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22" r:id="rId2"/>
    <p:sldId id="408" r:id="rId3"/>
    <p:sldId id="542" r:id="rId4"/>
    <p:sldId id="259" r:id="rId5"/>
    <p:sldId id="551" r:id="rId6"/>
    <p:sldId id="512" r:id="rId7"/>
    <p:sldId id="411" r:id="rId8"/>
    <p:sldId id="525" r:id="rId9"/>
    <p:sldId id="555" r:id="rId10"/>
    <p:sldId id="524" r:id="rId11"/>
    <p:sldId id="546" r:id="rId12"/>
    <p:sldId id="526" r:id="rId13"/>
    <p:sldId id="267" r:id="rId14"/>
    <p:sldId id="528" r:id="rId15"/>
    <p:sldId id="529" r:id="rId16"/>
    <p:sldId id="530" r:id="rId17"/>
    <p:sldId id="462" r:id="rId18"/>
    <p:sldId id="548" r:id="rId19"/>
    <p:sldId id="547" r:id="rId20"/>
    <p:sldId id="534" r:id="rId21"/>
    <p:sldId id="535" r:id="rId22"/>
    <p:sldId id="1008" r:id="rId23"/>
    <p:sldId id="1011" r:id="rId24"/>
    <p:sldId id="278" r:id="rId25"/>
    <p:sldId id="550" r:id="rId26"/>
    <p:sldId id="521" r:id="rId27"/>
    <p:sldId id="435" r:id="rId28"/>
    <p:sldId id="539" r:id="rId29"/>
    <p:sldId id="540" r:id="rId30"/>
    <p:sldId id="440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344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177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  <p15:guide id="18" pos="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FF"/>
    <a:srgbClr val="FF7373"/>
    <a:srgbClr val="B25E3C"/>
    <a:srgbClr val="FF6600"/>
    <a:srgbClr val="D7FCA1"/>
    <a:srgbClr val="548234"/>
    <a:srgbClr val="959595"/>
    <a:srgbClr val="FFE799"/>
    <a:srgbClr val="CDFC99"/>
    <a:srgbClr val="A0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3963" autoAdjust="0"/>
  </p:normalViewPr>
  <p:slideViewPr>
    <p:cSldViewPr snapToGrid="0" showGuides="1">
      <p:cViewPr varScale="1">
        <p:scale>
          <a:sx n="90" d="100"/>
          <a:sy n="90" d="100"/>
        </p:scale>
        <p:origin x="156" y="108"/>
      </p:cViewPr>
      <p:guideLst>
        <p:guide orient="horz" pos="2832"/>
        <p:guide pos="3840"/>
        <p:guide orient="horz" pos="3312"/>
        <p:guide orient="horz" pos="3984"/>
        <p:guide pos="3504"/>
        <p:guide pos="4176"/>
        <p:guide pos="7296"/>
        <p:guide orient="horz" pos="1344"/>
        <p:guide orient="horz" pos="480"/>
        <p:guide orient="horz" pos="1776"/>
        <p:guide orient="horz" pos="3744"/>
        <p:guide pos="384"/>
        <p:guide orient="horz" pos="624"/>
        <p:guide orient="horz" pos="672"/>
        <p:guide pos="2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0.94199999999999995</c:v>
                </c:pt>
                <c:pt idx="1">
                  <c:v>0.93599999999999994</c:v>
                </c:pt>
                <c:pt idx="2">
                  <c:v>0.88600000000000001</c:v>
                </c:pt>
                <c:pt idx="3">
                  <c:v>0.90700000000000003</c:v>
                </c:pt>
                <c:pt idx="4">
                  <c:v>0.879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D9-1744-9926-1E9470B5E7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5.8000000000000003E-2</c:v>
                </c:pt>
                <c:pt idx="1">
                  <c:v>6.4000000000000001E-2</c:v>
                </c:pt>
                <c:pt idx="2">
                  <c:v>0.114</c:v>
                </c:pt>
                <c:pt idx="3">
                  <c:v>9.2999999999999999E-2</c:v>
                </c:pt>
                <c:pt idx="4">
                  <c:v>0.121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D9-1744-9926-1E9470B5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579696"/>
        <c:axId val="516580088"/>
      </c:lineChart>
      <c:catAx>
        <c:axId val="5165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580088"/>
        <c:crosses val="autoZero"/>
        <c:auto val="1"/>
        <c:lblAlgn val="ctr"/>
        <c:lblOffset val="100"/>
        <c:noMultiLvlLbl val="0"/>
      </c:catAx>
      <c:valAx>
        <c:axId val="516580088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5165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400" b="1" dirty="0"/>
              <a:t>QSR/Casual Dining</a:t>
            </a:r>
          </a:p>
        </c:rich>
      </c:tx>
      <c:layout>
        <c:manualLayout>
          <c:xMode val="edge"/>
          <c:yMode val="edge"/>
          <c:x val="0.34255510537714579"/>
          <c:y val="1.685801813042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182355370096927"/>
          <c:y val="0.13742053359704406"/>
          <c:w val="0.59113091244176807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984-2545-B252-E5FAB8AD096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02B-1D46-889B-652F63D2CA76}"/>
              </c:ext>
            </c:extLst>
          </c:dPt>
          <c:dPt>
            <c:idx val="14"/>
            <c:invertIfNegative val="0"/>
            <c:bubble3D val="0"/>
            <c:spPr>
              <a:solidFill>
                <a:srgbClr val="35CF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C90-2741-8769-43CC18F7FC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National broadcast network TV news</c:v>
                </c:pt>
                <c:pt idx="2">
                  <c:v>Local newspapers</c:v>
                </c:pt>
                <c:pt idx="3">
                  <c:v>Radio</c:v>
                </c:pt>
                <c:pt idx="4">
                  <c:v>National newspapers</c:v>
                </c:pt>
                <c:pt idx="5">
                  <c:v>Public TV news</c:v>
                </c:pt>
                <c:pt idx="6">
                  <c:v>Cable TV news</c:v>
                </c:pt>
                <c:pt idx="7">
                  <c:v>National broadcast network TV news web/apps</c:v>
                </c:pt>
                <c:pt idx="8">
                  <c:v>Local broadcast TV news web/apps</c:v>
                </c:pt>
                <c:pt idx="9">
                  <c:v>Local/National newspaper web/apps</c:v>
                </c:pt>
                <c:pt idx="10">
                  <c:v>Public TV news web/apps</c:v>
                </c:pt>
                <c:pt idx="11">
                  <c:v>Radio web/apps</c:v>
                </c:pt>
                <c:pt idx="12">
                  <c:v>Cable TV news web/apps</c:v>
                </c:pt>
                <c:pt idx="13">
                  <c:v>All other Internet news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0.73599999999999999</c:v>
                </c:pt>
                <c:pt idx="1">
                  <c:v>0.69799999999999995</c:v>
                </c:pt>
                <c:pt idx="2">
                  <c:v>0.69499999999999995</c:v>
                </c:pt>
                <c:pt idx="3">
                  <c:v>0.67900000000000005</c:v>
                </c:pt>
                <c:pt idx="4">
                  <c:v>0.65700000000000003</c:v>
                </c:pt>
                <c:pt idx="5">
                  <c:v>0.65700000000000003</c:v>
                </c:pt>
                <c:pt idx="6">
                  <c:v>0.64700000000000002</c:v>
                </c:pt>
                <c:pt idx="7">
                  <c:v>0.64400000000000002</c:v>
                </c:pt>
                <c:pt idx="8">
                  <c:v>0.64100000000000001</c:v>
                </c:pt>
                <c:pt idx="9">
                  <c:v>0.63600000000000001</c:v>
                </c:pt>
                <c:pt idx="10">
                  <c:v>0.628</c:v>
                </c:pt>
                <c:pt idx="11">
                  <c:v>0.624</c:v>
                </c:pt>
                <c:pt idx="12">
                  <c:v>0.59099999999999997</c:v>
                </c:pt>
                <c:pt idx="13">
                  <c:v>0.51600000000000001</c:v>
                </c:pt>
                <c:pt idx="14">
                  <c:v>0.47899999999999998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849987712"/>
        <c:axId val="849988888"/>
      </c:barChart>
      <c:catAx>
        <c:axId val="849987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988888"/>
        <c:crosses val="autoZero"/>
        <c:auto val="1"/>
        <c:lblAlgn val="ctr"/>
        <c:lblOffset val="100"/>
        <c:noMultiLvlLbl val="0"/>
      </c:catAx>
      <c:valAx>
        <c:axId val="849988888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84998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5994885103378"/>
          <c:y val="2.6782164190578581E-2"/>
          <c:w val="0.64517667305457382"/>
          <c:h val="0.94643567161884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 ads seen on TV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3"/>
                <c:pt idx="0">
                  <c:v>Talked with others about the advertisement </c:v>
                </c:pt>
                <c:pt idx="1">
                  <c:v>Searched online for a coupon or promotional offer</c:v>
                </c:pt>
                <c:pt idx="2">
                  <c:v>Purchased the product or service at branch/store or online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0.12</c:v>
                </c:pt>
                <c:pt idx="1">
                  <c:v>9.7000000000000003E-2</c:v>
                </c:pt>
                <c:pt idx="2">
                  <c:v>0.11</c:v>
                </c:pt>
                <c:pt idx="3">
                  <c:v>8.5000000000000006E-2</c:v>
                </c:pt>
                <c:pt idx="4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9-A64E-9E91-FF37368D72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4+ ads seen on TV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33-44F6-8A79-7854BABDBD5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33-44F6-8A79-7854BABDBD5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33-44F6-8A79-7854BABDBD5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33-44F6-8A79-7854BABDBD5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33-44F6-8A79-7854BABDB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3"/>
                <c:pt idx="0">
                  <c:v>Talked with others about the advertisement </c:v>
                </c:pt>
                <c:pt idx="1">
                  <c:v>Searched online for a coupon or promotional offer</c:v>
                </c:pt>
                <c:pt idx="2">
                  <c:v>Purchased the product or service at branch/store or online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0.13</c:v>
                </c:pt>
                <c:pt idx="1">
                  <c:v>0.154</c:v>
                </c:pt>
                <c:pt idx="2">
                  <c:v>0.16</c:v>
                </c:pt>
                <c:pt idx="3">
                  <c:v>0.184</c:v>
                </c:pt>
                <c:pt idx="4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9-A64E-9E91-FF37368D7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9986928"/>
        <c:axId val="849990064"/>
      </c:barChart>
      <c:catAx>
        <c:axId val="849986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9990064"/>
        <c:crosses val="autoZero"/>
        <c:auto val="1"/>
        <c:lblAlgn val="ctr"/>
        <c:lblOffset val="100"/>
        <c:noMultiLvlLbl val="0"/>
      </c:catAx>
      <c:valAx>
        <c:axId val="8499900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4998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10444280835766"/>
          <c:y val="0.45057358308548168"/>
          <c:w val="0.19097132878837464"/>
          <c:h val="0.1232002558204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  QSR/Casual Dining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7-C740-B0CC-D28A8F45C0D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7-C740-B0CC-D28A8F45C0DE}"/>
              </c:ext>
            </c:extLst>
          </c:dPt>
          <c:dLbls>
            <c:dLbl>
              <c:idx val="0"/>
              <c:layout>
                <c:manualLayout>
                  <c:x val="0.13735208609564373"/>
                  <c:y val="0.268072080739272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C740-B0CC-D28A8F45C0DE}"/>
                </c:ext>
              </c:extLst>
            </c:dLbl>
            <c:dLbl>
              <c:idx val="1"/>
              <c:layout>
                <c:manualLayout>
                  <c:x val="-0.117031508925309"/>
                  <c:y val="-0.143421312356208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C740-B0CC-D28A8F45C0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C740-B0CC-D28A8F45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3253150057274"/>
          <c:y val="2.6481642695914635E-2"/>
          <c:w val="0.36497145331060415"/>
          <c:h val="0.843758308094103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3-3D4D-A17C-F055F21931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3-3D4D-A17C-F055F2193167}"/>
              </c:ext>
            </c:extLst>
          </c:dPt>
          <c:dPt>
            <c:idx val="2"/>
            <c:bubble3D val="0"/>
            <c:spPr>
              <a:solidFill>
                <a:srgbClr val="517E3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3-3D4D-A17C-F055F2193167}"/>
              </c:ext>
            </c:extLst>
          </c:dPt>
          <c:dPt>
            <c:idx val="3"/>
            <c:bubble3D val="0"/>
            <c:spPr>
              <a:solidFill>
                <a:srgbClr val="9F5FD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3-3D4D-A17C-F055F2193167}"/>
              </c:ext>
            </c:extLst>
          </c:dPt>
          <c:dPt>
            <c:idx val="4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83-3D4D-A17C-F055F2193167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83-3D4D-A17C-F055F2193167}"/>
              </c:ext>
            </c:extLst>
          </c:dPt>
          <c:dLbls>
            <c:dLbl>
              <c:idx val="0"/>
              <c:layout>
                <c:manualLayout>
                  <c:x val="2.373343795943033E-2"/>
                  <c:y val="0.143000870557939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3-3D4D-A17C-F055F2193167}"/>
                </c:ext>
              </c:extLst>
            </c:dLbl>
            <c:dLbl>
              <c:idx val="1"/>
              <c:layout>
                <c:manualLayout>
                  <c:x val="-0.13255179442775838"/>
                  <c:y val="-9.94198018047136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3-3D4D-A17C-F055F2193167}"/>
                </c:ext>
              </c:extLst>
            </c:dLbl>
            <c:dLbl>
              <c:idx val="2"/>
              <c:layout>
                <c:manualLayout>
                  <c:x val="-5.4083394214898398E-2"/>
                  <c:y val="-0.160214042568719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6071019473081"/>
                      <c:h val="0.20369679561697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3-3D4D-A17C-F055F2193167}"/>
                </c:ext>
              </c:extLst>
            </c:dLbl>
            <c:dLbl>
              <c:idx val="3"/>
              <c:layout>
                <c:manualLayout>
                  <c:x val="-5.5152835277033671E-2"/>
                  <c:y val="-0.14039420114580031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3-3D4D-A17C-F055F2193167}"/>
                </c:ext>
              </c:extLst>
            </c:dLbl>
            <c:dLbl>
              <c:idx val="4"/>
              <c:layout>
                <c:manualLayout>
                  <c:x val="-5.6188453247467823E-2"/>
                  <c:y val="-6.817104638979106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83-3D4D-A17C-F055F2193167}"/>
                </c:ext>
              </c:extLst>
            </c:dLbl>
            <c:dLbl>
              <c:idx val="5"/>
              <c:layout>
                <c:manualLayout>
                  <c:x val="-1.71897069567335E-2"/>
                  <c:y val="-8.1661462433079118E-2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3-3D4D-A17C-F055F21931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broadcast TV station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Other local web/apps</c:v>
                </c:pt>
                <c:pt idx="4">
                  <c:v>Radio</c:v>
                </c:pt>
                <c:pt idx="5">
                  <c:v>Local Magazine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0.36799999999999999</c:v>
                </c:pt>
                <c:pt idx="1">
                  <c:v>0.222</c:v>
                </c:pt>
                <c:pt idx="2">
                  <c:v>0.158</c:v>
                </c:pt>
                <c:pt idx="3">
                  <c:v>0.109</c:v>
                </c:pt>
                <c:pt idx="4">
                  <c:v>0.08</c:v>
                </c:pt>
                <c:pt idx="5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3-3D4D-A17C-F055F219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64413638106474"/>
          <c:y val="8.2454466668658952E-2"/>
          <c:w val="0.49099508980824763"/>
          <c:h val="0.871636349425646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E-0447-8EBD-C879CDFC68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E-0447-8EBD-C879CDFC6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E-0447-8EBD-C879CDFC6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E-0447-8EBD-C879CDFC68A8}"/>
              </c:ext>
            </c:extLst>
          </c:dPt>
          <c:dLbls>
            <c:dLbl>
              <c:idx val="0"/>
              <c:layout>
                <c:manualLayout>
                  <c:x val="0.10019845881694667"/>
                  <c:y val="3.22182657450041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7895130564184"/>
                      <c:h val="0.451318734831928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EBE-0447-8EBD-C879CDFC68A8}"/>
                </c:ext>
              </c:extLst>
            </c:dLbl>
            <c:dLbl>
              <c:idx val="1"/>
              <c:layout>
                <c:manualLayout>
                  <c:x val="-2.8646777880090585E-2"/>
                  <c:y val="-0.104753213137139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EBE-0447-8EBD-C879CDFC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E-0447-8EBD-C879CDFC68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QSR/Casual Dining</a:t>
            </a: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en-US" sz="1600" dirty="0">
                <a:solidFill>
                  <a:schemeClr val="tx1"/>
                </a:solidFill>
              </a:rPr>
              <a:t>% A18+</a:t>
            </a:r>
          </a:p>
        </c:rich>
      </c:tx>
      <c:layout>
        <c:manualLayout>
          <c:xMode val="edge"/>
          <c:yMode val="edge"/>
          <c:x val="0.43216608357912978"/>
          <c:y val="2.5594992174200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64935256670682"/>
          <c:y val="0.11502102690821051"/>
          <c:w val="0.6136701816350858"/>
          <c:h val="0.856527628455173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still do most of my eating at a restaurant</c:v>
                </c:pt>
                <c:pt idx="1">
                  <c:v>COVID-19 has not affected the way I eat out</c:v>
                </c:pt>
                <c:pt idx="2">
                  <c:v>I do a mix of pick up/delivery and eating at a restaurant</c:v>
                </c:pt>
                <c:pt idx="3">
                  <c:v>I pick up or have my food delivered most of the time</c:v>
                </c:pt>
                <c:pt idx="4">
                  <c:v>I exclusively pick up my food or have it delivered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8.8999999999999996E-2</c:v>
                </c:pt>
                <c:pt idx="1">
                  <c:v>0.151</c:v>
                </c:pt>
                <c:pt idx="2">
                  <c:v>0.219</c:v>
                </c:pt>
                <c:pt idx="3">
                  <c:v>0.24</c:v>
                </c:pt>
                <c:pt idx="4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7-0648-8B60-68E2BA0A2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849341680"/>
        <c:axId val="849345208"/>
      </c:barChart>
      <c:catAx>
        <c:axId val="84934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345208"/>
        <c:crosses val="autoZero"/>
        <c:auto val="1"/>
        <c:lblAlgn val="ctr"/>
        <c:lblOffset val="100"/>
        <c:noMultiLvlLbl val="0"/>
      </c:catAx>
      <c:valAx>
        <c:axId val="8493452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4934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QSR/Casual Dining</a:t>
            </a:r>
          </a:p>
        </c:rich>
      </c:tx>
      <c:layout>
        <c:manualLayout>
          <c:xMode val="edge"/>
          <c:yMode val="edge"/>
          <c:x val="0.39131025741943509"/>
          <c:y val="3.103783051267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Online ordering</c:v>
                </c:pt>
                <c:pt idx="1">
                  <c:v>Food delivery</c:v>
                </c:pt>
                <c:pt idx="2">
                  <c:v>Food pick-up</c:v>
                </c:pt>
                <c:pt idx="3">
                  <c:v>In-person dining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0.26300000000000001</c:v>
                </c:pt>
                <c:pt idx="1">
                  <c:v>0.24199999999999999</c:v>
                </c:pt>
                <c:pt idx="2">
                  <c:v>0.182</c:v>
                </c:pt>
                <c:pt idx="3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B-479F-87D1-DDC1443020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Online ordering</c:v>
                </c:pt>
                <c:pt idx="1">
                  <c:v>Food delivery</c:v>
                </c:pt>
                <c:pt idx="2">
                  <c:v>Food pick-up</c:v>
                </c:pt>
                <c:pt idx="3">
                  <c:v>In-person dining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0.51800000000000002</c:v>
                </c:pt>
                <c:pt idx="1">
                  <c:v>0.54700000000000004</c:v>
                </c:pt>
                <c:pt idx="2">
                  <c:v>0.58499999999999996</c:v>
                </c:pt>
                <c:pt idx="3">
                  <c:v>0.48799999999999999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B-479F-87D1-DDC1443020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Online ordering</c:v>
                </c:pt>
                <c:pt idx="1">
                  <c:v>Food delivery</c:v>
                </c:pt>
                <c:pt idx="2">
                  <c:v>Food pick-up</c:v>
                </c:pt>
                <c:pt idx="3">
                  <c:v>In-person dining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0.219</c:v>
                </c:pt>
                <c:pt idx="1">
                  <c:v>0.21099999999999999</c:v>
                </c:pt>
                <c:pt idx="2">
                  <c:v>0.23300000000000001</c:v>
                </c:pt>
                <c:pt idx="3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B-479F-87D1-DDC144302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849342856"/>
        <c:axId val="849343640"/>
      </c:barChart>
      <c:catAx>
        <c:axId val="849342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343640"/>
        <c:crosses val="autoZero"/>
        <c:auto val="1"/>
        <c:lblAlgn val="ctr"/>
        <c:lblOffset val="100"/>
        <c:noMultiLvlLbl val="0"/>
      </c:catAx>
      <c:valAx>
        <c:axId val="84934364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84934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68005882906345"/>
          <c:y val="0.87765799610071982"/>
          <c:w val="0.244961951027694"/>
          <c:h val="5.76798569978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628584403233"/>
          <c:y val="2.8451327460895317E-2"/>
          <c:w val="0.6507356133763692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category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Any effect</c:v>
                </c:pt>
                <c:pt idx="1">
                  <c:v>Purchased the product/service at branch/store or online</c:v>
                </c:pt>
                <c:pt idx="2">
                  <c:v>Searched online for a coupon or promotional offer</c:v>
                </c:pt>
                <c:pt idx="3">
                  <c:v>Went online to learn more about what was advertised </c:v>
                </c:pt>
                <c:pt idx="4">
                  <c:v>Talked with others about the ad</c:v>
                </c:pt>
              </c:strCache>
            </c:strRef>
          </c:cat>
          <c:val>
            <c:numRef>
              <c:f>Sheet1!$B$2:$B$9</c:f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QSR/Casual Dining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Any effect</c:v>
                </c:pt>
                <c:pt idx="1">
                  <c:v>Purchased the product/service at branch/store or online</c:v>
                </c:pt>
                <c:pt idx="2">
                  <c:v>Searched online for a coupon or promotional offer</c:v>
                </c:pt>
                <c:pt idx="3">
                  <c:v>Went online to learn more about what was advertised </c:v>
                </c:pt>
                <c:pt idx="4">
                  <c:v>Talked with others about the ad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0.64200000000000002</c:v>
                </c:pt>
                <c:pt idx="1">
                  <c:v>0.19900000000000001</c:v>
                </c:pt>
                <c:pt idx="2">
                  <c:v>0.125</c:v>
                </c:pt>
                <c:pt idx="3">
                  <c:v>0.13400000000000001</c:v>
                </c:pt>
                <c:pt idx="4">
                  <c:v>0.14199999999999999</c:v>
                </c:pt>
                <c:pt idx="5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A99-8F6C-E4021AF486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QSR/Casual Dining 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Any effect</c:v>
                </c:pt>
                <c:pt idx="1">
                  <c:v>Purchased the product/service at branch/store or online</c:v>
                </c:pt>
                <c:pt idx="2">
                  <c:v>Searched online for a coupon or promotional offer</c:v>
                </c:pt>
                <c:pt idx="3">
                  <c:v>Went online to learn more about what was advertised </c:v>
                </c:pt>
                <c:pt idx="4">
                  <c:v>Talked with others about the ad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7"/>
                <c:pt idx="0">
                  <c:v>0.76</c:v>
                </c:pt>
                <c:pt idx="1">
                  <c:v>0.21299999999999999</c:v>
                </c:pt>
                <c:pt idx="2">
                  <c:v>0.17100000000000001</c:v>
                </c:pt>
                <c:pt idx="3">
                  <c:v>0.16900000000000001</c:v>
                </c:pt>
                <c:pt idx="4">
                  <c:v>0.161</c:v>
                </c:pt>
                <c:pt idx="5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1-4A99-8F6C-E4021AF48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849338544"/>
        <c:axId val="849342464"/>
      </c:barChart>
      <c:catAx>
        <c:axId val="8493385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49342464"/>
        <c:crosses val="autoZero"/>
        <c:auto val="1"/>
        <c:lblAlgn val="r"/>
        <c:lblOffset val="100"/>
        <c:noMultiLvlLbl val="0"/>
      </c:catAx>
      <c:valAx>
        <c:axId val="8493424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4933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176733292555215"/>
          <c:y val="0.32139499155016132"/>
          <c:w val="0.30133268378110029"/>
          <c:h val="0.28454649000588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0.86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49339328"/>
        <c:axId val="849345600"/>
      </c:barChart>
      <c:catAx>
        <c:axId val="84933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9345600"/>
        <c:crosses val="autoZero"/>
        <c:auto val="1"/>
        <c:lblAlgn val="ctr"/>
        <c:lblOffset val="100"/>
        <c:noMultiLvlLbl val="0"/>
      </c:catAx>
      <c:valAx>
        <c:axId val="849345600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84933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0.83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49339720"/>
        <c:axId val="849340112"/>
      </c:barChart>
      <c:catAx>
        <c:axId val="849339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9340112"/>
        <c:crosses val="autoZero"/>
        <c:auto val="1"/>
        <c:lblAlgn val="ctr"/>
        <c:lblOffset val="100"/>
        <c:noMultiLvlLbl val="0"/>
      </c:catAx>
      <c:valAx>
        <c:axId val="849340112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84933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0.18298979969445692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0.27915780185388755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0.11776085204150029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0.12787798771941686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8.5858720072076955E-2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0.20635483861865705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3743232"/>
        <c:axId val="522105536"/>
      </c:barChart>
      <c:catAx>
        <c:axId val="283743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2105536"/>
        <c:crosses val="autoZero"/>
        <c:auto val="1"/>
        <c:lblAlgn val="ctr"/>
        <c:lblOffset val="100"/>
        <c:noMultiLvlLbl val="0"/>
      </c:catAx>
      <c:valAx>
        <c:axId val="5221055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8374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397192254732885E-2"/>
          <c:w val="1"/>
          <c:h val="0.8601595040706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F5AE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B2-7E41-A957-7929E796E641}"/>
              </c:ext>
            </c:extLst>
          </c:dPt>
          <c:dPt>
            <c:idx val="4"/>
            <c:invertIfNegative val="0"/>
            <c:bubble3D val="0"/>
            <c:spPr>
              <a:solidFill>
                <a:srgbClr val="E3BA0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67A1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6E6EA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FF737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9"/>
                <c:pt idx="0">
                  <c:v>Televisionn (Broadcast &amp; Cable)</c:v>
                </c:pt>
                <c:pt idx="1">
                  <c:v>Social media</c:v>
                </c:pt>
                <c:pt idx="2">
                  <c:v>Broadcast TV web/apps</c:v>
                </c:pt>
                <c:pt idx="3">
                  <c:v>Streaming TV shows online</c:v>
                </c:pt>
                <c:pt idx="4">
                  <c:v>Outdoor</c:v>
                </c:pt>
                <c:pt idx="5">
                  <c:v>Radio</c:v>
                </c:pt>
                <c:pt idx="6">
                  <c:v>Streaming video other than TV programs/movies</c:v>
                </c:pt>
                <c:pt idx="7">
                  <c:v>Internet video ad</c:v>
                </c:pt>
                <c:pt idx="8">
                  <c:v>Internet display/banner ad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9"/>
                <c:pt idx="0">
                  <c:v>0.73399999999999999</c:v>
                </c:pt>
                <c:pt idx="1">
                  <c:v>0.251</c:v>
                </c:pt>
                <c:pt idx="2">
                  <c:v>0.223</c:v>
                </c:pt>
                <c:pt idx="3">
                  <c:v>0.21199999999999999</c:v>
                </c:pt>
                <c:pt idx="4">
                  <c:v>0.21199999999999999</c:v>
                </c:pt>
                <c:pt idx="5">
                  <c:v>0.20799999999999999</c:v>
                </c:pt>
                <c:pt idx="6">
                  <c:v>0.184</c:v>
                </c:pt>
                <c:pt idx="7">
                  <c:v>0.14799999999999999</c:v>
                </c:pt>
                <c:pt idx="8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842929088"/>
        <c:axId val="842924776"/>
      </c:barChart>
      <c:catAx>
        <c:axId val="8429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24776"/>
        <c:crosses val="autoZero"/>
        <c:auto val="1"/>
        <c:lblAlgn val="ctr"/>
        <c:lblOffset val="100"/>
        <c:noMultiLvlLbl val="0"/>
      </c:catAx>
      <c:valAx>
        <c:axId val="84292477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4292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TV ( Broadcast &amp; Cable)</c:v>
                </c:pt>
                <c:pt idx="1">
                  <c:v>Social Media</c:v>
                </c:pt>
                <c:pt idx="2">
                  <c:v>Streaming TV shows online</c:v>
                </c:pt>
                <c:pt idx="3">
                  <c:v>Outdoor</c:v>
                </c:pt>
                <c:pt idx="4">
                  <c:v>Radio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0.73</c:v>
                </c:pt>
                <c:pt idx="1">
                  <c:v>0.25</c:v>
                </c:pt>
                <c:pt idx="2">
                  <c:v>0.21</c:v>
                </c:pt>
                <c:pt idx="3">
                  <c:v>0.21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3C4B-9F2A-981F48BCA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TV ( Broadcast &amp; Cable)</c:v>
                </c:pt>
                <c:pt idx="1">
                  <c:v>Social Media</c:v>
                </c:pt>
                <c:pt idx="2">
                  <c:v>Streaming TV shows online</c:v>
                </c:pt>
                <c:pt idx="3">
                  <c:v>Outdoor</c:v>
                </c:pt>
                <c:pt idx="4">
                  <c:v>Radio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0.65</c:v>
                </c:pt>
                <c:pt idx="1">
                  <c:v>0.158</c:v>
                </c:pt>
                <c:pt idx="2">
                  <c:v>0.115</c:v>
                </c:pt>
                <c:pt idx="3">
                  <c:v>0.11899999999999999</c:v>
                </c:pt>
                <c:pt idx="4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3C4B-9F2A-981F48BC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2922816"/>
        <c:axId val="842927128"/>
      </c:barChart>
      <c:catAx>
        <c:axId val="84292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27128"/>
        <c:crosses val="autoZero"/>
        <c:auto val="1"/>
        <c:lblAlgn val="ctr"/>
        <c:lblOffset val="100"/>
        <c:noMultiLvlLbl val="0"/>
      </c:catAx>
      <c:valAx>
        <c:axId val="842927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292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3801371767541018"/>
          <c:w val="0.97587719298245612"/>
          <c:h val="0.77685559366020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Social Media</c:v>
                </c:pt>
                <c:pt idx="2">
                  <c:v>Streaming TV shows online</c:v>
                </c:pt>
                <c:pt idx="3">
                  <c:v>Outdoor</c:v>
                </c:pt>
                <c:pt idx="4">
                  <c:v>Radio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0.73</c:v>
                </c:pt>
                <c:pt idx="1">
                  <c:v>0.25</c:v>
                </c:pt>
                <c:pt idx="2">
                  <c:v>0.21</c:v>
                </c:pt>
                <c:pt idx="3">
                  <c:v>0.21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6C4F-B5E4-B9B852E42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3902122532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4-6C4F-B5E4-B9B852E42D6E}"/>
                </c:ext>
              </c:extLst>
            </c:dLbl>
            <c:dLbl>
              <c:idx val="1"/>
              <c:layout>
                <c:manualLayout>
                  <c:x val="0"/>
                  <c:y val="5.5126517749559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4-6C4F-B5E4-B9B852E42D6E}"/>
                </c:ext>
              </c:extLst>
            </c:dLbl>
            <c:dLbl>
              <c:idx val="2"/>
              <c:layout>
                <c:manualLayout>
                  <c:x val="-8.0408427840126275E-17"/>
                  <c:y val="5.3400222448790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4-6C4F-B5E4-B9B852E42D6E}"/>
                </c:ext>
              </c:extLst>
            </c:dLbl>
            <c:dLbl>
              <c:idx val="3"/>
              <c:layout>
                <c:manualLayout>
                  <c:x val="-1.6081685568025255E-16"/>
                  <c:y val="5.2380433775141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4-6C4F-B5E4-B9B852E42D6E}"/>
                </c:ext>
              </c:extLst>
            </c:dLbl>
            <c:dLbl>
              <c:idx val="4"/>
              <c:layout>
                <c:manualLayout>
                  <c:x val="0"/>
                  <c:y val="4.6691653536008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753332642630197E-2"/>
                      <c:h val="5.5948187969227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14-6C4F-B5E4-B9B852E42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Social Media</c:v>
                </c:pt>
                <c:pt idx="2">
                  <c:v>Streaming TV shows online</c:v>
                </c:pt>
                <c:pt idx="3">
                  <c:v>Outdoor</c:v>
                </c:pt>
                <c:pt idx="4">
                  <c:v>Radio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0.55000000000000004</c:v>
                </c:pt>
                <c:pt idx="1">
                  <c:v>5.7000000000000002E-2</c:v>
                </c:pt>
                <c:pt idx="2">
                  <c:v>0.04</c:v>
                </c:pt>
                <c:pt idx="3">
                  <c:v>3.5999999999999997E-2</c:v>
                </c:pt>
                <c:pt idx="4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4-6C4F-B5E4-B9B852E4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2929872"/>
        <c:axId val="842926344"/>
      </c:barChart>
      <c:catAx>
        <c:axId val="84292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26344"/>
        <c:crosses val="autoZero"/>
        <c:auto val="1"/>
        <c:lblAlgn val="ctr"/>
        <c:lblOffset val="100"/>
        <c:noMultiLvlLbl val="0"/>
      </c:catAx>
      <c:valAx>
        <c:axId val="842926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292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757093521204586"/>
          <c:y val="0.11559644081935304"/>
          <c:w val="0.67105184625894365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87247031679818E-2"/>
          <c:y val="9.477921090005656E-2"/>
          <c:w val="0.97538805653030436"/>
          <c:h val="0.671800893848607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505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.00%">
                  <c:v>0.55000000000000004</c:v>
                </c:pt>
                <c:pt idx="1">
                  <c:v>0.504</c:v>
                </c:pt>
                <c:pt idx="2" formatCode="0.00%">
                  <c:v>0.45700000000000002</c:v>
                </c:pt>
                <c:pt idx="3" formatCode="0.00%">
                  <c:v>0.48</c:v>
                </c:pt>
                <c:pt idx="4" formatCode="0.00%">
                  <c:v>0.44900000000000001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B742-9F5A-FC1C5FBB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5.7000000000000002E-2</c:v>
                </c:pt>
                <c:pt idx="1">
                  <c:v>6.6000000000000003E-2</c:v>
                </c:pt>
                <c:pt idx="2">
                  <c:v>5.7000000000000002E-2</c:v>
                </c:pt>
                <c:pt idx="3">
                  <c:v>7.0000000000000007E-2</c:v>
                </c:pt>
                <c:pt idx="4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B742-9F5A-FC1C5FBBE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4.2000000000000003E-2</c:v>
                </c:pt>
                <c:pt idx="1">
                  <c:v>3.7999999999999999E-2</c:v>
                </c:pt>
                <c:pt idx="2">
                  <c:v>4.2000000000000003E-2</c:v>
                </c:pt>
                <c:pt idx="3">
                  <c:v>4.4999999999999998E-2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7-B742-9F5A-FC1C5FBBE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 formatCode="0.00%">
                  <c:v>0.04</c:v>
                </c:pt>
                <c:pt idx="1">
                  <c:v>4.3999999999999997E-2</c:v>
                </c:pt>
                <c:pt idx="2" formatCode="0.00%">
                  <c:v>4.2000000000000003E-2</c:v>
                </c:pt>
                <c:pt idx="3" formatCode="0.00%">
                  <c:v>0.04</c:v>
                </c:pt>
                <c:pt idx="4" formatCode="0.00%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17-B742-9F5A-FC1C5FBBE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A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 formatCode="0.0%">
                  <c:v>3.5999999999999997E-2</c:v>
                </c:pt>
                <c:pt idx="1">
                  <c:v>4.7E-2</c:v>
                </c:pt>
                <c:pt idx="2">
                  <c:v>4.4999999999999998E-2</c:v>
                </c:pt>
                <c:pt idx="3">
                  <c:v>3.7999999999999999E-2</c:v>
                </c:pt>
                <c:pt idx="4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7-B742-9F5A-FC1C5FBBE0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B2-E941-BDAE-87C45BB88DA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B2-E941-BDAE-87C45BB88D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B2-E941-BDAE-87C45BB88DA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B2-E941-BDAE-87C45BB88DA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 formatCode="0.0%">
                  <c:v>3.4000000000000002E-2</c:v>
                </c:pt>
                <c:pt idx="1">
                  <c:v>2.1000000000000001E-2</c:v>
                </c:pt>
                <c:pt idx="2" formatCode="0.0%">
                  <c:v>2.4E-2</c:v>
                </c:pt>
                <c:pt idx="3">
                  <c:v>2.1000000000000001E-2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17-B742-9F5A-FC1C5FBBE0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 formatCode="0.0%">
                  <c:v>3.1E-2</c:v>
                </c:pt>
                <c:pt idx="1">
                  <c:v>4.3999999999999997E-2</c:v>
                </c:pt>
                <c:pt idx="2">
                  <c:v>2.5000000000000001E-2</c:v>
                </c:pt>
                <c:pt idx="3">
                  <c:v>3.5000000000000003E-2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7-B742-9F5A-FC1C5FBBE0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17-B742-9F5A-FC1C5FBBE0C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E3-334A-91B8-14EA493DC5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17-B742-9F5A-FC1C5FBBE0C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B2-E941-BDAE-87C45BB88DA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E5-0647-BC05-8B024B72B1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 formatCode="0.0%">
                  <c:v>2.1999999999999999E-2</c:v>
                </c:pt>
                <c:pt idx="1">
                  <c:v>0.02</c:v>
                </c:pt>
                <c:pt idx="2">
                  <c:v>2.1999999999999999E-2</c:v>
                </c:pt>
                <c:pt idx="3">
                  <c:v>2.1000000000000001E-2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17-B742-9F5A-FC1C5FBBE0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1.4999999999999999E-2</c:v>
                </c:pt>
                <c:pt idx="1">
                  <c:v>1.4E-2</c:v>
                </c:pt>
                <c:pt idx="2">
                  <c:v>8.0000000000000002E-3</c:v>
                </c:pt>
                <c:pt idx="3">
                  <c:v>6.0000000000000001E-3</c:v>
                </c:pt>
                <c:pt idx="4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17-B742-9F5A-FC1C5FBBE0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3-B917-B742-9F5A-FC1C5FBBE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842927912"/>
        <c:axId val="842925168"/>
      </c:barChart>
      <c:catAx>
        <c:axId val="84292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25168"/>
        <c:crosses val="autoZero"/>
        <c:auto val="1"/>
        <c:lblAlgn val="ctr"/>
        <c:lblOffset val="0"/>
        <c:noMultiLvlLbl val="0"/>
      </c:catAx>
      <c:valAx>
        <c:axId val="8429251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4292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4.4551669753877039E-2"/>
          <c:y val="0.82974110741796914"/>
          <c:w val="0.95097343143345103"/>
          <c:h val="0.14844666324416084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905448461223544"/>
          <c:w val="1"/>
          <c:h val="0.5193143589469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5928411633109623E-3"/>
                  <c:y val="-0.28256883999928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5B-E245-92E9-ED2932DB24A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D-D64D-BBAA-D52A5A387F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1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D-D64D-BBAA-D52A5A387F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1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6D-D64D-BBAA-D52A5A387F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Sheet1!$E$2:$E$3</c:f>
              <c:numCache>
                <c:formatCode>0.00%</c:formatCode>
                <c:ptCount val="2"/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6D-D64D-BBAA-D52A5A387F1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A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Sheet1!$F$2:$F$3</c:f>
              <c:numCache>
                <c:formatCode>0.00%</c:formatCode>
                <c:ptCount val="2"/>
                <c:pt idx="1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6D-D64D-BBAA-D52A5A387F1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Sheet1!$G$2:$G$3</c:f>
              <c:numCache>
                <c:formatCode>0.00%</c:formatCode>
                <c:ptCount val="2"/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6D-D64D-BBAA-D52A5A387F1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Sheet1!$H$2:$H$3</c:f>
              <c:numCache>
                <c:formatCode>0.00%</c:formatCode>
                <c:ptCount val="2"/>
                <c:pt idx="1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6D-D64D-BBAA-D52A5A387F1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CB-7840-8B06-039661A5B68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Sheet1!$I$2:$I$3</c:f>
              <c:numCache>
                <c:formatCode>0.00%</c:formatCode>
                <c:ptCount val="2"/>
                <c:pt idx="1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6D-D64D-BBAA-D52A5A387F11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Sheet1!$J$2:$J$3</c:f>
              <c:numCache>
                <c:formatCode>0.00%</c:formatCode>
                <c:ptCount val="2"/>
                <c:pt idx="1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6D-D64D-BBAA-D52A5A387F11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Sheet1!$K$2:$K$3</c:f>
              <c:numCache>
                <c:formatCode>0.00%</c:formatCode>
                <c:ptCount val="2"/>
                <c:pt idx="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6D-D64D-BBAA-D52A5A387F11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2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Sheet1!$L$2:$L$3</c:f>
              <c:numCache>
                <c:formatCode>0.00%</c:formatCode>
                <c:ptCount val="2"/>
                <c:pt idx="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6D-D64D-BBAA-D52A5A387F11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Ad in mail </c:v>
                </c:pt>
              </c:strCache>
            </c:strRef>
          </c:tx>
          <c:spPr>
            <a:solidFill>
              <a:srgbClr val="A46F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Sheet1!$M$2:$M$3</c:f>
              <c:numCache>
                <c:formatCode>0.00%</c:formatCode>
                <c:ptCount val="2"/>
                <c:pt idx="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6D-D64D-BBAA-D52A5A387F11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1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Sheet1!$N$2:$N$3</c:f>
              <c:numCache>
                <c:formatCode>0.00%</c:formatCode>
                <c:ptCount val="2"/>
                <c:pt idx="1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6D-D64D-BBAA-D52A5A387F11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Sheet1!$O$2:$O$3</c:f>
              <c:numCache>
                <c:formatCode>0.00%</c:formatCode>
                <c:ptCount val="2"/>
                <c:pt idx="1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06D-D64D-BBAA-D52A5A387F11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Internet radio</c:v>
                </c:pt>
              </c:strCache>
            </c:strRef>
          </c:tx>
          <c:spPr>
            <a:solidFill>
              <a:srgbClr val="B539B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Sheet1!$P$2:$P$3</c:f>
              <c:numCache>
                <c:formatCode>0.00%</c:formatCode>
                <c:ptCount val="2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06D-D64D-BBAA-D52A5A387F11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A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Sheet1!$Q$2:$Q$3</c:f>
              <c:numCache>
                <c:formatCode>0.00%</c:formatCode>
                <c:ptCount val="2"/>
                <c:pt idx="1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06D-D64D-BBAA-D52A5A387F11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Local radio web/apps</c:v>
                </c:pt>
              </c:strCache>
            </c:strRef>
          </c:tx>
          <c:spPr>
            <a:solidFill>
              <a:srgbClr val="FF339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Sheet1!$R$2:$R$3</c:f>
              <c:numCache>
                <c:formatCode>0.00%</c:formatCode>
                <c:ptCount val="2"/>
                <c:pt idx="1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06D-D64D-BBAA-D52A5A387F11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Other Internet</c:v>
                </c:pt>
              </c:strCache>
            </c:strRef>
          </c:tx>
          <c:spPr>
            <a:solidFill>
              <a:srgbClr val="A05FC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Sheet1!$S$2:$S$3</c:f>
              <c:numCache>
                <c:formatCode>0.00%</c:formatCode>
                <c:ptCount val="2"/>
                <c:pt idx="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06D-D64D-BBAA-D52A5A387F11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CDFC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Sheet1!$T$2:$T$3</c:f>
              <c:numCache>
                <c:formatCode>0.00%</c:formatCode>
                <c:ptCount val="2"/>
                <c:pt idx="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06D-D64D-BBAA-D52A5A387F11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Online newspaper</c:v>
                </c:pt>
              </c:strCache>
            </c:strRef>
          </c:tx>
          <c:spPr>
            <a:solidFill>
              <a:srgbClr val="B25E3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Sheet1!$U$2:$U$3</c:f>
              <c:numCache>
                <c:formatCode>0.00%</c:formatCode>
                <c:ptCount val="2"/>
                <c:pt idx="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06D-D64D-BBAA-D52A5A387F11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Consumer review web/apps</c:v>
                </c:pt>
              </c:strCache>
            </c:strRef>
          </c:tx>
          <c:spPr>
            <a:solidFill>
              <a:srgbClr val="FFE7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Sheet1!$V$2:$V$3</c:f>
              <c:numCache>
                <c:formatCode>0.00%</c:formatCode>
                <c:ptCount val="2"/>
                <c:pt idx="1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06D-D64D-BBAA-D52A5A387F11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Sheet1!$W$2:$W$3</c:f>
              <c:numCache>
                <c:formatCode>0.00%</c:formatCode>
                <c:ptCount val="2"/>
                <c:pt idx="1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F-1047-991F-ADEE2E594589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Online magazine</c:v>
                </c:pt>
              </c:strCache>
            </c:strRef>
          </c:tx>
          <c:spPr>
            <a:solidFill>
              <a:srgbClr val="B8B4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Sheet1!$X$2:$X$3</c:f>
              <c:numCache>
                <c:formatCode>0.00%</c:formatCode>
                <c:ptCount val="2"/>
                <c:pt idx="1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F-1047-991F-ADEE2E594589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Cable web/apps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Sheet1!$Y$2:$Y$3</c:f>
              <c:numCache>
                <c:formatCode>0.00%</c:formatCode>
                <c:ptCount val="2"/>
                <c:pt idx="1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0-42C4-9809-8F42F9BE8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842928696"/>
        <c:axId val="842929480"/>
      </c:barChart>
      <c:catAx>
        <c:axId val="84292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29480"/>
        <c:crosses val="autoZero"/>
        <c:auto val="1"/>
        <c:lblAlgn val="ctr"/>
        <c:lblOffset val="0"/>
        <c:noMultiLvlLbl val="0"/>
      </c:catAx>
      <c:valAx>
        <c:axId val="8429294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4292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881836918036265E-3"/>
          <c:y val="0.76086684110286396"/>
          <c:w val="0.98130405679155874"/>
          <c:h val="0.2165276516971930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  QSR/Casual Dining: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24-8847-97BD-29CAB28F97FD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24-8847-97BD-29CAB28F97FD}"/>
              </c:ext>
            </c:extLst>
          </c:dPt>
          <c:dLbls>
            <c:dLbl>
              <c:idx val="0"/>
              <c:layout>
                <c:manualLayout>
                  <c:x val="-0.18272141613872167"/>
                  <c:y val="-0.1938112880623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24-8847-97BD-29CAB28F97FD}"/>
                </c:ext>
              </c:extLst>
            </c:dLbl>
            <c:dLbl>
              <c:idx val="1"/>
              <c:layout>
                <c:manualLayout>
                  <c:x val="0.11067252745044037"/>
                  <c:y val="0.16213737407205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24-8847-97BD-29CAB28F97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4-8847-97BD-29CAB28F9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2650990053192"/>
          <c:y val="8.5422077782774733E-2"/>
          <c:w val="0.70516843609121249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7-5D46-B260-A1FCD34A717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7-5D46-B260-A1FCD34A7172}"/>
              </c:ext>
            </c:extLst>
          </c:dPt>
          <c:dPt>
            <c:idx val="2"/>
            <c:invertIfNegative val="0"/>
            <c:bubble3D val="0"/>
            <c:spPr>
              <a:solidFill>
                <a:srgbClr val="9595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7-5D46-B260-A1FCD34A7172}"/>
              </c:ext>
            </c:extLst>
          </c:dPt>
          <c:dPt>
            <c:idx val="3"/>
            <c:invertIfNegative val="0"/>
            <c:bubble3D val="0"/>
            <c:spPr>
              <a:solidFill>
                <a:srgbClr val="00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7-5D46-B260-A1FCD34A7172}"/>
              </c:ext>
            </c:extLst>
          </c:dPt>
          <c:dPt>
            <c:idx val="4"/>
            <c:invertIfNegative val="0"/>
            <c:bubble3D val="0"/>
            <c:spPr>
              <a:solidFill>
                <a:srgbClr val="9F5FC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7-5D46-B260-A1FCD34A7172}"/>
              </c:ext>
            </c:extLst>
          </c:dPt>
          <c:dPt>
            <c:idx val="5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E7-5D46-B260-A1FCD34A7172}"/>
              </c:ext>
            </c:extLst>
          </c:dPt>
          <c:dPt>
            <c:idx val="6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5E7-5D46-B260-A1FCD34A7172}"/>
              </c:ext>
            </c:extLst>
          </c:dPt>
          <c:dPt>
            <c:idx val="7"/>
            <c:invertIfNegative val="0"/>
            <c:bubble3D val="0"/>
            <c:spPr>
              <a:solidFill>
                <a:srgbClr val="54823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5E7-5D46-B260-A1FCD34A7172}"/>
              </c:ext>
            </c:extLst>
          </c:dPt>
          <c:dPt>
            <c:idx val="8"/>
            <c:invertIfNegative val="0"/>
            <c:bubble3D val="0"/>
            <c:spPr>
              <a:solidFill>
                <a:srgbClr val="D7FC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5E7-5D46-B260-A1FCD34A7172}"/>
              </c:ext>
            </c:extLst>
          </c:dPt>
          <c:dPt>
            <c:idx val="9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5E7-5D46-B260-A1FCD34A7172}"/>
              </c:ext>
            </c:extLst>
          </c:dPt>
          <c:dPt>
            <c:idx val="10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5E7-5D46-B260-A1FCD34A7172}"/>
              </c:ext>
            </c:extLst>
          </c:dPt>
          <c:dPt>
            <c:idx val="11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5E7-5D46-B260-A1FCD34A7172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867-E842-91C8-A03BABA5395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Broadcast TV news</c:v>
                </c:pt>
                <c:pt idx="1">
                  <c:v>Social media</c:v>
                </c:pt>
                <c:pt idx="2">
                  <c:v>Cable TV news   </c:v>
                </c:pt>
                <c:pt idx="3">
                  <c:v>Broadcast TV web/apps</c:v>
                </c:pt>
                <c:pt idx="4">
                  <c:v>All other Internet news web/apps</c:v>
                </c:pt>
                <c:pt idx="5">
                  <c:v>Radio</c:v>
                </c:pt>
                <c:pt idx="6">
                  <c:v>Cable TV news web/apps</c:v>
                </c:pt>
                <c:pt idx="7">
                  <c:v>Local newspapers</c:v>
                </c:pt>
                <c:pt idx="8">
                  <c:v>Public TV news</c:v>
                </c:pt>
                <c:pt idx="9">
                  <c:v>National newspapers</c:v>
                </c:pt>
                <c:pt idx="10">
                  <c:v>Local/National newspaper web/apps</c:v>
                </c:pt>
                <c:pt idx="11">
                  <c:v>Public TV news web/apps</c:v>
                </c:pt>
                <c:pt idx="12">
                  <c:v>Radio web/apps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0.3</c:v>
                </c:pt>
                <c:pt idx="1">
                  <c:v>0.17</c:v>
                </c:pt>
                <c:pt idx="2" formatCode="0.00%">
                  <c:v>0.16</c:v>
                </c:pt>
                <c:pt idx="3" formatCode="0.00%">
                  <c:v>0.09</c:v>
                </c:pt>
                <c:pt idx="4" formatCode="0.00%">
                  <c:v>0.06</c:v>
                </c:pt>
                <c:pt idx="5" formatCode="0.00%">
                  <c:v>0.05</c:v>
                </c:pt>
                <c:pt idx="6" formatCode="0.00%">
                  <c:v>0.03</c:v>
                </c:pt>
                <c:pt idx="7" formatCode="0.00%">
                  <c:v>0.03</c:v>
                </c:pt>
                <c:pt idx="8" formatCode="0.00%">
                  <c:v>0.03</c:v>
                </c:pt>
                <c:pt idx="9" formatCode="0.00%">
                  <c:v>0.02</c:v>
                </c:pt>
                <c:pt idx="10" formatCode="0.00%">
                  <c:v>0.02</c:v>
                </c:pt>
                <c:pt idx="11" formatCode="0.00%">
                  <c:v>0.02</c:v>
                </c:pt>
                <c:pt idx="12" formatCode="0.0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E7-5D46-B260-A1FCD34A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42924384"/>
        <c:axId val="849987320"/>
      </c:barChart>
      <c:catAx>
        <c:axId val="842924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987320"/>
        <c:crosses val="autoZero"/>
        <c:auto val="1"/>
        <c:lblAlgn val="ctr"/>
        <c:lblOffset val="100"/>
        <c:noMultiLvlLbl val="0"/>
      </c:catAx>
      <c:valAx>
        <c:axId val="84998732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84292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0.87976</cdr:x>
      <cdr:y>0.03077</cdr:y>
    </cdr:from>
    <cdr:to>
      <cdr:x>0.96031</cdr:x>
      <cdr:y>0.09227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776E14-9F14-45E1-A227-FAFAE273E97D}"/>
            </a:ext>
          </a:extLst>
        </cdr:cNvPr>
        <cdr:cNvSpPr txBox="1"/>
      </cdr:nvSpPr>
      <cdr:spPr>
        <a:xfrm xmlns:a="http://schemas.openxmlformats.org/drawingml/2006/main">
          <a:off x="9987253" y="151074"/>
          <a:ext cx="914400" cy="302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Same or more</a:t>
          </a:r>
        </a:p>
      </cdr:txBody>
    </cdr:sp>
  </cdr:relSizeAnchor>
  <cdr:relSizeAnchor xmlns:cdr="http://schemas.openxmlformats.org/drawingml/2006/chartDrawing">
    <cdr:from>
      <cdr:x>0.90267</cdr:x>
      <cdr:y>0.17699</cdr:y>
    </cdr:from>
    <cdr:to>
      <cdr:x>0.98976</cdr:x>
      <cdr:y>0.28562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875C6A9-3AE9-4B06-8E09-4EB1BF7794B8}"/>
            </a:ext>
          </a:extLst>
        </cdr:cNvPr>
        <cdr:cNvSpPr txBox="1"/>
      </cdr:nvSpPr>
      <cdr:spPr>
        <a:xfrm xmlns:a="http://schemas.openxmlformats.org/drawingml/2006/main">
          <a:off x="10247312" y="869032"/>
          <a:ext cx="988621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0.21209</cdr:x>
      <cdr:y>0.08035</cdr:y>
    </cdr:from>
    <cdr:to>
      <cdr:x>0.2943</cdr:x>
      <cdr:y>0.13403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42241" y="391149"/>
          <a:ext cx="907887" cy="261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58" y="3544472"/>
            <a:ext cx="12180390" cy="331352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5223" y="-136698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1710438"/>
            <a:ext cx="121920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Purchase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Funnel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en-US" sz="4800" b="1" baseline="0" dirty="0">
                <a:solidFill>
                  <a:sysClr val="windowText" lastClr="000000"/>
                </a:solidFill>
              </a:rPr>
              <a:t>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8" y="262061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7951" y="3429000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5911289-FCB0-9A44-8A28-88CBF118D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0" y="3741017"/>
            <a:ext cx="10380290" cy="28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9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35531"/>
          </a:xfrm>
        </p:spPr>
        <p:txBody>
          <a:bodyPr/>
          <a:lstStyle/>
          <a:p>
            <a:r>
              <a:rPr lang="en-US" sz="3200" dirty="0"/>
              <a:t>With QSR/Casual Dining Ads, TV Tops Exposure at 73%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099414"/>
              </p:ext>
            </p:extLst>
          </p:nvPr>
        </p:nvGraphicFramePr>
        <p:xfrm>
          <a:off x="304800" y="926445"/>
          <a:ext cx="11809020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324600"/>
            <a:ext cx="9715501" cy="400110"/>
          </a:xfrm>
        </p:spPr>
        <p:txBody>
          <a:bodyPr/>
          <a:lstStyle/>
          <a:p>
            <a:r>
              <a:rPr lang="en-US" dirty="0"/>
              <a:t>Source: GfK TVB Purchase Funnel 2022 QSR/Casual Dining Category A18+  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20875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11539221"/>
              </p:ext>
            </p:extLst>
          </p:nvPr>
        </p:nvGraphicFramePr>
        <p:xfrm>
          <a:off x="457200" y="1828800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66683868"/>
              </p:ext>
            </p:extLst>
          </p:nvPr>
        </p:nvGraphicFramePr>
        <p:xfrm>
          <a:off x="457200" y="1825287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11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37800"/>
            <a:ext cx="9943605" cy="400110"/>
          </a:xfrm>
        </p:spPr>
        <p:txBody>
          <a:bodyPr/>
          <a:lstStyle/>
          <a:p>
            <a:r>
              <a:rPr lang="en-US" dirty="0"/>
              <a:t>Source: GfK TVB Purchase Funnel 2022 QSR/Casual Dining Category A18+  </a:t>
            </a:r>
            <a:br>
              <a:rPr lang="en-US" dirty="0"/>
            </a:br>
            <a:r>
              <a:rPr lang="en-US" dirty="0"/>
              <a:t>S10/S11/QA4 “In the past two months, did you see, hear or read any advertisement in any of these media/digital internet media?”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5348" y="1343308"/>
            <a:ext cx="331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  QSR/Casual Dining</a:t>
            </a:r>
          </a:p>
        </p:txBody>
      </p:sp>
    </p:spTree>
    <p:extLst>
      <p:ext uri="{BB962C8B-B14F-4D97-AF65-F5344CB8AC3E}">
        <p14:creationId xmlns:p14="http://schemas.microsoft.com/office/powerpoint/2010/main" val="34987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675179"/>
              </p:ext>
            </p:extLst>
          </p:nvPr>
        </p:nvGraphicFramePr>
        <p:xfrm>
          <a:off x="419099" y="0"/>
          <a:ext cx="11352212" cy="6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280114"/>
            <a:ext cx="11920637" cy="535531"/>
          </a:xfrm>
        </p:spPr>
        <p:txBody>
          <a:bodyPr/>
          <a:lstStyle/>
          <a:p>
            <a:r>
              <a:rPr lang="en-US" sz="3200" dirty="0"/>
              <a:t>What Influenced QSR/</a:t>
            </a:r>
            <a:r>
              <a:rPr lang="en-US" sz="3200"/>
              <a:t>Casual Dining Consumers </a:t>
            </a:r>
            <a:r>
              <a:rPr lang="en-US" sz="3200" dirty="0"/>
              <a:t>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336967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QSR/Casual Dining Category A18+  </a:t>
            </a:r>
            <a:br>
              <a:rPr lang="en-US" dirty="0"/>
            </a:br>
            <a:r>
              <a:rPr lang="en-US" dirty="0"/>
              <a:t>QA4/QA5/QA6/QA7/QA8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14405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46917"/>
            <a:ext cx="11352809" cy="535531"/>
          </a:xfrm>
        </p:spPr>
        <p:txBody>
          <a:bodyPr/>
          <a:lstStyle/>
          <a:p>
            <a:r>
              <a:rPr lang="en-US" sz="3200" dirty="0"/>
              <a:t>  QSR/Casual Dining Awareness - Most Important:</a:t>
            </a:r>
            <a:endParaRPr lang="en-US" sz="3200" b="1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666294"/>
              </p:ext>
            </p:extLst>
          </p:nvPr>
        </p:nvGraphicFramePr>
        <p:xfrm>
          <a:off x="533400" y="690517"/>
          <a:ext cx="11353800" cy="56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36967"/>
            <a:ext cx="8641773" cy="400110"/>
          </a:xfrm>
        </p:spPr>
        <p:txBody>
          <a:bodyPr/>
          <a:lstStyle/>
          <a:p>
            <a:r>
              <a:rPr lang="en-US" dirty="0"/>
              <a:t>Source:  Source: GfK TVB Purchase Funnel 2022 QSR/Casual Dining Category A18+  </a:t>
            </a:r>
            <a:br>
              <a:rPr lang="en-US" dirty="0"/>
            </a:br>
            <a:r>
              <a:rPr lang="en-US" dirty="0"/>
              <a:t>QA4 “Thinking about the ads you saw/heard for the categories, which advertising media made you most aware of the category?”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37143" y="2017770"/>
            <a:ext cx="1247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39%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9987" y="582448"/>
            <a:ext cx="974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More Respondents Picked TV than all other Media Platforms Combined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37B9C-0DC1-274A-8571-AFD0FB90DF25}"/>
              </a:ext>
            </a:extLst>
          </p:cNvPr>
          <p:cNvSpPr txBox="1"/>
          <p:nvPr/>
        </p:nvSpPr>
        <p:spPr>
          <a:xfrm>
            <a:off x="4966103" y="1322457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QSR/Casual Dining</a:t>
            </a:r>
          </a:p>
        </p:txBody>
      </p:sp>
    </p:spTree>
    <p:extLst>
      <p:ext uri="{BB962C8B-B14F-4D97-AF65-F5344CB8AC3E}">
        <p14:creationId xmlns:p14="http://schemas.microsoft.com/office/powerpoint/2010/main" val="203847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114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 For Awareness, 7 Out of 10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068029"/>
            <a:ext cx="8641773" cy="810478"/>
          </a:xfrm>
        </p:spPr>
        <p:txBody>
          <a:bodyPr/>
          <a:lstStyle/>
          <a:p>
            <a:r>
              <a:rPr lang="en-US" dirty="0"/>
              <a:t>Source:  Source: GfK TVB Purchase Funnel 2022 QSR/Casual Dining Category A18+  </a:t>
            </a:r>
          </a:p>
          <a:p>
            <a:r>
              <a:rPr lang="en-US" dirty="0"/>
              <a:t>QA4 “Thinking about the ads you saw/heard for the categories, which advertising media made you most aware of the category?”</a:t>
            </a:r>
          </a:p>
          <a:p>
            <a:r>
              <a:rPr lang="en-US" dirty="0"/>
              <a:t> How to read: Of the 55% that said TV was most important for awareness, 69% of them cited Broadcast TV as the most important.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911100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96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37749"/>
            <a:ext cx="8641773" cy="400110"/>
          </a:xfrm>
        </p:spPr>
        <p:txBody>
          <a:bodyPr/>
          <a:lstStyle/>
          <a:p>
            <a:r>
              <a:rPr lang="en-US" dirty="0"/>
              <a:t>Source:  Source: GfK TVB Purchase Funnel 2022 QSR/Casual Dining Category A18+  </a:t>
            </a:r>
            <a:br>
              <a:rPr lang="en-US" dirty="0"/>
            </a:br>
            <a:r>
              <a:rPr lang="en-US" dirty="0"/>
              <a:t>B1 “Which one of the following sources, if any, would you say is your primary source for news?” Percentages are rounded.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40891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88355" y="1342268"/>
            <a:ext cx="2015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  QSR/Casual Dining</a:t>
            </a:r>
          </a:p>
        </p:txBody>
      </p:sp>
    </p:spTree>
    <p:extLst>
      <p:ext uri="{BB962C8B-B14F-4D97-AF65-F5344CB8AC3E}">
        <p14:creationId xmlns:p14="http://schemas.microsoft.com/office/powerpoint/2010/main" val="400515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08693"/>
              </p:ext>
            </p:extLst>
          </p:nvPr>
        </p:nvGraphicFramePr>
        <p:xfrm>
          <a:off x="581748" y="898745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528350"/>
          </a:xfrm>
        </p:spPr>
        <p:txBody>
          <a:bodyPr/>
          <a:lstStyle/>
          <a:p>
            <a:r>
              <a:rPr lang="en-US" dirty="0"/>
              <a:t>Source: GfK TVB Purchase Funnel 2022 QSR/Casual Dining Category A18+  </a:t>
            </a:r>
          </a:p>
          <a:p>
            <a:r>
              <a:rPr lang="en-US" dirty="0"/>
              <a:t>B2 “I trust the news that I see/hear on this media source.” (Agree Strongly + Agree Somewhat)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6365" y="5635182"/>
            <a:ext cx="197223" cy="170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49224" y="5564701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360" y="5904127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58184" y="5833646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Digital Media</a:t>
            </a:r>
          </a:p>
        </p:txBody>
      </p:sp>
      <p:sp>
        <p:nvSpPr>
          <p:cNvPr id="14" name="Oval 13"/>
          <p:cNvSpPr/>
          <p:nvPr/>
        </p:nvSpPr>
        <p:spPr>
          <a:xfrm>
            <a:off x="9723971" y="3412225"/>
            <a:ext cx="534214" cy="394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148E21-2908-4D7B-A757-794404CDA974}"/>
              </a:ext>
            </a:extLst>
          </p:cNvPr>
          <p:cNvSpPr/>
          <p:nvPr/>
        </p:nvSpPr>
        <p:spPr>
          <a:xfrm>
            <a:off x="9598804" y="3994798"/>
            <a:ext cx="644779" cy="394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8936B3-97FC-41FA-8188-2B754AEF3228}"/>
              </a:ext>
            </a:extLst>
          </p:cNvPr>
          <p:cNvSpPr/>
          <p:nvPr/>
        </p:nvSpPr>
        <p:spPr>
          <a:xfrm>
            <a:off x="10421480" y="1595409"/>
            <a:ext cx="591077" cy="394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D12EF7-E7DA-4928-AACF-2AD9F45743BE}"/>
              </a:ext>
            </a:extLst>
          </p:cNvPr>
          <p:cNvSpPr/>
          <p:nvPr/>
        </p:nvSpPr>
        <p:spPr>
          <a:xfrm>
            <a:off x="8269357" y="5823083"/>
            <a:ext cx="561536" cy="394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Confluence</a:t>
            </a:r>
          </a:p>
        </p:txBody>
      </p:sp>
    </p:spTree>
    <p:extLst>
      <p:ext uri="{BB962C8B-B14F-4D97-AF65-F5344CB8AC3E}">
        <p14:creationId xmlns:p14="http://schemas.microsoft.com/office/powerpoint/2010/main" val="384940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809191514"/>
              </p:ext>
            </p:extLst>
          </p:nvPr>
        </p:nvGraphicFramePr>
        <p:xfrm>
          <a:off x="419100" y="1225466"/>
          <a:ext cx="11667880" cy="521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90053"/>
            <a:ext cx="11352809" cy="480131"/>
          </a:xfrm>
        </p:spPr>
        <p:txBody>
          <a:bodyPr/>
          <a:lstStyle/>
          <a:p>
            <a:r>
              <a:rPr lang="en-US" sz="2800" dirty="0"/>
              <a:t>More Exposures Means More Action For QSR/Casual Dining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528350"/>
          </a:xfrm>
        </p:spPr>
        <p:txBody>
          <a:bodyPr/>
          <a:lstStyle/>
          <a:p>
            <a:r>
              <a:rPr lang="en-US" dirty="0"/>
              <a:t>Source: GfK TVB Purchase Funnel 2022 QSR/Casual Dining Category A18+  </a:t>
            </a:r>
            <a:endParaRPr lang="pt-BR" dirty="0"/>
          </a:p>
          <a:p>
            <a:r>
              <a:rPr lang="en-US" dirty="0"/>
              <a:t>QA9 “Which of the following did you do after seeing/hearing the ads for the category on television?"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4817" y="776286"/>
            <a:ext cx="837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did you do after seeing/hearing the ads for the </a:t>
            </a:r>
            <a:br>
              <a:rPr lang="en-US" b="1" dirty="0"/>
            </a:br>
            <a:r>
              <a:rPr lang="en-US" b="1" dirty="0"/>
              <a:t>QSR/Casual dining category on television?</a:t>
            </a:r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7879C78-9B3A-F648-B245-BBB8623CC88F}"/>
              </a:ext>
            </a:extLst>
          </p:cNvPr>
          <p:cNvSpPr txBox="1"/>
          <p:nvPr/>
        </p:nvSpPr>
        <p:spPr>
          <a:xfrm>
            <a:off x="590225" y="1582964"/>
            <a:ext cx="3237137" cy="3703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Purchased the product/service at branch/store or online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C59D3B4-FB41-1141-A438-1E8EDE8B2739}"/>
              </a:ext>
            </a:extLst>
          </p:cNvPr>
          <p:cNvSpPr txBox="1"/>
          <p:nvPr/>
        </p:nvSpPr>
        <p:spPr>
          <a:xfrm>
            <a:off x="1333119" y="2559384"/>
            <a:ext cx="2494243" cy="3703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Searched online for a coupon or promotional offer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BB7D9D9-3F13-1C45-B05F-71F4D78B2811}"/>
              </a:ext>
            </a:extLst>
          </p:cNvPr>
          <p:cNvSpPr txBox="1"/>
          <p:nvPr/>
        </p:nvSpPr>
        <p:spPr>
          <a:xfrm>
            <a:off x="243281" y="3580612"/>
            <a:ext cx="3584081" cy="5673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Went to the website or app advertised to learn more about what was advertised 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01E3956-F317-8548-9606-C54EC8B4C569}"/>
              </a:ext>
            </a:extLst>
          </p:cNvPr>
          <p:cNvSpPr txBox="1"/>
          <p:nvPr/>
        </p:nvSpPr>
        <p:spPr>
          <a:xfrm>
            <a:off x="590225" y="4678680"/>
            <a:ext cx="3237137" cy="567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Remembered you had seen the brand advertised before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102806E7-1A72-A041-9525-2C412AD0886B}"/>
              </a:ext>
            </a:extLst>
          </p:cNvPr>
          <p:cNvSpPr txBox="1"/>
          <p:nvPr/>
        </p:nvSpPr>
        <p:spPr>
          <a:xfrm>
            <a:off x="392261" y="5549361"/>
            <a:ext cx="3435102" cy="5339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Talked with others about the advertisement </a:t>
            </a:r>
          </a:p>
        </p:txBody>
      </p:sp>
    </p:spTree>
    <p:extLst>
      <p:ext uri="{BB962C8B-B14F-4D97-AF65-F5344CB8AC3E}">
        <p14:creationId xmlns:p14="http://schemas.microsoft.com/office/powerpoint/2010/main" val="1781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145728"/>
            <a:ext cx="7651110" cy="682238"/>
          </a:xfrm>
        </p:spPr>
        <p:txBody>
          <a:bodyPr/>
          <a:lstStyle/>
          <a:p>
            <a:r>
              <a:rPr lang="en-US" dirty="0"/>
              <a:t>Source: GfK TVB Purchase Funnel 2022 QSR/Casual Dining Category A18+  </a:t>
            </a:r>
          </a:p>
          <a:p>
            <a:r>
              <a:rPr lang="en-US" dirty="0"/>
              <a:t>QA10 “When doing an online search, how often, if at all, have TV ads you have seen influenced you in some ways in your search?” (Yes = combination of Every time, Most of the time &amp; Sometimes) Among those who do online searches</a:t>
            </a: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751930"/>
              </p:ext>
            </p:extLst>
          </p:nvPr>
        </p:nvGraphicFramePr>
        <p:xfrm>
          <a:off x="420192" y="990600"/>
          <a:ext cx="11352212" cy="510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62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Study Objective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44119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788636"/>
              </p:ext>
            </p:extLst>
          </p:nvPr>
        </p:nvGraphicFramePr>
        <p:xfrm>
          <a:off x="532409" y="1912047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77081"/>
          </a:xfrm>
        </p:spPr>
        <p:txBody>
          <a:bodyPr/>
          <a:lstStyle/>
          <a:p>
            <a:r>
              <a:rPr lang="en-US" sz="35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5535" y="6251860"/>
            <a:ext cx="8641773" cy="528350"/>
          </a:xfrm>
        </p:spPr>
        <p:txBody>
          <a:bodyPr/>
          <a:lstStyle/>
          <a:p>
            <a:r>
              <a:rPr lang="en-US" dirty="0"/>
              <a:t>Source: GfK TVB Purchase Funnel 2022 QSR/Casual Dining Category A18+  </a:t>
            </a:r>
            <a:endParaRPr lang="pt-BR" dirty="0"/>
          </a:p>
          <a:p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76960" y="1638419"/>
            <a:ext cx="2791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QSR/Casual Dining</a:t>
            </a:r>
          </a:p>
        </p:txBody>
      </p:sp>
    </p:spTree>
    <p:extLst>
      <p:ext uri="{BB962C8B-B14F-4D97-AF65-F5344CB8AC3E}">
        <p14:creationId xmlns:p14="http://schemas.microsoft.com/office/powerpoint/2010/main" val="130272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632114"/>
              </p:ext>
            </p:extLst>
          </p:nvPr>
        </p:nvGraphicFramePr>
        <p:xfrm>
          <a:off x="2506012" y="1781145"/>
          <a:ext cx="7722509" cy="435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249152"/>
            <a:ext cx="9090660" cy="553998"/>
          </a:xfrm>
        </p:spPr>
        <p:txBody>
          <a:bodyPr/>
          <a:lstStyle/>
          <a:p>
            <a:r>
              <a:rPr lang="en-US" dirty="0"/>
              <a:t>Source: GfK TVB Purchase Funnel 2022 QSR/Casual Dining Category A18+  </a:t>
            </a:r>
            <a:endParaRPr lang="pt-BR" dirty="0"/>
          </a:p>
          <a:p>
            <a:pPr>
              <a:spcBef>
                <a:spcPts val="0"/>
              </a:spcBef>
            </a:pPr>
            <a:br>
              <a:rPr lang="en-US" dirty="0"/>
            </a:br>
            <a:r>
              <a:rPr lang="en-US" dirty="0"/>
              <a:t>C2 “How often do you look at the video ads on that local television station’s website or app?”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2419" y="1581090"/>
            <a:ext cx="2791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QSR/Casual Dining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408E-1C9D-3543-896E-F834A66C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91" y="108004"/>
            <a:ext cx="11543805" cy="1421928"/>
          </a:xfrm>
        </p:spPr>
        <p:txBody>
          <a:bodyPr/>
          <a:lstStyle/>
          <a:p>
            <a:r>
              <a:rPr lang="en-US" sz="3200" dirty="0"/>
              <a:t>Given COVID-19, Which of the Following Best Describes Your Current Perspective on How You Eat Food from a </a:t>
            </a:r>
            <a:br>
              <a:rPr lang="en-US" sz="3200" dirty="0"/>
            </a:br>
            <a:r>
              <a:rPr lang="en-US" sz="3200" dirty="0"/>
              <a:t>QSR/Casual Dining Restaurant?</a:t>
            </a:r>
            <a:endParaRPr lang="en-US" sz="115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CBF1AD-AFC9-DC4C-9D77-20A8BCE16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948525"/>
              </p:ext>
            </p:extLst>
          </p:nvPr>
        </p:nvGraphicFramePr>
        <p:xfrm>
          <a:off x="424270" y="1579908"/>
          <a:ext cx="11352212" cy="466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EE9B9-3FBA-2D4B-926F-268EE1D2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D53C4-F674-D440-96BE-1AEDA7723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271690"/>
            <a:ext cx="9029701" cy="528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QSR/Casual Dining A18+</a:t>
            </a:r>
          </a:p>
          <a:p>
            <a:pPr>
              <a:lnSpc>
                <a:spcPct val="100000"/>
              </a:lnSpc>
            </a:pPr>
            <a:r>
              <a:rPr lang="en-US" dirty="0"/>
              <a:t>CI-7: Given COVID-19, which of the following best describes your current perspective on how you eat food from a fast food, quick serve, or casual restaurant</a:t>
            </a:r>
          </a:p>
        </p:txBody>
      </p:sp>
    </p:spTree>
    <p:extLst>
      <p:ext uri="{BB962C8B-B14F-4D97-AF65-F5344CB8AC3E}">
        <p14:creationId xmlns:p14="http://schemas.microsoft.com/office/powerpoint/2010/main" val="3996823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AD107E-F81C-47A4-859F-53AA54E13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8443"/>
              </p:ext>
            </p:extLst>
          </p:nvPr>
        </p:nvGraphicFramePr>
        <p:xfrm>
          <a:off x="533400" y="1667749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2FC1A1-FB4F-48C9-86EF-23E9DEE4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QSR/Casual Dining: In 2022, Do You Plan To Use These Methods More, The Same, or Less?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92BDC-1D10-4248-91C0-BFC5184A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BFCB7F8-9AE5-4526-9171-1BCA56400ABA}"/>
              </a:ext>
            </a:extLst>
          </p:cNvPr>
          <p:cNvSpPr txBox="1"/>
          <p:nvPr/>
        </p:nvSpPr>
        <p:spPr>
          <a:xfrm>
            <a:off x="10716208" y="3259970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76%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3788E75-82E2-47A7-9379-E16B8E8B28CB}"/>
              </a:ext>
            </a:extLst>
          </p:cNvPr>
          <p:cNvSpPr txBox="1"/>
          <p:nvPr/>
        </p:nvSpPr>
        <p:spPr>
          <a:xfrm>
            <a:off x="10706099" y="4191000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82%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20A8878-BF8D-4AE5-B326-6217187B0BD5}"/>
              </a:ext>
            </a:extLst>
          </p:cNvPr>
          <p:cNvSpPr txBox="1"/>
          <p:nvPr/>
        </p:nvSpPr>
        <p:spPr>
          <a:xfrm>
            <a:off x="10716208" y="5182370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77%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1BEEF3-711E-45EE-B141-B8DB618A5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345356"/>
            <a:ext cx="8642350" cy="400110"/>
          </a:xfrm>
        </p:spPr>
        <p:txBody>
          <a:bodyPr/>
          <a:lstStyle/>
          <a:p>
            <a:r>
              <a:rPr lang="en-US" dirty="0"/>
              <a:t>Source: GfK TVB Purchase Funnel 2022 QSR/Casual Dining A18+</a:t>
            </a:r>
            <a:br>
              <a:rPr lang="en-US" dirty="0"/>
            </a:br>
            <a:r>
              <a:rPr lang="en-US" dirty="0"/>
              <a:t>CI-8: Starting next year (2022), do you plan to use these methods more, the same, or less?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BE90B6D2-B6EA-4483-BC27-291733D63723}"/>
              </a:ext>
            </a:extLst>
          </p:cNvPr>
          <p:cNvSpPr txBox="1"/>
          <p:nvPr/>
        </p:nvSpPr>
        <p:spPr>
          <a:xfrm>
            <a:off x="10706099" y="2398016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74%</a:t>
            </a:r>
          </a:p>
        </p:txBody>
      </p:sp>
    </p:spTree>
    <p:extLst>
      <p:ext uri="{BB962C8B-B14F-4D97-AF65-F5344CB8AC3E}">
        <p14:creationId xmlns:p14="http://schemas.microsoft.com/office/powerpoint/2010/main" val="367917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2462213"/>
          </a:xfrm>
        </p:spPr>
        <p:txBody>
          <a:bodyPr/>
          <a:lstStyle/>
          <a:p>
            <a:r>
              <a:rPr lang="en-US" dirty="0"/>
              <a:t>Opinion Leaders</a:t>
            </a:r>
          </a:p>
          <a:p>
            <a:r>
              <a:rPr lang="en-US" sz="2400" dirty="0"/>
              <a:t>My Friends/Family Ask and Trust my Advice On This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4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6" y="280114"/>
            <a:ext cx="11480764" cy="590931"/>
          </a:xfrm>
        </p:spPr>
        <p:txBody>
          <a:bodyPr/>
          <a:lstStyle/>
          <a:p>
            <a:r>
              <a:rPr lang="en-US" sz="3600" dirty="0"/>
              <a:t>TV Ads Motivate QSR/Casual Dining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59061"/>
            <a:ext cx="8641773" cy="528350"/>
          </a:xfrm>
        </p:spPr>
        <p:txBody>
          <a:bodyPr/>
          <a:lstStyle/>
          <a:p>
            <a:r>
              <a:rPr lang="en-US" dirty="0"/>
              <a:t>Source: GfK TVB Purchase Funnel 2022 QSR/Casual Dining Category A18+  </a:t>
            </a:r>
            <a:endParaRPr lang="pt-BR" dirty="0"/>
          </a:p>
          <a:p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588812"/>
              </p:ext>
            </p:extLst>
          </p:nvPr>
        </p:nvGraphicFramePr>
        <p:xfrm>
          <a:off x="831428" y="1548066"/>
          <a:ext cx="11043505" cy="519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6069" y="872909"/>
            <a:ext cx="1058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did you do after seeing/hearing the ads for the QSR/Casual Dining</a:t>
            </a:r>
            <a:br>
              <a:rPr lang="en-US" b="1" dirty="0"/>
            </a:br>
            <a:r>
              <a:rPr lang="en-US" b="1" dirty="0"/>
              <a:t> category on television?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06313" y="2506058"/>
            <a:ext cx="242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Purchased the product or service</a:t>
            </a:r>
          </a:p>
          <a:p>
            <a:pPr algn="r"/>
            <a:r>
              <a:rPr lang="en-US" sz="1200" dirty="0"/>
              <a:t>at branch/store or online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501" y="3949518"/>
            <a:ext cx="34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Went to the website or app advertised to learn more about what was advertised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8291" y="3350052"/>
            <a:ext cx="319023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Talked with others about the advertisement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541" y="4779119"/>
            <a:ext cx="3585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Searched online for a coupon or promotional offer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9957" y="5366763"/>
            <a:ext cx="280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Remembered you had seen the brand </a:t>
            </a:r>
          </a:p>
          <a:p>
            <a:pPr algn="r"/>
            <a:r>
              <a:rPr lang="en-US" sz="1200" dirty="0"/>
              <a:t>advertised before </a:t>
            </a:r>
          </a:p>
        </p:txBody>
      </p:sp>
    </p:spTree>
    <p:extLst>
      <p:ext uri="{BB962C8B-B14F-4D97-AF65-F5344CB8AC3E}">
        <p14:creationId xmlns:p14="http://schemas.microsoft.com/office/powerpoint/2010/main" val="6999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4" y="235753"/>
            <a:ext cx="11352809" cy="480131"/>
          </a:xfrm>
        </p:spPr>
        <p:txBody>
          <a:bodyPr/>
          <a:lstStyle/>
          <a:p>
            <a:r>
              <a:rPr lang="en-US" sz="2800" dirty="0"/>
              <a:t>Local TV Assets Resonate With QSR/Casual Dining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3129" y="6263985"/>
            <a:ext cx="9858132" cy="528350"/>
          </a:xfrm>
        </p:spPr>
        <p:txBody>
          <a:bodyPr/>
          <a:lstStyle/>
          <a:p>
            <a:r>
              <a:rPr lang="en-US" dirty="0"/>
              <a:t>Source: GfK TVB Purchase Funnel 2022 QSR/Casual Dining Category, Opinion leaders A18+</a:t>
            </a:r>
          </a:p>
          <a:p>
            <a:r>
              <a:rPr lang="en-US" dirty="0"/>
              <a:t>QA10/C2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108384"/>
              </p:ext>
            </p:extLst>
          </p:nvPr>
        </p:nvGraphicFramePr>
        <p:xfrm>
          <a:off x="2345683" y="2177051"/>
          <a:ext cx="3321520" cy="339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345683" y="991522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635080"/>
              </p:ext>
            </p:extLst>
          </p:nvPr>
        </p:nvGraphicFramePr>
        <p:xfrm>
          <a:off x="6278969" y="2177051"/>
          <a:ext cx="3310541" cy="339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161101" y="991522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64007" y="568189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44942" y="568189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QSR/Casual Dining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60261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63922" y="566920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QSR/Casual Dining Opinion Leaders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29737" y="1099741"/>
            <a:ext cx="0" cy="454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3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34101"/>
            <a:ext cx="11352809" cy="590931"/>
          </a:xfrm>
        </p:spPr>
        <p:txBody>
          <a:bodyPr/>
          <a:lstStyle/>
          <a:p>
            <a:r>
              <a:rPr lang="en-US" sz="3600" dirty="0"/>
              <a:t>  QSR/Casual Dining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918853"/>
            <a:ext cx="11162803" cy="50202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Over half of QSR/Casual dining consumers were exposed to three or more media platforms.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Exposure to a media platform is not a guarantee of consumer importance, with the exception of TV.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Television is the most important influencer at all stages of the purchase funnel.  For awareness, television is greater than all other media platforms combined.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Broadcast TV news is the primary source of news for QSR/Casual dining consumers.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Local TV news is the most trusted among all measured media platforms. Local TV websites/apps are also highly trusted among digital platforms. Social media was the least trusted.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In 2022, QSR/Casual dining consumers plan to do more in-person dining.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8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7" y="311639"/>
            <a:ext cx="11772405" cy="1089529"/>
          </a:xfrm>
        </p:spPr>
        <p:txBody>
          <a:bodyPr/>
          <a:lstStyle/>
          <a:p>
            <a:r>
              <a:rPr lang="en-US" sz="3600" dirty="0"/>
              <a:t>Increased Exposure to TV ads motivates QSR/casual dining consumers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73"/>
            <a:ext cx="11188685" cy="48284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Drives users to go online to learn more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Moves them to purchase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Initiates word of mouth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Helps recall of ad in other media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86% said QSR/Casual dining TV ads influenced their search selections. This number goes up to 91% for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QSR/Casual Dining </a:t>
            </a:r>
            <a:r>
              <a:rPr lang="en-US" sz="3600"/>
              <a:t>Digital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4018"/>
            <a:ext cx="11351819" cy="4909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Local TV websites/apps were the most preferred websites for local news and events.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83% of those visiting a local TV station’s website or apps said they viewed the ads. This number increased to 89% for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950"/>
            <a:ext cx="11352809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 influencing QSR/Casual dining consumers during their purchase decision process.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C84C4E-EDA4-864F-BE7E-33142AA8F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10" y="2241651"/>
            <a:ext cx="7469686" cy="202926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2438401"/>
            <a:ext cx="8629882" cy="990600"/>
          </a:xfrm>
        </p:spPr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6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35531"/>
          </a:xfrm>
        </p:spPr>
        <p:txBody>
          <a:bodyPr/>
          <a:lstStyle/>
          <a:p>
            <a:r>
              <a:rPr lang="en-US" sz="3200" dirty="0"/>
              <a:t>QSR/Casual Dining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</a:rPr>
              <a:t>The general study which included 9 categories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</a:rPr>
              <a:t>Automotive, Banking, Furniture/Bedding/Carpet, Legal, Medical: Hospital/Urgent care, Medical: Dentist/Orthodontist, Eye doctor/Lasik, QSR/Fast food/Casual restaurants, Online retail, In-Store retail)</a:t>
            </a:r>
            <a:r>
              <a:rPr lang="en-US" sz="1600" dirty="0">
                <a:solidFill>
                  <a:srgbClr val="000000"/>
                </a:solidFill>
              </a:rPr>
              <a:t> had </a:t>
            </a:r>
            <a:r>
              <a:rPr lang="en-US" sz="1600" dirty="0">
                <a:solidFill>
                  <a:prstClr val="black"/>
                </a:solidFill>
              </a:rPr>
              <a:t>4,000+ interviews collected via opt-in sample. Each respondent answered a series of questions for up to three product/service categories.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the QSR/Casual Dining category. The number of respondents for the QSR/Casual dining category was 1,407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To qualify for the QSR/Casual dining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Visited a fast food/quick serve/casual restaurant in the last month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that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6, 2021– December 19, 2021</a:t>
            </a:r>
          </a:p>
          <a:p>
            <a:pPr marL="971550" lvl="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000000"/>
                </a:solidFill>
              </a:rPr>
              <a:t>WHAT: </a:t>
            </a:r>
            <a:r>
              <a:rPr lang="en-US" sz="1600" dirty="0">
                <a:solidFill>
                  <a:prstClr val="black"/>
                </a:solidFill>
              </a:rPr>
              <a:t>Via 14-minute online quantitative survey about the influence of advertising platforms at each stage of the consumer purchase decision, actions taken post-advertising, and attitudinal questions 	</a:t>
            </a:r>
          </a:p>
          <a:p>
            <a:pPr marL="971550" lvl="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Purchase Funnel 2022</a:t>
            </a:r>
          </a:p>
        </p:txBody>
      </p:sp>
    </p:spTree>
    <p:extLst>
      <p:ext uri="{BB962C8B-B14F-4D97-AF65-F5344CB8AC3E}">
        <p14:creationId xmlns:p14="http://schemas.microsoft.com/office/powerpoint/2010/main" val="32322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5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5"/>
            <a:ext cx="7696200" cy="2942898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0871" y="1959007"/>
            <a:ext cx="1306612" cy="975016"/>
            <a:chOff x="2278532" y="1295400"/>
            <a:chExt cx="1306612" cy="975016"/>
          </a:xfrm>
        </p:grpSpPr>
        <p:pic>
          <p:nvPicPr>
            <p:cNvPr id="15" name="Picture 14"/>
            <p:cNvPicPr/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295400"/>
              <a:ext cx="461486" cy="49599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278532" y="183952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Radio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76772" y="2489786"/>
            <a:ext cx="1724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Print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04086" y="2063962"/>
            <a:ext cx="469928" cy="442181"/>
            <a:chOff x="6437880" y="1328795"/>
            <a:chExt cx="469928" cy="442181"/>
          </a:xfrm>
        </p:grpSpPr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6489540" y="1435556"/>
              <a:ext cx="418268" cy="3338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6522803" y="1473798"/>
              <a:ext cx="349619" cy="105167"/>
            </a:xfrm>
            <a:custGeom>
              <a:avLst/>
              <a:gdLst>
                <a:gd name="T0" fmla="*/ 35 w 209"/>
                <a:gd name="T1" fmla="*/ 46 h 56"/>
                <a:gd name="T2" fmla="*/ 25 w 209"/>
                <a:gd name="T3" fmla="*/ 28 h 56"/>
                <a:gd name="T4" fmla="*/ 0 w 209"/>
                <a:gd name="T5" fmla="*/ 1 h 56"/>
                <a:gd name="T6" fmla="*/ 6 w 209"/>
                <a:gd name="T7" fmla="*/ 55 h 56"/>
                <a:gd name="T8" fmla="*/ 6 w 209"/>
                <a:gd name="T9" fmla="*/ 10 h 56"/>
                <a:gd name="T10" fmla="*/ 16 w 209"/>
                <a:gd name="T11" fmla="*/ 28 h 56"/>
                <a:gd name="T12" fmla="*/ 40 w 209"/>
                <a:gd name="T13" fmla="*/ 55 h 56"/>
                <a:gd name="T14" fmla="*/ 34 w 209"/>
                <a:gd name="T15" fmla="*/ 1 h 56"/>
                <a:gd name="T16" fmla="*/ 66 w 209"/>
                <a:gd name="T17" fmla="*/ 30 h 56"/>
                <a:gd name="T18" fmla="*/ 87 w 209"/>
                <a:gd name="T19" fmla="*/ 24 h 56"/>
                <a:gd name="T20" fmla="*/ 66 w 209"/>
                <a:gd name="T21" fmla="*/ 7 h 56"/>
                <a:gd name="T22" fmla="*/ 88 w 209"/>
                <a:gd name="T23" fmla="*/ 1 h 56"/>
                <a:gd name="T24" fmla="*/ 59 w 209"/>
                <a:gd name="T25" fmla="*/ 55 h 56"/>
                <a:gd name="T26" fmla="*/ 89 w 209"/>
                <a:gd name="T27" fmla="*/ 49 h 56"/>
                <a:gd name="T28" fmla="*/ 66 w 209"/>
                <a:gd name="T29" fmla="*/ 30 h 56"/>
                <a:gd name="T30" fmla="*/ 185 w 209"/>
                <a:gd name="T31" fmla="*/ 14 h 56"/>
                <a:gd name="T32" fmla="*/ 205 w 209"/>
                <a:gd name="T33" fmla="*/ 9 h 56"/>
                <a:gd name="T34" fmla="*/ 195 w 209"/>
                <a:gd name="T35" fmla="*/ 0 h 56"/>
                <a:gd name="T36" fmla="*/ 192 w 209"/>
                <a:gd name="T37" fmla="*/ 30 h 56"/>
                <a:gd name="T38" fmla="*/ 191 w 209"/>
                <a:gd name="T39" fmla="*/ 50 h 56"/>
                <a:gd name="T40" fmla="*/ 177 w 209"/>
                <a:gd name="T41" fmla="*/ 52 h 56"/>
                <a:gd name="T42" fmla="*/ 209 w 209"/>
                <a:gd name="T43" fmla="*/ 40 h 56"/>
                <a:gd name="T44" fmla="*/ 152 w 209"/>
                <a:gd name="T45" fmla="*/ 28 h 56"/>
                <a:gd name="T46" fmla="*/ 148 w 209"/>
                <a:gd name="T47" fmla="*/ 47 h 56"/>
                <a:gd name="T48" fmla="*/ 137 w 209"/>
                <a:gd name="T49" fmla="*/ 1 h 56"/>
                <a:gd name="T50" fmla="*/ 123 w 209"/>
                <a:gd name="T51" fmla="*/ 28 h 56"/>
                <a:gd name="T52" fmla="*/ 118 w 209"/>
                <a:gd name="T53" fmla="*/ 47 h 56"/>
                <a:gd name="T54" fmla="*/ 108 w 209"/>
                <a:gd name="T55" fmla="*/ 1 h 56"/>
                <a:gd name="T56" fmla="*/ 114 w 209"/>
                <a:gd name="T57" fmla="*/ 55 h 56"/>
                <a:gd name="T58" fmla="*/ 129 w 209"/>
                <a:gd name="T59" fmla="*/ 27 h 56"/>
                <a:gd name="T60" fmla="*/ 134 w 209"/>
                <a:gd name="T61" fmla="*/ 9 h 56"/>
                <a:gd name="T62" fmla="*/ 144 w 209"/>
                <a:gd name="T63" fmla="*/ 55 h 56"/>
                <a:gd name="T64" fmla="*/ 166 w 209"/>
                <a:gd name="T65" fmla="*/ 1 h 56"/>
                <a:gd name="T66" fmla="*/ 152 w 209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56">
                  <a:moveTo>
                    <a:pt x="34" y="24"/>
                  </a:moveTo>
                  <a:cubicBezTo>
                    <a:pt x="34" y="32"/>
                    <a:pt x="34" y="39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0"/>
                    <a:pt x="29" y="35"/>
                    <a:pt x="25" y="2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3"/>
                    <a:pt x="6" y="17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6"/>
                    <a:pt x="12" y="22"/>
                    <a:pt x="16" y="2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4"/>
                  </a:lnTo>
                  <a:close/>
                  <a:moveTo>
                    <a:pt x="66" y="30"/>
                  </a:moveTo>
                  <a:cubicBezTo>
                    <a:pt x="87" y="30"/>
                    <a:pt x="87" y="30"/>
                    <a:pt x="87" y="3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66" y="49"/>
                    <a:pt x="66" y="49"/>
                    <a:pt x="66" y="49"/>
                  </a:cubicBezTo>
                  <a:lnTo>
                    <a:pt x="66" y="30"/>
                  </a:lnTo>
                  <a:close/>
                  <a:moveTo>
                    <a:pt x="196" y="25"/>
                  </a:moveTo>
                  <a:cubicBezTo>
                    <a:pt x="188" y="22"/>
                    <a:pt x="185" y="19"/>
                    <a:pt x="185" y="14"/>
                  </a:cubicBezTo>
                  <a:cubicBezTo>
                    <a:pt x="185" y="10"/>
                    <a:pt x="188" y="6"/>
                    <a:pt x="195" y="6"/>
                  </a:cubicBezTo>
                  <a:cubicBezTo>
                    <a:pt x="200" y="6"/>
                    <a:pt x="204" y="8"/>
                    <a:pt x="205" y="9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5" y="2"/>
                    <a:pt x="201" y="0"/>
                    <a:pt x="195" y="0"/>
                  </a:cubicBezTo>
                  <a:cubicBezTo>
                    <a:pt x="185" y="0"/>
                    <a:pt x="178" y="7"/>
                    <a:pt x="178" y="15"/>
                  </a:cubicBezTo>
                  <a:cubicBezTo>
                    <a:pt x="178" y="23"/>
                    <a:pt x="183" y="27"/>
                    <a:pt x="192" y="30"/>
                  </a:cubicBezTo>
                  <a:cubicBezTo>
                    <a:pt x="199" y="33"/>
                    <a:pt x="202" y="36"/>
                    <a:pt x="202" y="41"/>
                  </a:cubicBezTo>
                  <a:cubicBezTo>
                    <a:pt x="202" y="46"/>
                    <a:pt x="198" y="50"/>
                    <a:pt x="191" y="50"/>
                  </a:cubicBezTo>
                  <a:cubicBezTo>
                    <a:pt x="186" y="50"/>
                    <a:pt x="182" y="49"/>
                    <a:pt x="179" y="47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0" y="54"/>
                    <a:pt x="185" y="56"/>
                    <a:pt x="191" y="56"/>
                  </a:cubicBezTo>
                  <a:cubicBezTo>
                    <a:pt x="203" y="56"/>
                    <a:pt x="209" y="49"/>
                    <a:pt x="209" y="40"/>
                  </a:cubicBezTo>
                  <a:cubicBezTo>
                    <a:pt x="209" y="32"/>
                    <a:pt x="205" y="28"/>
                    <a:pt x="196" y="25"/>
                  </a:cubicBezTo>
                  <a:close/>
                  <a:moveTo>
                    <a:pt x="152" y="28"/>
                  </a:moveTo>
                  <a:cubicBezTo>
                    <a:pt x="150" y="35"/>
                    <a:pt x="149" y="41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1"/>
                    <a:pt x="145" y="35"/>
                    <a:pt x="144" y="29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1" y="35"/>
                    <a:pt x="119" y="42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7" y="42"/>
                    <a:pt x="116" y="35"/>
                    <a:pt x="114" y="28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1" y="20"/>
                    <a:pt x="132" y="15"/>
                    <a:pt x="133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15"/>
                    <a:pt x="135" y="20"/>
                    <a:pt x="137" y="27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59" y="1"/>
                    <a:pt x="159" y="1"/>
                    <a:pt x="159" y="1"/>
                  </a:cubicBezTo>
                  <a:lnTo>
                    <a:pt x="15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511479" y="1603665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6511479" y="1629956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6511479" y="1656248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6511479" y="1684133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6511479" y="1710425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6511479" y="1736717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703274" y="1603665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6703274" y="1629956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6703274" y="1656248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6703274" y="1684133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6703274" y="1710425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6703279" y="1736717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29018" y="2802765"/>
            <a:ext cx="130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(Newspaper and Magazine, Yellow Pages)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14292" y="2014664"/>
            <a:ext cx="1724556" cy="907872"/>
            <a:chOff x="3171946" y="1371600"/>
            <a:chExt cx="1724556" cy="907872"/>
          </a:xfrm>
        </p:grpSpPr>
        <p:sp>
          <p:nvSpPr>
            <p:cNvPr id="50" name="TextBox 49"/>
            <p:cNvSpPr txBox="1"/>
            <p:nvPr/>
          </p:nvSpPr>
          <p:spPr>
            <a:xfrm>
              <a:off x="3171946" y="1848585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Mail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371600"/>
              <a:ext cx="600848" cy="47643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755150" y="2488057"/>
            <a:ext cx="1306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OOH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6886" b="6886"/>
          <a:stretch/>
        </p:blipFill>
        <p:spPr>
          <a:xfrm>
            <a:off x="6033158" y="2012086"/>
            <a:ext cx="712114" cy="52053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928800" y="2812687"/>
            <a:ext cx="94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(Billboard and Movie Theater)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3379" y="3447844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cs typeface="Helvetica" panose="020B0604020202020204" pitchFamily="34" charset="0"/>
              </a:rPr>
              <a:t>    Digital media include:</a:t>
            </a:r>
          </a:p>
        </p:txBody>
      </p:sp>
      <p:pic>
        <p:nvPicPr>
          <p:cNvPr id="55" name="Picture 54" descr="Lapto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7" y="3442178"/>
            <a:ext cx="708617" cy="396777"/>
          </a:xfrm>
          <a:prstGeom prst="rect">
            <a:avLst/>
          </a:prstGeom>
        </p:spPr>
      </p:pic>
      <p:sp>
        <p:nvSpPr>
          <p:cNvPr id="56" name="Freeform 98"/>
          <p:cNvSpPr>
            <a:spLocks noEditPoints="1"/>
          </p:cNvSpPr>
          <p:nvPr/>
        </p:nvSpPr>
        <p:spPr bwMode="auto">
          <a:xfrm>
            <a:off x="4423408" y="3447062"/>
            <a:ext cx="259610" cy="387006"/>
          </a:xfrm>
          <a:custGeom>
            <a:avLst/>
            <a:gdLst>
              <a:gd name="T0" fmla="*/ 85 w 101"/>
              <a:gd name="T1" fmla="*/ 2 h 148"/>
              <a:gd name="T2" fmla="*/ 16 w 101"/>
              <a:gd name="T3" fmla="*/ 2 h 148"/>
              <a:gd name="T4" fmla="*/ 0 w 101"/>
              <a:gd name="T5" fmla="*/ 20 h 148"/>
              <a:gd name="T6" fmla="*/ 0 w 101"/>
              <a:gd name="T7" fmla="*/ 128 h 148"/>
              <a:gd name="T8" fmla="*/ 16 w 101"/>
              <a:gd name="T9" fmla="*/ 145 h 148"/>
              <a:gd name="T10" fmla="*/ 85 w 101"/>
              <a:gd name="T11" fmla="*/ 145 h 148"/>
              <a:gd name="T12" fmla="*/ 101 w 101"/>
              <a:gd name="T13" fmla="*/ 128 h 148"/>
              <a:gd name="T14" fmla="*/ 101 w 101"/>
              <a:gd name="T15" fmla="*/ 20 h 148"/>
              <a:gd name="T16" fmla="*/ 85 w 101"/>
              <a:gd name="T17" fmla="*/ 2 h 148"/>
              <a:gd name="T18" fmla="*/ 36 w 101"/>
              <a:gd name="T19" fmla="*/ 135 h 148"/>
              <a:gd name="T20" fmla="*/ 29 w 101"/>
              <a:gd name="T21" fmla="*/ 135 h 148"/>
              <a:gd name="T22" fmla="*/ 24 w 101"/>
              <a:gd name="T23" fmla="*/ 131 h 148"/>
              <a:gd name="T24" fmla="*/ 24 w 101"/>
              <a:gd name="T25" fmla="*/ 130 h 148"/>
              <a:gd name="T26" fmla="*/ 29 w 101"/>
              <a:gd name="T27" fmla="*/ 125 h 148"/>
              <a:gd name="T28" fmla="*/ 36 w 101"/>
              <a:gd name="T29" fmla="*/ 125 h 148"/>
              <a:gd name="T30" fmla="*/ 36 w 101"/>
              <a:gd name="T31" fmla="*/ 135 h 148"/>
              <a:gd name="T32" fmla="*/ 59 w 101"/>
              <a:gd name="T33" fmla="*/ 135 h 148"/>
              <a:gd name="T34" fmla="*/ 56 w 101"/>
              <a:gd name="T35" fmla="*/ 138 h 148"/>
              <a:gd name="T36" fmla="*/ 45 w 101"/>
              <a:gd name="T37" fmla="*/ 138 h 148"/>
              <a:gd name="T38" fmla="*/ 42 w 101"/>
              <a:gd name="T39" fmla="*/ 135 h 148"/>
              <a:gd name="T40" fmla="*/ 42 w 101"/>
              <a:gd name="T41" fmla="*/ 125 h 148"/>
              <a:gd name="T42" fmla="*/ 45 w 101"/>
              <a:gd name="T43" fmla="*/ 122 h 148"/>
              <a:gd name="T44" fmla="*/ 56 w 101"/>
              <a:gd name="T45" fmla="*/ 122 h 148"/>
              <a:gd name="T46" fmla="*/ 59 w 101"/>
              <a:gd name="T47" fmla="*/ 125 h 148"/>
              <a:gd name="T48" fmla="*/ 59 w 101"/>
              <a:gd name="T49" fmla="*/ 135 h 148"/>
              <a:gd name="T50" fmla="*/ 77 w 101"/>
              <a:gd name="T51" fmla="*/ 131 h 148"/>
              <a:gd name="T52" fmla="*/ 72 w 101"/>
              <a:gd name="T53" fmla="*/ 135 h 148"/>
              <a:gd name="T54" fmla="*/ 65 w 101"/>
              <a:gd name="T55" fmla="*/ 135 h 148"/>
              <a:gd name="T56" fmla="*/ 65 w 101"/>
              <a:gd name="T57" fmla="*/ 125 h 148"/>
              <a:gd name="T58" fmla="*/ 72 w 101"/>
              <a:gd name="T59" fmla="*/ 125 h 148"/>
              <a:gd name="T60" fmla="*/ 77 w 101"/>
              <a:gd name="T61" fmla="*/ 130 h 148"/>
              <a:gd name="T62" fmla="*/ 77 w 101"/>
              <a:gd name="T63" fmla="*/ 131 h 148"/>
              <a:gd name="T64" fmla="*/ 88 w 101"/>
              <a:gd name="T65" fmla="*/ 111 h 148"/>
              <a:gd name="T66" fmla="*/ 85 w 101"/>
              <a:gd name="T67" fmla="*/ 114 h 148"/>
              <a:gd name="T68" fmla="*/ 16 w 101"/>
              <a:gd name="T69" fmla="*/ 114 h 148"/>
              <a:gd name="T70" fmla="*/ 13 w 101"/>
              <a:gd name="T71" fmla="*/ 111 h 148"/>
              <a:gd name="T72" fmla="*/ 13 w 101"/>
              <a:gd name="T73" fmla="*/ 18 h 148"/>
              <a:gd name="T74" fmla="*/ 16 w 101"/>
              <a:gd name="T75" fmla="*/ 15 h 148"/>
              <a:gd name="T76" fmla="*/ 85 w 101"/>
              <a:gd name="T77" fmla="*/ 15 h 148"/>
              <a:gd name="T78" fmla="*/ 88 w 101"/>
              <a:gd name="T79" fmla="*/ 18 h 148"/>
              <a:gd name="T80" fmla="*/ 88 w 101"/>
              <a:gd name="T81" fmla="*/ 11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1" h="148">
                <a:moveTo>
                  <a:pt x="85" y="2"/>
                </a:moveTo>
                <a:cubicBezTo>
                  <a:pt x="62" y="0"/>
                  <a:pt x="39" y="0"/>
                  <a:pt x="16" y="2"/>
                </a:cubicBezTo>
                <a:cubicBezTo>
                  <a:pt x="7" y="3"/>
                  <a:pt x="0" y="11"/>
                  <a:pt x="0" y="20"/>
                </a:cubicBezTo>
                <a:cubicBezTo>
                  <a:pt x="0" y="56"/>
                  <a:pt x="0" y="92"/>
                  <a:pt x="0" y="128"/>
                </a:cubicBezTo>
                <a:cubicBezTo>
                  <a:pt x="0" y="136"/>
                  <a:pt x="7" y="144"/>
                  <a:pt x="16" y="145"/>
                </a:cubicBezTo>
                <a:cubicBezTo>
                  <a:pt x="39" y="148"/>
                  <a:pt x="62" y="148"/>
                  <a:pt x="85" y="145"/>
                </a:cubicBezTo>
                <a:cubicBezTo>
                  <a:pt x="94" y="144"/>
                  <a:pt x="101" y="136"/>
                  <a:pt x="101" y="128"/>
                </a:cubicBezTo>
                <a:cubicBezTo>
                  <a:pt x="101" y="92"/>
                  <a:pt x="101" y="56"/>
                  <a:pt x="101" y="20"/>
                </a:cubicBezTo>
                <a:cubicBezTo>
                  <a:pt x="101" y="11"/>
                  <a:pt x="94" y="3"/>
                  <a:pt x="85" y="2"/>
                </a:cubicBezTo>
                <a:close/>
                <a:moveTo>
                  <a:pt x="36" y="135"/>
                </a:moveTo>
                <a:cubicBezTo>
                  <a:pt x="29" y="135"/>
                  <a:pt x="29" y="135"/>
                  <a:pt x="29" y="135"/>
                </a:cubicBezTo>
                <a:cubicBezTo>
                  <a:pt x="26" y="135"/>
                  <a:pt x="24" y="133"/>
                  <a:pt x="24" y="131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4" y="127"/>
                  <a:pt x="26" y="125"/>
                  <a:pt x="29" y="125"/>
                </a:cubicBezTo>
                <a:cubicBezTo>
                  <a:pt x="36" y="125"/>
                  <a:pt x="36" y="125"/>
                  <a:pt x="36" y="125"/>
                </a:cubicBezTo>
                <a:lnTo>
                  <a:pt x="36" y="135"/>
                </a:lnTo>
                <a:close/>
                <a:moveTo>
                  <a:pt x="59" y="135"/>
                </a:moveTo>
                <a:cubicBezTo>
                  <a:pt x="59" y="137"/>
                  <a:pt x="58" y="138"/>
                  <a:pt x="56" y="138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3" y="138"/>
                  <a:pt x="42" y="137"/>
                  <a:pt x="42" y="135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3"/>
                  <a:pt x="43" y="122"/>
                  <a:pt x="45" y="122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58" y="122"/>
                  <a:pt x="59" y="123"/>
                  <a:pt x="59" y="125"/>
                </a:cubicBezTo>
                <a:lnTo>
                  <a:pt x="59" y="135"/>
                </a:lnTo>
                <a:close/>
                <a:moveTo>
                  <a:pt x="77" y="131"/>
                </a:moveTo>
                <a:cubicBezTo>
                  <a:pt x="77" y="133"/>
                  <a:pt x="75" y="135"/>
                  <a:pt x="72" y="135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25"/>
                  <a:pt x="77" y="127"/>
                  <a:pt x="77" y="130"/>
                </a:cubicBezTo>
                <a:lnTo>
                  <a:pt x="77" y="131"/>
                </a:lnTo>
                <a:close/>
                <a:moveTo>
                  <a:pt x="88" y="111"/>
                </a:moveTo>
                <a:cubicBezTo>
                  <a:pt x="88" y="112"/>
                  <a:pt x="86" y="114"/>
                  <a:pt x="85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4"/>
                  <a:pt x="13" y="112"/>
                  <a:pt x="13" y="111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6"/>
                  <a:pt x="14" y="15"/>
                  <a:pt x="16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6" y="15"/>
                  <a:pt x="88" y="16"/>
                  <a:pt x="88" y="18"/>
                </a:cubicBezTo>
                <a:lnTo>
                  <a:pt x="88" y="1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06252" y="399659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Cable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Consumer review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 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Display/banner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Email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Internet radio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radio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3301" y="2027256"/>
            <a:ext cx="1306612" cy="1157982"/>
            <a:chOff x="716368" y="1371600"/>
            <a:chExt cx="1306612" cy="1157982"/>
          </a:xfrm>
        </p:grpSpPr>
        <p:sp>
          <p:nvSpPr>
            <p:cNvPr id="13" name="TextBox 12"/>
            <p:cNvSpPr txBox="1"/>
            <p:nvPr/>
          </p:nvSpPr>
          <p:spPr>
            <a:xfrm>
              <a:off x="716368" y="183618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TV</a:t>
              </a:r>
            </a:p>
          </p:txBody>
        </p:sp>
        <p:pic>
          <p:nvPicPr>
            <p:cNvPr id="14" name="Picture 13" descr="TV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42" y="1371600"/>
              <a:ext cx="514790" cy="43814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96169" y="2191028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prstClr val="white">
                      <a:lumMod val="50000"/>
                    </a:prstClr>
                  </a:solidFill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15082" y="1986474"/>
            <a:ext cx="1724556" cy="934075"/>
            <a:chOff x="6934200" y="1338768"/>
            <a:chExt cx="1724556" cy="934075"/>
          </a:xfrm>
        </p:grpSpPr>
        <p:pic>
          <p:nvPicPr>
            <p:cNvPr id="53" name="Picture 52" descr="Laptop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338768"/>
              <a:ext cx="708617" cy="396777"/>
            </a:xfrm>
            <a:prstGeom prst="rect">
              <a:avLst/>
            </a:prstGeom>
          </p:spPr>
        </p:pic>
        <p:sp>
          <p:nvSpPr>
            <p:cNvPr id="69" name="Freeform 98"/>
            <p:cNvSpPr>
              <a:spLocks noEditPoints="1"/>
            </p:cNvSpPr>
            <p:nvPr/>
          </p:nvSpPr>
          <p:spPr bwMode="auto">
            <a:xfrm>
              <a:off x="8039945" y="1372926"/>
              <a:ext cx="259610" cy="387006"/>
            </a:xfrm>
            <a:custGeom>
              <a:avLst/>
              <a:gdLst>
                <a:gd name="T0" fmla="*/ 85 w 101"/>
                <a:gd name="T1" fmla="*/ 2 h 148"/>
                <a:gd name="T2" fmla="*/ 16 w 101"/>
                <a:gd name="T3" fmla="*/ 2 h 148"/>
                <a:gd name="T4" fmla="*/ 0 w 101"/>
                <a:gd name="T5" fmla="*/ 20 h 148"/>
                <a:gd name="T6" fmla="*/ 0 w 101"/>
                <a:gd name="T7" fmla="*/ 128 h 148"/>
                <a:gd name="T8" fmla="*/ 16 w 101"/>
                <a:gd name="T9" fmla="*/ 145 h 148"/>
                <a:gd name="T10" fmla="*/ 85 w 101"/>
                <a:gd name="T11" fmla="*/ 145 h 148"/>
                <a:gd name="T12" fmla="*/ 101 w 101"/>
                <a:gd name="T13" fmla="*/ 128 h 148"/>
                <a:gd name="T14" fmla="*/ 101 w 101"/>
                <a:gd name="T15" fmla="*/ 20 h 148"/>
                <a:gd name="T16" fmla="*/ 85 w 101"/>
                <a:gd name="T17" fmla="*/ 2 h 148"/>
                <a:gd name="T18" fmla="*/ 36 w 101"/>
                <a:gd name="T19" fmla="*/ 135 h 148"/>
                <a:gd name="T20" fmla="*/ 29 w 101"/>
                <a:gd name="T21" fmla="*/ 135 h 148"/>
                <a:gd name="T22" fmla="*/ 24 w 101"/>
                <a:gd name="T23" fmla="*/ 131 h 148"/>
                <a:gd name="T24" fmla="*/ 24 w 101"/>
                <a:gd name="T25" fmla="*/ 130 h 148"/>
                <a:gd name="T26" fmla="*/ 29 w 101"/>
                <a:gd name="T27" fmla="*/ 125 h 148"/>
                <a:gd name="T28" fmla="*/ 36 w 101"/>
                <a:gd name="T29" fmla="*/ 125 h 148"/>
                <a:gd name="T30" fmla="*/ 36 w 101"/>
                <a:gd name="T31" fmla="*/ 135 h 148"/>
                <a:gd name="T32" fmla="*/ 59 w 101"/>
                <a:gd name="T33" fmla="*/ 135 h 148"/>
                <a:gd name="T34" fmla="*/ 56 w 101"/>
                <a:gd name="T35" fmla="*/ 138 h 148"/>
                <a:gd name="T36" fmla="*/ 45 w 101"/>
                <a:gd name="T37" fmla="*/ 138 h 148"/>
                <a:gd name="T38" fmla="*/ 42 w 101"/>
                <a:gd name="T39" fmla="*/ 135 h 148"/>
                <a:gd name="T40" fmla="*/ 42 w 101"/>
                <a:gd name="T41" fmla="*/ 125 h 148"/>
                <a:gd name="T42" fmla="*/ 45 w 101"/>
                <a:gd name="T43" fmla="*/ 122 h 148"/>
                <a:gd name="T44" fmla="*/ 56 w 101"/>
                <a:gd name="T45" fmla="*/ 122 h 148"/>
                <a:gd name="T46" fmla="*/ 59 w 101"/>
                <a:gd name="T47" fmla="*/ 125 h 148"/>
                <a:gd name="T48" fmla="*/ 59 w 101"/>
                <a:gd name="T49" fmla="*/ 135 h 148"/>
                <a:gd name="T50" fmla="*/ 77 w 101"/>
                <a:gd name="T51" fmla="*/ 131 h 148"/>
                <a:gd name="T52" fmla="*/ 72 w 101"/>
                <a:gd name="T53" fmla="*/ 135 h 148"/>
                <a:gd name="T54" fmla="*/ 65 w 101"/>
                <a:gd name="T55" fmla="*/ 135 h 148"/>
                <a:gd name="T56" fmla="*/ 65 w 101"/>
                <a:gd name="T57" fmla="*/ 125 h 148"/>
                <a:gd name="T58" fmla="*/ 72 w 101"/>
                <a:gd name="T59" fmla="*/ 125 h 148"/>
                <a:gd name="T60" fmla="*/ 77 w 101"/>
                <a:gd name="T61" fmla="*/ 130 h 148"/>
                <a:gd name="T62" fmla="*/ 77 w 101"/>
                <a:gd name="T63" fmla="*/ 131 h 148"/>
                <a:gd name="T64" fmla="*/ 88 w 101"/>
                <a:gd name="T65" fmla="*/ 111 h 148"/>
                <a:gd name="T66" fmla="*/ 85 w 101"/>
                <a:gd name="T67" fmla="*/ 114 h 148"/>
                <a:gd name="T68" fmla="*/ 16 w 101"/>
                <a:gd name="T69" fmla="*/ 114 h 148"/>
                <a:gd name="T70" fmla="*/ 13 w 101"/>
                <a:gd name="T71" fmla="*/ 111 h 148"/>
                <a:gd name="T72" fmla="*/ 13 w 101"/>
                <a:gd name="T73" fmla="*/ 18 h 148"/>
                <a:gd name="T74" fmla="*/ 16 w 101"/>
                <a:gd name="T75" fmla="*/ 15 h 148"/>
                <a:gd name="T76" fmla="*/ 85 w 101"/>
                <a:gd name="T77" fmla="*/ 15 h 148"/>
                <a:gd name="T78" fmla="*/ 88 w 101"/>
                <a:gd name="T79" fmla="*/ 18 h 148"/>
                <a:gd name="T80" fmla="*/ 88 w 101"/>
                <a:gd name="T81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48">
                  <a:moveTo>
                    <a:pt x="85" y="2"/>
                  </a:moveTo>
                  <a:cubicBezTo>
                    <a:pt x="62" y="0"/>
                    <a:pt x="39" y="0"/>
                    <a:pt x="16" y="2"/>
                  </a:cubicBezTo>
                  <a:cubicBezTo>
                    <a:pt x="7" y="3"/>
                    <a:pt x="0" y="11"/>
                    <a:pt x="0" y="20"/>
                  </a:cubicBezTo>
                  <a:cubicBezTo>
                    <a:pt x="0" y="56"/>
                    <a:pt x="0" y="92"/>
                    <a:pt x="0" y="128"/>
                  </a:cubicBezTo>
                  <a:cubicBezTo>
                    <a:pt x="0" y="136"/>
                    <a:pt x="7" y="144"/>
                    <a:pt x="16" y="145"/>
                  </a:cubicBezTo>
                  <a:cubicBezTo>
                    <a:pt x="39" y="148"/>
                    <a:pt x="62" y="148"/>
                    <a:pt x="85" y="145"/>
                  </a:cubicBezTo>
                  <a:cubicBezTo>
                    <a:pt x="94" y="144"/>
                    <a:pt x="101" y="136"/>
                    <a:pt x="101" y="128"/>
                  </a:cubicBezTo>
                  <a:cubicBezTo>
                    <a:pt x="101" y="92"/>
                    <a:pt x="101" y="56"/>
                    <a:pt x="101" y="20"/>
                  </a:cubicBezTo>
                  <a:cubicBezTo>
                    <a:pt x="101" y="11"/>
                    <a:pt x="94" y="3"/>
                    <a:pt x="85" y="2"/>
                  </a:cubicBezTo>
                  <a:close/>
                  <a:moveTo>
                    <a:pt x="36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26" y="135"/>
                    <a:pt x="24" y="133"/>
                    <a:pt x="24" y="131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7"/>
                    <a:pt x="26" y="125"/>
                    <a:pt x="29" y="125"/>
                  </a:cubicBezTo>
                  <a:cubicBezTo>
                    <a:pt x="36" y="125"/>
                    <a:pt x="36" y="125"/>
                    <a:pt x="36" y="125"/>
                  </a:cubicBezTo>
                  <a:lnTo>
                    <a:pt x="36" y="135"/>
                  </a:lnTo>
                  <a:close/>
                  <a:moveTo>
                    <a:pt x="59" y="135"/>
                  </a:moveTo>
                  <a:cubicBezTo>
                    <a:pt x="59" y="137"/>
                    <a:pt x="58" y="138"/>
                    <a:pt x="56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2" y="137"/>
                    <a:pt x="42" y="135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3"/>
                    <a:pt x="43" y="122"/>
                    <a:pt x="4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8" y="122"/>
                    <a:pt x="59" y="123"/>
                    <a:pt x="59" y="125"/>
                  </a:cubicBezTo>
                  <a:lnTo>
                    <a:pt x="59" y="135"/>
                  </a:lnTo>
                  <a:close/>
                  <a:moveTo>
                    <a:pt x="77" y="131"/>
                  </a:moveTo>
                  <a:cubicBezTo>
                    <a:pt x="77" y="133"/>
                    <a:pt x="75" y="135"/>
                    <a:pt x="72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5" y="125"/>
                    <a:pt x="77" y="127"/>
                    <a:pt x="77" y="130"/>
                  </a:cubicBezTo>
                  <a:lnTo>
                    <a:pt x="77" y="131"/>
                  </a:lnTo>
                  <a:close/>
                  <a:moveTo>
                    <a:pt x="88" y="111"/>
                  </a:moveTo>
                  <a:cubicBezTo>
                    <a:pt x="88" y="112"/>
                    <a:pt x="86" y="114"/>
                    <a:pt x="8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4" y="114"/>
                    <a:pt x="13" y="112"/>
                    <a:pt x="13" y="11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4" y="15"/>
                    <a:pt x="16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8" y="16"/>
                    <a:pt x="88" y="18"/>
                  </a:cubicBezTo>
                  <a:lnTo>
                    <a:pt x="88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1841956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Digital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392302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Network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Magazine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Newspaper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Search engine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Social media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Streaming TV services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Video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Yellow Pages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</p:spTree>
    <p:extLst>
      <p:ext uri="{BB962C8B-B14F-4D97-AF65-F5344CB8AC3E}">
        <p14:creationId xmlns:p14="http://schemas.microsoft.com/office/powerpoint/2010/main" val="319320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4540624" y="4961961"/>
            <a:ext cx="3061446" cy="844550"/>
          </a:xfrm>
          <a:prstGeom prst="can">
            <a:avLst/>
          </a:prstGeom>
          <a:solidFill>
            <a:srgbClr val="92D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Purchase</a:t>
            </a:r>
          </a:p>
        </p:txBody>
      </p:sp>
      <p:sp>
        <p:nvSpPr>
          <p:cNvPr id="23" name="Can 22"/>
          <p:cNvSpPr/>
          <p:nvPr/>
        </p:nvSpPr>
        <p:spPr>
          <a:xfrm>
            <a:off x="4196044" y="4214249"/>
            <a:ext cx="3680573" cy="844550"/>
          </a:xfrm>
          <a:prstGeom prst="can">
            <a:avLst/>
          </a:prstGeom>
          <a:solidFill>
            <a:srgbClr val="00B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Consider Purchase</a:t>
            </a:r>
          </a:p>
        </p:txBody>
      </p:sp>
      <p:sp>
        <p:nvSpPr>
          <p:cNvPr id="32" name="Right Brace 31"/>
          <p:cNvSpPr/>
          <p:nvPr/>
        </p:nvSpPr>
        <p:spPr>
          <a:xfrm>
            <a:off x="7658100" y="5076824"/>
            <a:ext cx="419660" cy="623888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3984251" y="3466537"/>
            <a:ext cx="4147858" cy="844550"/>
          </a:xfrm>
          <a:prstGeom prst="can">
            <a:avLst/>
          </a:prstGeom>
          <a:solidFill>
            <a:srgbClr val="0070C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FFFFFF"/>
              </a:solidFill>
              <a:effectLst>
                <a:outerShdw blurRad="203200" dist="38100" dir="2700000" algn="tl" rotWithShape="0">
                  <a:prstClr val="black">
                    <a:alpha val="79000"/>
                  </a:prstClr>
                </a:outerShdw>
              </a:effectLst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Visit Store/Website</a:t>
            </a: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for Info</a:t>
            </a:r>
          </a:p>
        </p:txBody>
      </p:sp>
      <p:sp>
        <p:nvSpPr>
          <p:cNvPr id="26" name="Can 25"/>
          <p:cNvSpPr/>
          <p:nvPr/>
        </p:nvSpPr>
        <p:spPr>
          <a:xfrm>
            <a:off x="3724276" y="2718825"/>
            <a:ext cx="4752975" cy="844550"/>
          </a:xfrm>
          <a:prstGeom prst="can">
            <a:avLst/>
          </a:prstGeom>
          <a:solidFill>
            <a:srgbClr val="7030A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Interest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8642499" y="2111585"/>
            <a:ext cx="425302" cy="574464"/>
          </a:xfrm>
          <a:prstGeom prst="rightBrace">
            <a:avLst>
              <a:gd name="adj1" fmla="val 8333"/>
              <a:gd name="adj2" fmla="val 4830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27"/>
          <p:cNvSpPr/>
          <p:nvPr/>
        </p:nvSpPr>
        <p:spPr>
          <a:xfrm>
            <a:off x="3514726" y="1971113"/>
            <a:ext cx="5172075" cy="844550"/>
          </a:xfrm>
          <a:prstGeom prst="can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Awareness</a:t>
            </a:r>
          </a:p>
        </p:txBody>
      </p:sp>
      <p:sp>
        <p:nvSpPr>
          <p:cNvPr id="17" name="Right Brace 16"/>
          <p:cNvSpPr/>
          <p:nvPr/>
        </p:nvSpPr>
        <p:spPr>
          <a:xfrm rot="10800000">
            <a:off x="3278644" y="2806788"/>
            <a:ext cx="403048" cy="2252011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010650" y="1905000"/>
            <a:ext cx="16573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Reaching </a:t>
            </a:r>
          </a:p>
          <a:p>
            <a:r>
              <a:rPr lang="en-US" sz="2000" b="1" dirty="0"/>
              <a:t>Consumers</a:t>
            </a:r>
          </a:p>
          <a:p>
            <a:r>
              <a:rPr lang="en-US" sz="2000" b="1" dirty="0"/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5300" y="5048249"/>
            <a:ext cx="18097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371850"/>
            <a:ext cx="195615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/>
              <a:t>Preparing for</a:t>
            </a:r>
          </a:p>
          <a:p>
            <a:pPr algn="r"/>
            <a:r>
              <a:rPr lang="en-US" sz="2000" b="1" dirty="0"/>
              <a:t>Purchase</a:t>
            </a:r>
          </a:p>
          <a:p>
            <a:pPr algn="r"/>
            <a:r>
              <a:rPr lang="en-US" sz="2000" b="1" dirty="0"/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322054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Influence</a:t>
            </a:r>
          </a:p>
        </p:txBody>
      </p:sp>
    </p:spTree>
    <p:extLst>
      <p:ext uri="{BB962C8B-B14F-4D97-AF65-F5344CB8AC3E}">
        <p14:creationId xmlns:p14="http://schemas.microsoft.com/office/powerpoint/2010/main" val="343385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22" y="280114"/>
            <a:ext cx="11913097" cy="867930"/>
          </a:xfrm>
        </p:spPr>
        <p:txBody>
          <a:bodyPr/>
          <a:lstStyle/>
          <a:p>
            <a:r>
              <a:rPr lang="en-US" sz="2800" dirty="0"/>
              <a:t>Media Makes a Difference in Motivating QSR/Casual Dining Consumers…</a:t>
            </a:r>
            <a:br>
              <a:rPr lang="en-US" sz="2800" dirty="0"/>
            </a:br>
            <a:r>
              <a:rPr lang="en-US" sz="2800" dirty="0"/>
              <a:t>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528350"/>
          </a:xfrm>
        </p:spPr>
        <p:txBody>
          <a:bodyPr/>
          <a:lstStyle/>
          <a:p>
            <a:r>
              <a:rPr lang="en-US" dirty="0"/>
              <a:t>Source: GfK TVB Purchase Funnel 2022 QSR/Casual Dining Category A18+  </a:t>
            </a:r>
          </a:p>
          <a:p>
            <a:r>
              <a:rPr lang="en-US" dirty="0"/>
              <a:t>QA4/QA5/QA6/QA7/QA8 (cume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457422"/>
              </p:ext>
            </p:extLst>
          </p:nvPr>
        </p:nvGraphicFramePr>
        <p:xfrm>
          <a:off x="420688" y="1828800"/>
          <a:ext cx="1135221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7208" y="321206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9666" y="1343127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QSR/Casual Dining</a:t>
            </a: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931218"/>
              </p:ext>
            </p:extLst>
          </p:nvPr>
        </p:nvGraphicFramePr>
        <p:xfrm>
          <a:off x="2959457" y="1369643"/>
          <a:ext cx="5592874" cy="493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265"/>
            <a:ext cx="12192000" cy="1034129"/>
          </a:xfrm>
        </p:spPr>
        <p:txBody>
          <a:bodyPr/>
          <a:lstStyle/>
          <a:p>
            <a:r>
              <a:rPr lang="en-US" sz="3400" dirty="0"/>
              <a:t>Over Half of QSR/Casual Dining Consumers Were Exposed </a:t>
            </a:r>
            <a:br>
              <a:rPr lang="en-US" sz="3400" dirty="0"/>
            </a:br>
            <a:r>
              <a:rPr lang="en-US" sz="3400" dirty="0"/>
              <a:t>to  Three or More Media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8" y="6332589"/>
            <a:ext cx="9756748" cy="400110"/>
          </a:xfrm>
        </p:spPr>
        <p:txBody>
          <a:bodyPr/>
          <a:lstStyle/>
          <a:p>
            <a:r>
              <a:rPr lang="en-US" dirty="0"/>
              <a:t>Source: GfK TVB Purchase Funnel 2022 QSR/Casual Dining Category A18+  </a:t>
            </a:r>
            <a:br>
              <a:rPr lang="en-US" dirty="0"/>
            </a:br>
            <a:r>
              <a:rPr lang="en-US" dirty="0"/>
              <a:t>S10/S11 “In the past two months, did you see, hear or read an advertisement for QSR/Casual Dining in any of these media/digital media?”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8864" y="1447800"/>
            <a:ext cx="2640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QSR/Casual Dining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6860253" y="2238430"/>
            <a:ext cx="328183" cy="180913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7296991" y="3046221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377612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10804</TotalTime>
  <Words>2056</Words>
  <Application>Microsoft Office PowerPoint</Application>
  <PresentationFormat>Widescreen</PresentationFormat>
  <Paragraphs>235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Office Theme</vt:lpstr>
      <vt:lpstr>PowerPoint Presentation</vt:lpstr>
      <vt:lpstr>Study Objective and Methodology</vt:lpstr>
      <vt:lpstr>Objective: To identify the importance of media platforms in influencing QSR/Casual dining consumers during their purchase decision process.    </vt:lpstr>
      <vt:lpstr>QSR/Casual Dining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Media Makes a Difference in Motivating QSR/Casual Dining Consumers… But it Declines Moving Down the Funnel</vt:lpstr>
      <vt:lpstr>Over Half of QSR/Casual Dining Consumers Were Exposed  to  Three or More Media Platforms</vt:lpstr>
      <vt:lpstr>With QSR/Casual Dining Ads, TV Tops Exposure at 73%</vt:lpstr>
      <vt:lpstr>Ad Exposure Does NOT Guarantee Importance, Except for TV</vt:lpstr>
      <vt:lpstr>What Influenced QSR/Casual Dining Consumers Most</vt:lpstr>
      <vt:lpstr>  QSR/Casual Dining Awareness - Most Important:</vt:lpstr>
      <vt:lpstr>Of Those that Cited TV as the Most Important For Awareness, 7 Out of 10 Picked Broadcast TV</vt:lpstr>
      <vt:lpstr>The Primary Source for News: Broadcast Television</vt:lpstr>
      <vt:lpstr>“I trust the news I see/hear on this media source”</vt:lpstr>
      <vt:lpstr>Media Confluence</vt:lpstr>
      <vt:lpstr>More Exposures Means More Action For QSR/Casual Dining Consumers</vt:lpstr>
      <vt:lpstr>“Have TV ads influenced your search selections?”</vt:lpstr>
      <vt:lpstr>Local Television Websites/Apps Most Preferred</vt:lpstr>
      <vt:lpstr>“When visiting a television station’s website or app,  do you view the ads?”</vt:lpstr>
      <vt:lpstr>Given COVID-19, Which of the Following Best Describes Your Current Perspective on How You Eat Food from a  QSR/Casual Dining Restaurant?</vt:lpstr>
      <vt:lpstr>QSR/Casual Dining: In 2022, Do You Plan To Use These Methods More, The Same, or Less?</vt:lpstr>
      <vt:lpstr>PowerPoint Presentation</vt:lpstr>
      <vt:lpstr>TV Ads Motivate QSR/Casual Dining Opinion Leaders</vt:lpstr>
      <vt:lpstr>Local TV Assets Resonate With QSR/Casual Dining Opinion Leaders</vt:lpstr>
      <vt:lpstr>  QSR/Casual Dining Category Key Points</vt:lpstr>
      <vt:lpstr>Increased Exposure to TV ads motivates QSR/casual dining consumers to action</vt:lpstr>
      <vt:lpstr>QSR/Casual Dining Digital 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Anthony Spirito</cp:lastModifiedBy>
  <cp:revision>1165</cp:revision>
  <cp:lastPrinted>2022-02-04T17:25:54Z</cp:lastPrinted>
  <dcterms:created xsi:type="dcterms:W3CDTF">2017-03-08T14:37:33Z</dcterms:created>
  <dcterms:modified xsi:type="dcterms:W3CDTF">2022-02-15T15:26:17Z</dcterms:modified>
</cp:coreProperties>
</file>