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9" r:id="rId2"/>
  </p:sldMasterIdLst>
  <p:notesMasterIdLst>
    <p:notesMasterId r:id="rId38"/>
  </p:notesMasterIdLst>
  <p:handoutMasterIdLst>
    <p:handoutMasterId r:id="rId39"/>
  </p:handoutMasterIdLst>
  <p:sldIdLst>
    <p:sldId id="522" r:id="rId3"/>
    <p:sldId id="408" r:id="rId4"/>
    <p:sldId id="542" r:id="rId5"/>
    <p:sldId id="259" r:id="rId6"/>
    <p:sldId id="551" r:id="rId7"/>
    <p:sldId id="261" r:id="rId8"/>
    <p:sldId id="411" r:id="rId9"/>
    <p:sldId id="525" r:id="rId10"/>
    <p:sldId id="555" r:id="rId11"/>
    <p:sldId id="524" r:id="rId12"/>
    <p:sldId id="265" r:id="rId13"/>
    <p:sldId id="266" r:id="rId14"/>
    <p:sldId id="268" r:id="rId15"/>
    <p:sldId id="570" r:id="rId16"/>
    <p:sldId id="987" r:id="rId17"/>
    <p:sldId id="462" r:id="rId18"/>
    <p:sldId id="532" r:id="rId19"/>
    <p:sldId id="531" r:id="rId20"/>
    <p:sldId id="616" r:id="rId21"/>
    <p:sldId id="535" r:id="rId22"/>
    <p:sldId id="517" r:id="rId23"/>
    <p:sldId id="519" r:id="rId24"/>
    <p:sldId id="521" r:id="rId25"/>
    <p:sldId id="310" r:id="rId26"/>
    <p:sldId id="312" r:id="rId27"/>
    <p:sldId id="986" r:id="rId28"/>
    <p:sldId id="316" r:id="rId29"/>
    <p:sldId id="638" r:id="rId30"/>
    <p:sldId id="627" r:id="rId31"/>
    <p:sldId id="639" r:id="rId32"/>
    <p:sldId id="643" r:id="rId33"/>
    <p:sldId id="631" r:id="rId34"/>
    <p:sldId id="632" r:id="rId35"/>
    <p:sldId id="633" r:id="rId36"/>
    <p:sldId id="634" r:id="rId3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552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pos="3504" userDrawn="1">
          <p15:clr>
            <a:srgbClr val="A4A3A4"/>
          </p15:clr>
        </p15:guide>
        <p15:guide id="7" pos="4176" userDrawn="1">
          <p15:clr>
            <a:srgbClr val="A4A3A4"/>
          </p15:clr>
        </p15:guide>
        <p15:guide id="10" pos="7296" userDrawn="1">
          <p15:clr>
            <a:srgbClr val="A4A3A4"/>
          </p15:clr>
        </p15:guide>
        <p15:guide id="12" orient="horz" pos="480" userDrawn="1">
          <p15:clr>
            <a:srgbClr val="A4A3A4"/>
          </p15:clr>
        </p15:guide>
        <p15:guide id="13" orient="horz" pos="816" userDrawn="1">
          <p15:clr>
            <a:srgbClr val="A4A3A4"/>
          </p15:clr>
        </p15:guide>
        <p15:guide id="14" orient="horz" pos="3744" userDrawn="1">
          <p15:clr>
            <a:srgbClr val="A4A3A4"/>
          </p15:clr>
        </p15:guide>
        <p15:guide id="15" pos="384" userDrawn="1">
          <p15:clr>
            <a:srgbClr val="A4A3A4"/>
          </p15:clr>
        </p15:guide>
        <p15:guide id="16" orient="horz" pos="624" userDrawn="1">
          <p15:clr>
            <a:srgbClr val="A4A3A4"/>
          </p15:clr>
        </p15:guide>
        <p15:guide id="17" orient="horz" pos="672" userDrawn="1">
          <p15:clr>
            <a:srgbClr val="A4A3A4"/>
          </p15:clr>
        </p15:guide>
        <p15:guide id="18" orient="horz" pos="2016" userDrawn="1">
          <p15:clr>
            <a:srgbClr val="A4A3A4"/>
          </p15:clr>
        </p15:guide>
        <p15:guide id="19" orient="horz" pos="2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7A1A1"/>
    <a:srgbClr val="6E6EA2"/>
    <a:srgbClr val="F6AD99"/>
    <a:srgbClr val="A46F04"/>
    <a:srgbClr val="FFA4FF"/>
    <a:srgbClr val="5AC695"/>
    <a:srgbClr val="D7FCA1"/>
    <a:srgbClr val="F5027C"/>
    <a:srgbClr val="548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9" autoAdjust="0"/>
    <p:restoredTop sz="94672" autoAdjust="0"/>
  </p:normalViewPr>
  <p:slideViewPr>
    <p:cSldViewPr snapToGrid="0" showGuides="1">
      <p:cViewPr varScale="1">
        <p:scale>
          <a:sx n="120" d="100"/>
          <a:sy n="120" d="100"/>
        </p:scale>
        <p:origin x="616" y="192"/>
      </p:cViewPr>
      <p:guideLst>
        <p:guide orient="horz" pos="1920"/>
        <p:guide pos="3840"/>
        <p:guide orient="horz" pos="3552"/>
        <p:guide orient="horz" pos="3984"/>
        <p:guide pos="3504"/>
        <p:guide pos="4176"/>
        <p:guide pos="7296"/>
        <p:guide orient="horz" pos="480"/>
        <p:guide orient="horz" pos="816"/>
        <p:guide orient="horz" pos="3744"/>
        <p:guide pos="384"/>
        <p:guide orient="horz" pos="624"/>
        <p:guide orient="horz" pos="672"/>
        <p:guide orient="horz" pos="2016"/>
        <p:guide orient="horz" pos="29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9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Influenced by Media</c:v>
                </c:pt>
              </c:strCache>
            </c:strRef>
          </c:tx>
          <c:spPr>
            <a:ln w="1524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6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0.96099999999999997</c:v>
                </c:pt>
                <c:pt idx="1">
                  <c:v>0.94</c:v>
                </c:pt>
                <c:pt idx="2">
                  <c:v>0.92999999999999994</c:v>
                </c:pt>
                <c:pt idx="3">
                  <c:v>0.92400000000000004</c:v>
                </c:pt>
                <c:pt idx="4">
                  <c:v>0.90200000000000002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B9-074B-81A0-F389807A13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NOT Influenced by Media</c:v>
                </c:pt>
              </c:strCache>
            </c:strRef>
          </c:tx>
          <c:spPr>
            <a:ln w="1524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26"/>
            <c:spPr>
              <a:solidFill>
                <a:srgbClr val="FF0909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3.9E-2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7.5999999999999998E-2</c:v>
                </c:pt>
                <c:pt idx="4">
                  <c:v>9.8000000000000004E-2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B9-074B-81A0-F389807A1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5084736"/>
        <c:axId val="845085912"/>
      </c:lineChart>
      <c:catAx>
        <c:axId val="84508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085912"/>
        <c:crosses val="autoZero"/>
        <c:auto val="1"/>
        <c:lblAlgn val="ctr"/>
        <c:lblOffset val="100"/>
        <c:noMultiLvlLbl val="0"/>
      </c:catAx>
      <c:valAx>
        <c:axId val="845085912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84508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55629768617614"/>
          <c:y val="2.8451344636616045E-2"/>
          <c:w val="0.66662804020726263"/>
          <c:h val="0.93906468904332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1-3 ads seen on TV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Talked with others about the ad</c:v>
                </c:pt>
                <c:pt idx="1">
                  <c:v>Remembered you had seen the brand advertised before (i.e. newspaper, radio or internet)</c:v>
                </c:pt>
                <c:pt idx="2">
                  <c:v>Searched online for a coupon or promotional offer</c:v>
                </c:pt>
                <c:pt idx="3">
                  <c:v>Went to the website or app advertised to learnmore about what was advertised</c:v>
                </c:pt>
                <c:pt idx="4">
                  <c:v>Went online to learn more about what was advertised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0.152</c:v>
                </c:pt>
                <c:pt idx="1">
                  <c:v>0.186</c:v>
                </c:pt>
                <c:pt idx="2">
                  <c:v>0.152</c:v>
                </c:pt>
                <c:pt idx="3">
                  <c:v>0.13700000000000001</c:v>
                </c:pt>
                <c:pt idx="4">
                  <c:v>0.16400000000000001</c:v>
                </c:pt>
                <c:pt idx="5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D4-6247-A255-33C3541472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4+ ads seen on TV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5050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Talked with others about the ad</c:v>
                </c:pt>
                <c:pt idx="1">
                  <c:v>Remembered you had seen the brand advertised before (i.e. newspaper, radio or internet)</c:v>
                </c:pt>
                <c:pt idx="2">
                  <c:v>Searched online for a coupon or promotional offer</c:v>
                </c:pt>
                <c:pt idx="3">
                  <c:v>Went to the website or app advertised to learnmore about what was advertised</c:v>
                </c:pt>
                <c:pt idx="4">
                  <c:v>Went online to learn more about what was advertised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0.184</c:v>
                </c:pt>
                <c:pt idx="1">
                  <c:v>0.186</c:v>
                </c:pt>
                <c:pt idx="2">
                  <c:v>0.189</c:v>
                </c:pt>
                <c:pt idx="3">
                  <c:v>0.193</c:v>
                </c:pt>
                <c:pt idx="4">
                  <c:v>0.218</c:v>
                </c:pt>
                <c:pt idx="5">
                  <c:v>0.29899999999999999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D4-6247-A255-33C354147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848883512"/>
        <c:axId val="848885864"/>
      </c:barChart>
      <c:catAx>
        <c:axId val="848883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8885864"/>
        <c:crosses val="autoZero"/>
        <c:auto val="1"/>
        <c:lblAlgn val="r"/>
        <c:lblOffset val="100"/>
        <c:noMultiLvlLbl val="0"/>
      </c:catAx>
      <c:valAx>
        <c:axId val="84888586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848883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9664400396696922"/>
          <c:y val="0.77000041279621767"/>
          <c:w val="0.19573345577367909"/>
          <c:h val="0.13543204356802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In-store retail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US" sz="1400" b="1" dirty="0">
                <a:solidFill>
                  <a:schemeClr val="tx1"/>
                </a:solidFill>
              </a:rPr>
              <a:t>% A18+ Who do online searches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15906158081563"/>
          <c:y val="0.19530371555824205"/>
          <c:w val="0.58573560123386492"/>
          <c:h val="0.7193827789326449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A40-D345-A3A6-F0EA8F6A32D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A40-D345-A3A6-F0EA8F6A32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A40-D345-A3A6-F0EA8F6A32D4}"/>
              </c:ext>
            </c:extLst>
          </c:dPt>
          <c:dLbls>
            <c:dLbl>
              <c:idx val="0"/>
              <c:layout>
                <c:manualLayout>
                  <c:x val="0.2496246568682238"/>
                  <c:y val="1.29652186894174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818102101954704"/>
                      <c:h val="0.34494679069036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40-D345-A3A6-F0EA8F6A32D4}"/>
                </c:ext>
              </c:extLst>
            </c:dLbl>
            <c:dLbl>
              <c:idx val="1"/>
              <c:layout>
                <c:manualLayout>
                  <c:x val="-0.14171039727836024"/>
                  <c:y val="-9.3113491538016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6241884841472"/>
                      <c:h val="0.244746327851951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40-D345-A3A6-F0EA8F6A32D4}"/>
                </c:ext>
              </c:extLst>
            </c:dLbl>
            <c:dLbl>
              <c:idx val="2"/>
              <c:layout>
                <c:manualLayout>
                  <c:x val="-0.10827070530395318"/>
                  <c:y val="-9.44067344760442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FA8B366-BC27-4F76-BEF6-9BEF2E69BAB1}" type="CATEGORYNAME">
                      <a:rPr lang="en-US" sz="1400" dirty="0"/>
                      <a:pPr>
                        <a:defRPr sz="1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400" baseline="0" dirty="0"/>
                  </a:p>
                  <a:p>
                    <a:pPr>
                      <a:defRPr sz="1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2D54E475-C81B-4425-8350-6D31CCC0F888}" type="VALUE">
                      <a:rPr lang="en-US" sz="1400" b="1" smtClean="0"/>
                      <a:pPr>
                        <a:defRPr sz="1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316180141808487"/>
                      <c:h val="0.223731028278844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A40-D345-A3A6-F0EA8F6A32D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0.91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40-D345-A3A6-F0EA8F6A3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72081034002038"/>
          <c:y val="1.0012561691571052E-2"/>
          <c:w val="0.62208897066333924"/>
          <c:h val="0.9475294463920613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3F5-BB4F-8386-E9189427F71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3F5-BB4F-8386-E9189427F7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3F5-BB4F-8386-E9189427F718}"/>
              </c:ext>
            </c:extLst>
          </c:dPt>
          <c:dLbls>
            <c:dLbl>
              <c:idx val="0"/>
              <c:layout>
                <c:manualLayout>
                  <c:x val="0.30461768757436303"/>
                  <c:y val="4.21405895691609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01455997769453"/>
                      <c:h val="0.426741244646006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F5-BB4F-8386-E9189427F718}"/>
                </c:ext>
              </c:extLst>
            </c:dLbl>
            <c:dLbl>
              <c:idx val="1"/>
              <c:layout>
                <c:manualLayout>
                  <c:x val="-0.1878471426639024"/>
                  <c:y val="-0.183633660871756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13718001452065"/>
                      <c:h val="0.244746283698664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3F5-BB4F-8386-E9189427F718}"/>
                </c:ext>
              </c:extLst>
            </c:dLbl>
            <c:dLbl>
              <c:idx val="2"/>
              <c:layout>
                <c:manualLayout>
                  <c:x val="-0.19441250744788768"/>
                  <c:y val="-0.18058355601890544"/>
                </c:manualLayout>
              </c:layout>
              <c:tx>
                <c:rich>
                  <a:bodyPr/>
                  <a:lstStyle/>
                  <a:p>
                    <a:fld id="{EFA8B366-BC27-4F76-BEF6-9BEF2E69BAB1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2D54E475-C81B-4425-8350-6D31CCC0F8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94742945251552"/>
                      <c:h val="0.40737152547882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3F5-BB4F-8386-E9189427F71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0.89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F5-BB4F-8386-E9189427F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45017182130583"/>
          <c:y val="2.6481642695914635E-2"/>
          <c:w val="0.40735404208494558"/>
          <c:h val="0.941740386068987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180FF"/>
            </a:solidFill>
            <a:ln>
              <a:solidFill>
                <a:schemeClr val="bg1"/>
              </a:solidFill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A0AFF"/>
              </a:solidFill>
              <a:ln w="19050">
                <a:solidFill>
                  <a:schemeClr val="bg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971-BB49-842D-316DFD489C5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bg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971-BB49-842D-316DFD489C52}"/>
              </c:ext>
            </c:extLst>
          </c:dPt>
          <c:dPt>
            <c:idx val="2"/>
            <c:bubble3D val="0"/>
            <c:spPr>
              <a:solidFill>
                <a:srgbClr val="538033"/>
              </a:solidFill>
              <a:ln w="19050">
                <a:solidFill>
                  <a:schemeClr val="bg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971-BB49-842D-316DFD489C52}"/>
              </c:ext>
            </c:extLst>
          </c:dPt>
          <c:dPt>
            <c:idx val="3"/>
            <c:bubble3D val="0"/>
            <c:spPr>
              <a:solidFill>
                <a:srgbClr val="FFA4FF"/>
              </a:solidFill>
              <a:ln w="19050">
                <a:solidFill>
                  <a:schemeClr val="bg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971-BB49-842D-316DFD489C52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971-BB49-842D-316DFD489C52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bg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971-BB49-842D-316DFD489C52}"/>
              </c:ext>
            </c:extLst>
          </c:dPt>
          <c:dLbls>
            <c:dLbl>
              <c:idx val="0"/>
              <c:layout>
                <c:manualLayout>
                  <c:x val="-4.2627608801353245E-2"/>
                  <c:y val="0.165561070439596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96DD872-CA32-40C9-9EEA-1193530D3D59}" type="CATEGORYNAME">
                      <a: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9AE55402-7184-4CFE-8F53-2B23317A04BF}" type="VALUE">
                      <a: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71-BB49-842D-316DFD489C52}"/>
                </c:ext>
              </c:extLst>
            </c:dLbl>
            <c:dLbl>
              <c:idx val="1"/>
              <c:layout>
                <c:manualLayout>
                  <c:x val="-0.14426576277196032"/>
                  <c:y val="-0.137056907679390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40B12D2-1ED8-41B3-B5CB-8330539922AE}" type="CATEGORYNAME">
                      <a:rPr lang="en-US" sz="180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623BBBE-6B19-46B9-8230-D9ABD947B616}" type="VALUE"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71-BB49-842D-316DFD489C52}"/>
                </c:ext>
              </c:extLst>
            </c:dLbl>
            <c:dLbl>
              <c:idx val="2"/>
              <c:layout>
                <c:manualLayout>
                  <c:x val="5.0391791576341355E-2"/>
                  <c:y val="-4.4206772487156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98391DA-417B-4666-BA00-89C383A4B13C}" type="CATEGORYNAME">
                      <a:rPr lang="en-US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/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0FEEA582-5DAB-4E8D-81BD-141A65CE5DC5}" type="VALUE">
                      <a:rPr lang="en-US" b="1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82474226804127"/>
                      <c:h val="0.301678873591859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971-BB49-842D-316DFD489C52}"/>
                </c:ext>
              </c:extLst>
            </c:dLbl>
            <c:dLbl>
              <c:idx val="3"/>
              <c:layout>
                <c:manualLayout>
                  <c:x val="-2.460968152176854E-3"/>
                  <c:y val="-2.6896591270440199E-3"/>
                </c:manualLayout>
              </c:layout>
              <c:tx>
                <c:rich>
                  <a:bodyPr/>
                  <a:lstStyle/>
                  <a:p>
                    <a:fld id="{E7D9497C-91AD-4DDE-9143-BA2AD57407F6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91353AA9-EA3E-4FFF-8AA9-2B9FD1D7D00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971-BB49-842D-316DFD489C52}"/>
                </c:ext>
              </c:extLst>
            </c:dLbl>
            <c:dLbl>
              <c:idx val="4"/>
              <c:layout>
                <c:manualLayout>
                  <c:x val="-3.4371837540925959E-2"/>
                  <c:y val="-1.2809191423701119E-2"/>
                </c:manualLayout>
              </c:layout>
              <c:tx>
                <c:rich>
                  <a:bodyPr/>
                  <a:lstStyle/>
                  <a:p>
                    <a:fld id="{7A05E995-F29C-427B-B6EA-8630FF5F24DB}" type="CATEGORYNAME">
                      <a:rPr lang="en-US" smtClean="0"/>
                      <a:pPr/>
                      <a:t>[CATEGORY NAME]</a:t>
                    </a:fld>
                    <a:endParaRPr lang="en-US" baseline="0" dirty="0"/>
                  </a:p>
                  <a:p>
                    <a:fld id="{725B3B85-6F2E-4891-BB22-FA32490C77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971-BB49-842D-316DFD489C52}"/>
                </c:ext>
              </c:extLst>
            </c:dLbl>
            <c:dLbl>
              <c:idx val="5"/>
              <c:layout>
                <c:manualLayout>
                  <c:x val="-1.3331975157296711E-2"/>
                  <c:y val="-5.50595534938714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B8E2338D-0A05-4B9E-B83A-6A268B07A945}" type="CATEGORYNAME">
                      <a:rPr lang="en-US" b="0" smtClean="0">
                        <a:solidFill>
                          <a:srgbClr val="000000"/>
                        </a:solidFill>
                        <a:effectLst/>
                      </a:rPr>
                      <a:pPr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t>[CATEGORY NAME]</a:t>
                    </a:fld>
                    <a:endParaRPr lang="en-US" b="0" baseline="0" dirty="0">
                      <a:solidFill>
                        <a:srgbClr val="000000"/>
                      </a:solidFill>
                      <a:effectLst/>
                    </a:endParaRPr>
                  </a:p>
                  <a:p>
                    <a:pPr>
                      <a:defRPr sz="1800">
                        <a:solidFill>
                          <a:srgbClr val="000000"/>
                        </a:solidFill>
                        <a:effectLst/>
                      </a:defRPr>
                    </a:pPr>
                    <a:fld id="{3B15D484-8610-4AA8-B7BE-2949E1B17648}" type="VALUE">
                      <a:rPr lang="en-US" b="1">
                        <a:solidFill>
                          <a:srgbClr val="000000"/>
                        </a:solidFill>
                        <a:effectLst/>
                      </a:rPr>
                      <a:pPr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0000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971-BB49-842D-316DFD489C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Local broadcast TV station web/apps</c:v>
                </c:pt>
                <c:pt idx="1">
                  <c:v>Social media web/apps</c:v>
                </c:pt>
                <c:pt idx="2">
                  <c:v>Local newspaper web/apps</c:v>
                </c:pt>
                <c:pt idx="3">
                  <c:v>Local radio web/apps</c:v>
                </c:pt>
                <c:pt idx="4">
                  <c:v>Other local web/apps</c:v>
                </c:pt>
                <c:pt idx="5">
                  <c:v>Local magazine web/apps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0.38800000000000001</c:v>
                </c:pt>
                <c:pt idx="1">
                  <c:v>0.23200000000000001</c:v>
                </c:pt>
                <c:pt idx="2">
                  <c:v>0.16500000000000001</c:v>
                </c:pt>
                <c:pt idx="3">
                  <c:v>8.2000000000000003E-2</c:v>
                </c:pt>
                <c:pt idx="4">
                  <c:v>7.0000000000000007E-2</c:v>
                </c:pt>
                <c:pt idx="5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971-BB49-842D-316DFD489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EB-A348-9305-02A95876E08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EB-A348-9305-02A95876E0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CEB-A348-9305-02A95876E0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CEB-A348-9305-02A95876E087}"/>
              </c:ext>
            </c:extLst>
          </c:dPt>
          <c:dLbls>
            <c:dLbl>
              <c:idx val="0"/>
              <c:layout>
                <c:manualLayout>
                  <c:x val="-9.1417638642298706E-3"/>
                  <c:y val="0.164776769779695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CEB-A348-9305-02A95876E087}"/>
                </c:ext>
              </c:extLst>
            </c:dLbl>
            <c:dLbl>
              <c:idx val="1"/>
              <c:layout>
                <c:manualLayout>
                  <c:x val="8.1418111478533551E-3"/>
                  <c:y val="-9.97939331695944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 algn="ctr"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CEB-A348-9305-02A95876E0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EB-A348-9305-02A95876E08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45628584403233"/>
          <c:y val="2.8451327460895317E-2"/>
          <c:w val="0.66798557160973793"/>
          <c:h val="0.93906468904332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In-store retail total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Any effect</c:v>
                </c:pt>
                <c:pt idx="1">
                  <c:v>Went online to learn more about what was advertised</c:v>
                </c:pt>
                <c:pt idx="2">
                  <c:v>Went to the website or app advertised to learn more about what was advertised</c:v>
                </c:pt>
                <c:pt idx="3">
                  <c:v>Talked with others about the ad</c:v>
                </c:pt>
                <c:pt idx="4">
                  <c:v>Purchased the product/service at branch/store, or online</c:v>
                </c:pt>
                <c:pt idx="5">
                  <c:v>Searched online for a coupon or promotional offer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0.73</c:v>
                </c:pt>
                <c:pt idx="1">
                  <c:v>0.221</c:v>
                </c:pt>
                <c:pt idx="2">
                  <c:v>0.191</c:v>
                </c:pt>
                <c:pt idx="3">
                  <c:v>0.186</c:v>
                </c:pt>
                <c:pt idx="4">
                  <c:v>0.16800000000000001</c:v>
                </c:pt>
                <c:pt idx="5">
                  <c:v>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7-984C-BF23-6852B7E12D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In-store retail opinion leaders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Any effect</c:v>
                </c:pt>
                <c:pt idx="1">
                  <c:v>Went online to learn more about what was advertised</c:v>
                </c:pt>
                <c:pt idx="2">
                  <c:v>Went to the website or app advertised to learn more about what was advertised</c:v>
                </c:pt>
                <c:pt idx="3">
                  <c:v>Talked with others about the ad</c:v>
                </c:pt>
                <c:pt idx="4">
                  <c:v>Purchased the product/service at branch/store, or online</c:v>
                </c:pt>
                <c:pt idx="5">
                  <c:v>Searched online for a coupon or promotional offer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0.82</c:v>
                </c:pt>
                <c:pt idx="1">
                  <c:v>0.248</c:v>
                </c:pt>
                <c:pt idx="2">
                  <c:v>0.22800000000000001</c:v>
                </c:pt>
                <c:pt idx="3">
                  <c:v>0.22</c:v>
                </c:pt>
                <c:pt idx="4">
                  <c:v>0.20200000000000001</c:v>
                </c:pt>
                <c:pt idx="5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07-984C-BF23-6852B7E12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848891352"/>
        <c:axId val="848891744"/>
      </c:barChart>
      <c:catAx>
        <c:axId val="8488913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848891744"/>
        <c:crosses val="autoZero"/>
        <c:auto val="1"/>
        <c:lblAlgn val="r"/>
        <c:lblOffset val="100"/>
        <c:noMultiLvlLbl val="0"/>
      </c:catAx>
      <c:valAx>
        <c:axId val="84889174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48891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572496929116789"/>
          <c:y val="2.7210884353741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059057299067899E-2"/>
          <c:y val="0.19034028909651599"/>
          <c:w val="0.91588188540186422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01-DD4E-880F-DF0E2D73219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01-DD4E-880F-DF0E2D73219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%">
                  <c:v>0.91</c:v>
                </c:pt>
                <c:pt idx="1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01-DD4E-880F-DF0E2D732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851153416"/>
        <c:axId val="851153024"/>
      </c:barChart>
      <c:catAx>
        <c:axId val="851153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153024"/>
        <c:crosses val="autoZero"/>
        <c:auto val="1"/>
        <c:lblAlgn val="ctr"/>
        <c:lblOffset val="100"/>
        <c:noMultiLvlLbl val="0"/>
      </c:catAx>
      <c:valAx>
        <c:axId val="851153024"/>
        <c:scaling>
          <c:orientation val="minMax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851153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8685399153793898"/>
          <c:y val="1.1661807580174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198540963546444E-2"/>
          <c:y val="0.19034028909651599"/>
          <c:w val="0.91560291807290717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9C-9447-A958-D5202A50EF9C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9C-9447-A958-D5202A50EF9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0.88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9C-9447-A958-D5202A50E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851156944"/>
        <c:axId val="851148712"/>
      </c:barChart>
      <c:catAx>
        <c:axId val="851156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148712"/>
        <c:crosses val="autoZero"/>
        <c:auto val="1"/>
        <c:lblAlgn val="ctr"/>
        <c:lblOffset val="100"/>
        <c:noMultiLvlLbl val="0"/>
      </c:catAx>
      <c:valAx>
        <c:axId val="851148712"/>
        <c:scaling>
          <c:orientation val="minMax"/>
          <c:min val="0.1"/>
        </c:scaling>
        <c:delete val="1"/>
        <c:axPos val="l"/>
        <c:numFmt formatCode="0.00%" sourceLinked="1"/>
        <c:majorTickMark val="out"/>
        <c:minorTickMark val="none"/>
        <c:tickLblPos val="nextTo"/>
        <c:crossAx val="8511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603517954411514"/>
          <c:y val="3.8872691933916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445741804164509E-2"/>
          <c:y val="7.7609482488158368E-2"/>
          <c:w val="0.91310851639167101"/>
          <c:h val="0.86408147961096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A7-C542-A5F4-B269E0B759B3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A7-C542-A5F4-B269E0B759B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0.45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A7-C542-A5F4-B269E0B75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851156160"/>
        <c:axId val="851153808"/>
      </c:barChart>
      <c:catAx>
        <c:axId val="851156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153808"/>
        <c:crosses val="autoZero"/>
        <c:auto val="1"/>
        <c:lblAlgn val="ctr"/>
        <c:lblOffset val="100"/>
        <c:noMultiLvlLbl val="0"/>
      </c:catAx>
      <c:valAx>
        <c:axId val="851153808"/>
        <c:scaling>
          <c:orientation val="minMax"/>
          <c:max val="1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85115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93499945208915"/>
          <c:y val="2.8451344636616045E-2"/>
          <c:w val="0.6370250070036525"/>
          <c:h val="0.943097310726767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3"/>
                <c:pt idx="0">
                  <c:v>Browse in-store, purchase online</c:v>
                </c:pt>
                <c:pt idx="1">
                  <c:v>Browse online, purchase in-store</c:v>
                </c:pt>
                <c:pt idx="2">
                  <c:v>Browse &amp; purchase in-store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3"/>
                <c:pt idx="0">
                  <c:v>0.22</c:v>
                </c:pt>
                <c:pt idx="1">
                  <c:v>0.27</c:v>
                </c:pt>
                <c:pt idx="2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0-0F4F-8190-33C2986A0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851148320"/>
        <c:axId val="851149496"/>
      </c:barChart>
      <c:catAx>
        <c:axId val="851148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149496"/>
        <c:crosses val="autoZero"/>
        <c:auto val="1"/>
        <c:lblAlgn val="ctr"/>
        <c:lblOffset val="100"/>
        <c:noMultiLvlLbl val="0"/>
      </c:catAx>
      <c:valAx>
        <c:axId val="85114949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85114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C-AD4C-B052-F84F5F1EEF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C-AD4C-B052-F84F5F1EEF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C-AD4C-B052-F84F5F1EEF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Four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AC-AD4C-B052-F84F5F1EEF8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Five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AC-AD4C-B052-F84F5F1EEF8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Six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7600"/>
              </a:solidFill>
              <a:ln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7AC-AD4C-B052-F84F5F1EEF8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AC-AD4C-B052-F84F5F1EE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5083560"/>
        <c:axId val="845085128"/>
      </c:barChart>
      <c:catAx>
        <c:axId val="845083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5085128"/>
        <c:crosses val="autoZero"/>
        <c:auto val="1"/>
        <c:lblAlgn val="ctr"/>
        <c:lblOffset val="100"/>
        <c:noMultiLvlLbl val="0"/>
      </c:catAx>
      <c:valAx>
        <c:axId val="8450851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845083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</a:rPr>
              <a:t>In-store retail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% A18+ compared to six</a:t>
            </a:r>
            <a:r>
              <a:rPr lang="en-US" sz="1400" b="1" baseline="0" dirty="0">
                <a:solidFill>
                  <a:schemeClr val="tx1"/>
                </a:solidFill>
              </a:rPr>
              <a:t> month ago</a:t>
            </a:r>
            <a:endParaRPr lang="en-US" sz="1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9131025741943509"/>
          <c:y val="3.103783051267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2"/>
                <c:pt idx="0">
                  <c:v>Shop online</c:v>
                </c:pt>
                <c:pt idx="1">
                  <c:v>Go into physical stores/ showrooms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2"/>
                <c:pt idx="0">
                  <c:v>0.20799999999999999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B-4247-B69D-00967BC6B0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2"/>
                <c:pt idx="0">
                  <c:v>Shop online</c:v>
                </c:pt>
                <c:pt idx="1">
                  <c:v>Go into physical stores/ showrooms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2"/>
                <c:pt idx="0">
                  <c:v>0.45700000000000002</c:v>
                </c:pt>
                <c:pt idx="1">
                  <c:v>0.53400000000000003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EB-4247-B69D-00967BC6B0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2"/>
                <c:pt idx="0">
                  <c:v>Shop online</c:v>
                </c:pt>
                <c:pt idx="1">
                  <c:v>Go into physical stores/ showrooms</c:v>
                </c:pt>
              </c:strCache>
            </c:strRef>
          </c:cat>
          <c:val>
            <c:numRef>
              <c:f>Sheet1!$D$2:$D$11</c:f>
              <c:numCache>
                <c:formatCode>0.00%</c:formatCode>
                <c:ptCount val="2"/>
                <c:pt idx="0">
                  <c:v>0.33400000000000002</c:v>
                </c:pt>
                <c:pt idx="1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38-4E8E-88DF-806F7A428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851146360"/>
        <c:axId val="851150280"/>
      </c:barChart>
      <c:catAx>
        <c:axId val="851146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150280"/>
        <c:crosses val="autoZero"/>
        <c:auto val="1"/>
        <c:lblAlgn val="ctr"/>
        <c:lblOffset val="100"/>
        <c:noMultiLvlLbl val="0"/>
      </c:catAx>
      <c:valAx>
        <c:axId val="85115028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851146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7311322233941"/>
          <c:y val="0.83981845136275524"/>
          <c:w val="0.2110233670759496"/>
          <c:h val="7.276702018474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83597896155685E-3"/>
          <c:y val="0.16727186958854526"/>
          <c:w val="0.98590459141499975"/>
          <c:h val="0.594708381773279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 (Broadcast &amp; Cable)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0.49</c:v>
                </c:pt>
                <c:pt idx="1">
                  <c:v>0.41799999999999998</c:v>
                </c:pt>
                <c:pt idx="2">
                  <c:v>0.47099999999999997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C-0443-8C45-8521BE81F6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6.9000000000000006E-2</c:v>
                </c:pt>
                <c:pt idx="1">
                  <c:v>7.0999999999999994E-2</c:v>
                </c:pt>
                <c:pt idx="2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C-0443-8C45-8521BE81F6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Streaming TV shows online</c:v>
                </c:pt>
              </c:strCache>
            </c:strRef>
          </c:tx>
          <c:spPr>
            <a:solidFill>
              <a:srgbClr val="F6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4.7E-2</c:v>
                </c:pt>
                <c:pt idx="1">
                  <c:v>5.2999999999999999E-2</c:v>
                </c:pt>
                <c:pt idx="2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BC-0443-8C45-8521BE81F6D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4.2000000000000003E-2</c:v>
                </c:pt>
                <c:pt idx="1">
                  <c:v>4.5999999999999999E-2</c:v>
                </c:pt>
                <c:pt idx="2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BC-0443-8C45-8521BE81F6D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05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BC-0443-8C45-8521BE81F6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3.5000000000000003E-2</c:v>
                </c:pt>
                <c:pt idx="1">
                  <c:v>1.4E-2</c:v>
                </c:pt>
                <c:pt idx="2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ABC-0443-8C45-8521BE81F6D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3.5000000000000003E-2</c:v>
                </c:pt>
                <c:pt idx="1">
                  <c:v>2.8000000000000001E-2</c:v>
                </c:pt>
                <c:pt idx="2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ABC-0443-8C45-8521BE81F6D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4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Sheet1!$H$2:$H$4</c:f>
              <c:numCache>
                <c:formatCode>0%</c:formatCode>
                <c:ptCount val="3"/>
                <c:pt idx="0">
                  <c:v>3.4000000000000002E-2</c:v>
                </c:pt>
                <c:pt idx="1">
                  <c:v>2.8000000000000001E-2</c:v>
                </c:pt>
                <c:pt idx="2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ABC-0443-8C45-8521BE81F6D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2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090-4CF7-87EF-28FF19A0297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ABC-0443-8C45-8521BE81F6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Sheet1!$I$2:$I$4</c:f>
              <c:numCache>
                <c:formatCode>0%</c:formatCode>
                <c:ptCount val="3"/>
                <c:pt idx="0">
                  <c:v>0.03</c:v>
                </c:pt>
                <c:pt idx="1">
                  <c:v>4.1000000000000002E-2</c:v>
                </c:pt>
                <c:pt idx="2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ABC-0443-8C45-8521BE81F6D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Streaming video other than TV programs/movies</c:v>
                </c:pt>
              </c:strCache>
            </c:strRef>
          </c:tx>
          <c:spPr>
            <a:solidFill>
              <a:srgbClr val="67A1A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
Purchase Online</c:v>
                </c:pt>
                <c:pt idx="2">
                  <c:v>Browse Online,
Purchase In-store</c:v>
                </c:pt>
              </c:strCache>
            </c:strRef>
          </c:cat>
          <c:val>
            <c:numRef>
              <c:f>Sheet1!$J$2:$J$4</c:f>
              <c:numCache>
                <c:formatCode>0%</c:formatCode>
                <c:ptCount val="3"/>
                <c:pt idx="0">
                  <c:v>2.9000000000000001E-2</c:v>
                </c:pt>
                <c:pt idx="1">
                  <c:v>4.2999999999999997E-2</c:v>
                </c:pt>
                <c:pt idx="2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ABC-0443-8C45-8521BE81F6D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851145576"/>
        <c:axId val="851150672"/>
      </c:barChart>
      <c:catAx>
        <c:axId val="85114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150672"/>
        <c:crosses val="autoZero"/>
        <c:auto val="1"/>
        <c:lblAlgn val="ctr"/>
        <c:lblOffset val="0"/>
        <c:noMultiLvlLbl val="0"/>
      </c:catAx>
      <c:valAx>
        <c:axId val="8511506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51145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365540613771077E-2"/>
          <c:y val="0.87235693366522804"/>
          <c:w val="0.9461743217000822"/>
          <c:h val="0.10756624324067116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“Yes”</a:t>
            </a:r>
            <a:br>
              <a:rPr lang="en-US" sz="2000" b="1" dirty="0"/>
            </a:br>
            <a:r>
              <a:rPr lang="en-US" sz="1400" b="1" dirty="0"/>
              <a:t>In-store</a:t>
            </a:r>
            <a:r>
              <a:rPr lang="en-US" sz="1400" b="1" baseline="0" dirty="0"/>
              <a:t> retail</a:t>
            </a:r>
            <a:r>
              <a:rPr lang="en-US" sz="2000" b="1" baseline="0" dirty="0"/>
              <a:t> </a:t>
            </a:r>
            <a:r>
              <a:rPr lang="en-US" sz="1400" b="1" dirty="0"/>
              <a:t>%18+</a:t>
            </a:r>
            <a:endParaRPr lang="en-US" sz="2000" b="1" dirty="0"/>
          </a:p>
        </c:rich>
      </c:tx>
      <c:layout>
        <c:manualLayout>
          <c:xMode val="edge"/>
          <c:yMode val="edge"/>
          <c:x val="0.4521540467818880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603375527426161E-2"/>
          <c:y val="0.21317136822706073"/>
          <c:w val="0.98839662447257381"/>
          <c:h val="0.66939437322948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rgbClr val="0A0A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 Purchase Online</c:v>
                </c:pt>
                <c:pt idx="2">
                  <c:v>Browse Online, Purchase In-store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0.87</c:v>
                </c:pt>
                <c:pt idx="1">
                  <c:v>0.96</c:v>
                </c:pt>
                <c:pt idx="2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0-834B-B2B8-5D98EEBC6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1155376"/>
        <c:axId val="851146752"/>
      </c:barChart>
      <c:catAx>
        <c:axId val="85115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146752"/>
        <c:crosses val="autoZero"/>
        <c:auto val="1"/>
        <c:lblAlgn val="ctr"/>
        <c:lblOffset val="0"/>
        <c:noMultiLvlLbl val="0"/>
      </c:catAx>
      <c:valAx>
        <c:axId val="851146752"/>
        <c:scaling>
          <c:orientation val="minMax"/>
          <c:max val="1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85115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“Yes”</a:t>
            </a:r>
          </a:p>
          <a:p>
            <a:pPr>
              <a:defRPr sz="3200">
                <a:solidFill>
                  <a:schemeClr val="tx1"/>
                </a:solidFill>
              </a:defRPr>
            </a:pPr>
            <a:r>
              <a:rPr lang="en-US" sz="1400" b="1" baseline="0" dirty="0"/>
              <a:t>In-store retail % A18+</a:t>
            </a:r>
            <a:endParaRPr lang="en-US" sz="1400" b="1" dirty="0"/>
          </a:p>
        </c:rich>
      </c:tx>
      <c:layout>
        <c:manualLayout>
          <c:xMode val="edge"/>
          <c:yMode val="edge"/>
          <c:x val="0.43276820866141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rgbClr val="0A0A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
In-store</c:v>
                </c:pt>
                <c:pt idx="1">
                  <c:v>Browse In-store, 
Purchase Online</c:v>
                </c:pt>
                <c:pt idx="2">
                  <c:v>Browse Online, 
Purchase In-store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0.83</c:v>
                </c:pt>
                <c:pt idx="1">
                  <c:v>0.94</c:v>
                </c:pt>
                <c:pt idx="2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CD-C149-8126-24FE4DBA3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1160472"/>
        <c:axId val="851157728"/>
      </c:barChart>
      <c:catAx>
        <c:axId val="851160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157728"/>
        <c:crosses val="autoZero"/>
        <c:auto val="1"/>
        <c:lblAlgn val="ctr"/>
        <c:lblOffset val="0"/>
        <c:noMultiLvlLbl val="0"/>
      </c:catAx>
      <c:valAx>
        <c:axId val="851157728"/>
        <c:scaling>
          <c:orientation val="minMax"/>
          <c:max val="1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851160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 In-store retail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% A18+ Agreeing</a:t>
            </a:r>
          </a:p>
        </c:rich>
      </c:tx>
      <c:layout>
        <c:manualLayout>
          <c:xMode val="edge"/>
          <c:yMode val="edge"/>
          <c:x val="0.44044799374782639"/>
          <c:y val="5.50860774178233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765722312212646E-2"/>
          <c:y val="0.15273866920396478"/>
          <c:w val="0.97416036235231374"/>
          <c:h val="0.60605765465800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 Broadcast TV</c:v>
                </c:pt>
              </c:strCache>
            </c:strRef>
          </c:tx>
          <c:spPr>
            <a:solidFill>
              <a:srgbClr val="0A0A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 Purchase Online</c:v>
                </c:pt>
                <c:pt idx="2">
                  <c:v>Browse Online, Purchase In-store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0.78100000000000003</c:v>
                </c:pt>
                <c:pt idx="1">
                  <c:v>0.73099999999999998</c:v>
                </c:pt>
                <c:pt idx="2">
                  <c:v>0.73599999999999999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4-4C47-87C6-12A10E578D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Broadcast News Websites/Apps</c:v>
                </c:pt>
              </c:strCache>
            </c:strRef>
          </c:tx>
          <c:spPr>
            <a:solidFill>
              <a:srgbClr val="0099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 Purchase Online</c:v>
                </c:pt>
                <c:pt idx="2">
                  <c:v>Browse Online, Purchase In-store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0.68400000000000005</c:v>
                </c:pt>
                <c:pt idx="1">
                  <c:v>0.72799999999999998</c:v>
                </c:pt>
                <c:pt idx="2">
                  <c:v>0.69499999999999995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4-4C47-87C6-12A10E578D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Cable News</c:v>
                </c:pt>
              </c:strCache>
            </c:strRef>
          </c:tx>
          <c:spPr>
            <a:solidFill>
              <a:srgbClr val="777777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 Purchase Online</c:v>
                </c:pt>
                <c:pt idx="2">
                  <c:v>Browse Online, Purchase In-store</c:v>
                </c:pt>
              </c:strCache>
            </c:strRef>
          </c:cat>
          <c:val>
            <c:numRef>
              <c:f>Sheet1!$D$2:$D$4</c:f>
              <c:numCache>
                <c:formatCode>0.00%</c:formatCode>
                <c:ptCount val="3"/>
                <c:pt idx="0">
                  <c:v>0.629</c:v>
                </c:pt>
                <c:pt idx="1">
                  <c:v>0.72799999999999998</c:v>
                </c:pt>
                <c:pt idx="2">
                  <c:v>0.67500000000000004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F4-4C47-87C6-12A10E578D4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Newspapers websites/Apps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 Purchase Online</c:v>
                </c:pt>
                <c:pt idx="2">
                  <c:v>Browse Online, Purchase In-store</c:v>
                </c:pt>
              </c:strCache>
            </c:strRef>
          </c:cat>
          <c:val>
            <c:numRef>
              <c:f>Sheet1!$E$2:$E$4</c:f>
            </c:numRef>
          </c:val>
          <c:extLst>
            <c:ext xmlns:c16="http://schemas.microsoft.com/office/drawing/2014/chart" uri="{C3380CC4-5D6E-409C-BE32-E72D297353CC}">
              <c16:uniqueId val="{00000003-C3F4-4C47-87C6-12A10E578D4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90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Browse &amp; Purchase In-store</c:v>
                </c:pt>
                <c:pt idx="1">
                  <c:v>Browse In-store, Purchase Online</c:v>
                </c:pt>
                <c:pt idx="2">
                  <c:v>Browse Online, Purchase In-store</c:v>
                </c:pt>
              </c:strCache>
            </c:strRef>
          </c:cat>
          <c:val>
            <c:numRef>
              <c:f>Sheet1!$F$2:$F$4</c:f>
              <c:numCache>
                <c:formatCode>0.00%</c:formatCode>
                <c:ptCount val="3"/>
                <c:pt idx="0">
                  <c:v>0.40699999999999997</c:v>
                </c:pt>
                <c:pt idx="1">
                  <c:v>0.65200000000000002</c:v>
                </c:pt>
                <c:pt idx="2">
                  <c:v>0.50600000000000001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F4-4C47-87C6-12A10E578D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854458968"/>
        <c:axId val="854450344"/>
      </c:barChart>
      <c:catAx>
        <c:axId val="854458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450344"/>
        <c:crosses val="autoZero"/>
        <c:auto val="1"/>
        <c:lblAlgn val="ctr"/>
        <c:lblOffset val="0"/>
        <c:noMultiLvlLbl val="0"/>
      </c:catAx>
      <c:valAx>
        <c:axId val="85445034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854458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214052732630431E-2"/>
          <c:y val="0.8846106376459909"/>
          <c:w val="0.97654507430089166"/>
          <c:h val="7.659528510309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% Exposed to Advertising</a:t>
            </a:r>
            <a:r>
              <a:rPr lang="en-US" baseline="0" dirty="0">
                <a:solidFill>
                  <a:schemeClr val="tx1"/>
                </a:solidFill>
              </a:rPr>
              <a:t> by Media 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857636785786398"/>
          <c:y val="0.14449327092201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2.7397192254732885E-2"/>
          <c:w val="1"/>
          <c:h val="0.86015950407067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B2-7E41-A957-7929E796E641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B2-7E41-A957-7929E796E641}"/>
              </c:ext>
            </c:extLst>
          </c:dPt>
          <c:dPt>
            <c:idx val="2"/>
            <c:invertIfNegative val="0"/>
            <c:bubble3D val="0"/>
            <c:spPr>
              <a:solidFill>
                <a:srgbClr val="0199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B2-7E41-A957-7929E796E641}"/>
              </c:ext>
            </c:extLst>
          </c:dPt>
          <c:dPt>
            <c:idx val="3"/>
            <c:invertIfNegative val="0"/>
            <c:bubble3D val="0"/>
            <c:spPr>
              <a:solidFill>
                <a:srgbClr val="67A1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AB2-7E41-A957-7929E796E641}"/>
              </c:ext>
            </c:extLst>
          </c:dPt>
          <c:dPt>
            <c:idx val="4"/>
            <c:invertIfNegative val="0"/>
            <c:bubble3D val="0"/>
            <c:spPr>
              <a:solidFill>
                <a:srgbClr val="F5AD99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B2-7E41-A957-7929E796E641}"/>
              </c:ext>
            </c:extLst>
          </c:dPt>
          <c:dPt>
            <c:idx val="5"/>
            <c:invertIfNegative val="0"/>
            <c:bubble3D val="0"/>
            <c:spPr>
              <a:solidFill>
                <a:srgbClr val="A46F0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AB2-7E41-A957-7929E796E641}"/>
              </c:ext>
            </c:extLst>
          </c:dPt>
          <c:dPt>
            <c:idx val="6"/>
            <c:invertIfNegative val="0"/>
            <c:bubble3D val="0"/>
            <c:spPr>
              <a:solidFill>
                <a:srgbClr val="FA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AB2-7E41-A957-7929E796E641}"/>
              </c:ext>
            </c:extLst>
          </c:dPt>
          <c:dPt>
            <c:idx val="7"/>
            <c:invertIfNegative val="0"/>
            <c:bubble3D val="0"/>
            <c:spPr>
              <a:solidFill>
                <a:srgbClr val="6632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AB2-7E41-A957-7929E796E641}"/>
              </c:ext>
            </c:extLst>
          </c:dPt>
          <c:dPt>
            <c:idx val="8"/>
            <c:invertIfNegative val="0"/>
            <c:bubble3D val="0"/>
            <c:spPr>
              <a:solidFill>
                <a:srgbClr val="E3B904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AB2-7E41-A957-7929E796E64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9"/>
                <c:pt idx="0">
                  <c:v>Television (Broadcast &amp; Cable)</c:v>
                </c:pt>
                <c:pt idx="1">
                  <c:v>Social media</c:v>
                </c:pt>
                <c:pt idx="2">
                  <c:v>Broadcast TV web/apps</c:v>
                </c:pt>
                <c:pt idx="3">
                  <c:v>Streaming video other than TV programs/movies</c:v>
                </c:pt>
                <c:pt idx="4">
                  <c:v>Streaming TV shows online</c:v>
                </c:pt>
                <c:pt idx="5">
                  <c:v>Ad in mail</c:v>
                </c:pt>
                <c:pt idx="6">
                  <c:v>Radio</c:v>
                </c:pt>
                <c:pt idx="7">
                  <c:v>Ad on a website</c:v>
                </c:pt>
                <c:pt idx="8">
                  <c:v>Outdoor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9"/>
                <c:pt idx="0">
                  <c:v>0.69699999999999995</c:v>
                </c:pt>
                <c:pt idx="1">
                  <c:v>0.247</c:v>
                </c:pt>
                <c:pt idx="2">
                  <c:v>0.218</c:v>
                </c:pt>
                <c:pt idx="3">
                  <c:v>0.20699999999999999</c:v>
                </c:pt>
                <c:pt idx="4">
                  <c:v>0.20499999999999999</c:v>
                </c:pt>
                <c:pt idx="5">
                  <c:v>0.19</c:v>
                </c:pt>
                <c:pt idx="6">
                  <c:v>0.186</c:v>
                </c:pt>
                <c:pt idx="7">
                  <c:v>0.156</c:v>
                </c:pt>
                <c:pt idx="8">
                  <c:v>0.154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AB2-7E41-A957-7929E796E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845077288"/>
        <c:axId val="845087872"/>
      </c:barChart>
      <c:catAx>
        <c:axId val="84507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5087872"/>
        <c:crosses val="autoZero"/>
        <c:auto val="1"/>
        <c:lblAlgn val="ctr"/>
        <c:lblOffset val="100"/>
        <c:noMultiLvlLbl val="0"/>
      </c:catAx>
      <c:valAx>
        <c:axId val="84508787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84507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929824561403508E-3"/>
                  <c:y val="-3.41092211280214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90-DB4D-9168-56A164CDBF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TV (Broadcast &amp; Cable)</c:v>
                </c:pt>
                <c:pt idx="1">
                  <c:v>Social media</c:v>
                </c:pt>
                <c:pt idx="2">
                  <c:v>Streaming video
 other than TV
 programs/movies</c:v>
                </c:pt>
                <c:pt idx="3">
                  <c:v>Streaming TV
 shows online</c:v>
                </c:pt>
                <c:pt idx="4">
                  <c:v>Ad in mail</c:v>
                </c:pt>
                <c:pt idx="5">
                  <c:v>Radio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</c:v>
                </c:pt>
                <c:pt idx="1">
                  <c:v>0.25</c:v>
                </c:pt>
                <c:pt idx="2">
                  <c:v>0.21</c:v>
                </c:pt>
                <c:pt idx="3">
                  <c:v>0.21</c:v>
                </c:pt>
                <c:pt idx="4">
                  <c:v>0.19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2-ED46-8E21-BF5E7E97A1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Most, 2nd Most and 3rd Most Important for Awareness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TV (Broadcast &amp; Cable)</c:v>
                </c:pt>
                <c:pt idx="1">
                  <c:v>Social media</c:v>
                </c:pt>
                <c:pt idx="2">
                  <c:v>Streaming video
 other than TV
 programs/movies</c:v>
                </c:pt>
                <c:pt idx="3">
                  <c:v>Streaming TV
 shows online</c:v>
                </c:pt>
                <c:pt idx="4">
                  <c:v>Ad in mail</c:v>
                </c:pt>
                <c:pt idx="5">
                  <c:v>Radio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0.59599999999999997</c:v>
                </c:pt>
                <c:pt idx="1">
                  <c:v>0.17199999999999999</c:v>
                </c:pt>
                <c:pt idx="2">
                  <c:v>9.4E-2</c:v>
                </c:pt>
                <c:pt idx="3">
                  <c:v>0.11899999999999999</c:v>
                </c:pt>
                <c:pt idx="4">
                  <c:v>0.105</c:v>
                </c:pt>
                <c:pt idx="5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42-ED46-8E21-BF5E7E97A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848901152"/>
        <c:axId val="848896056"/>
      </c:barChart>
      <c:catAx>
        <c:axId val="84890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896056"/>
        <c:crosses val="autoZero"/>
        <c:auto val="1"/>
        <c:lblAlgn val="ctr"/>
        <c:lblOffset val="100"/>
        <c:noMultiLvlLbl val="0"/>
      </c:catAx>
      <c:valAx>
        <c:axId val="8488960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4890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0.13614861235452103"/>
          <c:w val="0.97587719298245612"/>
          <c:h val="0.74340778871978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TV (Broadcast &amp; Cable)</c:v>
                </c:pt>
                <c:pt idx="1">
                  <c:v>Social media</c:v>
                </c:pt>
                <c:pt idx="2">
                  <c:v>Streaming video
 other than TV
 programs/movies</c:v>
                </c:pt>
                <c:pt idx="3">
                  <c:v>Streaming TV
 shows online</c:v>
                </c:pt>
                <c:pt idx="4">
                  <c:v>Ad in mail</c:v>
                </c:pt>
                <c:pt idx="5">
                  <c:v>Radio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</c:v>
                </c:pt>
                <c:pt idx="1">
                  <c:v>0.25</c:v>
                </c:pt>
                <c:pt idx="2">
                  <c:v>0.21</c:v>
                </c:pt>
                <c:pt idx="3">
                  <c:v>0.21</c:v>
                </c:pt>
                <c:pt idx="4">
                  <c:v>0.19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A0-6045-AFB4-0B2C44650B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Important for Awareness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929824561403508E-3"/>
                  <c:y val="9.0957923008057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A0-6045-AFB4-0B2C44650BA9}"/>
                </c:ext>
              </c:extLst>
            </c:dLbl>
            <c:dLbl>
              <c:idx val="1"/>
              <c:layout>
                <c:manualLayout>
                  <c:x val="0"/>
                  <c:y val="8.527305282005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A0-6045-AFB4-0B2C44650BA9}"/>
                </c:ext>
              </c:extLst>
            </c:dLbl>
            <c:dLbl>
              <c:idx val="2"/>
              <c:layout>
                <c:manualLayout>
                  <c:x val="-5.4824561403508769E-3"/>
                  <c:y val="4.8321396598030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DA-4BC4-8616-404C670F07A4}"/>
                </c:ext>
              </c:extLst>
            </c:dLbl>
            <c:dLbl>
              <c:idx val="3"/>
              <c:layout>
                <c:manualLayout>
                  <c:x val="2.1929824561402705E-3"/>
                  <c:y val="5.40062667860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A0-6045-AFB4-0B2C44650BA9}"/>
                </c:ext>
              </c:extLst>
            </c:dLbl>
            <c:dLbl>
              <c:idx val="4"/>
              <c:layout>
                <c:manualLayout>
                  <c:x val="3.2894736842105261E-3"/>
                  <c:y val="5.969113697403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A0-6045-AFB4-0B2C44650BA9}"/>
                </c:ext>
              </c:extLst>
            </c:dLbl>
            <c:dLbl>
              <c:idx val="5"/>
              <c:layout>
                <c:manualLayout>
                  <c:x val="0"/>
                  <c:y val="5.11638316920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61-4560-B68B-84CE4848C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TV (Broadcast &amp; Cable)</c:v>
                </c:pt>
                <c:pt idx="1">
                  <c:v>Social media</c:v>
                </c:pt>
                <c:pt idx="2">
                  <c:v>Streaming video
 other than TV
 programs/movies</c:v>
                </c:pt>
                <c:pt idx="3">
                  <c:v>Streaming TV
 shows online</c:v>
                </c:pt>
                <c:pt idx="4">
                  <c:v>Ad in mail</c:v>
                </c:pt>
                <c:pt idx="5">
                  <c:v>Radio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0.45900000000000002</c:v>
                </c:pt>
                <c:pt idx="1">
                  <c:v>0.08</c:v>
                </c:pt>
                <c:pt idx="2">
                  <c:v>3.2000000000000001E-2</c:v>
                </c:pt>
                <c:pt idx="3">
                  <c:v>3.5999999999999997E-2</c:v>
                </c:pt>
                <c:pt idx="4">
                  <c:v>3.7999999999999999E-2</c:v>
                </c:pt>
                <c:pt idx="5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A0-6045-AFB4-0B2C44650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848896448"/>
        <c:axId val="848896840"/>
      </c:barChart>
      <c:catAx>
        <c:axId val="848896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8896840"/>
        <c:crosses val="autoZero"/>
        <c:auto val="1"/>
        <c:lblAlgn val="ctr"/>
        <c:lblOffset val="100"/>
        <c:noMultiLvlLbl val="0"/>
      </c:catAx>
      <c:valAx>
        <c:axId val="848896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4889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7461286089238845"/>
          <c:y val="0.1155962399283796"/>
          <c:w val="0.67105184625894365"/>
          <c:h val="8.2289683037613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9735669647124137E-4"/>
          <c:w val="1"/>
          <c:h val="0.74902093861169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 (Broadcast &amp; Cable)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0.45900000000000002</c:v>
                </c:pt>
                <c:pt idx="1">
                  <c:v>0.42699999999999999</c:v>
                </c:pt>
                <c:pt idx="2">
                  <c:v>0.41499999999999998</c:v>
                </c:pt>
                <c:pt idx="3">
                  <c:v>0.41299999999999998</c:v>
                </c:pt>
                <c:pt idx="4">
                  <c:v>0.39500000000000002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4-3C4B-A511-3AFA474729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909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0.08</c:v>
                </c:pt>
                <c:pt idx="1">
                  <c:v>7.1999999999999995E-2</c:v>
                </c:pt>
                <c:pt idx="2">
                  <c:v>6.6000000000000003E-2</c:v>
                </c:pt>
                <c:pt idx="3">
                  <c:v>7.5999999999999998E-2</c:v>
                </c:pt>
                <c:pt idx="4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14-3C4B-A511-3AFA474729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3.7999999999999999E-2</c:v>
                </c:pt>
                <c:pt idx="1">
                  <c:v>4.1000000000000002E-2</c:v>
                </c:pt>
                <c:pt idx="2">
                  <c:v>4.9000000000000002E-2</c:v>
                </c:pt>
                <c:pt idx="3">
                  <c:v>4.5999999999999999E-2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14-3C4B-A511-3AFA4747299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Streaming TV shows online</c:v>
                </c:pt>
              </c:strCache>
            </c:strRef>
          </c:tx>
          <c:spPr>
            <a:solidFill>
              <a:srgbClr val="F6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3.5999999999999997E-2</c:v>
                </c:pt>
                <c:pt idx="1">
                  <c:v>4.5999999999999999E-2</c:v>
                </c:pt>
                <c:pt idx="2">
                  <c:v>3.7999999999999999E-2</c:v>
                </c:pt>
                <c:pt idx="3">
                  <c:v>3.4000000000000002E-2</c:v>
                </c:pt>
                <c:pt idx="4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14-3C4B-A511-3AFA4747299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3.5000000000000003E-2</c:v>
                </c:pt>
                <c:pt idx="1">
                  <c:v>3.3000000000000002E-2</c:v>
                </c:pt>
                <c:pt idx="2">
                  <c:v>0.03</c:v>
                </c:pt>
                <c:pt idx="3">
                  <c:v>0.03</c:v>
                </c:pt>
                <c:pt idx="4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14-3C4B-A511-3AFA4747299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A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3.3000000000000002E-2</c:v>
                </c:pt>
                <c:pt idx="1">
                  <c:v>3.5999999999999997E-2</c:v>
                </c:pt>
                <c:pt idx="2">
                  <c:v>2.9000000000000001E-2</c:v>
                </c:pt>
                <c:pt idx="3">
                  <c:v>3.5000000000000003E-2</c:v>
                </c:pt>
                <c:pt idx="4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14-3C4B-A511-3AFA4747299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Streaming video other than TV programs/movies</c:v>
                </c:pt>
              </c:strCache>
            </c:strRef>
          </c:tx>
          <c:spPr>
            <a:solidFill>
              <a:srgbClr val="67A1A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37-1F45-A3D8-28A9E2799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0%</c:formatCode>
                <c:ptCount val="5"/>
                <c:pt idx="0">
                  <c:v>3.2000000000000001E-2</c:v>
                </c:pt>
                <c:pt idx="1">
                  <c:v>0.02</c:v>
                </c:pt>
                <c:pt idx="2">
                  <c:v>3.7999999999999999E-2</c:v>
                </c:pt>
                <c:pt idx="3">
                  <c:v>2.5999999999999999E-2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14-3C4B-A511-3AFA4747299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37-1F45-A3D8-28A9E27990E0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A6-C54F-BC1A-9BFE752D3F94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A6-C54F-BC1A-9BFE752D3F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0%</c:formatCode>
                <c:ptCount val="5"/>
                <c:pt idx="0">
                  <c:v>2.8000000000000001E-2</c:v>
                </c:pt>
                <c:pt idx="1">
                  <c:v>3.1E-2</c:v>
                </c:pt>
                <c:pt idx="2">
                  <c:v>1.7999999999999999E-2</c:v>
                </c:pt>
                <c:pt idx="3">
                  <c:v>2.1999999999999999E-2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E14-3C4B-A511-3AFA47472990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200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3B-4C6B-B351-1C08666840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0%</c:formatCode>
                <c:ptCount val="5"/>
                <c:pt idx="0">
                  <c:v>2.8000000000000001E-2</c:v>
                </c:pt>
                <c:pt idx="1">
                  <c:v>2.7E-2</c:v>
                </c:pt>
                <c:pt idx="2">
                  <c:v>2.7E-2</c:v>
                </c:pt>
                <c:pt idx="3">
                  <c:v>2.3E-2</c:v>
                </c:pt>
                <c:pt idx="4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14-3C4B-A511-3AFA47472990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15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37-1F45-A3D8-28A9E27990E0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37-1F45-A3D8-28A9E27990E0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37-1F45-A3D8-28A9E27990E0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37-1F45-A3D8-28A9E27990E0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37-1F45-A3D8-28A9E2799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0%</c:formatCode>
                <c:ptCount val="5"/>
                <c:pt idx="0">
                  <c:v>2.7E-2</c:v>
                </c:pt>
                <c:pt idx="1">
                  <c:v>3.4000000000000002E-2</c:v>
                </c:pt>
                <c:pt idx="2">
                  <c:v>4.2000000000000003E-2</c:v>
                </c:pt>
                <c:pt idx="3">
                  <c:v>3.6999999999999998E-2</c:v>
                </c:pt>
                <c:pt idx="4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99-CC42-B0A2-3502626764A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848872928"/>
        <c:axId val="848879592"/>
      </c:barChart>
      <c:catAx>
        <c:axId val="84887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879592"/>
        <c:crosses val="autoZero"/>
        <c:auto val="1"/>
        <c:lblAlgn val="ctr"/>
        <c:lblOffset val="0"/>
        <c:noMultiLvlLbl val="0"/>
      </c:catAx>
      <c:valAx>
        <c:axId val="8488795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4887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067114093959731E-2"/>
          <c:y val="0.83155512243512375"/>
          <c:w val="0.98948545861297543"/>
          <c:h val="0.14555525977283046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In-store retail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369068237089188"/>
          <c:y val="0.11658704858297175"/>
          <c:w val="0.34271619552806959"/>
          <c:h val="0.84454533576656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6 Categories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B16-A540-81BA-1E4F4FC63A74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16-A540-81BA-1E4F4FC63A74}"/>
              </c:ext>
            </c:extLst>
          </c:dPt>
          <c:dLbls>
            <c:dLbl>
              <c:idx val="0"/>
              <c:layout>
                <c:manualLayout>
                  <c:x val="-0.17501958595342124"/>
                  <c:y val="-0.187516919198604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FCABB7D-C89A-4122-BFF3-2CCDE32638BE}" type="CATEGORYNAME"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EA7D4FC5-D34C-4A1E-8E2D-FCDC2B99DE5C}" type="VALUE"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25172186706872"/>
                      <c:h val="0.14196242171189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B16-A540-81BA-1E4F4FC63A74}"/>
                </c:ext>
              </c:extLst>
            </c:dLbl>
            <c:dLbl>
              <c:idx val="1"/>
              <c:layout>
                <c:manualLayout>
                  <c:x val="0.10957226599539745"/>
                  <c:y val="0.185394280307461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ED724B-A85C-44CE-BFB6-1F00A40E46CC}" type="CATEGORYNAME">
                      <a:rPr lang="en-US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7CE3CEAC-4F1E-4553-B2A7-0B952D768FA9}" type="VALUE">
                      <a:rPr 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B16-A540-81BA-1E4F4FC63A7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Broadcast TV</c:v>
                </c:pt>
                <c:pt idx="1">
                  <c:v>Cable TV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16-A540-81BA-1E4F4FC63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83156390878756"/>
          <c:y val="0.11762054704379939"/>
          <c:w val="0.66456338208295684"/>
          <c:h val="0.8786284374550038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333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FB-6441-93FF-EEC2AD9A128B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FB-6441-93FF-EEC2AD9A128B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FB-6441-93FF-EEC2AD9A128B}"/>
              </c:ext>
            </c:extLst>
          </c:dPt>
          <c:dPt>
            <c:idx val="3"/>
            <c:invertIfNegative val="0"/>
            <c:bubble3D val="0"/>
            <c:spPr>
              <a:solidFill>
                <a:srgbClr val="0099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1FB-6441-93FF-EEC2AD9A128B}"/>
              </c:ext>
            </c:extLst>
          </c:dPt>
          <c:dPt>
            <c:idx val="4"/>
            <c:invertIfNegative val="0"/>
            <c:bubble3D val="0"/>
            <c:spPr>
              <a:solidFill>
                <a:srgbClr val="AA68D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1FB-6441-93FF-EEC2AD9A128B}"/>
              </c:ext>
            </c:extLst>
          </c:dPt>
          <c:dPt>
            <c:idx val="5"/>
            <c:invertIfNegative val="0"/>
            <c:bubble3D val="0"/>
            <c:spPr>
              <a:solidFill>
                <a:srgbClr val="FA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1FB-6441-93FF-EEC2AD9A128B}"/>
              </c:ext>
            </c:extLst>
          </c:dPt>
          <c:dPt>
            <c:idx val="6"/>
            <c:invertIfNegative val="0"/>
            <c:bubble3D val="0"/>
            <c:spPr>
              <a:solidFill>
                <a:srgbClr val="CBCBCB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1FB-6441-93FF-EEC2AD9A128B}"/>
              </c:ext>
            </c:extLst>
          </c:dPt>
          <c:dPt>
            <c:idx val="7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1FB-6441-93FF-EEC2AD9A128B}"/>
              </c:ext>
            </c:extLst>
          </c:dPt>
          <c:dPt>
            <c:idx val="8"/>
            <c:invertIfNegative val="0"/>
            <c:bubble3D val="0"/>
            <c:spPr>
              <a:solidFill>
                <a:srgbClr val="B25D3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1FB-6441-93FF-EEC2AD9A128B}"/>
              </c:ext>
            </c:extLst>
          </c:dPt>
          <c:dPt>
            <c:idx val="9"/>
            <c:invertIfNegative val="0"/>
            <c:bubble3D val="0"/>
            <c:spPr>
              <a:solidFill>
                <a:srgbClr val="548234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1FB-6441-93FF-EEC2AD9A128B}"/>
              </c:ext>
            </c:extLst>
          </c:dPt>
          <c:dPt>
            <c:idx val="10"/>
            <c:invertIfNegative val="0"/>
            <c:bubble3D val="0"/>
            <c:spPr>
              <a:solidFill>
                <a:srgbClr val="5AC69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1FB-6441-93FF-EEC2AD9A128B}"/>
              </c:ext>
            </c:extLst>
          </c:dPt>
          <c:dPt>
            <c:idx val="11"/>
            <c:invertIfNegative val="0"/>
            <c:bubble3D val="0"/>
            <c:spPr>
              <a:solidFill>
                <a:srgbClr val="F502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1FB-6441-93FF-EEC2AD9A128B}"/>
              </c:ext>
            </c:extLst>
          </c:dPt>
          <c:dPt>
            <c:idx val="12"/>
            <c:invertIfNegative val="0"/>
            <c:bubble3D val="0"/>
            <c:spPr>
              <a:solidFill>
                <a:srgbClr val="D7FC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EC50-5246-8FC5-F13BC57815C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Broadcast TV News</c:v>
                </c:pt>
                <c:pt idx="1">
                  <c:v>Social media</c:v>
                </c:pt>
                <c:pt idx="2">
                  <c:v>Cable TV news   </c:v>
                </c:pt>
                <c:pt idx="3">
                  <c:v>Broadcast TV news web/apps</c:v>
                </c:pt>
                <c:pt idx="4">
                  <c:v>All Other Internet news web/apps</c:v>
                </c:pt>
                <c:pt idx="5">
                  <c:v>Radio </c:v>
                </c:pt>
                <c:pt idx="6">
                  <c:v>Cable TV news web/apps</c:v>
                </c:pt>
                <c:pt idx="7">
                  <c:v>National newspapers</c:v>
                </c:pt>
                <c:pt idx="8">
                  <c:v>Local/National newspapers web/apps</c:v>
                </c:pt>
                <c:pt idx="9">
                  <c:v>Local newspapers</c:v>
                </c:pt>
                <c:pt idx="10">
                  <c:v>Public TV news web/apps</c:v>
                </c:pt>
                <c:pt idx="11">
                  <c:v>Radio web/apps</c:v>
                </c:pt>
                <c:pt idx="12">
                  <c:v>Public TV news</c:v>
                </c:pt>
              </c:strCache>
            </c:strRef>
          </c:cat>
          <c:val>
            <c:numRef>
              <c:f>Sheet1!$B$2:$B$14</c:f>
              <c:numCache>
                <c:formatCode>0.00%</c:formatCode>
                <c:ptCount val="13"/>
                <c:pt idx="0">
                  <c:v>0.28999999999999998</c:v>
                </c:pt>
                <c:pt idx="1">
                  <c:v>0.17</c:v>
                </c:pt>
                <c:pt idx="2">
                  <c:v>0.14000000000000001</c:v>
                </c:pt>
                <c:pt idx="3">
                  <c:v>0.1</c:v>
                </c:pt>
                <c:pt idx="4">
                  <c:v>0.05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0.03</c:v>
                </c:pt>
                <c:pt idx="9">
                  <c:v>0.03</c:v>
                </c:pt>
                <c:pt idx="10">
                  <c:v>0.03</c:v>
                </c:pt>
                <c:pt idx="11">
                  <c:v>0.03</c:v>
                </c:pt>
                <c:pt idx="1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1FB-6441-93FF-EEC2AD9A1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48871360"/>
        <c:axId val="848882336"/>
      </c:barChart>
      <c:catAx>
        <c:axId val="848871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882336"/>
        <c:crosses val="autoZero"/>
        <c:auto val="1"/>
        <c:lblAlgn val="ctr"/>
        <c:lblOffset val="100"/>
        <c:noMultiLvlLbl val="0"/>
      </c:catAx>
      <c:valAx>
        <c:axId val="848882336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84887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18 +</a:t>
            </a:r>
            <a:r>
              <a:rPr lang="en-US" baseline="0" dirty="0"/>
              <a:t> Who a</a:t>
            </a:r>
            <a:r>
              <a:rPr lang="en-US" dirty="0"/>
              <a:t>gree with this statement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prstClr val="black"/>
                </a:solidFill>
              </a:defRPr>
            </a:pPr>
            <a:r>
              <a:rPr lang="en-US" sz="1600" b="1" i="0" baseline="0" dirty="0">
                <a:effectLst/>
              </a:rPr>
              <a:t>In-store retail</a:t>
            </a:r>
            <a:endParaRPr lang="en-US" sz="1600" b="1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prstClr val="black"/>
                </a:solidFill>
              </a:defRPr>
            </a:pPr>
            <a:endParaRPr lang="en-US" sz="1400" b="1" dirty="0"/>
          </a:p>
        </c:rich>
      </c:tx>
      <c:layout>
        <c:manualLayout>
          <c:xMode val="edge"/>
          <c:yMode val="edge"/>
          <c:x val="0.260006944304761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1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632525767314497"/>
          <c:y val="0.13742056074766354"/>
          <c:w val="0.59224642813193551"/>
          <c:h val="0.8625794392523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with this statement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5CE9-45BA-B3E9-A4A207A3B36C}"/>
              </c:ext>
            </c:extLst>
          </c:dPt>
          <c:dPt>
            <c:idx val="5"/>
            <c:invertIfNegative val="0"/>
            <c:bubble3D val="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2B-1D46-889B-652F63D2CA76}"/>
              </c:ext>
            </c:extLst>
          </c:dPt>
          <c:dPt>
            <c:idx val="6"/>
            <c:invertIfNegative val="0"/>
            <c:bubble3D val="0"/>
            <c:spPr>
              <a:solidFill>
                <a:srgbClr val="33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C90-2741-8769-43CC18F7FC9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776-B744-B2DC-E7D9C485FB2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2B-1D46-889B-652F63D2CA7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2B-1D46-889B-652F63D2CA7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2B-1D46-889B-652F63D2CA7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2B-1D46-889B-652F63D2CA7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02B-1D46-889B-652F63D2CA7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02B-1D46-889B-652F63D2CA76}"/>
              </c:ext>
            </c:extLst>
          </c:dPt>
          <c:dPt>
            <c:idx val="14"/>
            <c:invertIfNegative val="0"/>
            <c:bubble3D val="0"/>
            <c:spPr>
              <a:solidFill>
                <a:srgbClr val="35CF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EC90-2741-8769-43CC18F7FC9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Local broadcast TV news</c:v>
                </c:pt>
                <c:pt idx="1">
                  <c:v>National broadcast network TV news</c:v>
                </c:pt>
                <c:pt idx="2">
                  <c:v>Local newspapers</c:v>
                </c:pt>
                <c:pt idx="3">
                  <c:v>Radio</c:v>
                </c:pt>
                <c:pt idx="4">
                  <c:v>Local broadcast TV news web/apps</c:v>
                </c:pt>
                <c:pt idx="5">
                  <c:v>Public TV news</c:v>
                </c:pt>
                <c:pt idx="6">
                  <c:v>Cable TV news  </c:v>
                </c:pt>
                <c:pt idx="7">
                  <c:v>National broadcast network TV news web/apps</c:v>
                </c:pt>
                <c:pt idx="8">
                  <c:v>National newspapers</c:v>
                </c:pt>
                <c:pt idx="9">
                  <c:v>Local/National newspapers web/apps</c:v>
                </c:pt>
                <c:pt idx="10">
                  <c:v>Public TV news web/apps</c:v>
                </c:pt>
                <c:pt idx="11">
                  <c:v>Radio web/apps</c:v>
                </c:pt>
                <c:pt idx="12">
                  <c:v>Cable TV news web/apps</c:v>
                </c:pt>
                <c:pt idx="13">
                  <c:v>All other Internet news web/apps</c:v>
                </c:pt>
                <c:pt idx="14">
                  <c:v>Social media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0.75513004963831154</c:v>
                </c:pt>
                <c:pt idx="1">
                  <c:v>0.71970661013802284</c:v>
                </c:pt>
                <c:pt idx="2">
                  <c:v>0.69289760353353735</c:v>
                </c:pt>
                <c:pt idx="3">
                  <c:v>0.68850530394723741</c:v>
                </c:pt>
                <c:pt idx="4">
                  <c:v>0.68017811139989603</c:v>
                </c:pt>
                <c:pt idx="5">
                  <c:v>0.67199887283426729</c:v>
                </c:pt>
                <c:pt idx="6">
                  <c:v>0.66545677599704245</c:v>
                </c:pt>
                <c:pt idx="7">
                  <c:v>0.65770168688370845</c:v>
                </c:pt>
                <c:pt idx="8">
                  <c:v>0.65003048002338182</c:v>
                </c:pt>
                <c:pt idx="9">
                  <c:v>0.63447204581029759</c:v>
                </c:pt>
                <c:pt idx="10">
                  <c:v>0.63346573653000948</c:v>
                </c:pt>
                <c:pt idx="11">
                  <c:v>0.6248083985316748</c:v>
                </c:pt>
                <c:pt idx="12">
                  <c:v>0.60730475055637545</c:v>
                </c:pt>
                <c:pt idx="13">
                  <c:v>0.56822801346524177</c:v>
                </c:pt>
                <c:pt idx="14">
                  <c:v>0.50576432748379885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2B-1D46-889B-652F63D2C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530187824"/>
        <c:axId val="530184688"/>
      </c:barChart>
      <c:catAx>
        <c:axId val="530187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184688"/>
        <c:crosses val="autoZero"/>
        <c:auto val="1"/>
        <c:lblAlgn val="ctr"/>
        <c:lblOffset val="100"/>
        <c:noMultiLvlLbl val="0"/>
      </c:catAx>
      <c:valAx>
        <c:axId val="53018468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53018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0.20954</cdr:x>
      <cdr:y>0.06506</cdr:y>
    </cdr:from>
    <cdr:to>
      <cdr:x>0.29175</cdr:x>
      <cdr:y>0.11874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314078" y="316722"/>
          <a:ext cx="907886" cy="261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dirty="0"/>
            <a:t>Any Action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9282" cy="351957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1"/>
            <a:ext cx="4029282" cy="351957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D5383F17-7D89-4BF5-A68F-9E09FC4D3C46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4"/>
            <a:ext cx="4029282" cy="351957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FB8D0739-FA2F-4F32-B028-424CE00D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51737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1"/>
            <a:ext cx="4028440" cy="351737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F6F05FFA-EE28-429C-BCEB-74ED7364C62D}" type="datetimeFigureOut">
              <a:rPr lang="en-US" smtClean="0"/>
              <a:t>2/14/22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5"/>
            <a:ext cx="4028440" cy="351736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5"/>
            <a:ext cx="4028440" cy="351736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5CBFF038-FE79-4731-8216-C523A2A3B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0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7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84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28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22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59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92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390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1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8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00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EB4B4-1FD9-4839-9E2F-E9539FB6F07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2779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54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476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7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1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7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4B4-1FD9-4839-9E2F-E9539FB6F072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41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3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4" r:id="rId5"/>
    <p:sldLayoutId id="2147483662" r:id="rId6"/>
    <p:sldLayoutId id="2147483663" r:id="rId7"/>
    <p:sldLayoutId id="2147483665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39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7951" y="3544472"/>
            <a:ext cx="12200269" cy="331352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-136698"/>
            <a:ext cx="12193778" cy="3651245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0" y="1710438"/>
            <a:ext cx="12192000" cy="12335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Purchase 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Funnel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anose="05000000000000000000" pitchFamily="2" charset="2"/>
              <a:buNone/>
              <a:tabLst>
                <a:tab pos="0" algn="l"/>
              </a:tabLst>
              <a:defRPr/>
            </a:pPr>
            <a:r>
              <a:rPr lang="en-US" sz="4800" b="1" baseline="0" dirty="0">
                <a:solidFill>
                  <a:sysClr val="windowText" lastClr="000000"/>
                </a:solidFill>
              </a:rPr>
              <a:t>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18" y="262061"/>
            <a:ext cx="4806765" cy="13615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7951" y="3429000"/>
            <a:ext cx="12201729" cy="128217"/>
            <a:chOff x="-9727" y="3419275"/>
            <a:chExt cx="12201729" cy="128217"/>
          </a:xfrm>
        </p:grpSpPr>
        <p:sp>
          <p:nvSpPr>
            <p:cNvPr id="16" name="Rectangle 15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82" y="3765531"/>
            <a:ext cx="10219035" cy="279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1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With In-Store Retail Ads, TV Tops Exposure at 70%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709334"/>
              </p:ext>
            </p:extLst>
          </p:nvPr>
        </p:nvGraphicFramePr>
        <p:xfrm>
          <a:off x="304800" y="926445"/>
          <a:ext cx="11715889" cy="52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81690"/>
            <a:ext cx="9715501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2022  In-store retail category A18+</a:t>
            </a:r>
            <a:br>
              <a:rPr lang="en-US" dirty="0"/>
            </a:br>
            <a:r>
              <a:rPr lang="en-US" dirty="0"/>
              <a:t>S10/S11 “In the past two months, did you see, hear or read any advertisement in any of these media/digital internet media?”</a:t>
            </a:r>
          </a:p>
        </p:txBody>
      </p:sp>
    </p:spTree>
    <p:extLst>
      <p:ext uri="{BB962C8B-B14F-4D97-AF65-F5344CB8AC3E}">
        <p14:creationId xmlns:p14="http://schemas.microsoft.com/office/powerpoint/2010/main" val="111718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95115170"/>
              </p:ext>
            </p:extLst>
          </p:nvPr>
        </p:nvGraphicFramePr>
        <p:xfrm>
          <a:off x="0" y="1599074"/>
          <a:ext cx="11582400" cy="44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09294157"/>
              </p:ext>
            </p:extLst>
          </p:nvPr>
        </p:nvGraphicFramePr>
        <p:xfrm>
          <a:off x="0" y="1409417"/>
          <a:ext cx="11582400" cy="44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582400" cy="646331"/>
          </a:xfrm>
        </p:spPr>
        <p:txBody>
          <a:bodyPr>
            <a:noAutofit/>
          </a:bodyPr>
          <a:lstStyle/>
          <a:p>
            <a:r>
              <a:rPr lang="en-US" sz="3600" dirty="0"/>
              <a:t>Retail Ad Exposure Does NOT Guarantee Importance,</a:t>
            </a:r>
            <a:br>
              <a:rPr lang="en-US" sz="3600" dirty="0"/>
            </a:br>
            <a:r>
              <a:rPr lang="en-US" sz="3600" dirty="0"/>
              <a:t>Except for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11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6" y="6077771"/>
            <a:ext cx="8410706" cy="6822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2022 In-store retail category A18+</a:t>
            </a:r>
          </a:p>
          <a:p>
            <a:pPr>
              <a:lnSpc>
                <a:spcPct val="100000"/>
              </a:lnSpc>
            </a:pPr>
            <a:r>
              <a:rPr lang="en-US" dirty="0"/>
              <a:t>S10/S11/QA4 “In the past two months, did you see, hear or read any advertisement in any of these media/digital internet media?”/ “Thinking about the ads you saw/heard for the categories, which advertising media made you most aware of the category?”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DAB86-3690-CA4E-97F6-BB126E252F87}"/>
              </a:ext>
            </a:extLst>
          </p:cNvPr>
          <p:cNvSpPr txBox="1"/>
          <p:nvPr/>
        </p:nvSpPr>
        <p:spPr>
          <a:xfrm>
            <a:off x="5140715" y="2531336"/>
            <a:ext cx="2297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In-store retail</a:t>
            </a:r>
          </a:p>
        </p:txBody>
      </p:sp>
    </p:spTree>
    <p:extLst>
      <p:ext uri="{BB962C8B-B14F-4D97-AF65-F5344CB8AC3E}">
        <p14:creationId xmlns:p14="http://schemas.microsoft.com/office/powerpoint/2010/main" val="323798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005299"/>
              </p:ext>
            </p:extLst>
          </p:nvPr>
        </p:nvGraphicFramePr>
        <p:xfrm>
          <a:off x="419595" y="611731"/>
          <a:ext cx="11353800" cy="5702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76200"/>
            <a:ext cx="11352809" cy="535531"/>
          </a:xfrm>
        </p:spPr>
        <p:txBody>
          <a:bodyPr/>
          <a:lstStyle/>
          <a:p>
            <a:r>
              <a:rPr lang="en-US" sz="3200" dirty="0"/>
              <a:t>What Influenced In-Store Retail Consumers Most: Television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00" y="6313876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In-store retail category A18+</a:t>
            </a:r>
          </a:p>
          <a:p>
            <a:r>
              <a:rPr lang="en-US" dirty="0"/>
              <a:t>QA4/QA5/QA6/QA7/QA8  Most important for media with at least 1 funnel stage at 2%+ shown; 2%, 1%, &amp; 0% not shown/labeled</a:t>
            </a:r>
          </a:p>
        </p:txBody>
      </p:sp>
    </p:spTree>
    <p:extLst>
      <p:ext uri="{BB962C8B-B14F-4D97-AF65-F5344CB8AC3E}">
        <p14:creationId xmlns:p14="http://schemas.microsoft.com/office/powerpoint/2010/main" val="3417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0114"/>
            <a:ext cx="11658599" cy="1089529"/>
          </a:xfrm>
        </p:spPr>
        <p:txBody>
          <a:bodyPr/>
          <a:lstStyle/>
          <a:p>
            <a:r>
              <a:rPr lang="en-US" sz="3600" dirty="0"/>
              <a:t>Of Those that Cited TV as the Most Important in the Awareness Phase, 68% Picked Broadcast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017488"/>
            <a:ext cx="9563101" cy="764312"/>
          </a:xfrm>
        </p:spPr>
        <p:txBody>
          <a:bodyPr/>
          <a:lstStyle/>
          <a:p>
            <a:pPr marL="463550" indent="-463550" defTabSz="457200"/>
            <a:r>
              <a:rPr lang="en-US" dirty="0"/>
              <a:t>Source: GfK TVB Purchase Funnel 2022 In-store retail category A18+</a:t>
            </a:r>
          </a:p>
          <a:p>
            <a:pPr marL="463550" indent="-463550" defTabSz="457200"/>
            <a:r>
              <a:rPr lang="en-US" dirty="0"/>
              <a:t>QA4 “Thinking about the ads you saw/heard for the categories, which advertising media made you most aware of the category?” </a:t>
            </a:r>
          </a:p>
          <a:p>
            <a:pPr marL="463550" indent="-463550" defTabSz="457200"/>
            <a:r>
              <a:rPr lang="en-US" dirty="0"/>
              <a:t>How to read: Of the 46% who chose television, 68% chose broadcast TV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761587"/>
              </p:ext>
            </p:extLst>
          </p:nvPr>
        </p:nvGraphicFramePr>
        <p:xfrm>
          <a:off x="420687" y="1600200"/>
          <a:ext cx="11542711" cy="46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298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The Primary Source for News: Broadcast Television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382472"/>
            <a:ext cx="8641773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2022 In-store retail category A18+ </a:t>
            </a:r>
            <a:br>
              <a:rPr lang="en-US" dirty="0"/>
            </a:br>
            <a:r>
              <a:rPr lang="en-US" dirty="0"/>
              <a:t>B1 “Which of the following sources, if any, would you say is your primary source of news?” Percentages are rounded.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512" y="897947"/>
            <a:ext cx="1019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sources, if any, would you say is your primary source for news?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52351"/>
              </p:ext>
            </p:extLst>
          </p:nvPr>
        </p:nvGraphicFramePr>
        <p:xfrm>
          <a:off x="228600" y="1252538"/>
          <a:ext cx="11885220" cy="512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06557" y="1417982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In-store retail</a:t>
            </a:r>
          </a:p>
        </p:txBody>
      </p:sp>
    </p:spTree>
    <p:extLst>
      <p:ext uri="{BB962C8B-B14F-4D97-AF65-F5344CB8AC3E}">
        <p14:creationId xmlns:p14="http://schemas.microsoft.com/office/powerpoint/2010/main" val="306574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18631"/>
          </a:xfrm>
        </p:spPr>
        <p:txBody>
          <a:bodyPr/>
          <a:lstStyle/>
          <a:p>
            <a:r>
              <a:rPr lang="en-US" sz="3800" dirty="0"/>
              <a:t>“I </a:t>
            </a:r>
            <a:r>
              <a:rPr lang="en-US" sz="3800" b="1" dirty="0"/>
              <a:t>trust</a:t>
            </a:r>
            <a:r>
              <a:rPr lang="en-US" sz="3800" dirty="0"/>
              <a:t> the news I see/hear on this media source”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78994"/>
              </p:ext>
            </p:extLst>
          </p:nvPr>
        </p:nvGraphicFramePr>
        <p:xfrm>
          <a:off x="581748" y="898745"/>
          <a:ext cx="11384869" cy="527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528350"/>
          </a:xfrm>
        </p:spPr>
        <p:txBody>
          <a:bodyPr/>
          <a:lstStyle/>
          <a:p>
            <a:r>
              <a:rPr lang="en-US" dirty="0"/>
              <a:t>Source: GfK TVB Purchase Funnel 2022 In-store retail category A18+ </a:t>
            </a:r>
          </a:p>
          <a:p>
            <a:r>
              <a:rPr lang="en-US" dirty="0"/>
              <a:t>B2 “I trust the news that I see/hear on this media source.” (Agree Strongly + Agree Somewhat)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6365" y="5635182"/>
            <a:ext cx="197223" cy="170330"/>
          </a:xfrm>
          <a:prstGeom prst="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9224" y="5564701"/>
            <a:ext cx="1717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Traditional Media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6360" y="5904127"/>
            <a:ext cx="197223" cy="170330"/>
          </a:xfrm>
          <a:prstGeom prst="rect">
            <a:avLst/>
          </a:prstGeom>
          <a:solidFill>
            <a:srgbClr val="36CF1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58184" y="5833646"/>
            <a:ext cx="1352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Digital Media</a:t>
            </a:r>
          </a:p>
        </p:txBody>
      </p:sp>
      <p:sp>
        <p:nvSpPr>
          <p:cNvPr id="12" name="Oval 11"/>
          <p:cNvSpPr/>
          <p:nvPr/>
        </p:nvSpPr>
        <p:spPr>
          <a:xfrm>
            <a:off x="8628983" y="5835599"/>
            <a:ext cx="641530" cy="39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679568" y="1575495"/>
            <a:ext cx="699656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981840" y="3419014"/>
            <a:ext cx="69772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E363BE-6656-7F4F-A7F1-2AE81EB9A3DC}"/>
              </a:ext>
            </a:extLst>
          </p:cNvPr>
          <p:cNvSpPr/>
          <p:nvPr/>
        </p:nvSpPr>
        <p:spPr>
          <a:xfrm>
            <a:off x="10046360" y="2812274"/>
            <a:ext cx="69772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4278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Media Confluence</a:t>
            </a:r>
          </a:p>
        </p:txBody>
      </p:sp>
    </p:spTree>
    <p:extLst>
      <p:ext uri="{BB962C8B-B14F-4D97-AF65-F5344CB8AC3E}">
        <p14:creationId xmlns:p14="http://schemas.microsoft.com/office/powerpoint/2010/main" val="384940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480131"/>
          </a:xfrm>
        </p:spPr>
        <p:txBody>
          <a:bodyPr/>
          <a:lstStyle/>
          <a:p>
            <a:r>
              <a:rPr lang="en-US" sz="2800" dirty="0"/>
              <a:t>More Exposures Means More Action For In-Store Retail Consumers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57890"/>
            <a:ext cx="8641773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2022 In-store retail category A18+</a:t>
            </a:r>
            <a:br>
              <a:rPr lang="en-US" dirty="0"/>
            </a:br>
            <a:r>
              <a:rPr lang="en-US" dirty="0"/>
              <a:t>QA9 “Which of the following did you do after seeing/hearing the ads for the category on television?”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705724"/>
              </p:ext>
            </p:extLst>
          </p:nvPr>
        </p:nvGraphicFramePr>
        <p:xfrm>
          <a:off x="588036" y="1252537"/>
          <a:ext cx="11451563" cy="5159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2933" y="898585"/>
            <a:ext cx="11373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Which of the following did you do after seeing/hearing the ads for the in-store retail category on television?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901787" y="1610662"/>
            <a:ext cx="2009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Went online to learn more</a:t>
            </a:r>
          </a:p>
          <a:p>
            <a:pPr algn="r"/>
            <a:r>
              <a:rPr lang="en-US" sz="1200" dirty="0"/>
              <a:t>about what was advertised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740" y="2382642"/>
            <a:ext cx="297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Went to the website or app advertised</a:t>
            </a:r>
            <a:br>
              <a:rPr lang="en-US" sz="1200" dirty="0"/>
            </a:br>
            <a:r>
              <a:rPr lang="en-US" sz="1200" dirty="0"/>
              <a:t>to learn more about what was advertised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9988" y="5620597"/>
            <a:ext cx="293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Purchased the product or service advertised at a store/branch/online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4788" y="3975075"/>
            <a:ext cx="275652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dirty="0"/>
              <a:t>Remembered you had seen the brand</a:t>
            </a:r>
          </a:p>
          <a:p>
            <a:pPr algn="r"/>
            <a:r>
              <a:rPr lang="en-US" sz="1200" dirty="0"/>
              <a:t>advertised before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2933" y="4929032"/>
            <a:ext cx="3458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Talked with others about the ad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5908" y="3173703"/>
            <a:ext cx="2175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Searched online for a coupon</a:t>
            </a:r>
          </a:p>
          <a:p>
            <a:pPr algn="r"/>
            <a:r>
              <a:rPr lang="en-US" sz="1200" dirty="0"/>
              <a:t>or promotional offer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54771" y="1276784"/>
            <a:ext cx="0" cy="51356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030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“Have TV ads influenced your search selections?”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27802"/>
            <a:ext cx="9334501" cy="553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2022 In-store retail category A18+ </a:t>
            </a:r>
            <a:br>
              <a:rPr lang="en-US" dirty="0"/>
            </a:br>
            <a:r>
              <a:rPr lang="en-US" dirty="0"/>
              <a:t>QA10 “When doing an online  search, how often, if at all, have TV ads you have seen influenced you in some ways in your search?” (Yes = combination of Every time, Most of the time &amp; Sometimes)</a:t>
            </a:r>
          </a:p>
        </p:txBody>
      </p:sp>
      <p:graphicFrame>
        <p:nvGraphicFramePr>
          <p:cNvPr id="1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397823"/>
              </p:ext>
            </p:extLst>
          </p:nvPr>
        </p:nvGraphicFramePr>
        <p:xfrm>
          <a:off x="5988206" y="1317665"/>
          <a:ext cx="6030482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ED20A109-BC64-A645-9C52-5DD3AF6D6F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190190"/>
              </p:ext>
            </p:extLst>
          </p:nvPr>
        </p:nvGraphicFramePr>
        <p:xfrm>
          <a:off x="300111" y="2079073"/>
          <a:ext cx="5795888" cy="380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B843798-201C-554E-BEF4-0A030FF1E2B8}"/>
              </a:ext>
            </a:extLst>
          </p:cNvPr>
          <p:cNvSpPr/>
          <p:nvPr/>
        </p:nvSpPr>
        <p:spPr>
          <a:xfrm>
            <a:off x="2053503" y="1406066"/>
            <a:ext cx="2717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9 Category Average</a:t>
            </a:r>
          </a:p>
        </p:txBody>
      </p:sp>
    </p:spTree>
    <p:extLst>
      <p:ext uri="{BB962C8B-B14F-4D97-AF65-F5344CB8AC3E}">
        <p14:creationId xmlns:p14="http://schemas.microsoft.com/office/powerpoint/2010/main" val="2952418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69356"/>
            <a:ext cx="11352809" cy="590931"/>
          </a:xfrm>
        </p:spPr>
        <p:txBody>
          <a:bodyPr/>
          <a:lstStyle/>
          <a:p>
            <a:r>
              <a:rPr lang="en-US" sz="3600" dirty="0"/>
              <a:t>Local Television Websites/Apps Most Preferred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5535" y="6380100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2022 In-store retail category A18+</a:t>
            </a:r>
            <a:br>
              <a:rPr lang="en-US" dirty="0"/>
            </a:br>
            <a:r>
              <a:rPr lang="en-US" dirty="0"/>
              <a:t>C3 “Which of the following websites or apps are you most likely to turn to when you need information about local news and events?”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7055" y="838200"/>
            <a:ext cx="93778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Which of the following </a:t>
            </a:r>
            <a:r>
              <a:rPr lang="en-US" sz="2800" b="1" dirty="0"/>
              <a:t>websites or apps </a:t>
            </a:r>
            <a:r>
              <a:rPr lang="en-US" b="1" dirty="0"/>
              <a:t>are you most likely to turn to</a:t>
            </a:r>
          </a:p>
          <a:p>
            <a:pPr algn="ctr"/>
            <a:r>
              <a:rPr lang="en-US" b="1" dirty="0"/>
              <a:t>when you need information about local news or events?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97347"/>
              </p:ext>
            </p:extLst>
          </p:nvPr>
        </p:nvGraphicFramePr>
        <p:xfrm>
          <a:off x="1005840" y="2058150"/>
          <a:ext cx="10739894" cy="441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D9BAD06-8800-0B42-B9D8-420E9EA43D89}"/>
              </a:ext>
            </a:extLst>
          </p:cNvPr>
          <p:cNvSpPr/>
          <p:nvPr/>
        </p:nvSpPr>
        <p:spPr>
          <a:xfrm>
            <a:off x="4679931" y="1702223"/>
            <a:ext cx="3164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In-store retail % A18+</a:t>
            </a:r>
          </a:p>
        </p:txBody>
      </p:sp>
    </p:spTree>
    <p:extLst>
      <p:ext uri="{BB962C8B-B14F-4D97-AF65-F5344CB8AC3E}">
        <p14:creationId xmlns:p14="http://schemas.microsoft.com/office/powerpoint/2010/main" val="353146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Study Objective and Methodology</a:t>
            </a:r>
          </a:p>
        </p:txBody>
      </p:sp>
    </p:spTree>
    <p:extLst>
      <p:ext uri="{BB962C8B-B14F-4D97-AF65-F5344CB8AC3E}">
        <p14:creationId xmlns:p14="http://schemas.microsoft.com/office/powerpoint/2010/main" val="216358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200329"/>
          </a:xfrm>
        </p:spPr>
        <p:txBody>
          <a:bodyPr/>
          <a:lstStyle/>
          <a:p>
            <a:r>
              <a:rPr lang="en-US" dirty="0"/>
              <a:t>“When Visiting a Television Station’s Website or App, do you View the Ads?”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010575"/>
              </p:ext>
            </p:extLst>
          </p:nvPr>
        </p:nvGraphicFramePr>
        <p:xfrm>
          <a:off x="1477209" y="2113036"/>
          <a:ext cx="8861419" cy="376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61172"/>
            <a:ext cx="9232159" cy="40011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In-store retail category A18+ </a:t>
            </a:r>
            <a:br>
              <a:rPr lang="en-US" dirty="0"/>
            </a:br>
            <a:r>
              <a:rPr lang="en-US" dirty="0"/>
              <a:t>C2 “How often do you look at the video ads on that local television station’s website or app?” (Yes = combination of Every time, Most of the time &amp; Sometimes)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5601" y="1629880"/>
            <a:ext cx="3164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In-store retail % A18+</a:t>
            </a:r>
          </a:p>
        </p:txBody>
      </p:sp>
    </p:spTree>
    <p:extLst>
      <p:ext uri="{BB962C8B-B14F-4D97-AF65-F5344CB8AC3E}">
        <p14:creationId xmlns:p14="http://schemas.microsoft.com/office/powerpoint/2010/main" val="1915369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2462213"/>
          </a:xfrm>
        </p:spPr>
        <p:txBody>
          <a:bodyPr/>
          <a:lstStyle/>
          <a:p>
            <a:r>
              <a:rPr lang="en-US" dirty="0"/>
              <a:t>Opinion Leaders</a:t>
            </a:r>
          </a:p>
          <a:p>
            <a:r>
              <a:rPr lang="en-US" sz="2400" dirty="0"/>
              <a:t>My Friends/Family Ask and Trust my Advice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76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36" y="280114"/>
            <a:ext cx="11480764" cy="577081"/>
          </a:xfrm>
        </p:spPr>
        <p:txBody>
          <a:bodyPr/>
          <a:lstStyle/>
          <a:p>
            <a:r>
              <a:rPr lang="en-US" sz="3500" dirty="0"/>
              <a:t>TV Ads Motivate In-Store Retail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In-store retail category A18+, Opinion leaders</a:t>
            </a:r>
          </a:p>
          <a:p>
            <a:r>
              <a:rPr lang="en-US" dirty="0"/>
              <a:t>QA9 “Which of the following did you do after seeing/hearing the ads for the category on television?”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662173"/>
              </p:ext>
            </p:extLst>
          </p:nvPr>
        </p:nvGraphicFramePr>
        <p:xfrm>
          <a:off x="831428" y="1231385"/>
          <a:ext cx="11043505" cy="486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2056" y="908275"/>
            <a:ext cx="1106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did you do after seeing/hearing the ads for the category on television?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0774" y="2337743"/>
            <a:ext cx="2060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Went online to learn more </a:t>
            </a:r>
            <a:br>
              <a:rPr lang="en-US" sz="1200" dirty="0"/>
            </a:br>
            <a:r>
              <a:rPr lang="en-US" sz="1200" dirty="0"/>
              <a:t>about what was advertised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2175" y="3882489"/>
            <a:ext cx="2341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Talked with others about the 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5463" y="3067028"/>
            <a:ext cx="297857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dirty="0"/>
              <a:t>Went to the website or app advertised </a:t>
            </a:r>
            <a:br>
              <a:rPr lang="en-US" sz="1200" dirty="0"/>
            </a:br>
            <a:r>
              <a:rPr lang="en-US" sz="1200" dirty="0"/>
              <a:t>to learn more about what was advertised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5036" y="5440355"/>
            <a:ext cx="3585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Searched online for a coupon or promotional offer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1915" y="4587863"/>
            <a:ext cx="337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Purchased the product/service at a branch/store, or online</a:t>
            </a:r>
          </a:p>
        </p:txBody>
      </p:sp>
    </p:spTree>
    <p:extLst>
      <p:ext uri="{BB962C8B-B14F-4D97-AF65-F5344CB8AC3E}">
        <p14:creationId xmlns:p14="http://schemas.microsoft.com/office/powerpoint/2010/main" val="2805174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46" y="232546"/>
            <a:ext cx="11797733" cy="978729"/>
          </a:xfrm>
        </p:spPr>
        <p:txBody>
          <a:bodyPr/>
          <a:lstStyle/>
          <a:p>
            <a:r>
              <a:rPr lang="en-US" sz="3200" dirty="0"/>
              <a:t>Local TV Assets Resonate with In-Store Retail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3129" y="6263985"/>
            <a:ext cx="9858132" cy="497572"/>
          </a:xfrm>
        </p:spPr>
        <p:txBody>
          <a:bodyPr/>
          <a:lstStyle/>
          <a:p>
            <a:r>
              <a:rPr lang="en-US" dirty="0"/>
              <a:t>Source: GfK TVB Purchase Funnel 2022 </a:t>
            </a:r>
            <a:r>
              <a:rPr lang="pt-BR" dirty="0"/>
              <a:t>In-store retail category, Opinion leaders A18+</a:t>
            </a:r>
            <a:endParaRPr lang="en-US" dirty="0"/>
          </a:p>
          <a:p>
            <a:r>
              <a:rPr lang="en-US" dirty="0"/>
              <a:t>QA10/C2/C4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379861"/>
              </p:ext>
            </p:extLst>
          </p:nvPr>
        </p:nvGraphicFramePr>
        <p:xfrm>
          <a:off x="506946" y="2177050"/>
          <a:ext cx="3321520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06946" y="924410"/>
            <a:ext cx="358140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“Have TV ads influenced your search selections?”</a:t>
            </a: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041446"/>
              </p:ext>
            </p:extLst>
          </p:nvPr>
        </p:nvGraphicFramePr>
        <p:xfrm>
          <a:off x="4440232" y="2177050"/>
          <a:ext cx="3310541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22364" y="924410"/>
            <a:ext cx="3771901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“When visiting a television station’s website or app, do you view the ads?”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40877" y="924410"/>
            <a:ext cx="4038145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“Have you ever commented, posted, liked or shared info or articles from a local TV station’s website or app?” </a:t>
            </a:r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164959"/>
              </p:ext>
            </p:extLst>
          </p:nvPr>
        </p:nvGraphicFramePr>
        <p:xfrm>
          <a:off x="8457336" y="2177050"/>
          <a:ext cx="3215505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3246562" y="5681894"/>
            <a:ext cx="381000" cy="289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27497" y="5681894"/>
            <a:ext cx="2211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In-Store Retail Total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60319" y="5669200"/>
            <a:ext cx="381000" cy="28969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41254" y="5669200"/>
            <a:ext cx="336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In-Store Retail Opinion Leaders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91000" y="1066800"/>
            <a:ext cx="3908581" cy="4402859"/>
            <a:chOff x="4191000" y="1295400"/>
            <a:chExt cx="3908581" cy="417425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191000" y="1325420"/>
              <a:ext cx="0" cy="4144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099581" y="1295400"/>
              <a:ext cx="0" cy="4144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643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5354" y="1422283"/>
            <a:ext cx="11341291" cy="938719"/>
          </a:xfrm>
        </p:spPr>
        <p:txBody>
          <a:bodyPr/>
          <a:lstStyle/>
          <a:p>
            <a:r>
              <a:rPr lang="en-US" dirty="0"/>
              <a:t>Purchase Attitudes</a:t>
            </a:r>
          </a:p>
        </p:txBody>
      </p:sp>
    </p:spTree>
    <p:extLst>
      <p:ext uri="{BB962C8B-B14F-4D97-AF65-F5344CB8AC3E}">
        <p14:creationId xmlns:p14="http://schemas.microsoft.com/office/powerpoint/2010/main" val="40257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E135-5FCC-8546-8987-88E9B453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268223"/>
            <a:ext cx="11352809" cy="590931"/>
          </a:xfrm>
        </p:spPr>
        <p:txBody>
          <a:bodyPr/>
          <a:lstStyle/>
          <a:p>
            <a:r>
              <a:rPr lang="en-US" sz="3600" dirty="0"/>
              <a:t>Holiday Season: Shopping Activity At Retail Locations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2EC6D08-86BC-634D-8E05-FC7DFF8CA0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628603"/>
              </p:ext>
            </p:extLst>
          </p:nvPr>
        </p:nvGraphicFramePr>
        <p:xfrm>
          <a:off x="420688" y="1478046"/>
          <a:ext cx="11351220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627DB-B712-1A44-8E48-2BD41ACD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A0BAD-B8D9-7F43-86A5-6A2803FEF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In-store Retail category, A18+</a:t>
            </a:r>
          </a:p>
          <a:p>
            <a:r>
              <a:rPr lang="en-US" dirty="0"/>
              <a:t>CI-3: “Now, please think about the holiday season. Have you purchased, or do you plan to purchase from the following?”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2492A-5475-BC48-B9E7-CABFD181F634}"/>
              </a:ext>
            </a:extLst>
          </p:cNvPr>
          <p:cNvSpPr txBox="1"/>
          <p:nvPr/>
        </p:nvSpPr>
        <p:spPr>
          <a:xfrm>
            <a:off x="5721425" y="1308769"/>
            <a:ext cx="2637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In-store Retail % A18+</a:t>
            </a:r>
          </a:p>
        </p:txBody>
      </p:sp>
    </p:spTree>
    <p:extLst>
      <p:ext uri="{BB962C8B-B14F-4D97-AF65-F5344CB8AC3E}">
        <p14:creationId xmlns:p14="http://schemas.microsoft.com/office/powerpoint/2010/main" val="4293670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D90376-B7FA-4961-984D-A6ED7856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257296"/>
            <a:ext cx="11352809" cy="590931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Retail Online = Online Only + Online &amp; In-store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Retail In-Store = In-Store Only + Online &amp; In-store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BC597-2E2E-4C9E-AB5B-6834DDE2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3457EB-ACC2-43E4-88F7-4BF1B1238C71}"/>
              </a:ext>
            </a:extLst>
          </p:cNvPr>
          <p:cNvSpPr/>
          <p:nvPr/>
        </p:nvSpPr>
        <p:spPr>
          <a:xfrm>
            <a:off x="3451013" y="1919726"/>
            <a:ext cx="4267200" cy="357958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C467AD-19FC-431D-A3AE-07E47E95A182}"/>
              </a:ext>
            </a:extLst>
          </p:cNvPr>
          <p:cNvSpPr/>
          <p:nvPr/>
        </p:nvSpPr>
        <p:spPr>
          <a:xfrm>
            <a:off x="4648979" y="2003083"/>
            <a:ext cx="4077547" cy="340060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B3C2E8-FEE0-4CCA-8377-9CD300D173C0}"/>
              </a:ext>
            </a:extLst>
          </p:cNvPr>
          <p:cNvSpPr txBox="1"/>
          <p:nvPr/>
        </p:nvSpPr>
        <p:spPr>
          <a:xfrm>
            <a:off x="5125399" y="3204971"/>
            <a:ext cx="241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Online &amp; In-store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0CDC4-DB6C-4981-86F3-02B97C0FDED2}"/>
              </a:ext>
            </a:extLst>
          </p:cNvPr>
          <p:cNvSpPr txBox="1"/>
          <p:nvPr/>
        </p:nvSpPr>
        <p:spPr>
          <a:xfrm>
            <a:off x="3420810" y="2955757"/>
            <a:ext cx="128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Online </a:t>
            </a:r>
          </a:p>
          <a:p>
            <a:pPr algn="ctr"/>
            <a:r>
              <a:rPr lang="en-US" b="1" dirty="0"/>
              <a:t>Only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F35AE-33F0-4DE4-B5F5-01CF8FECA25D}"/>
              </a:ext>
            </a:extLst>
          </p:cNvPr>
          <p:cNvSpPr txBox="1"/>
          <p:nvPr/>
        </p:nvSpPr>
        <p:spPr>
          <a:xfrm>
            <a:off x="7486865" y="2960587"/>
            <a:ext cx="128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In-store</a:t>
            </a:r>
          </a:p>
          <a:p>
            <a:pPr algn="ctr"/>
            <a:r>
              <a:rPr lang="en-US" b="1" dirty="0"/>
              <a:t>Only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59D20-EE13-4FD2-AB47-85F5722B52B1}"/>
              </a:ext>
            </a:extLst>
          </p:cNvPr>
          <p:cNvSpPr txBox="1"/>
          <p:nvPr/>
        </p:nvSpPr>
        <p:spPr>
          <a:xfrm>
            <a:off x="3274863" y="5538441"/>
            <a:ext cx="128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Online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054072-3081-4859-8A7E-35B948581DD9}"/>
              </a:ext>
            </a:extLst>
          </p:cNvPr>
          <p:cNvSpPr txBox="1"/>
          <p:nvPr/>
        </p:nvSpPr>
        <p:spPr>
          <a:xfrm>
            <a:off x="7076050" y="5610794"/>
            <a:ext cx="128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In-store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903CB7-2AD7-47F1-91D8-E3B8A04C4746}"/>
              </a:ext>
            </a:extLst>
          </p:cNvPr>
          <p:cNvSpPr txBox="1"/>
          <p:nvPr/>
        </p:nvSpPr>
        <p:spPr>
          <a:xfrm>
            <a:off x="5903102" y="362165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77%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67EDD1-1154-4CD4-AFC8-EB9EC00546B5}"/>
              </a:ext>
            </a:extLst>
          </p:cNvPr>
          <p:cNvSpPr txBox="1"/>
          <p:nvPr/>
        </p:nvSpPr>
        <p:spPr>
          <a:xfrm>
            <a:off x="3633170" y="362165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12%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145C61-42F1-4EB8-B381-0F2513C5567E}"/>
              </a:ext>
            </a:extLst>
          </p:cNvPr>
          <p:cNvSpPr txBox="1"/>
          <p:nvPr/>
        </p:nvSpPr>
        <p:spPr>
          <a:xfrm>
            <a:off x="7806780" y="3651712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503332-9776-4F2B-9757-2B79A9C11C89}"/>
              </a:ext>
            </a:extLst>
          </p:cNvPr>
          <p:cNvSpPr txBox="1"/>
          <p:nvPr/>
        </p:nvSpPr>
        <p:spPr>
          <a:xfrm>
            <a:off x="7251538" y="5879068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88%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D5C86F-DBAC-4DC8-A196-26DE318E37EA}"/>
              </a:ext>
            </a:extLst>
          </p:cNvPr>
          <p:cNvSpPr txBox="1"/>
          <p:nvPr/>
        </p:nvSpPr>
        <p:spPr>
          <a:xfrm>
            <a:off x="3387755" y="5879068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89%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A16BDC0-B5A5-4080-8779-0B85A383D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284228"/>
            <a:ext cx="8641773" cy="497572"/>
          </a:xfrm>
        </p:spPr>
        <p:txBody>
          <a:bodyPr/>
          <a:lstStyle/>
          <a:p>
            <a:r>
              <a:rPr lang="en-US" dirty="0"/>
              <a:t>Source: GfK TVB Purchase Funnel 2022 A18+: Retail</a:t>
            </a:r>
          </a:p>
          <a:p>
            <a:r>
              <a:rPr lang="en-US" dirty="0"/>
              <a:t>CI-2: “Now, please think about the holiday season. Have you purchased, or do you plan to purchase from the following?”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7958DED-3EE8-3C40-BB56-DFA8DABFAB15}"/>
              </a:ext>
            </a:extLst>
          </p:cNvPr>
          <p:cNvSpPr txBox="1">
            <a:spLocks/>
          </p:cNvSpPr>
          <p:nvPr/>
        </p:nvSpPr>
        <p:spPr>
          <a:xfrm>
            <a:off x="281568" y="-11476"/>
            <a:ext cx="11352809" cy="10895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Nearly 8 In 10 Retail Consumers Shopped Both In-Store &amp; Online During The Holiday Season</a:t>
            </a:r>
          </a:p>
        </p:txBody>
      </p:sp>
    </p:spTree>
    <p:extLst>
      <p:ext uri="{BB962C8B-B14F-4D97-AF65-F5344CB8AC3E}">
        <p14:creationId xmlns:p14="http://schemas.microsoft.com/office/powerpoint/2010/main" val="406469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E7C1-C18D-2D46-A71B-8B4FA757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200329"/>
          </a:xfrm>
        </p:spPr>
        <p:txBody>
          <a:bodyPr/>
          <a:lstStyle/>
          <a:p>
            <a:r>
              <a:rPr lang="en-US" dirty="0"/>
              <a:t>Are You Currently, Or Planning to Do More, Less, or The Same?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C98AC9A-8AD1-024C-B229-F36B72E79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976801"/>
              </p:ext>
            </p:extLst>
          </p:nvPr>
        </p:nvGraphicFramePr>
        <p:xfrm>
          <a:off x="420688" y="1480443"/>
          <a:ext cx="10464189" cy="492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9139B-EB2C-F648-8D0C-72B7F117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08C0E2C-E30C-2D4F-9F6F-E22378BC4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381690"/>
            <a:ext cx="8641773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2022 In-store retail category, A18+ </a:t>
            </a:r>
            <a:br>
              <a:rPr lang="en-US" dirty="0"/>
            </a:br>
            <a:r>
              <a:rPr lang="en-US" dirty="0"/>
              <a:t>CI-1: “For each of the following, are you currently or planning to do more, less or the same compared to what you did six months ago?”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0D5AF-BE82-4E22-947D-4EA705C4132F}"/>
              </a:ext>
            </a:extLst>
          </p:cNvPr>
          <p:cNvSpPr txBox="1"/>
          <p:nvPr/>
        </p:nvSpPr>
        <p:spPr>
          <a:xfrm>
            <a:off x="9820052" y="2532186"/>
            <a:ext cx="1635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Same or more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4E8082-D110-4672-A350-F42D743A0DB0}"/>
              </a:ext>
            </a:extLst>
          </p:cNvPr>
          <p:cNvSpPr txBox="1"/>
          <p:nvPr/>
        </p:nvSpPr>
        <p:spPr>
          <a:xfrm>
            <a:off x="10260622" y="3244334"/>
            <a:ext cx="7444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76%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1F7B5-E296-48DA-9152-9BB8AE503940}"/>
              </a:ext>
            </a:extLst>
          </p:cNvPr>
          <p:cNvSpPr txBox="1"/>
          <p:nvPr/>
        </p:nvSpPr>
        <p:spPr>
          <a:xfrm>
            <a:off x="10260622" y="4867980"/>
            <a:ext cx="7444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79%</a:t>
            </a:r>
          </a:p>
        </p:txBody>
      </p:sp>
    </p:spTree>
    <p:extLst>
      <p:ext uri="{BB962C8B-B14F-4D97-AF65-F5344CB8AC3E}">
        <p14:creationId xmlns:p14="http://schemas.microsoft.com/office/powerpoint/2010/main" val="3480359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918887"/>
              </p:ext>
            </p:extLst>
          </p:nvPr>
        </p:nvGraphicFramePr>
        <p:xfrm>
          <a:off x="502920" y="65573"/>
          <a:ext cx="11514912" cy="6325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12" y="32916"/>
            <a:ext cx="11352809" cy="1089529"/>
          </a:xfrm>
        </p:spPr>
        <p:txBody>
          <a:bodyPr/>
          <a:lstStyle/>
          <a:p>
            <a:r>
              <a:rPr lang="en-US" sz="3500" dirty="0"/>
              <a:t>What</a:t>
            </a:r>
            <a:r>
              <a:rPr lang="en-US" sz="3600" dirty="0"/>
              <a:t> </a:t>
            </a:r>
            <a:r>
              <a:rPr lang="en-US" sz="3500" dirty="0"/>
              <a:t>Influenced Consumers Most For In-Store Retail:</a:t>
            </a:r>
            <a:br>
              <a:rPr lang="en-US" sz="3500" dirty="0"/>
            </a:br>
            <a:r>
              <a:rPr lang="en-US" sz="3500" b="1" dirty="0"/>
              <a:t>Awareness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27802"/>
            <a:ext cx="8882555" cy="553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2022 A18+ In-store retail category; QA4 “Thinking about the ads you saw/heard for the categories, which advertising media made you most aware of the category?” Most important for media with at least 1 funnel stage at 2%+ shown; 2%, 1%, &amp; 0% not shown/labeled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716AF-F6D5-6D4C-B6F4-F55922751D81}"/>
              </a:ext>
            </a:extLst>
          </p:cNvPr>
          <p:cNvSpPr txBox="1"/>
          <p:nvPr/>
        </p:nvSpPr>
        <p:spPr>
          <a:xfrm>
            <a:off x="5329604" y="1155102"/>
            <a:ext cx="2278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In-store retail % A18+</a:t>
            </a:r>
          </a:p>
        </p:txBody>
      </p:sp>
    </p:spTree>
    <p:extLst>
      <p:ext uri="{BB962C8B-B14F-4D97-AF65-F5344CB8AC3E}">
        <p14:creationId xmlns:p14="http://schemas.microsoft.com/office/powerpoint/2010/main" val="3028858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0114"/>
            <a:ext cx="11352809" cy="646331"/>
          </a:xfrm>
        </p:spPr>
        <p:txBody>
          <a:bodyPr/>
          <a:lstStyle/>
          <a:p>
            <a:r>
              <a:rPr lang="en-US" dirty="0"/>
              <a:t>“Have TV ads influenced your search selections?”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227802"/>
            <a:ext cx="8538016" cy="553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2022 In-store retail category, A18+ </a:t>
            </a:r>
            <a:br>
              <a:rPr lang="en-US" dirty="0"/>
            </a:br>
            <a:r>
              <a:rPr lang="en-US" dirty="0"/>
              <a:t>QA10 “When doing an online search, how often, if at all, have TV ads you have seen in this category influenced you in some ways in your search?” (Yes = combination of Every time, Most of the time &amp; Sometimes) Among those who do online searches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649074"/>
              </p:ext>
            </p:extLst>
          </p:nvPr>
        </p:nvGraphicFramePr>
        <p:xfrm>
          <a:off x="0" y="990600"/>
          <a:ext cx="12115800" cy="495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567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804" y="707079"/>
            <a:ext cx="11506200" cy="646331"/>
          </a:xfrm>
        </p:spPr>
        <p:txBody>
          <a:bodyPr>
            <a:noAutofit/>
          </a:bodyPr>
          <a:lstStyle/>
          <a:p>
            <a:pPr marL="1487488" indent="-1487488" algn="l"/>
            <a:r>
              <a:rPr lang="en-US" sz="2400" dirty="0"/>
              <a:t>Objective: To identify the importance of media platforms influencing in-store </a:t>
            </a:r>
            <a:r>
              <a:rPr lang="en-US" sz="2400"/>
              <a:t>retail consumers </a:t>
            </a:r>
            <a:r>
              <a:rPr lang="en-US" sz="2400" dirty="0"/>
              <a:t>during their purchase decision process.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486400"/>
            <a:ext cx="689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TVB commissioned        to do the research study.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04" y="5536205"/>
            <a:ext cx="38100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89257-FF86-B249-998F-5C4BB98AF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164" y="2368202"/>
            <a:ext cx="8510671" cy="23017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930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163009"/>
            <a:ext cx="11352809" cy="1089529"/>
          </a:xfrm>
        </p:spPr>
        <p:txBody>
          <a:bodyPr/>
          <a:lstStyle/>
          <a:p>
            <a:r>
              <a:rPr lang="en-US" sz="3600" dirty="0"/>
              <a:t>“When Visiting a Television Station’s Website or App, do you View the Ads?”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81690"/>
            <a:ext cx="9334501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2022 In-store retail category, A18+ </a:t>
            </a:r>
            <a:br>
              <a:rPr lang="en-US" dirty="0"/>
            </a:br>
            <a:r>
              <a:rPr lang="en-US" dirty="0"/>
              <a:t>C2 “When visiting a TV station’s website or app, do you view the ads?” (Yes = combination of Every time, Most of the time &amp; Sometimes)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974411"/>
              </p:ext>
            </p:extLst>
          </p:nvPr>
        </p:nvGraphicFramePr>
        <p:xfrm>
          <a:off x="0" y="1252539"/>
          <a:ext cx="12192000" cy="469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8908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0114"/>
            <a:ext cx="12192000" cy="1089529"/>
          </a:xfrm>
        </p:spPr>
        <p:txBody>
          <a:bodyPr/>
          <a:lstStyle/>
          <a:p>
            <a:r>
              <a:rPr lang="en-US" sz="3600" dirty="0"/>
              <a:t>Regardless of Physical Retail Methods, Shoppers </a:t>
            </a:r>
            <a:br>
              <a:rPr lang="en-US" sz="3600" dirty="0"/>
            </a:br>
            <a:r>
              <a:rPr lang="en-US" sz="3600" dirty="0"/>
              <a:t>Highly Trust Local TV Assets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832390"/>
              </p:ext>
            </p:extLst>
          </p:nvPr>
        </p:nvGraphicFramePr>
        <p:xfrm>
          <a:off x="296863" y="1295400"/>
          <a:ext cx="11352212" cy="507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81690"/>
            <a:ext cx="8641773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2022 In-store retail category, A18+ </a:t>
            </a:r>
            <a:br>
              <a:rPr lang="en-US" dirty="0"/>
            </a:br>
            <a:r>
              <a:rPr lang="en-US" dirty="0"/>
              <a:t>B2 “I trust the news I see/hear on this media source” (Agree Strongly + Agree Somewhat)</a:t>
            </a:r>
          </a:p>
        </p:txBody>
      </p:sp>
    </p:spTree>
    <p:extLst>
      <p:ext uri="{BB962C8B-B14F-4D97-AF65-F5344CB8AC3E}">
        <p14:creationId xmlns:p14="http://schemas.microsoft.com/office/powerpoint/2010/main" val="769898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In-Store </a:t>
            </a:r>
            <a:r>
              <a:rPr lang="en-US" dirty="0"/>
              <a:t>retail Category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055" y="1057102"/>
            <a:ext cx="11162803" cy="4909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Over half of respondents were exposed to 3 or more media sources.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Among in-store retail consumers, television is the most important influencer at all stages of the purchase funnel.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TV has highest level of importance driven by those physical retail consumers saying it’s “Most” important. Other platforms are predominantly 2nd and 3rd most important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The primary source for news is broadcast TV.</a:t>
            </a:r>
          </a:p>
          <a:p>
            <a:pPr>
              <a:lnSpc>
                <a:spcPct val="100000"/>
              </a:lnSpc>
            </a:pPr>
            <a:r>
              <a:rPr lang="en-US" sz="2600" dirty="0"/>
              <a:t>Local TV news is #1 for trust among all measured media platforms. Local TV websites/apps are the most trusted among digital platforms. Social media is the least trusted.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GfK TVB Purchase Funnel 2022 In-store retail Category</a:t>
            </a:r>
          </a:p>
        </p:txBody>
      </p:sp>
    </p:spTree>
    <p:extLst>
      <p:ext uri="{BB962C8B-B14F-4D97-AF65-F5344CB8AC3E}">
        <p14:creationId xmlns:p14="http://schemas.microsoft.com/office/powerpoint/2010/main" val="1114671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200329"/>
          </a:xfrm>
        </p:spPr>
        <p:txBody>
          <a:bodyPr/>
          <a:lstStyle/>
          <a:p>
            <a:r>
              <a:rPr lang="en-US" dirty="0"/>
              <a:t>In-Store Retail </a:t>
            </a:r>
            <a:br>
              <a:rPr lang="en-US" dirty="0"/>
            </a:br>
            <a:r>
              <a:rPr lang="en-US" dirty="0"/>
              <a:t>TV + Digital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1209"/>
            <a:ext cx="11162803" cy="446208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Increased ad exposure motivates more online activity, ad recall, and purchasing among physical retail consumers.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TV drives users to go online to learn more – 91% of respondents say TV ads influence their online search selections.  This increased to 94% among opinion leaders.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88% of physical retail consumers say they view the ads on local broadcast TV websites.  This number grows to 91% for opinion leaders.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For local news and information, local broadcast TV websites are the most preferred.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GfK TVB Purchase Funnel 2022 In-store retail Category</a:t>
            </a:r>
          </a:p>
        </p:txBody>
      </p:sp>
    </p:spTree>
    <p:extLst>
      <p:ext uri="{BB962C8B-B14F-4D97-AF65-F5344CB8AC3E}">
        <p14:creationId xmlns:p14="http://schemas.microsoft.com/office/powerpoint/2010/main" val="166798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In-Store Retail Shopping Habits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3330"/>
            <a:ext cx="11162803" cy="4909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During the holiday season, browsing and purchasing in-store was the highest method, followed by those who browsed online and purchased in-store.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There is overlap in the way people shop. For example, 77% of consumers shopped both online and in-store.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Regardless of the way people shop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Television is the most important influencer at all stages of the purchase funnel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Local broadcast TV assets are the most trusted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GfK TVB Purchase Funnel 2022 In-store retail Category</a:t>
            </a:r>
          </a:p>
        </p:txBody>
      </p:sp>
    </p:spTree>
    <p:extLst>
      <p:ext uri="{BB962C8B-B14F-4D97-AF65-F5344CB8AC3E}">
        <p14:creationId xmlns:p14="http://schemas.microsoft.com/office/powerpoint/2010/main" val="1920517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059" y="2438401"/>
            <a:ext cx="8629882" cy="990600"/>
          </a:xfrm>
        </p:spPr>
        <p:txBody>
          <a:bodyPr/>
          <a:lstStyle/>
          <a:p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4378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In-Store Retail Research Overview: Methodology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14400"/>
            <a:ext cx="11162803" cy="5096493"/>
          </a:xfrm>
        </p:spPr>
        <p:txBody>
          <a:bodyPr>
            <a:noAutofit/>
          </a:bodyPr>
          <a:lstStyle/>
          <a:p>
            <a:pPr marL="1201738" indent="-12017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 WHO: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>
                <a:solidFill>
                  <a:srgbClr val="000000"/>
                </a:solidFill>
              </a:rPr>
              <a:t>The general study which included 9 categories </a:t>
            </a:r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n-US" sz="1200" dirty="0">
                <a:solidFill>
                  <a:prstClr val="black"/>
                </a:solidFill>
              </a:rPr>
              <a:t>Automotive, Banking, Furniture/Bedding/Carpet, Legal, Medical: Hospital/Urgent care/Clinic or Clinic: Hospital/Urgent care, Medical: Hospital/Urgent care/Clinic: Dentist/Orthodontist, Eye doctor/Lasik, QSR/Fast food/Casual restaurants, Online retail, In-Store retail)</a:t>
            </a:r>
            <a:r>
              <a:rPr lang="en-US" sz="1600" dirty="0">
                <a:solidFill>
                  <a:srgbClr val="000000"/>
                </a:solidFill>
              </a:rPr>
              <a:t> had </a:t>
            </a:r>
            <a:r>
              <a:rPr lang="en-US" sz="1600" dirty="0">
                <a:solidFill>
                  <a:prstClr val="black"/>
                </a:solidFill>
              </a:rPr>
              <a:t>4,000+ interviews collected via opt-in sample. Each respondent answered a series of questions for up to three product/service categories.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/>
              <a:t>This analysis focuses on the in-store retail category. The number of respondents for this category was 1,224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To qualify for the in-store retail category, respondents needed to be age 18+ and: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nl-NL" sz="1400" dirty="0"/>
              <a:t>Recently purchased or plan </a:t>
            </a:r>
            <a:r>
              <a:rPr lang="en-US" sz="1400" dirty="0"/>
              <a:t>to purchase in the near future from a physical retail location such as Macy’s, Home Depot, Target, Dick’s Sporting Goods, Walmart, Best Buy, Kay Jewelers, local retailers, etc.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Have seen/heard or read an advertisement for that category in ANY of about 20 media platforms both traditional and digital, in the past 2 months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WHEN: </a:t>
            </a:r>
            <a:r>
              <a:rPr lang="en-US" sz="1600" dirty="0"/>
              <a:t>Interviews took place December 6, 2021– December 19,2021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WHAT: </a:t>
            </a:r>
            <a:r>
              <a:rPr lang="en-US" sz="1600" dirty="0"/>
              <a:t>Via 14-minute online quantitative survey about the influence of advertising platforms at each stage of the consumer purchase decision, actions taken post-advertising, and attitudinal questions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/>
              <a:t>	Respondents were given the choice of taking the survey in either English or Spanish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4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GfK Purchase Funnel 2022</a:t>
            </a:r>
          </a:p>
        </p:txBody>
      </p:sp>
    </p:spTree>
    <p:extLst>
      <p:ext uri="{BB962C8B-B14F-4D97-AF65-F5344CB8AC3E}">
        <p14:creationId xmlns:p14="http://schemas.microsoft.com/office/powerpoint/2010/main" val="138896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366528"/>
          </a:xfrm>
        </p:spPr>
        <p:txBody>
          <a:bodyPr/>
          <a:lstStyle/>
          <a:p>
            <a:r>
              <a:rPr lang="en-US" sz="3600" dirty="0"/>
              <a:t>These are the media platforms measured</a:t>
            </a:r>
            <a:br>
              <a:rPr lang="en-US" sz="3200" dirty="0"/>
            </a:br>
            <a:r>
              <a:rPr lang="en-US" sz="2800" dirty="0"/>
              <a:t>Respondents did not have to be exposed to a TV ad </a:t>
            </a:r>
            <a:br>
              <a:rPr lang="en-US" sz="2800" dirty="0"/>
            </a:br>
            <a:r>
              <a:rPr lang="en-US" sz="2800" dirty="0"/>
              <a:t>to be included in the study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5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232853" y="1846816"/>
            <a:ext cx="7785846" cy="137160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47899" y="3360975"/>
            <a:ext cx="7696200" cy="2942898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0871" y="1959007"/>
            <a:ext cx="1306612" cy="975016"/>
            <a:chOff x="2278532" y="1295400"/>
            <a:chExt cx="1306612" cy="975016"/>
          </a:xfrm>
        </p:grpSpPr>
        <p:pic>
          <p:nvPicPr>
            <p:cNvPr id="15" name="Picture 14"/>
            <p:cNvPicPr/>
            <p:nvPr/>
          </p:nvPicPr>
          <p:blipFill>
            <a:blip r:embed="rId2" cstate="email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295400"/>
              <a:ext cx="461486" cy="495991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278532" y="1839529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Radio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976772" y="2489786"/>
            <a:ext cx="1724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3333FF"/>
                </a:solidFill>
                <a:cs typeface="Helvetica" panose="020B0604020202020204" pitchFamily="34" charset="0"/>
              </a:rPr>
              <a:t>Print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604086" y="2063962"/>
            <a:ext cx="469928" cy="442181"/>
            <a:chOff x="6437880" y="1328795"/>
            <a:chExt cx="469928" cy="442181"/>
          </a:xfrm>
        </p:grpSpPr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6489540" y="1435556"/>
              <a:ext cx="418268" cy="3338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6522803" y="1473798"/>
              <a:ext cx="349619" cy="105167"/>
            </a:xfrm>
            <a:custGeom>
              <a:avLst/>
              <a:gdLst>
                <a:gd name="T0" fmla="*/ 35 w 209"/>
                <a:gd name="T1" fmla="*/ 46 h 56"/>
                <a:gd name="T2" fmla="*/ 25 w 209"/>
                <a:gd name="T3" fmla="*/ 28 h 56"/>
                <a:gd name="T4" fmla="*/ 0 w 209"/>
                <a:gd name="T5" fmla="*/ 1 h 56"/>
                <a:gd name="T6" fmla="*/ 6 w 209"/>
                <a:gd name="T7" fmla="*/ 55 h 56"/>
                <a:gd name="T8" fmla="*/ 6 w 209"/>
                <a:gd name="T9" fmla="*/ 10 h 56"/>
                <a:gd name="T10" fmla="*/ 16 w 209"/>
                <a:gd name="T11" fmla="*/ 28 h 56"/>
                <a:gd name="T12" fmla="*/ 40 w 209"/>
                <a:gd name="T13" fmla="*/ 55 h 56"/>
                <a:gd name="T14" fmla="*/ 34 w 209"/>
                <a:gd name="T15" fmla="*/ 1 h 56"/>
                <a:gd name="T16" fmla="*/ 66 w 209"/>
                <a:gd name="T17" fmla="*/ 30 h 56"/>
                <a:gd name="T18" fmla="*/ 87 w 209"/>
                <a:gd name="T19" fmla="*/ 24 h 56"/>
                <a:gd name="T20" fmla="*/ 66 w 209"/>
                <a:gd name="T21" fmla="*/ 7 h 56"/>
                <a:gd name="T22" fmla="*/ 88 w 209"/>
                <a:gd name="T23" fmla="*/ 1 h 56"/>
                <a:gd name="T24" fmla="*/ 59 w 209"/>
                <a:gd name="T25" fmla="*/ 55 h 56"/>
                <a:gd name="T26" fmla="*/ 89 w 209"/>
                <a:gd name="T27" fmla="*/ 49 h 56"/>
                <a:gd name="T28" fmla="*/ 66 w 209"/>
                <a:gd name="T29" fmla="*/ 30 h 56"/>
                <a:gd name="T30" fmla="*/ 185 w 209"/>
                <a:gd name="T31" fmla="*/ 14 h 56"/>
                <a:gd name="T32" fmla="*/ 205 w 209"/>
                <a:gd name="T33" fmla="*/ 9 h 56"/>
                <a:gd name="T34" fmla="*/ 195 w 209"/>
                <a:gd name="T35" fmla="*/ 0 h 56"/>
                <a:gd name="T36" fmla="*/ 192 w 209"/>
                <a:gd name="T37" fmla="*/ 30 h 56"/>
                <a:gd name="T38" fmla="*/ 191 w 209"/>
                <a:gd name="T39" fmla="*/ 50 h 56"/>
                <a:gd name="T40" fmla="*/ 177 w 209"/>
                <a:gd name="T41" fmla="*/ 52 h 56"/>
                <a:gd name="T42" fmla="*/ 209 w 209"/>
                <a:gd name="T43" fmla="*/ 40 h 56"/>
                <a:gd name="T44" fmla="*/ 152 w 209"/>
                <a:gd name="T45" fmla="*/ 28 h 56"/>
                <a:gd name="T46" fmla="*/ 148 w 209"/>
                <a:gd name="T47" fmla="*/ 47 h 56"/>
                <a:gd name="T48" fmla="*/ 137 w 209"/>
                <a:gd name="T49" fmla="*/ 1 h 56"/>
                <a:gd name="T50" fmla="*/ 123 w 209"/>
                <a:gd name="T51" fmla="*/ 28 h 56"/>
                <a:gd name="T52" fmla="*/ 118 w 209"/>
                <a:gd name="T53" fmla="*/ 47 h 56"/>
                <a:gd name="T54" fmla="*/ 108 w 209"/>
                <a:gd name="T55" fmla="*/ 1 h 56"/>
                <a:gd name="T56" fmla="*/ 114 w 209"/>
                <a:gd name="T57" fmla="*/ 55 h 56"/>
                <a:gd name="T58" fmla="*/ 129 w 209"/>
                <a:gd name="T59" fmla="*/ 27 h 56"/>
                <a:gd name="T60" fmla="*/ 134 w 209"/>
                <a:gd name="T61" fmla="*/ 9 h 56"/>
                <a:gd name="T62" fmla="*/ 144 w 209"/>
                <a:gd name="T63" fmla="*/ 55 h 56"/>
                <a:gd name="T64" fmla="*/ 166 w 209"/>
                <a:gd name="T65" fmla="*/ 1 h 56"/>
                <a:gd name="T66" fmla="*/ 152 w 209"/>
                <a:gd name="T67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9" h="56">
                  <a:moveTo>
                    <a:pt x="34" y="24"/>
                  </a:moveTo>
                  <a:cubicBezTo>
                    <a:pt x="34" y="32"/>
                    <a:pt x="34" y="39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2" y="40"/>
                    <a:pt x="29" y="35"/>
                    <a:pt x="25" y="2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3"/>
                    <a:pt x="6" y="17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6"/>
                    <a:pt x="12" y="22"/>
                    <a:pt x="16" y="28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4" y="1"/>
                    <a:pt x="34" y="1"/>
                    <a:pt x="34" y="1"/>
                  </a:cubicBezTo>
                  <a:lnTo>
                    <a:pt x="34" y="24"/>
                  </a:lnTo>
                  <a:close/>
                  <a:moveTo>
                    <a:pt x="66" y="30"/>
                  </a:moveTo>
                  <a:cubicBezTo>
                    <a:pt x="87" y="30"/>
                    <a:pt x="87" y="30"/>
                    <a:pt x="87" y="30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66" y="49"/>
                    <a:pt x="66" y="49"/>
                    <a:pt x="66" y="49"/>
                  </a:cubicBezTo>
                  <a:lnTo>
                    <a:pt x="66" y="30"/>
                  </a:lnTo>
                  <a:close/>
                  <a:moveTo>
                    <a:pt x="196" y="25"/>
                  </a:moveTo>
                  <a:cubicBezTo>
                    <a:pt x="188" y="22"/>
                    <a:pt x="185" y="19"/>
                    <a:pt x="185" y="14"/>
                  </a:cubicBezTo>
                  <a:cubicBezTo>
                    <a:pt x="185" y="10"/>
                    <a:pt x="188" y="6"/>
                    <a:pt x="195" y="6"/>
                  </a:cubicBezTo>
                  <a:cubicBezTo>
                    <a:pt x="200" y="6"/>
                    <a:pt x="204" y="8"/>
                    <a:pt x="205" y="9"/>
                  </a:cubicBezTo>
                  <a:cubicBezTo>
                    <a:pt x="207" y="3"/>
                    <a:pt x="207" y="3"/>
                    <a:pt x="207" y="3"/>
                  </a:cubicBezTo>
                  <a:cubicBezTo>
                    <a:pt x="205" y="2"/>
                    <a:pt x="201" y="0"/>
                    <a:pt x="195" y="0"/>
                  </a:cubicBezTo>
                  <a:cubicBezTo>
                    <a:pt x="185" y="0"/>
                    <a:pt x="178" y="7"/>
                    <a:pt x="178" y="15"/>
                  </a:cubicBezTo>
                  <a:cubicBezTo>
                    <a:pt x="178" y="23"/>
                    <a:pt x="183" y="27"/>
                    <a:pt x="192" y="30"/>
                  </a:cubicBezTo>
                  <a:cubicBezTo>
                    <a:pt x="199" y="33"/>
                    <a:pt x="202" y="36"/>
                    <a:pt x="202" y="41"/>
                  </a:cubicBezTo>
                  <a:cubicBezTo>
                    <a:pt x="202" y="46"/>
                    <a:pt x="198" y="50"/>
                    <a:pt x="191" y="50"/>
                  </a:cubicBezTo>
                  <a:cubicBezTo>
                    <a:pt x="186" y="50"/>
                    <a:pt x="182" y="49"/>
                    <a:pt x="179" y="47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80" y="54"/>
                    <a:pt x="185" y="56"/>
                    <a:pt x="191" y="56"/>
                  </a:cubicBezTo>
                  <a:cubicBezTo>
                    <a:pt x="203" y="56"/>
                    <a:pt x="209" y="49"/>
                    <a:pt x="209" y="40"/>
                  </a:cubicBezTo>
                  <a:cubicBezTo>
                    <a:pt x="209" y="32"/>
                    <a:pt x="205" y="28"/>
                    <a:pt x="196" y="25"/>
                  </a:cubicBezTo>
                  <a:close/>
                  <a:moveTo>
                    <a:pt x="152" y="28"/>
                  </a:moveTo>
                  <a:cubicBezTo>
                    <a:pt x="150" y="35"/>
                    <a:pt x="149" y="41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7" y="41"/>
                    <a:pt x="145" y="35"/>
                    <a:pt x="144" y="29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1" y="35"/>
                    <a:pt x="119" y="42"/>
                    <a:pt x="118" y="47"/>
                  </a:cubicBezTo>
                  <a:cubicBezTo>
                    <a:pt x="118" y="47"/>
                    <a:pt x="118" y="47"/>
                    <a:pt x="118" y="47"/>
                  </a:cubicBezTo>
                  <a:cubicBezTo>
                    <a:pt x="117" y="42"/>
                    <a:pt x="116" y="35"/>
                    <a:pt x="114" y="28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31" y="20"/>
                    <a:pt x="132" y="15"/>
                    <a:pt x="133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15"/>
                    <a:pt x="135" y="20"/>
                    <a:pt x="137" y="27"/>
                  </a:cubicBezTo>
                  <a:cubicBezTo>
                    <a:pt x="144" y="55"/>
                    <a:pt x="144" y="55"/>
                    <a:pt x="144" y="55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159" y="1"/>
                    <a:pt x="159" y="1"/>
                    <a:pt x="159" y="1"/>
                  </a:cubicBezTo>
                  <a:lnTo>
                    <a:pt x="152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6511479" y="1603665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6511479" y="1629956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6511479" y="1656248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6511479" y="1684133"/>
              <a:ext cx="180470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6511479" y="1710425"/>
              <a:ext cx="180470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6511479" y="1736717"/>
              <a:ext cx="180470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6703274" y="1603665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6703274" y="1629956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6703274" y="1656248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6703274" y="1684133"/>
              <a:ext cx="182594" cy="11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6703274" y="1710425"/>
              <a:ext cx="182594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6703279" y="1736717"/>
              <a:ext cx="182594" cy="11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6437880" y="1328795"/>
              <a:ext cx="433131" cy="442181"/>
            </a:xfrm>
            <a:custGeom>
              <a:avLst/>
              <a:gdLst>
                <a:gd name="T0" fmla="*/ 612 w 612"/>
                <a:gd name="T1" fmla="*/ 127 h 555"/>
                <a:gd name="T2" fmla="*/ 583 w 612"/>
                <a:gd name="T3" fmla="*/ 0 h 555"/>
                <a:gd name="T4" fmla="*/ 0 w 612"/>
                <a:gd name="T5" fmla="*/ 113 h 555"/>
                <a:gd name="T6" fmla="*/ 78 w 612"/>
                <a:gd name="T7" fmla="*/ 555 h 555"/>
                <a:gd name="T8" fmla="*/ 80 w 612"/>
                <a:gd name="T9" fmla="*/ 123 h 555"/>
                <a:gd name="T10" fmla="*/ 612 w 612"/>
                <a:gd name="T11" fmla="*/ 12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555">
                  <a:moveTo>
                    <a:pt x="612" y="127"/>
                  </a:moveTo>
                  <a:lnTo>
                    <a:pt x="583" y="0"/>
                  </a:lnTo>
                  <a:lnTo>
                    <a:pt x="0" y="113"/>
                  </a:lnTo>
                  <a:lnTo>
                    <a:pt x="78" y="555"/>
                  </a:lnTo>
                  <a:lnTo>
                    <a:pt x="80" y="123"/>
                  </a:lnTo>
                  <a:lnTo>
                    <a:pt x="612" y="1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6437880" y="1328795"/>
              <a:ext cx="433131" cy="442181"/>
            </a:xfrm>
            <a:custGeom>
              <a:avLst/>
              <a:gdLst>
                <a:gd name="T0" fmla="*/ 612 w 612"/>
                <a:gd name="T1" fmla="*/ 127 h 555"/>
                <a:gd name="T2" fmla="*/ 583 w 612"/>
                <a:gd name="T3" fmla="*/ 0 h 555"/>
                <a:gd name="T4" fmla="*/ 0 w 612"/>
                <a:gd name="T5" fmla="*/ 113 h 555"/>
                <a:gd name="T6" fmla="*/ 78 w 612"/>
                <a:gd name="T7" fmla="*/ 555 h 555"/>
                <a:gd name="T8" fmla="*/ 80 w 612"/>
                <a:gd name="T9" fmla="*/ 123 h 555"/>
                <a:gd name="T10" fmla="*/ 612 w 612"/>
                <a:gd name="T11" fmla="*/ 12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555">
                  <a:moveTo>
                    <a:pt x="612" y="127"/>
                  </a:moveTo>
                  <a:lnTo>
                    <a:pt x="583" y="0"/>
                  </a:lnTo>
                  <a:lnTo>
                    <a:pt x="0" y="113"/>
                  </a:lnTo>
                  <a:lnTo>
                    <a:pt x="78" y="555"/>
                  </a:lnTo>
                  <a:lnTo>
                    <a:pt x="80" y="123"/>
                  </a:lnTo>
                  <a:lnTo>
                    <a:pt x="612" y="127"/>
                  </a:lnTo>
                  <a:close/>
                </a:path>
              </a:pathLst>
            </a:custGeom>
            <a:solidFill>
              <a:schemeClr val="tx1"/>
            </a:solidFill>
            <a:ln w="14288" cap="flat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>
                <a:solidFill>
                  <a:prstClr val="black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229018" y="2802765"/>
            <a:ext cx="1306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white">
                    <a:lumMod val="50000"/>
                  </a:prstClr>
                </a:solidFill>
                <a:cs typeface="Helvetica" panose="020B0604020202020204" pitchFamily="34" charset="0"/>
              </a:rPr>
              <a:t>(Newspaper and Magazine, Yellow Pages)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314292" y="2014664"/>
            <a:ext cx="1724556" cy="907872"/>
            <a:chOff x="3171946" y="1371600"/>
            <a:chExt cx="1724556" cy="907872"/>
          </a:xfrm>
        </p:grpSpPr>
        <p:sp>
          <p:nvSpPr>
            <p:cNvPr id="50" name="TextBox 49"/>
            <p:cNvSpPr txBox="1"/>
            <p:nvPr/>
          </p:nvSpPr>
          <p:spPr>
            <a:xfrm>
              <a:off x="3171946" y="1848585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Mail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1371600"/>
              <a:ext cx="600848" cy="47643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5755150" y="2488057"/>
            <a:ext cx="13066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3333FF"/>
                </a:solidFill>
                <a:cs typeface="Helvetica" panose="020B0604020202020204" pitchFamily="34" charset="0"/>
              </a:rPr>
              <a:t>OOH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t="6886" b="6886"/>
          <a:stretch/>
        </p:blipFill>
        <p:spPr>
          <a:xfrm>
            <a:off x="6033158" y="2012086"/>
            <a:ext cx="712114" cy="52053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928800" y="2812687"/>
            <a:ext cx="942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white">
                    <a:lumMod val="50000"/>
                  </a:prstClr>
                </a:solidFill>
                <a:cs typeface="Helvetica" panose="020B0604020202020204" pitchFamily="34" charset="0"/>
              </a:rPr>
              <a:t>(Billboard and Movie Theater)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53379" y="3447844"/>
            <a:ext cx="4583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  <a:cs typeface="Helvetica" panose="020B0604020202020204" pitchFamily="34" charset="0"/>
              </a:rPr>
              <a:t>    Digital media include:</a:t>
            </a:r>
          </a:p>
        </p:txBody>
      </p:sp>
      <p:pic>
        <p:nvPicPr>
          <p:cNvPr id="55" name="Picture 54" descr="Lapto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77" y="3442178"/>
            <a:ext cx="708617" cy="396777"/>
          </a:xfrm>
          <a:prstGeom prst="rect">
            <a:avLst/>
          </a:prstGeom>
        </p:spPr>
      </p:pic>
      <p:sp>
        <p:nvSpPr>
          <p:cNvPr id="56" name="Freeform 98"/>
          <p:cNvSpPr>
            <a:spLocks noEditPoints="1"/>
          </p:cNvSpPr>
          <p:nvPr/>
        </p:nvSpPr>
        <p:spPr bwMode="auto">
          <a:xfrm>
            <a:off x="4423408" y="3447062"/>
            <a:ext cx="259610" cy="387006"/>
          </a:xfrm>
          <a:custGeom>
            <a:avLst/>
            <a:gdLst>
              <a:gd name="T0" fmla="*/ 85 w 101"/>
              <a:gd name="T1" fmla="*/ 2 h 148"/>
              <a:gd name="T2" fmla="*/ 16 w 101"/>
              <a:gd name="T3" fmla="*/ 2 h 148"/>
              <a:gd name="T4" fmla="*/ 0 w 101"/>
              <a:gd name="T5" fmla="*/ 20 h 148"/>
              <a:gd name="T6" fmla="*/ 0 w 101"/>
              <a:gd name="T7" fmla="*/ 128 h 148"/>
              <a:gd name="T8" fmla="*/ 16 w 101"/>
              <a:gd name="T9" fmla="*/ 145 h 148"/>
              <a:gd name="T10" fmla="*/ 85 w 101"/>
              <a:gd name="T11" fmla="*/ 145 h 148"/>
              <a:gd name="T12" fmla="*/ 101 w 101"/>
              <a:gd name="T13" fmla="*/ 128 h 148"/>
              <a:gd name="T14" fmla="*/ 101 w 101"/>
              <a:gd name="T15" fmla="*/ 20 h 148"/>
              <a:gd name="T16" fmla="*/ 85 w 101"/>
              <a:gd name="T17" fmla="*/ 2 h 148"/>
              <a:gd name="T18" fmla="*/ 36 w 101"/>
              <a:gd name="T19" fmla="*/ 135 h 148"/>
              <a:gd name="T20" fmla="*/ 29 w 101"/>
              <a:gd name="T21" fmla="*/ 135 h 148"/>
              <a:gd name="T22" fmla="*/ 24 w 101"/>
              <a:gd name="T23" fmla="*/ 131 h 148"/>
              <a:gd name="T24" fmla="*/ 24 w 101"/>
              <a:gd name="T25" fmla="*/ 130 h 148"/>
              <a:gd name="T26" fmla="*/ 29 w 101"/>
              <a:gd name="T27" fmla="*/ 125 h 148"/>
              <a:gd name="T28" fmla="*/ 36 w 101"/>
              <a:gd name="T29" fmla="*/ 125 h 148"/>
              <a:gd name="T30" fmla="*/ 36 w 101"/>
              <a:gd name="T31" fmla="*/ 135 h 148"/>
              <a:gd name="T32" fmla="*/ 59 w 101"/>
              <a:gd name="T33" fmla="*/ 135 h 148"/>
              <a:gd name="T34" fmla="*/ 56 w 101"/>
              <a:gd name="T35" fmla="*/ 138 h 148"/>
              <a:gd name="T36" fmla="*/ 45 w 101"/>
              <a:gd name="T37" fmla="*/ 138 h 148"/>
              <a:gd name="T38" fmla="*/ 42 w 101"/>
              <a:gd name="T39" fmla="*/ 135 h 148"/>
              <a:gd name="T40" fmla="*/ 42 w 101"/>
              <a:gd name="T41" fmla="*/ 125 h 148"/>
              <a:gd name="T42" fmla="*/ 45 w 101"/>
              <a:gd name="T43" fmla="*/ 122 h 148"/>
              <a:gd name="T44" fmla="*/ 56 w 101"/>
              <a:gd name="T45" fmla="*/ 122 h 148"/>
              <a:gd name="T46" fmla="*/ 59 w 101"/>
              <a:gd name="T47" fmla="*/ 125 h 148"/>
              <a:gd name="T48" fmla="*/ 59 w 101"/>
              <a:gd name="T49" fmla="*/ 135 h 148"/>
              <a:gd name="T50" fmla="*/ 77 w 101"/>
              <a:gd name="T51" fmla="*/ 131 h 148"/>
              <a:gd name="T52" fmla="*/ 72 w 101"/>
              <a:gd name="T53" fmla="*/ 135 h 148"/>
              <a:gd name="T54" fmla="*/ 65 w 101"/>
              <a:gd name="T55" fmla="*/ 135 h 148"/>
              <a:gd name="T56" fmla="*/ 65 w 101"/>
              <a:gd name="T57" fmla="*/ 125 h 148"/>
              <a:gd name="T58" fmla="*/ 72 w 101"/>
              <a:gd name="T59" fmla="*/ 125 h 148"/>
              <a:gd name="T60" fmla="*/ 77 w 101"/>
              <a:gd name="T61" fmla="*/ 130 h 148"/>
              <a:gd name="T62" fmla="*/ 77 w 101"/>
              <a:gd name="T63" fmla="*/ 131 h 148"/>
              <a:gd name="T64" fmla="*/ 88 w 101"/>
              <a:gd name="T65" fmla="*/ 111 h 148"/>
              <a:gd name="T66" fmla="*/ 85 w 101"/>
              <a:gd name="T67" fmla="*/ 114 h 148"/>
              <a:gd name="T68" fmla="*/ 16 w 101"/>
              <a:gd name="T69" fmla="*/ 114 h 148"/>
              <a:gd name="T70" fmla="*/ 13 w 101"/>
              <a:gd name="T71" fmla="*/ 111 h 148"/>
              <a:gd name="T72" fmla="*/ 13 w 101"/>
              <a:gd name="T73" fmla="*/ 18 h 148"/>
              <a:gd name="T74" fmla="*/ 16 w 101"/>
              <a:gd name="T75" fmla="*/ 15 h 148"/>
              <a:gd name="T76" fmla="*/ 85 w 101"/>
              <a:gd name="T77" fmla="*/ 15 h 148"/>
              <a:gd name="T78" fmla="*/ 88 w 101"/>
              <a:gd name="T79" fmla="*/ 18 h 148"/>
              <a:gd name="T80" fmla="*/ 88 w 101"/>
              <a:gd name="T81" fmla="*/ 111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1" h="148">
                <a:moveTo>
                  <a:pt x="85" y="2"/>
                </a:moveTo>
                <a:cubicBezTo>
                  <a:pt x="62" y="0"/>
                  <a:pt x="39" y="0"/>
                  <a:pt x="16" y="2"/>
                </a:cubicBezTo>
                <a:cubicBezTo>
                  <a:pt x="7" y="3"/>
                  <a:pt x="0" y="11"/>
                  <a:pt x="0" y="20"/>
                </a:cubicBezTo>
                <a:cubicBezTo>
                  <a:pt x="0" y="56"/>
                  <a:pt x="0" y="92"/>
                  <a:pt x="0" y="128"/>
                </a:cubicBezTo>
                <a:cubicBezTo>
                  <a:pt x="0" y="136"/>
                  <a:pt x="7" y="144"/>
                  <a:pt x="16" y="145"/>
                </a:cubicBezTo>
                <a:cubicBezTo>
                  <a:pt x="39" y="148"/>
                  <a:pt x="62" y="148"/>
                  <a:pt x="85" y="145"/>
                </a:cubicBezTo>
                <a:cubicBezTo>
                  <a:pt x="94" y="144"/>
                  <a:pt x="101" y="136"/>
                  <a:pt x="101" y="128"/>
                </a:cubicBezTo>
                <a:cubicBezTo>
                  <a:pt x="101" y="92"/>
                  <a:pt x="101" y="56"/>
                  <a:pt x="101" y="20"/>
                </a:cubicBezTo>
                <a:cubicBezTo>
                  <a:pt x="101" y="11"/>
                  <a:pt x="94" y="3"/>
                  <a:pt x="85" y="2"/>
                </a:cubicBezTo>
                <a:close/>
                <a:moveTo>
                  <a:pt x="36" y="135"/>
                </a:moveTo>
                <a:cubicBezTo>
                  <a:pt x="29" y="135"/>
                  <a:pt x="29" y="135"/>
                  <a:pt x="29" y="135"/>
                </a:cubicBezTo>
                <a:cubicBezTo>
                  <a:pt x="26" y="135"/>
                  <a:pt x="24" y="133"/>
                  <a:pt x="24" y="131"/>
                </a:cubicBezTo>
                <a:cubicBezTo>
                  <a:pt x="24" y="130"/>
                  <a:pt x="24" y="130"/>
                  <a:pt x="24" y="130"/>
                </a:cubicBezTo>
                <a:cubicBezTo>
                  <a:pt x="24" y="127"/>
                  <a:pt x="26" y="125"/>
                  <a:pt x="29" y="125"/>
                </a:cubicBezTo>
                <a:cubicBezTo>
                  <a:pt x="36" y="125"/>
                  <a:pt x="36" y="125"/>
                  <a:pt x="36" y="125"/>
                </a:cubicBezTo>
                <a:lnTo>
                  <a:pt x="36" y="135"/>
                </a:lnTo>
                <a:close/>
                <a:moveTo>
                  <a:pt x="59" y="135"/>
                </a:moveTo>
                <a:cubicBezTo>
                  <a:pt x="59" y="137"/>
                  <a:pt x="58" y="138"/>
                  <a:pt x="56" y="138"/>
                </a:cubicBezTo>
                <a:cubicBezTo>
                  <a:pt x="45" y="138"/>
                  <a:pt x="45" y="138"/>
                  <a:pt x="45" y="138"/>
                </a:cubicBezTo>
                <a:cubicBezTo>
                  <a:pt x="43" y="138"/>
                  <a:pt x="42" y="137"/>
                  <a:pt x="42" y="135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42" y="123"/>
                  <a:pt x="43" y="122"/>
                  <a:pt x="45" y="122"/>
                </a:cubicBezTo>
                <a:cubicBezTo>
                  <a:pt x="56" y="122"/>
                  <a:pt x="56" y="122"/>
                  <a:pt x="56" y="122"/>
                </a:cubicBezTo>
                <a:cubicBezTo>
                  <a:pt x="58" y="122"/>
                  <a:pt x="59" y="123"/>
                  <a:pt x="59" y="125"/>
                </a:cubicBezTo>
                <a:lnTo>
                  <a:pt x="59" y="135"/>
                </a:lnTo>
                <a:close/>
                <a:moveTo>
                  <a:pt x="77" y="131"/>
                </a:moveTo>
                <a:cubicBezTo>
                  <a:pt x="77" y="133"/>
                  <a:pt x="75" y="135"/>
                  <a:pt x="72" y="135"/>
                </a:cubicBezTo>
                <a:cubicBezTo>
                  <a:pt x="65" y="135"/>
                  <a:pt x="65" y="135"/>
                  <a:pt x="65" y="13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5" y="125"/>
                  <a:pt x="77" y="127"/>
                  <a:pt x="77" y="130"/>
                </a:cubicBezTo>
                <a:lnTo>
                  <a:pt x="77" y="131"/>
                </a:lnTo>
                <a:close/>
                <a:moveTo>
                  <a:pt x="88" y="111"/>
                </a:moveTo>
                <a:cubicBezTo>
                  <a:pt x="88" y="112"/>
                  <a:pt x="86" y="114"/>
                  <a:pt x="85" y="114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14" y="114"/>
                  <a:pt x="13" y="112"/>
                  <a:pt x="13" y="111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6"/>
                  <a:pt x="14" y="15"/>
                  <a:pt x="16" y="15"/>
                </a:cubicBezTo>
                <a:cubicBezTo>
                  <a:pt x="85" y="15"/>
                  <a:pt x="85" y="15"/>
                  <a:pt x="85" y="15"/>
                </a:cubicBezTo>
                <a:cubicBezTo>
                  <a:pt x="86" y="15"/>
                  <a:pt x="88" y="16"/>
                  <a:pt x="88" y="18"/>
                </a:cubicBezTo>
                <a:lnTo>
                  <a:pt x="88" y="1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106252" y="3996595"/>
            <a:ext cx="302737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Cable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Consumer review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 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Display/banner ad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Email ad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Internet radio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Local radio station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Local TV station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73301" y="2027256"/>
            <a:ext cx="1306612" cy="1157982"/>
            <a:chOff x="716368" y="1371600"/>
            <a:chExt cx="1306612" cy="1157982"/>
          </a:xfrm>
        </p:grpSpPr>
        <p:sp>
          <p:nvSpPr>
            <p:cNvPr id="13" name="TextBox 12"/>
            <p:cNvSpPr txBox="1"/>
            <p:nvPr/>
          </p:nvSpPr>
          <p:spPr>
            <a:xfrm>
              <a:off x="716368" y="1836189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TV</a:t>
              </a:r>
            </a:p>
          </p:txBody>
        </p:sp>
        <p:pic>
          <p:nvPicPr>
            <p:cNvPr id="14" name="Picture 13" descr="TV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442" y="1371600"/>
              <a:ext cx="514790" cy="438143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896169" y="2191028"/>
              <a:ext cx="1042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prstClr val="white">
                      <a:lumMod val="50000"/>
                    </a:prstClr>
                  </a:solidFill>
                  <a:cs typeface="Helvetica" panose="020B0604020202020204" pitchFamily="34" charset="0"/>
                </a:rPr>
                <a:t>(Broadcast, Cable and On-Demand)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15082" y="1986474"/>
            <a:ext cx="1724556" cy="934075"/>
            <a:chOff x="6934200" y="1338768"/>
            <a:chExt cx="1724556" cy="934075"/>
          </a:xfrm>
        </p:grpSpPr>
        <p:pic>
          <p:nvPicPr>
            <p:cNvPr id="53" name="Picture 52" descr="Laptop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1338768"/>
              <a:ext cx="708617" cy="396777"/>
            </a:xfrm>
            <a:prstGeom prst="rect">
              <a:avLst/>
            </a:prstGeom>
          </p:spPr>
        </p:pic>
        <p:sp>
          <p:nvSpPr>
            <p:cNvPr id="69" name="Freeform 98"/>
            <p:cNvSpPr>
              <a:spLocks noEditPoints="1"/>
            </p:cNvSpPr>
            <p:nvPr/>
          </p:nvSpPr>
          <p:spPr bwMode="auto">
            <a:xfrm>
              <a:off x="8039945" y="1372926"/>
              <a:ext cx="259610" cy="387006"/>
            </a:xfrm>
            <a:custGeom>
              <a:avLst/>
              <a:gdLst>
                <a:gd name="T0" fmla="*/ 85 w 101"/>
                <a:gd name="T1" fmla="*/ 2 h 148"/>
                <a:gd name="T2" fmla="*/ 16 w 101"/>
                <a:gd name="T3" fmla="*/ 2 h 148"/>
                <a:gd name="T4" fmla="*/ 0 w 101"/>
                <a:gd name="T5" fmla="*/ 20 h 148"/>
                <a:gd name="T6" fmla="*/ 0 w 101"/>
                <a:gd name="T7" fmla="*/ 128 h 148"/>
                <a:gd name="T8" fmla="*/ 16 w 101"/>
                <a:gd name="T9" fmla="*/ 145 h 148"/>
                <a:gd name="T10" fmla="*/ 85 w 101"/>
                <a:gd name="T11" fmla="*/ 145 h 148"/>
                <a:gd name="T12" fmla="*/ 101 w 101"/>
                <a:gd name="T13" fmla="*/ 128 h 148"/>
                <a:gd name="T14" fmla="*/ 101 w 101"/>
                <a:gd name="T15" fmla="*/ 20 h 148"/>
                <a:gd name="T16" fmla="*/ 85 w 101"/>
                <a:gd name="T17" fmla="*/ 2 h 148"/>
                <a:gd name="T18" fmla="*/ 36 w 101"/>
                <a:gd name="T19" fmla="*/ 135 h 148"/>
                <a:gd name="T20" fmla="*/ 29 w 101"/>
                <a:gd name="T21" fmla="*/ 135 h 148"/>
                <a:gd name="T22" fmla="*/ 24 w 101"/>
                <a:gd name="T23" fmla="*/ 131 h 148"/>
                <a:gd name="T24" fmla="*/ 24 w 101"/>
                <a:gd name="T25" fmla="*/ 130 h 148"/>
                <a:gd name="T26" fmla="*/ 29 w 101"/>
                <a:gd name="T27" fmla="*/ 125 h 148"/>
                <a:gd name="T28" fmla="*/ 36 w 101"/>
                <a:gd name="T29" fmla="*/ 125 h 148"/>
                <a:gd name="T30" fmla="*/ 36 w 101"/>
                <a:gd name="T31" fmla="*/ 135 h 148"/>
                <a:gd name="T32" fmla="*/ 59 w 101"/>
                <a:gd name="T33" fmla="*/ 135 h 148"/>
                <a:gd name="T34" fmla="*/ 56 w 101"/>
                <a:gd name="T35" fmla="*/ 138 h 148"/>
                <a:gd name="T36" fmla="*/ 45 w 101"/>
                <a:gd name="T37" fmla="*/ 138 h 148"/>
                <a:gd name="T38" fmla="*/ 42 w 101"/>
                <a:gd name="T39" fmla="*/ 135 h 148"/>
                <a:gd name="T40" fmla="*/ 42 w 101"/>
                <a:gd name="T41" fmla="*/ 125 h 148"/>
                <a:gd name="T42" fmla="*/ 45 w 101"/>
                <a:gd name="T43" fmla="*/ 122 h 148"/>
                <a:gd name="T44" fmla="*/ 56 w 101"/>
                <a:gd name="T45" fmla="*/ 122 h 148"/>
                <a:gd name="T46" fmla="*/ 59 w 101"/>
                <a:gd name="T47" fmla="*/ 125 h 148"/>
                <a:gd name="T48" fmla="*/ 59 w 101"/>
                <a:gd name="T49" fmla="*/ 135 h 148"/>
                <a:gd name="T50" fmla="*/ 77 w 101"/>
                <a:gd name="T51" fmla="*/ 131 h 148"/>
                <a:gd name="T52" fmla="*/ 72 w 101"/>
                <a:gd name="T53" fmla="*/ 135 h 148"/>
                <a:gd name="T54" fmla="*/ 65 w 101"/>
                <a:gd name="T55" fmla="*/ 135 h 148"/>
                <a:gd name="T56" fmla="*/ 65 w 101"/>
                <a:gd name="T57" fmla="*/ 125 h 148"/>
                <a:gd name="T58" fmla="*/ 72 w 101"/>
                <a:gd name="T59" fmla="*/ 125 h 148"/>
                <a:gd name="T60" fmla="*/ 77 w 101"/>
                <a:gd name="T61" fmla="*/ 130 h 148"/>
                <a:gd name="T62" fmla="*/ 77 w 101"/>
                <a:gd name="T63" fmla="*/ 131 h 148"/>
                <a:gd name="T64" fmla="*/ 88 w 101"/>
                <a:gd name="T65" fmla="*/ 111 h 148"/>
                <a:gd name="T66" fmla="*/ 85 w 101"/>
                <a:gd name="T67" fmla="*/ 114 h 148"/>
                <a:gd name="T68" fmla="*/ 16 w 101"/>
                <a:gd name="T69" fmla="*/ 114 h 148"/>
                <a:gd name="T70" fmla="*/ 13 w 101"/>
                <a:gd name="T71" fmla="*/ 111 h 148"/>
                <a:gd name="T72" fmla="*/ 13 w 101"/>
                <a:gd name="T73" fmla="*/ 18 h 148"/>
                <a:gd name="T74" fmla="*/ 16 w 101"/>
                <a:gd name="T75" fmla="*/ 15 h 148"/>
                <a:gd name="T76" fmla="*/ 85 w 101"/>
                <a:gd name="T77" fmla="*/ 15 h 148"/>
                <a:gd name="T78" fmla="*/ 88 w 101"/>
                <a:gd name="T79" fmla="*/ 18 h 148"/>
                <a:gd name="T80" fmla="*/ 88 w 101"/>
                <a:gd name="T81" fmla="*/ 11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48">
                  <a:moveTo>
                    <a:pt x="85" y="2"/>
                  </a:moveTo>
                  <a:cubicBezTo>
                    <a:pt x="62" y="0"/>
                    <a:pt x="39" y="0"/>
                    <a:pt x="16" y="2"/>
                  </a:cubicBezTo>
                  <a:cubicBezTo>
                    <a:pt x="7" y="3"/>
                    <a:pt x="0" y="11"/>
                    <a:pt x="0" y="20"/>
                  </a:cubicBezTo>
                  <a:cubicBezTo>
                    <a:pt x="0" y="56"/>
                    <a:pt x="0" y="92"/>
                    <a:pt x="0" y="128"/>
                  </a:cubicBezTo>
                  <a:cubicBezTo>
                    <a:pt x="0" y="136"/>
                    <a:pt x="7" y="144"/>
                    <a:pt x="16" y="145"/>
                  </a:cubicBezTo>
                  <a:cubicBezTo>
                    <a:pt x="39" y="148"/>
                    <a:pt x="62" y="148"/>
                    <a:pt x="85" y="145"/>
                  </a:cubicBezTo>
                  <a:cubicBezTo>
                    <a:pt x="94" y="144"/>
                    <a:pt x="101" y="136"/>
                    <a:pt x="101" y="128"/>
                  </a:cubicBezTo>
                  <a:cubicBezTo>
                    <a:pt x="101" y="92"/>
                    <a:pt x="101" y="56"/>
                    <a:pt x="101" y="20"/>
                  </a:cubicBezTo>
                  <a:cubicBezTo>
                    <a:pt x="101" y="11"/>
                    <a:pt x="94" y="3"/>
                    <a:pt x="85" y="2"/>
                  </a:cubicBezTo>
                  <a:close/>
                  <a:moveTo>
                    <a:pt x="36" y="135"/>
                  </a:moveTo>
                  <a:cubicBezTo>
                    <a:pt x="29" y="135"/>
                    <a:pt x="29" y="135"/>
                    <a:pt x="29" y="135"/>
                  </a:cubicBezTo>
                  <a:cubicBezTo>
                    <a:pt x="26" y="135"/>
                    <a:pt x="24" y="133"/>
                    <a:pt x="24" y="131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7"/>
                    <a:pt x="26" y="125"/>
                    <a:pt x="29" y="125"/>
                  </a:cubicBezTo>
                  <a:cubicBezTo>
                    <a:pt x="36" y="125"/>
                    <a:pt x="36" y="125"/>
                    <a:pt x="36" y="125"/>
                  </a:cubicBezTo>
                  <a:lnTo>
                    <a:pt x="36" y="135"/>
                  </a:lnTo>
                  <a:close/>
                  <a:moveTo>
                    <a:pt x="59" y="135"/>
                  </a:moveTo>
                  <a:cubicBezTo>
                    <a:pt x="59" y="137"/>
                    <a:pt x="58" y="138"/>
                    <a:pt x="56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3" y="138"/>
                    <a:pt x="42" y="137"/>
                    <a:pt x="42" y="135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3"/>
                    <a:pt x="43" y="122"/>
                    <a:pt x="45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8" y="122"/>
                    <a:pt x="59" y="123"/>
                    <a:pt x="59" y="125"/>
                  </a:cubicBezTo>
                  <a:lnTo>
                    <a:pt x="59" y="135"/>
                  </a:lnTo>
                  <a:close/>
                  <a:moveTo>
                    <a:pt x="77" y="131"/>
                  </a:moveTo>
                  <a:cubicBezTo>
                    <a:pt x="77" y="133"/>
                    <a:pt x="75" y="135"/>
                    <a:pt x="72" y="135"/>
                  </a:cubicBezTo>
                  <a:cubicBezTo>
                    <a:pt x="65" y="135"/>
                    <a:pt x="65" y="135"/>
                    <a:pt x="65" y="13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5" y="125"/>
                    <a:pt x="77" y="127"/>
                    <a:pt x="77" y="130"/>
                  </a:cubicBezTo>
                  <a:lnTo>
                    <a:pt x="77" y="131"/>
                  </a:lnTo>
                  <a:close/>
                  <a:moveTo>
                    <a:pt x="88" y="111"/>
                  </a:moveTo>
                  <a:cubicBezTo>
                    <a:pt x="88" y="112"/>
                    <a:pt x="86" y="114"/>
                    <a:pt x="85" y="114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14" y="114"/>
                    <a:pt x="13" y="112"/>
                    <a:pt x="13" y="111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6"/>
                    <a:pt x="14" y="15"/>
                    <a:pt x="16" y="15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8" y="16"/>
                    <a:pt x="88" y="18"/>
                  </a:cubicBezTo>
                  <a:lnTo>
                    <a:pt x="88" y="1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934200" y="1841956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333FF"/>
                  </a:solidFill>
                  <a:cs typeface="Helvetica" panose="020B0604020202020204" pitchFamily="34" charset="0"/>
                </a:rPr>
                <a:t>Digital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573868" y="3923025"/>
            <a:ext cx="3027378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Network TV station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Magazine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Newspaper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Search engine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Social media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Streaming TV services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Video ad</a:t>
            </a:r>
          </a:p>
          <a:p>
            <a:pPr marL="285750" indent="-285750">
              <a:spcBef>
                <a:spcPts val="400"/>
              </a:spcBef>
              <a:buClr>
                <a:srgbClr val="3333FF"/>
              </a:buClr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Yellow Pages </a:t>
            </a: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Helvetica" panose="020B0604020202020204" pitchFamily="34" charset="0"/>
              </a:rPr>
              <a:t>site/app</a:t>
            </a:r>
          </a:p>
        </p:txBody>
      </p:sp>
    </p:spTree>
    <p:extLst>
      <p:ext uri="{BB962C8B-B14F-4D97-AF65-F5344CB8AC3E}">
        <p14:creationId xmlns:p14="http://schemas.microsoft.com/office/powerpoint/2010/main" val="23518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620005" cy="646331"/>
          </a:xfrm>
        </p:spPr>
        <p:txBody>
          <a:bodyPr>
            <a:noAutofit/>
          </a:bodyPr>
          <a:lstStyle/>
          <a:p>
            <a:r>
              <a:rPr lang="en-US" sz="3600" dirty="0"/>
              <a:t>Respondents were asked to rate which medium was important in each stage of the Purchase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6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4540624" y="4961961"/>
            <a:ext cx="3061446" cy="844550"/>
          </a:xfrm>
          <a:prstGeom prst="can">
            <a:avLst/>
          </a:prstGeom>
          <a:solidFill>
            <a:srgbClr val="92D05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Purchase</a:t>
            </a:r>
          </a:p>
        </p:txBody>
      </p:sp>
      <p:sp>
        <p:nvSpPr>
          <p:cNvPr id="23" name="Can 22"/>
          <p:cNvSpPr/>
          <p:nvPr/>
        </p:nvSpPr>
        <p:spPr>
          <a:xfrm>
            <a:off x="4196044" y="4214249"/>
            <a:ext cx="3680573" cy="844550"/>
          </a:xfrm>
          <a:prstGeom prst="can">
            <a:avLst/>
          </a:prstGeom>
          <a:solidFill>
            <a:srgbClr val="00B05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Consider Purchase</a:t>
            </a:r>
          </a:p>
        </p:txBody>
      </p:sp>
      <p:sp>
        <p:nvSpPr>
          <p:cNvPr id="32" name="Right Brace 31"/>
          <p:cNvSpPr/>
          <p:nvPr/>
        </p:nvSpPr>
        <p:spPr>
          <a:xfrm>
            <a:off x="7658100" y="5076824"/>
            <a:ext cx="419660" cy="623888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Can 24"/>
          <p:cNvSpPr/>
          <p:nvPr/>
        </p:nvSpPr>
        <p:spPr>
          <a:xfrm>
            <a:off x="3984251" y="3466537"/>
            <a:ext cx="4147858" cy="844550"/>
          </a:xfrm>
          <a:prstGeom prst="can">
            <a:avLst/>
          </a:prstGeom>
          <a:solidFill>
            <a:srgbClr val="0070C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rgbClr val="FFFFFF"/>
              </a:solidFill>
              <a:effectLst>
                <a:outerShdw blurRad="203200" dist="38100" dir="2700000" algn="tl" rotWithShape="0">
                  <a:prstClr val="black">
                    <a:alpha val="79000"/>
                  </a:prstClr>
                </a:outerShdw>
              </a:effectLst>
            </a:endParaRPr>
          </a:p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Visit Store/Website</a:t>
            </a:r>
          </a:p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for Info</a:t>
            </a:r>
          </a:p>
        </p:txBody>
      </p:sp>
      <p:sp>
        <p:nvSpPr>
          <p:cNvPr id="26" name="Can 25"/>
          <p:cNvSpPr/>
          <p:nvPr/>
        </p:nvSpPr>
        <p:spPr>
          <a:xfrm>
            <a:off x="3724276" y="2718825"/>
            <a:ext cx="4752975" cy="844550"/>
          </a:xfrm>
          <a:prstGeom prst="can">
            <a:avLst/>
          </a:prstGeom>
          <a:solidFill>
            <a:srgbClr val="7030A0"/>
          </a:solidFill>
          <a:ln w="12700">
            <a:solidFill>
              <a:srgbClr val="FFFFFF"/>
            </a:solidFill>
          </a:ln>
          <a:effectLst>
            <a:outerShdw blurRad="215900" dist="63500" dir="2700000" algn="tl" rotWithShape="0">
              <a:prstClr val="black">
                <a:alpha val="4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Interest</a:t>
            </a:r>
          </a:p>
        </p:txBody>
      </p:sp>
      <p:sp>
        <p:nvSpPr>
          <p:cNvPr id="30" name="Right Brace 29"/>
          <p:cNvSpPr/>
          <p:nvPr/>
        </p:nvSpPr>
        <p:spPr>
          <a:xfrm>
            <a:off x="8642499" y="2111585"/>
            <a:ext cx="425302" cy="574464"/>
          </a:xfrm>
          <a:prstGeom prst="rightBrace">
            <a:avLst>
              <a:gd name="adj1" fmla="val 8333"/>
              <a:gd name="adj2" fmla="val 48302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Can 27"/>
          <p:cNvSpPr/>
          <p:nvPr/>
        </p:nvSpPr>
        <p:spPr>
          <a:xfrm>
            <a:off x="3514726" y="1971113"/>
            <a:ext cx="5172075" cy="844550"/>
          </a:xfrm>
          <a:prstGeom prst="can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  <a:effectLst>
                  <a:outerShdw blurRad="203200" dist="38100" dir="2700000" algn="tl" rotWithShape="0">
                    <a:prstClr val="black">
                      <a:alpha val="79000"/>
                    </a:prstClr>
                  </a:outerShdw>
                </a:effectLst>
              </a:rPr>
              <a:t>Awareness</a:t>
            </a:r>
          </a:p>
        </p:txBody>
      </p:sp>
      <p:sp>
        <p:nvSpPr>
          <p:cNvPr id="17" name="Right Brace 16"/>
          <p:cNvSpPr/>
          <p:nvPr/>
        </p:nvSpPr>
        <p:spPr>
          <a:xfrm rot="10800000">
            <a:off x="3278644" y="2806788"/>
            <a:ext cx="403048" cy="2252011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10650" y="1905000"/>
            <a:ext cx="16573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Reaching 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Consumers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Early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15300" y="5048249"/>
            <a:ext cx="180975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Making a purchase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71600" y="3371850"/>
            <a:ext cx="1956152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>
                <a:solidFill>
                  <a:prstClr val="black"/>
                </a:solidFill>
              </a:rPr>
              <a:t>Preparing for</a:t>
            </a:r>
          </a:p>
          <a:p>
            <a:pPr algn="r"/>
            <a:r>
              <a:rPr lang="en-US" sz="2000" b="1" dirty="0">
                <a:solidFill>
                  <a:prstClr val="black"/>
                </a:solidFill>
              </a:rPr>
              <a:t>Purchase</a:t>
            </a:r>
          </a:p>
          <a:p>
            <a:pPr algn="r"/>
            <a:r>
              <a:rPr lang="en-US" sz="2000" b="1" dirty="0">
                <a:solidFill>
                  <a:prstClr val="black"/>
                </a:solidFill>
              </a:rPr>
              <a:t>Decision</a:t>
            </a:r>
          </a:p>
        </p:txBody>
      </p:sp>
    </p:spTree>
    <p:extLst>
      <p:ext uri="{BB962C8B-B14F-4D97-AF65-F5344CB8AC3E}">
        <p14:creationId xmlns:p14="http://schemas.microsoft.com/office/powerpoint/2010/main" val="11098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057400"/>
            <a:ext cx="11425813" cy="854080"/>
          </a:xfrm>
        </p:spPr>
        <p:txBody>
          <a:bodyPr/>
          <a:lstStyle/>
          <a:p>
            <a:r>
              <a:rPr lang="en-US" dirty="0"/>
              <a:t>Media Influence</a:t>
            </a:r>
          </a:p>
        </p:txBody>
      </p:sp>
    </p:spTree>
    <p:extLst>
      <p:ext uri="{BB962C8B-B14F-4D97-AF65-F5344CB8AC3E}">
        <p14:creationId xmlns:p14="http://schemas.microsoft.com/office/powerpoint/2010/main" val="343385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89529"/>
          </a:xfrm>
        </p:spPr>
        <p:txBody>
          <a:bodyPr/>
          <a:lstStyle/>
          <a:p>
            <a:r>
              <a:rPr lang="en-US" sz="3600" dirty="0"/>
              <a:t>Media Makes a Difference in Motivating In-Store Retail Consumers…But it Declines Moving Down the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12468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2022 In-store retail category A18+</a:t>
            </a:r>
            <a:br>
              <a:rPr lang="en-US" dirty="0"/>
            </a:br>
            <a:r>
              <a:rPr lang="en-US" dirty="0"/>
              <a:t>QA4/QA5/QA6/QA7/QA8 (</a:t>
            </a:r>
            <a:r>
              <a:rPr lang="en-US" dirty="0" err="1"/>
              <a:t>cume</a:t>
            </a:r>
            <a:r>
              <a:rPr lang="en-US" dirty="0"/>
              <a:t> of all media cited as most important)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507411"/>
              </p:ext>
            </p:extLst>
          </p:nvPr>
        </p:nvGraphicFramePr>
        <p:xfrm>
          <a:off x="420688" y="1828800"/>
          <a:ext cx="11352212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37208" y="3212068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% Influenced by Media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1417" y="4183414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909"/>
                </a:solidFill>
              </a:rPr>
              <a:t>% NOT Influenced by Media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6530" y="1471759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In-store retail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0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E2D6F33-A5CE-FD41-9B7F-2BEEA47B3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46518"/>
              </p:ext>
            </p:extLst>
          </p:nvPr>
        </p:nvGraphicFramePr>
        <p:xfrm>
          <a:off x="3323187" y="1048395"/>
          <a:ext cx="5049024" cy="5083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291265"/>
            <a:ext cx="12166599" cy="757130"/>
          </a:xfrm>
        </p:spPr>
        <p:txBody>
          <a:bodyPr/>
          <a:lstStyle/>
          <a:p>
            <a:r>
              <a:rPr lang="en-US" sz="2400" dirty="0"/>
              <a:t>Over Half of In-Store Retail Consumers Were Exposed to</a:t>
            </a:r>
            <a:br>
              <a:rPr lang="en-US" sz="2400" dirty="0"/>
            </a:br>
            <a:r>
              <a:rPr lang="en-US" sz="2400" dirty="0"/>
              <a:t> Three or More Media Platforms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7" y="6261255"/>
            <a:ext cx="8711553" cy="400110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2022 In-store retail Category A18+</a:t>
            </a:r>
            <a:br>
              <a:rPr lang="en-US" dirty="0"/>
            </a:br>
            <a:r>
              <a:rPr lang="en-US" dirty="0"/>
              <a:t>S10/S11 “In the past two months, did you see, hear or read an advertisement for a retail store in any of these media/digital media?”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4873" y="1167240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In-store retail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7781816-E8A1-F441-A02C-FA7EB9EB003A}"/>
              </a:ext>
            </a:extLst>
          </p:cNvPr>
          <p:cNvSpPr/>
          <p:nvPr/>
        </p:nvSpPr>
        <p:spPr>
          <a:xfrm>
            <a:off x="7059224" y="1923393"/>
            <a:ext cx="328181" cy="2081048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4B9EB-19FC-1349-AC24-EBCC31CD1774}"/>
              </a:ext>
            </a:extLst>
          </p:cNvPr>
          <p:cNvSpPr txBox="1"/>
          <p:nvPr/>
        </p:nvSpPr>
        <p:spPr>
          <a:xfrm>
            <a:off x="7467151" y="2779251"/>
            <a:ext cx="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57%</a:t>
            </a:r>
          </a:p>
        </p:txBody>
      </p:sp>
    </p:spTree>
    <p:extLst>
      <p:ext uri="{BB962C8B-B14F-4D97-AF65-F5344CB8AC3E}">
        <p14:creationId xmlns:p14="http://schemas.microsoft.com/office/powerpoint/2010/main" val="4217875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TVB16x8_Standard</Template>
  <TotalTime>19703</TotalTime>
  <Words>2451</Words>
  <Application>Microsoft Macintosh PowerPoint</Application>
  <PresentationFormat>Widescreen</PresentationFormat>
  <Paragraphs>281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Tahoma</vt:lpstr>
      <vt:lpstr>Wingdings</vt:lpstr>
      <vt:lpstr>Office Theme</vt:lpstr>
      <vt:lpstr>1_Office Theme</vt:lpstr>
      <vt:lpstr>PowerPoint Presentation</vt:lpstr>
      <vt:lpstr>Study Objective and Methodology</vt:lpstr>
      <vt:lpstr>Objective: To identify the importance of media platforms influencing in-store retail consumers during their purchase decision process. </vt:lpstr>
      <vt:lpstr>In-Store Retail Research Overview: Methodology</vt:lpstr>
      <vt:lpstr>These are the media platforms measured Respondents did not have to be exposed to a TV ad  to be included in the study</vt:lpstr>
      <vt:lpstr>Respondents were asked to rate which medium was important in each stage of the Purchase Funnel</vt:lpstr>
      <vt:lpstr>Media Influence</vt:lpstr>
      <vt:lpstr>Media Makes a Difference in Motivating In-Store Retail Consumers…But it Declines Moving Down the Funnel</vt:lpstr>
      <vt:lpstr>Over Half of In-Store Retail Consumers Were Exposed to  Three or More Media Platforms</vt:lpstr>
      <vt:lpstr>With In-Store Retail Ads, TV Tops Exposure at 70%</vt:lpstr>
      <vt:lpstr>Retail Ad Exposure Does NOT Guarantee Importance, Except for TV</vt:lpstr>
      <vt:lpstr>What Influenced In-Store Retail Consumers Most: Television</vt:lpstr>
      <vt:lpstr>Of Those that Cited TV as the Most Important in the Awareness Phase, 68% Picked Broadcast TV</vt:lpstr>
      <vt:lpstr>The Primary Source for News: Broadcast Television</vt:lpstr>
      <vt:lpstr>“I trust the news I see/hear on this media source”</vt:lpstr>
      <vt:lpstr>Media Confluence</vt:lpstr>
      <vt:lpstr>More Exposures Means More Action For In-Store Retail Consumers</vt:lpstr>
      <vt:lpstr>“Have TV ads influenced your search selections?”</vt:lpstr>
      <vt:lpstr>Local Television Websites/Apps Most Preferred</vt:lpstr>
      <vt:lpstr>“When Visiting a Television Station’s Website or App, do you View the Ads?” </vt:lpstr>
      <vt:lpstr>PowerPoint Presentation</vt:lpstr>
      <vt:lpstr>TV Ads Motivate In-Store Retail Opinion Leaders</vt:lpstr>
      <vt:lpstr>Local TV Assets Resonate with In-Store Retail Opinion Leaders</vt:lpstr>
      <vt:lpstr>PowerPoint Presentation</vt:lpstr>
      <vt:lpstr>Holiday Season: Shopping Activity At Retail Locations</vt:lpstr>
      <vt:lpstr>Retail Online = Online Only + Online &amp; In-store Retail In-Store = In-Store Only + Online &amp; In-store</vt:lpstr>
      <vt:lpstr>Are You Currently, Or Planning to Do More, Less, or The Same?</vt:lpstr>
      <vt:lpstr>What Influenced Consumers Most For In-Store Retail: Awareness</vt:lpstr>
      <vt:lpstr>“Have TV ads influenced your search selections?”</vt:lpstr>
      <vt:lpstr>“When Visiting a Television Station’s Website or App, do you View the Ads?”</vt:lpstr>
      <vt:lpstr>Regardless of Physical Retail Methods, Shoppers  Highly Trust Local TV Assets</vt:lpstr>
      <vt:lpstr>In-Store retail Category Key Points</vt:lpstr>
      <vt:lpstr>In-Store Retail  TV + Digital Effects</vt:lpstr>
      <vt:lpstr>In-Store Retail Shopping Habits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clairew</dc:creator>
  <cp:lastModifiedBy>anthony spirito</cp:lastModifiedBy>
  <cp:revision>1513</cp:revision>
  <cp:lastPrinted>2022-02-02T15:38:56Z</cp:lastPrinted>
  <dcterms:created xsi:type="dcterms:W3CDTF">2017-03-08T14:37:33Z</dcterms:created>
  <dcterms:modified xsi:type="dcterms:W3CDTF">2022-02-14T23:48:17Z</dcterms:modified>
</cp:coreProperties>
</file>