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0" r:id="rId4"/>
    <p:sldId id="1901" r:id="rId5"/>
    <p:sldId id="1809" r:id="rId6"/>
    <p:sldId id="1789" r:id="rId7"/>
    <p:sldId id="1898" r:id="rId8"/>
    <p:sldId id="1860" r:id="rId9"/>
    <p:sldId id="1896" r:id="rId10"/>
    <p:sldId id="1861" r:id="rId11"/>
    <p:sldId id="1797" r:id="rId12"/>
    <p:sldId id="1874" r:id="rId13"/>
    <p:sldId id="1814" r:id="rId14"/>
    <p:sldId id="1875" r:id="rId15"/>
    <p:sldId id="1902" r:id="rId16"/>
    <p:sldId id="1899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04040"/>
    <a:srgbClr val="4472C4"/>
    <a:srgbClr val="C5C5C5"/>
    <a:srgbClr val="4F81BD"/>
    <a:srgbClr val="663399"/>
    <a:srgbClr val="FFFFFF"/>
    <a:srgbClr val="EE5B1B"/>
    <a:srgbClr val="FF8989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6" autoAdjust="0"/>
    <p:restoredTop sz="93784" autoAdjust="0"/>
  </p:normalViewPr>
  <p:slideViewPr>
    <p:cSldViewPr snapToGrid="0" snapToObjects="1">
      <p:cViewPr varScale="1">
        <p:scale>
          <a:sx n="215" d="100"/>
          <a:sy n="215" d="100"/>
        </p:scale>
        <p:origin x="804" y="180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077194583146082E-2"/>
          <c:y val="5.8235504697008972E-2"/>
          <c:w val="0.97292280068369696"/>
          <c:h val="0.9412586873063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0.20777999999999999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0.25280000000000002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7984256"/>
        <c:axId val="687973672"/>
      </c:barChart>
      <c:catAx>
        <c:axId val="68798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7973672"/>
        <c:crosses val="autoZero"/>
        <c:auto val="1"/>
        <c:lblAlgn val="ctr"/>
        <c:lblOffset val="100"/>
        <c:noMultiLvlLbl val="0"/>
      </c:catAx>
      <c:valAx>
        <c:axId val="687973672"/>
        <c:scaling>
          <c:orientation val="minMax"/>
          <c:max val="0.70000000000000107"/>
        </c:scaling>
        <c:delete val="1"/>
        <c:axPos val="l"/>
        <c:numFmt formatCode="0%" sourceLinked="1"/>
        <c:majorTickMark val="out"/>
        <c:minorTickMark val="none"/>
        <c:tickLblPos val="nextTo"/>
        <c:crossAx val="6879842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3083407892108612"/>
          <c:y val="8.7770186028712865E-2"/>
          <c:w val="0.52814404257402903"/>
          <c:h val="8.98267476453233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5.4879529403717577E-2"/>
          <c:w val="0.97292280068369696"/>
          <c:h val="0.7634015629542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0.24199999999999999</c:v>
                </c:pt>
                <c:pt idx="1">
                  <c:v>0.40539999999999998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Cable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0.14849999999999999</c:v>
                </c:pt>
                <c:pt idx="1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7982688"/>
        <c:axId val="687977984"/>
      </c:barChart>
      <c:catAx>
        <c:axId val="68798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7977984"/>
        <c:crosses val="autoZero"/>
        <c:auto val="1"/>
        <c:lblAlgn val="ctr"/>
        <c:lblOffset val="100"/>
        <c:noMultiLvlLbl val="0"/>
      </c:catAx>
      <c:valAx>
        <c:axId val="687977984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87982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2.3081448041177181E-2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1938530301433345"/>
          <c:w val="1"/>
          <c:h val="0.67537632934383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Online</c:v>
                </c:pt>
                <c:pt idx="2">
                  <c:v>Cable</c:v>
                </c:pt>
                <c:pt idx="3">
                  <c:v>National
Broadcast
Network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0.47689999999999999</c:v>
                </c:pt>
                <c:pt idx="1">
                  <c:v>0.43959999999999999</c:v>
                </c:pt>
                <c:pt idx="2">
                  <c:v>0.42770000000000002</c:v>
                </c:pt>
                <c:pt idx="3">
                  <c:v>0.37740000000000001</c:v>
                </c:pt>
                <c:pt idx="4">
                  <c:v>0.33069999999999999</c:v>
                </c:pt>
                <c:pt idx="5">
                  <c:v>0.21740000000000001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2735000"/>
        <c:axId val="552728728"/>
      </c:barChart>
      <c:catAx>
        <c:axId val="552735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552728728"/>
        <c:crosses val="autoZero"/>
        <c:auto val="0"/>
        <c:lblAlgn val="ctr"/>
        <c:lblOffset val="100"/>
        <c:tickLblSkip val="1"/>
        <c:noMultiLvlLbl val="0"/>
      </c:catAx>
      <c:valAx>
        <c:axId val="552728728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552735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Automotive Opinion Leaders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37870990084572764"/>
          <c:y val="0.16763359678262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9208606173994389"/>
          <c:w val="0.96604938271604934"/>
          <c:h val="0.58817586529466781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0.43890000000000001</c:v>
                </c:pt>
                <c:pt idx="1">
                  <c:v>0.42859999999999998</c:v>
                </c:pt>
                <c:pt idx="2">
                  <c:v>0.41909999999999997</c:v>
                </c:pt>
                <c:pt idx="3">
                  <c:v>0.31309999999999999</c:v>
                </c:pt>
                <c:pt idx="4">
                  <c:v>0.2641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685157288"/>
        <c:axId val="685156896"/>
      </c:bubbleChart>
      <c:valAx>
        <c:axId val="6851572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5156896"/>
        <c:crosses val="autoZero"/>
        <c:crossBetween val="midCat"/>
      </c:valAx>
      <c:valAx>
        <c:axId val="685156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85157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7CA-BD4B-8B16-29078A3D768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7CA-BD4B-8B16-29078A3D7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broadcast TV stations websites/apps </c:v>
                </c:pt>
                <c:pt idx="2">
                  <c:v>Local radio stations </c:v>
                </c:pt>
                <c:pt idx="3">
                  <c:v>Local newspaper websites/apps </c:v>
                </c:pt>
                <c:pt idx="4">
                  <c:v>Local newspapers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website/apps </c:v>
                </c:pt>
                <c:pt idx="9">
                  <c:v>National newspaper websites/apps </c:v>
                </c:pt>
                <c:pt idx="10">
                  <c:v>Cable television news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0.80706087818023997</c:v>
                </c:pt>
                <c:pt idx="1">
                  <c:v>0.79833838234402499</c:v>
                </c:pt>
                <c:pt idx="2">
                  <c:v>0.79171399440297896</c:v>
                </c:pt>
                <c:pt idx="3">
                  <c:v>0.78060602424168002</c:v>
                </c:pt>
                <c:pt idx="4">
                  <c:v>0.75640433312370803</c:v>
                </c:pt>
                <c:pt idx="5">
                  <c:v>0.72725848682252703</c:v>
                </c:pt>
                <c:pt idx="6">
                  <c:v>0.7194978594243</c:v>
                </c:pt>
                <c:pt idx="7">
                  <c:v>0.69883300890749001</c:v>
                </c:pt>
                <c:pt idx="8">
                  <c:v>0.69861120161037404</c:v>
                </c:pt>
                <c:pt idx="9">
                  <c:v>0.68299458833669102</c:v>
                </c:pt>
                <c:pt idx="10">
                  <c:v>0.67350758002565903</c:v>
                </c:pt>
                <c:pt idx="11">
                  <c:v>0.57979869087949099</c:v>
                </c:pt>
                <c:pt idx="12">
                  <c:v>0.45776247993755698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CA-BD4B-8B16-29078A3D7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2736568"/>
        <c:axId val="552739312"/>
      </c:barChart>
      <c:catAx>
        <c:axId val="55273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39312"/>
        <c:crosses val="autoZero"/>
        <c:auto val="1"/>
        <c:lblAlgn val="ctr"/>
        <c:lblOffset val="100"/>
        <c:noMultiLvlLbl val="0"/>
      </c:catAx>
      <c:valAx>
        <c:axId val="552739312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5527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radio station websites/apps </c:v>
                </c:pt>
                <c:pt idx="4">
                  <c:v>Local radio stations </c:v>
                </c:pt>
                <c:pt idx="5">
                  <c:v>Local newspaper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0.34031393040051999</c:v>
                </c:pt>
                <c:pt idx="1">
                  <c:v>0.31151336430728499</c:v>
                </c:pt>
                <c:pt idx="2">
                  <c:v>0.33469613866685</c:v>
                </c:pt>
                <c:pt idx="3">
                  <c:v>0.27943475531584</c:v>
                </c:pt>
                <c:pt idx="4">
                  <c:v>0.32254655720588798</c:v>
                </c:pt>
                <c:pt idx="5">
                  <c:v>0.27362050470463001</c:v>
                </c:pt>
                <c:pt idx="6">
                  <c:v>0.29387312424786</c:v>
                </c:pt>
                <c:pt idx="7">
                  <c:v>0.27109527191421601</c:v>
                </c:pt>
                <c:pt idx="8">
                  <c:v>0.25113070024094702</c:v>
                </c:pt>
                <c:pt idx="9">
                  <c:v>0.24214865913042299</c:v>
                </c:pt>
                <c:pt idx="10">
                  <c:v>0.24842551552362699</c:v>
                </c:pt>
                <c:pt idx="11">
                  <c:v>0.172303210940318</c:v>
                </c:pt>
                <c:pt idx="12">
                  <c:v>0.164635178880571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radio station websites/apps </c:v>
                </c:pt>
                <c:pt idx="4">
                  <c:v>Local radio stations </c:v>
                </c:pt>
                <c:pt idx="5">
                  <c:v>Local newspaper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0.464449997404489</c:v>
                </c:pt>
                <c:pt idx="1">
                  <c:v>0.47446397451614297</c:v>
                </c:pt>
                <c:pt idx="2">
                  <c:v>0.45066709616366302</c:v>
                </c:pt>
                <c:pt idx="3">
                  <c:v>0.48755543263182199</c:v>
                </c:pt>
                <c:pt idx="4">
                  <c:v>0.444514716152072</c:v>
                </c:pt>
                <c:pt idx="5">
                  <c:v>0.48353419454358798</c:v>
                </c:pt>
                <c:pt idx="6">
                  <c:v>0.427897610878677</c:v>
                </c:pt>
                <c:pt idx="7">
                  <c:v>0.42815357356101802</c:v>
                </c:pt>
                <c:pt idx="8">
                  <c:v>0.43770182809317099</c:v>
                </c:pt>
                <c:pt idx="9">
                  <c:v>0.43237249539370898</c:v>
                </c:pt>
                <c:pt idx="10">
                  <c:v>0.415295213945233</c:v>
                </c:pt>
                <c:pt idx="11">
                  <c:v>0.37159366738743499</c:v>
                </c:pt>
                <c:pt idx="12">
                  <c:v>0.21314256841929799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87973280"/>
        <c:axId val="687976024"/>
      </c:barChart>
      <c:catAx>
        <c:axId val="687973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76024"/>
        <c:crosses val="autoZero"/>
        <c:auto val="1"/>
        <c:lblAlgn val="ctr"/>
        <c:lblOffset val="100"/>
        <c:noMultiLvlLbl val="0"/>
      </c:catAx>
      <c:valAx>
        <c:axId val="687976024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797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594128167607369"/>
          <c:y val="3.6211679486587309E-2"/>
          <c:w val="0.58078821452628171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16-4CDF-89A4-D2E0BD9FB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Cable television news</c:v>
                </c:pt>
                <c:pt idx="3">
                  <c:v>National broadcast television news</c:v>
                </c:pt>
                <c:pt idx="4">
                  <c:v>National newspaper websites/apps</c:v>
                </c:pt>
                <c:pt idx="5">
                  <c:v>Cable television news website/apps</c:v>
                </c:pt>
                <c:pt idx="6">
                  <c:v>National broadcast television news websites/apps</c:v>
                </c:pt>
                <c:pt idx="7">
                  <c:v>Local newspaper websites/apps</c:v>
                </c:pt>
                <c:pt idx="8">
                  <c:v>Local television stations websites/apps</c:v>
                </c:pt>
                <c:pt idx="9">
                  <c:v>Local broadcast television stations</c:v>
                </c:pt>
                <c:pt idx="10">
                  <c:v>Local radio stations</c:v>
                </c:pt>
                <c:pt idx="11">
                  <c:v>Local newspapers</c:v>
                </c:pt>
                <c:pt idx="12">
                  <c:v>Local radio station websites/apps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0.569687762388561</c:v>
                </c:pt>
                <c:pt idx="1">
                  <c:v>0.31232282594762401</c:v>
                </c:pt>
                <c:pt idx="2">
                  <c:v>0.22954433576309599</c:v>
                </c:pt>
                <c:pt idx="3">
                  <c:v>0.21812005953451299</c:v>
                </c:pt>
                <c:pt idx="4">
                  <c:v>0.173868403967297</c:v>
                </c:pt>
                <c:pt idx="5">
                  <c:v>0.16670942487305501</c:v>
                </c:pt>
                <c:pt idx="6">
                  <c:v>0.14653101903872701</c:v>
                </c:pt>
                <c:pt idx="7">
                  <c:v>7.6753266310340795E-2</c:v>
                </c:pt>
                <c:pt idx="8">
                  <c:v>6.8064506069281702E-2</c:v>
                </c:pt>
                <c:pt idx="9">
                  <c:v>6.3689666728835803E-2</c:v>
                </c:pt>
                <c:pt idx="10">
                  <c:v>6.2588459615588496E-2</c:v>
                </c:pt>
                <c:pt idx="11">
                  <c:v>4.7517754575348001E-2</c:v>
                </c:pt>
                <c:pt idx="12">
                  <c:v>4.6455886967164697E-2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7974064"/>
        <c:axId val="687983472"/>
      </c:barChart>
      <c:catAx>
        <c:axId val="68797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83472"/>
        <c:crosses val="autoZero"/>
        <c:auto val="1"/>
        <c:lblAlgn val="ctr"/>
        <c:lblOffset val="100"/>
        <c:noMultiLvlLbl val="0"/>
      </c:catAx>
      <c:valAx>
        <c:axId val="687983472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7974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like to watch the shows that my friends watch so that we can talk about them </c:v>
                </c:pt>
                <c:pt idx="2">
                  <c:v>I often find myself passing along advice that I get from television </c:v>
                </c:pt>
                <c:pt idx="3">
                  <c:v>I feel closer to the people who present the local news than people presenting national news </c:v>
                </c:pt>
                <c:pt idx="4">
                  <c:v>I find myself frequently talking with people about the things I see on television </c:v>
                </c:pt>
                <c:pt idx="5">
                  <c:v>I trust the people who present the local news more than people presenting national news </c:v>
                </c:pt>
                <c:pt idx="6">
                  <c:v>I often find myself bringing up stories I heard on the local news in my daily conversations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Sheet1!$B$2:$B$9</c:f>
              <c:numCache>
                <c:formatCode>#,##0.00%</c:formatCode>
                <c:ptCount val="8"/>
                <c:pt idx="0">
                  <c:v>0.48022383828246001</c:v>
                </c:pt>
                <c:pt idx="1">
                  <c:v>0.50844202609286104</c:v>
                </c:pt>
                <c:pt idx="2">
                  <c:v>0.45814849253963202</c:v>
                </c:pt>
                <c:pt idx="3">
                  <c:v>0.56791169074702796</c:v>
                </c:pt>
                <c:pt idx="4">
                  <c:v>0.58445582392901296</c:v>
                </c:pt>
                <c:pt idx="5">
                  <c:v>0.585071036935781</c:v>
                </c:pt>
                <c:pt idx="6">
                  <c:v>0.57625743433883103</c:v>
                </c:pt>
                <c:pt idx="7">
                  <c:v>0.68531519653846595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4-4302-899E-156C01DC2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Automotive Opinion Leaders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like to watch the shows that my friends watch so that we can talk about them </c:v>
                </c:pt>
                <c:pt idx="2">
                  <c:v>I often find myself passing along advice that I get from television </c:v>
                </c:pt>
                <c:pt idx="3">
                  <c:v>I feel closer to the people who present the local news than people presenting national news </c:v>
                </c:pt>
                <c:pt idx="4">
                  <c:v>I find myself frequently talking with people about the things I see on television </c:v>
                </c:pt>
                <c:pt idx="5">
                  <c:v>I trust the people who present the local news more than people presenting national news </c:v>
                </c:pt>
                <c:pt idx="6">
                  <c:v>I often find myself bringing up stories I heard on the local news in my daily conversations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Sheet1!$C$2:$C$9</c:f>
              <c:numCache>
                <c:formatCode>#,##0.00%</c:formatCode>
                <c:ptCount val="8"/>
                <c:pt idx="0">
                  <c:v>0.552885291046465</c:v>
                </c:pt>
                <c:pt idx="1">
                  <c:v>0.59071375025192396</c:v>
                </c:pt>
                <c:pt idx="2">
                  <c:v>0.59632807152932898</c:v>
                </c:pt>
                <c:pt idx="3">
                  <c:v>0.63206498996646998</c:v>
                </c:pt>
                <c:pt idx="4">
                  <c:v>0.64875807436728306</c:v>
                </c:pt>
                <c:pt idx="5">
                  <c:v>0.65146955881092905</c:v>
                </c:pt>
                <c:pt idx="6">
                  <c:v>0.68396314178778095</c:v>
                </c:pt>
                <c:pt idx="7">
                  <c:v>0.73504658459287697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4-4302-899E-156C01DC2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6502808"/>
        <c:axId val="556508688"/>
      </c:barChart>
      <c:catAx>
        <c:axId val="556502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08688"/>
        <c:crosses val="autoZero"/>
        <c:auto val="1"/>
        <c:lblAlgn val="ctr"/>
        <c:lblOffset val="100"/>
        <c:noMultiLvlLbl val="0"/>
      </c:catAx>
      <c:valAx>
        <c:axId val="556508688"/>
        <c:scaling>
          <c:orientation val="minMax"/>
        </c:scaling>
        <c:delete val="1"/>
        <c:axPos val="b"/>
        <c:numFmt formatCode="#,##0.00%" sourceLinked="1"/>
        <c:majorTickMark val="none"/>
        <c:minorTickMark val="none"/>
        <c:tickLblPos val="nextTo"/>
        <c:crossAx val="55650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29501294318389"/>
          <c:y val="0.87215854270919801"/>
          <c:w val="0.41767387040283355"/>
          <c:h val="7.1745942530255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5/26/2022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74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Automotive Category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B683780-F2AB-CA43-BA08-5B006C100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544390"/>
              </p:ext>
            </p:extLst>
          </p:nvPr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Automotive Opinion Leaders, n=338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840265" y="1025314"/>
            <a:ext cx="739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Automotive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723E2-EB3F-4844-80B7-1FE500EA4825}"/>
              </a:ext>
            </a:extLst>
          </p:cNvPr>
          <p:cNvSpPr/>
          <p:nvPr/>
        </p:nvSpPr>
        <p:spPr>
          <a:xfrm>
            <a:off x="8326385" y="1370731"/>
            <a:ext cx="324678" cy="255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3D4AA4-FE74-44A0-ADBA-0F71C54A2A32}"/>
              </a:ext>
            </a:extLst>
          </p:cNvPr>
          <p:cNvSpPr/>
          <p:nvPr/>
        </p:nvSpPr>
        <p:spPr>
          <a:xfrm>
            <a:off x="6336967" y="4348144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D6B763-5091-46B3-AB08-7E930F6A04A4}"/>
              </a:ext>
            </a:extLst>
          </p:cNvPr>
          <p:cNvSpPr/>
          <p:nvPr/>
        </p:nvSpPr>
        <p:spPr>
          <a:xfrm>
            <a:off x="7559871" y="3871043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6CE57B-7274-4E40-87C2-CC8C1F6AD993}"/>
              </a:ext>
            </a:extLst>
          </p:cNvPr>
          <p:cNvSpPr/>
          <p:nvPr/>
        </p:nvSpPr>
        <p:spPr>
          <a:xfrm>
            <a:off x="8268925" y="1628061"/>
            <a:ext cx="324678" cy="255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5612B1-64E8-4ACB-AA76-7ABC4A854F17}"/>
              </a:ext>
            </a:extLst>
          </p:cNvPr>
          <p:cNvSpPr/>
          <p:nvPr/>
        </p:nvSpPr>
        <p:spPr>
          <a:xfrm>
            <a:off x="882724" y="1706395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5575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itle 8"/>
          <p:cNvSpPr txBox="1">
            <a:spLocks/>
          </p:cNvSpPr>
          <p:nvPr/>
        </p:nvSpPr>
        <p:spPr>
          <a:xfrm>
            <a:off x="431800" y="134032"/>
            <a:ext cx="905510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TV News Is #1 For </a:t>
            </a:r>
            <a:r>
              <a:rPr lang="en-US" sz="2200" dirty="0">
                <a:solidFill>
                  <a:srgbClr val="C0504D"/>
                </a:solidFill>
              </a:rPr>
              <a:t>Trust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Among Automotive Opinion Leaders…Far More Than Cable News Or Social Media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2093552" y="959888"/>
            <a:ext cx="5078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Automotive Opinion Leaders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80%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131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21376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7301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8536" y="273226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8536" y="299152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72%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8536" y="324181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501066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69%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8536" y="376032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67%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8536" y="4001644"/>
            <a:ext cx="460265" cy="2592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8536" y="4260898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698536" y="4502224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37%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6347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45" name="Oval 44"/>
          <p:cNvSpPr/>
          <p:nvPr/>
        </p:nvSpPr>
        <p:spPr>
          <a:xfrm>
            <a:off x="7708144" y="171206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724840" y="350243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724840" y="4489645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Automotive Opinion Leader, n=338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485626"/>
              </p:ext>
            </p:extLst>
          </p:nvPr>
        </p:nvGraphicFramePr>
        <p:xfrm>
          <a:off x="873907" y="966150"/>
          <a:ext cx="7232285" cy="391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097749"/>
              </p:ext>
            </p:extLst>
          </p:nvPr>
        </p:nvGraphicFramePr>
        <p:xfrm>
          <a:off x="469392" y="1118859"/>
          <a:ext cx="861060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0"/>
            <a:ext cx="8610600" cy="517452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 For Automotive Opinion Leaders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Automotive Opinion Leaders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, n=338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1201526" y="883855"/>
            <a:ext cx="674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Automotive Opinion Leaders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1800" y="133350"/>
            <a:ext cx="8244656" cy="7239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Automotive Opinion Leaders, TV and Local News </a:t>
            </a:r>
            <a:r>
              <a:rPr lang="en-US" sz="2500" dirty="0">
                <a:solidFill>
                  <a:sysClr val="windowText" lastClr="000000"/>
                </a:solidFill>
                <a:latin typeface="+mn-lt"/>
              </a:rPr>
              <a:t>Are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Very Important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5058" y="4717870"/>
            <a:ext cx="74446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 Total Public n=2000 Automotive opinion leaders n=338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Q13) Please tell us if you agree or disagree with the following statements: I(Top 2 Box shown Strongly agree + somewhat agree).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775" y="950913"/>
            <a:ext cx="711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Agree (top 2 boxes) by </a:t>
            </a:r>
            <a:r>
              <a:rPr lang="en-US" sz="1400" b="1" dirty="0">
                <a:solidFill>
                  <a:srgbClr val="C0504D"/>
                </a:solidFill>
              </a:rPr>
              <a:t>Automotive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Category Opinion Leaders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65832785"/>
              </p:ext>
            </p:extLst>
          </p:nvPr>
        </p:nvGraphicFramePr>
        <p:xfrm>
          <a:off x="179512" y="1253612"/>
          <a:ext cx="8903528" cy="362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39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27000" y="55476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Automotive Opinion Leaders Associate with a Trusted, Believable, Platform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5600" y="729090"/>
            <a:ext cx="5896545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402803" y="794817"/>
            <a:ext cx="1649533" cy="1056691"/>
            <a:chOff x="4648200" y="1447800"/>
            <a:chExt cx="2651760" cy="1927651"/>
          </a:xfrm>
        </p:grpSpPr>
        <p:sp>
          <p:nvSpPr>
            <p:cNvPr id="96" name="Rectangle 95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00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353567" y="802414"/>
            <a:ext cx="1649533" cy="1050860"/>
            <a:chOff x="1819274" y="1458436"/>
            <a:chExt cx="2651760" cy="1917015"/>
          </a:xfrm>
        </p:grpSpPr>
        <p:sp>
          <p:nvSpPr>
            <p:cNvPr id="106" name="Rectangle 105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4317089" y="787261"/>
            <a:ext cx="1649533" cy="883993"/>
            <a:chOff x="6522371" y="1634812"/>
            <a:chExt cx="2651760" cy="1612608"/>
          </a:xfrm>
        </p:grpSpPr>
        <p:sp>
          <p:nvSpPr>
            <p:cNvPr id="116" name="Rectangle 115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18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ounded Rectangular Callout 118"/>
          <p:cNvSpPr/>
          <p:nvPr/>
        </p:nvSpPr>
        <p:spPr>
          <a:xfrm>
            <a:off x="6386943" y="769453"/>
            <a:ext cx="2333018" cy="949913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“Likely to believe what somebody tells you if they heard it from…”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4771" y="122172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67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78766" y="122172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81%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92931" y="1221722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46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002911"/>
            <a:ext cx="5896546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057089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058424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90522" y="2040874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567998"/>
            <a:ext cx="2025176" cy="77278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56654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69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558570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80%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902713" y="254985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38%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455175" y="4808055"/>
            <a:ext cx="673632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Automotive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n=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338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378764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421329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429709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97802" y="3415557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3946225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23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395414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941281" y="3954391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57%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236873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Auto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41670"/>
              </p:ext>
            </p:extLst>
          </p:nvPr>
        </p:nvGraphicFramePr>
        <p:xfrm>
          <a:off x="1322479" y="1407172"/>
          <a:ext cx="6272331" cy="287166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15025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57306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Auto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Attack on Ukraine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Vaccine and mask mandates 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08511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Energy or gasoline costs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637180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The President and how he is doing his job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321753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What’s happening in other countries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Something seen on TV (show, sporting event, etc.)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32%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1397930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The overall state of the economy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29%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Inflation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29%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Concern about your own financial situation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Concern about COVID and variants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4" y="4715722"/>
            <a:ext cx="711732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Automotive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=338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1800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Auto Opinion Leaders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707073"/>
            <a:ext cx="8280400" cy="1620837"/>
          </a:xfrm>
        </p:spPr>
        <p:txBody>
          <a:bodyPr/>
          <a:lstStyle/>
          <a:p>
            <a:r>
              <a:rPr lang="en-US" sz="1600" dirty="0"/>
              <a:t>The primary effect on news of the day and entertainment conversations is </a:t>
            </a:r>
            <a:r>
              <a:rPr lang="en-US" sz="1600" b="1" dirty="0"/>
              <a:t>TV</a:t>
            </a:r>
            <a:r>
              <a:rPr lang="en-US" sz="1600" dirty="0"/>
              <a:t>.</a:t>
            </a:r>
          </a:p>
          <a:p>
            <a:r>
              <a:rPr lang="en-US" sz="1600" b="1" dirty="0"/>
              <a:t>Broadcast</a:t>
            </a:r>
            <a:r>
              <a:rPr lang="en-US" sz="1600" dirty="0"/>
              <a:t> is a </a:t>
            </a:r>
            <a:r>
              <a:rPr lang="en-US" sz="1600" b="1" dirty="0"/>
              <a:t>bigger driver </a:t>
            </a:r>
            <a:r>
              <a:rPr lang="en-US" sz="1600" dirty="0"/>
              <a:t>of </a:t>
            </a:r>
            <a:r>
              <a:rPr lang="en-US" sz="1600" b="1" dirty="0"/>
              <a:t>conversations</a:t>
            </a:r>
            <a:r>
              <a:rPr lang="en-US" sz="1600" dirty="0"/>
              <a:t> than cable.</a:t>
            </a:r>
          </a:p>
          <a:p>
            <a:r>
              <a:rPr lang="en-US" sz="1600" dirty="0"/>
              <a:t>Local </a:t>
            </a:r>
            <a:r>
              <a:rPr lang="en-US" sz="1600" b="1" dirty="0"/>
              <a:t>broadcast</a:t>
            </a:r>
            <a:r>
              <a:rPr lang="en-US" sz="1600" dirty="0"/>
              <a:t> TV is the primary source of news</a:t>
            </a:r>
          </a:p>
          <a:p>
            <a:pPr defTabSz="45720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1600" dirty="0"/>
              <a:t>If people could get only 5 TV channels, </a:t>
            </a:r>
            <a:r>
              <a:rPr lang="en-US" sz="1600" b="1" dirty="0"/>
              <a:t>4 of them would be Broadcast.</a:t>
            </a:r>
          </a:p>
          <a:p>
            <a:r>
              <a:rPr lang="en-US" sz="1600" dirty="0"/>
              <a:t>Among all news sources, they find </a:t>
            </a:r>
            <a:r>
              <a:rPr lang="en-US" sz="1600" b="1" dirty="0"/>
              <a:t>local broadcast TV news </a:t>
            </a:r>
            <a:r>
              <a:rPr lang="en-US" sz="1600" dirty="0"/>
              <a:t>to be the </a:t>
            </a:r>
            <a:r>
              <a:rPr lang="en-US" sz="1600" b="1" dirty="0"/>
              <a:t>most believable </a:t>
            </a:r>
            <a:r>
              <a:rPr lang="en-US" sz="1600" dirty="0"/>
              <a:t>and the </a:t>
            </a:r>
            <a:r>
              <a:rPr lang="en-US" sz="1600" b="1" dirty="0"/>
              <a:t>most trustworthy </a:t>
            </a:r>
            <a:r>
              <a:rPr lang="en-US" sz="1600" dirty="0"/>
              <a:t>of all news sources examined.</a:t>
            </a:r>
          </a:p>
          <a:p>
            <a:r>
              <a:rPr lang="en-US" sz="1600" dirty="0"/>
              <a:t>Fake news is perceived to be the greatest on social media.</a:t>
            </a:r>
          </a:p>
          <a:p>
            <a:r>
              <a:rPr lang="en-US" sz="1600" dirty="0"/>
              <a:t>TV and </a:t>
            </a:r>
            <a:r>
              <a:rPr lang="en-US" sz="1600" b="1" dirty="0"/>
              <a:t>local broadcast TV news </a:t>
            </a:r>
            <a:r>
              <a:rPr lang="en-US" sz="1600" dirty="0"/>
              <a:t>are very important to Auto Opinion leaders in many ways.</a:t>
            </a:r>
          </a:p>
          <a:p>
            <a:r>
              <a:rPr lang="en-US" sz="1600" dirty="0"/>
              <a:t>Out of </a:t>
            </a:r>
            <a:r>
              <a:rPr lang="en-US" sz="1600" b="1" dirty="0"/>
              <a:t>30 topical issues</a:t>
            </a:r>
            <a:r>
              <a:rPr lang="en-US" sz="1600" dirty="0"/>
              <a:t>, the attack on Ukraine, what’s happening in other countries, and the president and how he’s doing his job </a:t>
            </a:r>
            <a:r>
              <a:rPr lang="en-US" sz="1600" b="1" dirty="0"/>
              <a:t>resonated the most </a:t>
            </a:r>
            <a:r>
              <a:rPr lang="en-US" sz="1600" dirty="0"/>
              <a:t>with Automotive opinion leaders.</a:t>
            </a:r>
          </a:p>
          <a:p>
            <a:endParaRPr lang="en-US" sz="16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6340" y="782451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Automotive </a:t>
            </a:r>
            <a:r>
              <a:rPr lang="en-US" sz="1400" dirty="0"/>
              <a:t>opinion leaders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February, 22nd  to March 8th,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3665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Automotive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Categories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044464"/>
              </p:ext>
            </p:extLst>
          </p:nvPr>
        </p:nvGraphicFramePr>
        <p:xfrm>
          <a:off x="0" y="1433328"/>
          <a:ext cx="903649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7713" y="143997"/>
            <a:ext cx="8291265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+mn-lt"/>
              </a:rPr>
              <a:t>Auto Opinion Leaders: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Primary Effect on News of 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Day Conversations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40941"/>
            <a:ext cx="896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Automotive Opinion Leader 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 either as conversation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174" y="4629042"/>
            <a:ext cx="76962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Automotive Opinion Leaders  (News of the day conversations, n= 378)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Q8/Q9)  Which of the following comes closest to describing what prompted or sparked the conversation?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Note: Ranked by TV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858091"/>
              </p:ext>
            </p:extLst>
          </p:nvPr>
        </p:nvGraphicFramePr>
        <p:xfrm>
          <a:off x="778042" y="1727954"/>
          <a:ext cx="7587915" cy="292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/>
              <a:t>For Auto Opinion Leaders, 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379" y="968216"/>
            <a:ext cx="7111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Automotive Opinion Leader’s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Automotive Opinion leaders: (All Conversations, n=1530; News of the day conversations, n=378) 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Auto Opinion Leaders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03502"/>
              </p:ext>
            </p:extLst>
          </p:nvPr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7717" y="1063144"/>
            <a:ext cx="4408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Auto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Auto opinion leaders, n=338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140603"/>
            <a:ext cx="8460679" cy="647725"/>
          </a:xfrm>
        </p:spPr>
        <p:txBody>
          <a:bodyPr t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 For </a:t>
            </a:r>
            <a:r>
              <a:rPr lang="en-US" sz="2500" dirty="0"/>
              <a:t>Automotive Opinion Leaders</a:t>
            </a:r>
            <a:endParaRPr lang="en-US" sz="2500" b="1" dirty="0">
              <a:latin typeface="+mn-lt"/>
            </a:endParaRP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349999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0420" y="870576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Automotive Opinion Leaders, n=338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Q21A)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66155</TotalTime>
  <Words>1302</Words>
  <Application>Microsoft Office PowerPoint</Application>
  <PresentationFormat>On-screen Show (16:9)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Automotive opinion leaders  Categories On Which they frequently give advice, suggestions and ideas to other people, such as family and friends  Analysis subject to sample size</vt:lpstr>
      <vt:lpstr>PowerPoint Presentation</vt:lpstr>
      <vt:lpstr>For Auto Opinion Leaders, Broadcast TV Is A More Powerful Conversation Driver Than Cable TV</vt:lpstr>
      <vt:lpstr>PowerPoint Presentation</vt:lpstr>
      <vt:lpstr>Out of 5 choices, the top 4 were Broadcast Networks For Automotive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 of a Choice of 30 Issues, These Topics Resonated the Most Among Auto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1899</cp:revision>
  <cp:lastPrinted>2022-03-25T19:03:58Z</cp:lastPrinted>
  <dcterms:created xsi:type="dcterms:W3CDTF">2016-03-22T13:57:22Z</dcterms:created>
  <dcterms:modified xsi:type="dcterms:W3CDTF">2022-05-26T15:04:08Z</dcterms:modified>
</cp:coreProperties>
</file>