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8"/>
  </p:notesMasterIdLst>
  <p:handoutMasterIdLst>
    <p:handoutMasterId r:id="rId19"/>
  </p:handoutMasterIdLst>
  <p:sldIdLst>
    <p:sldId id="1830" r:id="rId2"/>
    <p:sldId id="1831" r:id="rId3"/>
    <p:sldId id="1900" r:id="rId4"/>
    <p:sldId id="1833" r:id="rId5"/>
    <p:sldId id="1809" r:id="rId6"/>
    <p:sldId id="1789" r:id="rId7"/>
    <p:sldId id="1898" r:id="rId8"/>
    <p:sldId id="1860" r:id="rId9"/>
    <p:sldId id="1896" r:id="rId10"/>
    <p:sldId id="1861" r:id="rId11"/>
    <p:sldId id="1797" r:id="rId12"/>
    <p:sldId id="1874" r:id="rId13"/>
    <p:sldId id="1875" r:id="rId14"/>
    <p:sldId id="1956" r:id="rId15"/>
    <p:sldId id="1902" r:id="rId16"/>
    <p:sldId id="1899" r:id="rId17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orient="horz" userDrawn="1">
          <p15:clr>
            <a:srgbClr val="A4A3A4"/>
          </p15:clr>
        </p15:guide>
        <p15:guide id="13" pos="2880" userDrawn="1">
          <p15:clr>
            <a:srgbClr val="A4A3A4"/>
          </p15:clr>
        </p15:guide>
        <p15:guide id="15" orient="horz" pos="84" userDrawn="1">
          <p15:clr>
            <a:srgbClr val="A4A3A4"/>
          </p15:clr>
        </p15:guide>
        <p15:guide id="16" orient="horz" pos="2700" userDrawn="1">
          <p15:clr>
            <a:srgbClr val="A4A3A4"/>
          </p15:clr>
        </p15:guide>
        <p15:guide id="17" pos="912" userDrawn="1">
          <p15:clr>
            <a:srgbClr val="A4A3A4"/>
          </p15:clr>
        </p15:guide>
        <p15:guide id="18" orient="horz" pos="3204" userDrawn="1">
          <p15:clr>
            <a:srgbClr val="A4A3A4"/>
          </p15:clr>
        </p15:guide>
        <p15:guide id="19" pos="2256" userDrawn="1">
          <p15:clr>
            <a:srgbClr val="A4A3A4"/>
          </p15:clr>
        </p15:guide>
        <p15:guide id="20" pos="3168" userDrawn="1">
          <p15:clr>
            <a:srgbClr val="A4A3A4"/>
          </p15:clr>
        </p15:guide>
        <p15:guide id="21" pos="3336" userDrawn="1">
          <p15:clr>
            <a:srgbClr val="A4A3A4"/>
          </p15:clr>
        </p15:guide>
        <p15:guide id="22" pos="5160" userDrawn="1">
          <p15:clr>
            <a:srgbClr val="A4A3A4"/>
          </p15:clr>
        </p15:guide>
        <p15:guide id="23" orient="horz" pos="372" userDrawn="1">
          <p15:clr>
            <a:srgbClr val="A4A3A4"/>
          </p15:clr>
        </p15:guide>
        <p15:guide id="24" orient="horz" pos="780" userDrawn="1">
          <p15:clr>
            <a:srgbClr val="A4A3A4"/>
          </p15:clr>
        </p15:guide>
        <p15:guide id="25" orient="horz" pos="30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ther Evans" initials="HE" lastIdx="64" clrIdx="2"/>
  <p:cmAuthor id="7" name=" " initials="MSOffice" lastIdx="0" clrIdx="7"/>
  <p:cmAuthor id="1" name=" Ed Keller" initials="EK" lastIdx="34" clrIdx="0"/>
  <p:cmAuthor id="8" name="Denise Ryan" initials="DR" lastIdx="2" clrIdx="8">
    <p:extLst>
      <p:ext uri="{19B8F6BF-5375-455C-9EA6-DF929625EA0E}">
        <p15:presenceInfo xmlns:p15="http://schemas.microsoft.com/office/powerpoint/2012/main" userId="Denise Ryan" providerId="None"/>
      </p:ext>
    </p:extLst>
  </p:cmAuthor>
  <p:cmAuthor id="2" name="Keller Fay" initials="KF" lastIdx="30" clrIdx="1"/>
  <p:cmAuthor id="3" name="Brad Fay" initials="BF" lastIdx="8" clrIdx="3"/>
  <p:cmAuthor id="4" name="Randolph Burlton" initials="" lastIdx="0" clrIdx="4"/>
  <p:cmAuthor id="5" name="Ed Keller" initials="EK" lastIdx="32" clrIdx="5"/>
  <p:cmAuthor id="6" name="Matt Phillips" initials="MP" lastIdx="29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4472C4"/>
    <a:srgbClr val="C5C5C5"/>
    <a:srgbClr val="4F81BD"/>
    <a:srgbClr val="663399"/>
    <a:srgbClr val="FFFFFF"/>
    <a:srgbClr val="EE5B1B"/>
    <a:srgbClr val="FF8989"/>
    <a:srgbClr val="FF7171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3784" autoAdjust="0"/>
  </p:normalViewPr>
  <p:slideViewPr>
    <p:cSldViewPr snapToGrid="0" snapToObjects="1">
      <p:cViewPr varScale="1">
        <p:scale>
          <a:sx n="126" d="100"/>
          <a:sy n="126" d="100"/>
        </p:scale>
        <p:origin x="150" y="132"/>
      </p:cViewPr>
      <p:guideLst>
        <p:guide orient="horz"/>
        <p:guide pos="2880"/>
        <p:guide orient="horz" pos="84"/>
        <p:guide orient="horz" pos="2700"/>
        <p:guide pos="912"/>
        <p:guide orient="horz" pos="3204"/>
        <p:guide pos="2256"/>
        <p:guide pos="3168"/>
        <p:guide pos="3336"/>
        <p:guide pos="5160"/>
        <p:guide orient="horz" pos="372"/>
        <p:guide orient="horz" pos="780"/>
        <p:guide orient="horz" pos="30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455553286976868E-2"/>
          <c:y val="8.9590045550494393E-2"/>
          <c:w val="0.97292280068369696"/>
          <c:h val="0.90990414645286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2">
                <a:alpha val="74902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News of the Day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0.47460000000000002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7-476C-9AB9-1E93FF24C0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Online Content</c:v>
                </c:pt>
              </c:strCache>
            </c:strRef>
          </c:tx>
          <c:spPr>
            <a:solidFill>
              <a:schemeClr val="accent5">
                <a:alpha val="74902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News of the Day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0.29220000000000002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77-476C-9AB9-1E93FF24C0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chemeClr val="accent4">
                <a:alpha val="74902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News of the Day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0.24079999999999999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77-476C-9AB9-1E93FF24C0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Print 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News of the Day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0.25490000000000002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77-476C-9AB9-1E93FF24C00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News of the Day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0.1731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4-44C8-AF55-A8C31B8D64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43754792"/>
        <c:axId val="243755184"/>
      </c:barChart>
      <c:catAx>
        <c:axId val="243754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43755184"/>
        <c:crosses val="autoZero"/>
        <c:auto val="1"/>
        <c:lblAlgn val="ctr"/>
        <c:lblOffset val="100"/>
        <c:noMultiLvlLbl val="0"/>
      </c:catAx>
      <c:valAx>
        <c:axId val="243755184"/>
        <c:scaling>
          <c:orientation val="minMax"/>
          <c:max val="0.70000000000000107"/>
        </c:scaling>
        <c:delete val="1"/>
        <c:axPos val="l"/>
        <c:numFmt formatCode="0%" sourceLinked="1"/>
        <c:majorTickMark val="out"/>
        <c:minorTickMark val="none"/>
        <c:tickLblPos val="nextTo"/>
        <c:crossAx val="2437547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4207737623934944"/>
          <c:y val="6.4254280388598803E-2"/>
          <c:w val="0.52814404257402903"/>
          <c:h val="8.9826747645323363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03859162892574E-2"/>
          <c:y val="0.15118875326473505"/>
          <c:w val="0.97292280068369696"/>
          <c:h val="0.66709223478278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Broadcast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All Conversations</c:v>
                </c:pt>
                <c:pt idx="1">
                  <c:v>News of the Day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0.24060000000000001</c:v>
                </c:pt>
                <c:pt idx="1">
                  <c:v>0.3906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9C-46FD-8067-404EB9FB2A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(NET)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All Conversations</c:v>
                </c:pt>
                <c:pt idx="1">
                  <c:v>News of the Day</c:v>
                </c:pt>
              </c:strCache>
            </c:strRef>
          </c:cat>
          <c:val>
            <c:numRef>
              <c:f>Sheet1!$C$2:$C$3</c:f>
            </c:numRef>
          </c:val>
          <c:extLst>
            <c:ext xmlns:c16="http://schemas.microsoft.com/office/drawing/2014/chart" uri="{C3380CC4-5D6E-409C-BE32-E72D297353CC}">
              <c16:uniqueId val="{00000001-539C-46FD-8067-404EB9FB2A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National (NET)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All Conversations</c:v>
                </c:pt>
                <c:pt idx="1">
                  <c:v>News of the Day</c:v>
                </c:pt>
              </c:strCache>
            </c:strRef>
          </c:cat>
          <c:val>
            <c:numRef>
              <c:f>Sheet1!$D$2:$D$3</c:f>
            </c:numRef>
          </c:val>
          <c:extLst>
            <c:ext xmlns:c16="http://schemas.microsoft.com/office/drawing/2014/chart" uri="{C3380CC4-5D6E-409C-BE32-E72D297353CC}">
              <c16:uniqueId val="{00000002-539C-46FD-8067-404EB9FB2A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Cable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All Conversations</c:v>
                </c:pt>
                <c:pt idx="1">
                  <c:v>News of the Day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0.15620000000000001</c:v>
                </c:pt>
                <c:pt idx="1">
                  <c:v>0.21690000000000001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9C-46FD-8067-404EB9FB2A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91714856"/>
        <c:axId val="691713288"/>
      </c:barChart>
      <c:catAx>
        <c:axId val="691714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91713288"/>
        <c:crosses val="autoZero"/>
        <c:auto val="1"/>
        <c:lblAlgn val="ctr"/>
        <c:lblOffset val="100"/>
        <c:noMultiLvlLbl val="0"/>
      </c:catAx>
      <c:valAx>
        <c:axId val="691713288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6917148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652844028959204"/>
          <c:y val="0.13462582965151196"/>
          <c:w val="0.48173602366394458"/>
          <c:h val="6.4311396270804691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1693321306959502"/>
          <c:w val="1"/>
          <c:h val="0.677828281246711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F81BD"/>
              </a:solidFill>
            </c:spPr>
            <c:extLst>
              <c:ext xmlns:c16="http://schemas.microsoft.com/office/drawing/2014/chart" uri="{C3380CC4-5D6E-409C-BE32-E72D297353CC}">
                <c16:uniqueId val="{00000001-E80C-4663-B0E2-F25BF16353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Local broadcast TV</c:v>
                </c:pt>
                <c:pt idx="1">
                  <c:v>Print</c:v>
                </c:pt>
                <c:pt idx="2">
                  <c:v>Online</c:v>
                </c:pt>
                <c:pt idx="3">
                  <c:v>Cable</c:v>
                </c:pt>
                <c:pt idx="4">
                  <c:v>National Broadcast Network</c:v>
                </c:pt>
                <c:pt idx="5">
                  <c:v>Radio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0.3362</c:v>
                </c:pt>
                <c:pt idx="1">
                  <c:v>0.1671</c:v>
                </c:pt>
                <c:pt idx="2">
                  <c:v>0.15590000000000001</c:v>
                </c:pt>
                <c:pt idx="3">
                  <c:v>0.151</c:v>
                </c:pt>
                <c:pt idx="4">
                  <c:v>0.09</c:v>
                </c:pt>
                <c:pt idx="5">
                  <c:v>7.2999999999999995E-2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C-4E88-9FD1-72367B2D1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52735000"/>
        <c:axId val="552728728"/>
      </c:barChart>
      <c:catAx>
        <c:axId val="552735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/>
            </a:pPr>
            <a:endParaRPr lang="en-US"/>
          </a:p>
        </c:txPr>
        <c:crossAx val="552728728"/>
        <c:crosses val="autoZero"/>
        <c:auto val="0"/>
        <c:lblAlgn val="ctr"/>
        <c:lblOffset val="100"/>
        <c:tickLblSkip val="1"/>
        <c:noMultiLvlLbl val="0"/>
      </c:catAx>
      <c:valAx>
        <c:axId val="552728728"/>
        <c:scaling>
          <c:orientation val="minMax"/>
          <c:max val="0.4"/>
        </c:scaling>
        <c:delete val="1"/>
        <c:axPos val="l"/>
        <c:numFmt formatCode="0%" sourceLinked="1"/>
        <c:majorTickMark val="out"/>
        <c:minorTickMark val="none"/>
        <c:tickLblPos val="nextTo"/>
        <c:crossAx val="552735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Financial/Banking Opinion</a:t>
            </a:r>
            <a:r>
              <a:rPr lang="en-US" sz="1200" baseline="0" dirty="0"/>
              <a:t> Leaders</a:t>
            </a:r>
            <a:endParaRPr lang="en-US" sz="1200" dirty="0"/>
          </a:p>
          <a:p>
            <a:pPr>
              <a:defRPr sz="1200"/>
            </a:pPr>
            <a:r>
              <a:rPr lang="en-US" sz="1200" dirty="0"/>
              <a:t>% Choose Network </a:t>
            </a:r>
          </a:p>
        </c:rich>
      </c:tx>
      <c:layout>
        <c:manualLayout>
          <c:xMode val="edge"/>
          <c:yMode val="edge"/>
          <c:x val="0.34012965393214739"/>
          <c:y val="0.171375411562796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148148148148147E-2"/>
          <c:y val="0.31079513564078576"/>
          <c:w val="0.96604938271604934"/>
          <c:h val="0.56946679139382606"/>
        </c:manualLayout>
      </c:layout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4"/>
            <c:invertIfNegative val="0"/>
            <c:bubble3D val="1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FD1-4484-851A-F3EC8BC87D1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Sheet1!$B$2:$B$6</c:f>
              <c:numCache>
                <c:formatCode>0%</c:formatCode>
                <c:ptCount val="5"/>
                <c:pt idx="0">
                  <c:v>0.43380000000000002</c:v>
                </c:pt>
                <c:pt idx="1">
                  <c:v>0.39360000000000001</c:v>
                </c:pt>
                <c:pt idx="2">
                  <c:v>0.37269999999999998</c:v>
                </c:pt>
                <c:pt idx="3">
                  <c:v>0.31280000000000002</c:v>
                </c:pt>
                <c:pt idx="4">
                  <c:v>0.27550000000000002</c:v>
                </c:pt>
              </c:numCache>
            </c:numRef>
          </c:yVal>
          <c:bubbleSize>
            <c:numRef>
              <c:f>Sheet1!$C$2:$C$6</c:f>
              <c:numCache>
                <c:formatCode>General</c:formatCode>
                <c:ptCount val="5"/>
                <c:pt idx="0">
                  <c:v>4.5999999999999996</c:v>
                </c:pt>
                <c:pt idx="1">
                  <c:v>4.4000000000000004</c:v>
                </c:pt>
                <c:pt idx="2">
                  <c:v>3.9</c:v>
                </c:pt>
                <c:pt idx="3">
                  <c:v>3.5</c:v>
                </c:pt>
                <c:pt idx="4">
                  <c:v>1.6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2-1FD1-4484-851A-F3EC8BC87D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786955896"/>
        <c:axId val="786953544"/>
      </c:bubbleChart>
      <c:valAx>
        <c:axId val="7869558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86953544"/>
        <c:crosses val="autoZero"/>
        <c:crossBetween val="midCat"/>
      </c:valAx>
      <c:valAx>
        <c:axId val="7869535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869558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795429287401485"/>
          <c:y val="3.9503735617361216E-2"/>
          <c:w val="0.64631256695101535"/>
          <c:h val="0.92757648470150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Public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98E-4500-A1E2-56534388B66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B8E-9C4B-B75A-6DC9A2907E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television stations websites/apps </c:v>
                </c:pt>
                <c:pt idx="1">
                  <c:v>Local broadcast television stations </c:v>
                </c:pt>
                <c:pt idx="2">
                  <c:v>Local newspaper websites/apps </c:v>
                </c:pt>
                <c:pt idx="3">
                  <c:v>Local newspapers </c:v>
                </c:pt>
                <c:pt idx="4">
                  <c:v>Local radio stations </c:v>
                </c:pt>
                <c:pt idx="5">
                  <c:v>Local radio station websites/apps </c:v>
                </c:pt>
                <c:pt idx="6">
                  <c:v>Cable television news website/apps </c:v>
                </c:pt>
                <c:pt idx="7">
                  <c:v>National broadcast television news  </c:v>
                </c:pt>
                <c:pt idx="8">
                  <c:v>National broadcast television news websites/apps </c:v>
                </c:pt>
                <c:pt idx="9">
                  <c:v>Cable television news </c:v>
                </c:pt>
                <c:pt idx="10">
                  <c:v>National newspaper websites/apps </c:v>
                </c:pt>
                <c:pt idx="11">
                  <c:v>Online-only news websites/apps </c:v>
                </c:pt>
                <c:pt idx="12">
                  <c:v>Social media </c:v>
                </c:pt>
              </c:strCache>
            </c:strRef>
          </c:cat>
          <c:val>
            <c:numRef>
              <c:f>Sheet1!$B$2:$B$14</c:f>
              <c:numCache>
                <c:formatCode>#,##0%</c:formatCode>
                <c:ptCount val="13"/>
                <c:pt idx="0">
                  <c:v>0.79645842231243602</c:v>
                </c:pt>
                <c:pt idx="1">
                  <c:v>0.78929565565766502</c:v>
                </c:pt>
                <c:pt idx="2">
                  <c:v>0.77149403902607006</c:v>
                </c:pt>
                <c:pt idx="3">
                  <c:v>0.755147874153554</c:v>
                </c:pt>
                <c:pt idx="4">
                  <c:v>0.74780043230767501</c:v>
                </c:pt>
                <c:pt idx="5">
                  <c:v>0.73817313747128999</c:v>
                </c:pt>
                <c:pt idx="6">
                  <c:v>0.72921864323076502</c:v>
                </c:pt>
                <c:pt idx="7">
                  <c:v>0.72601448811150704</c:v>
                </c:pt>
                <c:pt idx="8">
                  <c:v>0.72425051895412396</c:v>
                </c:pt>
                <c:pt idx="9">
                  <c:v>0.693328735267006</c:v>
                </c:pt>
                <c:pt idx="10">
                  <c:v>0.68270129649366695</c:v>
                </c:pt>
                <c:pt idx="11">
                  <c:v>0.62204338340946697</c:v>
                </c:pt>
                <c:pt idx="12">
                  <c:v>0.41706630951571699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EC-448D-A4A2-1C39CDB41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94940976"/>
        <c:axId val="694939408"/>
      </c:barChart>
      <c:catAx>
        <c:axId val="694940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939408"/>
        <c:crosses val="autoZero"/>
        <c:auto val="1"/>
        <c:lblAlgn val="ctr"/>
        <c:lblOffset val="100"/>
        <c:noMultiLvlLbl val="0"/>
      </c:catAx>
      <c:valAx>
        <c:axId val="694939408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extTo"/>
        <c:crossAx val="69494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television stations websites/apps </c:v>
                </c:pt>
                <c:pt idx="1">
                  <c:v>Local broadcast television stations </c:v>
                </c:pt>
                <c:pt idx="2">
                  <c:v>Local newspapers</c:v>
                </c:pt>
                <c:pt idx="3">
                  <c:v>Local newspaper websites/apps </c:v>
                </c:pt>
                <c:pt idx="4">
                  <c:v>Local radio stations </c:v>
                </c:pt>
                <c:pt idx="5">
                  <c:v>Local radio station websites/apps </c:v>
                </c:pt>
                <c:pt idx="6">
                  <c:v>National broadcast television news websites/apps </c:v>
                </c:pt>
                <c:pt idx="7">
                  <c:v>National broadcast television news  </c:v>
                </c:pt>
                <c:pt idx="8">
                  <c:v>Cable television news </c:v>
                </c:pt>
                <c:pt idx="9">
                  <c:v>Cable television news website/apps </c:v>
                </c:pt>
                <c:pt idx="10">
                  <c:v>National newspaper websites/apps </c:v>
                </c:pt>
                <c:pt idx="11">
                  <c:v>Online-only news websites/apps </c:v>
                </c:pt>
                <c:pt idx="12">
                  <c:v>Social media </c:v>
                </c:pt>
              </c:strCache>
            </c:strRef>
          </c:cat>
          <c:val>
            <c:numRef>
              <c:f>Sheet1!$B$2:$B$14</c:f>
              <c:numCache>
                <c:formatCode>#,##0%</c:formatCode>
                <c:ptCount val="13"/>
                <c:pt idx="0">
                  <c:v>0.29174486718285297</c:v>
                </c:pt>
                <c:pt idx="1">
                  <c:v>0.31365996168298299</c:v>
                </c:pt>
                <c:pt idx="2" formatCode="0%">
                  <c:v>0.32</c:v>
                </c:pt>
                <c:pt idx="3">
                  <c:v>0.26692531222503602</c:v>
                </c:pt>
                <c:pt idx="4">
                  <c:v>0.29076100087395401</c:v>
                </c:pt>
                <c:pt idx="5">
                  <c:v>0.270770033900188</c:v>
                </c:pt>
                <c:pt idx="6">
                  <c:v>0.26884192061684797</c:v>
                </c:pt>
                <c:pt idx="7">
                  <c:v>0.29828195564996601</c:v>
                </c:pt>
                <c:pt idx="8">
                  <c:v>0.25919643959315802</c:v>
                </c:pt>
                <c:pt idx="9">
                  <c:v>0.25582023040041602</c:v>
                </c:pt>
                <c:pt idx="10">
                  <c:v>0.28442386677915998</c:v>
                </c:pt>
                <c:pt idx="11">
                  <c:v>0.207143066468711</c:v>
                </c:pt>
                <c:pt idx="12">
                  <c:v>0.12231928398523299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2-40F4-BAD2-8F8AF9CA78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rgbClr val="A1BB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television stations websites/apps </c:v>
                </c:pt>
                <c:pt idx="1">
                  <c:v>Local broadcast television stations </c:v>
                </c:pt>
                <c:pt idx="2">
                  <c:v>Local newspapers</c:v>
                </c:pt>
                <c:pt idx="3">
                  <c:v>Local newspaper websites/apps </c:v>
                </c:pt>
                <c:pt idx="4">
                  <c:v>Local radio stations </c:v>
                </c:pt>
                <c:pt idx="5">
                  <c:v>Local radio station websites/apps </c:v>
                </c:pt>
                <c:pt idx="6">
                  <c:v>National broadcast television news websites/apps </c:v>
                </c:pt>
                <c:pt idx="7">
                  <c:v>National broadcast television news  </c:v>
                </c:pt>
                <c:pt idx="8">
                  <c:v>Cable television news </c:v>
                </c:pt>
                <c:pt idx="9">
                  <c:v>Cable television news website/apps </c:v>
                </c:pt>
                <c:pt idx="10">
                  <c:v>National newspaper websites/apps </c:v>
                </c:pt>
                <c:pt idx="11">
                  <c:v>Online-only news websites/apps </c:v>
                </c:pt>
                <c:pt idx="12">
                  <c:v>Social media </c:v>
                </c:pt>
              </c:strCache>
            </c:strRef>
          </c:cat>
          <c:val>
            <c:numRef>
              <c:f>Sheet1!$C$2:$C$14</c:f>
              <c:numCache>
                <c:formatCode>#,##0%</c:formatCode>
                <c:ptCount val="13"/>
                <c:pt idx="0">
                  <c:v>0.49334489672189002</c:v>
                </c:pt>
                <c:pt idx="1">
                  <c:v>0.46344226493699803</c:v>
                </c:pt>
                <c:pt idx="2" formatCode="0%">
                  <c:v>0.46</c:v>
                </c:pt>
                <c:pt idx="3">
                  <c:v>0.502706152318104</c:v>
                </c:pt>
                <c:pt idx="4">
                  <c:v>0.45759801292267599</c:v>
                </c:pt>
                <c:pt idx="5">
                  <c:v>0.47025779158740699</c:v>
                </c:pt>
                <c:pt idx="6">
                  <c:v>0.43415923500105602</c:v>
                </c:pt>
                <c:pt idx="7">
                  <c:v>0.39904720278718803</c:v>
                </c:pt>
                <c:pt idx="8">
                  <c:v>0.40972714969273</c:v>
                </c:pt>
                <c:pt idx="9">
                  <c:v>0.40079069709224602</c:v>
                </c:pt>
                <c:pt idx="10">
                  <c:v>0.36949946130446698</c:v>
                </c:pt>
                <c:pt idx="11">
                  <c:v>0.36032806586327198</c:v>
                </c:pt>
                <c:pt idx="12">
                  <c:v>0.235303569117154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B2-40F4-BAD2-8F8AF9CA7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694938232"/>
        <c:axId val="694938624"/>
      </c:barChart>
      <c:catAx>
        <c:axId val="6949382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938624"/>
        <c:crosses val="autoZero"/>
        <c:auto val="1"/>
        <c:lblAlgn val="ctr"/>
        <c:lblOffset val="100"/>
        <c:noMultiLvlLbl val="0"/>
      </c:catAx>
      <c:valAx>
        <c:axId val="694938624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extTo"/>
        <c:crossAx val="694938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754194559534087"/>
          <c:y val="6.2547581394155255E-2"/>
          <c:w val="0.38140394080155859"/>
          <c:h val="6.562609448579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054306606401855"/>
          <c:y val="3.6211679486587309E-2"/>
          <c:w val="0.55866437282804737"/>
          <c:h val="0.92757648470150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Public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58D-4A3D-9890-DBB0466B77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Social media</c:v>
                </c:pt>
                <c:pt idx="1">
                  <c:v>Online-only news websites/apps</c:v>
                </c:pt>
                <c:pt idx="2">
                  <c:v>Cable television news</c:v>
                </c:pt>
                <c:pt idx="3">
                  <c:v>National broadcast television news</c:v>
                </c:pt>
                <c:pt idx="4">
                  <c:v>National newspaper websites/apps</c:v>
                </c:pt>
                <c:pt idx="5">
                  <c:v>Cable television news website/apps</c:v>
                </c:pt>
                <c:pt idx="6">
                  <c:v>National broadcast television news websites/apps</c:v>
                </c:pt>
                <c:pt idx="7">
                  <c:v>Local newspapers</c:v>
                </c:pt>
                <c:pt idx="8">
                  <c:v>Local newspaper websites/apps</c:v>
                </c:pt>
                <c:pt idx="9">
                  <c:v>Local television stations websites/apps</c:v>
                </c:pt>
                <c:pt idx="10">
                  <c:v>Local radio stations</c:v>
                </c:pt>
                <c:pt idx="11">
                  <c:v>Local radio station websites/apps</c:v>
                </c:pt>
                <c:pt idx="12">
                  <c:v>Local broadcast television stations</c:v>
                </c:pt>
              </c:strCache>
            </c:strRef>
          </c:cat>
          <c:val>
            <c:numRef>
              <c:f>Sheet1!$B$2:$B$14</c:f>
              <c:numCache>
                <c:formatCode>#,##0%</c:formatCode>
                <c:ptCount val="13"/>
                <c:pt idx="0">
                  <c:v>0.64670716192185596</c:v>
                </c:pt>
                <c:pt idx="1">
                  <c:v>0.28160177952458498</c:v>
                </c:pt>
                <c:pt idx="2">
                  <c:v>0.23301987224013401</c:v>
                </c:pt>
                <c:pt idx="3">
                  <c:v>0.228328344507569</c:v>
                </c:pt>
                <c:pt idx="4">
                  <c:v>0.18682131378751701</c:v>
                </c:pt>
                <c:pt idx="5">
                  <c:v>0.15214375585209</c:v>
                </c:pt>
                <c:pt idx="6">
                  <c:v>0.14043861550403</c:v>
                </c:pt>
                <c:pt idx="7">
                  <c:v>7.5674939092333401E-2</c:v>
                </c:pt>
                <c:pt idx="8">
                  <c:v>6.9797189587881503E-2</c:v>
                </c:pt>
                <c:pt idx="9">
                  <c:v>6.5235660705255494E-2</c:v>
                </c:pt>
                <c:pt idx="10">
                  <c:v>4.90801456441105E-2</c:v>
                </c:pt>
                <c:pt idx="11">
                  <c:v>4.4113565881757501E-2</c:v>
                </c:pt>
                <c:pt idx="12">
                  <c:v>4.0300224346990897E-2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07-4275-A48B-287CB4A32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02814456"/>
        <c:axId val="402814848"/>
      </c:barChart>
      <c:catAx>
        <c:axId val="402814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814848"/>
        <c:crosses val="autoZero"/>
        <c:auto val="1"/>
        <c:lblAlgn val="ctr"/>
        <c:lblOffset val="100"/>
        <c:noMultiLvlLbl val="0"/>
      </c:catAx>
      <c:valAx>
        <c:axId val="402814848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extTo"/>
        <c:crossAx val="4028144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 often find myself passing along advice that I get from television </c:v>
                </c:pt>
                <c:pt idx="1">
                  <c:v>I find myself talking more often about local issues and news compared with national news </c:v>
                </c:pt>
                <c:pt idx="2">
                  <c:v>I like to watch the shows that my friends watch so that we can talk about them </c:v>
                </c:pt>
                <c:pt idx="3">
                  <c:v>I feel closer to the people who present the local news than people presenting national news </c:v>
                </c:pt>
                <c:pt idx="4">
                  <c:v>I trust the people who present the local news more than people presenting national news </c:v>
                </c:pt>
                <c:pt idx="5">
                  <c:v>I often find myself bringing up stories I heard on the local news in my daily conversations </c:v>
                </c:pt>
                <c:pt idx="6">
                  <c:v>I find myself frequently talking with people about the things I see on television </c:v>
                </c:pt>
                <c:pt idx="7">
                  <c:v>I turn to local news for information on local politics and local government issues </c:v>
                </c:pt>
              </c:strCache>
            </c:strRef>
          </c:cat>
          <c:val>
            <c:numRef>
              <c:f>Sheet1!$B$2:$B$9</c:f>
              <c:numCache>
                <c:formatCode>#,##0%</c:formatCode>
                <c:ptCount val="8"/>
                <c:pt idx="0">
                  <c:v>0.45810000000000001</c:v>
                </c:pt>
                <c:pt idx="1">
                  <c:v>0.48020000000000002</c:v>
                </c:pt>
                <c:pt idx="2">
                  <c:v>0.50839999999999996</c:v>
                </c:pt>
                <c:pt idx="3">
                  <c:v>0.56789999999999996</c:v>
                </c:pt>
                <c:pt idx="4">
                  <c:v>0.58509999999999995</c:v>
                </c:pt>
                <c:pt idx="5">
                  <c:v>0.57630000000000003</c:v>
                </c:pt>
                <c:pt idx="6">
                  <c:v>0.58450000000000002</c:v>
                </c:pt>
                <c:pt idx="7">
                  <c:v>0.68500000000000005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55-4675-82B6-E7D23DA7C8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Financial/Banking Opinion Leaders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504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 often find myself passing along advice that I get from television </c:v>
                </c:pt>
                <c:pt idx="1">
                  <c:v>I find myself talking more often about local issues and news compared with national news </c:v>
                </c:pt>
                <c:pt idx="2">
                  <c:v>I like to watch the shows that my friends watch so that we can talk about them </c:v>
                </c:pt>
                <c:pt idx="3">
                  <c:v>I feel closer to the people who present the local news than people presenting national news </c:v>
                </c:pt>
                <c:pt idx="4">
                  <c:v>I trust the people who present the local news more than people presenting national news </c:v>
                </c:pt>
                <c:pt idx="5">
                  <c:v>I often find myself bringing up stories I heard on the local news in my daily conversations </c:v>
                </c:pt>
                <c:pt idx="6">
                  <c:v>I find myself frequently talking with people about the things I see on television </c:v>
                </c:pt>
                <c:pt idx="7">
                  <c:v>I turn to local news for information on local politics and local government issues </c:v>
                </c:pt>
              </c:strCache>
            </c:strRef>
          </c:cat>
          <c:val>
            <c:numRef>
              <c:f>Sheet1!$C$2:$C$9</c:f>
              <c:numCache>
                <c:formatCode>#,##0%</c:formatCode>
                <c:ptCount val="8"/>
                <c:pt idx="0">
                  <c:v>0.53190000000000004</c:v>
                </c:pt>
                <c:pt idx="1">
                  <c:v>0.54810000000000003</c:v>
                </c:pt>
                <c:pt idx="2">
                  <c:v>0.57440000000000002</c:v>
                </c:pt>
                <c:pt idx="3">
                  <c:v>0.60289999999999999</c:v>
                </c:pt>
                <c:pt idx="4">
                  <c:v>0.61890000000000001</c:v>
                </c:pt>
                <c:pt idx="5">
                  <c:v>0.6452</c:v>
                </c:pt>
                <c:pt idx="6">
                  <c:v>0.6633</c:v>
                </c:pt>
                <c:pt idx="7">
                  <c:v>0.75090000000000001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55-4675-82B6-E7D23DA7C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556511040"/>
        <c:axId val="556506728"/>
      </c:barChart>
      <c:catAx>
        <c:axId val="556511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506728"/>
        <c:crosses val="autoZero"/>
        <c:auto val="1"/>
        <c:lblAlgn val="ctr"/>
        <c:lblOffset val="100"/>
        <c:noMultiLvlLbl val="0"/>
      </c:catAx>
      <c:valAx>
        <c:axId val="556506728"/>
        <c:scaling>
          <c:orientation val="minMax"/>
        </c:scaling>
        <c:delete val="1"/>
        <c:axPos val="b"/>
        <c:numFmt formatCode="#,##0%" sourceLinked="1"/>
        <c:majorTickMark val="none"/>
        <c:minorTickMark val="none"/>
        <c:tickLblPos val="nextTo"/>
        <c:crossAx val="55651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468113445167415"/>
          <c:y val="0.88129318565369019"/>
          <c:w val="0.4558231426791815"/>
          <c:h val="7.25918403030907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0.12411</cdr:x>
      <cdr:y>0.74744</cdr:y>
    </cdr:from>
    <cdr:to>
      <cdr:x>0.23523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1415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91440" tIns="45720" rIns="91440" bIns="45720" rtlCol="0" anchor="t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“A”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0.28976</cdr:x>
      <cdr:y>0.74744</cdr:y>
    </cdr:from>
    <cdr:to>
      <cdr:x>0.40087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84629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“B”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0.44444</cdr:x>
      <cdr:y>0.74744</cdr:y>
    </cdr:from>
    <cdr:to>
      <cdr:x>0.55556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657600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“C”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0.61275</cdr:x>
      <cdr:y>0.74744</cdr:y>
    </cdr:from>
    <cdr:to>
      <cdr:x>0.72386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042667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“D”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0.77125</cdr:x>
      <cdr:y>0.74744</cdr:y>
    </cdr:from>
    <cdr:to>
      <cdr:x>0.88236</cdr:x>
      <cdr:y>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347050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“E”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0.90506</cdr:x>
      <cdr:y>0.03559</cdr:y>
    </cdr:from>
    <cdr:to>
      <cdr:x>0.95556</cdr:x>
      <cdr:y>0.10703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A8CB5CC9-3DBA-482A-B8C9-B316AE39ED38}"/>
            </a:ext>
          </a:extLst>
        </cdr:cNvPr>
        <cdr:cNvSpPr/>
      </cdr:nvSpPr>
      <cdr:spPr>
        <a:xfrm xmlns:a="http://schemas.openxmlformats.org/drawingml/2006/main">
          <a:off x="7305770" y="124519"/>
          <a:ext cx="407656" cy="24994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800" b="0" i="0" u="none" strike="noStrike" kern="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0.89966</cdr:x>
      <cdr:y>0.11652</cdr:y>
    </cdr:from>
    <cdr:to>
      <cdr:x>0.95016</cdr:x>
      <cdr:y>0.18796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0A84A676-1514-4851-B277-78CE7C3FA7B0}"/>
            </a:ext>
          </a:extLst>
        </cdr:cNvPr>
        <cdr:cNvSpPr/>
      </cdr:nvSpPr>
      <cdr:spPr>
        <a:xfrm xmlns:a="http://schemas.openxmlformats.org/drawingml/2006/main">
          <a:off x="7262148" y="407655"/>
          <a:ext cx="407656" cy="24994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800" b="0" i="0" u="none" strike="noStrike" kern="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ea typeface="+mn-ea"/>
            <a:cs typeface="+mn-cs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entury Gothic Regul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FF3519-C133-8449-8C4E-12807B124BD6}" type="datetimeFigureOut">
              <a:rPr lang="en-US" smtClean="0">
                <a:latin typeface="Century Gothic Regular"/>
              </a:rPr>
              <a:t>4/13/2022</a:t>
            </a:fld>
            <a:endParaRPr lang="en-US" dirty="0">
              <a:latin typeface="Century Gothic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entury Gothic 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251B7B-E146-0E44-B8A9-CC2E8E0829AF}" type="slidenum">
              <a:rPr lang="en-US" smtClean="0">
                <a:latin typeface="Century Gothic Regular"/>
              </a:rPr>
              <a:t>‹#›</a:t>
            </a:fld>
            <a:endParaRPr lang="en-US" dirty="0">
              <a:latin typeface="Century Goth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6003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Century Gothic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Century Gothic Regular"/>
              </a:defRPr>
            </a:lvl1pPr>
          </a:lstStyle>
          <a:p>
            <a:fld id="{970AF5BC-03C6-D949-B4AF-BE6D8B403508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Century Gothic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Century Gothic Regular"/>
              </a:defRPr>
            </a:lvl1pPr>
          </a:lstStyle>
          <a:p>
            <a:fld id="{D6B63886-553A-7446-B9A8-0A162F165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871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9D0B59-6E5A-BD47-8038-7C104747F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8876" b="24531"/>
          <a:stretch/>
        </p:blipFill>
        <p:spPr>
          <a:xfrm>
            <a:off x="0" y="776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AEF31E-AA78-364C-A8C2-CC7A147B5A46}"/>
              </a:ext>
            </a:extLst>
          </p:cNvPr>
          <p:cNvSpPr/>
          <p:nvPr userDrawn="1"/>
        </p:nvSpPr>
        <p:spPr>
          <a:xfrm>
            <a:off x="0" y="0"/>
            <a:ext cx="9144000" cy="987425"/>
          </a:xfrm>
          <a:prstGeom prst="rect">
            <a:avLst/>
          </a:prstGeom>
          <a:solidFill>
            <a:srgbClr val="111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 Regula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B115EC-6A09-6B40-8A68-D2A5134B6D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03354" y="388037"/>
            <a:ext cx="1900754" cy="36168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0131B2-1DFF-1E4E-BE32-189DD10DBF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2381250"/>
            <a:ext cx="8280400" cy="381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BRAND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5B378CF-8696-504D-8F1F-1F85239924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3575755"/>
            <a:ext cx="8280400" cy="381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04975-ADD6-324C-BF5C-67BDA99D00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73599" y="441459"/>
            <a:ext cx="1265456" cy="27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F1DF00B-6D06-704D-A295-FD936813EE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1DE9CF-6FE2-6C47-91A3-C5F437E46C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950913"/>
            <a:ext cx="8280400" cy="297442"/>
          </a:xfrm>
          <a:prstGeom prst="rect">
            <a:avLst/>
          </a:prstGeom>
        </p:spPr>
        <p:txBody>
          <a:bodyPr lIns="0" tIns="0" rIns="0" bIns="0"/>
          <a:lstStyle>
            <a:lvl1pPr marL="284400" indent="-284400" algn="l">
              <a:lnSpc>
                <a:spcPct val="100000"/>
              </a:lnSpc>
              <a:spcBef>
                <a:spcPts val="600"/>
              </a:spcBef>
              <a:buNone/>
              <a:defRPr sz="1600" b="1" i="1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69D41B-B118-BD47-8695-54FDBDF88E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801" y="1335819"/>
            <a:ext cx="8269400" cy="12359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00"/>
              </a:lnSpc>
              <a:buFontTx/>
              <a:buNone/>
              <a:defRPr sz="1600" cap="none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82CE734-41BD-6645-A857-BB93FF209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1" y="2651194"/>
            <a:ext cx="8280400" cy="2040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buFontTx/>
              <a:buNone/>
              <a:defRPr sz="1200" cap="none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054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69870"/>
            <a:ext cx="7162616" cy="857250"/>
          </a:xfrm>
        </p:spPr>
        <p:txBody>
          <a:bodyPr tIns="0">
            <a:noAutofit/>
          </a:bodyPr>
          <a:lstStyle>
            <a:lvl1pPr algn="l">
              <a:lnSpc>
                <a:spcPct val="8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327120"/>
            <a:ext cx="7162800" cy="27130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72749" y="4772726"/>
            <a:ext cx="2973722" cy="17180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endParaRPr lang="en-US" sz="1800" b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800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7633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2981">
          <p15:clr>
            <a:srgbClr val="FBAE40"/>
          </p15:clr>
        </p15:guide>
        <p15:guide id="6" orient="horz" pos="1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7">
            <a:extLst>
              <a:ext uri="{FF2B5EF4-FFF2-40B4-BE49-F238E27FC236}">
                <a16:creationId xmlns:a16="http://schemas.microsoft.com/office/drawing/2014/main" id="{FEB75173-7C84-8044-9732-2CDF446DF710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0" name="Shape 67">
            <a:extLst>
              <a:ext uri="{FF2B5EF4-FFF2-40B4-BE49-F238E27FC236}">
                <a16:creationId xmlns:a16="http://schemas.microsoft.com/office/drawing/2014/main" id="{DE71AEBC-E05F-A047-8B03-A911F69EC5EB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chemeClr val="tx1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chemeClr val="tx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37501F-67B8-3344-8DF7-C723BF5F1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901" y="4835297"/>
            <a:ext cx="927721" cy="17653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5F0B4CA7-AA1D-124A-A99A-7BF776BF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407855"/>
            <a:ext cx="8280400" cy="327790"/>
          </a:xfrm>
          <a:prstGeom prst="rect">
            <a:avLst/>
          </a:prstGeom>
        </p:spPr>
        <p:txBody>
          <a:bodyPr/>
          <a:lstStyle>
            <a:lvl1pPr algn="ctr">
              <a:defRPr sz="2000" cap="all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09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GREY">
    <p:bg>
      <p:bgPr>
        <a:solidFill>
          <a:srgbClr val="3C3C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4">
            <a:extLst>
              <a:ext uri="{FF2B5EF4-FFF2-40B4-BE49-F238E27FC236}">
                <a16:creationId xmlns:a16="http://schemas.microsoft.com/office/drawing/2014/main" id="{97AEE061-3BE3-8843-BFEA-3CCDC1A9C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31775"/>
            <a:ext cx="8280400" cy="46799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hape 67">
            <a:extLst>
              <a:ext uri="{FF2B5EF4-FFF2-40B4-BE49-F238E27FC236}">
                <a16:creationId xmlns:a16="http://schemas.microsoft.com/office/drawing/2014/main" id="{DCBC168D-11B3-4D46-8AB6-C4B7B60090B4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470E6-A983-5343-9BAC-7994D85751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901" y="4835297"/>
            <a:ext cx="927721" cy="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2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F1011F-3291-8D46-AF39-BE9129767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644" t="5191" r="7767" b="19898"/>
          <a:stretch/>
        </p:blipFill>
        <p:spPr>
          <a:xfrm>
            <a:off x="-188438" y="-19250"/>
            <a:ext cx="9520876" cy="5355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24836-589E-B540-8C9C-2F62C8484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31775"/>
            <a:ext cx="8280400" cy="46799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CENTERED TITLE</a:t>
            </a:r>
          </a:p>
        </p:txBody>
      </p:sp>
    </p:spTree>
    <p:extLst>
      <p:ext uri="{BB962C8B-B14F-4D97-AF65-F5344CB8AC3E}">
        <p14:creationId xmlns:p14="http://schemas.microsoft.com/office/powerpoint/2010/main" val="26490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16475-CD06-6B48-90ED-A4E165F511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39726"/>
            <a:ext cx="8280400" cy="572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FF663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SUMMARY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2B8B72-368D-5740-A575-E88093BE3B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67623"/>
            <a:ext cx="8280400" cy="32441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000" cap="none" baseline="0">
                <a:solidFill>
                  <a:srgbClr val="3C3C3A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1</a:t>
            </a:r>
          </a:p>
          <a:p>
            <a:pPr lvl="0"/>
            <a:r>
              <a:rPr lang="en-US" dirty="0"/>
              <a:t>TITLE 2</a:t>
            </a:r>
          </a:p>
          <a:p>
            <a:pPr lvl="0"/>
            <a:r>
              <a:rPr lang="en-US" dirty="0"/>
              <a:t>TITLE 3</a:t>
            </a:r>
          </a:p>
          <a:p>
            <a:pPr lvl="0"/>
            <a:r>
              <a:rPr lang="en-US" dirty="0"/>
              <a:t>TITLE 4</a:t>
            </a:r>
          </a:p>
        </p:txBody>
      </p:sp>
    </p:spTree>
    <p:extLst>
      <p:ext uri="{BB962C8B-B14F-4D97-AF65-F5344CB8AC3E}">
        <p14:creationId xmlns:p14="http://schemas.microsoft.com/office/powerpoint/2010/main" val="333785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881D3B-964C-E343-8839-12FABB67DA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355587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  <p15:guide id="7" orient="horz" pos="59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881D3B-964C-E343-8839-12FABB67DA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3D454D-7B88-A040-A33A-777A433D34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950913"/>
            <a:ext cx="4129200" cy="324894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 i="0" cap="all" baseline="0"/>
            </a:lvl1pPr>
            <a:lvl2pPr marL="284400" indent="-28440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aseline="0"/>
            </a:lvl2pPr>
            <a:lvl3pPr marL="914400" indent="0">
              <a:buFontTx/>
              <a:buNone/>
              <a:defRPr baseline="0"/>
            </a:lvl3pPr>
            <a:lvl4pPr marL="1371600" indent="0">
              <a:buFontTx/>
              <a:buNone/>
              <a:defRPr baseline="0"/>
            </a:lvl4pPr>
            <a:lvl5pPr marL="1828800" indent="0">
              <a:buFontTx/>
              <a:buNone/>
              <a:defRPr baseline="0"/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</a:t>
            </a:r>
          </a:p>
          <a:p>
            <a:pPr lvl="1"/>
            <a:r>
              <a:rPr lang="en-US" dirty="0"/>
              <a:t>Fourth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ACB100E-C2A5-3E41-AB26-9F0C17E0FF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950913"/>
            <a:ext cx="4140200" cy="32496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50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  <p15:guide id="7" orient="horz" pos="59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EXT 2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3E16BD0-D774-8A45-85A5-B061B56B0F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6AC94-B06A-4548-9C16-2E30771BB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950913"/>
            <a:ext cx="4140200" cy="39608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 cap="all" baseline="0">
                <a:solidFill>
                  <a:srgbClr val="3C3C3A"/>
                </a:solidFill>
              </a:defRPr>
            </a:lvl1pPr>
            <a:lvl2pPr marL="284400" indent="-284400">
              <a:lnSpc>
                <a:spcPts val="1800"/>
              </a:lnSpc>
              <a:spcBef>
                <a:spcPts val="600"/>
              </a:spcBef>
              <a:defRPr sz="1200" baseline="0">
                <a:solidFill>
                  <a:srgbClr val="3C3C3A"/>
                </a:solidFill>
              </a:defRPr>
            </a:lvl2pPr>
            <a:lvl3pPr>
              <a:defRPr baseline="0">
                <a:solidFill>
                  <a:srgbClr val="3C3C3A"/>
                </a:solidFill>
              </a:defRPr>
            </a:lvl3pPr>
            <a:lvl4pPr>
              <a:defRPr baseline="0">
                <a:solidFill>
                  <a:srgbClr val="3C3C3A"/>
                </a:solidFill>
              </a:defRPr>
            </a:lvl4pPr>
            <a:lvl5pPr>
              <a:defRPr baseline="0">
                <a:solidFill>
                  <a:srgbClr val="3C3C3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C7320CF-2EF7-F04D-96C9-E9EF794973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4430" y="950913"/>
            <a:ext cx="4140200" cy="39608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 cap="all" baseline="0">
                <a:solidFill>
                  <a:srgbClr val="3C3C3A"/>
                </a:solidFill>
              </a:defRPr>
            </a:lvl1pPr>
            <a:lvl2pPr marL="284400" indent="-284400">
              <a:lnSpc>
                <a:spcPts val="1800"/>
              </a:lnSpc>
              <a:spcBef>
                <a:spcPts val="600"/>
              </a:spcBef>
              <a:defRPr sz="1200" baseline="0">
                <a:solidFill>
                  <a:srgbClr val="3C3C3A"/>
                </a:solidFill>
              </a:defRPr>
            </a:lvl2pPr>
            <a:lvl3pPr>
              <a:defRPr baseline="0">
                <a:solidFill>
                  <a:srgbClr val="3C3C3A"/>
                </a:solidFill>
              </a:defRPr>
            </a:lvl3pPr>
            <a:lvl4pPr>
              <a:defRPr baseline="0">
                <a:solidFill>
                  <a:srgbClr val="3C3C3A"/>
                </a:solidFill>
              </a:defRPr>
            </a:lvl4pPr>
            <a:lvl5pPr>
              <a:defRPr baseline="0">
                <a:solidFill>
                  <a:srgbClr val="3C3C3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021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80C84BC-C90F-DB46-8DCF-76A4DE59E5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84FD98-B23B-5B40-873B-F291E800C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950913"/>
            <a:ext cx="8280400" cy="162083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aseline="0">
                <a:solidFill>
                  <a:srgbClr val="3C3C3A"/>
                </a:solidFill>
              </a:defRPr>
            </a:lvl1pPr>
            <a:lvl2pPr>
              <a:defRPr>
                <a:solidFill>
                  <a:srgbClr val="3C3C3A"/>
                </a:solidFill>
              </a:defRPr>
            </a:lvl2pPr>
            <a:lvl3pPr>
              <a:defRPr>
                <a:solidFill>
                  <a:srgbClr val="3C3C3A"/>
                </a:solidFill>
              </a:defRPr>
            </a:lvl3pPr>
            <a:lvl4pPr>
              <a:defRPr>
                <a:solidFill>
                  <a:srgbClr val="3C3C3A"/>
                </a:solidFill>
              </a:defRPr>
            </a:lvl4pPr>
            <a:lvl5pPr>
              <a:defRPr>
                <a:solidFill>
                  <a:srgbClr val="3C3C3A"/>
                </a:solidFill>
              </a:defRPr>
            </a:lvl5pPr>
          </a:lstStyle>
          <a:p>
            <a:pPr marL="285750" indent="-285750"/>
            <a:r>
              <a:rPr lang="en-US" sz="1200" dirty="0">
                <a:solidFill>
                  <a:srgbClr val="3C3C3A"/>
                </a:solidFill>
                <a:latin typeface="Century Gothic" panose="020B0502020202020204" pitchFamily="34" charset="0"/>
              </a:rPr>
              <a:t>Line 1 </a:t>
            </a:r>
          </a:p>
          <a:p>
            <a:pPr marL="285750" indent="-285750"/>
            <a:r>
              <a:rPr lang="en-US" sz="1200" dirty="0">
                <a:solidFill>
                  <a:srgbClr val="3C3C3A"/>
                </a:solidFill>
                <a:latin typeface="Century Gothic" panose="020B0502020202020204" pitchFamily="34" charset="0"/>
              </a:rPr>
              <a:t>Line 2</a:t>
            </a:r>
            <a:endParaRPr lang="en" sz="1200" dirty="0">
              <a:solidFill>
                <a:srgbClr val="3C3C3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6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7">
            <a:extLst>
              <a:ext uri="{FF2B5EF4-FFF2-40B4-BE49-F238E27FC236}">
                <a16:creationId xmlns:a16="http://schemas.microsoft.com/office/drawing/2014/main" id="{14C335FA-79F0-7A47-8BFA-797806C645AC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2A761B-628F-0C41-A410-01D60491D79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93763" y="4827698"/>
            <a:ext cx="941070" cy="1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3" orient="horz" pos="146">
          <p15:clr>
            <a:srgbClr val="F26B43"/>
          </p15:clr>
        </p15:guide>
        <p15:guide id="4" orient="horz" pos="3094">
          <p15:clr>
            <a:srgbClr val="F26B43"/>
          </p15:clr>
        </p15:guide>
        <p15:guide id="5" pos="272">
          <p15:clr>
            <a:srgbClr val="F26B43"/>
          </p15:clr>
        </p15:guide>
        <p15:guide id="6" pos="5488">
          <p15:clr>
            <a:srgbClr val="F26B43"/>
          </p15:clr>
        </p15:guide>
        <p15:guide id="7" orient="horz" pos="599">
          <p15:clr>
            <a:srgbClr val="F26B43"/>
          </p15:clr>
        </p15:guide>
        <p15:guide id="8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800" y="2134760"/>
            <a:ext cx="8280400" cy="381000"/>
          </a:xfrm>
        </p:spPr>
        <p:txBody>
          <a:bodyPr/>
          <a:lstStyle/>
          <a:p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American Conversation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1800" y="3572593"/>
            <a:ext cx="8280400" cy="381000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92" y="4484970"/>
            <a:ext cx="1757266" cy="497772"/>
          </a:xfrm>
          <a:prstGeom prst="rect">
            <a:avLst/>
          </a:prstGeom>
          <a:effectLst/>
        </p:spPr>
      </p:pic>
      <p:grpSp>
        <p:nvGrpSpPr>
          <p:cNvPr id="7" name="Group 6"/>
          <p:cNvGrpSpPr/>
          <p:nvPr/>
        </p:nvGrpSpPr>
        <p:grpSpPr>
          <a:xfrm>
            <a:off x="6960089" y="4410300"/>
            <a:ext cx="2034073" cy="647113"/>
            <a:chOff x="6740633" y="4030821"/>
            <a:chExt cx="2034073" cy="647113"/>
          </a:xfrm>
        </p:grpSpPr>
        <p:sp>
          <p:nvSpPr>
            <p:cNvPr id="8" name="Rectangle 7"/>
            <p:cNvSpPr/>
            <p:nvPr/>
          </p:nvSpPr>
          <p:spPr>
            <a:xfrm>
              <a:off x="6740633" y="4030821"/>
              <a:ext cx="2034073" cy="6471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9036" y="4105491"/>
              <a:ext cx="1757266" cy="497772"/>
            </a:xfrm>
            <a:prstGeom prst="rect">
              <a:avLst/>
            </a:prstGeom>
            <a:effectLst/>
          </p:spPr>
        </p:pic>
      </p:grpSp>
      <p:sp>
        <p:nvSpPr>
          <p:cNvPr id="10" name="Text Placeholder 2"/>
          <p:cNvSpPr txBox="1">
            <a:spLocks/>
          </p:cNvSpPr>
          <p:nvPr/>
        </p:nvSpPr>
        <p:spPr>
          <a:xfrm>
            <a:off x="431800" y="2972467"/>
            <a:ext cx="8280400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6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Financial/banking category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Opinion Leaders</a:t>
            </a:r>
          </a:p>
        </p:txBody>
      </p:sp>
    </p:spTree>
    <p:extLst>
      <p:ext uri="{BB962C8B-B14F-4D97-AF65-F5344CB8AC3E}">
        <p14:creationId xmlns:p14="http://schemas.microsoft.com/office/powerpoint/2010/main" val="3650064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0C59621-29EB-43CC-A4A3-002E800BD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7094049"/>
              </p:ext>
            </p:extLst>
          </p:nvPr>
        </p:nvGraphicFramePr>
        <p:xfrm>
          <a:off x="892355" y="1237488"/>
          <a:ext cx="8072133" cy="349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8">
            <a:extLst>
              <a:ext uri="{FF2B5EF4-FFF2-40B4-BE49-F238E27FC236}">
                <a16:creationId xmlns:a16="http://schemas.microsoft.com/office/drawing/2014/main" id="{62627E40-8088-4311-9A85-A95126D79420}"/>
              </a:ext>
            </a:extLst>
          </p:cNvPr>
          <p:cNvSpPr txBox="1">
            <a:spLocks/>
          </p:cNvSpPr>
          <p:nvPr/>
        </p:nvSpPr>
        <p:spPr>
          <a:xfrm>
            <a:off x="431801" y="133349"/>
            <a:ext cx="8419592" cy="821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+mn-lt"/>
              </a:rPr>
              <a:t>How Likely Are You To Believe What Somebody Tells You If They Say They Heard About it From This Source?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F13BB4-78D1-4CB8-A279-3D77B2FFE6EC}"/>
              </a:ext>
            </a:extLst>
          </p:cNvPr>
          <p:cNvSpPr/>
          <p:nvPr/>
        </p:nvSpPr>
        <p:spPr>
          <a:xfrm>
            <a:off x="1455174" y="4715096"/>
            <a:ext cx="7403592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Financial/Banking Opinion Leaders, n=369</a:t>
            </a:r>
          </a:p>
          <a:p>
            <a:r>
              <a:rPr lang="en-US" sz="600" dirty="0">
                <a:solidFill>
                  <a:srgbClr val="404040"/>
                </a:solidFill>
              </a:rPr>
              <a:t>Q14: How likely are you to believe what somebody tells you if they say they heard about it from this source? Top 2 box shown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3BB162-9A65-4CBB-BBD5-4055692BCB35}"/>
              </a:ext>
            </a:extLst>
          </p:cNvPr>
          <p:cNvSpPr txBox="1"/>
          <p:nvPr/>
        </p:nvSpPr>
        <p:spPr>
          <a:xfrm>
            <a:off x="668746" y="1025314"/>
            <a:ext cx="7733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Financial/Banking Opinion Leaders More Likely To Believe What They See/hear from this source…</a:t>
            </a:r>
          </a:p>
          <a:p>
            <a:pPr algn="ctr"/>
            <a:endParaRPr lang="en-US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00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1EA8A8E-C09F-4C17-8D45-53F473DC2CF0}"/>
              </a:ext>
            </a:extLst>
          </p:cNvPr>
          <p:cNvSpPr/>
          <p:nvPr/>
        </p:nvSpPr>
        <p:spPr>
          <a:xfrm>
            <a:off x="873907" y="1743074"/>
            <a:ext cx="7394291" cy="2337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F79646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C0C8F1-6F9E-49A9-85EF-E4B0339655A7}"/>
              </a:ext>
            </a:extLst>
          </p:cNvPr>
          <p:cNvSpPr/>
          <p:nvPr/>
        </p:nvSpPr>
        <p:spPr>
          <a:xfrm>
            <a:off x="873907" y="1491614"/>
            <a:ext cx="7394291" cy="239019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F79646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" name="Title 8"/>
          <p:cNvSpPr txBox="1">
            <a:spLocks/>
          </p:cNvSpPr>
          <p:nvPr/>
        </p:nvSpPr>
        <p:spPr>
          <a:xfrm>
            <a:off x="457199" y="220560"/>
            <a:ext cx="8523250" cy="85725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Local Broadcast TV News Sources Are #1 For </a:t>
            </a:r>
            <a:r>
              <a:rPr lang="en-US" sz="2000" dirty="0">
                <a:solidFill>
                  <a:srgbClr val="C0504D"/>
                </a:solidFill>
              </a:rPr>
              <a:t>Trust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Among Americans…Far More Than Cable News Or Social Media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0D23BC-9A26-486D-AA64-E22D08247E3A}"/>
              </a:ext>
            </a:extLst>
          </p:cNvPr>
          <p:cNvSpPr txBox="1"/>
          <p:nvPr/>
        </p:nvSpPr>
        <p:spPr>
          <a:xfrm>
            <a:off x="1812221" y="966150"/>
            <a:ext cx="5641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Financial/Banking Opinion Leaders Who Trust News from…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C47BB3-58C1-41ED-B463-F287FF30BD8E}"/>
              </a:ext>
            </a:extLst>
          </p:cNvPr>
          <p:cNvSpPr txBox="1"/>
          <p:nvPr/>
        </p:nvSpPr>
        <p:spPr>
          <a:xfrm>
            <a:off x="7517856" y="1176460"/>
            <a:ext cx="1076325" cy="38070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200" u="sng" dirty="0">
                <a:solidFill>
                  <a:srgbClr val="000000"/>
                </a:solidFill>
              </a:rPr>
              <a:t>Top 2 Box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9A8971-C154-4758-A909-B9923B6AB524}"/>
              </a:ext>
            </a:extLst>
          </p:cNvPr>
          <p:cNvSpPr txBox="1"/>
          <p:nvPr/>
        </p:nvSpPr>
        <p:spPr>
          <a:xfrm>
            <a:off x="7698536" y="1453929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79%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60EB95-C119-47EC-A566-140906FB5680}"/>
              </a:ext>
            </a:extLst>
          </p:cNvPr>
          <p:cNvSpPr txBox="1"/>
          <p:nvPr/>
        </p:nvSpPr>
        <p:spPr>
          <a:xfrm>
            <a:off x="7698536" y="1713183"/>
            <a:ext cx="569662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78%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C5E349-8076-4007-9811-1E4F45F00B34}"/>
              </a:ext>
            </a:extLst>
          </p:cNvPr>
          <p:cNvSpPr txBox="1"/>
          <p:nvPr/>
        </p:nvSpPr>
        <p:spPr>
          <a:xfrm>
            <a:off x="7698536" y="2213761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77%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B9D6C1-2CDE-4A92-B28D-F284541AD32C}"/>
              </a:ext>
            </a:extLst>
          </p:cNvPr>
          <p:cNvSpPr txBox="1"/>
          <p:nvPr/>
        </p:nvSpPr>
        <p:spPr>
          <a:xfrm>
            <a:off x="7698536" y="2473015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75%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F5F1FA-5374-49D8-AC57-E33E4D5513A4}"/>
              </a:ext>
            </a:extLst>
          </p:cNvPr>
          <p:cNvSpPr txBox="1"/>
          <p:nvPr/>
        </p:nvSpPr>
        <p:spPr>
          <a:xfrm>
            <a:off x="7698536" y="2714339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74%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698B61-F6CF-4674-B247-6D6476493173}"/>
              </a:ext>
            </a:extLst>
          </p:cNvPr>
          <p:cNvSpPr txBox="1"/>
          <p:nvPr/>
        </p:nvSpPr>
        <p:spPr>
          <a:xfrm>
            <a:off x="7698536" y="2955663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70%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CAAA2B-15D6-4715-879E-DA96CE06430A}"/>
              </a:ext>
            </a:extLst>
          </p:cNvPr>
          <p:cNvSpPr txBox="1"/>
          <p:nvPr/>
        </p:nvSpPr>
        <p:spPr>
          <a:xfrm>
            <a:off x="7698536" y="3214917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70%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8D6061-1B37-456D-925D-9A51AAAA7F40}"/>
              </a:ext>
            </a:extLst>
          </p:cNvPr>
          <p:cNvSpPr txBox="1"/>
          <p:nvPr/>
        </p:nvSpPr>
        <p:spPr>
          <a:xfrm>
            <a:off x="7698536" y="3474171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67%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14D01F-85DB-4A9F-8EE7-5DE69B413DB9}"/>
              </a:ext>
            </a:extLst>
          </p:cNvPr>
          <p:cNvSpPr txBox="1"/>
          <p:nvPr/>
        </p:nvSpPr>
        <p:spPr>
          <a:xfrm>
            <a:off x="7698536" y="3715495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66%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E89C72-038B-4AC9-9D6A-09C2FC5E5D36}"/>
              </a:ext>
            </a:extLst>
          </p:cNvPr>
          <p:cNvSpPr txBox="1"/>
          <p:nvPr/>
        </p:nvSpPr>
        <p:spPr>
          <a:xfrm>
            <a:off x="7698536" y="3951317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65%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DCF3AC-08DD-49D7-9BBA-F0AA9AE58AA5}"/>
              </a:ext>
            </a:extLst>
          </p:cNvPr>
          <p:cNvSpPr txBox="1"/>
          <p:nvPr/>
        </p:nvSpPr>
        <p:spPr>
          <a:xfrm>
            <a:off x="7698536" y="4200138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57%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789AB6-A8AF-4DBE-A480-C91363DAE020}"/>
              </a:ext>
            </a:extLst>
          </p:cNvPr>
          <p:cNvSpPr txBox="1"/>
          <p:nvPr/>
        </p:nvSpPr>
        <p:spPr>
          <a:xfrm>
            <a:off x="7698536" y="4434409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36%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99C733-ABC4-462D-A438-FC2E42EB096A}"/>
              </a:ext>
            </a:extLst>
          </p:cNvPr>
          <p:cNvSpPr txBox="1"/>
          <p:nvPr/>
        </p:nvSpPr>
        <p:spPr>
          <a:xfrm>
            <a:off x="7698536" y="1954507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78%</a:t>
            </a:r>
          </a:p>
        </p:txBody>
      </p:sp>
      <p:sp>
        <p:nvSpPr>
          <p:cNvPr id="45" name="Oval 44"/>
          <p:cNvSpPr/>
          <p:nvPr/>
        </p:nvSpPr>
        <p:spPr>
          <a:xfrm>
            <a:off x="7698536" y="1733072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689628" y="3474075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717752" y="1449412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A49A2A0-91E4-498E-9EF9-068DC1ED34AA}"/>
              </a:ext>
            </a:extLst>
          </p:cNvPr>
          <p:cNvSpPr/>
          <p:nvPr/>
        </p:nvSpPr>
        <p:spPr>
          <a:xfrm>
            <a:off x="7708144" y="4437899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55174" y="4720640"/>
            <a:ext cx="753264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Financial/Banking Opinion Leaders, n=369</a:t>
            </a:r>
          </a:p>
          <a:p>
            <a:r>
              <a:rPr lang="en-US" sz="600" dirty="0">
                <a:solidFill>
                  <a:srgbClr val="404040"/>
                </a:solidFill>
              </a:rPr>
              <a:t>Q17: For each source, please indicate the extent to which you agree or disagree with the following statement: I trust the news that I see/hear on…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AAAE81A8-F5AD-45DC-8733-9193F0AC2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0791865"/>
              </p:ext>
            </p:extLst>
          </p:nvPr>
        </p:nvGraphicFramePr>
        <p:xfrm>
          <a:off x="873908" y="993669"/>
          <a:ext cx="6715232" cy="3817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2153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691FDB9-E73A-4040-A661-BAEF5A8C9D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0973460"/>
              </p:ext>
            </p:extLst>
          </p:nvPr>
        </p:nvGraphicFramePr>
        <p:xfrm>
          <a:off x="469392" y="1057221"/>
          <a:ext cx="8290560" cy="368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6F6C3DBD-EE60-4448-9E8B-83CFDE0ECD34}"/>
              </a:ext>
            </a:extLst>
          </p:cNvPr>
          <p:cNvSpPr txBox="1">
            <a:spLocks/>
          </p:cNvSpPr>
          <p:nvPr/>
        </p:nvSpPr>
        <p:spPr>
          <a:xfrm>
            <a:off x="431800" y="133351"/>
            <a:ext cx="8400473" cy="625518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‘Fake News’ is Perceived as Greatest on Social Media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EBE75B-F738-4E46-9BC3-6166B4F3A981}"/>
              </a:ext>
            </a:extLst>
          </p:cNvPr>
          <p:cNvSpPr/>
          <p:nvPr/>
        </p:nvSpPr>
        <p:spPr>
          <a:xfrm>
            <a:off x="1455174" y="4715569"/>
            <a:ext cx="688856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Base: </a:t>
            </a: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Financial/Banking </a:t>
            </a: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Opinion Leaders, n=369</a:t>
            </a:r>
          </a:p>
          <a:p>
            <a:r>
              <a:rPr lang="en-US" sz="600" dirty="0">
                <a:solidFill>
                  <a:srgbClr val="404040"/>
                </a:solidFill>
                <a:latin typeface="+mj-lt"/>
              </a:rPr>
              <a:t>Q16: I Find the problem with “fake news” to be most prevalent on…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Source: Engagement Labs TVB American Conversation Study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5238E5-5FF2-415B-B323-7C39DC17108A}"/>
              </a:ext>
            </a:extLst>
          </p:cNvPr>
          <p:cNvSpPr txBox="1"/>
          <p:nvPr/>
        </p:nvSpPr>
        <p:spPr>
          <a:xfrm>
            <a:off x="945047" y="758868"/>
            <a:ext cx="7253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 of Financial/Banking Opinion Leaders Who Find Fake News </a:t>
            </a:r>
            <a:r>
              <a:rPr lang="en-US" sz="1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Most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Prevalent on…</a:t>
            </a:r>
          </a:p>
        </p:txBody>
      </p:sp>
    </p:spTree>
    <p:extLst>
      <p:ext uri="{BB962C8B-B14F-4D97-AF65-F5344CB8AC3E}">
        <p14:creationId xmlns:p14="http://schemas.microsoft.com/office/powerpoint/2010/main" val="3757977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>
            <a:spLocks/>
          </p:cNvSpPr>
          <p:nvPr/>
        </p:nvSpPr>
        <p:spPr>
          <a:xfrm>
            <a:off x="278807" y="58588"/>
            <a:ext cx="8682559" cy="62619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Financial/Banking Opinion Leaders Associate with a Trusted, Platform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287383" y="2172371"/>
            <a:ext cx="5806078" cy="1258785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2392290" y="2226549"/>
            <a:ext cx="1651140" cy="1173088"/>
            <a:chOff x="4648200" y="1447800"/>
            <a:chExt cx="2651760" cy="1927651"/>
          </a:xfrm>
        </p:grpSpPr>
        <p:sp>
          <p:nvSpPr>
            <p:cNvPr id="125" name="Rectangle 124"/>
            <p:cNvSpPr/>
            <p:nvPr/>
          </p:nvSpPr>
          <p:spPr>
            <a:xfrm>
              <a:off x="4648200" y="1447800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800600" y="1612608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94360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530387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29" name="Picture 12" descr="http://www.logodesignlove.com/images/monograms/cnn-log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6346" r="10214" b="18789"/>
            <a:stretch/>
          </p:blipFill>
          <p:spPr bwMode="auto">
            <a:xfrm>
              <a:off x="5397487" y="2100639"/>
              <a:ext cx="541370" cy="26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87880"/>
              <a:ext cx="48701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" name="Picture 18" descr="http://i.cdn.turner.com/dr/teg/turner/release/sites/default/files/images/left_logo_hln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6" t="21791" r="31306" b="22022"/>
            <a:stretch/>
          </p:blipFill>
          <p:spPr bwMode="auto">
            <a:xfrm>
              <a:off x="5768892" y="1636219"/>
              <a:ext cx="463715" cy="40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20" descr="http://www.aim.org/wp-content/uploads/2013/04/MSNBC-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0693">
              <a:off x="6530746" y="1724652"/>
              <a:ext cx="533291" cy="37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22" descr="http://www.logoeps.net/wp-content/uploads/2012/04/cnbc-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1464">
              <a:off x="4888379" y="1710136"/>
              <a:ext cx="522777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4" name="Group 133"/>
          <p:cNvGrpSpPr/>
          <p:nvPr/>
        </p:nvGrpSpPr>
        <p:grpSpPr>
          <a:xfrm>
            <a:off x="427000" y="2227884"/>
            <a:ext cx="1651140" cy="1166615"/>
            <a:chOff x="1819274" y="1458436"/>
            <a:chExt cx="2651760" cy="1917015"/>
          </a:xfrm>
        </p:grpSpPr>
        <p:sp>
          <p:nvSpPr>
            <p:cNvPr id="135" name="Rectangle 134"/>
            <p:cNvSpPr/>
            <p:nvPr/>
          </p:nvSpPr>
          <p:spPr>
            <a:xfrm>
              <a:off x="313944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249971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1819274" y="1458436"/>
              <a:ext cx="2651760" cy="1612608"/>
              <a:chOff x="1819274" y="1458436"/>
              <a:chExt cx="2651760" cy="1612608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1819274" y="1458436"/>
                <a:ext cx="2651760" cy="161260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996440" y="1612608"/>
                <a:ext cx="2362200" cy="126771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140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828800"/>
                <a:ext cx="628650" cy="47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" name="Picture 7" descr="http://www.mediabistro.com/tvspy/files/2010/12/KSBW_logo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773" y="1645434"/>
                <a:ext cx="515639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480" y="1828800"/>
                <a:ext cx="472440" cy="40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" name="Picture 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1676400"/>
                <a:ext cx="577725" cy="3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4" name="Group 143"/>
          <p:cNvGrpSpPr/>
          <p:nvPr/>
        </p:nvGrpSpPr>
        <p:grpSpPr>
          <a:xfrm>
            <a:off x="4390522" y="2210334"/>
            <a:ext cx="1651140" cy="981366"/>
            <a:chOff x="6522371" y="1634812"/>
            <a:chExt cx="2651760" cy="1612608"/>
          </a:xfrm>
        </p:grpSpPr>
        <p:sp>
          <p:nvSpPr>
            <p:cNvPr id="145" name="Rectangle 144"/>
            <p:cNvSpPr/>
            <p:nvPr/>
          </p:nvSpPr>
          <p:spPr>
            <a:xfrm>
              <a:off x="6522371" y="1634812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659422" y="1807260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47" name="Picture 4" descr="Image result for social medi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470" y="1826520"/>
              <a:ext cx="2002526" cy="84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8" name="Rounded Rectangular Callout 147"/>
          <p:cNvSpPr/>
          <p:nvPr/>
        </p:nvSpPr>
        <p:spPr>
          <a:xfrm>
            <a:off x="6441561" y="3686658"/>
            <a:ext cx="2025176" cy="772786"/>
          </a:xfrm>
          <a:prstGeom prst="wedgeRoundRectCallout">
            <a:avLst>
              <a:gd name="adj1" fmla="val -48071"/>
              <a:gd name="adj2" fmla="val 62984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“Fake news most prevalent on…”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969171" y="2736005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67%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853166" y="2736995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79%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4902713" y="2737244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36%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1455175" y="4808055"/>
            <a:ext cx="6736326" cy="27699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Base: </a:t>
            </a: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Financial/Banking Opinion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Leaders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Q14,Q16, Q17 top 2 boxes shown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Source: Engagement Labs TVB American Conversation Study 2022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278675" y="3497424"/>
            <a:ext cx="5905254" cy="125264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2399570" y="3539989"/>
            <a:ext cx="1703112" cy="1194606"/>
            <a:chOff x="4648200" y="1447800"/>
            <a:chExt cx="2651760" cy="1927651"/>
          </a:xfrm>
        </p:grpSpPr>
        <p:sp>
          <p:nvSpPr>
            <p:cNvPr id="155" name="Rectangle 154"/>
            <p:cNvSpPr/>
            <p:nvPr/>
          </p:nvSpPr>
          <p:spPr>
            <a:xfrm>
              <a:off x="4648200" y="1447800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800600" y="1612608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94360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530387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59" name="Picture 12" descr="http://www.logodesignlove.com/images/monograms/cnn-log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6346" r="10214" b="18789"/>
            <a:stretch/>
          </p:blipFill>
          <p:spPr bwMode="auto">
            <a:xfrm>
              <a:off x="5397487" y="2100639"/>
              <a:ext cx="541370" cy="26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87880"/>
              <a:ext cx="48701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18" descr="http://i.cdn.turner.com/dr/teg/turner/release/sites/default/files/images/left_logo_hln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6" t="21791" r="31306" b="22022"/>
            <a:stretch/>
          </p:blipFill>
          <p:spPr bwMode="auto">
            <a:xfrm>
              <a:off x="5768892" y="1636219"/>
              <a:ext cx="463715" cy="40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20" descr="http://www.aim.org/wp-content/uploads/2013/04/MSNBC-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0693">
              <a:off x="6530746" y="1724652"/>
              <a:ext cx="533291" cy="37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22" descr="http://www.logoeps.net/wp-content/uploads/2012/04/cnbc-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1464">
              <a:off x="4888379" y="1710136"/>
              <a:ext cx="522777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4" name="Group 163"/>
          <p:cNvGrpSpPr/>
          <p:nvPr/>
        </p:nvGrpSpPr>
        <p:grpSpPr>
          <a:xfrm>
            <a:off x="434280" y="3548369"/>
            <a:ext cx="1703112" cy="1188015"/>
            <a:chOff x="1819274" y="1458436"/>
            <a:chExt cx="2651760" cy="1917015"/>
          </a:xfrm>
        </p:grpSpPr>
        <p:sp>
          <p:nvSpPr>
            <p:cNvPr id="165" name="Rectangle 164"/>
            <p:cNvSpPr/>
            <p:nvPr/>
          </p:nvSpPr>
          <p:spPr>
            <a:xfrm>
              <a:off x="313944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249971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1819274" y="1458436"/>
              <a:ext cx="2651760" cy="1612608"/>
              <a:chOff x="1819274" y="1458436"/>
              <a:chExt cx="2651760" cy="1612608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1819274" y="1458436"/>
                <a:ext cx="2651760" cy="161260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1996440" y="1612608"/>
                <a:ext cx="2362200" cy="126771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170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828800"/>
                <a:ext cx="628650" cy="47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7" descr="http://www.mediabistro.com/tvspy/files/2010/12/KSBW_logo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773" y="1645434"/>
                <a:ext cx="515639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480" y="1828800"/>
                <a:ext cx="472440" cy="40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1676400"/>
                <a:ext cx="577725" cy="3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74" name="Group 173"/>
          <p:cNvGrpSpPr/>
          <p:nvPr/>
        </p:nvGrpSpPr>
        <p:grpSpPr>
          <a:xfrm>
            <a:off x="4397802" y="3534217"/>
            <a:ext cx="1703112" cy="999368"/>
            <a:chOff x="6522371" y="1634812"/>
            <a:chExt cx="2651760" cy="1612608"/>
          </a:xfrm>
        </p:grpSpPr>
        <p:sp>
          <p:nvSpPr>
            <p:cNvPr id="175" name="Rectangle 174"/>
            <p:cNvSpPr/>
            <p:nvPr/>
          </p:nvSpPr>
          <p:spPr>
            <a:xfrm>
              <a:off x="6522371" y="1634812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659422" y="1807260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77" name="Picture 4" descr="Image result for social medi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470" y="1826520"/>
              <a:ext cx="2002526" cy="84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8" name="TextBox 177"/>
          <p:cNvSpPr txBox="1"/>
          <p:nvPr/>
        </p:nvSpPr>
        <p:spPr>
          <a:xfrm>
            <a:off x="3007739" y="4064885"/>
            <a:ext cx="677818" cy="3374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23%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91734" y="4072802"/>
            <a:ext cx="677818" cy="3374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Century Gothic" panose="020F0302020204030204"/>
              </a:rPr>
              <a:t>7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%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4941281" y="4073051"/>
            <a:ext cx="677818" cy="3374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65%</a:t>
            </a:r>
          </a:p>
        </p:txBody>
      </p:sp>
      <p:sp>
        <p:nvSpPr>
          <p:cNvPr id="181" name="Rounded Rectangular Callout 180"/>
          <p:cNvSpPr/>
          <p:nvPr/>
        </p:nvSpPr>
        <p:spPr>
          <a:xfrm>
            <a:off x="6391862" y="2406333"/>
            <a:ext cx="2333018" cy="813617"/>
          </a:xfrm>
          <a:prstGeom prst="wedgeRoundRectCallout">
            <a:avLst>
              <a:gd name="adj1" fmla="val -48071"/>
              <a:gd name="adj2" fmla="val 62984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“I trust the news I see/hear on…”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F3B18F86-F2FA-B44C-B99D-7D4F0FB588EC}"/>
              </a:ext>
            </a:extLst>
          </p:cNvPr>
          <p:cNvSpPr/>
          <p:nvPr/>
        </p:nvSpPr>
        <p:spPr>
          <a:xfrm>
            <a:off x="317863" y="831251"/>
            <a:ext cx="5806078" cy="1258785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0B58BF5-7E96-E54B-8CE0-27DCCDF5811D}"/>
              </a:ext>
            </a:extLst>
          </p:cNvPr>
          <p:cNvGrpSpPr/>
          <p:nvPr/>
        </p:nvGrpSpPr>
        <p:grpSpPr>
          <a:xfrm>
            <a:off x="2422770" y="885429"/>
            <a:ext cx="1651140" cy="1173088"/>
            <a:chOff x="4648200" y="1447800"/>
            <a:chExt cx="2651760" cy="1927651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3878235-DF57-BC41-8803-6EEA8D66E66B}"/>
                </a:ext>
              </a:extLst>
            </p:cNvPr>
            <p:cNvSpPr/>
            <p:nvPr/>
          </p:nvSpPr>
          <p:spPr>
            <a:xfrm>
              <a:off x="4648200" y="1447800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87D0A64-E663-CE41-B5B6-474FAA5C06F2}"/>
                </a:ext>
              </a:extLst>
            </p:cNvPr>
            <p:cNvSpPr/>
            <p:nvPr/>
          </p:nvSpPr>
          <p:spPr>
            <a:xfrm>
              <a:off x="4800600" y="1612608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FB39EF4-C980-8043-A500-C19F865B92D4}"/>
                </a:ext>
              </a:extLst>
            </p:cNvPr>
            <p:cNvSpPr/>
            <p:nvPr/>
          </p:nvSpPr>
          <p:spPr>
            <a:xfrm>
              <a:off x="594360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07D9E1FB-258F-0848-83AE-17870833480E}"/>
                </a:ext>
              </a:extLst>
            </p:cNvPr>
            <p:cNvSpPr/>
            <p:nvPr/>
          </p:nvSpPr>
          <p:spPr>
            <a:xfrm>
              <a:off x="530387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68" name="Picture 12" descr="http://www.logodesignlove.com/images/monograms/cnn-logo.jpg">
              <a:extLst>
                <a:ext uri="{FF2B5EF4-FFF2-40B4-BE49-F238E27FC236}">
                  <a16:creationId xmlns:a16="http://schemas.microsoft.com/office/drawing/2014/main" id="{9182545E-8D9A-3E48-8877-590224E938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6346" r="10214" b="18789"/>
            <a:stretch/>
          </p:blipFill>
          <p:spPr bwMode="auto">
            <a:xfrm>
              <a:off x="5397487" y="2100639"/>
              <a:ext cx="541370" cy="26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5">
              <a:extLst>
                <a:ext uri="{FF2B5EF4-FFF2-40B4-BE49-F238E27FC236}">
                  <a16:creationId xmlns:a16="http://schemas.microsoft.com/office/drawing/2014/main" id="{10E1C7B4-CE5E-AF4C-8682-8137196CE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87880"/>
              <a:ext cx="48701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18" descr="http://i.cdn.turner.com/dr/teg/turner/release/sites/default/files/images/left_logo_hln.png">
              <a:extLst>
                <a:ext uri="{FF2B5EF4-FFF2-40B4-BE49-F238E27FC236}">
                  <a16:creationId xmlns:a16="http://schemas.microsoft.com/office/drawing/2014/main" id="{572E79F7-8C4C-3440-AD5D-5F74538D84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6" t="21791" r="31306" b="22022"/>
            <a:stretch/>
          </p:blipFill>
          <p:spPr bwMode="auto">
            <a:xfrm>
              <a:off x="5768892" y="1636219"/>
              <a:ext cx="463715" cy="40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0" descr="http://www.aim.org/wp-content/uploads/2013/04/MSNBC-Logo.jpg">
              <a:extLst>
                <a:ext uri="{FF2B5EF4-FFF2-40B4-BE49-F238E27FC236}">
                  <a16:creationId xmlns:a16="http://schemas.microsoft.com/office/drawing/2014/main" id="{5915B912-9476-AB4F-9A97-F6BE6CC4C7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0693">
              <a:off x="6530746" y="1724652"/>
              <a:ext cx="533291" cy="37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2" descr="http://www.logoeps.net/wp-content/uploads/2012/04/cnbc-logo.jpg">
              <a:extLst>
                <a:ext uri="{FF2B5EF4-FFF2-40B4-BE49-F238E27FC236}">
                  <a16:creationId xmlns:a16="http://schemas.microsoft.com/office/drawing/2014/main" id="{12BA8E4F-B7AD-ED40-9A7C-5B8C9C87C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1464">
              <a:off x="4888379" y="1710136"/>
              <a:ext cx="522777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C33526A-1F66-1044-AFB3-DAF38D50EAA8}"/>
              </a:ext>
            </a:extLst>
          </p:cNvPr>
          <p:cNvGrpSpPr/>
          <p:nvPr/>
        </p:nvGrpSpPr>
        <p:grpSpPr>
          <a:xfrm>
            <a:off x="457480" y="886764"/>
            <a:ext cx="1651140" cy="1166615"/>
            <a:chOff x="1819274" y="1458436"/>
            <a:chExt cx="2651760" cy="1917015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5149AD6-DD58-F249-ADF5-CAE1F226BFDE}"/>
                </a:ext>
              </a:extLst>
            </p:cNvPr>
            <p:cNvSpPr/>
            <p:nvPr/>
          </p:nvSpPr>
          <p:spPr>
            <a:xfrm>
              <a:off x="313944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062298B8-674B-DF49-AE74-E713A578EE9C}"/>
                </a:ext>
              </a:extLst>
            </p:cNvPr>
            <p:cNvSpPr/>
            <p:nvPr/>
          </p:nvSpPr>
          <p:spPr>
            <a:xfrm>
              <a:off x="249971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DFE9058-557E-1144-A97E-45BFA4D5C446}"/>
                </a:ext>
              </a:extLst>
            </p:cNvPr>
            <p:cNvGrpSpPr/>
            <p:nvPr/>
          </p:nvGrpSpPr>
          <p:grpSpPr>
            <a:xfrm>
              <a:off x="1819274" y="1458436"/>
              <a:ext cx="2651760" cy="1612608"/>
              <a:chOff x="1819274" y="1458436"/>
              <a:chExt cx="2651760" cy="1612608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EFF6522-A681-7145-A50F-A6E1392E2B28}"/>
                  </a:ext>
                </a:extLst>
              </p:cNvPr>
              <p:cNvSpPr/>
              <p:nvPr/>
            </p:nvSpPr>
            <p:spPr>
              <a:xfrm>
                <a:off x="1819274" y="1458436"/>
                <a:ext cx="2651760" cy="161260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49534AA-E020-5646-A280-66E2CE1E3289}"/>
                  </a:ext>
                </a:extLst>
              </p:cNvPr>
              <p:cNvSpPr/>
              <p:nvPr/>
            </p:nvSpPr>
            <p:spPr>
              <a:xfrm>
                <a:off x="1996440" y="1612608"/>
                <a:ext cx="2362200" cy="126771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79" name="Picture 2">
                <a:extLst>
                  <a:ext uri="{FF2B5EF4-FFF2-40B4-BE49-F238E27FC236}">
                    <a16:creationId xmlns:a16="http://schemas.microsoft.com/office/drawing/2014/main" id="{0B1FED07-3A12-B84F-A953-71CFC3AC67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828800"/>
                <a:ext cx="628650" cy="47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" name="Picture 7" descr="http://www.mediabistro.com/tvspy/files/2010/12/KSBW_logo.png">
                <a:extLst>
                  <a:ext uri="{FF2B5EF4-FFF2-40B4-BE49-F238E27FC236}">
                    <a16:creationId xmlns:a16="http://schemas.microsoft.com/office/drawing/2014/main" id="{A76C5F75-E5FE-DE44-9DE7-FBD173767B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773" y="1645434"/>
                <a:ext cx="515639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8">
                <a:extLst>
                  <a:ext uri="{FF2B5EF4-FFF2-40B4-BE49-F238E27FC236}">
                    <a16:creationId xmlns:a16="http://schemas.microsoft.com/office/drawing/2014/main" id="{3A5B3F10-979B-2B42-9344-809A5CEF52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480" y="1828800"/>
                <a:ext cx="472440" cy="40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" name="Picture 9">
                <a:extLst>
                  <a:ext uri="{FF2B5EF4-FFF2-40B4-BE49-F238E27FC236}">
                    <a16:creationId xmlns:a16="http://schemas.microsoft.com/office/drawing/2014/main" id="{BEF39F14-7985-2E47-B14A-3292345749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1676400"/>
                <a:ext cx="577725" cy="3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A8911C2-9DFB-F24F-BBCF-D5CC7EEFAF3B}"/>
              </a:ext>
            </a:extLst>
          </p:cNvPr>
          <p:cNvGrpSpPr/>
          <p:nvPr/>
        </p:nvGrpSpPr>
        <p:grpSpPr>
          <a:xfrm>
            <a:off x="4421002" y="869214"/>
            <a:ext cx="1651140" cy="981366"/>
            <a:chOff x="6522371" y="1634812"/>
            <a:chExt cx="2651760" cy="161260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BD5A711-4622-D24C-AA37-70B0D0286A1D}"/>
                </a:ext>
              </a:extLst>
            </p:cNvPr>
            <p:cNvSpPr/>
            <p:nvPr/>
          </p:nvSpPr>
          <p:spPr>
            <a:xfrm>
              <a:off x="6522371" y="1634812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30778D7-DA42-4449-A50F-A5596FB86231}"/>
                </a:ext>
              </a:extLst>
            </p:cNvPr>
            <p:cNvSpPr/>
            <p:nvPr/>
          </p:nvSpPr>
          <p:spPr>
            <a:xfrm>
              <a:off x="6659422" y="1807260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86" name="Picture 4" descr="Image result for social media">
              <a:extLst>
                <a:ext uri="{FF2B5EF4-FFF2-40B4-BE49-F238E27FC236}">
                  <a16:creationId xmlns:a16="http://schemas.microsoft.com/office/drawing/2014/main" id="{946AF297-55FE-6147-A678-A9F2585CFA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470" y="1826520"/>
              <a:ext cx="2002526" cy="84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BD21490A-3D40-E343-B820-549AB66FAB0C}"/>
              </a:ext>
            </a:extLst>
          </p:cNvPr>
          <p:cNvSpPr txBox="1"/>
          <p:nvPr/>
        </p:nvSpPr>
        <p:spPr>
          <a:xfrm>
            <a:off x="2999651" y="1394885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69%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45CD555-8EC2-E443-876D-A718F64BAF83}"/>
              </a:ext>
            </a:extLst>
          </p:cNvPr>
          <p:cNvSpPr txBox="1"/>
          <p:nvPr/>
        </p:nvSpPr>
        <p:spPr>
          <a:xfrm>
            <a:off x="883646" y="1395875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80%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73E892A-282B-F24E-9077-FBB14AA9A501}"/>
              </a:ext>
            </a:extLst>
          </p:cNvPr>
          <p:cNvSpPr txBox="1"/>
          <p:nvPr/>
        </p:nvSpPr>
        <p:spPr>
          <a:xfrm>
            <a:off x="4933193" y="1396124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42%</a:t>
            </a:r>
          </a:p>
        </p:txBody>
      </p:sp>
      <p:sp>
        <p:nvSpPr>
          <p:cNvPr id="90" name="Rounded Rectangular Callout 89">
            <a:extLst>
              <a:ext uri="{FF2B5EF4-FFF2-40B4-BE49-F238E27FC236}">
                <a16:creationId xmlns:a16="http://schemas.microsoft.com/office/drawing/2014/main" id="{EE8639F9-2BCB-FD4E-90F4-5DCC52B1F845}"/>
              </a:ext>
            </a:extLst>
          </p:cNvPr>
          <p:cNvSpPr/>
          <p:nvPr/>
        </p:nvSpPr>
        <p:spPr>
          <a:xfrm>
            <a:off x="6422342" y="1065213"/>
            <a:ext cx="2333018" cy="813617"/>
          </a:xfrm>
          <a:prstGeom prst="wedgeRoundRectCallout">
            <a:avLst>
              <a:gd name="adj1" fmla="val -48071"/>
              <a:gd name="adj2" fmla="val 62984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“How likely are you to believe what you see/hear on…”</a:t>
            </a:r>
          </a:p>
        </p:txBody>
      </p:sp>
    </p:spTree>
    <p:extLst>
      <p:ext uri="{BB962C8B-B14F-4D97-AF65-F5344CB8AC3E}">
        <p14:creationId xmlns:p14="http://schemas.microsoft.com/office/powerpoint/2010/main" val="3022877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31800" y="133350"/>
            <a:ext cx="8244656" cy="72390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For Financial/Banking Opinion Leaders, TV and Local News Are Very Important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455058" y="4717870"/>
            <a:ext cx="7444678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Total Public n=2000; Financial/Banking opinion leaders n=369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Q13) Please tell us if you agree or disagree with the following statements? (Top 2 Box shown Strongly agree + Somewhat agree).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2870" y="957270"/>
            <a:ext cx="7018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Category Opinion Leaders Who Agree (top 2 boxes) by </a:t>
            </a:r>
            <a:r>
              <a:rPr lang="en-US" sz="1400" b="1" dirty="0">
                <a:solidFill>
                  <a:srgbClr val="C0504D"/>
                </a:solidFill>
              </a:rPr>
              <a:t>Financial/Banking</a:t>
            </a:r>
            <a:endParaRPr lang="en-US" sz="1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350345340"/>
              </p:ext>
            </p:extLst>
          </p:nvPr>
        </p:nvGraphicFramePr>
        <p:xfrm>
          <a:off x="179512" y="1295824"/>
          <a:ext cx="8712967" cy="3580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2058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4CEA-4C5A-4496-BB85-F83D2023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17" y="220487"/>
            <a:ext cx="7783736" cy="857250"/>
          </a:xfrm>
        </p:spPr>
        <p:txBody>
          <a:bodyPr/>
          <a:lstStyle/>
          <a:p>
            <a:r>
              <a:rPr lang="en-US" sz="2400" dirty="0"/>
              <a:t>Out of a Choice of 30 Issues, These Topics Resonated the Most Among Financial/Banking Opinion Leaders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6054F5-87FA-4706-9AA8-26FCE0368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440443"/>
              </p:ext>
            </p:extLst>
          </p:nvPr>
        </p:nvGraphicFramePr>
        <p:xfrm>
          <a:off x="1322479" y="1407172"/>
          <a:ext cx="6272331" cy="287166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615025">
                  <a:extLst>
                    <a:ext uri="{9D8B030D-6E8A-4147-A177-3AD203B41FA5}">
                      <a16:colId xmlns:a16="http://schemas.microsoft.com/office/drawing/2014/main" val="2513151310"/>
                    </a:ext>
                  </a:extLst>
                </a:gridCol>
                <a:gridCol w="1657306">
                  <a:extLst>
                    <a:ext uri="{9D8B030D-6E8A-4147-A177-3AD203B41FA5}">
                      <a16:colId xmlns:a16="http://schemas.microsoft.com/office/drawing/2014/main" val="2734625025"/>
                    </a:ext>
                  </a:extLst>
                </a:gridCol>
              </a:tblGrid>
              <a:tr h="4067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Issues  </a:t>
                      </a:r>
                      <a:endParaRPr lang="en-US" sz="1200" b="1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% Financial/Banking Opinion Leaders</a:t>
                      </a:r>
                      <a:endParaRPr lang="en-US" sz="1200" b="1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13722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Attack on Ukraine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0025471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Energy or gasoline costs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9641744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What’s happening in other countries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0292178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Vaccine and mask mandates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0047589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President and how he is doing his job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3437625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overall state of the economy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3289521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Concern about your own financial situation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6693999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Healthcare or health insurance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8287667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1947309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Something seen on TV (show, sporting event, etc.)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81122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3AF0F74-D736-43F1-B620-DD8ECFFB119F}"/>
              </a:ext>
            </a:extLst>
          </p:cNvPr>
          <p:cNvSpPr/>
          <p:nvPr/>
        </p:nvSpPr>
        <p:spPr>
          <a:xfrm>
            <a:off x="1455175" y="4715722"/>
            <a:ext cx="7046478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Base:  </a:t>
            </a: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Financial/Banking Opinion Leaders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n</a:t>
            </a: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=369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QISSUES: Can you please tell us which of these topics you’ve had a conversation about during the last 24 hours, whether in person, over the phone, or online?  Top ten issues shown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1837543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4C195-F162-433A-AB68-8A78E11BDE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1152350"/>
            <a:ext cx="8280400" cy="1620837"/>
          </a:xfrm>
        </p:spPr>
        <p:txBody>
          <a:bodyPr/>
          <a:lstStyle/>
          <a:p>
            <a:r>
              <a:rPr lang="en-US" sz="1600" dirty="0"/>
              <a:t>The primary effect on news of the day conversations is TV.</a:t>
            </a:r>
          </a:p>
          <a:p>
            <a:r>
              <a:rPr lang="en-US" sz="1600" b="1" dirty="0"/>
              <a:t>Broadcast</a:t>
            </a:r>
            <a:r>
              <a:rPr lang="en-US" sz="1600" dirty="0"/>
              <a:t> is a </a:t>
            </a:r>
            <a:r>
              <a:rPr lang="en-US" sz="1600" b="1" dirty="0"/>
              <a:t>bigger driver of conversations </a:t>
            </a:r>
            <a:r>
              <a:rPr lang="en-US" sz="1600" dirty="0"/>
              <a:t>than cable for News of the Day conversations.</a:t>
            </a:r>
          </a:p>
          <a:p>
            <a:r>
              <a:rPr lang="en-US" sz="1600" b="1" dirty="0"/>
              <a:t>Local broadcast TV news is:</a:t>
            </a:r>
          </a:p>
          <a:p>
            <a:pPr lvl="1"/>
            <a:r>
              <a:rPr lang="en-US" sz="1200" b="1" dirty="0"/>
              <a:t>The primary source of news </a:t>
            </a:r>
            <a:r>
              <a:rPr lang="en-US" sz="1200" dirty="0"/>
              <a:t>for local/regional news consumption</a:t>
            </a:r>
            <a:endParaRPr lang="en-US" sz="1200" b="1" dirty="0"/>
          </a:p>
          <a:p>
            <a:pPr lvl="1"/>
            <a:r>
              <a:rPr lang="en-US" sz="1200" b="1" dirty="0"/>
              <a:t>#1 for trust</a:t>
            </a:r>
          </a:p>
          <a:p>
            <a:pPr lvl="1"/>
            <a:r>
              <a:rPr lang="en-US" sz="1200" b="1" dirty="0"/>
              <a:t>Most believable</a:t>
            </a:r>
          </a:p>
          <a:p>
            <a:r>
              <a:rPr lang="en-US" sz="1600" dirty="0"/>
              <a:t>When given a choice, </a:t>
            </a:r>
            <a:r>
              <a:rPr lang="en-US" sz="1600" b="1" dirty="0"/>
              <a:t>they choose broadcast over cable</a:t>
            </a:r>
            <a:r>
              <a:rPr lang="en-US" sz="1600" dirty="0"/>
              <a:t>.</a:t>
            </a:r>
          </a:p>
          <a:p>
            <a:r>
              <a:rPr lang="en-US" sz="1600" b="1" dirty="0"/>
              <a:t>Fake news </a:t>
            </a:r>
            <a:r>
              <a:rPr lang="en-US" sz="1600" dirty="0"/>
              <a:t>is perceived to be the greatest on </a:t>
            </a:r>
            <a:r>
              <a:rPr lang="en-US" sz="1600" b="1" dirty="0"/>
              <a:t>social media</a:t>
            </a:r>
            <a:r>
              <a:rPr lang="en-US" sz="1600" dirty="0"/>
              <a:t>.</a:t>
            </a:r>
          </a:p>
          <a:p>
            <a:r>
              <a:rPr lang="en-US" sz="1600" dirty="0"/>
              <a:t>TV and </a:t>
            </a:r>
            <a:r>
              <a:rPr lang="en-US" sz="1600" b="1" dirty="0"/>
              <a:t>local TV news</a:t>
            </a:r>
            <a:r>
              <a:rPr lang="en-US" sz="1600" dirty="0"/>
              <a:t> are </a:t>
            </a:r>
            <a:r>
              <a:rPr lang="en-US" sz="1600" b="1" dirty="0"/>
              <a:t>very important </a:t>
            </a:r>
            <a:r>
              <a:rPr lang="en-US" sz="1600" dirty="0"/>
              <a:t>to </a:t>
            </a:r>
            <a:r>
              <a:rPr lang="en-US" sz="1600" b="1" dirty="0"/>
              <a:t>Financial/Banking opinion leaders</a:t>
            </a:r>
          </a:p>
          <a:p>
            <a:r>
              <a:rPr lang="en-US" sz="1600" dirty="0"/>
              <a:t>Out of </a:t>
            </a:r>
            <a:r>
              <a:rPr lang="en-US" sz="1600" b="1" dirty="0"/>
              <a:t>30 topical issues</a:t>
            </a:r>
            <a:r>
              <a:rPr lang="en-US" sz="1600" dirty="0"/>
              <a:t>, the attack on Ukraine, energy or gasoline costs, and what’s happening in other countries </a:t>
            </a:r>
            <a:r>
              <a:rPr lang="en-US" sz="1600" b="1" dirty="0"/>
              <a:t>resonated the most </a:t>
            </a:r>
            <a:r>
              <a:rPr lang="en-US" sz="1600" dirty="0"/>
              <a:t>with Financial/Banking opinion leaders. </a:t>
            </a:r>
          </a:p>
          <a:p>
            <a:endParaRPr lang="en-US" sz="1600" dirty="0"/>
          </a:p>
          <a:p>
            <a:pPr marL="457200" lvl="1" indent="0">
              <a:buNone/>
            </a:pPr>
            <a:endParaRPr lang="en-US" sz="1200" dirty="0"/>
          </a:p>
          <a:p>
            <a:pPr lvl="1"/>
            <a:endParaRPr lang="en-US" sz="28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1800" y="133350"/>
            <a:ext cx="8712200" cy="58821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ea typeface="+mj-ea"/>
                <a:cs typeface="+mj-cs"/>
              </a:rPr>
              <a:t>Key Findings: Financial/Banking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b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ea typeface="+mj-ea"/>
                <a:cs typeface="+mj-cs"/>
              </a:rPr>
              <a:t>Opinion Leaders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736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203" y="561097"/>
            <a:ext cx="833959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American Conversation</a:t>
            </a:r>
          </a:p>
          <a:p>
            <a:pPr>
              <a:spcAft>
                <a:spcPts val="1200"/>
              </a:spcAft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of Mouth has always been a critical influencer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most powerful form of marketing” – McKinsey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Modeling consistently shows conversation drives up to 50% of consumer sales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7A19F0-5F4F-4129-BF04-2714BCF6FA3D}"/>
              </a:ext>
            </a:extLst>
          </p:cNvPr>
          <p:cNvSpPr/>
          <p:nvPr/>
        </p:nvSpPr>
        <p:spPr>
          <a:xfrm>
            <a:off x="161365" y="4832434"/>
            <a:ext cx="7611035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Source: Engagement Labs</a:t>
            </a:r>
          </a:p>
        </p:txBody>
      </p:sp>
    </p:spTree>
    <p:extLst>
      <p:ext uri="{BB962C8B-B14F-4D97-AF65-F5344CB8AC3E}">
        <p14:creationId xmlns:p14="http://schemas.microsoft.com/office/powerpoint/2010/main" val="1397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31775"/>
            <a:ext cx="7162616" cy="670082"/>
          </a:xfrm>
        </p:spPr>
        <p:txBody>
          <a:bodyPr/>
          <a:lstStyle/>
          <a:p>
            <a:r>
              <a:rPr lang="en-US" dirty="0"/>
              <a:t>Purpose of this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1616" y="950913"/>
            <a:ext cx="8280584" cy="35081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/>
              <a:t>This study was commissioned to assess and quantify the role media platforms have in driving Americans’ conversations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323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49" y="240470"/>
            <a:ext cx="7162616" cy="857250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3849" y="913861"/>
            <a:ext cx="8267700" cy="27130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This study was conducted online among a sample of 2,000 Americans, age 18+</a:t>
            </a:r>
            <a:r>
              <a:rPr lang="en-US" sz="1400" b="1" dirty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data has been weighted to demographically reflect the US Census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People were asked to recall the topics of their conversations from the past 24 hours, and then were asked a series of questions describing up to 5 category conversations.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Each of these conversations were the person’s most significant or meaningful conversation in the category. Categories followed up upon were selected randomly.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Respondents were also asked attitudinal questions.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Questions were asked to identify opinion leaders in key categories. This deck highlights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Financial/Banking </a:t>
            </a:r>
            <a:r>
              <a:rPr lang="en-US" sz="1400" dirty="0"/>
              <a:t>opinion leaders</a:t>
            </a:r>
            <a:r>
              <a:rPr lang="en-US" sz="1400" b="1" dirty="0"/>
              <a:t>.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When items in the survey reflected local stations, the respondent’s local affiliate call letters were shown.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survey was fielded online from February, 22nd  to March 8th, 2022.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median interview length was 20 minutes.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78846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F20C-34C7-4B5C-A551-FE7EBCF3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880126"/>
            <a:ext cx="8280400" cy="3277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dirty="0"/>
              <a:t>Financial/Banking opinion leaders</a:t>
            </a:r>
            <a:br>
              <a:rPr lang="en-US" sz="2800" b="1" dirty="0"/>
            </a:br>
            <a:br>
              <a:rPr lang="en-US" sz="2400" dirty="0"/>
            </a:br>
            <a:r>
              <a:rPr lang="en-US" dirty="0"/>
              <a:t>Categories On Which they frequently give advice, suggestions and ideas to other people, such as family and friends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Analysis subject to sample size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520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9740652"/>
              </p:ext>
            </p:extLst>
          </p:nvPr>
        </p:nvGraphicFramePr>
        <p:xfrm>
          <a:off x="0" y="1388682"/>
          <a:ext cx="9036495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37713" y="143997"/>
            <a:ext cx="8291265" cy="85725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The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Primary Effect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on News of the Day Conversations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Is TV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560" y="1001247"/>
            <a:ext cx="8412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Financial/Banking Opinion Leader Conversations </a:t>
            </a:r>
            <a:r>
              <a:rPr lang="en-US" sz="16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Affected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By External Factors,</a:t>
            </a:r>
          </a:p>
          <a:p>
            <a:pPr algn="ctr"/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either as conversation </a:t>
            </a:r>
            <a:r>
              <a:rPr lang="en-US" sz="16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spark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or through being r</a:t>
            </a:r>
            <a:r>
              <a:rPr lang="en-US" sz="16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eferenced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in conversation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55174" y="4721375"/>
            <a:ext cx="769620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Financial/Banking Opinion Leaders (News of the Day conversations, n=431)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Q8/Q9)  Which of the following comes closest to describing what prompted or sparked the conversation?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183434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693158"/>
              </p:ext>
            </p:extLst>
          </p:nvPr>
        </p:nvGraphicFramePr>
        <p:xfrm>
          <a:off x="778042" y="1447027"/>
          <a:ext cx="7587915" cy="327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1800" y="133349"/>
            <a:ext cx="8280399" cy="824231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600" b="1" dirty="0"/>
              <a:t>Broadcast TV Is A More Powerful Conversation Driver Than Cable TV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8183" y="968216"/>
            <a:ext cx="77476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 of Financial/Banking Opinion Leader Conversations </a:t>
            </a:r>
            <a:r>
              <a:rPr lang="en-US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Affected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TV Type,</a:t>
            </a: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either as conversation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spark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through being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referenced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conversation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5174" y="4722065"/>
            <a:ext cx="7653845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Base: Financial/Banking Opinion Leaders (All Conversations, n=1704; News of the Day, n=431) </a:t>
            </a:r>
          </a:p>
          <a:p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Q9a) Conversations including either media spark or reference.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69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31800" y="133349"/>
            <a:ext cx="8470153" cy="817563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Local Broadcast TV is The Primary Source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of News For </a:t>
            </a:r>
            <a:r>
              <a:rPr lang="en-US" sz="26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Financial/Banking Opinion 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Leaders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994220"/>
              </p:ext>
            </p:extLst>
          </p:nvPr>
        </p:nvGraphicFramePr>
        <p:xfrm>
          <a:off x="376519" y="882596"/>
          <a:ext cx="8363444" cy="3895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46559" y="1063144"/>
            <a:ext cx="5650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 of Financial/Banking Opinion Leaders Consuming Local/Regional News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55175" y="4717018"/>
            <a:ext cx="7454152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Financial/Banking opinion leaders, n=369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Q11)  Primarily, which source do you use to get your news and information?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2820527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1800" y="140603"/>
            <a:ext cx="8460679" cy="647725"/>
          </a:xfrm>
        </p:spPr>
        <p:txBody>
          <a:bodyPr tIns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500" b="1" dirty="0">
                <a:solidFill>
                  <a:schemeClr val="tx1"/>
                </a:solidFill>
                <a:latin typeface="+mn-lt"/>
              </a:rPr>
              <a:t>Out of 5 choices, the top 4 were Broadcast Networks For Financial/Banking Opinion Leaders</a:t>
            </a:r>
          </a:p>
        </p:txBody>
      </p:sp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538282"/>
              </p:ext>
            </p:extLst>
          </p:nvPr>
        </p:nvGraphicFramePr>
        <p:xfrm>
          <a:off x="457198" y="987574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099440" y="4281768"/>
            <a:ext cx="5286948" cy="347436"/>
            <a:chOff x="2343150" y="4193541"/>
            <a:chExt cx="5286948" cy="347436"/>
          </a:xfrm>
        </p:grpSpPr>
        <p:sp>
          <p:nvSpPr>
            <p:cNvPr id="7" name="Oval 6"/>
            <p:cNvSpPr/>
            <p:nvPr/>
          </p:nvSpPr>
          <p:spPr>
            <a:xfrm>
              <a:off x="2343150" y="4236244"/>
              <a:ext cx="285750" cy="2786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457825" y="4236244"/>
              <a:ext cx="285750" cy="27860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28900" y="4193541"/>
              <a:ext cx="24497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BROADCAST NETWORK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73500" y="4202423"/>
              <a:ext cx="18565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CABLE NETWORK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40420" y="870576"/>
            <a:ext cx="814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If you could get only 5 channels of your choice on your television set, which 5 channels would you pick? 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55174" y="4734234"/>
            <a:ext cx="7332946" cy="3502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Base: Financial/Banking Opinion Leaders, n=369</a:t>
            </a:r>
            <a:b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Q21A) </a:t>
            </a:r>
            <a:r>
              <a:rPr lang="en-US" sz="600" dirty="0">
                <a:solidFill>
                  <a:srgbClr val="404040"/>
                </a:solidFill>
              </a:rPr>
              <a:t>If you could get only 5 channels of your choice on your television set, which 5 channels would you pick? </a:t>
            </a:r>
            <a:br>
              <a:rPr lang="en-US" sz="600" dirty="0">
                <a:solidFill>
                  <a:srgbClr val="404040"/>
                </a:solidFill>
              </a:rPr>
            </a:b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10450816"/>
      </p:ext>
    </p:extLst>
  </p:cSld>
  <p:clrMapOvr>
    <a:masterClrMapping/>
  </p:clrMapOvr>
</p:sld>
</file>

<file path=ppt/theme/theme1.xml><?xml version="1.0" encoding="utf-8"?>
<a:theme xmlns:a="http://schemas.openxmlformats.org/drawingml/2006/main" name="EngagementLab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65356</TotalTime>
  <Words>1313</Words>
  <Application>Microsoft Office PowerPoint</Application>
  <PresentationFormat>On-screen Show (16:9)</PresentationFormat>
  <Paragraphs>149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Century Gothic Regular</vt:lpstr>
      <vt:lpstr>EngagementLabs</vt:lpstr>
      <vt:lpstr>PowerPoint Presentation</vt:lpstr>
      <vt:lpstr>PowerPoint Presentation</vt:lpstr>
      <vt:lpstr>Purpose of this study</vt:lpstr>
      <vt:lpstr>Methodology</vt:lpstr>
      <vt:lpstr>Financial/Banking opinion leaders  Categories On Which they frequently give advice, suggestions and ideas to other people, such as family and friends  Analysis subject to sample size</vt:lpstr>
      <vt:lpstr>PowerPoint Presentation</vt:lpstr>
      <vt:lpstr>Broadcast TV Is A More Powerful Conversation Driver Than Cable TV</vt:lpstr>
      <vt:lpstr>PowerPoint Presentation</vt:lpstr>
      <vt:lpstr>Out of 5 choices, the top 4 were Broadcast Networks For Financial/Banking Opinion Leaders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 of a Choice of 30 Issues, These Topics Resonated the Most Among Financial/Banking Opinion Leaders</vt:lpstr>
      <vt:lpstr>PowerPoint Presentation</vt:lpstr>
    </vt:vector>
  </TitlesOfParts>
  <Company>Engagement Labs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Lyttle</dc:creator>
  <cp:lastModifiedBy>Anthony Spirito</cp:lastModifiedBy>
  <cp:revision>1864</cp:revision>
  <cp:lastPrinted>2019-12-09T16:32:54Z</cp:lastPrinted>
  <dcterms:created xsi:type="dcterms:W3CDTF">2016-03-22T13:57:22Z</dcterms:created>
  <dcterms:modified xsi:type="dcterms:W3CDTF">2022-04-13T14:46:13Z</dcterms:modified>
</cp:coreProperties>
</file>