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8"/>
  </p:notesMasterIdLst>
  <p:handoutMasterIdLst>
    <p:handoutMasterId r:id="rId19"/>
  </p:handoutMasterIdLst>
  <p:sldIdLst>
    <p:sldId id="1830" r:id="rId2"/>
    <p:sldId id="1831" r:id="rId3"/>
    <p:sldId id="1900" r:id="rId4"/>
    <p:sldId id="1901" r:id="rId5"/>
    <p:sldId id="1809" r:id="rId6"/>
    <p:sldId id="1789" r:id="rId7"/>
    <p:sldId id="1898" r:id="rId8"/>
    <p:sldId id="1896" r:id="rId9"/>
    <p:sldId id="1860" r:id="rId10"/>
    <p:sldId id="1861" r:id="rId11"/>
    <p:sldId id="1797" r:id="rId12"/>
    <p:sldId id="1874" r:id="rId13"/>
    <p:sldId id="1875" r:id="rId14"/>
    <p:sldId id="1956" r:id="rId15"/>
    <p:sldId id="1903" r:id="rId16"/>
    <p:sldId id="1899" r:id="rId17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orient="horz" userDrawn="1">
          <p15:clr>
            <a:srgbClr val="A4A3A4"/>
          </p15:clr>
        </p15:guide>
        <p15:guide id="13" pos="2880" userDrawn="1">
          <p15:clr>
            <a:srgbClr val="A4A3A4"/>
          </p15:clr>
        </p15:guide>
        <p15:guide id="15" orient="horz" pos="84" userDrawn="1">
          <p15:clr>
            <a:srgbClr val="A4A3A4"/>
          </p15:clr>
        </p15:guide>
        <p15:guide id="16" orient="horz" pos="2700" userDrawn="1">
          <p15:clr>
            <a:srgbClr val="A4A3A4"/>
          </p15:clr>
        </p15:guide>
        <p15:guide id="17" pos="912" userDrawn="1">
          <p15:clr>
            <a:srgbClr val="A4A3A4"/>
          </p15:clr>
        </p15:guide>
        <p15:guide id="18" orient="horz" pos="3204" userDrawn="1">
          <p15:clr>
            <a:srgbClr val="A4A3A4"/>
          </p15:clr>
        </p15:guide>
        <p15:guide id="19" pos="2256" userDrawn="1">
          <p15:clr>
            <a:srgbClr val="A4A3A4"/>
          </p15:clr>
        </p15:guide>
        <p15:guide id="20" pos="3168" userDrawn="1">
          <p15:clr>
            <a:srgbClr val="A4A3A4"/>
          </p15:clr>
        </p15:guide>
        <p15:guide id="21" pos="3336" userDrawn="1">
          <p15:clr>
            <a:srgbClr val="A4A3A4"/>
          </p15:clr>
        </p15:guide>
        <p15:guide id="22" pos="5160" userDrawn="1">
          <p15:clr>
            <a:srgbClr val="A4A3A4"/>
          </p15:clr>
        </p15:guide>
        <p15:guide id="23" orient="horz" pos="372" userDrawn="1">
          <p15:clr>
            <a:srgbClr val="A4A3A4"/>
          </p15:clr>
        </p15:guide>
        <p15:guide id="24" orient="horz" pos="780" userDrawn="1">
          <p15:clr>
            <a:srgbClr val="A4A3A4"/>
          </p15:clr>
        </p15:guide>
        <p15:guide id="25" orient="horz" pos="30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ther Evans" initials="HE" lastIdx="64" clrIdx="2"/>
  <p:cmAuthor id="7" name=" " initials="MSOffice" lastIdx="0" clrIdx="7"/>
  <p:cmAuthor id="1" name=" Ed Keller" initials="EK" lastIdx="34" clrIdx="0"/>
  <p:cmAuthor id="8" name="Denise Ryan" initials="DR" lastIdx="2" clrIdx="8">
    <p:extLst>
      <p:ext uri="{19B8F6BF-5375-455C-9EA6-DF929625EA0E}">
        <p15:presenceInfo xmlns:p15="http://schemas.microsoft.com/office/powerpoint/2012/main" userId="Denise Ryan" providerId="None"/>
      </p:ext>
    </p:extLst>
  </p:cmAuthor>
  <p:cmAuthor id="2" name="Keller Fay" initials="KF" lastIdx="30" clrIdx="1"/>
  <p:cmAuthor id="3" name="Brad Fay" initials="BF" lastIdx="8" clrIdx="3"/>
  <p:cmAuthor id="4" name="Randolph Burlton" initials="" lastIdx="0" clrIdx="4"/>
  <p:cmAuthor id="5" name="Ed Keller" initials="EK" lastIdx="32" clrIdx="5"/>
  <p:cmAuthor id="6" name="Matt Phillips" initials="MP" lastIdx="29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4472C4"/>
    <a:srgbClr val="C5C5C5"/>
    <a:srgbClr val="4F81BD"/>
    <a:srgbClr val="663399"/>
    <a:srgbClr val="FFFFFF"/>
    <a:srgbClr val="EE5B1B"/>
    <a:srgbClr val="FF8989"/>
    <a:srgbClr val="FF7171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3784" autoAdjust="0"/>
  </p:normalViewPr>
  <p:slideViewPr>
    <p:cSldViewPr snapToGrid="0" snapToObjects="1">
      <p:cViewPr varScale="1">
        <p:scale>
          <a:sx n="126" d="100"/>
          <a:sy n="126" d="100"/>
        </p:scale>
        <p:origin x="150" y="132"/>
      </p:cViewPr>
      <p:guideLst>
        <p:guide orient="horz"/>
        <p:guide pos="2880"/>
        <p:guide orient="horz" pos="84"/>
        <p:guide orient="horz" pos="2700"/>
        <p:guide pos="912"/>
        <p:guide orient="horz" pos="3204"/>
        <p:guide pos="2256"/>
        <p:guide pos="3168"/>
        <p:guide pos="3336"/>
        <p:guide pos="5160"/>
        <p:guide orient="horz" pos="372"/>
        <p:guide orient="horz" pos="780"/>
        <p:guide orient="horz" pos="30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455553286976868E-2"/>
          <c:y val="0.14325401699852092"/>
          <c:w val="0.97292280068369696"/>
          <c:h val="0.842956012835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2">
                <a:alpha val="74902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News of the Day</c:v>
                </c:pt>
                <c:pt idx="1">
                  <c:v>Local/Regional News</c:v>
                </c:pt>
                <c:pt idx="2">
                  <c:v>National/International News</c:v>
                </c:pt>
                <c:pt idx="3">
                  <c:v>Politics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0.45750000000000002</c:v>
                </c:pt>
                <c:pt idx="1">
                  <c:v>0.53410000000000002</c:v>
                </c:pt>
                <c:pt idx="2">
                  <c:v>0.56520000000000004</c:v>
                </c:pt>
                <c:pt idx="3">
                  <c:v>0.56430000000000002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7-476C-9AB9-1E93FF24C0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Online Content</c:v>
                </c:pt>
              </c:strCache>
            </c:strRef>
          </c:tx>
          <c:spPr>
            <a:solidFill>
              <a:schemeClr val="accent5">
                <a:alpha val="74902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News of the Day</c:v>
                </c:pt>
                <c:pt idx="1">
                  <c:v>Local/Regional News</c:v>
                </c:pt>
                <c:pt idx="2">
                  <c:v>National/International News</c:v>
                </c:pt>
                <c:pt idx="3">
                  <c:v>Politics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0.28060000000000002</c:v>
                </c:pt>
                <c:pt idx="1">
                  <c:v>0.28199999999999997</c:v>
                </c:pt>
                <c:pt idx="2">
                  <c:v>0.33960000000000001</c:v>
                </c:pt>
                <c:pt idx="3">
                  <c:v>0.32019999999999998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77-476C-9AB9-1E93FF24C0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chemeClr val="accent4">
                <a:alpha val="74902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News of the Day</c:v>
                </c:pt>
                <c:pt idx="1">
                  <c:v>Local/Regional News</c:v>
                </c:pt>
                <c:pt idx="2">
                  <c:v>National/International News</c:v>
                </c:pt>
                <c:pt idx="3">
                  <c:v>Politics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0.21640000000000001</c:v>
                </c:pt>
                <c:pt idx="1">
                  <c:v>0.19489999999999999</c:v>
                </c:pt>
                <c:pt idx="2">
                  <c:v>0.25509999999999999</c:v>
                </c:pt>
                <c:pt idx="3">
                  <c:v>0.251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77-476C-9AB9-1E93FF24C0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Print 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News of the Day</c:v>
                </c:pt>
                <c:pt idx="1">
                  <c:v>Local/Regional News</c:v>
                </c:pt>
                <c:pt idx="2">
                  <c:v>National/International News</c:v>
                </c:pt>
                <c:pt idx="3">
                  <c:v>Politics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0.20710000000000001</c:v>
                </c:pt>
                <c:pt idx="1">
                  <c:v>0.2485</c:v>
                </c:pt>
                <c:pt idx="2">
                  <c:v>0.16850000000000001</c:v>
                </c:pt>
                <c:pt idx="3">
                  <c:v>0.25309999999999999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77-476C-9AB9-1E93FF24C00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News of the Day</c:v>
                </c:pt>
                <c:pt idx="1">
                  <c:v>Local/Regional News</c:v>
                </c:pt>
                <c:pt idx="2">
                  <c:v>National/International News</c:v>
                </c:pt>
                <c:pt idx="3">
                  <c:v>Politics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0.1434</c:v>
                </c:pt>
                <c:pt idx="1">
                  <c:v>0.10680000000000001</c:v>
                </c:pt>
                <c:pt idx="2">
                  <c:v>0.14099999999999999</c:v>
                </c:pt>
                <c:pt idx="3">
                  <c:v>0.13450000000000001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4-44C8-AF55-A8C31B8D64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96056264"/>
        <c:axId val="696056656"/>
      </c:barChart>
      <c:catAx>
        <c:axId val="696056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96056656"/>
        <c:crosses val="autoZero"/>
        <c:auto val="1"/>
        <c:lblAlgn val="ctr"/>
        <c:lblOffset val="100"/>
        <c:noMultiLvlLbl val="0"/>
      </c:catAx>
      <c:valAx>
        <c:axId val="696056656"/>
        <c:scaling>
          <c:orientation val="minMax"/>
          <c:max val="0.70000000000000107"/>
        </c:scaling>
        <c:delete val="1"/>
        <c:axPos val="l"/>
        <c:numFmt formatCode="0%" sourceLinked="1"/>
        <c:majorTickMark val="out"/>
        <c:minorTickMark val="none"/>
        <c:tickLblPos val="nextTo"/>
        <c:crossAx val="6960562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9429336263673028"/>
          <c:y val="2.8980421928427706E-2"/>
          <c:w val="0.52814404257402903"/>
          <c:h val="8.982674764532336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03859162892574E-2"/>
          <c:y val="1.1445102782799794E-2"/>
          <c:w val="0.97292280068369696"/>
          <c:h val="0.80683598879704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Broadcast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Conversations</c:v>
                </c:pt>
                <c:pt idx="1">
                  <c:v>News of the Day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0.19800000000000001</c:v>
                </c:pt>
                <c:pt idx="1">
                  <c:v>0.35070000000000001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9C-46FD-8067-404EB9FB2A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(NET)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Conversations</c:v>
                </c:pt>
                <c:pt idx="1">
                  <c:v>News of the Day</c:v>
                </c:pt>
              </c:strCache>
            </c:strRef>
          </c:cat>
          <c:val>
            <c:numRef>
              <c:f>Sheet1!$C$2:$C$3</c:f>
            </c:numRef>
          </c:val>
          <c:extLst>
            <c:ext xmlns:c16="http://schemas.microsoft.com/office/drawing/2014/chart" uri="{C3380CC4-5D6E-409C-BE32-E72D297353CC}">
              <c16:uniqueId val="{00000001-539C-46FD-8067-404EB9FB2A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National (NET)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Conversations</c:v>
                </c:pt>
                <c:pt idx="1">
                  <c:v>News of the Day</c:v>
                </c:pt>
              </c:strCache>
            </c:strRef>
          </c:cat>
          <c:val>
            <c:numRef>
              <c:f>Sheet1!$D$2:$D$3</c:f>
            </c:numRef>
          </c:val>
          <c:extLst>
            <c:ext xmlns:c16="http://schemas.microsoft.com/office/drawing/2014/chart" uri="{C3380CC4-5D6E-409C-BE32-E72D297353CC}">
              <c16:uniqueId val="{00000002-539C-46FD-8067-404EB9FB2A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Cable  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All Conversations</c:v>
                </c:pt>
                <c:pt idx="1">
                  <c:v>News of the Day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0.121</c:v>
                </c:pt>
                <c:pt idx="1">
                  <c:v>0.1837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9C-46FD-8067-404EB9FB2A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96061360"/>
        <c:axId val="696060968"/>
      </c:barChart>
      <c:catAx>
        <c:axId val="696061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96060968"/>
        <c:crosses val="autoZero"/>
        <c:auto val="1"/>
        <c:lblAlgn val="ctr"/>
        <c:lblOffset val="100"/>
        <c:noMultiLvlLbl val="0"/>
      </c:catAx>
      <c:valAx>
        <c:axId val="696060968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6960613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652844028959204"/>
          <c:y val="4.9226932134773756E-2"/>
          <c:w val="0.48173602366394458"/>
          <c:h val="6.4311396270804691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Food/Dining Opinion Leaders</a:t>
            </a:r>
          </a:p>
          <a:p>
            <a:pPr>
              <a:defRPr sz="1200"/>
            </a:pPr>
            <a:r>
              <a:rPr lang="en-US" sz="1200" dirty="0"/>
              <a:t>% Choose Network </a:t>
            </a:r>
          </a:p>
        </c:rich>
      </c:tx>
      <c:layout>
        <c:manualLayout>
          <c:xMode val="edge"/>
          <c:yMode val="edge"/>
          <c:x val="0.40494446874696216"/>
          <c:y val="0.163891782002460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148148148148147E-2"/>
          <c:y val="0.224733395696913"/>
          <c:w val="0.96604938271604934"/>
          <c:h val="0.65552853133769884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4"/>
            <c:invertIfNegative val="0"/>
            <c:bubble3D val="1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D1-4484-851A-F3EC8BC87D1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Sheet1!$B$2:$B$6</c:f>
              <c:numCache>
                <c:formatCode>0%</c:formatCode>
                <c:ptCount val="5"/>
                <c:pt idx="0">
                  <c:v>0.4204</c:v>
                </c:pt>
                <c:pt idx="1">
                  <c:v>0.38800000000000001</c:v>
                </c:pt>
                <c:pt idx="2">
                  <c:v>0.38100000000000001</c:v>
                </c:pt>
                <c:pt idx="3">
                  <c:v>0.30359999999999998</c:v>
                </c:pt>
                <c:pt idx="4">
                  <c:v>0.24279999999999999</c:v>
                </c:pt>
              </c:numCache>
            </c:numRef>
          </c:yVal>
          <c:bubbleSize>
            <c:numRef>
              <c:f>Sheet1!$C$2:$C$6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4.4000000000000004</c:v>
                </c:pt>
                <c:pt idx="2">
                  <c:v>3.9</c:v>
                </c:pt>
                <c:pt idx="3">
                  <c:v>3.5</c:v>
                </c:pt>
                <c:pt idx="4">
                  <c:v>1.6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2-1FD1-4484-851A-F3EC8BC87D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402814064"/>
        <c:axId val="402814456"/>
      </c:bubbleChart>
      <c:valAx>
        <c:axId val="40281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2814456"/>
        <c:crosses val="autoZero"/>
        <c:crossBetween val="midCat"/>
      </c:valAx>
      <c:valAx>
        <c:axId val="4028144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028140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0534994061214407E-2"/>
          <c:w val="1"/>
          <c:h val="0.714226638296949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</c:spPr>
            <c:extLst>
              <c:ext xmlns:c16="http://schemas.microsoft.com/office/drawing/2014/chart" uri="{C3380CC4-5D6E-409C-BE32-E72D297353CC}">
                <c16:uniqueId val="{00000001-E80C-4663-B0E2-F25BF1635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Local broadcast TV </c:v>
                </c:pt>
                <c:pt idx="1">
                  <c:v>Online</c:v>
                </c:pt>
                <c:pt idx="2">
                  <c:v>Cable  TV</c:v>
                </c:pt>
                <c:pt idx="3">
                  <c:v>Natn'l broadcast TV</c:v>
                </c:pt>
                <c:pt idx="4">
                  <c:v>Print </c:v>
                </c:pt>
                <c:pt idx="5">
                  <c:v>Radio 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0.49559999999999998</c:v>
                </c:pt>
                <c:pt idx="1">
                  <c:v>0.42520000000000002</c:v>
                </c:pt>
                <c:pt idx="2">
                  <c:v>0.40479999999999999</c:v>
                </c:pt>
                <c:pt idx="3">
                  <c:v>0.38440000000000002</c:v>
                </c:pt>
                <c:pt idx="4">
                  <c:v>0.23519999999999999</c:v>
                </c:pt>
                <c:pt idx="5">
                  <c:v>0.16950000000000001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C-4E88-9FD1-72367B2D1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402815632"/>
        <c:axId val="402812496"/>
      </c:barChart>
      <c:catAx>
        <c:axId val="40281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/>
            </a:pPr>
            <a:endParaRPr lang="en-US"/>
          </a:p>
        </c:txPr>
        <c:crossAx val="402812496"/>
        <c:crosses val="autoZero"/>
        <c:auto val="0"/>
        <c:lblAlgn val="ctr"/>
        <c:lblOffset val="100"/>
        <c:tickLblSkip val="1"/>
        <c:noMultiLvlLbl val="0"/>
      </c:catAx>
      <c:valAx>
        <c:axId val="402812496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402815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795429287401485"/>
          <c:y val="3.9503735617361216E-2"/>
          <c:w val="0.64631256695101535"/>
          <c:h val="0.92757648470150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709-4C33-B523-C929CA8D67D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ACE-3E4B-8168-62B6D385D7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television stations </c:v>
                </c:pt>
                <c:pt idx="1">
                  <c:v>Local television stations websites/apps </c:v>
                </c:pt>
                <c:pt idx="2">
                  <c:v>Local newspaper websites/apps </c:v>
                </c:pt>
                <c:pt idx="3">
                  <c:v>Local newspapers </c:v>
                </c:pt>
                <c:pt idx="4">
                  <c:v>Local radio stations </c:v>
                </c:pt>
                <c:pt idx="5">
                  <c:v>National broadcast television news  </c:v>
                </c:pt>
                <c:pt idx="6">
                  <c:v>Local radio station websites/apps </c:v>
                </c:pt>
                <c:pt idx="7">
                  <c:v>National broadcast television news websites/apps </c:v>
                </c:pt>
                <c:pt idx="8">
                  <c:v>Cable television news website/apps </c:v>
                </c:pt>
                <c:pt idx="9">
                  <c:v>Cable television news </c:v>
                </c:pt>
                <c:pt idx="10">
                  <c:v>National newspaper websites/apps </c:v>
                </c:pt>
                <c:pt idx="11">
                  <c:v>Online-only news websites/apps </c:v>
                </c:pt>
                <c:pt idx="12">
                  <c:v>Social media </c:v>
                </c:pt>
              </c:strCache>
            </c:strRef>
          </c:cat>
          <c:val>
            <c:numRef>
              <c:f>Sheet1!$B$2:$B$14</c:f>
              <c:numCache>
                <c:formatCode>#,##0%</c:formatCode>
                <c:ptCount val="13"/>
                <c:pt idx="0">
                  <c:v>0.82737313058477502</c:v>
                </c:pt>
                <c:pt idx="1">
                  <c:v>0.80635872221499405</c:v>
                </c:pt>
                <c:pt idx="2">
                  <c:v>0.79060247913897197</c:v>
                </c:pt>
                <c:pt idx="3">
                  <c:v>0.78617620662139598</c:v>
                </c:pt>
                <c:pt idx="4">
                  <c:v>0.74200801536870398</c:v>
                </c:pt>
                <c:pt idx="5">
                  <c:v>0.73425285689158604</c:v>
                </c:pt>
                <c:pt idx="6">
                  <c:v>0.72856057803095398</c:v>
                </c:pt>
                <c:pt idx="7">
                  <c:v>0.69791505932658304</c:v>
                </c:pt>
                <c:pt idx="8">
                  <c:v>0.69055435614259897</c:v>
                </c:pt>
                <c:pt idx="9">
                  <c:v>0.68706906107765198</c:v>
                </c:pt>
                <c:pt idx="10">
                  <c:v>0.65324874383495601</c:v>
                </c:pt>
                <c:pt idx="11">
                  <c:v>0.54360982965318205</c:v>
                </c:pt>
                <c:pt idx="12">
                  <c:v>0.37605164277074798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EC-448D-A4A2-1C39CDB41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91403496"/>
        <c:axId val="691404280"/>
      </c:barChart>
      <c:catAx>
        <c:axId val="6914034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404280"/>
        <c:crosses val="autoZero"/>
        <c:auto val="1"/>
        <c:lblAlgn val="ctr"/>
        <c:lblOffset val="100"/>
        <c:noMultiLvlLbl val="0"/>
      </c:catAx>
      <c:valAx>
        <c:axId val="691404280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extTo"/>
        <c:crossAx val="691403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835771820385949"/>
          <c:y val="0.1246185816291626"/>
          <c:w val="0.61232611823234284"/>
          <c:h val="0.872055057299843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television stations </c:v>
                </c:pt>
                <c:pt idx="1">
                  <c:v>Local television stations websites/apps </c:v>
                </c:pt>
                <c:pt idx="2">
                  <c:v>Local newspapers </c:v>
                </c:pt>
                <c:pt idx="3">
                  <c:v>Local newspaper websites/apps </c:v>
                </c:pt>
                <c:pt idx="4">
                  <c:v>Local radio stations </c:v>
                </c:pt>
                <c:pt idx="5">
                  <c:v>Local radio station websites/apps </c:v>
                </c:pt>
                <c:pt idx="6">
                  <c:v>National broadcast television news  </c:v>
                </c:pt>
                <c:pt idx="7">
                  <c:v>National broadcast television news websites/apps </c:v>
                </c:pt>
                <c:pt idx="8">
                  <c:v>Cable television news </c:v>
                </c:pt>
                <c:pt idx="9">
                  <c:v>National newspaper websites/apps </c:v>
                </c:pt>
                <c:pt idx="10">
                  <c:v>Cable television news website/apps </c:v>
                </c:pt>
                <c:pt idx="11">
                  <c:v>Online-only news websites/apps </c:v>
                </c:pt>
                <c:pt idx="12">
                  <c:v>Social media </c:v>
                </c:pt>
              </c:strCache>
            </c:strRef>
          </c:cat>
          <c:val>
            <c:numRef>
              <c:f>Sheet1!$B$2:$B$14</c:f>
              <c:numCache>
                <c:formatCode>#,##0%</c:formatCode>
                <c:ptCount val="13"/>
                <c:pt idx="0">
                  <c:v>0.29700958387325699</c:v>
                </c:pt>
                <c:pt idx="1">
                  <c:v>0.27525339280755801</c:v>
                </c:pt>
                <c:pt idx="2">
                  <c:v>0.29308151030227497</c:v>
                </c:pt>
                <c:pt idx="3">
                  <c:v>0.26298530207712301</c:v>
                </c:pt>
                <c:pt idx="4">
                  <c:v>0.25126961817106003</c:v>
                </c:pt>
                <c:pt idx="5">
                  <c:v>0.22997145631808399</c:v>
                </c:pt>
                <c:pt idx="6">
                  <c:v>0.28303983540445299</c:v>
                </c:pt>
                <c:pt idx="7">
                  <c:v>0.240407306067979</c:v>
                </c:pt>
                <c:pt idx="8">
                  <c:v>0.209056239031925</c:v>
                </c:pt>
                <c:pt idx="9">
                  <c:v>0.22339205848062299</c:v>
                </c:pt>
                <c:pt idx="10">
                  <c:v>0.18576165749640899</c:v>
                </c:pt>
                <c:pt idx="11">
                  <c:v>0.14328625101082701</c:v>
                </c:pt>
                <c:pt idx="12">
                  <c:v>9.1473185877408603E-2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2-40F4-BAD2-8F8AF9CA78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rgbClr val="A1BB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television stations </c:v>
                </c:pt>
                <c:pt idx="1">
                  <c:v>Local television stations websites/apps </c:v>
                </c:pt>
                <c:pt idx="2">
                  <c:v>Local newspapers </c:v>
                </c:pt>
                <c:pt idx="3">
                  <c:v>Local newspaper websites/apps </c:v>
                </c:pt>
                <c:pt idx="4">
                  <c:v>Local radio stations </c:v>
                </c:pt>
                <c:pt idx="5">
                  <c:v>Local radio station websites/apps </c:v>
                </c:pt>
                <c:pt idx="6">
                  <c:v>National broadcast television news  </c:v>
                </c:pt>
                <c:pt idx="7">
                  <c:v>National broadcast television news websites/apps </c:v>
                </c:pt>
                <c:pt idx="8">
                  <c:v>Cable television news </c:v>
                </c:pt>
                <c:pt idx="9">
                  <c:v>National newspaper websites/apps </c:v>
                </c:pt>
                <c:pt idx="10">
                  <c:v>Cable television news website/apps </c:v>
                </c:pt>
                <c:pt idx="11">
                  <c:v>Online-only news websites/apps </c:v>
                </c:pt>
                <c:pt idx="12">
                  <c:v>Social media </c:v>
                </c:pt>
              </c:strCache>
            </c:strRef>
          </c:cat>
          <c:val>
            <c:numRef>
              <c:f>Sheet1!$C$2:$C$14</c:f>
              <c:numCache>
                <c:formatCode>#,##0%</c:formatCode>
                <c:ptCount val="13"/>
                <c:pt idx="0">
                  <c:v>0.51037591121995596</c:v>
                </c:pt>
                <c:pt idx="1">
                  <c:v>0.50841872800021903</c:v>
                </c:pt>
                <c:pt idx="2">
                  <c:v>0.48761157361959201</c:v>
                </c:pt>
                <c:pt idx="3">
                  <c:v>0.51036094210367799</c:v>
                </c:pt>
                <c:pt idx="4">
                  <c:v>0.50045220661267198</c:v>
                </c:pt>
                <c:pt idx="5">
                  <c:v>0.49715869645395599</c:v>
                </c:pt>
                <c:pt idx="6">
                  <c:v>0.417172786732314</c:v>
                </c:pt>
                <c:pt idx="7">
                  <c:v>0.43231242841612699</c:v>
                </c:pt>
                <c:pt idx="8">
                  <c:v>0.42905076785670498</c:v>
                </c:pt>
                <c:pt idx="9">
                  <c:v>0.41486670839828899</c:v>
                </c:pt>
                <c:pt idx="10">
                  <c:v>0.42872231160872498</c:v>
                </c:pt>
                <c:pt idx="11">
                  <c:v>0.35792637153740697</c:v>
                </c:pt>
                <c:pt idx="12">
                  <c:v>0.214996743860912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2-40F4-BAD2-8F8AF9CA7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99012056"/>
        <c:axId val="399012448"/>
      </c:barChart>
      <c:catAx>
        <c:axId val="399012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012448"/>
        <c:crosses val="autoZero"/>
        <c:auto val="1"/>
        <c:lblAlgn val="ctr"/>
        <c:lblOffset val="100"/>
        <c:noMultiLvlLbl val="0"/>
      </c:catAx>
      <c:valAx>
        <c:axId val="399012448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extTo"/>
        <c:crossAx val="399012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754194559534087"/>
          <c:y val="6.2547581394155255E-2"/>
          <c:w val="0.38140394080155859"/>
          <c:h val="6.562609448579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054306606401855"/>
          <c:y val="3.6211679486587309E-2"/>
          <c:w val="0.55866437282804737"/>
          <c:h val="0.92757648470150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Public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40D-436C-A9D9-382548E9A2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Social media</c:v>
                </c:pt>
                <c:pt idx="1">
                  <c:v>Online-only news websites/apps</c:v>
                </c:pt>
                <c:pt idx="2">
                  <c:v>National broadcast television news</c:v>
                </c:pt>
                <c:pt idx="3">
                  <c:v>Cable television news</c:v>
                </c:pt>
                <c:pt idx="4">
                  <c:v>National newspaper websites/apps</c:v>
                </c:pt>
                <c:pt idx="5">
                  <c:v>Cable television news website/apps</c:v>
                </c:pt>
                <c:pt idx="6">
                  <c:v>National broadcast television news websites/apps</c:v>
                </c:pt>
                <c:pt idx="7">
                  <c:v>Local broadcast television stations</c:v>
                </c:pt>
                <c:pt idx="8">
                  <c:v>Local newspaper websites/apps</c:v>
                </c:pt>
                <c:pt idx="9">
                  <c:v>Local television stations websites/apps</c:v>
                </c:pt>
                <c:pt idx="10">
                  <c:v>Local newspapers</c:v>
                </c:pt>
                <c:pt idx="11">
                  <c:v>Local radio stations</c:v>
                </c:pt>
                <c:pt idx="12">
                  <c:v>Local radio station websites/apps</c:v>
                </c:pt>
              </c:strCache>
            </c:strRef>
          </c:cat>
          <c:val>
            <c:numRef>
              <c:f>Sheet1!$B$2:$B$14</c:f>
              <c:numCache>
                <c:formatCode>#,##0%</c:formatCode>
                <c:ptCount val="13"/>
                <c:pt idx="0">
                  <c:v>0.66446451396630002</c:v>
                </c:pt>
                <c:pt idx="1">
                  <c:v>0.28881933718164599</c:v>
                </c:pt>
                <c:pt idx="2">
                  <c:v>0.22924451516074901</c:v>
                </c:pt>
                <c:pt idx="3">
                  <c:v>0.218822296685352</c:v>
                </c:pt>
                <c:pt idx="4">
                  <c:v>0.16603517929439501</c:v>
                </c:pt>
                <c:pt idx="5">
                  <c:v>0.163938699620686</c:v>
                </c:pt>
                <c:pt idx="6">
                  <c:v>0.15816234131193799</c:v>
                </c:pt>
                <c:pt idx="7">
                  <c:v>5.25876962125707E-2</c:v>
                </c:pt>
                <c:pt idx="8">
                  <c:v>4.8740924114117998E-2</c:v>
                </c:pt>
                <c:pt idx="9">
                  <c:v>4.4246112490964197E-2</c:v>
                </c:pt>
                <c:pt idx="10">
                  <c:v>3.8713465509235601E-2</c:v>
                </c:pt>
                <c:pt idx="11">
                  <c:v>3.7398206130252701E-2</c:v>
                </c:pt>
                <c:pt idx="12">
                  <c:v>3.3454762320328103E-2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07-4275-A48B-287CB4A32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99014016"/>
        <c:axId val="399011272"/>
      </c:barChart>
      <c:catAx>
        <c:axId val="399014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011272"/>
        <c:crosses val="autoZero"/>
        <c:auto val="1"/>
        <c:lblAlgn val="ctr"/>
        <c:lblOffset val="100"/>
        <c:noMultiLvlLbl val="0"/>
      </c:catAx>
      <c:valAx>
        <c:axId val="399011272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extTo"/>
        <c:crossAx val="3990140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 find myself talking more often about local issues and news compared with national news </c:v>
                </c:pt>
                <c:pt idx="1">
                  <c:v>I often find myself passing along advice that I get from television </c:v>
                </c:pt>
                <c:pt idx="2">
                  <c:v>I like to watch the shows that my friends watch so that we can talk about them </c:v>
                </c:pt>
                <c:pt idx="3">
                  <c:v>I feel closer to the people who present the local news than people presenting national news </c:v>
                </c:pt>
                <c:pt idx="4">
                  <c:v>I trust the people who present the local news more than people presenting national news </c:v>
                </c:pt>
                <c:pt idx="5">
                  <c:v>I often find myself bringing up stories I heard on the local news in my daily conversations </c:v>
                </c:pt>
                <c:pt idx="6">
                  <c:v>I find myself frequently talking with people about the things I see on television </c:v>
                </c:pt>
                <c:pt idx="7">
                  <c:v>I turn to local news for information on local politics and local government issues </c:v>
                </c:pt>
              </c:strCache>
            </c:strRef>
          </c:cat>
          <c:val>
            <c:numRef>
              <c:f>Sheet1!$B$2:$B$9</c:f>
              <c:numCache>
                <c:formatCode>#,##0%</c:formatCode>
                <c:ptCount val="8"/>
                <c:pt idx="0">
                  <c:v>0.48020000000000002</c:v>
                </c:pt>
                <c:pt idx="1">
                  <c:v>0.45810000000000001</c:v>
                </c:pt>
                <c:pt idx="2">
                  <c:v>0.50839999999999996</c:v>
                </c:pt>
                <c:pt idx="3">
                  <c:v>0.56789999999999996</c:v>
                </c:pt>
                <c:pt idx="4">
                  <c:v>0.58509999999999995</c:v>
                </c:pt>
                <c:pt idx="5">
                  <c:v>0.57630000000000003</c:v>
                </c:pt>
                <c:pt idx="6">
                  <c:v>0.58450000000000002</c:v>
                </c:pt>
                <c:pt idx="7">
                  <c:v>0.68530000000000002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55-4675-82B6-E7D23DA7C8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Food/Dining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504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 find myself talking more often about local issues and news compared with national news </c:v>
                </c:pt>
                <c:pt idx="1">
                  <c:v>I often find myself passing along advice that I get from television </c:v>
                </c:pt>
                <c:pt idx="2">
                  <c:v>I like to watch the shows that my friends watch so that we can talk about them </c:v>
                </c:pt>
                <c:pt idx="3">
                  <c:v>I feel closer to the people who present the local news than people presenting national news </c:v>
                </c:pt>
                <c:pt idx="4">
                  <c:v>I trust the people who present the local news more than people presenting national news </c:v>
                </c:pt>
                <c:pt idx="5">
                  <c:v>I often find myself bringing up stories I heard on the local news in my daily conversations </c:v>
                </c:pt>
                <c:pt idx="6">
                  <c:v>I find myself frequently talking with people about the things I see on television </c:v>
                </c:pt>
                <c:pt idx="7">
                  <c:v>I turn to local news for information on local politics and local government issues </c:v>
                </c:pt>
              </c:strCache>
            </c:strRef>
          </c:cat>
          <c:val>
            <c:numRef>
              <c:f>Sheet1!$C$2:$C$9</c:f>
              <c:numCache>
                <c:formatCode>#,##0%</c:formatCode>
                <c:ptCount val="8"/>
                <c:pt idx="0">
                  <c:v>0.5</c:v>
                </c:pt>
                <c:pt idx="1">
                  <c:v>0.5</c:v>
                </c:pt>
                <c:pt idx="2">
                  <c:v>0.56999999999999995</c:v>
                </c:pt>
                <c:pt idx="3">
                  <c:v>0.56999999999999995</c:v>
                </c:pt>
                <c:pt idx="4">
                  <c:v>0.6</c:v>
                </c:pt>
                <c:pt idx="5">
                  <c:v>0.64</c:v>
                </c:pt>
                <c:pt idx="6">
                  <c:v>0.66</c:v>
                </c:pt>
                <c:pt idx="7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55-4675-82B6-E7D23DA7C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556511040"/>
        <c:axId val="556506728"/>
      </c:barChart>
      <c:catAx>
        <c:axId val="556511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506728"/>
        <c:crosses val="autoZero"/>
        <c:auto val="1"/>
        <c:lblAlgn val="ctr"/>
        <c:lblOffset val="100"/>
        <c:noMultiLvlLbl val="0"/>
      </c:catAx>
      <c:valAx>
        <c:axId val="556506728"/>
        <c:scaling>
          <c:orientation val="minMax"/>
        </c:scaling>
        <c:delete val="1"/>
        <c:axPos val="b"/>
        <c:numFmt formatCode="#,##0%" sourceLinked="1"/>
        <c:majorTickMark val="none"/>
        <c:minorTickMark val="none"/>
        <c:tickLblPos val="nextTo"/>
        <c:crossAx val="55651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156275583277202"/>
          <c:y val="0.88129318565369019"/>
          <c:w val="0.3887736519603483"/>
          <c:h val="7.2591840303090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0.12411</cdr:x>
      <cdr:y>0.74744</cdr:y>
    </cdr:from>
    <cdr:to>
      <cdr:x>0.23523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1415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91440" tIns="45720" rIns="91440" bIns="45720" rtlCol="0" anchor="t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“A”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0.28976</cdr:x>
      <cdr:y>0.74744</cdr:y>
    </cdr:from>
    <cdr:to>
      <cdr:x>0.40087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84629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“B”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0.44444</cdr:x>
      <cdr:y>0.74744</cdr:y>
    </cdr:from>
    <cdr:to>
      <cdr:x>0.55556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57600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“C”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0.61275</cdr:x>
      <cdr:y>0.74744</cdr:y>
    </cdr:from>
    <cdr:to>
      <cdr:x>0.72386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042667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“D”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0.77125</cdr:x>
      <cdr:y>0.74744</cdr:y>
    </cdr:from>
    <cdr:to>
      <cdr:x>0.88236</cdr:x>
      <cdr:y>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347050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“E”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entury Gothic Regul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FF3519-C133-8449-8C4E-12807B124BD6}" type="datetimeFigureOut">
              <a:rPr lang="en-US" smtClean="0">
                <a:latin typeface="Century Gothic Regular"/>
              </a:rPr>
              <a:t>4/13/2022</a:t>
            </a:fld>
            <a:endParaRPr lang="en-US" dirty="0">
              <a:latin typeface="Century Gothic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entury Gothic 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251B7B-E146-0E44-B8A9-CC2E8E0829AF}" type="slidenum">
              <a:rPr lang="en-US" smtClean="0">
                <a:latin typeface="Century Gothic Regular"/>
              </a:rPr>
              <a:t>‹#›</a:t>
            </a:fld>
            <a:endParaRPr lang="en-US" dirty="0">
              <a:latin typeface="Century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6003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970AF5BC-03C6-D949-B4AF-BE6D8B403508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D6B63886-553A-7446-B9A8-0A162F165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87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9D0B59-6E5A-BD47-8038-7C104747F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8876" b="24531"/>
          <a:stretch/>
        </p:blipFill>
        <p:spPr>
          <a:xfrm>
            <a:off x="0" y="776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AEF31E-AA78-364C-A8C2-CC7A147B5A46}"/>
              </a:ext>
            </a:extLst>
          </p:cNvPr>
          <p:cNvSpPr/>
          <p:nvPr userDrawn="1"/>
        </p:nvSpPr>
        <p:spPr>
          <a:xfrm>
            <a:off x="0" y="0"/>
            <a:ext cx="9144000" cy="987425"/>
          </a:xfrm>
          <a:prstGeom prst="rect">
            <a:avLst/>
          </a:prstGeom>
          <a:solidFill>
            <a:srgbClr val="111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 Regula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B115EC-6A09-6B40-8A68-D2A5134B6D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03354" y="388037"/>
            <a:ext cx="1900754" cy="36168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0131B2-1DFF-1E4E-BE32-189DD10DBF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2381250"/>
            <a:ext cx="8280400" cy="381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BRAND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5B378CF-8696-504D-8F1F-1F8523992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3575755"/>
            <a:ext cx="8280400" cy="381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04975-ADD6-324C-BF5C-67BDA99D00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73599" y="441459"/>
            <a:ext cx="1265456" cy="27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F1DF00B-6D06-704D-A295-FD936813EE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DE9CF-6FE2-6C47-91A3-C5F437E46C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950913"/>
            <a:ext cx="8280400" cy="297442"/>
          </a:xfrm>
          <a:prstGeom prst="rect">
            <a:avLst/>
          </a:prstGeom>
        </p:spPr>
        <p:txBody>
          <a:bodyPr lIns="0" tIns="0" rIns="0" bIns="0"/>
          <a:lstStyle>
            <a:lvl1pPr marL="284400" indent="-284400" algn="l">
              <a:lnSpc>
                <a:spcPct val="100000"/>
              </a:lnSpc>
              <a:spcBef>
                <a:spcPts val="600"/>
              </a:spcBef>
              <a:buNone/>
              <a:defRPr sz="1600" b="1" i="1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69D41B-B118-BD47-8695-54FDBDF88E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801" y="1335819"/>
            <a:ext cx="8269400" cy="12359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buFontTx/>
              <a:buNone/>
              <a:defRPr sz="1600" cap="none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82CE734-41BD-6645-A857-BB93FF209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1" y="2651194"/>
            <a:ext cx="8280400" cy="2040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buFontTx/>
              <a:buNone/>
              <a:defRPr sz="1200" cap="none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54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69870"/>
            <a:ext cx="7162616" cy="857250"/>
          </a:xfrm>
        </p:spPr>
        <p:txBody>
          <a:bodyPr tIns="0">
            <a:noAutofit/>
          </a:bodyPr>
          <a:lstStyle>
            <a:lvl1pPr algn="l">
              <a:lnSpc>
                <a:spcPct val="8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327120"/>
            <a:ext cx="7162800" cy="27130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72749" y="4772726"/>
            <a:ext cx="2973722" cy="17180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endParaRPr lang="en-US" sz="18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800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5781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2981">
          <p15:clr>
            <a:srgbClr val="FBAE40"/>
          </p15:clr>
        </p15:guide>
        <p15:guide id="6" orient="horz" pos="1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7">
            <a:extLst>
              <a:ext uri="{FF2B5EF4-FFF2-40B4-BE49-F238E27FC236}">
                <a16:creationId xmlns:a16="http://schemas.microsoft.com/office/drawing/2014/main" id="{FEB75173-7C84-8044-9732-2CDF446DF710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0" name="Shape 67">
            <a:extLst>
              <a:ext uri="{FF2B5EF4-FFF2-40B4-BE49-F238E27FC236}">
                <a16:creationId xmlns:a16="http://schemas.microsoft.com/office/drawing/2014/main" id="{DE71AEBC-E05F-A047-8B03-A911F69EC5EB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chemeClr val="tx1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chemeClr val="tx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37501F-67B8-3344-8DF7-C723BF5F1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901" y="4835297"/>
            <a:ext cx="927721" cy="17653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5F0B4CA7-AA1D-124A-A99A-7BF776BF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407855"/>
            <a:ext cx="8280400" cy="327790"/>
          </a:xfrm>
          <a:prstGeom prst="rect">
            <a:avLst/>
          </a:prstGeom>
        </p:spPr>
        <p:txBody>
          <a:bodyPr/>
          <a:lstStyle>
            <a:lvl1pPr algn="ctr">
              <a:defRPr sz="2000" cap="all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09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GREY">
    <p:bg>
      <p:bgPr>
        <a:solidFill>
          <a:srgbClr val="3C3C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4">
            <a:extLst>
              <a:ext uri="{FF2B5EF4-FFF2-40B4-BE49-F238E27FC236}">
                <a16:creationId xmlns:a16="http://schemas.microsoft.com/office/drawing/2014/main" id="{97AEE061-3BE3-8843-BFEA-3CCDC1A9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31775"/>
            <a:ext cx="8280400" cy="46799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hape 67">
            <a:extLst>
              <a:ext uri="{FF2B5EF4-FFF2-40B4-BE49-F238E27FC236}">
                <a16:creationId xmlns:a16="http://schemas.microsoft.com/office/drawing/2014/main" id="{DCBC168D-11B3-4D46-8AB6-C4B7B60090B4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470E6-A983-5343-9BAC-7994D85751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901" y="4835297"/>
            <a:ext cx="927721" cy="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F1011F-3291-8D46-AF39-BE9129767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644" t="5191" r="7767" b="19898"/>
          <a:stretch/>
        </p:blipFill>
        <p:spPr>
          <a:xfrm>
            <a:off x="-188438" y="-19250"/>
            <a:ext cx="9520876" cy="5355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24836-589E-B540-8C9C-2F62C8484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31775"/>
            <a:ext cx="8280400" cy="46799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CENTERED TITLE</a:t>
            </a:r>
          </a:p>
        </p:txBody>
      </p:sp>
    </p:spTree>
    <p:extLst>
      <p:ext uri="{BB962C8B-B14F-4D97-AF65-F5344CB8AC3E}">
        <p14:creationId xmlns:p14="http://schemas.microsoft.com/office/powerpoint/2010/main" val="26490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16475-CD06-6B48-90ED-A4E165F511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39726"/>
            <a:ext cx="8280400" cy="572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FF663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SUMMARY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2B8B72-368D-5740-A575-E88093BE3B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67623"/>
            <a:ext cx="8280400" cy="32441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000" cap="none" baseline="0">
                <a:solidFill>
                  <a:srgbClr val="3C3C3A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1</a:t>
            </a:r>
          </a:p>
          <a:p>
            <a:pPr lvl="0"/>
            <a:r>
              <a:rPr lang="en-US" dirty="0"/>
              <a:t>TITLE 2</a:t>
            </a:r>
          </a:p>
          <a:p>
            <a:pPr lvl="0"/>
            <a:r>
              <a:rPr lang="en-US" dirty="0"/>
              <a:t>TITLE 3</a:t>
            </a:r>
          </a:p>
          <a:p>
            <a:pPr lvl="0"/>
            <a:r>
              <a:rPr lang="en-US" dirty="0"/>
              <a:t>TITLE 4</a:t>
            </a:r>
          </a:p>
        </p:txBody>
      </p:sp>
    </p:spTree>
    <p:extLst>
      <p:ext uri="{BB962C8B-B14F-4D97-AF65-F5344CB8AC3E}">
        <p14:creationId xmlns:p14="http://schemas.microsoft.com/office/powerpoint/2010/main" val="333785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881D3B-964C-E343-8839-12FABB67D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355587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881D3B-964C-E343-8839-12FABB67D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3D454D-7B88-A040-A33A-777A433D34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950913"/>
            <a:ext cx="4129200" cy="324894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 i="0" cap="all" baseline="0"/>
            </a:lvl1pPr>
            <a:lvl2pPr marL="284400" indent="-28440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aseline="0"/>
            </a:lvl2pPr>
            <a:lvl3pPr marL="914400" indent="0">
              <a:buFontTx/>
              <a:buNone/>
              <a:defRPr baseline="0"/>
            </a:lvl3pPr>
            <a:lvl4pPr marL="1371600" indent="0">
              <a:buFontTx/>
              <a:buNone/>
              <a:defRPr baseline="0"/>
            </a:lvl4pPr>
            <a:lvl5pPr marL="1828800" indent="0">
              <a:buFontTx/>
              <a:buNone/>
              <a:defRPr baseline="0"/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</a:t>
            </a:r>
          </a:p>
          <a:p>
            <a:pPr lvl="1"/>
            <a:r>
              <a:rPr lang="en-US" dirty="0"/>
              <a:t>Fourth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CB100E-C2A5-3E41-AB26-9F0C17E0FF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950913"/>
            <a:ext cx="4140200" cy="32496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50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EXT 2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3E16BD0-D774-8A45-85A5-B061B56B0F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6AC94-B06A-4548-9C16-2E30771BB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950913"/>
            <a:ext cx="4140200" cy="39608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 cap="all" baseline="0">
                <a:solidFill>
                  <a:srgbClr val="3C3C3A"/>
                </a:solidFill>
              </a:defRPr>
            </a:lvl1pPr>
            <a:lvl2pPr marL="284400" indent="-284400">
              <a:lnSpc>
                <a:spcPts val="1800"/>
              </a:lnSpc>
              <a:spcBef>
                <a:spcPts val="600"/>
              </a:spcBef>
              <a:defRPr sz="1200" baseline="0">
                <a:solidFill>
                  <a:srgbClr val="3C3C3A"/>
                </a:solidFill>
              </a:defRPr>
            </a:lvl2pPr>
            <a:lvl3pPr>
              <a:defRPr baseline="0">
                <a:solidFill>
                  <a:srgbClr val="3C3C3A"/>
                </a:solidFill>
              </a:defRPr>
            </a:lvl3pPr>
            <a:lvl4pPr>
              <a:defRPr baseline="0">
                <a:solidFill>
                  <a:srgbClr val="3C3C3A"/>
                </a:solidFill>
              </a:defRPr>
            </a:lvl4pPr>
            <a:lvl5pPr>
              <a:defRPr baseline="0">
                <a:solidFill>
                  <a:srgbClr val="3C3C3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7320CF-2EF7-F04D-96C9-E9EF794973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4430" y="950913"/>
            <a:ext cx="4140200" cy="39608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 cap="all" baseline="0">
                <a:solidFill>
                  <a:srgbClr val="3C3C3A"/>
                </a:solidFill>
              </a:defRPr>
            </a:lvl1pPr>
            <a:lvl2pPr marL="284400" indent="-284400">
              <a:lnSpc>
                <a:spcPts val="1800"/>
              </a:lnSpc>
              <a:spcBef>
                <a:spcPts val="600"/>
              </a:spcBef>
              <a:defRPr sz="1200" baseline="0">
                <a:solidFill>
                  <a:srgbClr val="3C3C3A"/>
                </a:solidFill>
              </a:defRPr>
            </a:lvl2pPr>
            <a:lvl3pPr>
              <a:defRPr baseline="0">
                <a:solidFill>
                  <a:srgbClr val="3C3C3A"/>
                </a:solidFill>
              </a:defRPr>
            </a:lvl3pPr>
            <a:lvl4pPr>
              <a:defRPr baseline="0">
                <a:solidFill>
                  <a:srgbClr val="3C3C3A"/>
                </a:solidFill>
              </a:defRPr>
            </a:lvl4pPr>
            <a:lvl5pPr>
              <a:defRPr baseline="0">
                <a:solidFill>
                  <a:srgbClr val="3C3C3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021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80C84BC-C90F-DB46-8DCF-76A4DE59E5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84FD98-B23B-5B40-873B-F291E800C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950913"/>
            <a:ext cx="8280400" cy="162083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aseline="0">
                <a:solidFill>
                  <a:srgbClr val="3C3C3A"/>
                </a:solidFill>
              </a:defRPr>
            </a:lvl1pPr>
            <a:lvl2pPr>
              <a:defRPr>
                <a:solidFill>
                  <a:srgbClr val="3C3C3A"/>
                </a:solidFill>
              </a:defRPr>
            </a:lvl2pPr>
            <a:lvl3pPr>
              <a:defRPr>
                <a:solidFill>
                  <a:srgbClr val="3C3C3A"/>
                </a:solidFill>
              </a:defRPr>
            </a:lvl3pPr>
            <a:lvl4pPr>
              <a:defRPr>
                <a:solidFill>
                  <a:srgbClr val="3C3C3A"/>
                </a:solidFill>
              </a:defRPr>
            </a:lvl4pPr>
            <a:lvl5pPr>
              <a:defRPr>
                <a:solidFill>
                  <a:srgbClr val="3C3C3A"/>
                </a:solidFill>
              </a:defRPr>
            </a:lvl5pPr>
          </a:lstStyle>
          <a:p>
            <a:pPr marL="285750" indent="-285750"/>
            <a:r>
              <a:rPr lang="en-US" sz="1200" dirty="0">
                <a:solidFill>
                  <a:srgbClr val="3C3C3A"/>
                </a:solidFill>
                <a:latin typeface="Century Gothic" panose="020B0502020202020204" pitchFamily="34" charset="0"/>
              </a:rPr>
              <a:t>Line 1 </a:t>
            </a:r>
          </a:p>
          <a:p>
            <a:pPr marL="285750" indent="-285750"/>
            <a:r>
              <a:rPr lang="en-US" sz="1200" dirty="0">
                <a:solidFill>
                  <a:srgbClr val="3C3C3A"/>
                </a:solidFill>
                <a:latin typeface="Century Gothic" panose="020B0502020202020204" pitchFamily="34" charset="0"/>
              </a:rPr>
              <a:t>Line 2</a:t>
            </a:r>
            <a:endParaRPr lang="en" sz="1200" dirty="0">
              <a:solidFill>
                <a:srgbClr val="3C3C3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6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7">
            <a:extLst>
              <a:ext uri="{FF2B5EF4-FFF2-40B4-BE49-F238E27FC236}">
                <a16:creationId xmlns:a16="http://schemas.microsoft.com/office/drawing/2014/main" id="{14C335FA-79F0-7A47-8BFA-797806C645AC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2A761B-628F-0C41-A410-01D60491D79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93763" y="4827698"/>
            <a:ext cx="941070" cy="1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3" orient="horz" pos="146">
          <p15:clr>
            <a:srgbClr val="F26B43"/>
          </p15:clr>
        </p15:guide>
        <p15:guide id="4" orient="horz" pos="3094">
          <p15:clr>
            <a:srgbClr val="F26B43"/>
          </p15:clr>
        </p15:guide>
        <p15:guide id="5" pos="272">
          <p15:clr>
            <a:srgbClr val="F26B43"/>
          </p15:clr>
        </p15:guide>
        <p15:guide id="6" pos="5488">
          <p15:clr>
            <a:srgbClr val="F26B43"/>
          </p15:clr>
        </p15:guide>
        <p15:guide id="7" orient="horz" pos="599">
          <p15:clr>
            <a:srgbClr val="F26B43"/>
          </p15:clr>
        </p15:guide>
        <p15:guide id="8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800" y="2134760"/>
            <a:ext cx="8280400" cy="381000"/>
          </a:xfrm>
        </p:spPr>
        <p:txBody>
          <a:bodyPr/>
          <a:lstStyle/>
          <a:p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American Conversation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1800" y="3572593"/>
            <a:ext cx="8280400" cy="381000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92" y="4484970"/>
            <a:ext cx="1757266" cy="497772"/>
          </a:xfrm>
          <a:prstGeom prst="rect">
            <a:avLst/>
          </a:prstGeom>
          <a:effectLst/>
        </p:spPr>
      </p:pic>
      <p:grpSp>
        <p:nvGrpSpPr>
          <p:cNvPr id="7" name="Group 6"/>
          <p:cNvGrpSpPr/>
          <p:nvPr/>
        </p:nvGrpSpPr>
        <p:grpSpPr>
          <a:xfrm>
            <a:off x="6960089" y="4410300"/>
            <a:ext cx="2034073" cy="647113"/>
            <a:chOff x="6740633" y="4030821"/>
            <a:chExt cx="2034073" cy="647113"/>
          </a:xfrm>
        </p:grpSpPr>
        <p:sp>
          <p:nvSpPr>
            <p:cNvPr id="8" name="Rectangle 7"/>
            <p:cNvSpPr/>
            <p:nvPr/>
          </p:nvSpPr>
          <p:spPr>
            <a:xfrm>
              <a:off x="6740633" y="4030821"/>
              <a:ext cx="2034073" cy="6471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9036" y="4105491"/>
              <a:ext cx="1757266" cy="497772"/>
            </a:xfrm>
            <a:prstGeom prst="rect">
              <a:avLst/>
            </a:prstGeom>
            <a:effectLst/>
          </p:spPr>
        </p:pic>
      </p:grpSp>
      <p:sp>
        <p:nvSpPr>
          <p:cNvPr id="10" name="Text Placeholder 2"/>
          <p:cNvSpPr txBox="1">
            <a:spLocks/>
          </p:cNvSpPr>
          <p:nvPr/>
        </p:nvSpPr>
        <p:spPr>
          <a:xfrm>
            <a:off x="431800" y="2972467"/>
            <a:ext cx="8280400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6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Food/Dining category Opinion Leaders</a:t>
            </a:r>
          </a:p>
        </p:txBody>
      </p:sp>
    </p:spTree>
    <p:extLst>
      <p:ext uri="{BB962C8B-B14F-4D97-AF65-F5344CB8AC3E}">
        <p14:creationId xmlns:p14="http://schemas.microsoft.com/office/powerpoint/2010/main" val="3650064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0C59621-29EB-43CC-A4A3-002E800BD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451203"/>
              </p:ext>
            </p:extLst>
          </p:nvPr>
        </p:nvGraphicFramePr>
        <p:xfrm>
          <a:off x="892355" y="1237488"/>
          <a:ext cx="8072133" cy="349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8">
            <a:extLst>
              <a:ext uri="{FF2B5EF4-FFF2-40B4-BE49-F238E27FC236}">
                <a16:creationId xmlns:a16="http://schemas.microsoft.com/office/drawing/2014/main" id="{62627E40-8088-4311-9A85-A95126D79420}"/>
              </a:ext>
            </a:extLst>
          </p:cNvPr>
          <p:cNvSpPr txBox="1">
            <a:spLocks/>
          </p:cNvSpPr>
          <p:nvPr/>
        </p:nvSpPr>
        <p:spPr>
          <a:xfrm>
            <a:off x="431801" y="133349"/>
            <a:ext cx="8419592" cy="821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How Likely Are You To Believe What Somebody Tells You If They Say They Heard About it From This Source?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F13BB4-78D1-4CB8-A279-3D77B2FFE6EC}"/>
              </a:ext>
            </a:extLst>
          </p:cNvPr>
          <p:cNvSpPr/>
          <p:nvPr/>
        </p:nvSpPr>
        <p:spPr>
          <a:xfrm>
            <a:off x="1455174" y="4715096"/>
            <a:ext cx="740359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Food/Dining Opinion Leaders, n=872</a:t>
            </a:r>
          </a:p>
          <a:p>
            <a:r>
              <a:rPr lang="en-US" sz="600" dirty="0">
                <a:solidFill>
                  <a:srgbClr val="404040"/>
                </a:solidFill>
              </a:rPr>
              <a:t>Q14: How likely are you to believe what somebody tells you if they say they heard about it from this source? Top 2 box shown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BB162-9A65-4CBB-BBD5-4055692BCB35}"/>
              </a:ext>
            </a:extLst>
          </p:cNvPr>
          <p:cNvSpPr txBox="1"/>
          <p:nvPr/>
        </p:nvSpPr>
        <p:spPr>
          <a:xfrm>
            <a:off x="886756" y="1025314"/>
            <a:ext cx="7297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Food/Dining Opinion Leaders More Likely To Believe What They See/hear from this source…</a:t>
            </a:r>
          </a:p>
          <a:p>
            <a:pPr algn="ctr"/>
            <a:endParaRPr lang="en-US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CF19E7-FA34-4100-AB3F-AF521DCD0213}"/>
              </a:ext>
            </a:extLst>
          </p:cNvPr>
          <p:cNvSpPr/>
          <p:nvPr/>
        </p:nvSpPr>
        <p:spPr>
          <a:xfrm>
            <a:off x="8370389" y="1362007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F69C89-8143-410D-9B59-A8EE7794DAC9}"/>
              </a:ext>
            </a:extLst>
          </p:cNvPr>
          <p:cNvSpPr/>
          <p:nvPr/>
        </p:nvSpPr>
        <p:spPr>
          <a:xfrm>
            <a:off x="8259783" y="1644371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975242-D9E6-4A54-B3F8-A956DC5BF318}"/>
              </a:ext>
            </a:extLst>
          </p:cNvPr>
          <p:cNvSpPr/>
          <p:nvPr/>
        </p:nvSpPr>
        <p:spPr>
          <a:xfrm>
            <a:off x="7605860" y="3650161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83B23A-DD24-4FD0-B7C1-59523426692B}"/>
              </a:ext>
            </a:extLst>
          </p:cNvPr>
          <p:cNvSpPr/>
          <p:nvPr/>
        </p:nvSpPr>
        <p:spPr>
          <a:xfrm>
            <a:off x="5787013" y="4359065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00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74DCD12-AE3D-9043-B4CC-744357B841B0}"/>
              </a:ext>
            </a:extLst>
          </p:cNvPr>
          <p:cNvSpPr/>
          <p:nvPr/>
        </p:nvSpPr>
        <p:spPr>
          <a:xfrm>
            <a:off x="873906" y="1690583"/>
            <a:ext cx="7394291" cy="239019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C0C8F1-6F9E-49A9-85EF-E4B0339655A7}"/>
              </a:ext>
            </a:extLst>
          </p:cNvPr>
          <p:cNvSpPr/>
          <p:nvPr/>
        </p:nvSpPr>
        <p:spPr>
          <a:xfrm>
            <a:off x="873907" y="1453514"/>
            <a:ext cx="7394291" cy="239019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Title 8"/>
          <p:cNvSpPr txBox="1">
            <a:spLocks/>
          </p:cNvSpPr>
          <p:nvPr/>
        </p:nvSpPr>
        <p:spPr>
          <a:xfrm>
            <a:off x="457199" y="97103"/>
            <a:ext cx="8523250" cy="85725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Local Broadcast TV News Sources Are #1 For </a:t>
            </a:r>
            <a:r>
              <a:rPr lang="en-US" sz="2400" dirty="0">
                <a:solidFill>
                  <a:srgbClr val="C0504D"/>
                </a:solidFill>
              </a:rPr>
              <a:t>Trust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…Far More Than Cable News Or Social Media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55174" y="4771680"/>
            <a:ext cx="753264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Food/Dining Opinion Leaders, n=872</a:t>
            </a:r>
          </a:p>
          <a:p>
            <a:r>
              <a:rPr lang="en-US" sz="600" dirty="0">
                <a:solidFill>
                  <a:srgbClr val="404040"/>
                </a:solidFill>
              </a:rPr>
              <a:t>Q17: For each source, please indicate the extent to which you agree or disagree with the following statement: I trust the news that I see/hear on…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0D23BC-9A26-486D-AA64-E22D08247E3A}"/>
              </a:ext>
            </a:extLst>
          </p:cNvPr>
          <p:cNvSpPr txBox="1"/>
          <p:nvPr/>
        </p:nvSpPr>
        <p:spPr>
          <a:xfrm>
            <a:off x="1736083" y="928050"/>
            <a:ext cx="5793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Food/Dining Opinion Leaders People Who Trust News from…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C47BB3-58C1-41ED-B463-F287FF30BD8E}"/>
              </a:ext>
            </a:extLst>
          </p:cNvPr>
          <p:cNvSpPr txBox="1"/>
          <p:nvPr/>
        </p:nvSpPr>
        <p:spPr>
          <a:xfrm>
            <a:off x="7517856" y="1138360"/>
            <a:ext cx="1076325" cy="38070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200" u="sng" dirty="0">
                <a:solidFill>
                  <a:srgbClr val="000000"/>
                </a:solidFill>
              </a:rPr>
              <a:t>Top 2 Box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9A8971-C154-4758-A909-B9923B6AB524}"/>
              </a:ext>
            </a:extLst>
          </p:cNvPr>
          <p:cNvSpPr txBox="1"/>
          <p:nvPr/>
        </p:nvSpPr>
        <p:spPr>
          <a:xfrm>
            <a:off x="7698536" y="1415829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81%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60EB95-C119-47EC-A566-140906FB5680}"/>
              </a:ext>
            </a:extLst>
          </p:cNvPr>
          <p:cNvSpPr txBox="1"/>
          <p:nvPr/>
        </p:nvSpPr>
        <p:spPr>
          <a:xfrm>
            <a:off x="7698536" y="1675083"/>
            <a:ext cx="569662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79%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C5E349-8076-4007-9811-1E4F45F00B34}"/>
              </a:ext>
            </a:extLst>
          </p:cNvPr>
          <p:cNvSpPr txBox="1"/>
          <p:nvPr/>
        </p:nvSpPr>
        <p:spPr>
          <a:xfrm>
            <a:off x="7698536" y="2193591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77%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B9D6C1-2CDE-4A92-B28D-F284541AD32C}"/>
              </a:ext>
            </a:extLst>
          </p:cNvPr>
          <p:cNvSpPr txBox="1"/>
          <p:nvPr/>
        </p:nvSpPr>
        <p:spPr>
          <a:xfrm>
            <a:off x="7698536" y="2452845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75%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F5F1FA-5374-49D8-AC57-E33E4D5513A4}"/>
              </a:ext>
            </a:extLst>
          </p:cNvPr>
          <p:cNvSpPr txBox="1"/>
          <p:nvPr/>
        </p:nvSpPr>
        <p:spPr>
          <a:xfrm>
            <a:off x="7698536" y="2712099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73%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698B61-F6CF-4674-B247-6D6476493173}"/>
              </a:ext>
            </a:extLst>
          </p:cNvPr>
          <p:cNvSpPr txBox="1"/>
          <p:nvPr/>
        </p:nvSpPr>
        <p:spPr>
          <a:xfrm>
            <a:off x="7698536" y="2971353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70%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CAAA2B-15D6-4715-879E-DA96CE06430A}"/>
              </a:ext>
            </a:extLst>
          </p:cNvPr>
          <p:cNvSpPr txBox="1"/>
          <p:nvPr/>
        </p:nvSpPr>
        <p:spPr>
          <a:xfrm>
            <a:off x="7698536" y="3230607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67%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8D6061-1B37-456D-925D-9A51AAAA7F40}"/>
              </a:ext>
            </a:extLst>
          </p:cNvPr>
          <p:cNvSpPr txBox="1"/>
          <p:nvPr/>
        </p:nvSpPr>
        <p:spPr>
          <a:xfrm>
            <a:off x="7698536" y="3489861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64%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14D01F-85DB-4A9F-8EE7-5DE69B413DB9}"/>
              </a:ext>
            </a:extLst>
          </p:cNvPr>
          <p:cNvSpPr txBox="1"/>
          <p:nvPr/>
        </p:nvSpPr>
        <p:spPr>
          <a:xfrm>
            <a:off x="7698536" y="3749115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63%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E89C72-038B-4AC9-9D6A-09C2FC5E5D36}"/>
              </a:ext>
            </a:extLst>
          </p:cNvPr>
          <p:cNvSpPr txBox="1"/>
          <p:nvPr/>
        </p:nvSpPr>
        <p:spPr>
          <a:xfrm>
            <a:off x="7698536" y="4008369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62%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CF3AC-08DD-49D7-9BBA-F0AA9AE58AA5}"/>
              </a:ext>
            </a:extLst>
          </p:cNvPr>
          <p:cNvSpPr txBox="1"/>
          <p:nvPr/>
        </p:nvSpPr>
        <p:spPr>
          <a:xfrm>
            <a:off x="7698536" y="4267623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50%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789AB6-A8AF-4DBE-A480-C91363DAE020}"/>
              </a:ext>
            </a:extLst>
          </p:cNvPr>
          <p:cNvSpPr txBox="1"/>
          <p:nvPr/>
        </p:nvSpPr>
        <p:spPr>
          <a:xfrm>
            <a:off x="7698536" y="4526879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30%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99C733-ABC4-462D-A438-FC2E42EB096A}"/>
              </a:ext>
            </a:extLst>
          </p:cNvPr>
          <p:cNvSpPr txBox="1"/>
          <p:nvPr/>
        </p:nvSpPr>
        <p:spPr>
          <a:xfrm>
            <a:off x="7698536" y="1934337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78%</a:t>
            </a:r>
          </a:p>
        </p:txBody>
      </p:sp>
      <p:sp>
        <p:nvSpPr>
          <p:cNvPr id="45" name="Oval 44"/>
          <p:cNvSpPr/>
          <p:nvPr/>
        </p:nvSpPr>
        <p:spPr>
          <a:xfrm>
            <a:off x="7705435" y="1683026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698536" y="3511301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717752" y="1411312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A49A2A0-91E4-498E-9EF9-068DC1ED34AA}"/>
              </a:ext>
            </a:extLst>
          </p:cNvPr>
          <p:cNvSpPr/>
          <p:nvPr/>
        </p:nvSpPr>
        <p:spPr>
          <a:xfrm>
            <a:off x="7724840" y="4514300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AAAE81A8-F5AD-45DC-8733-9193F0AC2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988016"/>
              </p:ext>
            </p:extLst>
          </p:nvPr>
        </p:nvGraphicFramePr>
        <p:xfrm>
          <a:off x="687722" y="953694"/>
          <a:ext cx="7532649" cy="381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2153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691FDB9-E73A-4040-A661-BAEF5A8C9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544476"/>
              </p:ext>
            </p:extLst>
          </p:nvPr>
        </p:nvGraphicFramePr>
        <p:xfrm>
          <a:off x="469392" y="1057221"/>
          <a:ext cx="8290560" cy="368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6F6C3DBD-EE60-4448-9E8B-83CFDE0ECD34}"/>
              </a:ext>
            </a:extLst>
          </p:cNvPr>
          <p:cNvSpPr txBox="1">
            <a:spLocks/>
          </p:cNvSpPr>
          <p:nvPr/>
        </p:nvSpPr>
        <p:spPr>
          <a:xfrm>
            <a:off x="431800" y="133351"/>
            <a:ext cx="8400473" cy="625518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‘Fake News’ is Perceived as Greatest on Social Media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EBE75B-F738-4E46-9BC3-6166B4F3A981}"/>
              </a:ext>
            </a:extLst>
          </p:cNvPr>
          <p:cNvSpPr/>
          <p:nvPr/>
        </p:nvSpPr>
        <p:spPr>
          <a:xfrm>
            <a:off x="1455174" y="4715569"/>
            <a:ext cx="688856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Base: Food/Dining Opinion Leaders, n=872</a:t>
            </a:r>
          </a:p>
          <a:p>
            <a:r>
              <a:rPr lang="en-US" sz="600" dirty="0">
                <a:solidFill>
                  <a:srgbClr val="404040"/>
                </a:solidFill>
                <a:latin typeface="+mj-lt"/>
              </a:rPr>
              <a:t>Q16: I find the problem with “fake news” to be most prevalent on…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Source: Engagement Labs TVB American Conversation Study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5238E5-5FF2-415B-B323-7C39DC17108A}"/>
              </a:ext>
            </a:extLst>
          </p:cNvPr>
          <p:cNvSpPr txBox="1"/>
          <p:nvPr/>
        </p:nvSpPr>
        <p:spPr>
          <a:xfrm>
            <a:off x="1198323" y="758868"/>
            <a:ext cx="6747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 of Food/Dining Opinion Leaders Who Find Fake News </a:t>
            </a:r>
            <a:r>
              <a:rPr lang="en-US" sz="1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Most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Prevalent on…</a:t>
            </a:r>
          </a:p>
        </p:txBody>
      </p:sp>
      <p:sp>
        <p:nvSpPr>
          <p:cNvPr id="13" name="Rounded Rectangular Callout 2">
            <a:extLst>
              <a:ext uri="{FF2B5EF4-FFF2-40B4-BE49-F238E27FC236}">
                <a16:creationId xmlns:a16="http://schemas.microsoft.com/office/drawing/2014/main" id="{5200F598-D1EC-4EAD-B008-8BFEF0AD058F}"/>
              </a:ext>
            </a:extLst>
          </p:cNvPr>
          <p:cNvSpPr/>
          <p:nvPr/>
        </p:nvSpPr>
        <p:spPr>
          <a:xfrm>
            <a:off x="5052110" y="2479056"/>
            <a:ext cx="1497105" cy="846223"/>
          </a:xfrm>
          <a:prstGeom prst="wedgeRoundRectCallout">
            <a:avLst>
              <a:gd name="adj1" fmla="val -135876"/>
              <a:gd name="adj2" fmla="val 27358"/>
              <a:gd name="adj3" fmla="val 16667"/>
            </a:avLst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Only 5% report </a:t>
            </a:r>
            <a:b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‘fake news’ to be most prevalent on local broadcast TV.</a:t>
            </a:r>
          </a:p>
        </p:txBody>
      </p:sp>
    </p:spTree>
    <p:extLst>
      <p:ext uri="{BB962C8B-B14F-4D97-AF65-F5344CB8AC3E}">
        <p14:creationId xmlns:p14="http://schemas.microsoft.com/office/powerpoint/2010/main" val="3757977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/>
          </p:cNvSpPr>
          <p:nvPr/>
        </p:nvSpPr>
        <p:spPr>
          <a:xfrm>
            <a:off x="440472" y="77886"/>
            <a:ext cx="8682559" cy="62619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Food/Dining Opinion Leaders Associate with a Trusted Platform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287383" y="2221650"/>
            <a:ext cx="5806078" cy="1258785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2392290" y="2275828"/>
            <a:ext cx="1651140" cy="1173088"/>
            <a:chOff x="4648200" y="1447800"/>
            <a:chExt cx="2651760" cy="1927651"/>
          </a:xfrm>
        </p:grpSpPr>
        <p:sp>
          <p:nvSpPr>
            <p:cNvPr id="125" name="Rectangle 124"/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29" name="Picture 12" descr="http://www.logodesignlove.com/images/monograms/cnn-log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" name="Picture 18" descr="http://i.cdn.turner.com/dr/teg/turner/release/sites/default/files/images/left_logo_hl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20" descr="http://www.aim.org/wp-content/uploads/2013/04/MSNBC-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2" descr="http://www.logoeps.net/wp-content/uploads/2012/04/cnbc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4" name="Group 133"/>
          <p:cNvGrpSpPr/>
          <p:nvPr/>
        </p:nvGrpSpPr>
        <p:grpSpPr>
          <a:xfrm>
            <a:off x="427000" y="2277163"/>
            <a:ext cx="1651140" cy="1166615"/>
            <a:chOff x="1819274" y="1458436"/>
            <a:chExt cx="2651760" cy="1917015"/>
          </a:xfrm>
        </p:grpSpPr>
        <p:sp>
          <p:nvSpPr>
            <p:cNvPr id="135" name="Rectangle 134"/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40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" name="Picture 7" descr="http://www.mediabistro.com/tvspy/files/2010/12/KSBW_logo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4" name="Group 143"/>
          <p:cNvGrpSpPr/>
          <p:nvPr/>
        </p:nvGrpSpPr>
        <p:grpSpPr>
          <a:xfrm>
            <a:off x="4390522" y="2259613"/>
            <a:ext cx="1651140" cy="981366"/>
            <a:chOff x="6522371" y="1634812"/>
            <a:chExt cx="2651760" cy="1612608"/>
          </a:xfrm>
        </p:grpSpPr>
        <p:sp>
          <p:nvSpPr>
            <p:cNvPr id="145" name="Rectangle 144"/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47" name="Picture 4" descr="Image result for social medi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8" name="Rounded Rectangular Callout 147"/>
          <p:cNvSpPr/>
          <p:nvPr/>
        </p:nvSpPr>
        <p:spPr>
          <a:xfrm>
            <a:off x="6462500" y="3723430"/>
            <a:ext cx="2262379" cy="813616"/>
          </a:xfrm>
          <a:prstGeom prst="wedgeRoundRectCallout">
            <a:avLst>
              <a:gd name="adj1" fmla="val -48071"/>
              <a:gd name="adj2" fmla="val 62984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“Fake news most prevalent on…”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969171" y="2785284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64%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853166" y="2786274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81%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4902713" y="2786523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30%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1455175" y="4808055"/>
            <a:ext cx="6736326" cy="2769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Base: Food/Dining Opinion Leaders, n=872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Q14,Q16, Q17 top 2 boxes shown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Source: Engagement Labs TVB American Conversation Study 2022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299615" y="3534196"/>
            <a:ext cx="5905254" cy="125264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2420510" y="3576761"/>
            <a:ext cx="1703112" cy="1194606"/>
            <a:chOff x="4648200" y="1447800"/>
            <a:chExt cx="2651760" cy="1927651"/>
          </a:xfrm>
        </p:grpSpPr>
        <p:sp>
          <p:nvSpPr>
            <p:cNvPr id="155" name="Rectangle 154"/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59" name="Picture 12" descr="http://www.logodesignlove.com/images/monograms/cnn-log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18" descr="http://i.cdn.turner.com/dr/teg/turner/release/sites/default/files/images/left_logo_hl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20" descr="http://www.aim.org/wp-content/uploads/2013/04/MSNBC-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22" descr="http://www.logoeps.net/wp-content/uploads/2012/04/cnbc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" name="Group 163"/>
          <p:cNvGrpSpPr/>
          <p:nvPr/>
        </p:nvGrpSpPr>
        <p:grpSpPr>
          <a:xfrm>
            <a:off x="455220" y="3585141"/>
            <a:ext cx="1703112" cy="1188015"/>
            <a:chOff x="1819274" y="1458436"/>
            <a:chExt cx="2651760" cy="1917015"/>
          </a:xfrm>
        </p:grpSpPr>
        <p:sp>
          <p:nvSpPr>
            <p:cNvPr id="165" name="Rectangle 164"/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70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7" descr="http://www.mediabistro.com/tvspy/files/2010/12/KSBW_logo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4" name="Group 173"/>
          <p:cNvGrpSpPr/>
          <p:nvPr/>
        </p:nvGrpSpPr>
        <p:grpSpPr>
          <a:xfrm>
            <a:off x="4418742" y="3570989"/>
            <a:ext cx="1703112" cy="999368"/>
            <a:chOff x="6522371" y="1634812"/>
            <a:chExt cx="2651760" cy="1612608"/>
          </a:xfrm>
        </p:grpSpPr>
        <p:sp>
          <p:nvSpPr>
            <p:cNvPr id="175" name="Rectangle 174"/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77" name="Picture 4" descr="Image result for social medi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8" name="TextBox 177"/>
          <p:cNvSpPr txBox="1"/>
          <p:nvPr/>
        </p:nvSpPr>
        <p:spPr>
          <a:xfrm>
            <a:off x="3028679" y="4101657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22%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912674" y="4109574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5%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4962221" y="4109823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66%</a:t>
            </a:r>
          </a:p>
        </p:txBody>
      </p:sp>
      <p:sp>
        <p:nvSpPr>
          <p:cNvPr id="181" name="Rounded Rectangular Callout 180"/>
          <p:cNvSpPr/>
          <p:nvPr/>
        </p:nvSpPr>
        <p:spPr>
          <a:xfrm>
            <a:off x="6391862" y="2455612"/>
            <a:ext cx="2333018" cy="813617"/>
          </a:xfrm>
          <a:prstGeom prst="wedgeRoundRectCallout">
            <a:avLst>
              <a:gd name="adj1" fmla="val -48071"/>
              <a:gd name="adj2" fmla="val 62984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“I trust the news I see/hear on…”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BA116874-8F28-7C47-A095-92A3F50E0476}"/>
              </a:ext>
            </a:extLst>
          </p:cNvPr>
          <p:cNvSpPr/>
          <p:nvPr/>
        </p:nvSpPr>
        <p:spPr>
          <a:xfrm>
            <a:off x="287382" y="902187"/>
            <a:ext cx="5806078" cy="1258785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AA7396A-FE2B-8348-8B95-B613833CF5A5}"/>
              </a:ext>
            </a:extLst>
          </p:cNvPr>
          <p:cNvGrpSpPr/>
          <p:nvPr/>
        </p:nvGrpSpPr>
        <p:grpSpPr>
          <a:xfrm>
            <a:off x="2392289" y="956365"/>
            <a:ext cx="1651140" cy="1173088"/>
            <a:chOff x="4648200" y="1447800"/>
            <a:chExt cx="2651760" cy="1927651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C72BD34-6927-6546-8928-76B63FAFDFE9}"/>
                </a:ext>
              </a:extLst>
            </p:cNvPr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95760D8-BF8D-1141-B656-09B384EA47AA}"/>
                </a:ext>
              </a:extLst>
            </p:cNvPr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D981264-3CB8-664B-9525-D622C602B8A6}"/>
                </a:ext>
              </a:extLst>
            </p:cNvPr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FDCB3C0B-DA5E-F243-9684-5715411A2D96}"/>
                </a:ext>
              </a:extLst>
            </p:cNvPr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68" name="Picture 12" descr="http://www.logodesignlove.com/images/monograms/cnn-logo.jpg">
              <a:extLst>
                <a:ext uri="{FF2B5EF4-FFF2-40B4-BE49-F238E27FC236}">
                  <a16:creationId xmlns:a16="http://schemas.microsoft.com/office/drawing/2014/main" id="{3E86190C-0986-6846-B2FB-EB89807ABD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5">
              <a:extLst>
                <a:ext uri="{FF2B5EF4-FFF2-40B4-BE49-F238E27FC236}">
                  <a16:creationId xmlns:a16="http://schemas.microsoft.com/office/drawing/2014/main" id="{F8180E59-78A7-2D4B-B948-B233E1826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18" descr="http://i.cdn.turner.com/dr/teg/turner/release/sites/default/files/images/left_logo_hln.png">
              <a:extLst>
                <a:ext uri="{FF2B5EF4-FFF2-40B4-BE49-F238E27FC236}">
                  <a16:creationId xmlns:a16="http://schemas.microsoft.com/office/drawing/2014/main" id="{A1F8365F-E2CE-0442-944C-E502AE10EC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0" descr="http://www.aim.org/wp-content/uploads/2013/04/MSNBC-Logo.jpg">
              <a:extLst>
                <a:ext uri="{FF2B5EF4-FFF2-40B4-BE49-F238E27FC236}">
                  <a16:creationId xmlns:a16="http://schemas.microsoft.com/office/drawing/2014/main" id="{3FBA63C0-04EA-F14F-907D-45932B1E9E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2" descr="http://www.logoeps.net/wp-content/uploads/2012/04/cnbc-logo.jpg">
              <a:extLst>
                <a:ext uri="{FF2B5EF4-FFF2-40B4-BE49-F238E27FC236}">
                  <a16:creationId xmlns:a16="http://schemas.microsoft.com/office/drawing/2014/main" id="{C087C353-E9DC-F84E-946B-E1DC78A57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5DED63A-1E70-9D4B-BDD0-4702ED13F729}"/>
              </a:ext>
            </a:extLst>
          </p:cNvPr>
          <p:cNvGrpSpPr/>
          <p:nvPr/>
        </p:nvGrpSpPr>
        <p:grpSpPr>
          <a:xfrm>
            <a:off x="426999" y="957700"/>
            <a:ext cx="1651140" cy="1166615"/>
            <a:chOff x="1819274" y="1458436"/>
            <a:chExt cx="2651760" cy="191701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EF9E042-AA9B-FA4E-9529-03BDF5A9CAD5}"/>
                </a:ext>
              </a:extLst>
            </p:cNvPr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F7AC4C4B-581D-4244-8E64-E856EB8D4967}"/>
                </a:ext>
              </a:extLst>
            </p:cNvPr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F10508D-EC9B-014F-ADCD-1D77022870E6}"/>
                </a:ext>
              </a:extLst>
            </p:cNvPr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0C3A6E1-791C-A440-A074-B402CFD3328A}"/>
                  </a:ext>
                </a:extLst>
              </p:cNvPr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2E7424D-B89B-BC46-9661-1E2B166C83E6}"/>
                  </a:ext>
                </a:extLst>
              </p:cNvPr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79" name="Picture 2">
                <a:extLst>
                  <a:ext uri="{FF2B5EF4-FFF2-40B4-BE49-F238E27FC236}">
                    <a16:creationId xmlns:a16="http://schemas.microsoft.com/office/drawing/2014/main" id="{D7D06C32-E17C-EA49-9720-45D4C7F988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" name="Picture 7" descr="http://www.mediabistro.com/tvspy/files/2010/12/KSBW_logo.png">
                <a:extLst>
                  <a:ext uri="{FF2B5EF4-FFF2-40B4-BE49-F238E27FC236}">
                    <a16:creationId xmlns:a16="http://schemas.microsoft.com/office/drawing/2014/main" id="{24FD683F-FAF5-E849-BD9C-BEB02C33BC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8">
                <a:extLst>
                  <a:ext uri="{FF2B5EF4-FFF2-40B4-BE49-F238E27FC236}">
                    <a16:creationId xmlns:a16="http://schemas.microsoft.com/office/drawing/2014/main" id="{A7AFE288-0BB8-A242-B065-00FDAE76D2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Picture 9">
                <a:extLst>
                  <a:ext uri="{FF2B5EF4-FFF2-40B4-BE49-F238E27FC236}">
                    <a16:creationId xmlns:a16="http://schemas.microsoft.com/office/drawing/2014/main" id="{7BC1C258-3C22-5241-95F6-C3A2A9C9ED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220002D-CF62-0540-9EC6-BF82DF0D9D0C}"/>
              </a:ext>
            </a:extLst>
          </p:cNvPr>
          <p:cNvGrpSpPr/>
          <p:nvPr/>
        </p:nvGrpSpPr>
        <p:grpSpPr>
          <a:xfrm>
            <a:off x="4390521" y="940150"/>
            <a:ext cx="1651140" cy="981366"/>
            <a:chOff x="6522371" y="1634812"/>
            <a:chExt cx="2651760" cy="161260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EE50D01-69EB-AA41-8D3D-DAF5FE154838}"/>
                </a:ext>
              </a:extLst>
            </p:cNvPr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3E020FC-8A83-C44A-8B72-E7E2AB56380C}"/>
                </a:ext>
              </a:extLst>
            </p:cNvPr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86" name="Picture 4" descr="Image result for social media">
              <a:extLst>
                <a:ext uri="{FF2B5EF4-FFF2-40B4-BE49-F238E27FC236}">
                  <a16:creationId xmlns:a16="http://schemas.microsoft.com/office/drawing/2014/main" id="{239115A7-4D55-0540-9E30-7ABA7FA0DB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F5A573EA-E045-4343-97E1-4892E3F4A000}"/>
              </a:ext>
            </a:extLst>
          </p:cNvPr>
          <p:cNvSpPr txBox="1"/>
          <p:nvPr/>
        </p:nvSpPr>
        <p:spPr>
          <a:xfrm>
            <a:off x="2969170" y="1465821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69%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F5D87FB-B0BB-CE41-AEC0-D639A6F39DBD}"/>
              </a:ext>
            </a:extLst>
          </p:cNvPr>
          <p:cNvSpPr txBox="1"/>
          <p:nvPr/>
        </p:nvSpPr>
        <p:spPr>
          <a:xfrm>
            <a:off x="853165" y="1466811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83%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5B76FA4-07B1-D144-8331-26F08C0E704D}"/>
              </a:ext>
            </a:extLst>
          </p:cNvPr>
          <p:cNvSpPr txBox="1"/>
          <p:nvPr/>
        </p:nvSpPr>
        <p:spPr>
          <a:xfrm>
            <a:off x="4902712" y="1467060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38%</a:t>
            </a:r>
          </a:p>
        </p:txBody>
      </p:sp>
      <p:sp>
        <p:nvSpPr>
          <p:cNvPr id="90" name="Rounded Rectangular Callout 89">
            <a:extLst>
              <a:ext uri="{FF2B5EF4-FFF2-40B4-BE49-F238E27FC236}">
                <a16:creationId xmlns:a16="http://schemas.microsoft.com/office/drawing/2014/main" id="{876F6F29-9F06-3140-8F71-2DA977D16FE8}"/>
              </a:ext>
            </a:extLst>
          </p:cNvPr>
          <p:cNvSpPr/>
          <p:nvPr/>
        </p:nvSpPr>
        <p:spPr>
          <a:xfrm>
            <a:off x="6391861" y="1136149"/>
            <a:ext cx="2333018" cy="813617"/>
          </a:xfrm>
          <a:prstGeom prst="wedgeRoundRectCallout">
            <a:avLst>
              <a:gd name="adj1" fmla="val -48071"/>
              <a:gd name="adj2" fmla="val 62984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“How likely are you to believe what somebody tells you if they say </a:t>
            </a:r>
            <a:r>
              <a:rPr lang="en-US" sz="1200" b="1" kern="0" dirty="0">
                <a:solidFill>
                  <a:prstClr val="white"/>
                </a:solidFill>
              </a:rPr>
              <a:t>they heard about it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from…”</a:t>
            </a:r>
          </a:p>
        </p:txBody>
      </p:sp>
    </p:spTree>
    <p:extLst>
      <p:ext uri="{BB962C8B-B14F-4D97-AF65-F5344CB8AC3E}">
        <p14:creationId xmlns:p14="http://schemas.microsoft.com/office/powerpoint/2010/main" val="302287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31800" y="133350"/>
            <a:ext cx="8244656" cy="72390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For Food/Dining Opinion Leaders, TV and Local News Are Very Important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455058" y="4717870"/>
            <a:ext cx="7444678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Respondents (Total Public n=2000; Food/Dining opinion leaders n=872)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Q13) Please tell us if you agree or disagree with the following statements? (Top 2 Box shown Strongly agree + Somewhat agree).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1578" y="957270"/>
            <a:ext cx="7120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People Who Agree (top 2 boxes) by </a:t>
            </a:r>
            <a:r>
              <a:rPr lang="en-US" sz="1400" b="1" dirty="0">
                <a:solidFill>
                  <a:srgbClr val="C0504D"/>
                </a:solidFill>
              </a:rPr>
              <a:t>Food/Dining 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Category Opinion Leaders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599149643"/>
              </p:ext>
            </p:extLst>
          </p:nvPr>
        </p:nvGraphicFramePr>
        <p:xfrm>
          <a:off x="215516" y="1295824"/>
          <a:ext cx="8712967" cy="3580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2580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4CEA-4C5A-4496-BB85-F83D2023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17" y="220487"/>
            <a:ext cx="7783736" cy="857250"/>
          </a:xfrm>
        </p:spPr>
        <p:txBody>
          <a:bodyPr/>
          <a:lstStyle/>
          <a:p>
            <a:r>
              <a:rPr lang="en-US" sz="2400" dirty="0"/>
              <a:t>Out of a Choice of 30 Issues, These Topics Resonated the Most Among Food/Dining Opinion Leaders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6054F5-87FA-4706-9AA8-26FCE0368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737459"/>
              </p:ext>
            </p:extLst>
          </p:nvPr>
        </p:nvGraphicFramePr>
        <p:xfrm>
          <a:off x="1322479" y="1407172"/>
          <a:ext cx="6272331" cy="287166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615025">
                  <a:extLst>
                    <a:ext uri="{9D8B030D-6E8A-4147-A177-3AD203B41FA5}">
                      <a16:colId xmlns:a16="http://schemas.microsoft.com/office/drawing/2014/main" val="2513151310"/>
                    </a:ext>
                  </a:extLst>
                </a:gridCol>
                <a:gridCol w="1657306">
                  <a:extLst>
                    <a:ext uri="{9D8B030D-6E8A-4147-A177-3AD203B41FA5}">
                      <a16:colId xmlns:a16="http://schemas.microsoft.com/office/drawing/2014/main" val="2734625025"/>
                    </a:ext>
                  </a:extLst>
                </a:gridCol>
              </a:tblGrid>
              <a:tr h="4067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Issues  </a:t>
                      </a:r>
                      <a:endParaRPr lang="en-US" sz="1200" b="1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% Food/Dining Opinion Leaders</a:t>
                      </a:r>
                      <a:endParaRPr lang="en-US" sz="1200" b="1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13722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Attack on Ukraine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0025471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Energy or gasoline costs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9641744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What’s happening in other countries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0292178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Vaccine and mask mandates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0047589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President and how he is doing his job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3437625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Something seen on TV (show, sporting event, etc.)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3289521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Concern about your own financial situation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6693999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8287667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overall state of the economy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1947309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Healthcare or health insurance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81122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3AF0F74-D736-43F1-B620-DD8ECFFB119F}"/>
              </a:ext>
            </a:extLst>
          </p:cNvPr>
          <p:cNvSpPr/>
          <p:nvPr/>
        </p:nvSpPr>
        <p:spPr>
          <a:xfrm>
            <a:off x="1455175" y="4715722"/>
            <a:ext cx="7046478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Base:  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Food/Dining Opinion Leaders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n</a:t>
            </a:r>
            <a:r>
              <a:rPr lang="en-US" sz="60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=872</a:t>
            </a:r>
            <a:endParaRPr lang="en-US" sz="6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F03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QISSUES: Can you please tell us which of these topics you’ve had a conversation about during the last 24 hours, whether in person, over the phone, or online?  Top ten issues shown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183754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4C195-F162-433A-AB68-8A78E11BDE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300" y="1055422"/>
            <a:ext cx="8280400" cy="1620837"/>
          </a:xfrm>
        </p:spPr>
        <p:txBody>
          <a:bodyPr/>
          <a:lstStyle/>
          <a:p>
            <a:r>
              <a:rPr lang="en-US" sz="1800" dirty="0"/>
              <a:t>The </a:t>
            </a:r>
            <a:r>
              <a:rPr lang="en-US" sz="1800" b="1" dirty="0"/>
              <a:t>primary effect </a:t>
            </a:r>
            <a:r>
              <a:rPr lang="en-US" sz="1800" dirty="0"/>
              <a:t>on news of the day conversations is </a:t>
            </a:r>
            <a:r>
              <a:rPr lang="en-US" sz="1800" b="1" dirty="0"/>
              <a:t>TV</a:t>
            </a:r>
            <a:r>
              <a:rPr lang="en-US" sz="1800" dirty="0"/>
              <a:t>.</a:t>
            </a:r>
          </a:p>
          <a:p>
            <a:r>
              <a:rPr lang="en-US" sz="1800" b="1" dirty="0"/>
              <a:t>Broadcast</a:t>
            </a:r>
            <a:r>
              <a:rPr lang="en-US" sz="1800" dirty="0"/>
              <a:t> is a </a:t>
            </a:r>
            <a:r>
              <a:rPr lang="en-US" sz="1800" b="1" dirty="0"/>
              <a:t>bigger driver of conversations </a:t>
            </a:r>
            <a:r>
              <a:rPr lang="en-US" sz="1800" dirty="0"/>
              <a:t>than cable.</a:t>
            </a:r>
          </a:p>
          <a:p>
            <a:pPr defTabSz="457200"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sz="1800" dirty="0"/>
              <a:t>If people could get only 5 TV channels, </a:t>
            </a:r>
            <a:r>
              <a:rPr lang="en-US" sz="1800" b="1" dirty="0"/>
              <a:t>4 of them would be Broadcast.</a:t>
            </a:r>
          </a:p>
          <a:p>
            <a:r>
              <a:rPr lang="en-US" sz="1800" b="1" dirty="0"/>
              <a:t>Local broadcast TV news is:</a:t>
            </a:r>
          </a:p>
          <a:p>
            <a:pPr lvl="1"/>
            <a:r>
              <a:rPr lang="en-US" sz="1400" b="1" dirty="0"/>
              <a:t>Their primary source of news</a:t>
            </a:r>
          </a:p>
          <a:p>
            <a:pPr lvl="1"/>
            <a:r>
              <a:rPr lang="en-US" sz="1400" b="1" dirty="0"/>
              <a:t>Most trustworthy</a:t>
            </a:r>
          </a:p>
          <a:p>
            <a:pPr lvl="1"/>
            <a:r>
              <a:rPr lang="en-US" sz="1400" b="1" dirty="0"/>
              <a:t>More believable than cable &amp; social media</a:t>
            </a:r>
          </a:p>
          <a:p>
            <a:r>
              <a:rPr lang="en-US" sz="1800" b="1" dirty="0"/>
              <a:t>Fake news </a:t>
            </a:r>
            <a:r>
              <a:rPr lang="en-US" sz="1800" dirty="0"/>
              <a:t>is perceived to be the greatest on </a:t>
            </a:r>
            <a:r>
              <a:rPr lang="en-US" sz="1800" b="1" dirty="0"/>
              <a:t>social media</a:t>
            </a:r>
          </a:p>
          <a:p>
            <a:r>
              <a:rPr lang="en-US" sz="1800" b="1" dirty="0"/>
              <a:t>TV and Local TV news </a:t>
            </a:r>
            <a:r>
              <a:rPr lang="en-US" sz="1800" dirty="0"/>
              <a:t>are very important to Food/Dining opinion leaders.</a:t>
            </a:r>
            <a:endParaRPr lang="en-US" sz="1800" b="1" dirty="0"/>
          </a:p>
          <a:p>
            <a:endParaRPr lang="en-US" sz="1800" dirty="0"/>
          </a:p>
          <a:p>
            <a:pPr marL="457200" lvl="1" indent="0">
              <a:buNone/>
            </a:pPr>
            <a:endParaRPr lang="en-US" sz="30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1800" y="133350"/>
            <a:ext cx="8712200" cy="58821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ea typeface="+mj-ea"/>
                <a:cs typeface="+mj-cs"/>
              </a:rPr>
              <a:t>Key Findings: Food/Dining Opinion Leaders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736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203" y="561097"/>
            <a:ext cx="833959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American Conversation</a:t>
            </a:r>
          </a:p>
          <a:p>
            <a:pPr>
              <a:spcAft>
                <a:spcPts val="1200"/>
              </a:spcAft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of Mouth has always been a critical influencer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most powerful form of marketing” – McKinsey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 consistently shows conversation drives up to 50% of consumer sales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7A19F0-5F4F-4129-BF04-2714BCF6FA3D}"/>
              </a:ext>
            </a:extLst>
          </p:cNvPr>
          <p:cNvSpPr/>
          <p:nvPr/>
        </p:nvSpPr>
        <p:spPr>
          <a:xfrm>
            <a:off x="161365" y="4832434"/>
            <a:ext cx="7611035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Source: Engagement Labs</a:t>
            </a:r>
          </a:p>
        </p:txBody>
      </p:sp>
    </p:spTree>
    <p:extLst>
      <p:ext uri="{BB962C8B-B14F-4D97-AF65-F5344CB8AC3E}">
        <p14:creationId xmlns:p14="http://schemas.microsoft.com/office/powerpoint/2010/main" val="1397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31775"/>
            <a:ext cx="7162616" cy="670082"/>
          </a:xfrm>
        </p:spPr>
        <p:txBody>
          <a:bodyPr/>
          <a:lstStyle/>
          <a:p>
            <a:r>
              <a:rPr lang="en-US" dirty="0"/>
              <a:t>Purpose of this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1616" y="950913"/>
            <a:ext cx="8280584" cy="35081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This study was commissioned to assess and quantify the role media platforms have in driving Americans’ conversations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323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49" y="240470"/>
            <a:ext cx="7162616" cy="85725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6340" y="768155"/>
            <a:ext cx="8267700" cy="27130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This study was conducted online among a sample of 2,000 Americans, age 18+</a:t>
            </a:r>
            <a:r>
              <a:rPr lang="en-US" sz="1400" b="1" dirty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data has been weighted to demographically reflect the US Census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People were asked to recall the topics of their conversations from the past 24 hours, and then were asked a series of questions describing up to 5 category conversations.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Each of these conversations were the person’s most significant or meaningful conversation in the category.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Categories followed up upon were selected randomly.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Respondents were also asked attitudinal questions.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Questions were asked to identify opinion leaders in key categories. This deck highlights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Food/Dining </a:t>
            </a:r>
            <a:r>
              <a:rPr lang="en-US" sz="1400" dirty="0"/>
              <a:t>opinion leaders</a:t>
            </a:r>
            <a:r>
              <a:rPr lang="en-US" sz="1400" b="1" dirty="0"/>
              <a:t>.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When items in the survey reflected local TV stations, the respondent’s local affiliate call letters were shown.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survey was fielded online from February 22nd  to March 8</a:t>
            </a:r>
            <a:r>
              <a:rPr lang="en-US" sz="1400" baseline="30000" dirty="0"/>
              <a:t>th</a:t>
            </a:r>
            <a:r>
              <a:rPr lang="en-US" sz="1400" dirty="0"/>
              <a:t>, 2022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median interview length was 20 minutes. </a:t>
            </a:r>
          </a:p>
        </p:txBody>
      </p:sp>
    </p:spTree>
    <p:extLst>
      <p:ext uri="{BB962C8B-B14F-4D97-AF65-F5344CB8AC3E}">
        <p14:creationId xmlns:p14="http://schemas.microsoft.com/office/powerpoint/2010/main" val="36651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F20C-34C7-4B5C-A551-FE7EBCF3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880126"/>
            <a:ext cx="8280400" cy="3277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dirty="0"/>
              <a:t>Food &amp; Dining opinion leaders</a:t>
            </a:r>
            <a:br>
              <a:rPr lang="en-US" sz="2800" b="1" dirty="0"/>
            </a:br>
            <a:br>
              <a:rPr lang="en-US" sz="2400" dirty="0"/>
            </a:br>
            <a:r>
              <a:rPr lang="en-US" dirty="0"/>
              <a:t>Categories On Which they frequently give advice, suggestions and ideas to other people, such as family and friends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Analysis subject to sample size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520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862566"/>
              </p:ext>
            </p:extLst>
          </p:nvPr>
        </p:nvGraphicFramePr>
        <p:xfrm>
          <a:off x="0" y="1527506"/>
          <a:ext cx="9036495" cy="2971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26367" y="83428"/>
            <a:ext cx="8291265" cy="85725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The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Primary Effect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on News of the Day Conversations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Is TV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8565" y="942731"/>
            <a:ext cx="776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Food/Dining Opinion Leader Conversations </a:t>
            </a:r>
            <a:r>
              <a:rPr lang="en-US" sz="16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Affected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By External Factors,</a:t>
            </a:r>
          </a:p>
          <a:p>
            <a:pPr algn="ctr"/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either as conversation </a:t>
            </a:r>
            <a:r>
              <a:rPr lang="en-US" sz="16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spark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or through being r</a:t>
            </a:r>
            <a:r>
              <a:rPr lang="en-US" sz="16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eferenced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in conversation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55174" y="4774168"/>
            <a:ext cx="769620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Food/Dining Opinion leaders (News of the Day Conversations, n=987, Local/Regional News, n=176; National/International news, n=162; Politics, n=154)</a:t>
            </a:r>
            <a:b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Q8/Q9)  Which of the following comes closest to describing what prompted or sparked the conversation?</a:t>
            </a:r>
            <a:b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183434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004943"/>
              </p:ext>
            </p:extLst>
          </p:nvPr>
        </p:nvGraphicFramePr>
        <p:xfrm>
          <a:off x="778042" y="1653059"/>
          <a:ext cx="7587915" cy="327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1800" y="133349"/>
            <a:ext cx="8280399" cy="824231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600" b="1" dirty="0"/>
              <a:t>Broadcast TV Is A More Powerful Conversation Driver Than Cable TV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8514" y="968216"/>
            <a:ext cx="69669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of Food/Dining Opinion Leader Conversations </a:t>
            </a:r>
            <a:r>
              <a:rPr lang="en-US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Affected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TV Type,</a:t>
            </a: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either as conversation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spark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through being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referenced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conversation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5174" y="4743005"/>
            <a:ext cx="7653845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Base: Conversations (All Conversations, n=3992; News of the Day Conversations, n=987)</a:t>
            </a:r>
            <a:b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Q9a) Conversations including either media spark or reference.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6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1800" y="140603"/>
            <a:ext cx="8460679" cy="647725"/>
          </a:xfrm>
        </p:spPr>
        <p:txBody>
          <a:bodyPr t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500" b="1" dirty="0">
                <a:solidFill>
                  <a:schemeClr val="tx1"/>
                </a:solidFill>
                <a:latin typeface="+mn-lt"/>
              </a:rPr>
              <a:t>Out of 5 choices, the top 4 were Broadcast Networks </a:t>
            </a:r>
            <a:r>
              <a:rPr lang="en-US" sz="2500" dirty="0">
                <a:latin typeface="+mn-lt"/>
              </a:rPr>
              <a:t>For Food/Dining Opinion Leaders</a:t>
            </a:r>
            <a:endParaRPr lang="en-US" sz="25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941752"/>
              </p:ext>
            </p:extLst>
          </p:nvPr>
        </p:nvGraphicFramePr>
        <p:xfrm>
          <a:off x="457198" y="987574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099440" y="4281768"/>
            <a:ext cx="5286948" cy="347436"/>
            <a:chOff x="2343150" y="4193541"/>
            <a:chExt cx="5286948" cy="347436"/>
          </a:xfrm>
        </p:grpSpPr>
        <p:sp>
          <p:nvSpPr>
            <p:cNvPr id="7" name="Oval 6"/>
            <p:cNvSpPr/>
            <p:nvPr/>
          </p:nvSpPr>
          <p:spPr>
            <a:xfrm>
              <a:off x="2343150" y="4236244"/>
              <a:ext cx="285750" cy="2786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457825" y="4236244"/>
              <a:ext cx="285750" cy="27860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28900" y="4193541"/>
              <a:ext cx="2449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BROADCAST NETWORK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73500" y="4202423"/>
              <a:ext cx="18565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CABLE NETWORK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40420" y="870576"/>
            <a:ext cx="814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If you could get only 5 channels of your choice on your television set, which 5 channels would you pick? 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55174" y="4734234"/>
            <a:ext cx="7332946" cy="3502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Base: Food/Dining Opinion Leaders, n=872</a:t>
            </a:r>
            <a:b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Q21A) </a:t>
            </a:r>
            <a:r>
              <a:rPr lang="en-US" sz="600" dirty="0">
                <a:solidFill>
                  <a:srgbClr val="404040"/>
                </a:solidFill>
              </a:rPr>
              <a:t>If you could get only 5 channels of your choice on your television set, which 5 channels would you pick? </a:t>
            </a:r>
            <a:br>
              <a:rPr lang="en-US" sz="600" dirty="0">
                <a:solidFill>
                  <a:srgbClr val="404040"/>
                </a:solidFill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1045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31800" y="133349"/>
            <a:ext cx="8470153" cy="817563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Local Broadcast TV is The Primary Source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of News For Food/Dining Opinion Leaders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620054"/>
              </p:ext>
            </p:extLst>
          </p:nvPr>
        </p:nvGraphicFramePr>
        <p:xfrm>
          <a:off x="376519" y="1182624"/>
          <a:ext cx="8363444" cy="359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88792" y="1063144"/>
            <a:ext cx="4966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 of Food/Dining Opinion Leaders Consuming Any Type of News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55175" y="4717018"/>
            <a:ext cx="745415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Food/Dining Opinion Leaders, n=872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Q11)  Primarily, which source do you use to get your news and information?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2820527925"/>
      </p:ext>
    </p:extLst>
  </p:cSld>
  <p:clrMapOvr>
    <a:masterClrMapping/>
  </p:clrMapOvr>
</p:sld>
</file>

<file path=ppt/theme/theme1.xml><?xml version="1.0" encoding="utf-8"?>
<a:theme xmlns:a="http://schemas.openxmlformats.org/drawingml/2006/main" name="EngagementLab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65209</TotalTime>
  <Words>1330</Words>
  <Application>Microsoft Office PowerPoint</Application>
  <PresentationFormat>On-screen Show (16:9)</PresentationFormat>
  <Paragraphs>146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Century Gothic Regular</vt:lpstr>
      <vt:lpstr>EngagementLabs</vt:lpstr>
      <vt:lpstr>PowerPoint Presentation</vt:lpstr>
      <vt:lpstr>PowerPoint Presentation</vt:lpstr>
      <vt:lpstr>Purpose of this study</vt:lpstr>
      <vt:lpstr>Methodology</vt:lpstr>
      <vt:lpstr>Food &amp; Dining opinion leaders  Categories On Which they frequently give advice, suggestions and ideas to other people, such as family and friends  Analysis subject to sample size</vt:lpstr>
      <vt:lpstr>PowerPoint Presentation</vt:lpstr>
      <vt:lpstr>Broadcast TV Is A More Powerful Conversation Driver Than Cable TV</vt:lpstr>
      <vt:lpstr>Out of 5 choices, the top 4 were Broadcast Networks For Food/Dining Opinion Leaders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 of a Choice of 30 Issues, These Topics Resonated the Most Among Food/Dining Opinion Leaders</vt:lpstr>
      <vt:lpstr>PowerPoint Presentation</vt:lpstr>
    </vt:vector>
  </TitlesOfParts>
  <Company>Engagement Labs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Lyttle</dc:creator>
  <cp:lastModifiedBy>Anthony Spirito</cp:lastModifiedBy>
  <cp:revision>1840</cp:revision>
  <cp:lastPrinted>2019-12-09T16:32:54Z</cp:lastPrinted>
  <dcterms:created xsi:type="dcterms:W3CDTF">2016-03-22T13:57:22Z</dcterms:created>
  <dcterms:modified xsi:type="dcterms:W3CDTF">2022-04-13T14:49:29Z</dcterms:modified>
</cp:coreProperties>
</file>