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8"/>
  </p:notesMasterIdLst>
  <p:handoutMasterIdLst>
    <p:handoutMasterId r:id="rId19"/>
  </p:handoutMasterIdLst>
  <p:sldIdLst>
    <p:sldId id="1830" r:id="rId2"/>
    <p:sldId id="1831" r:id="rId3"/>
    <p:sldId id="1901" r:id="rId4"/>
    <p:sldId id="1902" r:id="rId5"/>
    <p:sldId id="1809" r:id="rId6"/>
    <p:sldId id="1789" r:id="rId7"/>
    <p:sldId id="1898" r:id="rId8"/>
    <p:sldId id="1896" r:id="rId9"/>
    <p:sldId id="1860" r:id="rId10"/>
    <p:sldId id="1861" r:id="rId11"/>
    <p:sldId id="1797" r:id="rId12"/>
    <p:sldId id="1874" r:id="rId13"/>
    <p:sldId id="1875" r:id="rId14"/>
    <p:sldId id="1892" r:id="rId15"/>
    <p:sldId id="1903" r:id="rId16"/>
    <p:sldId id="1900" r:id="rId17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orient="horz" userDrawn="1">
          <p15:clr>
            <a:srgbClr val="A4A3A4"/>
          </p15:clr>
        </p15:guide>
        <p15:guide id="13" pos="2880" userDrawn="1">
          <p15:clr>
            <a:srgbClr val="A4A3A4"/>
          </p15:clr>
        </p15:guide>
        <p15:guide id="15" orient="horz" pos="84" userDrawn="1">
          <p15:clr>
            <a:srgbClr val="A4A3A4"/>
          </p15:clr>
        </p15:guide>
        <p15:guide id="16" orient="horz" pos="2700" userDrawn="1">
          <p15:clr>
            <a:srgbClr val="A4A3A4"/>
          </p15:clr>
        </p15:guide>
        <p15:guide id="17" pos="912" userDrawn="1">
          <p15:clr>
            <a:srgbClr val="A4A3A4"/>
          </p15:clr>
        </p15:guide>
        <p15:guide id="18" orient="horz" pos="3204" userDrawn="1">
          <p15:clr>
            <a:srgbClr val="A4A3A4"/>
          </p15:clr>
        </p15:guide>
        <p15:guide id="19" pos="2256" userDrawn="1">
          <p15:clr>
            <a:srgbClr val="A4A3A4"/>
          </p15:clr>
        </p15:guide>
        <p15:guide id="20" pos="3168" userDrawn="1">
          <p15:clr>
            <a:srgbClr val="A4A3A4"/>
          </p15:clr>
        </p15:guide>
        <p15:guide id="21" pos="3336" userDrawn="1">
          <p15:clr>
            <a:srgbClr val="A4A3A4"/>
          </p15:clr>
        </p15:guide>
        <p15:guide id="22" pos="5160" userDrawn="1">
          <p15:clr>
            <a:srgbClr val="A4A3A4"/>
          </p15:clr>
        </p15:guide>
        <p15:guide id="23" orient="horz" pos="372" userDrawn="1">
          <p15:clr>
            <a:srgbClr val="A4A3A4"/>
          </p15:clr>
        </p15:guide>
        <p15:guide id="24" orient="horz" pos="780" userDrawn="1">
          <p15:clr>
            <a:srgbClr val="A4A3A4"/>
          </p15:clr>
        </p15:guide>
        <p15:guide id="25" orient="horz" pos="30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ther Evans" initials="HE" lastIdx="64" clrIdx="2"/>
  <p:cmAuthor id="7" name=" " initials="MSOffice" lastIdx="0" clrIdx="7"/>
  <p:cmAuthor id="1" name=" Ed Keller" initials="EK" lastIdx="34" clrIdx="0"/>
  <p:cmAuthor id="8" name="Denise Ryan" initials="DR" lastIdx="2" clrIdx="8">
    <p:extLst>
      <p:ext uri="{19B8F6BF-5375-455C-9EA6-DF929625EA0E}">
        <p15:presenceInfo xmlns:p15="http://schemas.microsoft.com/office/powerpoint/2012/main" userId="Denise Ryan" providerId="None"/>
      </p:ext>
    </p:extLst>
  </p:cmAuthor>
  <p:cmAuthor id="2" name="Keller Fay" initials="KF" lastIdx="30" clrIdx="1"/>
  <p:cmAuthor id="3" name="Brad Fay" initials="BF" lastIdx="8" clrIdx="3"/>
  <p:cmAuthor id="4" name="Randolph Burlton" initials="" lastIdx="0" clrIdx="4"/>
  <p:cmAuthor id="5" name="Ed Keller" initials="EK" lastIdx="32" clrIdx="5"/>
  <p:cmAuthor id="6" name="Matt Phillips" initials="MP" lastIdx="29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4472C4"/>
    <a:srgbClr val="C5C5C5"/>
    <a:srgbClr val="4F81BD"/>
    <a:srgbClr val="663399"/>
    <a:srgbClr val="FFFFFF"/>
    <a:srgbClr val="EE5B1B"/>
    <a:srgbClr val="FF8989"/>
    <a:srgbClr val="FF7171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8" autoAdjust="0"/>
    <p:restoredTop sz="93784" autoAdjust="0"/>
  </p:normalViewPr>
  <p:slideViewPr>
    <p:cSldViewPr snapToGrid="0" snapToObjects="1">
      <p:cViewPr varScale="1">
        <p:scale>
          <a:sx n="127" d="100"/>
          <a:sy n="127" d="100"/>
        </p:scale>
        <p:origin x="354" y="114"/>
      </p:cViewPr>
      <p:guideLst>
        <p:guide orient="horz"/>
        <p:guide pos="2880"/>
        <p:guide orient="horz" pos="84"/>
        <p:guide orient="horz" pos="2700"/>
        <p:guide pos="912"/>
        <p:guide orient="horz" pos="3204"/>
        <p:guide pos="2256"/>
        <p:guide pos="3168"/>
        <p:guide pos="3336"/>
        <p:guide pos="5160"/>
        <p:guide orient="horz" pos="372"/>
        <p:guide orient="horz" pos="780"/>
        <p:guide orient="horz" pos="30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077194583146082E-2"/>
          <c:y val="5.8235504697008972E-2"/>
          <c:w val="0.97292280068369696"/>
          <c:h val="0.94125868730634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2">
                <a:alpha val="74902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News of the Day</c:v>
                </c:pt>
                <c:pt idx="1">
                  <c:v>Local/Regional News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0.45889999999999997</c:v>
                </c:pt>
                <c:pt idx="1">
                  <c:v>0.50309999999999999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7-476C-9AB9-1E93FF24C0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Online Content</c:v>
                </c:pt>
              </c:strCache>
            </c:strRef>
          </c:tx>
          <c:spPr>
            <a:solidFill>
              <a:schemeClr val="accent5">
                <a:alpha val="74902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News of the Day</c:v>
                </c:pt>
                <c:pt idx="1">
                  <c:v>Local/Regional News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0.2727</c:v>
                </c:pt>
                <c:pt idx="1">
                  <c:v>0.2651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77-476C-9AB9-1E93FF24C0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chemeClr val="accent4">
                <a:alpha val="74902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News of the Day</c:v>
                </c:pt>
                <c:pt idx="1">
                  <c:v>Local/Regional News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0.2366</c:v>
                </c:pt>
                <c:pt idx="1">
                  <c:v>0.24129999999999999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77-476C-9AB9-1E93FF24C0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Print 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News of the Day</c:v>
                </c:pt>
                <c:pt idx="1">
                  <c:v>Local/Regional News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0.25590000000000002</c:v>
                </c:pt>
                <c:pt idx="1">
                  <c:v>0.26619999999999999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77-476C-9AB9-1E93FF24C00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News of the Day</c:v>
                </c:pt>
                <c:pt idx="1">
                  <c:v>Local/Regional News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0.16800000000000001</c:v>
                </c:pt>
                <c:pt idx="1">
                  <c:v>0.15160000000000001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4-44C8-AF55-A8C31B8D64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83460632"/>
        <c:axId val="405137136"/>
      </c:barChart>
      <c:catAx>
        <c:axId val="683460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05137136"/>
        <c:crosses val="autoZero"/>
        <c:auto val="1"/>
        <c:lblAlgn val="ctr"/>
        <c:lblOffset val="100"/>
        <c:noMultiLvlLbl val="0"/>
      </c:catAx>
      <c:valAx>
        <c:axId val="405137136"/>
        <c:scaling>
          <c:orientation val="minMax"/>
          <c:max val="0.70000000000000107"/>
        </c:scaling>
        <c:delete val="1"/>
        <c:axPos val="l"/>
        <c:numFmt formatCode="0%" sourceLinked="1"/>
        <c:majorTickMark val="out"/>
        <c:minorTickMark val="none"/>
        <c:tickLblPos val="nextTo"/>
        <c:crossAx val="6834606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24207737623934944"/>
          <c:y val="1.5451986816279678E-3"/>
          <c:w val="0.52814404257402903"/>
          <c:h val="0.1368585589255514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03859162892574E-2"/>
          <c:y val="0.19388820202310417"/>
          <c:w val="0.97292280068369696"/>
          <c:h val="0.624392786024412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Broadcast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 Conversations</c:v>
                </c:pt>
                <c:pt idx="1">
                  <c:v>News of the Day</c:v>
                </c:pt>
                <c:pt idx="2">
                  <c:v>Local/Regional News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0.20469999999999999</c:v>
                </c:pt>
                <c:pt idx="1">
                  <c:v>0.35899999999999999</c:v>
                </c:pt>
                <c:pt idx="2">
                  <c:v>0.44969999999999999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9C-46FD-8067-404EB9FB2A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(NET)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 Conversations</c:v>
                </c:pt>
                <c:pt idx="1">
                  <c:v>News of the Day</c:v>
                </c:pt>
                <c:pt idx="2">
                  <c:v>Local/Regional News</c:v>
                </c:pt>
              </c:strCache>
            </c:strRef>
          </c:cat>
          <c:val>
            <c:numRef>
              <c:f>Sheet1!$C$2:$C$4</c:f>
            </c:numRef>
          </c:val>
          <c:extLst>
            <c:ext xmlns:c16="http://schemas.microsoft.com/office/drawing/2014/chart" uri="{C3380CC4-5D6E-409C-BE32-E72D297353CC}">
              <c16:uniqueId val="{00000001-539C-46FD-8067-404EB9FB2A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National (NET)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 Conversations</c:v>
                </c:pt>
                <c:pt idx="1">
                  <c:v>News of the Day</c:v>
                </c:pt>
                <c:pt idx="2">
                  <c:v>Local/Regional News</c:v>
                </c:pt>
              </c:strCache>
            </c:strRef>
          </c:cat>
          <c:val>
            <c:numRef>
              <c:f>Sheet1!$D$2:$D$4</c:f>
            </c:numRef>
          </c:val>
          <c:extLst>
            <c:ext xmlns:c16="http://schemas.microsoft.com/office/drawing/2014/chart" uri="{C3380CC4-5D6E-409C-BE32-E72D297353CC}">
              <c16:uniqueId val="{00000002-539C-46FD-8067-404EB9FB2A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Cable 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All Conversations</c:v>
                </c:pt>
                <c:pt idx="1">
                  <c:v>News of the Day</c:v>
                </c:pt>
                <c:pt idx="2">
                  <c:v>Local/Regional News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0.12889999999999999</c:v>
                </c:pt>
                <c:pt idx="1">
                  <c:v>0.20100000000000001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9C-46FD-8067-404EB9FB2A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87972888"/>
        <c:axId val="687980336"/>
      </c:barChart>
      <c:catAx>
        <c:axId val="687972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87980336"/>
        <c:crosses val="autoZero"/>
        <c:auto val="1"/>
        <c:lblAlgn val="ctr"/>
        <c:lblOffset val="100"/>
        <c:noMultiLvlLbl val="0"/>
      </c:catAx>
      <c:valAx>
        <c:axId val="687980336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6879728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652844028959204"/>
          <c:y val="0.12298052544468405"/>
          <c:w val="0.48173602366394458"/>
          <c:h val="6.4311396270804691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Health/Healthcare</a:t>
            </a:r>
            <a:r>
              <a:rPr lang="en-US" sz="1200" baseline="0" dirty="0"/>
              <a:t> Opinion Leaders</a:t>
            </a:r>
            <a:endParaRPr lang="en-US" sz="1200" dirty="0"/>
          </a:p>
          <a:p>
            <a:pPr>
              <a:defRPr sz="1200"/>
            </a:pPr>
            <a:r>
              <a:rPr lang="en-US" sz="1200" dirty="0"/>
              <a:t>% Choose Network </a:t>
            </a:r>
          </a:p>
        </c:rich>
      </c:tx>
      <c:layout>
        <c:manualLayout>
          <c:xMode val="edge"/>
          <c:yMode val="edge"/>
          <c:x val="0.34784570331486342"/>
          <c:y val="0.163891782002460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148148148148147E-2"/>
          <c:y val="0.28460243217960707"/>
          <c:w val="0.96604938271604934"/>
          <c:h val="0.59565949485500469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4"/>
            <c:invertIfNegative val="0"/>
            <c:bubble3D val="1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FD1-4484-851A-F3EC8BC87D1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Sheet1!$B$2:$B$6</c:f>
              <c:numCache>
                <c:formatCode>0%</c:formatCode>
                <c:ptCount val="5"/>
                <c:pt idx="0">
                  <c:v>0.4269</c:v>
                </c:pt>
                <c:pt idx="1">
                  <c:v>0.4264</c:v>
                </c:pt>
                <c:pt idx="2">
                  <c:v>0.41210000000000002</c:v>
                </c:pt>
                <c:pt idx="3">
                  <c:v>0.311</c:v>
                </c:pt>
                <c:pt idx="4">
                  <c:v>0.25440000000000002</c:v>
                </c:pt>
              </c:numCache>
            </c:numRef>
          </c:yVal>
          <c:bubbleSize>
            <c:numRef>
              <c:f>Sheet1!$C$2:$C$6</c:f>
              <c:numCache>
                <c:formatCode>General</c:formatCode>
                <c:ptCount val="5"/>
                <c:pt idx="0">
                  <c:v>4.5999999999999996</c:v>
                </c:pt>
                <c:pt idx="1">
                  <c:v>4.4000000000000004</c:v>
                </c:pt>
                <c:pt idx="2">
                  <c:v>3.9</c:v>
                </c:pt>
                <c:pt idx="3">
                  <c:v>3.5</c:v>
                </c:pt>
                <c:pt idx="4">
                  <c:v>1.6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2-1FD1-4484-851A-F3EC8BC87D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405130864"/>
        <c:axId val="405134000"/>
      </c:bubbleChart>
      <c:valAx>
        <c:axId val="4051308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5134000"/>
        <c:crosses val="autoZero"/>
        <c:crossBetween val="midCat"/>
      </c:valAx>
      <c:valAx>
        <c:axId val="405134000"/>
        <c:scaling>
          <c:orientation val="minMax"/>
          <c:max val="0.55000000000000004"/>
        </c:scaling>
        <c:delete val="1"/>
        <c:axPos val="l"/>
        <c:numFmt formatCode="0%" sourceLinked="1"/>
        <c:majorTickMark val="out"/>
        <c:minorTickMark val="none"/>
        <c:tickLblPos val="nextTo"/>
        <c:crossAx val="4051308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0534994061214407E-2"/>
          <c:w val="1"/>
          <c:h val="0.714226638296949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F81BD"/>
              </a:solidFill>
            </c:spPr>
            <c:extLst>
              <c:ext xmlns:c16="http://schemas.microsoft.com/office/drawing/2014/chart" uri="{C3380CC4-5D6E-409C-BE32-E72D297353CC}">
                <c16:uniqueId val="{00000001-E80C-4663-B0E2-F25BF16353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Local broadcast TV</c:v>
                </c:pt>
                <c:pt idx="1">
                  <c:v>Nat'l Broadcast TV </c:v>
                </c:pt>
                <c:pt idx="2">
                  <c:v>Cable</c:v>
                </c:pt>
                <c:pt idx="3">
                  <c:v>Online</c:v>
                </c:pt>
                <c:pt idx="4">
                  <c:v>Print</c:v>
                </c:pt>
                <c:pt idx="5">
                  <c:v>Radio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0.49880000000000002</c:v>
                </c:pt>
                <c:pt idx="1">
                  <c:v>0.41880000000000001</c:v>
                </c:pt>
                <c:pt idx="2">
                  <c:v>0.41</c:v>
                </c:pt>
                <c:pt idx="3">
                  <c:v>0.40210000000000001</c:v>
                </c:pt>
                <c:pt idx="4">
                  <c:v>0.2893</c:v>
                </c:pt>
                <c:pt idx="5">
                  <c:v>0.17799999999999999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C-4E88-9FD1-72367B2D1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689120064"/>
        <c:axId val="689120848"/>
      </c:barChart>
      <c:catAx>
        <c:axId val="689120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/>
            </a:pPr>
            <a:endParaRPr lang="en-US"/>
          </a:p>
        </c:txPr>
        <c:crossAx val="689120848"/>
        <c:crosses val="autoZero"/>
        <c:auto val="0"/>
        <c:lblAlgn val="ctr"/>
        <c:lblOffset val="100"/>
        <c:tickLblSkip val="1"/>
        <c:noMultiLvlLbl val="0"/>
      </c:catAx>
      <c:valAx>
        <c:axId val="689120848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68912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795429287401485"/>
          <c:y val="3.9503735617361216E-2"/>
          <c:w val="0.64631256695101535"/>
          <c:h val="0.92757648470150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08F-4908-92FC-E07DEEC201D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BE179BD-DB1C-3848-A234-652C30C97D65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EC4-484D-9C22-8F93AD58AC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television stations </c:v>
                </c:pt>
                <c:pt idx="1">
                  <c:v>Local television stations websites/apps </c:v>
                </c:pt>
                <c:pt idx="2">
                  <c:v>Local newspaper websites/apps </c:v>
                </c:pt>
                <c:pt idx="3">
                  <c:v>Local newspapers </c:v>
                </c:pt>
                <c:pt idx="4">
                  <c:v>Local radio stations </c:v>
                </c:pt>
                <c:pt idx="5">
                  <c:v>National broadcast television news  </c:v>
                </c:pt>
                <c:pt idx="6">
                  <c:v>Local radio station websites/apps </c:v>
                </c:pt>
                <c:pt idx="7">
                  <c:v>National broadcast television news websites/apps </c:v>
                </c:pt>
                <c:pt idx="8">
                  <c:v>Cable television news </c:v>
                </c:pt>
                <c:pt idx="9">
                  <c:v>Cable television news website/apps </c:v>
                </c:pt>
                <c:pt idx="10">
                  <c:v>National newspaper websites/apps </c:v>
                </c:pt>
                <c:pt idx="11">
                  <c:v>Online-only news websites/apps </c:v>
                </c:pt>
                <c:pt idx="12">
                  <c:v>Social media </c:v>
                </c:pt>
              </c:strCache>
            </c:strRef>
          </c:cat>
          <c:val>
            <c:numRef>
              <c:f>Sheet1!$B$2:$B$14</c:f>
              <c:numCache>
                <c:formatCode>#,##0%</c:formatCode>
                <c:ptCount val="13"/>
                <c:pt idx="0">
                  <c:v>0.85127032888778098</c:v>
                </c:pt>
                <c:pt idx="1">
                  <c:v>0.80720729155944804</c:v>
                </c:pt>
                <c:pt idx="2">
                  <c:v>0.79718178759844205</c:v>
                </c:pt>
                <c:pt idx="3">
                  <c:v>0.78687051667872498</c:v>
                </c:pt>
                <c:pt idx="4">
                  <c:v>0.76845077943316098</c:v>
                </c:pt>
                <c:pt idx="5">
                  <c:v>0.75490614127988398</c:v>
                </c:pt>
                <c:pt idx="6">
                  <c:v>0.74290354016908999</c:v>
                </c:pt>
                <c:pt idx="7">
                  <c:v>0.703272981748993</c:v>
                </c:pt>
                <c:pt idx="8">
                  <c:v>0.698261098845813</c:v>
                </c:pt>
                <c:pt idx="9">
                  <c:v>0.68578958840996196</c:v>
                </c:pt>
                <c:pt idx="10">
                  <c:v>0.66201844752621697</c:v>
                </c:pt>
                <c:pt idx="11">
                  <c:v>0.54918548299405801</c:v>
                </c:pt>
                <c:pt idx="12">
                  <c:v>0.413679975532804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EC-448D-A4A2-1C39CDB41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691403104"/>
        <c:axId val="691715640"/>
      </c:barChart>
      <c:catAx>
        <c:axId val="691403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715640"/>
        <c:crosses val="autoZero"/>
        <c:auto val="1"/>
        <c:lblAlgn val="ctr"/>
        <c:lblOffset val="100"/>
        <c:noMultiLvlLbl val="0"/>
      </c:catAx>
      <c:valAx>
        <c:axId val="691715640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extTo"/>
        <c:crossAx val="69140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television stations </c:v>
                </c:pt>
                <c:pt idx="1">
                  <c:v>Local television stations websites/apps </c:v>
                </c:pt>
                <c:pt idx="2">
                  <c:v>Local newspapers </c:v>
                </c:pt>
                <c:pt idx="3">
                  <c:v>Local newspaper websites/apps </c:v>
                </c:pt>
                <c:pt idx="4">
                  <c:v>Local radio stations </c:v>
                </c:pt>
                <c:pt idx="5">
                  <c:v>Local radio station websites/apps </c:v>
                </c:pt>
                <c:pt idx="6">
                  <c:v>National broadcast television news  </c:v>
                </c:pt>
                <c:pt idx="7">
                  <c:v>National broadcast television news websites/apps </c:v>
                </c:pt>
                <c:pt idx="8">
                  <c:v>Cable television news </c:v>
                </c:pt>
                <c:pt idx="9">
                  <c:v>Cable television news website/apps </c:v>
                </c:pt>
                <c:pt idx="10">
                  <c:v>National newspaper websites/apps </c:v>
                </c:pt>
                <c:pt idx="11">
                  <c:v>Online-only news websites/apps </c:v>
                </c:pt>
                <c:pt idx="12">
                  <c:v>Social media </c:v>
                </c:pt>
              </c:strCache>
            </c:strRef>
          </c:cat>
          <c:val>
            <c:numRef>
              <c:f>Sheet1!$B$2:$B$14</c:f>
              <c:numCache>
                <c:formatCode>#,##0%</c:formatCode>
                <c:ptCount val="13"/>
                <c:pt idx="0">
                  <c:v>0.33045835686278102</c:v>
                </c:pt>
                <c:pt idx="1">
                  <c:v>0.31191427705136399</c:v>
                </c:pt>
                <c:pt idx="2">
                  <c:v>0.32838572930024801</c:v>
                </c:pt>
                <c:pt idx="3">
                  <c:v>0.26835341768634902</c:v>
                </c:pt>
                <c:pt idx="4">
                  <c:v>0.26080723901198599</c:v>
                </c:pt>
                <c:pt idx="5">
                  <c:v>0.25245422328733802</c:v>
                </c:pt>
                <c:pt idx="6">
                  <c:v>0.30459712085828999</c:v>
                </c:pt>
                <c:pt idx="7">
                  <c:v>0.25176110097281201</c:v>
                </c:pt>
                <c:pt idx="8">
                  <c:v>0.204317616273649</c:v>
                </c:pt>
                <c:pt idx="9">
                  <c:v>0.19176284285463199</c:v>
                </c:pt>
                <c:pt idx="10">
                  <c:v>0.25989860344076698</c:v>
                </c:pt>
                <c:pt idx="11">
                  <c:v>0.14109235937716999</c:v>
                </c:pt>
                <c:pt idx="12">
                  <c:v>0.109215794834161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2-40F4-BAD2-8F8AF9CA78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rgbClr val="A1BBD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Local broadcast television stations </c:v>
                </c:pt>
                <c:pt idx="1">
                  <c:v>Local television stations websites/apps </c:v>
                </c:pt>
                <c:pt idx="2">
                  <c:v>Local newspapers </c:v>
                </c:pt>
                <c:pt idx="3">
                  <c:v>Local newspaper websites/apps </c:v>
                </c:pt>
                <c:pt idx="4">
                  <c:v>Local radio stations </c:v>
                </c:pt>
                <c:pt idx="5">
                  <c:v>Local radio station websites/apps </c:v>
                </c:pt>
                <c:pt idx="6">
                  <c:v>National broadcast television news  </c:v>
                </c:pt>
                <c:pt idx="7">
                  <c:v>National broadcast television news websites/apps </c:v>
                </c:pt>
                <c:pt idx="8">
                  <c:v>Cable television news </c:v>
                </c:pt>
                <c:pt idx="9">
                  <c:v>Cable television news website/apps </c:v>
                </c:pt>
                <c:pt idx="10">
                  <c:v>National newspaper websites/apps </c:v>
                </c:pt>
                <c:pt idx="11">
                  <c:v>Online-only news websites/apps </c:v>
                </c:pt>
                <c:pt idx="12">
                  <c:v>Social media </c:v>
                </c:pt>
              </c:strCache>
            </c:strRef>
          </c:cat>
          <c:val>
            <c:numRef>
              <c:f>Sheet1!$C$2:$C$14</c:f>
              <c:numCache>
                <c:formatCode>#,##0%</c:formatCode>
                <c:ptCount val="13"/>
                <c:pt idx="0">
                  <c:v>0.48778114915668003</c:v>
                </c:pt>
                <c:pt idx="1">
                  <c:v>0.48118286146980299</c:v>
                </c:pt>
                <c:pt idx="2">
                  <c:v>0.45884261966224499</c:v>
                </c:pt>
                <c:pt idx="3">
                  <c:v>0.48721057032835502</c:v>
                </c:pt>
                <c:pt idx="4">
                  <c:v>0.49462481948144099</c:v>
                </c:pt>
                <c:pt idx="5">
                  <c:v>0.49060768785655601</c:v>
                </c:pt>
                <c:pt idx="6">
                  <c:v>0.39817476882606001</c:v>
                </c:pt>
                <c:pt idx="7">
                  <c:v>0.443533829805969</c:v>
                </c:pt>
                <c:pt idx="8">
                  <c:v>0.436938588369498</c:v>
                </c:pt>
                <c:pt idx="9">
                  <c:v>0.43783612304585301</c:v>
                </c:pt>
                <c:pt idx="10">
                  <c:v>0.364032788491857</c:v>
                </c:pt>
                <c:pt idx="11">
                  <c:v>0.36549702788278499</c:v>
                </c:pt>
                <c:pt idx="12">
                  <c:v>0.232883583967647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B2-40F4-BAD2-8F8AF9CA7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688098560"/>
        <c:axId val="688097384"/>
      </c:barChart>
      <c:catAx>
        <c:axId val="688098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097384"/>
        <c:crosses val="autoZero"/>
        <c:auto val="1"/>
        <c:lblAlgn val="ctr"/>
        <c:lblOffset val="100"/>
        <c:noMultiLvlLbl val="0"/>
      </c:catAx>
      <c:valAx>
        <c:axId val="688097384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extTo"/>
        <c:crossAx val="68809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754194559534087"/>
          <c:y val="6.2547581394155255E-2"/>
          <c:w val="0.38140394080155859"/>
          <c:h val="6.562609448579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054306606401855"/>
          <c:y val="3.6211679486587309E-2"/>
          <c:w val="0.55866437282804737"/>
          <c:h val="0.927576484701504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Public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D24-4FC0-BE6D-585FB7D86A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Social media</c:v>
                </c:pt>
                <c:pt idx="1">
                  <c:v>Online-only news websites/apps</c:v>
                </c:pt>
                <c:pt idx="2">
                  <c:v>National broadcast television news</c:v>
                </c:pt>
                <c:pt idx="3">
                  <c:v>Cable television news</c:v>
                </c:pt>
                <c:pt idx="4">
                  <c:v>National newspaper websites/apps</c:v>
                </c:pt>
                <c:pt idx="5">
                  <c:v>Cable television news website/apps</c:v>
                </c:pt>
                <c:pt idx="6">
                  <c:v>National broadcast television news websites/apps</c:v>
                </c:pt>
                <c:pt idx="7">
                  <c:v>Local newspaper websites/apps</c:v>
                </c:pt>
                <c:pt idx="8">
                  <c:v>Local broadcast television stations</c:v>
                </c:pt>
                <c:pt idx="9">
                  <c:v>Local newspapers</c:v>
                </c:pt>
                <c:pt idx="10">
                  <c:v>Local television stations websites/apps</c:v>
                </c:pt>
                <c:pt idx="11">
                  <c:v>Local radio station websites/apps</c:v>
                </c:pt>
                <c:pt idx="12">
                  <c:v>Local radio stations</c:v>
                </c:pt>
              </c:strCache>
            </c:strRef>
          </c:cat>
          <c:val>
            <c:numRef>
              <c:f>Sheet1!$B$2:$B$14</c:f>
              <c:numCache>
                <c:formatCode>#,##0%</c:formatCode>
                <c:ptCount val="13"/>
                <c:pt idx="0">
                  <c:v>0.63546630580234897</c:v>
                </c:pt>
                <c:pt idx="1">
                  <c:v>0.317625736736109</c:v>
                </c:pt>
                <c:pt idx="2">
                  <c:v>0.26360379902403802</c:v>
                </c:pt>
                <c:pt idx="3">
                  <c:v>0.22003175096047101</c:v>
                </c:pt>
                <c:pt idx="4">
                  <c:v>0.204954522724794</c:v>
                </c:pt>
                <c:pt idx="5">
                  <c:v>0.17055851556920101</c:v>
                </c:pt>
                <c:pt idx="6">
                  <c:v>0.15852322639963501</c:v>
                </c:pt>
                <c:pt idx="7">
                  <c:v>5.7909904735901303E-2</c:v>
                </c:pt>
                <c:pt idx="8">
                  <c:v>5.6302376893504001E-2</c:v>
                </c:pt>
                <c:pt idx="9">
                  <c:v>5.5884255730370702E-2</c:v>
                </c:pt>
                <c:pt idx="10">
                  <c:v>4.4231699253775097E-2</c:v>
                </c:pt>
                <c:pt idx="11">
                  <c:v>3.6038213870998002E-2</c:v>
                </c:pt>
                <c:pt idx="12">
                  <c:v>3.5952797009602799E-2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07-4275-A48B-287CB4A32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05134392"/>
        <c:axId val="405130080"/>
      </c:barChart>
      <c:catAx>
        <c:axId val="4051343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130080"/>
        <c:crosses val="autoZero"/>
        <c:auto val="1"/>
        <c:lblAlgn val="ctr"/>
        <c:lblOffset val="100"/>
        <c:noMultiLvlLbl val="0"/>
      </c:catAx>
      <c:valAx>
        <c:axId val="405130080"/>
        <c:scaling>
          <c:orientation val="minMax"/>
        </c:scaling>
        <c:delete val="1"/>
        <c:axPos val="t"/>
        <c:numFmt formatCode="#,##0%" sourceLinked="1"/>
        <c:majorTickMark val="none"/>
        <c:minorTickMark val="none"/>
        <c:tickLblPos val="nextTo"/>
        <c:crossAx val="4051343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Respondents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 find myself talking more often about local issues and news compared with national news </c:v>
                </c:pt>
                <c:pt idx="1">
                  <c:v>I like to watch the shows that my friends watch so that we can talk about them </c:v>
                </c:pt>
                <c:pt idx="2">
                  <c:v>I often find myself passing along advice that I get from television </c:v>
                </c:pt>
                <c:pt idx="3">
                  <c:v>I feel closer to the people who present the local news than people presenting national news </c:v>
                </c:pt>
                <c:pt idx="4">
                  <c:v>I trust the people who present the local news more than people presenting national news </c:v>
                </c:pt>
                <c:pt idx="5">
                  <c:v>I often find myself bringing up stories I heard on the local news in my daily conversations </c:v>
                </c:pt>
                <c:pt idx="6">
                  <c:v>I find myself frequently talking with people about the things I see on television </c:v>
                </c:pt>
                <c:pt idx="7">
                  <c:v>I turn to local news for information on local politics and local government issues </c:v>
                </c:pt>
              </c:strCache>
            </c:strRef>
          </c:cat>
          <c:val>
            <c:numRef>
              <c:f>Sheet1!$B$2:$B$9</c:f>
              <c:numCache>
                <c:formatCode>#,##0.00%</c:formatCode>
                <c:ptCount val="8"/>
                <c:pt idx="0">
                  <c:v>0.48022383828246001</c:v>
                </c:pt>
                <c:pt idx="1">
                  <c:v>0.50844202609286104</c:v>
                </c:pt>
                <c:pt idx="2">
                  <c:v>0.45814849253963202</c:v>
                </c:pt>
                <c:pt idx="3">
                  <c:v>0.56791169074702796</c:v>
                </c:pt>
                <c:pt idx="4">
                  <c:v>0.585071036935781</c:v>
                </c:pt>
                <c:pt idx="5">
                  <c:v>0.57625743433883103</c:v>
                </c:pt>
                <c:pt idx="6">
                  <c:v>0.58445582392901296</c:v>
                </c:pt>
                <c:pt idx="7">
                  <c:v>0.68531519653846595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E8-5949-8E16-0EA046C368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Health Opinion Leaders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504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 find myself talking more often about local issues and news compared with national news </c:v>
                </c:pt>
                <c:pt idx="1">
                  <c:v>I like to watch the shows that my friends watch so that we can talk about them </c:v>
                </c:pt>
                <c:pt idx="2">
                  <c:v>I often find myself passing along advice that I get from television </c:v>
                </c:pt>
                <c:pt idx="3">
                  <c:v>I feel closer to the people who present the local news than people presenting national news </c:v>
                </c:pt>
                <c:pt idx="4">
                  <c:v>I trust the people who present the local news more than people presenting national news </c:v>
                </c:pt>
                <c:pt idx="5">
                  <c:v>I often find myself bringing up stories I heard on the local news in my daily conversations </c:v>
                </c:pt>
                <c:pt idx="6">
                  <c:v>I find myself frequently talking with people about the things I see on television </c:v>
                </c:pt>
                <c:pt idx="7">
                  <c:v>I turn to local news for information on local politics and local government issues </c:v>
                </c:pt>
              </c:strCache>
            </c:strRef>
          </c:cat>
          <c:val>
            <c:numRef>
              <c:f>Sheet1!$C$2:$C$9</c:f>
              <c:numCache>
                <c:formatCode>#,##0.00%</c:formatCode>
                <c:ptCount val="8"/>
                <c:pt idx="0">
                  <c:v>0.53359999999999996</c:v>
                </c:pt>
                <c:pt idx="1">
                  <c:v>0.54820000000000002</c:v>
                </c:pt>
                <c:pt idx="2">
                  <c:v>0.55089999999999995</c:v>
                </c:pt>
                <c:pt idx="3">
                  <c:v>0.58679999999999999</c:v>
                </c:pt>
                <c:pt idx="4">
                  <c:v>0.61050000000000004</c:v>
                </c:pt>
                <c:pt idx="5">
                  <c:v>0.64649999999999996</c:v>
                </c:pt>
                <c:pt idx="6">
                  <c:v>0.67349999999999999</c:v>
                </c:pt>
                <c:pt idx="7">
                  <c:v>0.75490000000000002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E8-5949-8E16-0EA046C36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556502808"/>
        <c:axId val="556508688"/>
      </c:barChart>
      <c:catAx>
        <c:axId val="556502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6508688"/>
        <c:crosses val="autoZero"/>
        <c:auto val="1"/>
        <c:lblAlgn val="ctr"/>
        <c:lblOffset val="100"/>
        <c:noMultiLvlLbl val="0"/>
      </c:catAx>
      <c:valAx>
        <c:axId val="556508688"/>
        <c:scaling>
          <c:orientation val="minMax"/>
        </c:scaling>
        <c:delete val="1"/>
        <c:axPos val="b"/>
        <c:numFmt formatCode="#,##0.00%" sourceLinked="1"/>
        <c:majorTickMark val="none"/>
        <c:minorTickMark val="none"/>
        <c:tickLblPos val="nextTo"/>
        <c:crossAx val="556502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829501294318389"/>
          <c:y val="0.87215854270919801"/>
          <c:w val="0.41767387040283355"/>
          <c:h val="7.17459425302555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0.12411</cdr:x>
      <cdr:y>0.74744</cdr:y>
    </cdr:from>
    <cdr:to>
      <cdr:x>0.23523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21415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91440" tIns="45720" rIns="91440" bIns="45720" rtlCol="0" anchor="t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“A”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0.28976</cdr:x>
      <cdr:y>0.74744</cdr:y>
    </cdr:from>
    <cdr:to>
      <cdr:x>0.40087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84629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“B”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0.44444</cdr:x>
      <cdr:y>0.74744</cdr:y>
    </cdr:from>
    <cdr:to>
      <cdr:x>0.55556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657600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“C”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0.61275</cdr:x>
      <cdr:y>0.74744</cdr:y>
    </cdr:from>
    <cdr:to>
      <cdr:x>0.72386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042667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“D”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0.77125</cdr:x>
      <cdr:y>0.74744</cdr:y>
    </cdr:from>
    <cdr:to>
      <cdr:x>0.88236</cdr:x>
      <cdr:y>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347050" y="2536853"/>
          <a:ext cx="914400" cy="857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lIns="91440" tIns="45720" rIns="91440" bIns="45720" rtlCol="0" anchor="t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rgbClr val="000000"/>
              </a:solidFill>
              <a:latin typeface="+mn-lt"/>
            </a:rPr>
            <a:t>Network</a:t>
          </a:r>
        </a:p>
        <a:p xmlns:a="http://schemas.openxmlformats.org/drawingml/2006/main">
          <a:pPr algn="ctr"/>
          <a:r>
            <a:rPr lang="en-US" sz="1600" dirty="0">
              <a:solidFill>
                <a:srgbClr val="000000"/>
              </a:solidFill>
            </a:rPr>
            <a:t>“E”</a:t>
          </a:r>
          <a:endParaRPr lang="en-US" sz="1600" b="0" dirty="0">
            <a:solidFill>
              <a:srgbClr val="000000"/>
            </a:solidFill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entury Gothic Regul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FF3519-C133-8449-8C4E-12807B124BD6}" type="datetimeFigureOut">
              <a:rPr lang="en-US" smtClean="0">
                <a:latin typeface="Century Gothic Regular"/>
              </a:rPr>
              <a:t>4/13/2022</a:t>
            </a:fld>
            <a:endParaRPr lang="en-US" dirty="0">
              <a:latin typeface="Century Gothic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entury Gothic 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251B7B-E146-0E44-B8A9-CC2E8E0829AF}" type="slidenum">
              <a:rPr lang="en-US" smtClean="0">
                <a:latin typeface="Century Gothic Regular"/>
              </a:rPr>
              <a:t>‹#›</a:t>
            </a:fld>
            <a:endParaRPr lang="en-US" dirty="0">
              <a:latin typeface="Century Goth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6003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Century Gothic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Century Gothic Regular"/>
              </a:defRPr>
            </a:lvl1pPr>
          </a:lstStyle>
          <a:p>
            <a:fld id="{970AF5BC-03C6-D949-B4AF-BE6D8B403508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Century Gothic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Century Gothic Regular"/>
              </a:defRPr>
            </a:lvl1pPr>
          </a:lstStyle>
          <a:p>
            <a:fld id="{D6B63886-553A-7446-B9A8-0A162F165B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871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Century Gothic Regul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9D0B59-6E5A-BD47-8038-7C104747F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8876" b="24531"/>
          <a:stretch/>
        </p:blipFill>
        <p:spPr>
          <a:xfrm>
            <a:off x="0" y="776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AEF31E-AA78-364C-A8C2-CC7A147B5A46}"/>
              </a:ext>
            </a:extLst>
          </p:cNvPr>
          <p:cNvSpPr/>
          <p:nvPr userDrawn="1"/>
        </p:nvSpPr>
        <p:spPr>
          <a:xfrm>
            <a:off x="0" y="0"/>
            <a:ext cx="9144000" cy="987425"/>
          </a:xfrm>
          <a:prstGeom prst="rect">
            <a:avLst/>
          </a:prstGeom>
          <a:solidFill>
            <a:srgbClr val="111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 Regula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B115EC-6A09-6B40-8A68-D2A5134B6D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03354" y="388037"/>
            <a:ext cx="1900754" cy="36168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0131B2-1DFF-1E4E-BE32-189DD10DBF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2381250"/>
            <a:ext cx="8280400" cy="381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BRAND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5B378CF-8696-504D-8F1F-1F85239924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3575755"/>
            <a:ext cx="8280400" cy="381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04975-ADD6-324C-BF5C-67BDA99D00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73599" y="441459"/>
            <a:ext cx="1265456" cy="27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F1DF00B-6D06-704D-A295-FD936813EE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1DE9CF-6FE2-6C47-91A3-C5F437E46C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950913"/>
            <a:ext cx="8280400" cy="297442"/>
          </a:xfrm>
          <a:prstGeom prst="rect">
            <a:avLst/>
          </a:prstGeom>
        </p:spPr>
        <p:txBody>
          <a:bodyPr lIns="0" tIns="0" rIns="0" bIns="0"/>
          <a:lstStyle>
            <a:lvl1pPr marL="284400" indent="-284400" algn="l">
              <a:lnSpc>
                <a:spcPct val="100000"/>
              </a:lnSpc>
              <a:spcBef>
                <a:spcPts val="600"/>
              </a:spcBef>
              <a:buNone/>
              <a:defRPr sz="1600" b="1" i="1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69D41B-B118-BD47-8695-54FDBDF88E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801" y="1335819"/>
            <a:ext cx="8269400" cy="12359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200"/>
              </a:lnSpc>
              <a:buFontTx/>
              <a:buNone/>
              <a:defRPr sz="1600" cap="none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82CE734-41BD-6645-A857-BB93FF209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1" y="2651194"/>
            <a:ext cx="8280400" cy="2040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buFontTx/>
              <a:buNone/>
              <a:defRPr sz="1200" cap="none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054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69870"/>
            <a:ext cx="7162616" cy="857250"/>
          </a:xfrm>
        </p:spPr>
        <p:txBody>
          <a:bodyPr tIns="0">
            <a:noAutofit/>
          </a:bodyPr>
          <a:lstStyle>
            <a:lvl1pPr algn="l">
              <a:lnSpc>
                <a:spcPct val="8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327120"/>
            <a:ext cx="7162800" cy="271303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72749" y="4772726"/>
            <a:ext cx="2973722" cy="17180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endParaRPr lang="en-US" sz="1800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800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360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2981">
          <p15:clr>
            <a:srgbClr val="FBAE40"/>
          </p15:clr>
        </p15:guide>
        <p15:guide id="6" orient="horz" pos="1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7">
            <a:extLst>
              <a:ext uri="{FF2B5EF4-FFF2-40B4-BE49-F238E27FC236}">
                <a16:creationId xmlns:a16="http://schemas.microsoft.com/office/drawing/2014/main" id="{FEB75173-7C84-8044-9732-2CDF446DF710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0" name="Shape 67">
            <a:extLst>
              <a:ext uri="{FF2B5EF4-FFF2-40B4-BE49-F238E27FC236}">
                <a16:creationId xmlns:a16="http://schemas.microsoft.com/office/drawing/2014/main" id="{DE71AEBC-E05F-A047-8B03-A911F69EC5EB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chemeClr val="tx1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chemeClr val="tx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37501F-67B8-3344-8DF7-C723BF5F1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901" y="4835297"/>
            <a:ext cx="927721" cy="17653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5F0B4CA7-AA1D-124A-A99A-7BF776BF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407855"/>
            <a:ext cx="8280400" cy="327790"/>
          </a:xfrm>
          <a:prstGeom prst="rect">
            <a:avLst/>
          </a:prstGeom>
        </p:spPr>
        <p:txBody>
          <a:bodyPr/>
          <a:lstStyle>
            <a:lvl1pPr algn="ctr">
              <a:defRPr sz="2000" cap="all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09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GREY">
    <p:bg>
      <p:bgPr>
        <a:solidFill>
          <a:srgbClr val="3C3C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4">
            <a:extLst>
              <a:ext uri="{FF2B5EF4-FFF2-40B4-BE49-F238E27FC236}">
                <a16:creationId xmlns:a16="http://schemas.microsoft.com/office/drawing/2014/main" id="{97AEE061-3BE3-8843-BFEA-3CCDC1A9C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31775"/>
            <a:ext cx="8280400" cy="46799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hape 67">
            <a:extLst>
              <a:ext uri="{FF2B5EF4-FFF2-40B4-BE49-F238E27FC236}">
                <a16:creationId xmlns:a16="http://schemas.microsoft.com/office/drawing/2014/main" id="{DCBC168D-11B3-4D46-8AB6-C4B7B60090B4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470E6-A983-5343-9BAC-7994D85751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901" y="4835297"/>
            <a:ext cx="927721" cy="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2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F1011F-3291-8D46-AF39-BE9129767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644" t="5191" r="7767" b="19898"/>
          <a:stretch/>
        </p:blipFill>
        <p:spPr>
          <a:xfrm>
            <a:off x="-188438" y="-19250"/>
            <a:ext cx="9520876" cy="5355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24836-589E-B540-8C9C-2F62C8484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231775"/>
            <a:ext cx="8280400" cy="467994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CENTERED TITLE</a:t>
            </a:r>
          </a:p>
        </p:txBody>
      </p:sp>
    </p:spTree>
    <p:extLst>
      <p:ext uri="{BB962C8B-B14F-4D97-AF65-F5344CB8AC3E}">
        <p14:creationId xmlns:p14="http://schemas.microsoft.com/office/powerpoint/2010/main" val="26490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16475-CD06-6B48-90ED-A4E165F511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39726"/>
            <a:ext cx="8280400" cy="572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FF663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SUMMARY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2B8B72-368D-5740-A575-E88093BE3B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67623"/>
            <a:ext cx="8280400" cy="324413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000" cap="none" baseline="0">
                <a:solidFill>
                  <a:srgbClr val="3C3C3A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1</a:t>
            </a:r>
          </a:p>
          <a:p>
            <a:pPr lvl="0"/>
            <a:r>
              <a:rPr lang="en-US" dirty="0"/>
              <a:t>TITLE 2</a:t>
            </a:r>
          </a:p>
          <a:p>
            <a:pPr lvl="0"/>
            <a:r>
              <a:rPr lang="en-US" dirty="0"/>
              <a:t>TITLE 3</a:t>
            </a:r>
          </a:p>
          <a:p>
            <a:pPr lvl="0"/>
            <a:r>
              <a:rPr lang="en-US" dirty="0"/>
              <a:t>TITLE 4</a:t>
            </a:r>
          </a:p>
        </p:txBody>
      </p:sp>
    </p:spTree>
    <p:extLst>
      <p:ext uri="{BB962C8B-B14F-4D97-AF65-F5344CB8AC3E}">
        <p14:creationId xmlns:p14="http://schemas.microsoft.com/office/powerpoint/2010/main" val="333785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881D3B-964C-E343-8839-12FABB67DA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355587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881D3B-964C-E343-8839-12FABB67DA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3D454D-7B88-A040-A33A-777A433D34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950913"/>
            <a:ext cx="4129200" cy="324894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 i="0" cap="all" baseline="0"/>
            </a:lvl1pPr>
            <a:lvl2pPr marL="284400" indent="-284400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aseline="0"/>
            </a:lvl2pPr>
            <a:lvl3pPr marL="914400" indent="0">
              <a:buFontTx/>
              <a:buNone/>
              <a:defRPr baseline="0"/>
            </a:lvl3pPr>
            <a:lvl4pPr marL="1371600" indent="0">
              <a:buFontTx/>
              <a:buNone/>
              <a:defRPr baseline="0"/>
            </a:lvl4pPr>
            <a:lvl5pPr marL="1828800" indent="0">
              <a:buFontTx/>
              <a:buNone/>
              <a:defRPr baseline="0"/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</a:t>
            </a:r>
          </a:p>
          <a:p>
            <a:pPr lvl="1"/>
            <a:r>
              <a:rPr lang="en-US" dirty="0"/>
              <a:t>Fourth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ACB100E-C2A5-3E41-AB26-9F0C17E0FF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950913"/>
            <a:ext cx="4140200" cy="32496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50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EXT 2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3E16BD0-D774-8A45-85A5-B061B56B0F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6AC94-B06A-4548-9C16-2E30771BB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950913"/>
            <a:ext cx="4140200" cy="39608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 cap="all" baseline="0">
                <a:solidFill>
                  <a:srgbClr val="3C3C3A"/>
                </a:solidFill>
              </a:defRPr>
            </a:lvl1pPr>
            <a:lvl2pPr marL="284400" indent="-284400">
              <a:lnSpc>
                <a:spcPts val="1800"/>
              </a:lnSpc>
              <a:spcBef>
                <a:spcPts val="600"/>
              </a:spcBef>
              <a:defRPr sz="1200" baseline="0">
                <a:solidFill>
                  <a:srgbClr val="3C3C3A"/>
                </a:solidFill>
              </a:defRPr>
            </a:lvl2pPr>
            <a:lvl3pPr>
              <a:defRPr baseline="0">
                <a:solidFill>
                  <a:srgbClr val="3C3C3A"/>
                </a:solidFill>
              </a:defRPr>
            </a:lvl3pPr>
            <a:lvl4pPr>
              <a:defRPr baseline="0">
                <a:solidFill>
                  <a:srgbClr val="3C3C3A"/>
                </a:solidFill>
              </a:defRPr>
            </a:lvl4pPr>
            <a:lvl5pPr>
              <a:defRPr baseline="0">
                <a:solidFill>
                  <a:srgbClr val="3C3C3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C7320CF-2EF7-F04D-96C9-E9EF794973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4430" y="950913"/>
            <a:ext cx="4140200" cy="39608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0" cap="all" baseline="0">
                <a:solidFill>
                  <a:srgbClr val="3C3C3A"/>
                </a:solidFill>
              </a:defRPr>
            </a:lvl1pPr>
            <a:lvl2pPr marL="284400" indent="-284400">
              <a:lnSpc>
                <a:spcPts val="1800"/>
              </a:lnSpc>
              <a:spcBef>
                <a:spcPts val="600"/>
              </a:spcBef>
              <a:defRPr sz="1200" baseline="0">
                <a:solidFill>
                  <a:srgbClr val="3C3C3A"/>
                </a:solidFill>
              </a:defRPr>
            </a:lvl2pPr>
            <a:lvl3pPr>
              <a:defRPr baseline="0">
                <a:solidFill>
                  <a:srgbClr val="3C3C3A"/>
                </a:solidFill>
              </a:defRPr>
            </a:lvl3pPr>
            <a:lvl4pPr>
              <a:defRPr baseline="0">
                <a:solidFill>
                  <a:srgbClr val="3C3C3A"/>
                </a:solidFill>
              </a:defRPr>
            </a:lvl4pPr>
            <a:lvl5pPr>
              <a:defRPr baseline="0">
                <a:solidFill>
                  <a:srgbClr val="3C3C3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7021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80C84BC-C90F-DB46-8DCF-76A4DE59E5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800" y="237600"/>
            <a:ext cx="8269400" cy="41098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00" cap="all" baseline="0">
                <a:solidFill>
                  <a:srgbClr val="3C3C3A"/>
                </a:solidFill>
              </a:defRPr>
            </a:lvl1pPr>
            <a:lvl2pPr marL="457200" indent="0" algn="ctr">
              <a:buFontTx/>
              <a:buNone/>
              <a:defRPr cap="all" baseline="0"/>
            </a:lvl2pPr>
            <a:lvl3pPr marL="914400" indent="0" algn="ctr">
              <a:buFontTx/>
              <a:buNone/>
              <a:defRPr cap="all" baseline="0"/>
            </a:lvl3pPr>
            <a:lvl4pPr marL="1371600" indent="0" algn="ctr">
              <a:buFontTx/>
              <a:buNone/>
              <a:defRPr cap="all" baseline="0"/>
            </a:lvl4pPr>
            <a:lvl5pPr marL="1828800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84FD98-B23B-5B40-873B-F291E800C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950913"/>
            <a:ext cx="8280400" cy="1620837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aseline="0">
                <a:solidFill>
                  <a:srgbClr val="3C3C3A"/>
                </a:solidFill>
              </a:defRPr>
            </a:lvl1pPr>
            <a:lvl2pPr>
              <a:defRPr>
                <a:solidFill>
                  <a:srgbClr val="3C3C3A"/>
                </a:solidFill>
              </a:defRPr>
            </a:lvl2pPr>
            <a:lvl3pPr>
              <a:defRPr>
                <a:solidFill>
                  <a:srgbClr val="3C3C3A"/>
                </a:solidFill>
              </a:defRPr>
            </a:lvl3pPr>
            <a:lvl4pPr>
              <a:defRPr>
                <a:solidFill>
                  <a:srgbClr val="3C3C3A"/>
                </a:solidFill>
              </a:defRPr>
            </a:lvl4pPr>
            <a:lvl5pPr>
              <a:defRPr>
                <a:solidFill>
                  <a:srgbClr val="3C3C3A"/>
                </a:solidFill>
              </a:defRPr>
            </a:lvl5pPr>
          </a:lstStyle>
          <a:p>
            <a:pPr marL="285750" indent="-285750"/>
            <a:r>
              <a:rPr lang="en-US" sz="1200" dirty="0">
                <a:solidFill>
                  <a:srgbClr val="3C3C3A"/>
                </a:solidFill>
                <a:latin typeface="Century Gothic" panose="020B0502020202020204" pitchFamily="34" charset="0"/>
              </a:rPr>
              <a:t>Line 1 </a:t>
            </a:r>
          </a:p>
          <a:p>
            <a:pPr marL="285750" indent="-285750"/>
            <a:r>
              <a:rPr lang="en-US" sz="1200" dirty="0">
                <a:solidFill>
                  <a:srgbClr val="3C3C3A"/>
                </a:solidFill>
                <a:latin typeface="Century Gothic" panose="020B0502020202020204" pitchFamily="34" charset="0"/>
              </a:rPr>
              <a:t>Line 2</a:t>
            </a:r>
            <a:endParaRPr lang="en" sz="1200" dirty="0">
              <a:solidFill>
                <a:srgbClr val="3C3C3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6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7">
            <a:extLst>
              <a:ext uri="{FF2B5EF4-FFF2-40B4-BE49-F238E27FC236}">
                <a16:creationId xmlns:a16="http://schemas.microsoft.com/office/drawing/2014/main" id="{14C335FA-79F0-7A47-8BFA-797806C645AC}"/>
              </a:ext>
            </a:extLst>
          </p:cNvPr>
          <p:cNvSpPr txBox="1"/>
          <p:nvPr userDrawn="1"/>
        </p:nvSpPr>
        <p:spPr>
          <a:xfrm>
            <a:off x="8269519" y="4776992"/>
            <a:ext cx="543458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600" b="0" i="0" u="none" baseline="0" smtClean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‹#›</a:t>
            </a:fld>
            <a:r>
              <a:rPr lang="fr-CA" sz="800" b="0" i="0" u="none" dirty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2A761B-628F-0C41-A410-01D60491D79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93763" y="4827698"/>
            <a:ext cx="941070" cy="17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3" orient="horz" pos="146">
          <p15:clr>
            <a:srgbClr val="F26B43"/>
          </p15:clr>
        </p15:guide>
        <p15:guide id="4" orient="horz" pos="3094">
          <p15:clr>
            <a:srgbClr val="F26B43"/>
          </p15:clr>
        </p15:guide>
        <p15:guide id="5" pos="272">
          <p15:clr>
            <a:srgbClr val="F26B43"/>
          </p15:clr>
        </p15:guide>
        <p15:guide id="6" pos="5488">
          <p15:clr>
            <a:srgbClr val="F26B43"/>
          </p15:clr>
        </p15:guide>
        <p15:guide id="7" orient="horz" pos="599">
          <p15:clr>
            <a:srgbClr val="F26B43"/>
          </p15:clr>
        </p15:guide>
        <p15:guide id="8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800" y="2134760"/>
            <a:ext cx="8280400" cy="381000"/>
          </a:xfrm>
        </p:spPr>
        <p:txBody>
          <a:bodyPr/>
          <a:lstStyle/>
          <a:p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American Conversation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1800" y="3572593"/>
            <a:ext cx="8280400" cy="381000"/>
          </a:xfrm>
        </p:spPr>
        <p:txBody>
          <a:bodyPr/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492" y="4484970"/>
            <a:ext cx="1757266" cy="497772"/>
          </a:xfrm>
          <a:prstGeom prst="rect">
            <a:avLst/>
          </a:prstGeom>
          <a:effectLst/>
        </p:spPr>
      </p:pic>
      <p:grpSp>
        <p:nvGrpSpPr>
          <p:cNvPr id="7" name="Group 6"/>
          <p:cNvGrpSpPr/>
          <p:nvPr/>
        </p:nvGrpSpPr>
        <p:grpSpPr>
          <a:xfrm>
            <a:off x="6960089" y="4410300"/>
            <a:ext cx="2034073" cy="647113"/>
            <a:chOff x="6740633" y="4030821"/>
            <a:chExt cx="2034073" cy="647113"/>
          </a:xfrm>
        </p:grpSpPr>
        <p:sp>
          <p:nvSpPr>
            <p:cNvPr id="8" name="Rectangle 7"/>
            <p:cNvSpPr/>
            <p:nvPr/>
          </p:nvSpPr>
          <p:spPr>
            <a:xfrm>
              <a:off x="6740633" y="4030821"/>
              <a:ext cx="2034073" cy="6471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9036" y="4105491"/>
              <a:ext cx="1757266" cy="497772"/>
            </a:xfrm>
            <a:prstGeom prst="rect">
              <a:avLst/>
            </a:prstGeom>
            <a:effectLst/>
          </p:spPr>
        </p:pic>
      </p:grpSp>
      <p:sp>
        <p:nvSpPr>
          <p:cNvPr id="10" name="Text Placeholder 2"/>
          <p:cNvSpPr txBox="1">
            <a:spLocks/>
          </p:cNvSpPr>
          <p:nvPr/>
        </p:nvSpPr>
        <p:spPr>
          <a:xfrm>
            <a:off x="431800" y="2972467"/>
            <a:ext cx="8280400" cy="381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6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Health/Healthcare category Opinion Leaders</a:t>
            </a:r>
          </a:p>
        </p:txBody>
      </p:sp>
    </p:spTree>
    <p:extLst>
      <p:ext uri="{BB962C8B-B14F-4D97-AF65-F5344CB8AC3E}">
        <p14:creationId xmlns:p14="http://schemas.microsoft.com/office/powerpoint/2010/main" val="3650064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0C59621-29EB-43CC-A4A3-002E800BD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4370762"/>
              </p:ext>
            </p:extLst>
          </p:nvPr>
        </p:nvGraphicFramePr>
        <p:xfrm>
          <a:off x="892355" y="1237488"/>
          <a:ext cx="8072133" cy="349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8">
            <a:extLst>
              <a:ext uri="{FF2B5EF4-FFF2-40B4-BE49-F238E27FC236}">
                <a16:creationId xmlns:a16="http://schemas.microsoft.com/office/drawing/2014/main" id="{62627E40-8088-4311-9A85-A95126D79420}"/>
              </a:ext>
            </a:extLst>
          </p:cNvPr>
          <p:cNvSpPr txBox="1">
            <a:spLocks/>
          </p:cNvSpPr>
          <p:nvPr/>
        </p:nvSpPr>
        <p:spPr>
          <a:xfrm>
            <a:off x="431801" y="133349"/>
            <a:ext cx="8419592" cy="821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+mn-lt"/>
              </a:rPr>
              <a:t>How Likely Are You To Believe What Somebody Tells You If They Say They Heard About it From This Source?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F13BB4-78D1-4CB8-A279-3D77B2FFE6EC}"/>
              </a:ext>
            </a:extLst>
          </p:cNvPr>
          <p:cNvSpPr/>
          <p:nvPr/>
        </p:nvSpPr>
        <p:spPr>
          <a:xfrm>
            <a:off x="1455174" y="4715096"/>
            <a:ext cx="740359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 Health/Healthcare Opinion Leaders, n=568</a:t>
            </a:r>
          </a:p>
          <a:p>
            <a:r>
              <a:rPr lang="en-US" sz="600" dirty="0">
                <a:solidFill>
                  <a:srgbClr val="404040"/>
                </a:solidFill>
              </a:rPr>
              <a:t>Q14: How likely are you to believe what somebody tells you if they say they heard about it from this source? Top 2 box shown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3BB162-9A65-4CBB-BBD5-4055692BCB35}"/>
              </a:ext>
            </a:extLst>
          </p:cNvPr>
          <p:cNvSpPr txBox="1"/>
          <p:nvPr/>
        </p:nvSpPr>
        <p:spPr>
          <a:xfrm>
            <a:off x="653522" y="1025314"/>
            <a:ext cx="7763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Health/Healthcare Opinion Leaders More Likely To Believe What They See/hear from this source…</a:t>
            </a:r>
          </a:p>
          <a:p>
            <a:pPr algn="ctr"/>
            <a:endParaRPr lang="en-US" sz="1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491946-9422-4646-993E-CC54FCD72B57}"/>
              </a:ext>
            </a:extLst>
          </p:cNvPr>
          <p:cNvSpPr/>
          <p:nvPr/>
        </p:nvSpPr>
        <p:spPr>
          <a:xfrm>
            <a:off x="8556832" y="1362007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EC6978-5DE1-49FC-ACF8-164BD326C2C7}"/>
              </a:ext>
            </a:extLst>
          </p:cNvPr>
          <p:cNvSpPr/>
          <p:nvPr/>
        </p:nvSpPr>
        <p:spPr>
          <a:xfrm>
            <a:off x="8295160" y="1645143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BEC52C-79E6-44C1-A2FD-78DEF23EA82B}"/>
              </a:ext>
            </a:extLst>
          </p:cNvPr>
          <p:cNvSpPr/>
          <p:nvPr/>
        </p:nvSpPr>
        <p:spPr>
          <a:xfrm>
            <a:off x="7639532" y="3347680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ED83A9-B02D-43D8-9668-EDF6B027155A}"/>
              </a:ext>
            </a:extLst>
          </p:cNvPr>
          <p:cNvSpPr/>
          <p:nvPr/>
        </p:nvSpPr>
        <p:spPr>
          <a:xfrm>
            <a:off x="6050560" y="4366852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500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BC0C8F1-6F9E-49A9-85EF-E4B0339655A7}"/>
              </a:ext>
            </a:extLst>
          </p:cNvPr>
          <p:cNvSpPr/>
          <p:nvPr/>
        </p:nvSpPr>
        <p:spPr>
          <a:xfrm>
            <a:off x="873907" y="1491614"/>
            <a:ext cx="7394291" cy="239019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FD5397-D5FC-E24D-9626-1F2639B88628}"/>
              </a:ext>
            </a:extLst>
          </p:cNvPr>
          <p:cNvSpPr/>
          <p:nvPr/>
        </p:nvSpPr>
        <p:spPr>
          <a:xfrm>
            <a:off x="873906" y="1744419"/>
            <a:ext cx="7394291" cy="239019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AAAE81A8-F5AD-45DC-8733-9193F0AC2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2101709"/>
              </p:ext>
            </p:extLst>
          </p:nvPr>
        </p:nvGraphicFramePr>
        <p:xfrm>
          <a:off x="873908" y="993669"/>
          <a:ext cx="7086751" cy="3817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itle 8"/>
          <p:cNvSpPr txBox="1">
            <a:spLocks/>
          </p:cNvSpPr>
          <p:nvPr/>
        </p:nvSpPr>
        <p:spPr>
          <a:xfrm>
            <a:off x="457199" y="97103"/>
            <a:ext cx="8523250" cy="85725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Local Broadcast TV News Sources Are #1 For </a:t>
            </a:r>
            <a:r>
              <a:rPr lang="en-US" sz="2400" dirty="0">
                <a:solidFill>
                  <a:srgbClr val="C0504D"/>
                </a:solidFill>
              </a:rPr>
              <a:t>Trust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…Far More Than Cable News Or Social Media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55174" y="4720640"/>
            <a:ext cx="753264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Health/Healthcare Opinion Leaders, n=568</a:t>
            </a:r>
          </a:p>
          <a:p>
            <a:r>
              <a:rPr lang="en-US" sz="600" dirty="0">
                <a:solidFill>
                  <a:srgbClr val="404040"/>
                </a:solidFill>
              </a:rPr>
              <a:t>Q17: For each source, please indicate the extent to which you agree or disagree with the following statement: I trust the news that I see/hear on…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0D23BC-9A26-486D-AA64-E22D08247E3A}"/>
              </a:ext>
            </a:extLst>
          </p:cNvPr>
          <p:cNvSpPr txBox="1"/>
          <p:nvPr/>
        </p:nvSpPr>
        <p:spPr>
          <a:xfrm>
            <a:off x="1791385" y="966150"/>
            <a:ext cx="5682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Health/Healthcare Opinion Leaders Who Trust News from…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C47BB3-58C1-41ED-B463-F287FF30BD8E}"/>
              </a:ext>
            </a:extLst>
          </p:cNvPr>
          <p:cNvSpPr txBox="1"/>
          <p:nvPr/>
        </p:nvSpPr>
        <p:spPr>
          <a:xfrm>
            <a:off x="7517856" y="1176460"/>
            <a:ext cx="1076325" cy="38070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200" u="sng" dirty="0">
                <a:solidFill>
                  <a:srgbClr val="000000"/>
                </a:solidFill>
              </a:rPr>
              <a:t>Top 2 Box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9A8971-C154-4758-A909-B9923B6AB524}"/>
              </a:ext>
            </a:extLst>
          </p:cNvPr>
          <p:cNvSpPr txBox="1"/>
          <p:nvPr/>
        </p:nvSpPr>
        <p:spPr>
          <a:xfrm>
            <a:off x="7698536" y="1453929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82%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60EB95-C119-47EC-A566-140906FB5680}"/>
              </a:ext>
            </a:extLst>
          </p:cNvPr>
          <p:cNvSpPr txBox="1"/>
          <p:nvPr/>
        </p:nvSpPr>
        <p:spPr>
          <a:xfrm>
            <a:off x="7698536" y="1713183"/>
            <a:ext cx="569662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79%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C5E349-8076-4007-9811-1E4F45F00B34}"/>
              </a:ext>
            </a:extLst>
          </p:cNvPr>
          <p:cNvSpPr txBox="1"/>
          <p:nvPr/>
        </p:nvSpPr>
        <p:spPr>
          <a:xfrm>
            <a:off x="7698536" y="2231691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76%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B9D6C1-2CDE-4A92-B28D-F284541AD32C}"/>
              </a:ext>
            </a:extLst>
          </p:cNvPr>
          <p:cNvSpPr txBox="1"/>
          <p:nvPr/>
        </p:nvSpPr>
        <p:spPr>
          <a:xfrm>
            <a:off x="7698536" y="2490945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75%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F5F1FA-5374-49D8-AC57-E33E4D5513A4}"/>
              </a:ext>
            </a:extLst>
          </p:cNvPr>
          <p:cNvSpPr txBox="1"/>
          <p:nvPr/>
        </p:nvSpPr>
        <p:spPr>
          <a:xfrm>
            <a:off x="7698536" y="2750199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74%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698B61-F6CF-4674-B247-6D6476493173}"/>
              </a:ext>
            </a:extLst>
          </p:cNvPr>
          <p:cNvSpPr txBox="1"/>
          <p:nvPr/>
        </p:nvSpPr>
        <p:spPr>
          <a:xfrm>
            <a:off x="7691447" y="2964343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70%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CAAA2B-15D6-4715-879E-DA96CE06430A}"/>
              </a:ext>
            </a:extLst>
          </p:cNvPr>
          <p:cNvSpPr txBox="1"/>
          <p:nvPr/>
        </p:nvSpPr>
        <p:spPr>
          <a:xfrm>
            <a:off x="7691446" y="3232152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69%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8D6061-1B37-456D-925D-9A51AAAA7F40}"/>
              </a:ext>
            </a:extLst>
          </p:cNvPr>
          <p:cNvSpPr txBox="1"/>
          <p:nvPr/>
        </p:nvSpPr>
        <p:spPr>
          <a:xfrm>
            <a:off x="7698536" y="3466422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64%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14D01F-85DB-4A9F-8EE7-5DE69B413DB9}"/>
              </a:ext>
            </a:extLst>
          </p:cNvPr>
          <p:cNvSpPr txBox="1"/>
          <p:nvPr/>
        </p:nvSpPr>
        <p:spPr>
          <a:xfrm>
            <a:off x="7691447" y="3668020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63%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E89C72-038B-4AC9-9D6A-09C2FC5E5D36}"/>
              </a:ext>
            </a:extLst>
          </p:cNvPr>
          <p:cNvSpPr txBox="1"/>
          <p:nvPr/>
        </p:nvSpPr>
        <p:spPr>
          <a:xfrm>
            <a:off x="7691447" y="3938200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62%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DCF3AC-08DD-49D7-9BBA-F0AA9AE58AA5}"/>
              </a:ext>
            </a:extLst>
          </p:cNvPr>
          <p:cNvSpPr txBox="1"/>
          <p:nvPr/>
        </p:nvSpPr>
        <p:spPr>
          <a:xfrm>
            <a:off x="7691447" y="4150254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51%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789AB6-A8AF-4DBE-A480-C91363DAE020}"/>
              </a:ext>
            </a:extLst>
          </p:cNvPr>
          <p:cNvSpPr txBox="1"/>
          <p:nvPr/>
        </p:nvSpPr>
        <p:spPr>
          <a:xfrm>
            <a:off x="7705435" y="4376128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34%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99C733-ABC4-462D-A438-FC2E42EB096A}"/>
              </a:ext>
            </a:extLst>
          </p:cNvPr>
          <p:cNvSpPr txBox="1"/>
          <p:nvPr/>
        </p:nvSpPr>
        <p:spPr>
          <a:xfrm>
            <a:off x="7698536" y="1972437"/>
            <a:ext cx="460265" cy="2488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79%</a:t>
            </a:r>
          </a:p>
        </p:txBody>
      </p:sp>
      <p:sp>
        <p:nvSpPr>
          <p:cNvPr id="45" name="Oval 44"/>
          <p:cNvSpPr/>
          <p:nvPr/>
        </p:nvSpPr>
        <p:spPr>
          <a:xfrm>
            <a:off x="7696164" y="1718344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698536" y="3468731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717752" y="1449412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A49A2A0-91E4-498E-9EF9-068DC1ED34AA}"/>
              </a:ext>
            </a:extLst>
          </p:cNvPr>
          <p:cNvSpPr/>
          <p:nvPr/>
        </p:nvSpPr>
        <p:spPr>
          <a:xfrm>
            <a:off x="7705790" y="4380950"/>
            <a:ext cx="407656" cy="249944"/>
          </a:xfrm>
          <a:prstGeom prst="ellipse">
            <a:avLst/>
          </a:prstGeom>
          <a:noFill/>
          <a:ln w="127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153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691FDB9-E73A-4040-A661-BAEF5A8C9D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3054238"/>
              </p:ext>
            </p:extLst>
          </p:nvPr>
        </p:nvGraphicFramePr>
        <p:xfrm>
          <a:off x="469392" y="1057221"/>
          <a:ext cx="8290560" cy="368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6F6C3DBD-EE60-4448-9E8B-83CFDE0ECD34}"/>
              </a:ext>
            </a:extLst>
          </p:cNvPr>
          <p:cNvSpPr txBox="1">
            <a:spLocks/>
          </p:cNvSpPr>
          <p:nvPr/>
        </p:nvSpPr>
        <p:spPr>
          <a:xfrm>
            <a:off x="431800" y="133351"/>
            <a:ext cx="8400473" cy="625518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‘Fake News’ is Perceived as Greatest on Social Media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EBE75B-F738-4E46-9BC3-6166B4F3A981}"/>
              </a:ext>
            </a:extLst>
          </p:cNvPr>
          <p:cNvSpPr/>
          <p:nvPr/>
        </p:nvSpPr>
        <p:spPr>
          <a:xfrm>
            <a:off x="1455174" y="4715569"/>
            <a:ext cx="6888569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Base: </a:t>
            </a: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Health/Healthcare Opinion Leaders, n=568</a:t>
            </a:r>
          </a:p>
          <a:p>
            <a:r>
              <a:rPr lang="en-US" sz="600" dirty="0">
                <a:solidFill>
                  <a:srgbClr val="404040"/>
                </a:solidFill>
                <a:latin typeface="+mj-lt"/>
              </a:rPr>
              <a:t>Q16: I find the problem with “fake news” to be most prevalent on…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Source: Engagement Labs TVB American Conversation Study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5238E5-5FF2-415B-B323-7C39DC17108A}"/>
              </a:ext>
            </a:extLst>
          </p:cNvPr>
          <p:cNvSpPr txBox="1"/>
          <p:nvPr/>
        </p:nvSpPr>
        <p:spPr>
          <a:xfrm>
            <a:off x="924211" y="758868"/>
            <a:ext cx="7295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 of Health/Healthcare Opinion Leaders Who Find Fake News </a:t>
            </a:r>
            <a:r>
              <a:rPr lang="en-US" sz="1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Most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Prevalent on…</a:t>
            </a:r>
          </a:p>
        </p:txBody>
      </p:sp>
    </p:spTree>
    <p:extLst>
      <p:ext uri="{BB962C8B-B14F-4D97-AF65-F5344CB8AC3E}">
        <p14:creationId xmlns:p14="http://schemas.microsoft.com/office/powerpoint/2010/main" val="3757977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>
            <a:spLocks/>
          </p:cNvSpPr>
          <p:nvPr/>
        </p:nvSpPr>
        <p:spPr>
          <a:xfrm>
            <a:off x="434279" y="71878"/>
            <a:ext cx="8682559" cy="62619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Health/Healthcare Opinion Leaders Associate with a Trusted Platform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287383" y="2238572"/>
            <a:ext cx="5896546" cy="1258785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2392290" y="2292750"/>
            <a:ext cx="1651140" cy="1173088"/>
            <a:chOff x="4648200" y="1447800"/>
            <a:chExt cx="2651760" cy="1927651"/>
          </a:xfrm>
        </p:grpSpPr>
        <p:sp>
          <p:nvSpPr>
            <p:cNvPr id="125" name="Rectangle 124"/>
            <p:cNvSpPr/>
            <p:nvPr/>
          </p:nvSpPr>
          <p:spPr>
            <a:xfrm>
              <a:off x="4648200" y="1447800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800600" y="1612608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94360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530387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29" name="Picture 12" descr="http://www.logodesignlove.com/images/monograms/cnn-log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6346" r="10214" b="18789"/>
            <a:stretch/>
          </p:blipFill>
          <p:spPr bwMode="auto">
            <a:xfrm>
              <a:off x="5397487" y="2100639"/>
              <a:ext cx="541370" cy="2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87880"/>
              <a:ext cx="48701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" name="Picture 18" descr="http://i.cdn.turner.com/dr/teg/turner/release/sites/default/files/images/left_logo_hl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21791" r="31306" b="22022"/>
            <a:stretch/>
          </p:blipFill>
          <p:spPr bwMode="auto">
            <a:xfrm>
              <a:off x="5768892" y="1636219"/>
              <a:ext cx="463715" cy="40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20" descr="http://www.aim.org/wp-content/uploads/2013/04/MSNBC-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0693">
              <a:off x="6530746" y="1724652"/>
              <a:ext cx="533291" cy="37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22" descr="http://www.logoeps.net/wp-content/uploads/2012/04/cnbc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1464">
              <a:off x="4888379" y="1710136"/>
              <a:ext cx="522777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4" name="Group 133"/>
          <p:cNvGrpSpPr/>
          <p:nvPr/>
        </p:nvGrpSpPr>
        <p:grpSpPr>
          <a:xfrm>
            <a:off x="427000" y="2294085"/>
            <a:ext cx="1651140" cy="1166615"/>
            <a:chOff x="1819274" y="1458436"/>
            <a:chExt cx="2651760" cy="1917015"/>
          </a:xfrm>
        </p:grpSpPr>
        <p:sp>
          <p:nvSpPr>
            <p:cNvPr id="135" name="Rectangle 134"/>
            <p:cNvSpPr/>
            <p:nvPr/>
          </p:nvSpPr>
          <p:spPr>
            <a:xfrm>
              <a:off x="313944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6" name="Rounded Rectangle 135"/>
            <p:cNvSpPr/>
            <p:nvPr/>
          </p:nvSpPr>
          <p:spPr>
            <a:xfrm>
              <a:off x="249971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1819274" y="1458436"/>
              <a:ext cx="2651760" cy="1612608"/>
              <a:chOff x="1819274" y="1458436"/>
              <a:chExt cx="2651760" cy="1612608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1819274" y="1458436"/>
                <a:ext cx="2651760" cy="161260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1996440" y="1612608"/>
                <a:ext cx="2362200" cy="126771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140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828800"/>
                <a:ext cx="628650" cy="47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" name="Picture 7" descr="http://www.mediabistro.com/tvspy/files/2010/12/KSBW_logo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773" y="1645434"/>
                <a:ext cx="515639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480" y="1828800"/>
                <a:ext cx="472440" cy="40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1676400"/>
                <a:ext cx="577725" cy="3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4" name="Group 143"/>
          <p:cNvGrpSpPr/>
          <p:nvPr/>
        </p:nvGrpSpPr>
        <p:grpSpPr>
          <a:xfrm>
            <a:off x="4390522" y="2276535"/>
            <a:ext cx="1651140" cy="981366"/>
            <a:chOff x="6522371" y="1634812"/>
            <a:chExt cx="2651760" cy="1612608"/>
          </a:xfrm>
        </p:grpSpPr>
        <p:sp>
          <p:nvSpPr>
            <p:cNvPr id="145" name="Rectangle 144"/>
            <p:cNvSpPr/>
            <p:nvPr/>
          </p:nvSpPr>
          <p:spPr>
            <a:xfrm>
              <a:off x="6522371" y="1634812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659422" y="1807260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47" name="Picture 4" descr="Image result for social medi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470" y="1826520"/>
              <a:ext cx="2002526" cy="84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8" name="Rounded Rectangular Callout 147"/>
          <p:cNvSpPr/>
          <p:nvPr/>
        </p:nvSpPr>
        <p:spPr>
          <a:xfrm>
            <a:off x="6441561" y="3740485"/>
            <a:ext cx="2025176" cy="772786"/>
          </a:xfrm>
          <a:prstGeom prst="wedgeRoundRectCallout">
            <a:avLst>
              <a:gd name="adj1" fmla="val -48071"/>
              <a:gd name="adj2" fmla="val 62984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“Fake news most prevalent on…”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969171" y="2802206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64%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853166" y="2803196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82%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4902713" y="2803445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Century Gothic" panose="020F0302020204030204"/>
              </a:rPr>
              <a:t>34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%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1327462" y="4830888"/>
            <a:ext cx="6736326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lvl="0"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Base: </a:t>
            </a: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Health/Healthcare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n=</a:t>
            </a: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568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b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Q14,Q16, Q17 top 2 boxes shown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Source: Engagement Labs TVB American Conversation Study 2022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278675" y="3551251"/>
            <a:ext cx="5905254" cy="1252646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2399570" y="3593816"/>
            <a:ext cx="1703112" cy="1194606"/>
            <a:chOff x="4648200" y="1447800"/>
            <a:chExt cx="2651760" cy="1927651"/>
          </a:xfrm>
        </p:grpSpPr>
        <p:sp>
          <p:nvSpPr>
            <p:cNvPr id="155" name="Rectangle 154"/>
            <p:cNvSpPr/>
            <p:nvPr/>
          </p:nvSpPr>
          <p:spPr>
            <a:xfrm>
              <a:off x="4648200" y="1447800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4800600" y="1612608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94360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530387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59" name="Picture 12" descr="http://www.logodesignlove.com/images/monograms/cnn-log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6346" r="10214" b="18789"/>
            <a:stretch/>
          </p:blipFill>
          <p:spPr bwMode="auto">
            <a:xfrm>
              <a:off x="5397487" y="2100639"/>
              <a:ext cx="541370" cy="2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87880"/>
              <a:ext cx="48701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18" descr="http://i.cdn.turner.com/dr/teg/turner/release/sites/default/files/images/left_logo_hl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21791" r="31306" b="22022"/>
            <a:stretch/>
          </p:blipFill>
          <p:spPr bwMode="auto">
            <a:xfrm>
              <a:off x="5768892" y="1636219"/>
              <a:ext cx="463715" cy="40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20" descr="http://www.aim.org/wp-content/uploads/2013/04/MSNBC-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0693">
              <a:off x="6530746" y="1724652"/>
              <a:ext cx="533291" cy="37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22" descr="http://www.logoeps.net/wp-content/uploads/2012/04/cnbc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1464">
              <a:off x="4888379" y="1710136"/>
              <a:ext cx="522777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4" name="Group 163"/>
          <p:cNvGrpSpPr/>
          <p:nvPr/>
        </p:nvGrpSpPr>
        <p:grpSpPr>
          <a:xfrm>
            <a:off x="434280" y="3602196"/>
            <a:ext cx="1703112" cy="1188015"/>
            <a:chOff x="1819274" y="1458436"/>
            <a:chExt cx="2651760" cy="1917015"/>
          </a:xfrm>
        </p:grpSpPr>
        <p:sp>
          <p:nvSpPr>
            <p:cNvPr id="165" name="Rectangle 164"/>
            <p:cNvSpPr/>
            <p:nvPr/>
          </p:nvSpPr>
          <p:spPr>
            <a:xfrm>
              <a:off x="313944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249971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1819274" y="1458436"/>
              <a:ext cx="2651760" cy="1612608"/>
              <a:chOff x="1819274" y="1458436"/>
              <a:chExt cx="2651760" cy="1612608"/>
            </a:xfrm>
          </p:grpSpPr>
          <p:sp>
            <p:nvSpPr>
              <p:cNvPr id="168" name="Rectangle 167"/>
              <p:cNvSpPr/>
              <p:nvPr/>
            </p:nvSpPr>
            <p:spPr>
              <a:xfrm>
                <a:off x="1819274" y="1458436"/>
                <a:ext cx="2651760" cy="161260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1996440" y="1612608"/>
                <a:ext cx="2362200" cy="126771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170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828800"/>
                <a:ext cx="628650" cy="47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1" name="Picture 7" descr="http://www.mediabistro.com/tvspy/files/2010/12/KSBW_logo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773" y="1645434"/>
                <a:ext cx="515639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480" y="1828800"/>
                <a:ext cx="472440" cy="40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1676400"/>
                <a:ext cx="577725" cy="3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74" name="Group 173"/>
          <p:cNvGrpSpPr/>
          <p:nvPr/>
        </p:nvGrpSpPr>
        <p:grpSpPr>
          <a:xfrm>
            <a:off x="4397802" y="3588044"/>
            <a:ext cx="1703112" cy="999368"/>
            <a:chOff x="6522371" y="1634812"/>
            <a:chExt cx="2651760" cy="1612608"/>
          </a:xfrm>
        </p:grpSpPr>
        <p:sp>
          <p:nvSpPr>
            <p:cNvPr id="175" name="Rectangle 174"/>
            <p:cNvSpPr/>
            <p:nvPr/>
          </p:nvSpPr>
          <p:spPr>
            <a:xfrm>
              <a:off x="6522371" y="1634812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659422" y="1807260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177" name="Picture 4" descr="Image result for social medi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470" y="1826520"/>
              <a:ext cx="2002526" cy="84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8" name="TextBox 177"/>
          <p:cNvSpPr txBox="1"/>
          <p:nvPr/>
        </p:nvSpPr>
        <p:spPr>
          <a:xfrm>
            <a:off x="3007739" y="4118712"/>
            <a:ext cx="677818" cy="3374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22%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91734" y="4126629"/>
            <a:ext cx="677818" cy="3374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6%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4941281" y="4126878"/>
            <a:ext cx="677818" cy="33745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64%</a:t>
            </a:r>
          </a:p>
        </p:txBody>
      </p:sp>
      <p:sp>
        <p:nvSpPr>
          <p:cNvPr id="181" name="Rounded Rectangular Callout 180"/>
          <p:cNvSpPr/>
          <p:nvPr/>
        </p:nvSpPr>
        <p:spPr>
          <a:xfrm>
            <a:off x="6391862" y="2472534"/>
            <a:ext cx="2333018" cy="813617"/>
          </a:xfrm>
          <a:prstGeom prst="wedgeRoundRectCallout">
            <a:avLst>
              <a:gd name="adj1" fmla="val -48071"/>
              <a:gd name="adj2" fmla="val 62984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“I trust the news I see/hear on…”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F06C96BF-B0DE-2A49-B846-8B62BCB8BDBE}"/>
              </a:ext>
            </a:extLst>
          </p:cNvPr>
          <p:cNvSpPr/>
          <p:nvPr/>
        </p:nvSpPr>
        <p:spPr>
          <a:xfrm>
            <a:off x="294663" y="918398"/>
            <a:ext cx="5889266" cy="1258785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C14D2EA-C084-464E-860C-FF4FA779C4BE}"/>
              </a:ext>
            </a:extLst>
          </p:cNvPr>
          <p:cNvGrpSpPr/>
          <p:nvPr/>
        </p:nvGrpSpPr>
        <p:grpSpPr>
          <a:xfrm>
            <a:off x="2399570" y="972576"/>
            <a:ext cx="1651140" cy="1173088"/>
            <a:chOff x="4648200" y="1447800"/>
            <a:chExt cx="2651760" cy="1927651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5FAC6AA-261F-BD4F-81D6-C8F0BC4B2066}"/>
                </a:ext>
              </a:extLst>
            </p:cNvPr>
            <p:cNvSpPr/>
            <p:nvPr/>
          </p:nvSpPr>
          <p:spPr>
            <a:xfrm>
              <a:off x="4648200" y="1447800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0527766-61D9-7A4C-AA4B-8AE4A3DE15B9}"/>
                </a:ext>
              </a:extLst>
            </p:cNvPr>
            <p:cNvSpPr/>
            <p:nvPr/>
          </p:nvSpPr>
          <p:spPr>
            <a:xfrm>
              <a:off x="4800600" y="1612608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957A845-BC68-ED49-904D-A7DFE2C08FB8}"/>
                </a:ext>
              </a:extLst>
            </p:cNvPr>
            <p:cNvSpPr/>
            <p:nvPr/>
          </p:nvSpPr>
          <p:spPr>
            <a:xfrm>
              <a:off x="594360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A7288B36-3254-2A47-8EA1-035D3902BBED}"/>
                </a:ext>
              </a:extLst>
            </p:cNvPr>
            <p:cNvSpPr/>
            <p:nvPr/>
          </p:nvSpPr>
          <p:spPr>
            <a:xfrm>
              <a:off x="530387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68" name="Picture 12" descr="http://www.logodesignlove.com/images/monograms/cnn-logo.jpg">
              <a:extLst>
                <a:ext uri="{FF2B5EF4-FFF2-40B4-BE49-F238E27FC236}">
                  <a16:creationId xmlns:a16="http://schemas.microsoft.com/office/drawing/2014/main" id="{09ED7D5A-0EFC-1D41-956C-C85B97B914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6346" r="10214" b="18789"/>
            <a:stretch/>
          </p:blipFill>
          <p:spPr bwMode="auto">
            <a:xfrm>
              <a:off x="5397487" y="2100639"/>
              <a:ext cx="541370" cy="2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15">
              <a:extLst>
                <a:ext uri="{FF2B5EF4-FFF2-40B4-BE49-F238E27FC236}">
                  <a16:creationId xmlns:a16="http://schemas.microsoft.com/office/drawing/2014/main" id="{4B8C113A-FA6F-5E4A-ADAB-D74997E1D3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2087880"/>
              <a:ext cx="487012" cy="27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18" descr="http://i.cdn.turner.com/dr/teg/turner/release/sites/default/files/images/left_logo_hln.png">
              <a:extLst>
                <a:ext uri="{FF2B5EF4-FFF2-40B4-BE49-F238E27FC236}">
                  <a16:creationId xmlns:a16="http://schemas.microsoft.com/office/drawing/2014/main" id="{0E186820-EBDD-1845-85A5-283B0B71C1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6" t="21791" r="31306" b="22022"/>
            <a:stretch/>
          </p:blipFill>
          <p:spPr bwMode="auto">
            <a:xfrm>
              <a:off x="5768892" y="1636219"/>
              <a:ext cx="463715" cy="403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0" descr="http://www.aim.org/wp-content/uploads/2013/04/MSNBC-Logo.jpg">
              <a:extLst>
                <a:ext uri="{FF2B5EF4-FFF2-40B4-BE49-F238E27FC236}">
                  <a16:creationId xmlns:a16="http://schemas.microsoft.com/office/drawing/2014/main" id="{B30FE20B-35D6-414E-8013-FF26E7A55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0693">
              <a:off x="6530746" y="1724652"/>
              <a:ext cx="533291" cy="37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2" descr="http://www.logoeps.net/wp-content/uploads/2012/04/cnbc-logo.jpg">
              <a:extLst>
                <a:ext uri="{FF2B5EF4-FFF2-40B4-BE49-F238E27FC236}">
                  <a16:creationId xmlns:a16="http://schemas.microsoft.com/office/drawing/2014/main" id="{22CD5F80-F71A-D245-ACE8-A14E35AA6F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1464">
              <a:off x="4888379" y="1710136"/>
              <a:ext cx="522777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325354F-433F-BA48-B341-741435D3392B}"/>
              </a:ext>
            </a:extLst>
          </p:cNvPr>
          <p:cNvGrpSpPr/>
          <p:nvPr/>
        </p:nvGrpSpPr>
        <p:grpSpPr>
          <a:xfrm>
            <a:off x="434280" y="973911"/>
            <a:ext cx="1651140" cy="1166615"/>
            <a:chOff x="1819274" y="1458436"/>
            <a:chExt cx="2651760" cy="1917015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D624671-6CE1-924A-8D9B-A02A0AFB62ED}"/>
                </a:ext>
              </a:extLst>
            </p:cNvPr>
            <p:cNvSpPr/>
            <p:nvPr/>
          </p:nvSpPr>
          <p:spPr>
            <a:xfrm>
              <a:off x="3139440" y="2984208"/>
              <a:ext cx="114300" cy="365760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1F782599-DE9E-D04D-B585-F36ACC66DF36}"/>
                </a:ext>
              </a:extLst>
            </p:cNvPr>
            <p:cNvSpPr/>
            <p:nvPr/>
          </p:nvSpPr>
          <p:spPr>
            <a:xfrm>
              <a:off x="2499714" y="3276993"/>
              <a:ext cx="1371600" cy="98458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8097483-251D-B74E-B544-95CFB8F78D17}"/>
                </a:ext>
              </a:extLst>
            </p:cNvPr>
            <p:cNvGrpSpPr/>
            <p:nvPr/>
          </p:nvGrpSpPr>
          <p:grpSpPr>
            <a:xfrm>
              <a:off x="1819274" y="1458436"/>
              <a:ext cx="2651760" cy="1612608"/>
              <a:chOff x="1819274" y="1458436"/>
              <a:chExt cx="2651760" cy="1612608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7001AF8-3416-F44D-82F7-321CE6EB428A}"/>
                  </a:ext>
                </a:extLst>
              </p:cNvPr>
              <p:cNvSpPr/>
              <p:nvPr/>
            </p:nvSpPr>
            <p:spPr>
              <a:xfrm>
                <a:off x="1819274" y="1458436"/>
                <a:ext cx="2651760" cy="1612608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EE7FF2E-9E89-0A4D-8155-D4DD2374A5BD}"/>
                  </a:ext>
                </a:extLst>
              </p:cNvPr>
              <p:cNvSpPr/>
              <p:nvPr/>
            </p:nvSpPr>
            <p:spPr>
              <a:xfrm>
                <a:off x="1996440" y="1612608"/>
                <a:ext cx="2362200" cy="126771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79" name="Picture 2">
                <a:extLst>
                  <a:ext uri="{FF2B5EF4-FFF2-40B4-BE49-F238E27FC236}">
                    <a16:creationId xmlns:a16="http://schemas.microsoft.com/office/drawing/2014/main" id="{9F8CBE86-E6AB-064D-9536-158DFC6493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828800"/>
                <a:ext cx="628650" cy="471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" name="Picture 7" descr="http://www.mediabistro.com/tvspy/files/2010/12/KSBW_logo.png">
                <a:extLst>
                  <a:ext uri="{FF2B5EF4-FFF2-40B4-BE49-F238E27FC236}">
                    <a16:creationId xmlns:a16="http://schemas.microsoft.com/office/drawing/2014/main" id="{277EF6FF-2BC3-294B-83B7-2BD0015667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3773" y="1645434"/>
                <a:ext cx="515639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8">
                <a:extLst>
                  <a:ext uri="{FF2B5EF4-FFF2-40B4-BE49-F238E27FC236}">
                    <a16:creationId xmlns:a16="http://schemas.microsoft.com/office/drawing/2014/main" id="{516FE09F-DDDF-994E-9363-8160E70B80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480" y="1828800"/>
                <a:ext cx="472440" cy="404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" name="Picture 9">
                <a:extLst>
                  <a:ext uri="{FF2B5EF4-FFF2-40B4-BE49-F238E27FC236}">
                    <a16:creationId xmlns:a16="http://schemas.microsoft.com/office/drawing/2014/main" id="{4E43BBCA-7213-DB49-826F-B6F9B9DA16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00" y="1676400"/>
                <a:ext cx="577725" cy="34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BB8902D-DE05-4F45-9E2C-D9C871C2FD5F}"/>
              </a:ext>
            </a:extLst>
          </p:cNvPr>
          <p:cNvGrpSpPr/>
          <p:nvPr/>
        </p:nvGrpSpPr>
        <p:grpSpPr>
          <a:xfrm>
            <a:off x="4397802" y="956361"/>
            <a:ext cx="1651140" cy="981366"/>
            <a:chOff x="6522371" y="1634812"/>
            <a:chExt cx="2651760" cy="161260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8782337-FD3C-1C4B-98BE-909E41BFA88F}"/>
                </a:ext>
              </a:extLst>
            </p:cNvPr>
            <p:cNvSpPr/>
            <p:nvPr/>
          </p:nvSpPr>
          <p:spPr>
            <a:xfrm>
              <a:off x="6522371" y="1634812"/>
              <a:ext cx="2651760" cy="1612608"/>
            </a:xfrm>
            <a:prstGeom prst="rect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54E43A3-D477-D444-9CD5-E83204A4BA6D}"/>
                </a:ext>
              </a:extLst>
            </p:cNvPr>
            <p:cNvSpPr/>
            <p:nvPr/>
          </p:nvSpPr>
          <p:spPr>
            <a:xfrm>
              <a:off x="6659422" y="1807260"/>
              <a:ext cx="2362200" cy="12677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pic>
          <p:nvPicPr>
            <p:cNvPr id="86" name="Picture 4" descr="Image result for social media">
              <a:extLst>
                <a:ext uri="{FF2B5EF4-FFF2-40B4-BE49-F238E27FC236}">
                  <a16:creationId xmlns:a16="http://schemas.microsoft.com/office/drawing/2014/main" id="{4F6ED1BD-22EA-B44D-885D-56E1C57973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470" y="1826520"/>
              <a:ext cx="2002526" cy="84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8E161206-4FCF-0841-A49D-DC5A806E4F94}"/>
              </a:ext>
            </a:extLst>
          </p:cNvPr>
          <p:cNvSpPr txBox="1"/>
          <p:nvPr/>
        </p:nvSpPr>
        <p:spPr>
          <a:xfrm>
            <a:off x="2976451" y="1482032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70%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3187839-A621-D548-B1E0-E81CA4FB1C6C}"/>
              </a:ext>
            </a:extLst>
          </p:cNvPr>
          <p:cNvSpPr txBox="1"/>
          <p:nvPr/>
        </p:nvSpPr>
        <p:spPr>
          <a:xfrm>
            <a:off x="860446" y="1483022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85%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DACF6A7-E556-3347-97A7-E2469BCC9095}"/>
              </a:ext>
            </a:extLst>
          </p:cNvPr>
          <p:cNvSpPr txBox="1"/>
          <p:nvPr/>
        </p:nvSpPr>
        <p:spPr>
          <a:xfrm>
            <a:off x="4909993" y="1483271"/>
            <a:ext cx="657134" cy="33137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Century Gothic" panose="020F0302020204030204"/>
              </a:rPr>
              <a:t>41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%</a:t>
            </a:r>
          </a:p>
        </p:txBody>
      </p:sp>
      <p:sp>
        <p:nvSpPr>
          <p:cNvPr id="90" name="Rounded Rectangular Callout 89">
            <a:extLst>
              <a:ext uri="{FF2B5EF4-FFF2-40B4-BE49-F238E27FC236}">
                <a16:creationId xmlns:a16="http://schemas.microsoft.com/office/drawing/2014/main" id="{DF9334FE-E031-814E-9B8E-75F8A335A654}"/>
              </a:ext>
            </a:extLst>
          </p:cNvPr>
          <p:cNvSpPr/>
          <p:nvPr/>
        </p:nvSpPr>
        <p:spPr>
          <a:xfrm>
            <a:off x="6399142" y="1152360"/>
            <a:ext cx="2333018" cy="813617"/>
          </a:xfrm>
          <a:prstGeom prst="wedgeRoundRectCallout">
            <a:avLst>
              <a:gd name="adj1" fmla="val -48071"/>
              <a:gd name="adj2" fmla="val 62984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“How likely are you to believe what someone tells you if they heard it on…”</a:t>
            </a:r>
          </a:p>
        </p:txBody>
      </p:sp>
    </p:spTree>
    <p:extLst>
      <p:ext uri="{BB962C8B-B14F-4D97-AF65-F5344CB8AC3E}">
        <p14:creationId xmlns:p14="http://schemas.microsoft.com/office/powerpoint/2010/main" val="302287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9174" y="140724"/>
            <a:ext cx="8273026" cy="8572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latin typeface="+mn-lt"/>
              </a:rPr>
              <a:t>For Health/Healthcare Opinion Leaders, TV and Local News Are An Integral Part Of Everyday Life</a:t>
            </a:r>
          </a:p>
        </p:txBody>
      </p:sp>
      <p:sp>
        <p:nvSpPr>
          <p:cNvPr id="5" name="Rectangle 4"/>
          <p:cNvSpPr/>
          <p:nvPr/>
        </p:nvSpPr>
        <p:spPr>
          <a:xfrm>
            <a:off x="1462314" y="4717603"/>
            <a:ext cx="632460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</a:t>
            </a: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: Health/Healthcare</a:t>
            </a: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Opinion leaders, n=568</a:t>
            </a:r>
          </a:p>
          <a:p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Q13) Please tell us if you agree or disagree with the following statements? (Top 2 Box shown). </a:t>
            </a:r>
          </a:p>
          <a:p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Engagement Labs TVB American Conversation Study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E5B9E2-4CC5-E845-BD9B-E58B03A6EC9E}"/>
              </a:ext>
            </a:extLst>
          </p:cNvPr>
          <p:cNvSpPr txBox="1"/>
          <p:nvPr/>
        </p:nvSpPr>
        <p:spPr>
          <a:xfrm>
            <a:off x="712611" y="950913"/>
            <a:ext cx="7718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of People Who Agree (top 2 boxes) by </a:t>
            </a:r>
            <a:r>
              <a:rPr lang="en-US" sz="1400" b="1" dirty="0">
                <a:solidFill>
                  <a:srgbClr val="C0504D"/>
                </a:solidFill>
              </a:rPr>
              <a:t>Health/Healthcare</a:t>
            </a: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Category Opinion Leaders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3A28452-E589-6042-8C4F-6A69CDCE18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7484104"/>
              </p:ext>
            </p:extLst>
          </p:nvPr>
        </p:nvGraphicFramePr>
        <p:xfrm>
          <a:off x="179512" y="1253612"/>
          <a:ext cx="8903528" cy="362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2704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4CEA-4C5A-4496-BB85-F83D2023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17" y="220487"/>
            <a:ext cx="7783736" cy="857250"/>
          </a:xfrm>
        </p:spPr>
        <p:txBody>
          <a:bodyPr/>
          <a:lstStyle/>
          <a:p>
            <a:r>
              <a:rPr lang="en-US" sz="2400" dirty="0"/>
              <a:t>Out of a Choice of 30 Issues, These Topics Resonated the Most Among Health/Healthcare Opinion Leaders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6054F5-87FA-4706-9AA8-26FCE0368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294951"/>
              </p:ext>
            </p:extLst>
          </p:nvPr>
        </p:nvGraphicFramePr>
        <p:xfrm>
          <a:off x="1322479" y="1407172"/>
          <a:ext cx="6272331" cy="287166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615025">
                  <a:extLst>
                    <a:ext uri="{9D8B030D-6E8A-4147-A177-3AD203B41FA5}">
                      <a16:colId xmlns:a16="http://schemas.microsoft.com/office/drawing/2014/main" val="2513151310"/>
                    </a:ext>
                  </a:extLst>
                </a:gridCol>
                <a:gridCol w="1657306">
                  <a:extLst>
                    <a:ext uri="{9D8B030D-6E8A-4147-A177-3AD203B41FA5}">
                      <a16:colId xmlns:a16="http://schemas.microsoft.com/office/drawing/2014/main" val="2734625025"/>
                    </a:ext>
                  </a:extLst>
                </a:gridCol>
              </a:tblGrid>
              <a:tr h="4067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Issues  </a:t>
                      </a:r>
                      <a:endParaRPr lang="en-US" sz="1200" b="1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% Health/Healthcare Opinion Leaders</a:t>
                      </a:r>
                      <a:endParaRPr lang="en-US" sz="1200" b="1" i="0" u="none" strike="noStrike" dirty="0">
                        <a:solidFill>
                          <a:srgbClr val="3B3C6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13722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Attack on Ukraine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0025471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What’s happening in other countries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9641744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President and how he is doing his job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0292178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Energy or gasoline costs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0047589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Vaccine and mask mandates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3437625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Healthcare or health insurance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3289521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Mental health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6693999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overall state of the economy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8287667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Something seen on TV (show, sporting event, etc.)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1947309"/>
                  </a:ext>
                </a:extLst>
              </a:tr>
              <a:tr h="246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Concern about your own financial situation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81122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3AF0F74-D736-43F1-B620-DD8ECFFB119F}"/>
              </a:ext>
            </a:extLst>
          </p:cNvPr>
          <p:cNvSpPr/>
          <p:nvPr/>
        </p:nvSpPr>
        <p:spPr>
          <a:xfrm>
            <a:off x="1455175" y="4715722"/>
            <a:ext cx="7046478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Base:  </a:t>
            </a: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Health/Healthcare Opinion Leaders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n</a:t>
            </a:r>
            <a:r>
              <a:rPr lang="en-US" sz="60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=588</a:t>
            </a:r>
            <a:endParaRPr lang="en-US" sz="6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F03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QISSUES: Can you please tell us which of these topics you’ve had a conversation about during the last 24 hours, whether in person, over the phone, or online?  Top ten issues shown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1837543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4C195-F162-433A-AB68-8A78E11BDE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300" y="1055422"/>
            <a:ext cx="8280400" cy="1620837"/>
          </a:xfrm>
        </p:spPr>
        <p:txBody>
          <a:bodyPr/>
          <a:lstStyle/>
          <a:p>
            <a:r>
              <a:rPr lang="en-US" sz="1800" dirty="0"/>
              <a:t>The primary </a:t>
            </a:r>
            <a:r>
              <a:rPr lang="en-US" sz="1800" b="1" dirty="0"/>
              <a:t>effect</a:t>
            </a:r>
            <a:r>
              <a:rPr lang="en-US" sz="1800" dirty="0"/>
              <a:t> on news of the day conversations is </a:t>
            </a:r>
            <a:r>
              <a:rPr lang="en-US" sz="1800" b="1" dirty="0"/>
              <a:t>TV.</a:t>
            </a:r>
          </a:p>
          <a:p>
            <a:r>
              <a:rPr lang="en-US" sz="1800" b="1" dirty="0"/>
              <a:t>Broadcast</a:t>
            </a:r>
            <a:r>
              <a:rPr lang="en-US" sz="1800" dirty="0"/>
              <a:t> is a </a:t>
            </a:r>
            <a:r>
              <a:rPr lang="en-US" sz="1800" b="1" dirty="0"/>
              <a:t>bigger driver of conversations </a:t>
            </a:r>
            <a:r>
              <a:rPr lang="en-US" sz="1800" dirty="0"/>
              <a:t>than cable.</a:t>
            </a:r>
          </a:p>
          <a:p>
            <a:pPr defTabSz="457200"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sz="1800" dirty="0"/>
              <a:t>If people could get only 5 TV channels, </a:t>
            </a:r>
            <a:r>
              <a:rPr lang="en-US" sz="1800" b="1" dirty="0"/>
              <a:t>4 of them would be Broadcast.</a:t>
            </a:r>
          </a:p>
          <a:p>
            <a:r>
              <a:rPr lang="en-US" sz="1800" b="1" dirty="0"/>
              <a:t>Local broadcast TV news is:</a:t>
            </a:r>
          </a:p>
          <a:p>
            <a:pPr lvl="1"/>
            <a:r>
              <a:rPr lang="en-US" sz="1400" b="1" dirty="0"/>
              <a:t>Their primary source of news</a:t>
            </a:r>
          </a:p>
          <a:p>
            <a:pPr lvl="1"/>
            <a:r>
              <a:rPr lang="en-US" sz="1400" b="1" dirty="0"/>
              <a:t>#1 for trust</a:t>
            </a:r>
          </a:p>
          <a:p>
            <a:pPr lvl="1"/>
            <a:r>
              <a:rPr lang="en-US" sz="1400" b="1" dirty="0"/>
              <a:t>#1 for believability</a:t>
            </a:r>
          </a:p>
          <a:p>
            <a:r>
              <a:rPr lang="en-US" sz="1800" b="1" dirty="0"/>
              <a:t>Fake news </a:t>
            </a:r>
            <a:r>
              <a:rPr lang="en-US" sz="1800" dirty="0"/>
              <a:t>is perceived to be the greatest </a:t>
            </a:r>
            <a:r>
              <a:rPr lang="en-US" sz="1800" b="1" dirty="0"/>
              <a:t>on social media.</a:t>
            </a:r>
          </a:p>
          <a:p>
            <a:r>
              <a:rPr lang="en-US" sz="1800" b="1" dirty="0"/>
              <a:t>TV and local broadcast TV news</a:t>
            </a:r>
            <a:r>
              <a:rPr lang="en-US" sz="1800" dirty="0"/>
              <a:t> are </a:t>
            </a:r>
            <a:r>
              <a:rPr lang="en-US" sz="1800" b="1" dirty="0"/>
              <a:t>very important </a:t>
            </a:r>
            <a:r>
              <a:rPr lang="en-US" sz="1800" dirty="0"/>
              <a:t>to Health/Healthcare </a:t>
            </a:r>
            <a:r>
              <a:rPr lang="en-US" sz="1800"/>
              <a:t>opinion leaders.</a:t>
            </a:r>
            <a:endParaRPr lang="en-US" sz="1800" dirty="0"/>
          </a:p>
          <a:p>
            <a:endParaRPr lang="en-US" sz="1800" dirty="0"/>
          </a:p>
          <a:p>
            <a:pPr marL="457200" lvl="1" indent="0">
              <a:buNone/>
            </a:pPr>
            <a:endParaRPr lang="en-US" sz="1400" dirty="0"/>
          </a:p>
          <a:p>
            <a:pPr lvl="1"/>
            <a:endParaRPr lang="en-US" sz="30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1800" y="133350"/>
            <a:ext cx="8712200" cy="58821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ea typeface="+mj-ea"/>
                <a:cs typeface="+mj-cs"/>
              </a:rPr>
              <a:t>Key Findings: Health/Healthcare Opinion Leaders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736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203" y="561097"/>
            <a:ext cx="833959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American Conversation</a:t>
            </a:r>
          </a:p>
          <a:p>
            <a:pPr>
              <a:spcAft>
                <a:spcPts val="1200"/>
              </a:spcAft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of Mouth has always been a critical influencer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most powerful form of marketing” – McKinsey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Modeling consistently shows conversation drives up to 50% of consumer sales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7A19F0-5F4F-4129-BF04-2714BCF6FA3D}"/>
              </a:ext>
            </a:extLst>
          </p:cNvPr>
          <p:cNvSpPr/>
          <p:nvPr/>
        </p:nvSpPr>
        <p:spPr>
          <a:xfrm>
            <a:off x="161365" y="4832434"/>
            <a:ext cx="7611035" cy="2539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Source: Engagement Labs</a:t>
            </a:r>
          </a:p>
        </p:txBody>
      </p:sp>
    </p:spTree>
    <p:extLst>
      <p:ext uri="{BB962C8B-B14F-4D97-AF65-F5344CB8AC3E}">
        <p14:creationId xmlns:p14="http://schemas.microsoft.com/office/powerpoint/2010/main" val="1397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31775"/>
            <a:ext cx="7162616" cy="670082"/>
          </a:xfrm>
        </p:spPr>
        <p:txBody>
          <a:bodyPr/>
          <a:lstStyle/>
          <a:p>
            <a:r>
              <a:rPr lang="en-US" dirty="0"/>
              <a:t>Purpose of this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1616" y="950913"/>
            <a:ext cx="8280584" cy="35081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/>
              <a:t>This study was commissioned to assess and quantify the role media platforms have in driving Americans’ conversations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3233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49" y="240470"/>
            <a:ext cx="7162616" cy="857250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6340" y="782451"/>
            <a:ext cx="8267700" cy="27130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This study was conducted online among a sample of 2,000 Americans, age 18+</a:t>
            </a:r>
            <a:r>
              <a:rPr lang="en-US" sz="1400" b="1" dirty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data has been weighted to demographically reflect the US Census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People were asked to recall the topics of their conversations from the past 24 hours, and then were asked a series of questions describing up to 5 category conversations.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Each of these conversations were the person’s most significant or meaningful conversation in the category.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Categories followed up upon were selected randomly.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Respondents were also asked attitudinal questions.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Questions were asked to identify opinion leaders in key categories. This deck highlights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Health/Healthcare </a:t>
            </a:r>
            <a:r>
              <a:rPr lang="en-US" sz="1400" dirty="0"/>
              <a:t>opinion leaders</a:t>
            </a:r>
            <a:r>
              <a:rPr lang="en-US" sz="1400" b="1" dirty="0"/>
              <a:t>.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When items in the survey reflected local TV stations, the respondent’s local affiliate call letters were shown.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survey was fielded online from February, 22nd  to March 8th, 2022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median interview length was 20 minutes. </a:t>
            </a:r>
          </a:p>
        </p:txBody>
      </p:sp>
    </p:spTree>
    <p:extLst>
      <p:ext uri="{BB962C8B-B14F-4D97-AF65-F5344CB8AC3E}">
        <p14:creationId xmlns:p14="http://schemas.microsoft.com/office/powerpoint/2010/main" val="36651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F20C-34C7-4B5C-A551-FE7EBCF3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880126"/>
            <a:ext cx="8280400" cy="3277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dirty="0"/>
              <a:t>Health/Healthcare opinion leaders</a:t>
            </a:r>
            <a:br>
              <a:rPr lang="en-US" sz="2800" b="1" dirty="0"/>
            </a:br>
            <a:br>
              <a:rPr lang="en-US" sz="2400" dirty="0"/>
            </a:br>
            <a:r>
              <a:rPr lang="en-US" dirty="0"/>
              <a:t>Categories On Which they frequently give advice, suggestions and ideas to other people, such as family and friends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Analysis subject to sample size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520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566136"/>
              </p:ext>
            </p:extLst>
          </p:nvPr>
        </p:nvGraphicFramePr>
        <p:xfrm>
          <a:off x="0" y="1495644"/>
          <a:ext cx="9036495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38497" y="85481"/>
            <a:ext cx="8291265" cy="857250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The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Primary Effect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on News of the Day Conversations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Is TV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8497" y="942731"/>
            <a:ext cx="826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% Health/Healthcare Opinion Leader Conversations </a:t>
            </a:r>
            <a:r>
              <a:rPr lang="en-US" sz="16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Affected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By External Factors,</a:t>
            </a:r>
          </a:p>
          <a:p>
            <a:pPr algn="ctr"/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either as conversation </a:t>
            </a:r>
            <a:r>
              <a:rPr lang="en-US" sz="16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spark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or through being r</a:t>
            </a:r>
            <a:r>
              <a:rPr lang="en-US" sz="16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eferenced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in conversation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55174" y="4774168"/>
            <a:ext cx="769620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Health/Healthcare Opinion Leaders (News of the Day Conversations, n=633; Local/Regional News Conversations, n=111)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Q8/Q9)  Which of the following comes closest to describing what prompted or sparked the conversation? </a:t>
            </a:r>
            <a:b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183434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886679"/>
              </p:ext>
            </p:extLst>
          </p:nvPr>
        </p:nvGraphicFramePr>
        <p:xfrm>
          <a:off x="778041" y="1450360"/>
          <a:ext cx="7587915" cy="327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1800" y="133349"/>
            <a:ext cx="8280399" cy="824231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600" b="1" dirty="0"/>
              <a:t>Broadcast TV Is A More Powerful Conversation Driver Than Cable TV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8986" y="968216"/>
            <a:ext cx="77460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 of Health/Healthcare Opinion Leaders Conversations </a:t>
            </a:r>
            <a:r>
              <a:rPr lang="en-US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Affected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TV Type,</a:t>
            </a: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either as conversation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spark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through being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referenced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conversation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5174" y="4722065"/>
            <a:ext cx="7653845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Base: Health/Healthcare Opinion Leaders All Conversations n=2619; News of the Day, n=633; Local/Regional News, n=111) </a:t>
            </a:r>
            <a:b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Q9a) Conversations including either media spark or reference.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69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1800" y="140603"/>
            <a:ext cx="8460679" cy="647725"/>
          </a:xfrm>
        </p:spPr>
        <p:txBody>
          <a:bodyPr tIns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500" b="1" dirty="0">
                <a:solidFill>
                  <a:schemeClr val="tx1"/>
                </a:solidFill>
                <a:latin typeface="+mn-lt"/>
              </a:rPr>
              <a:t>Out of 5 choices, the top 4 were Broadcast Networks For Health/Healthcare Opinion Leaders</a:t>
            </a:r>
          </a:p>
        </p:txBody>
      </p:sp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168108"/>
              </p:ext>
            </p:extLst>
          </p:nvPr>
        </p:nvGraphicFramePr>
        <p:xfrm>
          <a:off x="457198" y="987574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099440" y="4281768"/>
            <a:ext cx="5286948" cy="347436"/>
            <a:chOff x="2343150" y="4193541"/>
            <a:chExt cx="5286948" cy="347436"/>
          </a:xfrm>
        </p:grpSpPr>
        <p:sp>
          <p:nvSpPr>
            <p:cNvPr id="7" name="Oval 6"/>
            <p:cNvSpPr/>
            <p:nvPr/>
          </p:nvSpPr>
          <p:spPr>
            <a:xfrm>
              <a:off x="2343150" y="4236244"/>
              <a:ext cx="285750" cy="2786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457825" y="4236244"/>
              <a:ext cx="285750" cy="27860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28900" y="4193541"/>
              <a:ext cx="2449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BROADCAST NETWORK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73500" y="4202423"/>
              <a:ext cx="18565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CABLE NETWORK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40420" y="870576"/>
            <a:ext cx="814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If you could get only 5 channels of your choice on your television set, which 5 channels would you pick? 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55174" y="4734234"/>
            <a:ext cx="7332946" cy="3502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Base:  Health/Healthcare Opinion Leaders, n=568</a:t>
            </a:r>
            <a:b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Q21) </a:t>
            </a:r>
            <a:r>
              <a:rPr lang="en-US" sz="600" dirty="0">
                <a:solidFill>
                  <a:srgbClr val="404040"/>
                </a:solidFill>
              </a:rPr>
              <a:t>If you could get only 5 channels of your choice on your television set, which 5 channels would you pick? </a:t>
            </a:r>
            <a:br>
              <a:rPr lang="en-US" sz="600" dirty="0">
                <a:solidFill>
                  <a:srgbClr val="404040"/>
                </a:solidFill>
              </a:rPr>
            </a:br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1045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31800" y="133349"/>
            <a:ext cx="8470153" cy="817563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Local Broadcast TV is The Primary Source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 of News For Health/Healthcare Opinion Leaders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236009"/>
              </p:ext>
            </p:extLst>
          </p:nvPr>
        </p:nvGraphicFramePr>
        <p:xfrm>
          <a:off x="376519" y="1182624"/>
          <a:ext cx="8363444" cy="359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47731" y="1063144"/>
            <a:ext cx="5248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 Health/Healthcare Opinion Leaders Consuming Any Type of News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55175" y="4717018"/>
            <a:ext cx="745415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Base: Health/Healthcare Opinion Leaders, n=568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Q11)  Primarily, which source do you use to get your news and information? </a:t>
            </a:r>
          </a:p>
          <a:p>
            <a:r>
              <a:rPr lang="en-US" sz="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2820527925"/>
      </p:ext>
    </p:extLst>
  </p:cSld>
  <p:clrMapOvr>
    <a:masterClrMapping/>
  </p:clrMapOvr>
</p:sld>
</file>

<file path=ppt/theme/theme1.xml><?xml version="1.0" encoding="utf-8"?>
<a:theme xmlns:a="http://schemas.openxmlformats.org/drawingml/2006/main" name="EngagementLab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65389</TotalTime>
  <Words>1292</Words>
  <Application>Microsoft Office PowerPoint</Application>
  <PresentationFormat>On-screen Show (16:9)</PresentationFormat>
  <Paragraphs>147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Century Gothic Regular</vt:lpstr>
      <vt:lpstr>EngagementLabs</vt:lpstr>
      <vt:lpstr>PowerPoint Presentation</vt:lpstr>
      <vt:lpstr>PowerPoint Presentation</vt:lpstr>
      <vt:lpstr>Purpose of this study</vt:lpstr>
      <vt:lpstr>Methodology</vt:lpstr>
      <vt:lpstr>Health/Healthcare opinion leaders  Categories On Which they frequently give advice, suggestions and ideas to other people, such as family and friends  Analysis subject to sample size</vt:lpstr>
      <vt:lpstr>PowerPoint Presentation</vt:lpstr>
      <vt:lpstr>Broadcast TV Is A More Powerful Conversation Driver Than Cable TV</vt:lpstr>
      <vt:lpstr>Out of 5 choices, the top 4 were Broadcast Networks For Health/Healthcare Opinion Leaders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Health/Healthcare Opinion Leaders, TV and Local News Are An Integral Part Of Everyday Life</vt:lpstr>
      <vt:lpstr>Out of a Choice of 30 Issues, These Topics Resonated the Most Among Health/Healthcare Opinion Leaders</vt:lpstr>
      <vt:lpstr>PowerPoint Presentation</vt:lpstr>
    </vt:vector>
  </TitlesOfParts>
  <Company>Engagement Labs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Lyttle</dc:creator>
  <cp:lastModifiedBy>Anthony Spirito</cp:lastModifiedBy>
  <cp:revision>1847</cp:revision>
  <cp:lastPrinted>2019-12-09T16:32:54Z</cp:lastPrinted>
  <dcterms:created xsi:type="dcterms:W3CDTF">2016-03-22T13:57:22Z</dcterms:created>
  <dcterms:modified xsi:type="dcterms:W3CDTF">2022-04-13T14:55:25Z</dcterms:modified>
</cp:coreProperties>
</file>