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8"/>
  </p:notesMasterIdLst>
  <p:handoutMasterIdLst>
    <p:handoutMasterId r:id="rId19"/>
  </p:handoutMasterIdLst>
  <p:sldIdLst>
    <p:sldId id="1830" r:id="rId2"/>
    <p:sldId id="1831" r:id="rId3"/>
    <p:sldId id="1900" r:id="rId4"/>
    <p:sldId id="1901" r:id="rId5"/>
    <p:sldId id="1809" r:id="rId6"/>
    <p:sldId id="1789" r:id="rId7"/>
    <p:sldId id="1898" r:id="rId8"/>
    <p:sldId id="1896" r:id="rId9"/>
    <p:sldId id="1860" r:id="rId10"/>
    <p:sldId id="1861" r:id="rId11"/>
    <p:sldId id="1797" r:id="rId12"/>
    <p:sldId id="1874" r:id="rId13"/>
    <p:sldId id="1875" r:id="rId14"/>
    <p:sldId id="1893" r:id="rId15"/>
    <p:sldId id="1903" r:id="rId16"/>
    <p:sldId id="1899" r:id="rId1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5" orient="horz" pos="84" userDrawn="1">
          <p15:clr>
            <a:srgbClr val="A4A3A4"/>
          </p15:clr>
        </p15:guide>
        <p15:guide id="16" orient="horz" pos="2700" userDrawn="1">
          <p15:clr>
            <a:srgbClr val="A4A3A4"/>
          </p15:clr>
        </p15:guide>
        <p15:guide id="17" pos="912" userDrawn="1">
          <p15:clr>
            <a:srgbClr val="A4A3A4"/>
          </p15:clr>
        </p15:guide>
        <p15:guide id="18" orient="horz" pos="3204" userDrawn="1">
          <p15:clr>
            <a:srgbClr val="A4A3A4"/>
          </p15:clr>
        </p15:guide>
        <p15:guide id="19" pos="2256" userDrawn="1">
          <p15:clr>
            <a:srgbClr val="A4A3A4"/>
          </p15:clr>
        </p15:guide>
        <p15:guide id="20" pos="3168" userDrawn="1">
          <p15:clr>
            <a:srgbClr val="A4A3A4"/>
          </p15:clr>
        </p15:guide>
        <p15:guide id="21" pos="3336" userDrawn="1">
          <p15:clr>
            <a:srgbClr val="A4A3A4"/>
          </p15:clr>
        </p15:guide>
        <p15:guide id="22" pos="5160" userDrawn="1">
          <p15:clr>
            <a:srgbClr val="A4A3A4"/>
          </p15:clr>
        </p15:guide>
        <p15:guide id="23" orient="horz" pos="372" userDrawn="1">
          <p15:clr>
            <a:srgbClr val="A4A3A4"/>
          </p15:clr>
        </p15:guide>
        <p15:guide id="24" orient="horz" pos="780" userDrawn="1">
          <p15:clr>
            <a:srgbClr val="A4A3A4"/>
          </p15:clr>
        </p15:guide>
        <p15:guide id="25" orient="horz" pos="30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Evans" initials="HE" lastIdx="64" clrIdx="2"/>
  <p:cmAuthor id="7" name=" " initials="MSOffice" lastIdx="0" clrIdx="7"/>
  <p:cmAuthor id="1" name=" Ed Keller" initials="EK" lastIdx="34" clrIdx="0"/>
  <p:cmAuthor id="8" name="Denise Ryan" initials="DR" lastIdx="2" clrIdx="8">
    <p:extLst>
      <p:ext uri="{19B8F6BF-5375-455C-9EA6-DF929625EA0E}">
        <p15:presenceInfo xmlns:p15="http://schemas.microsoft.com/office/powerpoint/2012/main" userId="Denise Ryan" providerId="None"/>
      </p:ext>
    </p:extLst>
  </p:cmAuthor>
  <p:cmAuthor id="2" name="Keller Fay" initials="KF" lastIdx="30" clrIdx="1"/>
  <p:cmAuthor id="3" name="Brad Fay" initials="BF" lastIdx="8" clrIdx="3"/>
  <p:cmAuthor id="4" name="Randolph Burlton" initials="" lastIdx="0" clrIdx="4"/>
  <p:cmAuthor id="5" name="Ed Keller" initials="EK" lastIdx="32" clrIdx="5"/>
  <p:cmAuthor id="6" name="Matt Phillips" initials="MP" lastIdx="29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472C4"/>
    <a:srgbClr val="C5C5C5"/>
    <a:srgbClr val="4F81BD"/>
    <a:srgbClr val="663399"/>
    <a:srgbClr val="FFFFFF"/>
    <a:srgbClr val="EE5B1B"/>
    <a:srgbClr val="FF8989"/>
    <a:srgbClr val="FF717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2" autoAdjust="0"/>
    <p:restoredTop sz="93784" autoAdjust="0"/>
  </p:normalViewPr>
  <p:slideViewPr>
    <p:cSldViewPr snapToGrid="0" snapToObjects="1">
      <p:cViewPr varScale="1">
        <p:scale>
          <a:sx n="151" d="100"/>
          <a:sy n="151" d="100"/>
        </p:scale>
        <p:origin x="456" y="138"/>
      </p:cViewPr>
      <p:guideLst>
        <p:guide orient="horz"/>
        <p:guide pos="2880"/>
        <p:guide orient="horz" pos="84"/>
        <p:guide orient="horz" pos="2700"/>
        <p:guide pos="912"/>
        <p:guide orient="horz" pos="3204"/>
        <p:guide pos="2256"/>
        <p:guide pos="3168"/>
        <p:guide pos="3336"/>
        <p:guide pos="5160"/>
        <p:guide orient="horz" pos="372"/>
        <p:guide orient="horz" pos="780"/>
        <p:guide orient="horz" pos="30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07720194610853E-2"/>
          <c:y val="5.0396869483637627E-2"/>
          <c:w val="0.97292280068369696"/>
          <c:h val="0.94125868730634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0.49590000000000001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7-476C-9AB9-1E93FF24C0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Content</c:v>
                </c:pt>
              </c:strCache>
            </c:strRef>
          </c:tx>
          <c:spPr>
            <a:solidFill>
              <a:schemeClr val="accent5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7-476C-9AB9-1E93FF24C0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chemeClr val="accent4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7-476C-9AB9-1E93FF24C0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Print 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7-476C-9AB9-1E93FF24C0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News of the Day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4-44C8-AF55-A8C31B8D64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84043624"/>
        <c:axId val="696001320"/>
      </c:barChart>
      <c:catAx>
        <c:axId val="684043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6001320"/>
        <c:crosses val="autoZero"/>
        <c:auto val="1"/>
        <c:lblAlgn val="ctr"/>
        <c:lblOffset val="100"/>
        <c:noMultiLvlLbl val="0"/>
      </c:catAx>
      <c:valAx>
        <c:axId val="696001320"/>
        <c:scaling>
          <c:orientation val="minMax"/>
          <c:max val="0.70000000000000107"/>
        </c:scaling>
        <c:delete val="1"/>
        <c:axPos val="l"/>
        <c:numFmt formatCode="0%" sourceLinked="1"/>
        <c:majorTickMark val="out"/>
        <c:minorTickMark val="none"/>
        <c:tickLblPos val="nextTo"/>
        <c:crossAx val="6840436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4207737623934944"/>
          <c:y val="7.6012233208655827E-2"/>
          <c:w val="0.52814404257402903"/>
          <c:h val="8.982674764532336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03859162892574E-2"/>
          <c:y val="0.16671582554050565"/>
          <c:w val="0.97292280068369696"/>
          <c:h val="0.65156516250701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Broadcast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0.23050000000000001</c:v>
                </c:pt>
                <c:pt idx="1">
                  <c:v>0.40379999999999999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C-46FD-8067-404EB9FB2A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Cable 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Conversations</c:v>
                </c:pt>
                <c:pt idx="1">
                  <c:v>News of the Day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0.14119999999999999</c:v>
                </c:pt>
                <c:pt idx="1">
                  <c:v>0.2031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9C-46FD-8067-404EB9FB2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96002496"/>
        <c:axId val="690465016"/>
      </c:barChart>
      <c:catAx>
        <c:axId val="69600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90465016"/>
        <c:crosses val="autoZero"/>
        <c:auto val="1"/>
        <c:lblAlgn val="ctr"/>
        <c:lblOffset val="100"/>
        <c:noMultiLvlLbl val="0"/>
      </c:catAx>
      <c:valAx>
        <c:axId val="690465016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6960024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652844028959204"/>
          <c:y val="9.5808148962085518E-2"/>
          <c:w val="0.48173602366394458"/>
          <c:h val="6.431139627080469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Home Improvement</a:t>
            </a:r>
            <a:r>
              <a:rPr lang="en-US" sz="1200" baseline="0" dirty="0"/>
              <a:t> Opinion Leaders</a:t>
            </a:r>
            <a:endParaRPr lang="en-US" sz="1200" dirty="0"/>
          </a:p>
          <a:p>
            <a:pPr>
              <a:defRPr sz="1200"/>
            </a:pPr>
            <a:r>
              <a:rPr lang="en-US" sz="1200" dirty="0"/>
              <a:t>% Choose Network </a:t>
            </a:r>
          </a:p>
        </c:rich>
      </c:tx>
      <c:layout>
        <c:manualLayout>
          <c:xMode val="edge"/>
          <c:yMode val="edge"/>
          <c:x val="0.32932718479634487"/>
          <c:y val="0.16763359678262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148148148148147E-2"/>
          <c:y val="0.27711880261927035"/>
          <c:w val="0.96604938271604934"/>
          <c:h val="0.60314312441534146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1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D1-4484-851A-F3EC8BC87D1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Sheet1!$B$2:$B$6</c:f>
              <c:numCache>
                <c:formatCode>0%</c:formatCode>
                <c:ptCount val="5"/>
                <c:pt idx="0">
                  <c:v>0.4476</c:v>
                </c:pt>
                <c:pt idx="1">
                  <c:v>0.42909999999999998</c:v>
                </c:pt>
                <c:pt idx="2">
                  <c:v>0.39810000000000001</c:v>
                </c:pt>
                <c:pt idx="3">
                  <c:v>0.31209999999999999</c:v>
                </c:pt>
                <c:pt idx="4">
                  <c:v>0.25800000000000001</c:v>
                </c:pt>
              </c:numCache>
            </c:numRef>
          </c:yVal>
          <c:bubbleSize>
            <c:numRef>
              <c:f>Sheet1!$C$2:$C$6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4.4000000000000004</c:v>
                </c:pt>
                <c:pt idx="2">
                  <c:v>3.9</c:v>
                </c:pt>
                <c:pt idx="3">
                  <c:v>3.5</c:v>
                </c:pt>
                <c:pt idx="4">
                  <c:v>1.6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2-1FD1-4484-851A-F3EC8BC87D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693086152"/>
        <c:axId val="693084584"/>
      </c:bubbleChart>
      <c:valAx>
        <c:axId val="6930861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3084584"/>
        <c:crosses val="autoZero"/>
        <c:crossBetween val="midCat"/>
      </c:valAx>
      <c:valAx>
        <c:axId val="6930845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3086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0878976420893735"/>
          <c:w val="1"/>
          <c:h val="0.73894956217620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E80C-4663-B0E2-F25BF1635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Local broadcast TV</c:v>
                </c:pt>
                <c:pt idx="1">
                  <c:v>Cable TV</c:v>
                </c:pt>
                <c:pt idx="2">
                  <c:v>Online</c:v>
                </c:pt>
                <c:pt idx="3">
                  <c:v>National Broadcast
Network</c:v>
                </c:pt>
                <c:pt idx="4">
                  <c:v>Print</c:v>
                </c:pt>
                <c:pt idx="5">
                  <c:v>Radio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0.50619999999999998</c:v>
                </c:pt>
                <c:pt idx="1">
                  <c:v>0.4269</c:v>
                </c:pt>
                <c:pt idx="2">
                  <c:v>0.40339999999999998</c:v>
                </c:pt>
                <c:pt idx="3">
                  <c:v>0.37019999999999997</c:v>
                </c:pt>
                <c:pt idx="4">
                  <c:v>0.30980000000000002</c:v>
                </c:pt>
                <c:pt idx="5">
                  <c:v>0.19989999999999999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E88-9FD1-72367B2D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93084976"/>
        <c:axId val="693086544"/>
      </c:barChart>
      <c:catAx>
        <c:axId val="69308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693086544"/>
        <c:crosses val="autoZero"/>
        <c:auto val="0"/>
        <c:lblAlgn val="ctr"/>
        <c:lblOffset val="100"/>
        <c:tickLblSkip val="1"/>
        <c:noMultiLvlLbl val="0"/>
      </c:catAx>
      <c:valAx>
        <c:axId val="693086544"/>
        <c:scaling>
          <c:orientation val="minMax"/>
          <c:max val="0.60000000000000009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69308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795429287401485"/>
          <c:y val="3.5873937032540125E-2"/>
          <c:w val="0.64631256695101535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12-4C24-94C4-92090F1F78E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262C7BB-C127-495D-910D-0910FF8DCAF1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92-4717-B509-01377C37AE6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5FD31C-1BD0-4482-951D-12BCE3D72AAF}" type="VALUE">
                      <a:rPr lang="en-US" b="0"/>
                      <a:pPr>
                        <a:defRPr sz="11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12-4C24-94C4-92090F1F7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television stations websites/apps </c:v>
                </c:pt>
                <c:pt idx="2">
                  <c:v>Local newspaper websites/apps </c:v>
                </c:pt>
                <c:pt idx="3">
                  <c:v>Local newspapers </c:v>
                </c:pt>
                <c:pt idx="4">
                  <c:v>Local radio stations </c:v>
                </c:pt>
                <c:pt idx="5">
                  <c:v>Local radio station websites/apps </c:v>
                </c:pt>
                <c:pt idx="6">
                  <c:v>National broadcast television news  </c:v>
                </c:pt>
                <c:pt idx="7">
                  <c:v>Cable television news website/apps </c:v>
                </c:pt>
                <c:pt idx="8">
                  <c:v>Cable television news </c:v>
                </c:pt>
                <c:pt idx="9">
                  <c:v>National broadcast television news websites/apps </c:v>
                </c:pt>
                <c:pt idx="10">
                  <c:v>National newspaper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0.79783229573284498</c:v>
                </c:pt>
                <c:pt idx="1">
                  <c:v>0.78952852364255199</c:v>
                </c:pt>
                <c:pt idx="2">
                  <c:v>0.77665567219910603</c:v>
                </c:pt>
                <c:pt idx="3">
                  <c:v>0.77604165677975201</c:v>
                </c:pt>
                <c:pt idx="4">
                  <c:v>0.76841959566727902</c:v>
                </c:pt>
                <c:pt idx="5">
                  <c:v>0.73464020638354699</c:v>
                </c:pt>
                <c:pt idx="6">
                  <c:v>0.70522516731808904</c:v>
                </c:pt>
                <c:pt idx="7">
                  <c:v>0.67305710388116102</c:v>
                </c:pt>
                <c:pt idx="8">
                  <c:v>0.66277392518434897</c:v>
                </c:pt>
                <c:pt idx="9">
                  <c:v>0.65857647593725599</c:v>
                </c:pt>
                <c:pt idx="10">
                  <c:v>0.65578844826041205</c:v>
                </c:pt>
                <c:pt idx="11">
                  <c:v>0.556801998613493</c:v>
                </c:pt>
                <c:pt idx="12">
                  <c:v>0.42242940649483601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C-448D-A4A2-1C39CDB41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93086936"/>
        <c:axId val="693087328"/>
      </c:barChart>
      <c:catAx>
        <c:axId val="693086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087328"/>
        <c:crosses val="autoZero"/>
        <c:auto val="1"/>
        <c:lblAlgn val="ctr"/>
        <c:lblOffset val="100"/>
        <c:noMultiLvlLbl val="0"/>
      </c:catAx>
      <c:valAx>
        <c:axId val="693087328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693086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newspapers </c:v>
                </c:pt>
                <c:pt idx="2">
                  <c:v>Local television stations websites/apps </c:v>
                </c:pt>
                <c:pt idx="3">
                  <c:v>Local radio stations </c:v>
                </c:pt>
                <c:pt idx="4">
                  <c:v>Local newspaper websites/apps </c:v>
                </c:pt>
                <c:pt idx="5">
                  <c:v>Local radio station websites/apps </c:v>
                </c:pt>
                <c:pt idx="6">
                  <c:v>National broadcast television news  </c:v>
                </c:pt>
                <c:pt idx="7">
                  <c:v>National newspaper websites/apps </c:v>
                </c:pt>
                <c:pt idx="8">
                  <c:v>National broadcast television news websites/apps </c:v>
                </c:pt>
                <c:pt idx="9">
                  <c:v>Cable television news </c:v>
                </c:pt>
                <c:pt idx="10">
                  <c:v>Cable television news website/apps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0.29666356434591201</c:v>
                </c:pt>
                <c:pt idx="1">
                  <c:v>0.29657312158353</c:v>
                </c:pt>
                <c:pt idx="2">
                  <c:v>0.27750338230026</c:v>
                </c:pt>
                <c:pt idx="3">
                  <c:v>0.28201610637475699</c:v>
                </c:pt>
                <c:pt idx="4">
                  <c:v>0.25680266140178998</c:v>
                </c:pt>
                <c:pt idx="5">
                  <c:v>0.26494679459961301</c:v>
                </c:pt>
                <c:pt idx="6">
                  <c:v>0.27410282257715601</c:v>
                </c:pt>
                <c:pt idx="7">
                  <c:v>0.238043295365267</c:v>
                </c:pt>
                <c:pt idx="8">
                  <c:v>0.231914986658317</c:v>
                </c:pt>
                <c:pt idx="9">
                  <c:v>0.21970830732208199</c:v>
                </c:pt>
                <c:pt idx="10">
                  <c:v>0.19971710312257801</c:v>
                </c:pt>
                <c:pt idx="11">
                  <c:v>0.16200788229634899</c:v>
                </c:pt>
                <c:pt idx="12">
                  <c:v>0.109964874563574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2-40F4-BAD2-8F8AF9CA78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rgbClr val="A1BB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newspapers </c:v>
                </c:pt>
                <c:pt idx="2">
                  <c:v>Local television stations websites/apps </c:v>
                </c:pt>
                <c:pt idx="3">
                  <c:v>Local radio stations </c:v>
                </c:pt>
                <c:pt idx="4">
                  <c:v>Local newspaper websites/apps </c:v>
                </c:pt>
                <c:pt idx="5">
                  <c:v>Local radio station websites/apps </c:v>
                </c:pt>
                <c:pt idx="6">
                  <c:v>National broadcast television news  </c:v>
                </c:pt>
                <c:pt idx="7">
                  <c:v>National newspaper websites/apps </c:v>
                </c:pt>
                <c:pt idx="8">
                  <c:v>National broadcast television news websites/apps </c:v>
                </c:pt>
                <c:pt idx="9">
                  <c:v>Cable television news </c:v>
                </c:pt>
                <c:pt idx="10">
                  <c:v>Cable television news website/apps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Sheet1!$C$2:$C$14</c:f>
              <c:numCache>
                <c:formatCode>#,##0%</c:formatCode>
                <c:ptCount val="13"/>
                <c:pt idx="0">
                  <c:v>0.49439449539077401</c:v>
                </c:pt>
                <c:pt idx="1">
                  <c:v>0.47437979370154199</c:v>
                </c:pt>
                <c:pt idx="2">
                  <c:v>0.48544443699198703</c:v>
                </c:pt>
                <c:pt idx="3">
                  <c:v>0.47253916847190802</c:v>
                </c:pt>
                <c:pt idx="4">
                  <c:v>0.48910307998538399</c:v>
                </c:pt>
                <c:pt idx="5">
                  <c:v>0.47705884075196697</c:v>
                </c:pt>
                <c:pt idx="6">
                  <c:v>0.381140750498772</c:v>
                </c:pt>
                <c:pt idx="7">
                  <c:v>0.40741764929044599</c:v>
                </c:pt>
                <c:pt idx="8">
                  <c:v>0.39353085214274203</c:v>
                </c:pt>
                <c:pt idx="9">
                  <c:v>0.40394048947068301</c:v>
                </c:pt>
                <c:pt idx="10">
                  <c:v>0.40706124203203198</c:v>
                </c:pt>
                <c:pt idx="11">
                  <c:v>0.34748063731065398</c:v>
                </c:pt>
                <c:pt idx="12">
                  <c:v>0.21269081318730099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2-40F4-BAD2-8F8AF9CA7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90465408"/>
        <c:axId val="405135960"/>
      </c:barChart>
      <c:catAx>
        <c:axId val="690465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135960"/>
        <c:crosses val="autoZero"/>
        <c:auto val="1"/>
        <c:lblAlgn val="ctr"/>
        <c:lblOffset val="100"/>
        <c:noMultiLvlLbl val="0"/>
      </c:catAx>
      <c:valAx>
        <c:axId val="405135960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69046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754194559534087"/>
          <c:y val="6.2547581394155255E-2"/>
          <c:w val="0.38140394080155859"/>
          <c:h val="6.562609448579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054306606401855"/>
          <c:y val="3.6211679486587309E-2"/>
          <c:w val="0.55866437282804737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5E7-4317-95C9-1039BDDEFA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Social media</c:v>
                </c:pt>
                <c:pt idx="1">
                  <c:v>Online-only news websites/apps</c:v>
                </c:pt>
                <c:pt idx="2">
                  <c:v>National broadcast television news</c:v>
                </c:pt>
                <c:pt idx="3">
                  <c:v>National newspaper websites/apps</c:v>
                </c:pt>
                <c:pt idx="4">
                  <c:v>Cable television news</c:v>
                </c:pt>
                <c:pt idx="5">
                  <c:v>Cable television news website/apps</c:v>
                </c:pt>
                <c:pt idx="6">
                  <c:v>National broadcast television news websites/apps</c:v>
                </c:pt>
                <c:pt idx="7">
                  <c:v>Local broadcast television stations</c:v>
                </c:pt>
                <c:pt idx="8">
                  <c:v>Local newspaper websites/apps</c:v>
                </c:pt>
                <c:pt idx="9">
                  <c:v>Local television stations websites/apps</c:v>
                </c:pt>
                <c:pt idx="10">
                  <c:v>Local newspapers</c:v>
                </c:pt>
                <c:pt idx="11">
                  <c:v>Local radio stations</c:v>
                </c:pt>
                <c:pt idx="12">
                  <c:v>Local radio station websites/apps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0.63092125696452495</c:v>
                </c:pt>
                <c:pt idx="1">
                  <c:v>0.30006527422061802</c:v>
                </c:pt>
                <c:pt idx="2">
                  <c:v>0.266874807702983</c:v>
                </c:pt>
                <c:pt idx="3">
                  <c:v>0.210127308001963</c:v>
                </c:pt>
                <c:pt idx="4">
                  <c:v>0.204095850659122</c:v>
                </c:pt>
                <c:pt idx="5">
                  <c:v>0.167151244168111</c:v>
                </c:pt>
                <c:pt idx="6">
                  <c:v>0.16630557316750599</c:v>
                </c:pt>
                <c:pt idx="7">
                  <c:v>6.9293245879187906E-2</c:v>
                </c:pt>
                <c:pt idx="8">
                  <c:v>5.2781407210742398E-2</c:v>
                </c:pt>
                <c:pt idx="9">
                  <c:v>4.95629734562789E-2</c:v>
                </c:pt>
                <c:pt idx="10">
                  <c:v>4.4205257723057903E-2</c:v>
                </c:pt>
                <c:pt idx="11">
                  <c:v>4.2882170616666E-2</c:v>
                </c:pt>
                <c:pt idx="12">
                  <c:v>4.0958347504831301E-2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7-4275-A48B-287CB4A32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83455536"/>
        <c:axId val="685834264"/>
      </c:barChart>
      <c:catAx>
        <c:axId val="683455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834264"/>
        <c:crosses val="autoZero"/>
        <c:auto val="1"/>
        <c:lblAlgn val="ctr"/>
        <c:lblOffset val="100"/>
        <c:noMultiLvlLbl val="0"/>
      </c:catAx>
      <c:valAx>
        <c:axId val="685834264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6834555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82756048661841"/>
          <c:y val="8.5312500000000006E-3"/>
          <c:w val="0.53347837285937871"/>
          <c:h val="0.8946686257328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1E-4A44-B7C6-0FFE49719B7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1E-4A44-B7C6-0FFE49719B7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91E-4A44-B7C6-0FFE49719B7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91E-4A44-B7C6-0FFE49719B7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Sheet1!$A$16:$A$23</c:f>
              <c:strCache>
                <c:ptCount val="8"/>
                <c:pt idx="0">
                  <c:v>I find myself talking more often about local issues and news compared with national news </c:v>
                </c:pt>
                <c:pt idx="1">
                  <c:v>I often find myself passing along advice that I get from television </c:v>
                </c:pt>
                <c:pt idx="2">
                  <c:v>I like to watch the shows that my friends watch so that we can talk about them </c:v>
                </c:pt>
                <c:pt idx="3">
                  <c:v>I feel closer to the people who present the local news than people presenting national news </c:v>
                </c:pt>
                <c:pt idx="4">
                  <c:v>I trust the people who present the local news more than people presenting national news </c:v>
                </c:pt>
                <c:pt idx="5">
                  <c:v>I often find myself bringing up stories I heard on the local news in my daily conversations </c:v>
                </c:pt>
                <c:pt idx="6">
                  <c:v>I find myself frequently talking with people about the things I see on television </c:v>
                </c:pt>
                <c:pt idx="7">
                  <c:v>I turn to local news for information on local politics and local government issues </c:v>
                </c:pt>
              </c:strCache>
            </c:strRef>
          </c:cat>
          <c:val>
            <c:numRef>
              <c:f>Sheet1!$B$16:$B$23</c:f>
              <c:numCache>
                <c:formatCode>0%</c:formatCode>
                <c:ptCount val="8"/>
                <c:pt idx="0">
                  <c:v>0.48</c:v>
                </c:pt>
                <c:pt idx="1">
                  <c:v>0.46</c:v>
                </c:pt>
                <c:pt idx="2">
                  <c:v>0.51</c:v>
                </c:pt>
                <c:pt idx="3">
                  <c:v>0.56999999999999995</c:v>
                </c:pt>
                <c:pt idx="4">
                  <c:v>0.59</c:v>
                </c:pt>
                <c:pt idx="5">
                  <c:v>0.57999999999999996</c:v>
                </c:pt>
                <c:pt idx="6">
                  <c:v>0.57999999999999996</c:v>
                </c:pt>
                <c:pt idx="7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1E-4A44-B7C6-0FFE49719B70}"/>
            </c:ext>
          </c:extLst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Home Improvement Opinion Leaders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504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Sheet1!$A$16:$A$23</c:f>
              <c:strCache>
                <c:ptCount val="8"/>
                <c:pt idx="0">
                  <c:v>I find myself talking more often about local issues and news compared with national news </c:v>
                </c:pt>
                <c:pt idx="1">
                  <c:v>I often find myself passing along advice that I get from television </c:v>
                </c:pt>
                <c:pt idx="2">
                  <c:v>I like to watch the shows that my friends watch so that we can talk about them </c:v>
                </c:pt>
                <c:pt idx="3">
                  <c:v>I feel closer to the people who present the local news than people presenting national news </c:v>
                </c:pt>
                <c:pt idx="4">
                  <c:v>I trust the people who present the local news more than people presenting national news </c:v>
                </c:pt>
                <c:pt idx="5">
                  <c:v>I often find myself bringing up stories I heard on the local news in my daily conversations </c:v>
                </c:pt>
                <c:pt idx="6">
                  <c:v>I find myself frequently talking with people about the things I see on television </c:v>
                </c:pt>
                <c:pt idx="7">
                  <c:v>I turn to local news for information on local politics and local government issues </c:v>
                </c:pt>
              </c:strCache>
            </c:strRef>
          </c:cat>
          <c:val>
            <c:numRef>
              <c:f>Sheet1!$C$16:$C$23</c:f>
              <c:numCache>
                <c:formatCode>#,##0%</c:formatCode>
                <c:ptCount val="8"/>
                <c:pt idx="0">
                  <c:v>0.54197349173155196</c:v>
                </c:pt>
                <c:pt idx="1">
                  <c:v>0.55184673919906702</c:v>
                </c:pt>
                <c:pt idx="2">
                  <c:v>0.55709226463046602</c:v>
                </c:pt>
                <c:pt idx="3">
                  <c:v>0.60210678836867204</c:v>
                </c:pt>
                <c:pt idx="4">
                  <c:v>0.60953593358561098</c:v>
                </c:pt>
                <c:pt idx="5">
                  <c:v>0.64297157372799296</c:v>
                </c:pt>
                <c:pt idx="6">
                  <c:v>0.67323425947503102</c:v>
                </c:pt>
                <c:pt idx="7">
                  <c:v>0.73940079135288805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89-435E-A5F3-9F33A3FBD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399018328"/>
        <c:axId val="399018720"/>
      </c:barChart>
      <c:catAx>
        <c:axId val="399018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18720"/>
        <c:crosses val="autoZero"/>
        <c:auto val="1"/>
        <c:lblAlgn val="ctr"/>
        <c:lblOffset val="100"/>
        <c:noMultiLvlLbl val="0"/>
      </c:catAx>
      <c:valAx>
        <c:axId val="399018720"/>
        <c:scaling>
          <c:orientation val="minMax"/>
          <c:max val="0.9"/>
        </c:scaling>
        <c:delete val="1"/>
        <c:axPos val="b"/>
        <c:numFmt formatCode="0%" sourceLinked="1"/>
        <c:majorTickMark val="out"/>
        <c:minorTickMark val="none"/>
        <c:tickLblPos val="nextTo"/>
        <c:crossAx val="39901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0.12411</cdr:x>
      <cdr:y>0.74744</cdr:y>
    </cdr:from>
    <cdr:to>
      <cdr:x>0.23523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1415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91440" tIns="45720" rIns="91440" bIns="45720" rtlCol="0" anchor="t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“A”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0.28976</cdr:x>
      <cdr:y>0.74744</cdr:y>
    </cdr:from>
    <cdr:to>
      <cdr:x>0.40087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84629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“B”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0.44444</cdr:x>
      <cdr:y>0.74744</cdr:y>
    </cdr:from>
    <cdr:to>
      <cdr:x>0.55556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57600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“C”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0.61275</cdr:x>
      <cdr:y>0.74744</cdr:y>
    </cdr:from>
    <cdr:to>
      <cdr:x>0.72386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42667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“D”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0.77125</cdr:x>
      <cdr:y>0.74744</cdr:y>
    </cdr:from>
    <cdr:to>
      <cdr:x>0.88236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47050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“E”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FF3519-C133-8449-8C4E-12807B124BD6}" type="datetimeFigureOut">
              <a:rPr lang="en-US" smtClean="0">
                <a:latin typeface="Century Gothic Regular"/>
              </a:rPr>
              <a:t>4/19/2022</a:t>
            </a:fld>
            <a:endParaRPr lang="en-US" dirty="0">
              <a:latin typeface="Century Gothic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251B7B-E146-0E44-B8A9-CC2E8E0829AF}" type="slidenum">
              <a:rPr lang="en-US" smtClean="0">
                <a:latin typeface="Century Gothic Regular"/>
              </a:rPr>
              <a:t>‹#›</a:t>
            </a:fld>
            <a:endParaRPr 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003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970AF5BC-03C6-D949-B4AF-BE6D8B403508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D6B63886-553A-7446-B9A8-0A162F165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7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D0B59-6E5A-BD47-8038-7C104747F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8876" b="24531"/>
          <a:stretch/>
        </p:blipFill>
        <p:spPr>
          <a:xfrm>
            <a:off x="0" y="776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EF31E-AA78-364C-A8C2-CC7A147B5A46}"/>
              </a:ext>
            </a:extLst>
          </p:cNvPr>
          <p:cNvSpPr/>
          <p:nvPr userDrawn="1"/>
        </p:nvSpPr>
        <p:spPr>
          <a:xfrm>
            <a:off x="0" y="0"/>
            <a:ext cx="9144000" cy="987425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115EC-6A09-6B40-8A68-D2A5134B6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3354" y="388037"/>
            <a:ext cx="1900754" cy="36168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0131B2-1DFF-1E4E-BE32-189DD10DB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2381250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BRAND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5B378CF-8696-504D-8F1F-1F8523992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575755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04975-ADD6-324C-BF5C-67BDA99D0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73599" y="441459"/>
            <a:ext cx="1265456" cy="2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F1DF00B-6D06-704D-A295-FD936813E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DE9CF-6FE2-6C47-91A3-C5F437E46C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950913"/>
            <a:ext cx="8280400" cy="297442"/>
          </a:xfrm>
          <a:prstGeom prst="rect">
            <a:avLst/>
          </a:prstGeom>
        </p:spPr>
        <p:txBody>
          <a:bodyPr lIns="0" tIns="0" rIns="0" bIns="0"/>
          <a:lstStyle>
            <a:lvl1pPr marL="284400" indent="-284400" algn="l">
              <a:lnSpc>
                <a:spcPct val="100000"/>
              </a:lnSpc>
              <a:spcBef>
                <a:spcPts val="600"/>
              </a:spcBef>
              <a:buNone/>
              <a:defRPr sz="1600" b="1" i="1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69D41B-B118-BD47-8695-54FDBDF88E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801" y="1335819"/>
            <a:ext cx="8269400" cy="1235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82CE734-41BD-6645-A857-BB93FF209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2651194"/>
            <a:ext cx="8280400" cy="2040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buFontTx/>
              <a:buNone/>
              <a:defRPr sz="12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54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69870"/>
            <a:ext cx="7162616" cy="857250"/>
          </a:xfrm>
        </p:spPr>
        <p:txBody>
          <a:bodyPr tIns="0">
            <a:noAutofit/>
          </a:bodyPr>
          <a:lstStyle>
            <a:lvl1pPr algn="l">
              <a:lnSpc>
                <a:spcPct val="8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327120"/>
            <a:ext cx="7162800" cy="27130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72749" y="4772726"/>
            <a:ext cx="2973722" cy="1718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18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00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3540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981">
          <p15:clr>
            <a:srgbClr val="FBAE40"/>
          </p15:clr>
        </p15:guide>
        <p15:guide id="6" orient="horz" pos="1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FEB75173-7C84-8044-9732-2CDF446DF710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" name="Shape 67">
            <a:extLst>
              <a:ext uri="{FF2B5EF4-FFF2-40B4-BE49-F238E27FC236}">
                <a16:creationId xmlns:a16="http://schemas.microsoft.com/office/drawing/2014/main" id="{DE71AEBC-E05F-A047-8B03-A911F69EC5EB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37501F-67B8-3344-8DF7-C723BF5F1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F0B4CA7-AA1D-124A-A99A-7BF776BF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07855"/>
            <a:ext cx="8280400" cy="32779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0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GREY">
    <p:bg>
      <p:bgPr>
        <a:solidFill>
          <a:srgbClr val="3C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4">
            <a:extLst>
              <a:ext uri="{FF2B5EF4-FFF2-40B4-BE49-F238E27FC236}">
                <a16:creationId xmlns:a16="http://schemas.microsoft.com/office/drawing/2014/main" id="{97AEE061-3BE3-8843-BFEA-3CCDC1A9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775"/>
            <a:ext cx="8280400" cy="46799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hape 67">
            <a:extLst>
              <a:ext uri="{FF2B5EF4-FFF2-40B4-BE49-F238E27FC236}">
                <a16:creationId xmlns:a16="http://schemas.microsoft.com/office/drawing/2014/main" id="{DCBC168D-11B3-4D46-8AB6-C4B7B60090B4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470E6-A983-5343-9BAC-7994D8575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1011F-3291-8D46-AF39-BE9129767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644" t="5191" r="7767" b="19898"/>
          <a:stretch/>
        </p:blipFill>
        <p:spPr>
          <a:xfrm>
            <a:off x="-188438" y="-19250"/>
            <a:ext cx="9520876" cy="5355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24836-589E-B540-8C9C-2F62C8484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31775"/>
            <a:ext cx="8280400" cy="46799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CENTERED TITLE</a:t>
            </a:r>
          </a:p>
        </p:txBody>
      </p:sp>
    </p:spTree>
    <p:extLst>
      <p:ext uri="{BB962C8B-B14F-4D97-AF65-F5344CB8AC3E}">
        <p14:creationId xmlns:p14="http://schemas.microsoft.com/office/powerpoint/2010/main" val="26490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16475-CD06-6B48-90ED-A4E165F51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39726"/>
            <a:ext cx="8280400" cy="57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FF663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SUMMARY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B8B72-368D-5740-A575-E88093BE3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67623"/>
            <a:ext cx="8280400" cy="32441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000" cap="none" baseline="0">
                <a:solidFill>
                  <a:srgbClr val="3C3C3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TITLE 3</a:t>
            </a:r>
          </a:p>
          <a:p>
            <a:pPr lvl="0"/>
            <a:r>
              <a:rPr lang="en-US" dirty="0"/>
              <a:t>TITLE 4</a:t>
            </a:r>
          </a:p>
        </p:txBody>
      </p:sp>
    </p:spTree>
    <p:extLst>
      <p:ext uri="{BB962C8B-B14F-4D97-AF65-F5344CB8AC3E}">
        <p14:creationId xmlns:p14="http://schemas.microsoft.com/office/powerpoint/2010/main" val="333785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35558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3D454D-7B88-A040-A33A-777A433D3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950913"/>
            <a:ext cx="4129200" cy="324894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 i="0" cap="all" baseline="0"/>
            </a:lvl1pPr>
            <a:lvl2pPr marL="284400" indent="-2844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aseline="0"/>
            </a:lvl2pPr>
            <a:lvl3pPr marL="914400" indent="0">
              <a:buFontTx/>
              <a:buNone/>
              <a:defRPr baseline="0"/>
            </a:lvl3pPr>
            <a:lvl4pPr marL="1371600" indent="0">
              <a:buFontTx/>
              <a:buNone/>
              <a:defRPr baseline="0"/>
            </a:lvl4pPr>
            <a:lvl5pPr marL="1828800" indent="0">
              <a:buFontTx/>
              <a:buNone/>
              <a:defRPr baseline="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</a:t>
            </a:r>
          </a:p>
          <a:p>
            <a:pPr lvl="1"/>
            <a:r>
              <a:rPr lang="en-US" dirty="0"/>
              <a:t>Fourth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CB100E-C2A5-3E41-AB26-9F0C17E0FF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950913"/>
            <a:ext cx="4140200" cy="32496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50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 2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3E16BD0-D774-8A45-85A5-B061B56B0F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6AC94-B06A-4548-9C16-2E30771BB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7320CF-2EF7-F04D-96C9-E9EF79497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443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021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0C84BC-C90F-DB46-8DCF-76A4DE59E5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84FD98-B23B-5B40-873B-F291E800C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950913"/>
            <a:ext cx="8280400" cy="162083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aseline="0">
                <a:solidFill>
                  <a:srgbClr val="3C3C3A"/>
                </a:solidFill>
              </a:defRPr>
            </a:lvl1pPr>
            <a:lvl2pPr>
              <a:defRPr>
                <a:solidFill>
                  <a:srgbClr val="3C3C3A"/>
                </a:solidFill>
              </a:defRPr>
            </a:lvl2pPr>
            <a:lvl3pPr>
              <a:defRPr>
                <a:solidFill>
                  <a:srgbClr val="3C3C3A"/>
                </a:solidFill>
              </a:defRPr>
            </a:lvl3pPr>
            <a:lvl4pPr>
              <a:defRPr>
                <a:solidFill>
                  <a:srgbClr val="3C3C3A"/>
                </a:solidFill>
              </a:defRPr>
            </a:lvl4pPr>
            <a:lvl5pPr>
              <a:defRPr>
                <a:solidFill>
                  <a:srgbClr val="3C3C3A"/>
                </a:solidFill>
              </a:defRPr>
            </a:lvl5pPr>
          </a:lstStyle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1 </a:t>
            </a:r>
          </a:p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2</a:t>
            </a:r>
            <a:endParaRPr lang="en" sz="1200" dirty="0">
              <a:solidFill>
                <a:srgbClr val="3C3C3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6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14C335FA-79F0-7A47-8BFA-797806C645AC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A761B-628F-0C41-A410-01D60491D79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3763" y="4827698"/>
            <a:ext cx="941070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3" orient="horz" pos="146">
          <p15:clr>
            <a:srgbClr val="F26B43"/>
          </p15:clr>
        </p15:guide>
        <p15:guide id="4" orient="horz" pos="3094">
          <p15:clr>
            <a:srgbClr val="F26B43"/>
          </p15:clr>
        </p15:guide>
        <p15:guide id="5" pos="272">
          <p15:clr>
            <a:srgbClr val="F26B43"/>
          </p15:clr>
        </p15:guide>
        <p15:guide id="6" pos="5488">
          <p15:clr>
            <a:srgbClr val="F26B43"/>
          </p15:clr>
        </p15:guide>
        <p15:guide id="7" orient="horz" pos="599">
          <p15:clr>
            <a:srgbClr val="F26B43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800" y="2134760"/>
            <a:ext cx="8280400" cy="381000"/>
          </a:xfrm>
        </p:spPr>
        <p:txBody>
          <a:bodyPr/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American Conversation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800" y="3572593"/>
            <a:ext cx="8280400" cy="3810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92" y="4484970"/>
            <a:ext cx="1757266" cy="497772"/>
          </a:xfrm>
          <a:prstGeom prst="rect">
            <a:avLst/>
          </a:prstGeom>
          <a:effectLst/>
        </p:spPr>
      </p:pic>
      <p:grpSp>
        <p:nvGrpSpPr>
          <p:cNvPr id="7" name="Group 6"/>
          <p:cNvGrpSpPr/>
          <p:nvPr/>
        </p:nvGrpSpPr>
        <p:grpSpPr>
          <a:xfrm>
            <a:off x="6960089" y="4410300"/>
            <a:ext cx="2034073" cy="647113"/>
            <a:chOff x="6740633" y="4030821"/>
            <a:chExt cx="2034073" cy="647113"/>
          </a:xfrm>
        </p:grpSpPr>
        <p:sp>
          <p:nvSpPr>
            <p:cNvPr id="8" name="Rectangle 7"/>
            <p:cNvSpPr/>
            <p:nvPr/>
          </p:nvSpPr>
          <p:spPr>
            <a:xfrm>
              <a:off x="6740633" y="4030821"/>
              <a:ext cx="2034073" cy="6471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036" y="4105491"/>
              <a:ext cx="1757266" cy="497772"/>
            </a:xfrm>
            <a:prstGeom prst="rect">
              <a:avLst/>
            </a:prstGeom>
            <a:effectLst/>
          </p:spPr>
        </p:pic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431800" y="2972467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improvement category Opinion Leaders</a:t>
            </a:r>
          </a:p>
        </p:txBody>
      </p:sp>
    </p:spTree>
    <p:extLst>
      <p:ext uri="{BB962C8B-B14F-4D97-AF65-F5344CB8AC3E}">
        <p14:creationId xmlns:p14="http://schemas.microsoft.com/office/powerpoint/2010/main" val="365006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0C59621-29EB-43CC-A4A3-002E800BD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612838"/>
              </p:ext>
            </p:extLst>
          </p:nvPr>
        </p:nvGraphicFramePr>
        <p:xfrm>
          <a:off x="892355" y="1237488"/>
          <a:ext cx="8072133" cy="349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8">
            <a:extLst>
              <a:ext uri="{FF2B5EF4-FFF2-40B4-BE49-F238E27FC236}">
                <a16:creationId xmlns:a16="http://schemas.microsoft.com/office/drawing/2014/main" id="{62627E40-8088-4311-9A85-A95126D79420}"/>
              </a:ext>
            </a:extLst>
          </p:cNvPr>
          <p:cNvSpPr txBox="1">
            <a:spLocks/>
          </p:cNvSpPr>
          <p:nvPr/>
        </p:nvSpPr>
        <p:spPr>
          <a:xfrm>
            <a:off x="431801" y="133349"/>
            <a:ext cx="8419592" cy="821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How Likely Are You To Believe What Somebody Tells You If They Say They Heard About it From This Source?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13BB4-78D1-4CB8-A279-3D77B2FFE6EC}"/>
              </a:ext>
            </a:extLst>
          </p:cNvPr>
          <p:cNvSpPr/>
          <p:nvPr/>
        </p:nvSpPr>
        <p:spPr>
          <a:xfrm>
            <a:off x="1455174" y="4715096"/>
            <a:ext cx="740359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Home Improvement Opinion Leaders, n=458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Q14: How likely are you to believe what somebody tells you if they say they heard about it from this source? Top 2 box shown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BB162-9A65-4CBB-BBD5-4055692BCB35}"/>
              </a:ext>
            </a:extLst>
          </p:cNvPr>
          <p:cNvSpPr txBox="1"/>
          <p:nvPr/>
        </p:nvSpPr>
        <p:spPr>
          <a:xfrm>
            <a:off x="596617" y="1025314"/>
            <a:ext cx="7877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Home Improvement Opinion Leaders More Likely To Believe What They See/hear from this source…</a:t>
            </a:r>
          </a:p>
          <a:p>
            <a:pPr algn="ctr"/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764E47-4804-43A1-A12C-ED037F58A294}"/>
              </a:ext>
            </a:extLst>
          </p:cNvPr>
          <p:cNvSpPr/>
          <p:nvPr/>
        </p:nvSpPr>
        <p:spPr>
          <a:xfrm>
            <a:off x="8222477" y="1381057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8C8892-A7EA-4479-BD5C-CA1A14E23E55}"/>
              </a:ext>
            </a:extLst>
          </p:cNvPr>
          <p:cNvSpPr/>
          <p:nvPr/>
        </p:nvSpPr>
        <p:spPr>
          <a:xfrm>
            <a:off x="8179760" y="1621809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7AF22F-BC76-493D-980B-BD6244BF13D4}"/>
              </a:ext>
            </a:extLst>
          </p:cNvPr>
          <p:cNvSpPr/>
          <p:nvPr/>
        </p:nvSpPr>
        <p:spPr>
          <a:xfrm>
            <a:off x="7425405" y="3378618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C3E7D1-C5E5-4C03-A60B-07984ED67E30}"/>
              </a:ext>
            </a:extLst>
          </p:cNvPr>
          <p:cNvSpPr/>
          <p:nvPr/>
        </p:nvSpPr>
        <p:spPr>
          <a:xfrm>
            <a:off x="6041105" y="4373491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549DEBF-2E16-47AD-8E38-9C5272B74146}"/>
              </a:ext>
            </a:extLst>
          </p:cNvPr>
          <p:cNvSpPr/>
          <p:nvPr/>
        </p:nvSpPr>
        <p:spPr>
          <a:xfrm>
            <a:off x="873906" y="1992936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C0C8F1-6F9E-49A9-85EF-E4B0339655A7}"/>
              </a:ext>
            </a:extLst>
          </p:cNvPr>
          <p:cNvSpPr/>
          <p:nvPr/>
        </p:nvSpPr>
        <p:spPr>
          <a:xfrm>
            <a:off x="873907" y="1491614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Title 8"/>
          <p:cNvSpPr txBox="1">
            <a:spLocks/>
          </p:cNvSpPr>
          <p:nvPr/>
        </p:nvSpPr>
        <p:spPr>
          <a:xfrm>
            <a:off x="457199" y="97103"/>
            <a:ext cx="8523250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Local Broadcast TV News </a:t>
            </a:r>
            <a:r>
              <a:rPr lang="en-US" sz="2400" dirty="0">
                <a:solidFill>
                  <a:sysClr val="windowText" lastClr="000000"/>
                </a:solidFill>
              </a:rPr>
              <a:t>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#1 For </a:t>
            </a:r>
            <a:r>
              <a:rPr lang="en-US" sz="2400" dirty="0">
                <a:solidFill>
                  <a:srgbClr val="C0504D"/>
                </a:solidFill>
              </a:rPr>
              <a:t>Trust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…Far More Than Cable News Or Social Media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55174" y="4720640"/>
            <a:ext cx="753264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Home Improvement Opinion Leaders, n=458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Q17: For each source, please indicate the extent to which you agree or disagree with the following statement: I trust the news that I see/hear on…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0D23BC-9A26-486D-AA64-E22D08247E3A}"/>
              </a:ext>
            </a:extLst>
          </p:cNvPr>
          <p:cNvSpPr txBox="1"/>
          <p:nvPr/>
        </p:nvSpPr>
        <p:spPr>
          <a:xfrm>
            <a:off x="1664648" y="908864"/>
            <a:ext cx="5812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Home Improvement Opinion Leaders Who Trust News from…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C47BB3-58C1-41ED-B463-F287FF30BD8E}"/>
              </a:ext>
            </a:extLst>
          </p:cNvPr>
          <p:cNvSpPr txBox="1"/>
          <p:nvPr/>
        </p:nvSpPr>
        <p:spPr>
          <a:xfrm>
            <a:off x="7517856" y="1176460"/>
            <a:ext cx="1076325" cy="3807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u="sng" dirty="0">
                <a:solidFill>
                  <a:srgbClr val="000000"/>
                </a:solidFill>
              </a:rPr>
              <a:t>Top 2 Box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9A8971-C154-4758-A909-B9923B6AB524}"/>
              </a:ext>
            </a:extLst>
          </p:cNvPr>
          <p:cNvSpPr txBox="1"/>
          <p:nvPr/>
        </p:nvSpPr>
        <p:spPr>
          <a:xfrm>
            <a:off x="7698536" y="145392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79%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60EB95-C119-47EC-A566-140906FB5680}"/>
              </a:ext>
            </a:extLst>
          </p:cNvPr>
          <p:cNvSpPr txBox="1"/>
          <p:nvPr/>
        </p:nvSpPr>
        <p:spPr>
          <a:xfrm>
            <a:off x="7698536" y="1731113"/>
            <a:ext cx="569662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77</a:t>
            </a:r>
            <a:r>
              <a:rPr lang="en-US" sz="1100" b="1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C5E349-8076-4007-9811-1E4F45F00B34}"/>
              </a:ext>
            </a:extLst>
          </p:cNvPr>
          <p:cNvSpPr txBox="1"/>
          <p:nvPr/>
        </p:nvSpPr>
        <p:spPr>
          <a:xfrm>
            <a:off x="7698536" y="2222726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75%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B9D6C1-2CDE-4A92-B28D-F284541AD32C}"/>
              </a:ext>
            </a:extLst>
          </p:cNvPr>
          <p:cNvSpPr txBox="1"/>
          <p:nvPr/>
        </p:nvSpPr>
        <p:spPr>
          <a:xfrm>
            <a:off x="7698536" y="2481980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75%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F5F1FA-5374-49D8-AC57-E33E4D5513A4}"/>
              </a:ext>
            </a:extLst>
          </p:cNvPr>
          <p:cNvSpPr txBox="1"/>
          <p:nvPr/>
        </p:nvSpPr>
        <p:spPr>
          <a:xfrm>
            <a:off x="7698536" y="2741234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74%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698B61-F6CF-4674-B247-6D6476493173}"/>
              </a:ext>
            </a:extLst>
          </p:cNvPr>
          <p:cNvSpPr txBox="1"/>
          <p:nvPr/>
        </p:nvSpPr>
        <p:spPr>
          <a:xfrm>
            <a:off x="7698536" y="2973593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65%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CAAA2B-15D6-4715-879E-DA96CE06430A}"/>
              </a:ext>
            </a:extLst>
          </p:cNvPr>
          <p:cNvSpPr txBox="1"/>
          <p:nvPr/>
        </p:nvSpPr>
        <p:spPr>
          <a:xfrm>
            <a:off x="7698536" y="3223882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65%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8D6061-1B37-456D-925D-9A51AAAA7F40}"/>
              </a:ext>
            </a:extLst>
          </p:cNvPr>
          <p:cNvSpPr txBox="1"/>
          <p:nvPr/>
        </p:nvSpPr>
        <p:spPr>
          <a:xfrm>
            <a:off x="7698536" y="3483136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62%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14D01F-85DB-4A9F-8EE7-5DE69B413DB9}"/>
              </a:ext>
            </a:extLst>
          </p:cNvPr>
          <p:cNvSpPr txBox="1"/>
          <p:nvPr/>
        </p:nvSpPr>
        <p:spPr>
          <a:xfrm>
            <a:off x="7698536" y="3706530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62%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E89C72-038B-4AC9-9D6A-09C2FC5E5D36}"/>
              </a:ext>
            </a:extLst>
          </p:cNvPr>
          <p:cNvSpPr txBox="1"/>
          <p:nvPr/>
        </p:nvSpPr>
        <p:spPr>
          <a:xfrm>
            <a:off x="7698536" y="393888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61%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CF3AC-08DD-49D7-9BBA-F0AA9AE58AA5}"/>
              </a:ext>
            </a:extLst>
          </p:cNvPr>
          <p:cNvSpPr txBox="1"/>
          <p:nvPr/>
        </p:nvSpPr>
        <p:spPr>
          <a:xfrm>
            <a:off x="7698536" y="4180213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51%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789AB6-A8AF-4DBE-A480-C91363DAE020}"/>
              </a:ext>
            </a:extLst>
          </p:cNvPr>
          <p:cNvSpPr txBox="1"/>
          <p:nvPr/>
        </p:nvSpPr>
        <p:spPr>
          <a:xfrm>
            <a:off x="7698536" y="443946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32%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99C733-ABC4-462D-A438-FC2E42EB096A}"/>
              </a:ext>
            </a:extLst>
          </p:cNvPr>
          <p:cNvSpPr txBox="1"/>
          <p:nvPr/>
        </p:nvSpPr>
        <p:spPr>
          <a:xfrm>
            <a:off x="7698536" y="1972437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77%</a:t>
            </a:r>
          </a:p>
        </p:txBody>
      </p:sp>
      <p:sp>
        <p:nvSpPr>
          <p:cNvPr id="45" name="Oval 44"/>
          <p:cNvSpPr/>
          <p:nvPr/>
        </p:nvSpPr>
        <p:spPr>
          <a:xfrm>
            <a:off x="7705435" y="1987474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717752" y="3740299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17752" y="1449412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49A2A0-91E4-498E-9EF9-068DC1ED34AA}"/>
              </a:ext>
            </a:extLst>
          </p:cNvPr>
          <p:cNvSpPr/>
          <p:nvPr/>
        </p:nvSpPr>
        <p:spPr>
          <a:xfrm>
            <a:off x="7724840" y="4426890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AAAE81A8-F5AD-45DC-8733-9193F0AC2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530779"/>
              </p:ext>
            </p:extLst>
          </p:nvPr>
        </p:nvGraphicFramePr>
        <p:xfrm>
          <a:off x="778488" y="1013250"/>
          <a:ext cx="7232285" cy="381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15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691FDB9-E73A-4040-A661-BAEF5A8C9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82485"/>
              </p:ext>
            </p:extLst>
          </p:nvPr>
        </p:nvGraphicFramePr>
        <p:xfrm>
          <a:off x="469392" y="1057221"/>
          <a:ext cx="8290560" cy="368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6F6C3DBD-EE60-4448-9E8B-83CFDE0ECD34}"/>
              </a:ext>
            </a:extLst>
          </p:cNvPr>
          <p:cNvSpPr txBox="1">
            <a:spLocks/>
          </p:cNvSpPr>
          <p:nvPr/>
        </p:nvSpPr>
        <p:spPr>
          <a:xfrm>
            <a:off x="431800" y="133351"/>
            <a:ext cx="8400473" cy="625518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‘Fake News’ is Perceived as Greatest on Social Media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BE75B-F738-4E46-9BC3-6166B4F3A981}"/>
              </a:ext>
            </a:extLst>
          </p:cNvPr>
          <p:cNvSpPr/>
          <p:nvPr/>
        </p:nvSpPr>
        <p:spPr>
          <a:xfrm>
            <a:off x="1455174" y="4715569"/>
            <a:ext cx="688856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Base: Home Improvement Opinion Leaders, n=458</a:t>
            </a:r>
          </a:p>
          <a:p>
            <a:r>
              <a:rPr lang="en-US" sz="600" dirty="0">
                <a:solidFill>
                  <a:srgbClr val="404040"/>
                </a:solidFill>
                <a:latin typeface="+mj-lt"/>
              </a:rPr>
              <a:t>Q16: I find the problem with “fake news” to be most prevalent on…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Source: Engagement Labs TVB American Conversation Study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238E5-5FF2-415B-B323-7C39DC17108A}"/>
              </a:ext>
            </a:extLst>
          </p:cNvPr>
          <p:cNvSpPr txBox="1"/>
          <p:nvPr/>
        </p:nvSpPr>
        <p:spPr>
          <a:xfrm>
            <a:off x="859291" y="758868"/>
            <a:ext cx="7425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Home Improvement Opinion Leaders Who Find Fake News </a:t>
            </a: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Most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Prevalent on…</a:t>
            </a:r>
          </a:p>
        </p:txBody>
      </p:sp>
    </p:spTree>
    <p:extLst>
      <p:ext uri="{BB962C8B-B14F-4D97-AF65-F5344CB8AC3E}">
        <p14:creationId xmlns:p14="http://schemas.microsoft.com/office/powerpoint/2010/main" val="375797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353566" y="3117"/>
            <a:ext cx="8790433" cy="62619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Home Improvement Opinion Leaders Associate with a Trusted, Believable, Platform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285601" y="826810"/>
            <a:ext cx="5770420" cy="1154918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402803" y="892537"/>
            <a:ext cx="1649533" cy="1056691"/>
            <a:chOff x="4648200" y="1447800"/>
            <a:chExt cx="2651760" cy="1927651"/>
          </a:xfrm>
        </p:grpSpPr>
        <p:sp>
          <p:nvSpPr>
            <p:cNvPr id="96" name="Rectangle 95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00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Group 104"/>
          <p:cNvGrpSpPr/>
          <p:nvPr/>
        </p:nvGrpSpPr>
        <p:grpSpPr>
          <a:xfrm>
            <a:off x="353567" y="900134"/>
            <a:ext cx="1649533" cy="1050860"/>
            <a:chOff x="1819274" y="1458436"/>
            <a:chExt cx="2651760" cy="1917015"/>
          </a:xfrm>
        </p:grpSpPr>
        <p:sp>
          <p:nvSpPr>
            <p:cNvPr id="106" name="Rectangle 105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11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5" name="Group 114"/>
          <p:cNvGrpSpPr/>
          <p:nvPr/>
        </p:nvGrpSpPr>
        <p:grpSpPr>
          <a:xfrm>
            <a:off x="4317089" y="884981"/>
            <a:ext cx="1649533" cy="883993"/>
            <a:chOff x="6522371" y="1634812"/>
            <a:chExt cx="2651760" cy="1612608"/>
          </a:xfrm>
        </p:grpSpPr>
        <p:sp>
          <p:nvSpPr>
            <p:cNvPr id="116" name="Rectangle 115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18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" name="Rounded Rectangular Callout 118"/>
          <p:cNvSpPr/>
          <p:nvPr/>
        </p:nvSpPr>
        <p:spPr>
          <a:xfrm>
            <a:off x="6386943" y="867173"/>
            <a:ext cx="2333018" cy="949913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“Likely to believe what somebody tells you if they heard it from…”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894771" y="1319442"/>
            <a:ext cx="656495" cy="29849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66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78766" y="1319442"/>
            <a:ext cx="656495" cy="29849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80%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792931" y="1319442"/>
            <a:ext cx="691877" cy="34971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42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87383" y="2100631"/>
            <a:ext cx="5806078" cy="125878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392290" y="2154809"/>
            <a:ext cx="1651140" cy="1173088"/>
            <a:chOff x="4648200" y="1447800"/>
            <a:chExt cx="2651760" cy="1927651"/>
          </a:xfrm>
        </p:grpSpPr>
        <p:sp>
          <p:nvSpPr>
            <p:cNvPr id="125" name="Rectangle 12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2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" name="Group 133"/>
          <p:cNvGrpSpPr/>
          <p:nvPr/>
        </p:nvGrpSpPr>
        <p:grpSpPr>
          <a:xfrm>
            <a:off x="427000" y="2156144"/>
            <a:ext cx="1651140" cy="1166615"/>
            <a:chOff x="1819274" y="1458436"/>
            <a:chExt cx="2651760" cy="1917015"/>
          </a:xfrm>
        </p:grpSpPr>
        <p:sp>
          <p:nvSpPr>
            <p:cNvPr id="135" name="Rectangle 13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4" name="Group 143"/>
          <p:cNvGrpSpPr/>
          <p:nvPr/>
        </p:nvGrpSpPr>
        <p:grpSpPr>
          <a:xfrm>
            <a:off x="4341830" y="2138594"/>
            <a:ext cx="1629981" cy="981366"/>
            <a:chOff x="6522371" y="1634812"/>
            <a:chExt cx="2651760" cy="1612608"/>
          </a:xfrm>
        </p:grpSpPr>
        <p:sp>
          <p:nvSpPr>
            <p:cNvPr id="145" name="Rectangle 14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4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Rounded Rectangular Callout 147"/>
          <p:cNvSpPr/>
          <p:nvPr/>
        </p:nvSpPr>
        <p:spPr>
          <a:xfrm>
            <a:off x="6441561" y="3665718"/>
            <a:ext cx="2025176" cy="772786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“Fake news most prevalent on…”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969171" y="2664265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62%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53166" y="2665255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79%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832863" y="2665504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32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380619" y="4788687"/>
            <a:ext cx="6736326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Base: Home Improvement Opinion Leaders, n=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458</a:t>
            </a:r>
            <a:b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</a:b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Q14,Q16, Q17 top 2 boxes shown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Engagement Labs TVB American Conversation Study 2022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278675" y="3476484"/>
            <a:ext cx="5814786" cy="125264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399570" y="3519049"/>
            <a:ext cx="1703112" cy="1194606"/>
            <a:chOff x="4648200" y="1447800"/>
            <a:chExt cx="2651760" cy="1927651"/>
          </a:xfrm>
        </p:grpSpPr>
        <p:sp>
          <p:nvSpPr>
            <p:cNvPr id="155" name="Rectangle 15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5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Group 163"/>
          <p:cNvGrpSpPr/>
          <p:nvPr/>
        </p:nvGrpSpPr>
        <p:grpSpPr>
          <a:xfrm>
            <a:off x="434280" y="3527429"/>
            <a:ext cx="1703112" cy="1188015"/>
            <a:chOff x="1819274" y="1458436"/>
            <a:chExt cx="2651760" cy="1917015"/>
          </a:xfrm>
        </p:grpSpPr>
        <p:sp>
          <p:nvSpPr>
            <p:cNvPr id="165" name="Rectangle 16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7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" name="Group 173"/>
          <p:cNvGrpSpPr/>
          <p:nvPr/>
        </p:nvGrpSpPr>
        <p:grpSpPr>
          <a:xfrm>
            <a:off x="4349258" y="3527429"/>
            <a:ext cx="1650055" cy="985216"/>
            <a:chOff x="6522371" y="1634812"/>
            <a:chExt cx="2651760" cy="1612608"/>
          </a:xfrm>
        </p:grpSpPr>
        <p:sp>
          <p:nvSpPr>
            <p:cNvPr id="175" name="Rectangle 17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7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810" y="1826521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8" name="TextBox 177"/>
          <p:cNvSpPr txBox="1"/>
          <p:nvPr/>
        </p:nvSpPr>
        <p:spPr>
          <a:xfrm>
            <a:off x="3007739" y="4043945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20%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91734" y="4051862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839681" y="4052111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63%</a:t>
            </a:r>
          </a:p>
        </p:txBody>
      </p:sp>
      <p:sp>
        <p:nvSpPr>
          <p:cNvPr id="181" name="Rounded Rectangular Callout 180"/>
          <p:cNvSpPr/>
          <p:nvPr/>
        </p:nvSpPr>
        <p:spPr>
          <a:xfrm>
            <a:off x="6391862" y="2334593"/>
            <a:ext cx="2333018" cy="813617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“I trust the news I see/hear on…”</a:t>
            </a:r>
          </a:p>
        </p:txBody>
      </p:sp>
    </p:spTree>
    <p:extLst>
      <p:ext uri="{BB962C8B-B14F-4D97-AF65-F5344CB8AC3E}">
        <p14:creationId xmlns:p14="http://schemas.microsoft.com/office/powerpoint/2010/main" val="302287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9174" y="141001"/>
            <a:ext cx="8273026" cy="85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+mn-lt"/>
              </a:rPr>
              <a:t>For Home Improvement Opinion Leaders, TV and Local News Are An Integral Part Of Everyday Life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2314" y="4717603"/>
            <a:ext cx="632460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</a:t>
            </a:r>
            <a:r>
              <a:rPr lang="en-US" sz="600">
                <a:solidFill>
                  <a:schemeClr val="tx1">
                    <a:lumMod val="75000"/>
                    <a:lumOff val="25000"/>
                  </a:schemeClr>
                </a:solidFill>
              </a:rPr>
              <a:t>Total public, n=2000; Home 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Opinion Leaders, </a:t>
            </a:r>
            <a:r>
              <a:rPr lang="en-US" sz="600">
                <a:solidFill>
                  <a:schemeClr val="tx1">
                    <a:lumMod val="75000"/>
                    <a:lumOff val="25000"/>
                  </a:schemeClr>
                </a:solidFill>
              </a:rPr>
              <a:t>n=458</a:t>
            </a: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Q13) Please tell us if you agree or disagree with the following statements? (Top 2 Box shown). </a:t>
            </a:r>
          </a:p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Engagement Labs TVB American Conversation Study 2022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8862116"/>
              </p:ext>
            </p:extLst>
          </p:nvPr>
        </p:nvGraphicFramePr>
        <p:xfrm>
          <a:off x="457198" y="1238250"/>
          <a:ext cx="8090117" cy="338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53011" y="840490"/>
            <a:ext cx="6437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Opinion Leaders Who Agree (top 2 boxes) by </a:t>
            </a:r>
            <a:r>
              <a:rPr lang="en-US" sz="1400" b="1" dirty="0">
                <a:solidFill>
                  <a:srgbClr val="C0504D"/>
                </a:solidFill>
              </a:rPr>
              <a:t>Home Improvement</a:t>
            </a:r>
          </a:p>
        </p:txBody>
      </p:sp>
    </p:spTree>
    <p:extLst>
      <p:ext uri="{BB962C8B-B14F-4D97-AF65-F5344CB8AC3E}">
        <p14:creationId xmlns:p14="http://schemas.microsoft.com/office/powerpoint/2010/main" val="352823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4CEA-4C5A-4496-BB85-F83D2023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17" y="220487"/>
            <a:ext cx="7783736" cy="857250"/>
          </a:xfrm>
        </p:spPr>
        <p:txBody>
          <a:bodyPr/>
          <a:lstStyle/>
          <a:p>
            <a:r>
              <a:rPr lang="en-US" sz="2400" dirty="0"/>
              <a:t>Out of a Choice of 30 Issues, These Topics Resonated the Most Among Home Improvement Opinion Leaders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6054F5-87FA-4706-9AA8-26FCE036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50698"/>
              </p:ext>
            </p:extLst>
          </p:nvPr>
        </p:nvGraphicFramePr>
        <p:xfrm>
          <a:off x="1322479" y="1407172"/>
          <a:ext cx="6427061" cy="291653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728871">
                  <a:extLst>
                    <a:ext uri="{9D8B030D-6E8A-4147-A177-3AD203B41FA5}">
                      <a16:colId xmlns:a16="http://schemas.microsoft.com/office/drawing/2014/main" val="2513151310"/>
                    </a:ext>
                  </a:extLst>
                </a:gridCol>
                <a:gridCol w="1698190">
                  <a:extLst>
                    <a:ext uri="{9D8B030D-6E8A-4147-A177-3AD203B41FA5}">
                      <a16:colId xmlns:a16="http://schemas.microsoft.com/office/drawing/2014/main" val="2734625025"/>
                    </a:ext>
                  </a:extLst>
                </a:gridCol>
              </a:tblGrid>
              <a:tr h="4067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Issues  </a:t>
                      </a:r>
                      <a:endParaRPr lang="en-US" sz="1200" b="1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% Home Improvement Opinion Leaders</a:t>
                      </a:r>
                      <a:endParaRPr lang="en-US" sz="1200" b="1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13722"/>
                  </a:ext>
                </a:extLst>
              </a:tr>
              <a:tr h="2913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Attack on Ukraine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0025471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What’s happening in other countries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9641744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Energy or gasoline costs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292178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Vaccine and mask mandates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004758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President and how he is doing his job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3437625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Something seen on TV (show, sporting event, etc.)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3289521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overall state of the economy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669399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287667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Concern about your own financial situation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194730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Healthcare or health insurance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1122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3AF0F74-D736-43F1-B620-DD8ECFFB119F}"/>
              </a:ext>
            </a:extLst>
          </p:cNvPr>
          <p:cNvSpPr/>
          <p:nvPr/>
        </p:nvSpPr>
        <p:spPr>
          <a:xfrm>
            <a:off x="1455175" y="4715722"/>
            <a:ext cx="704647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Base: 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Home Improvement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Opinion Leaders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n</a:t>
            </a:r>
            <a:r>
              <a:rPr lang="en-US" sz="60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=458</a:t>
            </a:r>
            <a:endParaRPr lang="en-US" sz="6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F03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QISSUES: Can you please tell us which of these topics you’ve had a conversation about during the last 24 hours, whether in person, over the phone, or online?  Top ten issues shown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3754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4C195-F162-433A-AB68-8A78E11BD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193823"/>
            <a:ext cx="8280400" cy="1620837"/>
          </a:xfrm>
        </p:spPr>
        <p:txBody>
          <a:bodyPr/>
          <a:lstStyle/>
          <a:p>
            <a:r>
              <a:rPr lang="en-US" sz="1600" dirty="0"/>
              <a:t>The primary </a:t>
            </a:r>
            <a:r>
              <a:rPr lang="en-US" sz="1600" b="1" dirty="0"/>
              <a:t>effect</a:t>
            </a:r>
            <a:r>
              <a:rPr lang="en-US" sz="1600" dirty="0"/>
              <a:t> on news of the day conversations is </a:t>
            </a:r>
            <a:r>
              <a:rPr lang="en-US" sz="1600" b="1" dirty="0"/>
              <a:t>TV</a:t>
            </a:r>
            <a:r>
              <a:rPr lang="en-US" sz="1600" dirty="0"/>
              <a:t>.</a:t>
            </a:r>
          </a:p>
          <a:p>
            <a:r>
              <a:rPr lang="en-US" sz="1600" b="1" dirty="0"/>
              <a:t>Broadcast</a:t>
            </a:r>
            <a:r>
              <a:rPr lang="en-US" sz="1600" dirty="0"/>
              <a:t> is a </a:t>
            </a:r>
            <a:r>
              <a:rPr lang="en-US" sz="1600" b="1" dirty="0"/>
              <a:t>bigger driver of conversations </a:t>
            </a:r>
            <a:r>
              <a:rPr lang="en-US" sz="1600" dirty="0"/>
              <a:t>than cable.</a:t>
            </a:r>
          </a:p>
          <a:p>
            <a:pPr defTabSz="457200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1600" dirty="0"/>
              <a:t>If people could get only 5 TV channels, </a:t>
            </a:r>
            <a:r>
              <a:rPr lang="en-US" sz="1600" b="1" dirty="0"/>
              <a:t>4 of them would be Broadcast.</a:t>
            </a:r>
          </a:p>
          <a:p>
            <a:r>
              <a:rPr lang="en-US" sz="1600" b="1" dirty="0"/>
              <a:t>Local broadcast TV news is:</a:t>
            </a:r>
          </a:p>
          <a:p>
            <a:pPr lvl="1"/>
            <a:r>
              <a:rPr lang="en-US" sz="1200" b="1" dirty="0"/>
              <a:t>Their primary news source</a:t>
            </a:r>
          </a:p>
          <a:p>
            <a:pPr lvl="1"/>
            <a:r>
              <a:rPr lang="en-US" sz="1200" b="1" dirty="0"/>
              <a:t>Most trustworthy</a:t>
            </a:r>
          </a:p>
          <a:p>
            <a:pPr lvl="1"/>
            <a:r>
              <a:rPr lang="en-US" sz="1200" b="1" dirty="0"/>
              <a:t>Most believable</a:t>
            </a:r>
          </a:p>
          <a:p>
            <a:r>
              <a:rPr lang="en-US" sz="1600" b="1" dirty="0"/>
              <a:t>Fake news </a:t>
            </a:r>
            <a:r>
              <a:rPr lang="en-US" sz="1600" dirty="0"/>
              <a:t>is perceived to be the greatest on </a:t>
            </a:r>
            <a:r>
              <a:rPr lang="en-US" sz="1600" b="1" dirty="0"/>
              <a:t>social media.</a:t>
            </a:r>
          </a:p>
          <a:p>
            <a:r>
              <a:rPr lang="en-US" sz="1600" b="1" dirty="0"/>
              <a:t>TV and local news </a:t>
            </a:r>
            <a:r>
              <a:rPr lang="en-US" sz="1600" dirty="0"/>
              <a:t>are very important to Home Improvement opinion leaders.</a:t>
            </a:r>
          </a:p>
          <a:p>
            <a:r>
              <a:rPr lang="en-US" sz="1600" dirty="0"/>
              <a:t>Out of </a:t>
            </a:r>
            <a:r>
              <a:rPr lang="en-US" sz="1600" b="1" dirty="0"/>
              <a:t>30 topical issues</a:t>
            </a:r>
            <a:r>
              <a:rPr lang="en-US" sz="1600" dirty="0"/>
              <a:t>, the attack on Ukraine, what’s happening in other countries, and energy or gasoline costs </a:t>
            </a:r>
            <a:r>
              <a:rPr lang="en-US" sz="1600" b="1" dirty="0"/>
              <a:t>resonated most </a:t>
            </a:r>
            <a:r>
              <a:rPr lang="en-US" sz="1600" dirty="0"/>
              <a:t>with Home Improvement opinion leaders.</a:t>
            </a:r>
          </a:p>
          <a:p>
            <a:endParaRPr lang="en-US" sz="1600" dirty="0"/>
          </a:p>
          <a:p>
            <a:endParaRPr lang="en-US" sz="1600" dirty="0"/>
          </a:p>
          <a:p>
            <a:pPr marL="457200" lvl="1" indent="0">
              <a:buNone/>
            </a:pPr>
            <a:endParaRPr lang="en-US" sz="1200" dirty="0"/>
          </a:p>
          <a:p>
            <a:pPr lvl="1"/>
            <a:endParaRPr lang="en-US" sz="28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1800" y="133350"/>
            <a:ext cx="8712200" cy="58821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Key Findings: Home Improvement 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Opinion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 Leaders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736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203" y="561097"/>
            <a:ext cx="83395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American Conversation</a:t>
            </a:r>
          </a:p>
          <a:p>
            <a:pPr>
              <a:spcAft>
                <a:spcPts val="1200"/>
              </a:spcAft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of Mouth has always been a critical influencer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most powerful form of marketing” – McKinsey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consistently shows conversation drives up to 50% of consumer sales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A19F0-5F4F-4129-BF04-2714BCF6FA3D}"/>
              </a:ext>
            </a:extLst>
          </p:cNvPr>
          <p:cNvSpPr/>
          <p:nvPr/>
        </p:nvSpPr>
        <p:spPr>
          <a:xfrm>
            <a:off x="161365" y="4832434"/>
            <a:ext cx="7611035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Source: Engagement Labs</a:t>
            </a:r>
          </a:p>
        </p:txBody>
      </p:sp>
    </p:spTree>
    <p:extLst>
      <p:ext uri="{BB962C8B-B14F-4D97-AF65-F5344CB8AC3E}">
        <p14:creationId xmlns:p14="http://schemas.microsoft.com/office/powerpoint/2010/main" val="1397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31775"/>
            <a:ext cx="7162616" cy="670082"/>
          </a:xfrm>
        </p:spPr>
        <p:txBody>
          <a:bodyPr/>
          <a:lstStyle/>
          <a:p>
            <a:r>
              <a:rPr lang="en-US" dirty="0"/>
              <a:t>Purpose of this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1616" y="950913"/>
            <a:ext cx="8280584" cy="35081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This study was commissioned to assess and quantify the role media platforms have in driving Americans’ conversations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323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49" y="240470"/>
            <a:ext cx="7162616" cy="85725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6340" y="783395"/>
            <a:ext cx="8267700" cy="27130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This study was conducted online among a sample of 2,000 Americans, age 18+</a:t>
            </a:r>
            <a:r>
              <a:rPr lang="en-US" sz="1400" b="1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data has been weighted to demographically reflect the US Census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People were asked to recall the topics of their conversations from the past 24 hours, and then were asked a series of questions describing up to 5 category conversations.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Each of these conversations were the person’s most significant or meaningful conversation in the category.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Categories followed up upon were selected randomly.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Respondents were also asked attitudinal questions.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Questions were asked to identify opinion leaders in key categories. This deck highlights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Improvement </a:t>
            </a:r>
            <a:r>
              <a:rPr lang="en-US" sz="1400" dirty="0"/>
              <a:t>opinion leaders</a:t>
            </a:r>
            <a:r>
              <a:rPr lang="en-US" sz="1400" b="1" dirty="0"/>
              <a:t>.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When items in the survey reflected local TV stations, the respondent’s local affiliate call letters were shown.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survey was fielded online from February, 22nd  to March 8th, 2022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median interview length was 20 minutes. </a:t>
            </a:r>
          </a:p>
        </p:txBody>
      </p:sp>
    </p:spTree>
    <p:extLst>
      <p:ext uri="{BB962C8B-B14F-4D97-AF65-F5344CB8AC3E}">
        <p14:creationId xmlns:p14="http://schemas.microsoft.com/office/powerpoint/2010/main" val="36651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F20C-34C7-4B5C-A551-FE7EBCF3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0126"/>
            <a:ext cx="8280400" cy="3277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/>
              <a:t>Home Improvement opinion leaders</a:t>
            </a:r>
            <a:br>
              <a:rPr lang="en-US" sz="2800" b="1" dirty="0"/>
            </a:br>
            <a:br>
              <a:rPr lang="en-US" sz="2400" dirty="0"/>
            </a:br>
            <a:r>
              <a:rPr lang="en-US" dirty="0"/>
              <a:t>Categories On Which they frequently give advice, suggestions and ideas to other people, such as family and friends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Analysis subject to sample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520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635612"/>
              </p:ext>
            </p:extLst>
          </p:nvPr>
        </p:nvGraphicFramePr>
        <p:xfrm>
          <a:off x="0" y="1495644"/>
          <a:ext cx="903649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1799" y="85481"/>
            <a:ext cx="8712201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ysClr val="windowText" lastClr="000000"/>
                </a:solidFill>
                <a:latin typeface="+mn-lt"/>
              </a:rPr>
              <a:t>For Home Improvement Opinion Leaders, 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he Primary Effect on News of the Day Conversations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n-lt"/>
              </a:rPr>
              <a:t>Is TV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498" y="999881"/>
            <a:ext cx="8695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Home </a:t>
            </a:r>
            <a:r>
              <a:rPr lang="en-US" sz="1600" b="1">
                <a:solidFill>
                  <a:prstClr val="black">
                    <a:lumMod val="75000"/>
                    <a:lumOff val="25000"/>
                  </a:prstClr>
                </a:solidFill>
              </a:rPr>
              <a:t>Improvement Opinion Leader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Conversations 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Affected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By External Factors,</a:t>
            </a:r>
          </a:p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either as conversation 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spark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or through being r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eferenced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 conversation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5174" y="4629042"/>
            <a:ext cx="7696200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Home Improvement Opinion Leaders  (News of the Day, n=510) </a:t>
            </a:r>
            <a:b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Q8/Q9)  Which of the following comes closest to describing what prompted or sparked the conversation?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Note: Ranked by TV. Something else / Nothing in Particular not shown.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3434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57698"/>
              </p:ext>
            </p:extLst>
          </p:nvPr>
        </p:nvGraphicFramePr>
        <p:xfrm>
          <a:off x="778041" y="1486287"/>
          <a:ext cx="7587915" cy="327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800" y="133349"/>
            <a:ext cx="8280399" cy="824231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600" b="1" dirty="0"/>
              <a:t>Broadcast TV Is A More Powerful Conversation Driver Than Cable TV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4394" y="968216"/>
            <a:ext cx="7095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Home Improvement Leader's Conversations </a:t>
            </a:r>
            <a:r>
              <a:rPr lang="en-US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Affected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TV Type,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either as conversation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spark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through being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referenced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conversation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5174" y="4722065"/>
            <a:ext cx="7653845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Home Improvement Opinion Leaders (All Conversations, n=2125; News of the Day, n=510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b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Q9a) Conversations including either media spark or reference.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6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800" y="140603"/>
            <a:ext cx="8460679" cy="647725"/>
          </a:xfrm>
        </p:spPr>
        <p:txBody>
          <a:bodyPr tIns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Out of 5 choices, the top 4 were Broadcast Networks For Home Improvement Opinion Leaders</a:t>
            </a: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3756"/>
              </p:ext>
            </p:extLst>
          </p:nvPr>
        </p:nvGraphicFramePr>
        <p:xfrm>
          <a:off x="457198" y="98757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099440" y="4281768"/>
            <a:ext cx="5286948" cy="347436"/>
            <a:chOff x="2343150" y="4193541"/>
            <a:chExt cx="5286948" cy="347436"/>
          </a:xfrm>
        </p:grpSpPr>
        <p:sp>
          <p:nvSpPr>
            <p:cNvPr id="7" name="Oval 6"/>
            <p:cNvSpPr/>
            <p:nvPr/>
          </p:nvSpPr>
          <p:spPr>
            <a:xfrm>
              <a:off x="2343150" y="4236244"/>
              <a:ext cx="285750" cy="2786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457825" y="4236244"/>
              <a:ext cx="285750" cy="27860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28900" y="4193541"/>
              <a:ext cx="2449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BROADCAST NETWORK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73500" y="4202423"/>
              <a:ext cx="1856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CABLE NETWORK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0420" y="870576"/>
            <a:ext cx="814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If you could get only 5 channels of your choice on your television set, which 5 channels would you pick?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55174" y="4734234"/>
            <a:ext cx="7332946" cy="3502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Home Improvement Opinion Leaders, n=458</a:t>
            </a:r>
            <a:b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Q21A) </a:t>
            </a:r>
            <a:r>
              <a:rPr lang="en-US" sz="600" dirty="0">
                <a:solidFill>
                  <a:srgbClr val="404040"/>
                </a:solidFill>
              </a:rPr>
              <a:t>If you could get only 5 channels of your choice on your television set, which 5 channels would you pick? </a:t>
            </a:r>
            <a:br>
              <a:rPr lang="en-US" sz="600" dirty="0">
                <a:solidFill>
                  <a:srgbClr val="404040"/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045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31800" y="133349"/>
            <a:ext cx="8470153" cy="817563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Local Broadcast TV is The Primary Source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of News For Home Improvement Opinion Leaders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342181"/>
              </p:ext>
            </p:extLst>
          </p:nvPr>
        </p:nvGraphicFramePr>
        <p:xfrm>
          <a:off x="376519" y="1182624"/>
          <a:ext cx="8363444" cy="359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8652" y="1063144"/>
            <a:ext cx="5546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Home Improvement Opinion Leaders Consuming Any Type of News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5175" y="4717018"/>
            <a:ext cx="745415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Home Improvement Opinion Leaders, n=458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Q11)  Primarily, which source do you use to get your news and information?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2820527925"/>
      </p:ext>
    </p:extLst>
  </p:cSld>
  <p:clrMapOvr>
    <a:masterClrMapping/>
  </p:clrMapOvr>
</p:sld>
</file>

<file path=ppt/theme/theme1.xml><?xml version="1.0" encoding="utf-8"?>
<a:theme xmlns:a="http://schemas.openxmlformats.org/drawingml/2006/main" name="EngagementLab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65397</TotalTime>
  <Words>1298</Words>
  <Application>Microsoft Office PowerPoint</Application>
  <PresentationFormat>On-screen Show (16:9)</PresentationFormat>
  <Paragraphs>151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Century Gothic Regular</vt:lpstr>
      <vt:lpstr>EngagementLabs</vt:lpstr>
      <vt:lpstr>PowerPoint Presentation</vt:lpstr>
      <vt:lpstr>PowerPoint Presentation</vt:lpstr>
      <vt:lpstr>Purpose of this study</vt:lpstr>
      <vt:lpstr>Methodology</vt:lpstr>
      <vt:lpstr>Home Improvement opinion leaders  Categories On Which they frequently give advice, suggestions and ideas to other people, such as family and friends  Analysis subject to sample size</vt:lpstr>
      <vt:lpstr>PowerPoint Presentation</vt:lpstr>
      <vt:lpstr>Broadcast TV Is A More Powerful Conversation Driver Than Cable TV</vt:lpstr>
      <vt:lpstr>Out of 5 choices, the top 4 were Broadcast Networks For Home Improvement Opinion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Home Improvement Opinion Leaders, TV and Local News Are An Integral Part Of Everyday Life</vt:lpstr>
      <vt:lpstr>Out of a Choice of 30 Issues, These Topics Resonated the Most Among Home Improvement Opinion Leaders</vt:lpstr>
      <vt:lpstr>PowerPoint Presentation</vt:lpstr>
    </vt:vector>
  </TitlesOfParts>
  <Company>Engagement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Lyttle</dc:creator>
  <cp:lastModifiedBy>Anthony Spirito</cp:lastModifiedBy>
  <cp:revision>1879</cp:revision>
  <cp:lastPrinted>2019-12-09T16:32:54Z</cp:lastPrinted>
  <dcterms:created xsi:type="dcterms:W3CDTF">2016-03-22T13:57:22Z</dcterms:created>
  <dcterms:modified xsi:type="dcterms:W3CDTF">2022-04-19T13:55:41Z</dcterms:modified>
</cp:coreProperties>
</file>