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1830" r:id="rId2"/>
    <p:sldId id="1831" r:id="rId3"/>
    <p:sldId id="1900" r:id="rId4"/>
    <p:sldId id="1833" r:id="rId5"/>
    <p:sldId id="1809" r:id="rId6"/>
    <p:sldId id="1789" r:id="rId7"/>
    <p:sldId id="1898" r:id="rId8"/>
    <p:sldId id="1860" r:id="rId9"/>
    <p:sldId id="1896" r:id="rId10"/>
    <p:sldId id="1861" r:id="rId11"/>
    <p:sldId id="1797" r:id="rId12"/>
    <p:sldId id="1874" r:id="rId13"/>
    <p:sldId id="1901" r:id="rId14"/>
    <p:sldId id="1902" r:id="rId15"/>
    <p:sldId id="1903" r:id="rId16"/>
    <p:sldId id="1899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orient="horz" pos="84" userDrawn="1">
          <p15:clr>
            <a:srgbClr val="A4A3A4"/>
          </p15:clr>
        </p15:guide>
        <p15:guide id="16" orient="horz" pos="2700" userDrawn="1">
          <p15:clr>
            <a:srgbClr val="A4A3A4"/>
          </p15:clr>
        </p15:guide>
        <p15:guide id="17" pos="912" userDrawn="1">
          <p15:clr>
            <a:srgbClr val="A4A3A4"/>
          </p15:clr>
        </p15:guide>
        <p15:guide id="18" orient="horz" pos="3204" userDrawn="1">
          <p15:clr>
            <a:srgbClr val="A4A3A4"/>
          </p15:clr>
        </p15:guide>
        <p15:guide id="19" pos="2256" userDrawn="1">
          <p15:clr>
            <a:srgbClr val="A4A3A4"/>
          </p15:clr>
        </p15:guide>
        <p15:guide id="20" pos="3168" userDrawn="1">
          <p15:clr>
            <a:srgbClr val="A4A3A4"/>
          </p15:clr>
        </p15:guide>
        <p15:guide id="21" pos="3336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orient="horz" pos="372" userDrawn="1">
          <p15:clr>
            <a:srgbClr val="A4A3A4"/>
          </p15:clr>
        </p15:guide>
        <p15:guide id="24" orient="horz" pos="780" userDrawn="1">
          <p15:clr>
            <a:srgbClr val="A4A3A4"/>
          </p15:clr>
        </p15:guide>
        <p15:guide id="25" orient="horz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vans" initials="HE" lastIdx="64" clrIdx="2"/>
  <p:cmAuthor id="7" name=" " initials="MSOffice" lastIdx="0" clrIdx="7"/>
  <p:cmAuthor id="1" name=" Ed Keller" initials="EK" lastIdx="34" clrIdx="0"/>
  <p:cmAuthor id="8" name="Denise Ryan" initials="DR" lastIdx="2" clrIdx="8">
    <p:extLst>
      <p:ext uri="{19B8F6BF-5375-455C-9EA6-DF929625EA0E}">
        <p15:presenceInfo xmlns:p15="http://schemas.microsoft.com/office/powerpoint/2012/main" userId="Denise Ryan" providerId="None"/>
      </p:ext>
    </p:extLst>
  </p:cmAuthor>
  <p:cmAuthor id="2" name="Keller Fay" initials="KF" lastIdx="30" clrIdx="1"/>
  <p:cmAuthor id="3" name="Brad Fay" initials="BF" lastIdx="8" clrIdx="3"/>
  <p:cmAuthor id="4" name="Randolph Burlton" initials="" lastIdx="0" clrIdx="4"/>
  <p:cmAuthor id="5" name="Ed Keller" initials="EK" lastIdx="32" clrIdx="5"/>
  <p:cmAuthor id="6" name="Matt Phillips" initials="MP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472C4"/>
    <a:srgbClr val="C5C5C5"/>
    <a:srgbClr val="4F81BD"/>
    <a:srgbClr val="663399"/>
    <a:srgbClr val="FFFFFF"/>
    <a:srgbClr val="EE5B1B"/>
    <a:srgbClr val="FF8989"/>
    <a:srgbClr val="FF717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64" autoAdjust="0"/>
    <p:restoredTop sz="93784" autoAdjust="0"/>
  </p:normalViewPr>
  <p:slideViewPr>
    <p:cSldViewPr snapToGrid="0" snapToObjects="1">
      <p:cViewPr varScale="1">
        <p:scale>
          <a:sx n="151" d="100"/>
          <a:sy n="151" d="100"/>
        </p:scale>
        <p:origin x="978" y="138"/>
      </p:cViewPr>
      <p:guideLst>
        <p:guide orient="horz"/>
        <p:guide pos="2880"/>
        <p:guide orient="horz" pos="84"/>
        <p:guide orient="horz" pos="2700"/>
        <p:guide pos="912"/>
        <p:guide orient="horz" pos="3204"/>
        <p:guide pos="2256"/>
        <p:guide pos="3168"/>
        <p:guide pos="3336"/>
        <p:guide pos="5160"/>
        <p:guide orient="horz" pos="372"/>
        <p:guide orient="horz" pos="780"/>
        <p:guide orient="horz" pos="3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077194583146082E-2"/>
          <c:y val="0"/>
          <c:w val="0.97292280068369696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7-476C-9AB9-1E93FF24C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Content</c:v>
                </c:pt>
              </c:strCache>
            </c:strRef>
          </c:tx>
          <c:spPr>
            <a:solidFill>
              <a:schemeClr val="accent5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7-476C-9AB9-1E93FF24C0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4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7-476C-9AB9-1E93FF24C0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Print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7-476C-9AB9-1E93FF24C0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4-44C8-AF55-A8C31B8D6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87987784"/>
        <c:axId val="687996408"/>
      </c:barChart>
      <c:catAx>
        <c:axId val="687987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7996408"/>
        <c:crosses val="autoZero"/>
        <c:auto val="1"/>
        <c:lblAlgn val="ctr"/>
        <c:lblOffset val="100"/>
        <c:noMultiLvlLbl val="0"/>
      </c:catAx>
      <c:valAx>
        <c:axId val="687996408"/>
        <c:scaling>
          <c:orientation val="minMax"/>
          <c:max val="0.50000000000000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87987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4207737623934944"/>
          <c:y val="3.2899739535113381E-2"/>
          <c:w val="0.52814404257402903"/>
          <c:h val="8.982674764532336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03859162892574E-2"/>
          <c:y val="1.1445102782799794E-2"/>
          <c:w val="0.97292280068369696"/>
          <c:h val="0.80683598879704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0.19489999999999999</c:v>
                </c:pt>
                <c:pt idx="1">
                  <c:v>0.29330000000000001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(NET)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Sheet1!$C$2:$C$3</c:f>
            </c:numRef>
          </c:val>
          <c:extLst>
            <c:ext xmlns:c16="http://schemas.microsoft.com/office/drawing/2014/chart" uri="{C3380CC4-5D6E-409C-BE32-E72D297353CC}">
              <c16:uniqueId val="{00000001-539C-46FD-8067-404EB9FB2A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 (NET)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Sheet1!$D$2:$D$3</c:f>
            </c:numRef>
          </c:val>
          <c:extLst>
            <c:ext xmlns:c16="http://schemas.microsoft.com/office/drawing/2014/chart" uri="{C3380CC4-5D6E-409C-BE32-E72D297353CC}">
              <c16:uniqueId val="{00000002-539C-46FD-8067-404EB9FB2A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Cable 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0.15049999999999999</c:v>
                </c:pt>
                <c:pt idx="1">
                  <c:v>0.21879999999999999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93086544"/>
        <c:axId val="693083800"/>
      </c:barChart>
      <c:catAx>
        <c:axId val="69308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3083800"/>
        <c:crosses val="autoZero"/>
        <c:auto val="1"/>
        <c:lblAlgn val="ctr"/>
        <c:lblOffset val="100"/>
        <c:noMultiLvlLbl val="0"/>
      </c:catAx>
      <c:valAx>
        <c:axId val="693083800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693086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52844028959204"/>
          <c:y val="0.12298052544468405"/>
          <c:w val="0.48173602366394458"/>
          <c:h val="6.431139627080469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3704453435666031"/>
          <c:w val="1"/>
          <c:h val="0.69303556068615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Cable TV</c:v>
                </c:pt>
                <c:pt idx="2">
                  <c:v>Online</c:v>
                </c:pt>
                <c:pt idx="3">
                  <c:v>National Broadcast
Network</c:v>
                </c:pt>
                <c:pt idx="4">
                  <c:v>Print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0.49809999999999999</c:v>
                </c:pt>
                <c:pt idx="1">
                  <c:v>0.4592</c:v>
                </c:pt>
                <c:pt idx="2">
                  <c:v>0.45329999999999998</c:v>
                </c:pt>
                <c:pt idx="3">
                  <c:v>0.36940000000000001</c:v>
                </c:pt>
                <c:pt idx="4">
                  <c:v>0.3175</c:v>
                </c:pt>
                <c:pt idx="5">
                  <c:v>0.18759999999999999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91404280"/>
        <c:axId val="691402712"/>
      </c:barChart>
      <c:catAx>
        <c:axId val="691404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91402712"/>
        <c:crosses val="autoZero"/>
        <c:auto val="0"/>
        <c:lblAlgn val="ctr"/>
        <c:lblOffset val="100"/>
        <c:tickLblSkip val="1"/>
        <c:noMultiLvlLbl val="0"/>
      </c:catAx>
      <c:valAx>
        <c:axId val="691402712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691404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Legal </a:t>
            </a:r>
            <a:r>
              <a:rPr lang="en-US" sz="1200" baseline="0" dirty="0"/>
              <a:t>Opinion Leaders</a:t>
            </a:r>
            <a:endParaRPr lang="en-US" sz="1200" dirty="0"/>
          </a:p>
          <a:p>
            <a:pPr>
              <a:defRPr sz="1200"/>
            </a:pPr>
            <a:r>
              <a:rPr lang="en-US" sz="1200" dirty="0"/>
              <a:t>% Choose Network </a:t>
            </a:r>
          </a:p>
        </c:rich>
      </c:tx>
      <c:layout>
        <c:manualLayout>
          <c:xMode val="edge"/>
          <c:yMode val="edge"/>
          <c:x val="0.3941419996111597"/>
          <c:y val="0.15266633766195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148148148148147E-2"/>
          <c:y val="0.224733395696913"/>
          <c:w val="0.96604938271604934"/>
          <c:h val="0.65552853133769884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D1-4484-851A-F3EC8BC87D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#,##0%</c:formatCode>
                <c:ptCount val="5"/>
                <c:pt idx="0">
                  <c:v>0.43152609101369599</c:v>
                </c:pt>
                <c:pt idx="1">
                  <c:v>0.42600784492326599</c:v>
                </c:pt>
                <c:pt idx="2">
                  <c:v>0.41024838017195497</c:v>
                </c:pt>
                <c:pt idx="3">
                  <c:v>0.28696574247752199</c:v>
                </c:pt>
                <c:pt idx="4">
                  <c:v>0.26794098053431897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4.4000000000000004</c:v>
                </c:pt>
                <c:pt idx="2">
                  <c:v>3.9</c:v>
                </c:pt>
                <c:pt idx="3">
                  <c:v>3.5</c:v>
                </c:pt>
                <c:pt idx="4">
                  <c:v>1.6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1FD1-4484-851A-F3EC8BC87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691403888"/>
        <c:axId val="691402320"/>
      </c:bubbleChart>
      <c:valAx>
        <c:axId val="691403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1402320"/>
        <c:crosses val="autoZero"/>
        <c:crossBetween val="midCat"/>
      </c:valAx>
      <c:valAx>
        <c:axId val="691402320"/>
        <c:scaling>
          <c:orientation val="minMax"/>
        </c:scaling>
        <c:delete val="1"/>
        <c:axPos val="l"/>
        <c:numFmt formatCode="#,##0%" sourceLinked="1"/>
        <c:majorTickMark val="none"/>
        <c:minorTickMark val="none"/>
        <c:tickLblPos val="nextTo"/>
        <c:crossAx val="691403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95429287401485"/>
          <c:y val="3.9503735617361216E-2"/>
          <c:w val="0.64631256695101535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7CA-BD4B-8B16-29078A3D768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4D28CB-C762-42B9-97A7-4B0D2BE27989}" type="VALUE">
                      <a:rPr lang="en-US" b="0"/>
                      <a:pPr>
                        <a:defRPr sz="11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CA-BD4B-8B16-29078A3D76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3CCF90-B469-48B7-BB04-41BCFD00BD5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FC8-4563-A0A2-DF2245F5A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newspaper websites/apps </c:v>
                </c:pt>
                <c:pt idx="2">
                  <c:v>Local television stations websites/apps </c:v>
                </c:pt>
                <c:pt idx="3">
                  <c:v>Local newspapers </c:v>
                </c:pt>
                <c:pt idx="4">
                  <c:v>Cable television news website/apps </c:v>
                </c:pt>
                <c:pt idx="5">
                  <c:v>Cable television news </c:v>
                </c:pt>
                <c:pt idx="6">
                  <c:v>National broadcast television news  </c:v>
                </c:pt>
                <c:pt idx="7">
                  <c:v>Local radio stations </c:v>
                </c:pt>
                <c:pt idx="8">
                  <c:v>National broadcast television news websites/apps </c:v>
                </c:pt>
                <c:pt idx="9">
                  <c:v>National newspaper websites/apps </c:v>
                </c:pt>
                <c:pt idx="10">
                  <c:v>Local radio station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0.82632157229130399</c:v>
                </c:pt>
                <c:pt idx="1">
                  <c:v>0.78525477528102405</c:v>
                </c:pt>
                <c:pt idx="2">
                  <c:v>0.77863879481646903</c:v>
                </c:pt>
                <c:pt idx="3">
                  <c:v>0.75566866006681999</c:v>
                </c:pt>
                <c:pt idx="4">
                  <c:v>0.73103347146499298</c:v>
                </c:pt>
                <c:pt idx="5">
                  <c:v>0.720962580088504</c:v>
                </c:pt>
                <c:pt idx="6">
                  <c:v>0.71485810218561296</c:v>
                </c:pt>
                <c:pt idx="7">
                  <c:v>0.71379809137186301</c:v>
                </c:pt>
                <c:pt idx="8">
                  <c:v>0.70087710462786701</c:v>
                </c:pt>
                <c:pt idx="9">
                  <c:v>0.68971454032845803</c:v>
                </c:pt>
                <c:pt idx="10">
                  <c:v>0.68263807662297205</c:v>
                </c:pt>
                <c:pt idx="11">
                  <c:v>0.61888002217267701</c:v>
                </c:pt>
                <c:pt idx="12">
                  <c:v>0.46340043691789601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CA-BD4B-8B16-29078A3D7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2736568"/>
        <c:axId val="552739312"/>
      </c:barChart>
      <c:catAx>
        <c:axId val="552736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739312"/>
        <c:crosses val="autoZero"/>
        <c:auto val="1"/>
        <c:lblAlgn val="ctr"/>
        <c:lblOffset val="100"/>
        <c:noMultiLvlLbl val="0"/>
      </c:catAx>
      <c:valAx>
        <c:axId val="552739312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5527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newspaper websites/apps </c:v>
                </c:pt>
                <c:pt idx="4">
                  <c:v>Local radio stations </c:v>
                </c:pt>
                <c:pt idx="5">
                  <c:v>National broadcast television news websites/apps </c:v>
                </c:pt>
                <c:pt idx="6">
                  <c:v>Local radio station websites/apps </c:v>
                </c:pt>
                <c:pt idx="7">
                  <c:v>Cable television news </c:v>
                </c:pt>
                <c:pt idx="8">
                  <c:v>Cable television news website/apps </c:v>
                </c:pt>
                <c:pt idx="9">
                  <c:v>National broadcast television news 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0.30654420459139903</c:v>
                </c:pt>
                <c:pt idx="1">
                  <c:v>0.296191129659163</c:v>
                </c:pt>
                <c:pt idx="2">
                  <c:v>0.33889357313074597</c:v>
                </c:pt>
                <c:pt idx="3">
                  <c:v>0.24928411177465701</c:v>
                </c:pt>
                <c:pt idx="4">
                  <c:v>0.31288751580476598</c:v>
                </c:pt>
                <c:pt idx="5">
                  <c:v>0.29289162748074099</c:v>
                </c:pt>
                <c:pt idx="6">
                  <c:v>0.28811493599410798</c:v>
                </c:pt>
                <c:pt idx="7">
                  <c:v>0.25381321901500398</c:v>
                </c:pt>
                <c:pt idx="8">
                  <c:v>0.27699232469625901</c:v>
                </c:pt>
                <c:pt idx="9">
                  <c:v>0.265817895320972</c:v>
                </c:pt>
                <c:pt idx="10">
                  <c:v>0.27447931476947202</c:v>
                </c:pt>
                <c:pt idx="11">
                  <c:v>0.21627200266343899</c:v>
                </c:pt>
                <c:pt idx="12">
                  <c:v>0.17855614675235401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0F4-BAD2-8F8AF9CA7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newspaper websites/apps </c:v>
                </c:pt>
                <c:pt idx="4">
                  <c:v>Local radio stations </c:v>
                </c:pt>
                <c:pt idx="5">
                  <c:v>National broadcast television news websites/apps </c:v>
                </c:pt>
                <c:pt idx="6">
                  <c:v>Local radio station websites/apps </c:v>
                </c:pt>
                <c:pt idx="7">
                  <c:v>Cable television news </c:v>
                </c:pt>
                <c:pt idx="8">
                  <c:v>Cable television news website/apps </c:v>
                </c:pt>
                <c:pt idx="9">
                  <c:v>National broadcast television news 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Sheet1!$C$2:$C$14</c:f>
              <c:numCache>
                <c:formatCode>#,##0%</c:formatCode>
                <c:ptCount val="13"/>
                <c:pt idx="0">
                  <c:v>0.48375520966312002</c:v>
                </c:pt>
                <c:pt idx="1">
                  <c:v>0.45562012700272098</c:v>
                </c:pt>
                <c:pt idx="2">
                  <c:v>0.38753269998734502</c:v>
                </c:pt>
                <c:pt idx="3">
                  <c:v>0.475877016663521</c:v>
                </c:pt>
                <c:pt idx="4">
                  <c:v>0.398704960586513</c:v>
                </c:pt>
                <c:pt idx="5">
                  <c:v>0.397568456179621</c:v>
                </c:pt>
                <c:pt idx="6">
                  <c:v>0.39505919737609801</c:v>
                </c:pt>
                <c:pt idx="7">
                  <c:v>0.428793003392755</c:v>
                </c:pt>
                <c:pt idx="8">
                  <c:v>0.39583217142880001</c:v>
                </c:pt>
                <c:pt idx="9">
                  <c:v>0.40663287871876402</c:v>
                </c:pt>
                <c:pt idx="10">
                  <c:v>0.371578672257667</c:v>
                </c:pt>
                <c:pt idx="11">
                  <c:v>0.34239836589341999</c:v>
                </c:pt>
                <c:pt idx="12">
                  <c:v>0.224158248950585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0F4-BAD2-8F8AF9CA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87990136"/>
        <c:axId val="687990528"/>
      </c:barChart>
      <c:catAx>
        <c:axId val="687990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90528"/>
        <c:crosses val="autoZero"/>
        <c:auto val="1"/>
        <c:lblAlgn val="ctr"/>
        <c:lblOffset val="100"/>
        <c:noMultiLvlLbl val="0"/>
      </c:catAx>
      <c:valAx>
        <c:axId val="687990528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799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4194559534087"/>
          <c:y val="6.2547581394155255E-2"/>
          <c:w val="0.38140394080155859"/>
          <c:h val="6.56260944857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54306606401855"/>
          <c:y val="3.6211679486587309E-2"/>
          <c:w val="0.61993894260460092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AB-48DB-8DA2-B7CEF8374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</c:v>
                </c:pt>
                <c:pt idx="1">
                  <c:v>Online-only news websites/apps</c:v>
                </c:pt>
                <c:pt idx="2">
                  <c:v>National broadcast television news</c:v>
                </c:pt>
                <c:pt idx="3">
                  <c:v>National newspaper websites/apps</c:v>
                </c:pt>
                <c:pt idx="4">
                  <c:v>Cable television news</c:v>
                </c:pt>
                <c:pt idx="5">
                  <c:v>National broadcast network news websites/apps</c:v>
                </c:pt>
                <c:pt idx="6">
                  <c:v>Cable television news website/apps</c:v>
                </c:pt>
                <c:pt idx="7">
                  <c:v>Local newspaper websites/apps</c:v>
                </c:pt>
                <c:pt idx="8">
                  <c:v>Local radio station websites/apps</c:v>
                </c:pt>
                <c:pt idx="9">
                  <c:v>Local television stations websites/apps</c:v>
                </c:pt>
                <c:pt idx="10">
                  <c:v>Local newspapers</c:v>
                </c:pt>
                <c:pt idx="11">
                  <c:v>Local radio stations</c:v>
                </c:pt>
                <c:pt idx="12">
                  <c:v>Local broadcast television stations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0.59034037429617903</c:v>
                </c:pt>
                <c:pt idx="1">
                  <c:v>0.28250241639069801</c:v>
                </c:pt>
                <c:pt idx="2">
                  <c:v>0.25370143351955998</c:v>
                </c:pt>
                <c:pt idx="3">
                  <c:v>0.22807733356165</c:v>
                </c:pt>
                <c:pt idx="4">
                  <c:v>0.19478082661976601</c:v>
                </c:pt>
                <c:pt idx="5">
                  <c:v>0.18164592474126401</c:v>
                </c:pt>
                <c:pt idx="6">
                  <c:v>0.17338657313030201</c:v>
                </c:pt>
                <c:pt idx="7">
                  <c:v>7.9545091474224602E-2</c:v>
                </c:pt>
                <c:pt idx="8">
                  <c:v>7.8127738143043093E-2</c:v>
                </c:pt>
                <c:pt idx="9">
                  <c:v>6.8276995236619398E-2</c:v>
                </c:pt>
                <c:pt idx="10">
                  <c:v>6.7239956261296099E-2</c:v>
                </c:pt>
                <c:pt idx="11">
                  <c:v>6.6275002550965995E-2</c:v>
                </c:pt>
                <c:pt idx="12">
                  <c:v>4.9029567223101499E-2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275-A48B-287CB4A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87996800"/>
        <c:axId val="687992096"/>
      </c:barChart>
      <c:catAx>
        <c:axId val="687996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92096"/>
        <c:crosses val="autoZero"/>
        <c:auto val="1"/>
        <c:lblAlgn val="ctr"/>
        <c:lblOffset val="100"/>
        <c:noMultiLvlLbl val="0"/>
      </c:catAx>
      <c:valAx>
        <c:axId val="687992096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7996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like to watch the shows that my friends watch so that we can talk about them </c:v>
                </c:pt>
                <c:pt idx="1">
                  <c:v>I find myself talking more often about local issues and news compared with national news </c:v>
                </c:pt>
                <c:pt idx="2">
                  <c:v>I often find myself passing along advice that I get from television </c:v>
                </c:pt>
                <c:pt idx="3">
                  <c:v>I often find myself bringing up stories I heard on the local news in my daily conversations </c:v>
                </c:pt>
                <c:pt idx="4">
                  <c:v>I trust the people who present the local news more than people presenting national news </c:v>
                </c:pt>
                <c:pt idx="5">
                  <c:v>I find myself frequently talking with people about the things I see on television </c:v>
                </c:pt>
                <c:pt idx="6">
                  <c:v>I turn to local news for information on local politics and local government issues </c:v>
                </c:pt>
              </c:strCache>
            </c:strRef>
          </c:cat>
          <c:val>
            <c:numRef>
              <c:f>Sheet1!$B$2:$B$8</c:f>
              <c:numCache>
                <c:formatCode>#,##0%</c:formatCode>
                <c:ptCount val="7"/>
                <c:pt idx="0">
                  <c:v>0.50844202609286104</c:v>
                </c:pt>
                <c:pt idx="1">
                  <c:v>0.48022383828246001</c:v>
                </c:pt>
                <c:pt idx="2">
                  <c:v>0.45814849253963202</c:v>
                </c:pt>
                <c:pt idx="3">
                  <c:v>0.57625743433883103</c:v>
                </c:pt>
                <c:pt idx="4">
                  <c:v>0.585071036935781</c:v>
                </c:pt>
                <c:pt idx="5">
                  <c:v>0.58445582392901296</c:v>
                </c:pt>
                <c:pt idx="6">
                  <c:v>0.68531519653846595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5-4675-82B6-E7D23DA7C8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Legal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like to watch the shows that my friends watch so that we can talk about them </c:v>
                </c:pt>
                <c:pt idx="1">
                  <c:v>I find myself talking more often about local issues and news compared with national news </c:v>
                </c:pt>
                <c:pt idx="2">
                  <c:v>I often find myself passing along advice that I get from television </c:v>
                </c:pt>
                <c:pt idx="3">
                  <c:v>I often find myself bringing up stories I heard on the local news in my daily conversations </c:v>
                </c:pt>
                <c:pt idx="4">
                  <c:v>I trust the people who present the local news more than people presenting national news </c:v>
                </c:pt>
                <c:pt idx="5">
                  <c:v>I find myself frequently talking with people about the things I see on television </c:v>
                </c:pt>
                <c:pt idx="6">
                  <c:v>I turn to local news for information on local politics and local government issues </c:v>
                </c:pt>
              </c:strCache>
            </c:strRef>
          </c:cat>
          <c:val>
            <c:numRef>
              <c:f>Sheet1!$C$2:$C$8</c:f>
              <c:numCache>
                <c:formatCode>#,##0%</c:formatCode>
                <c:ptCount val="7"/>
                <c:pt idx="0">
                  <c:v>0.54331365412508104</c:v>
                </c:pt>
                <c:pt idx="1">
                  <c:v>0.59019357494665403</c:v>
                </c:pt>
                <c:pt idx="2">
                  <c:v>0.59258984506425205</c:v>
                </c:pt>
                <c:pt idx="3">
                  <c:v>0.64124666589851198</c:v>
                </c:pt>
                <c:pt idx="4">
                  <c:v>0.65086600190965604</c:v>
                </c:pt>
                <c:pt idx="5">
                  <c:v>0.670131487891233</c:v>
                </c:pt>
                <c:pt idx="6">
                  <c:v>0.76667579541102804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5-4675-82B6-E7D23DA7C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556511040"/>
        <c:axId val="556506728"/>
      </c:barChart>
      <c:catAx>
        <c:axId val="55651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506728"/>
        <c:crosses val="autoZero"/>
        <c:auto val="1"/>
        <c:lblAlgn val="ctr"/>
        <c:lblOffset val="100"/>
        <c:noMultiLvlLbl val="0"/>
      </c:catAx>
      <c:valAx>
        <c:axId val="556506728"/>
        <c:scaling>
          <c:orientation val="minMax"/>
        </c:scaling>
        <c:delete val="1"/>
        <c:axPos val="b"/>
        <c:numFmt formatCode="#,##0%" sourceLinked="1"/>
        <c:majorTickMark val="none"/>
        <c:minorTickMark val="none"/>
        <c:tickLblPos val="nextTo"/>
        <c:crossAx val="55651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96738240831163"/>
          <c:y val="0.88129318565369019"/>
          <c:w val="0.22698031566055513"/>
          <c:h val="7.2591840303090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0.12411</cdr:x>
      <cdr:y>0.74744</cdr:y>
    </cdr:from>
    <cdr:to>
      <cdr:x>0.23523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415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t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“A”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0.28976</cdr:x>
      <cdr:y>0.74744</cdr:y>
    </cdr:from>
    <cdr:to>
      <cdr:x>0.40087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84629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“B”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0.44444</cdr:x>
      <cdr:y>0.74744</cdr:y>
    </cdr:from>
    <cdr:to>
      <cdr:x>0.55556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760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“C”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0.61275</cdr:x>
      <cdr:y>0.74744</cdr:y>
    </cdr:from>
    <cdr:to>
      <cdr:x>0.72386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42667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“D”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0.77125</cdr:x>
      <cdr:y>0.74744</cdr:y>
    </cdr:from>
    <cdr:to>
      <cdr:x>0.88236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4705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“E”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F3519-C133-8449-8C4E-12807B124BD6}" type="datetimeFigureOut">
              <a:rPr lang="en-US" smtClean="0">
                <a:latin typeface="Century Gothic Regular"/>
              </a:rPr>
              <a:t>4/14/2022</a:t>
            </a:fld>
            <a:endParaRPr lang="en-US" dirty="0">
              <a:latin typeface="Century Gothic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51B7B-E146-0E44-B8A9-CC2E8E0829AF}" type="slidenum">
              <a:rPr lang="en-US" smtClean="0">
                <a:latin typeface="Century Gothic Regular"/>
              </a:rPr>
              <a:t>‹#›</a:t>
            </a:fld>
            <a:endParaRPr 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003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70AF5BC-03C6-D949-B4AF-BE6D8B403508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D6B63886-553A-7446-B9A8-0A162F165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776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54" y="388037"/>
            <a:ext cx="1900754" cy="3616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81250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75755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99" y="441459"/>
            <a:ext cx="1265456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950913"/>
            <a:ext cx="8280400" cy="297442"/>
          </a:xfrm>
          <a:prstGeom prst="rect">
            <a:avLst/>
          </a:prstGeom>
        </p:spPr>
        <p:txBody>
          <a:bodyPr lIns="0" tIns="0" rIns="0" bIns="0"/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buNone/>
              <a:defRPr sz="1600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01" y="1335819"/>
            <a:ext cx="8269400" cy="1235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2651194"/>
            <a:ext cx="8280400" cy="2040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FontTx/>
              <a:buNone/>
              <a:defRPr sz="12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69870"/>
            <a:ext cx="7162616" cy="85725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27120"/>
            <a:ext cx="7162800" cy="27130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72749" y="4772726"/>
            <a:ext cx="2973722" cy="171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06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7855"/>
            <a:ext cx="8280400" cy="32779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775"/>
            <a:ext cx="8280400" cy="46799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188438" y="-19250"/>
            <a:ext cx="9520876" cy="5355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1775"/>
            <a:ext cx="8280400" cy="46799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2649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39726"/>
            <a:ext cx="8280400" cy="57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FF663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67623"/>
            <a:ext cx="8280400" cy="32441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 cap="none" baseline="0">
                <a:solidFill>
                  <a:srgbClr val="3C3C3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337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5558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950913"/>
            <a:ext cx="4129200" cy="32489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 i="0" cap="all" baseline="0"/>
            </a:lvl1pPr>
            <a:lvl2pPr marL="284400" indent="-2844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aseline="0"/>
            </a:lvl2pPr>
            <a:lvl3pPr marL="914400" indent="0">
              <a:buFontTx/>
              <a:buNone/>
              <a:defRPr baseline="0"/>
            </a:lvl3pPr>
            <a:lvl4pPr marL="1371600" indent="0">
              <a:buFontTx/>
              <a:buNone/>
              <a:defRPr baseline="0"/>
            </a:lvl4pPr>
            <a:lvl5pPr marL="1828800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950913"/>
            <a:ext cx="4140200" cy="3249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43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2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950913"/>
            <a:ext cx="8280400" cy="1620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2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3763" y="4827698"/>
            <a:ext cx="94107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2134760"/>
            <a:ext cx="8280400" cy="381000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Conversation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800" y="3572593"/>
            <a:ext cx="8280400" cy="381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2" y="4484970"/>
            <a:ext cx="1757266" cy="497772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/>
        </p:nvGrpSpPr>
        <p:grpSpPr>
          <a:xfrm>
            <a:off x="6960089" y="4410300"/>
            <a:ext cx="2034073" cy="647113"/>
            <a:chOff x="6740633" y="4030821"/>
            <a:chExt cx="2034073" cy="647113"/>
          </a:xfrm>
        </p:grpSpPr>
        <p:sp>
          <p:nvSpPr>
            <p:cNvPr id="8" name="Rectangle 7"/>
            <p:cNvSpPr/>
            <p:nvPr/>
          </p:nvSpPr>
          <p:spPr>
            <a:xfrm>
              <a:off x="6740633" y="4030821"/>
              <a:ext cx="2034073" cy="647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036" y="4105491"/>
              <a:ext cx="1757266" cy="497772"/>
            </a:xfrm>
            <a:prstGeom prst="rect">
              <a:avLst/>
            </a:prstGeom>
            <a:effectLst/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31800" y="2972467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Category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3650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B683780-F2AB-CA43-BA08-5B006C100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161633"/>
              </p:ext>
            </p:extLst>
          </p:nvPr>
        </p:nvGraphicFramePr>
        <p:xfrm>
          <a:off x="892355" y="1237488"/>
          <a:ext cx="807213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1" y="133349"/>
            <a:ext cx="8419592" cy="821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How Likely Are You To Believe What Somebody Tells You If They Say They Heard About it From This Source?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Legal Opinion Leaders, n=190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Q14: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1157661" y="1025314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Legal Opinion Leaders More Likely To Believe What They See/hear from this source…</a:t>
            </a:r>
          </a:p>
          <a:p>
            <a:pPr algn="ctr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723E2-EB3F-4844-80B7-1FE500EA4825}"/>
              </a:ext>
            </a:extLst>
          </p:cNvPr>
          <p:cNvSpPr/>
          <p:nvPr/>
        </p:nvSpPr>
        <p:spPr>
          <a:xfrm>
            <a:off x="8447035" y="1370731"/>
            <a:ext cx="324678" cy="255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3D4AA4-FE74-44A0-ADBA-0F71C54A2A32}"/>
              </a:ext>
            </a:extLst>
          </p:cNvPr>
          <p:cNvSpPr/>
          <p:nvPr/>
        </p:nvSpPr>
        <p:spPr>
          <a:xfrm>
            <a:off x="6336967" y="4348144"/>
            <a:ext cx="324678" cy="311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D6B763-5091-46B3-AB08-7E930F6A04A4}"/>
              </a:ext>
            </a:extLst>
          </p:cNvPr>
          <p:cNvSpPr/>
          <p:nvPr/>
        </p:nvSpPr>
        <p:spPr>
          <a:xfrm>
            <a:off x="7842647" y="2606135"/>
            <a:ext cx="324678" cy="311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6CE57B-7274-4E40-87C2-CC8C1F6AD993}"/>
              </a:ext>
            </a:extLst>
          </p:cNvPr>
          <p:cNvSpPr/>
          <p:nvPr/>
        </p:nvSpPr>
        <p:spPr>
          <a:xfrm>
            <a:off x="8167325" y="1882061"/>
            <a:ext cx="324678" cy="255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B415459-EACF-1B45-9023-AC621C21DC8C}"/>
              </a:ext>
            </a:extLst>
          </p:cNvPr>
          <p:cNvSpPr/>
          <p:nvPr/>
        </p:nvSpPr>
        <p:spPr>
          <a:xfrm>
            <a:off x="873907" y="149161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E2D84B-1CBE-1642-9F02-741FEBA3E869}"/>
              </a:ext>
            </a:extLst>
          </p:cNvPr>
          <p:cNvSpPr/>
          <p:nvPr/>
        </p:nvSpPr>
        <p:spPr>
          <a:xfrm>
            <a:off x="873906" y="1744419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AAE81A8-F5AD-45DC-8733-9193F0AC2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235432"/>
              </p:ext>
            </p:extLst>
          </p:nvPr>
        </p:nvGraphicFramePr>
        <p:xfrm>
          <a:off x="873907" y="993669"/>
          <a:ext cx="7232285" cy="38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itle 8"/>
          <p:cNvSpPr txBox="1">
            <a:spLocks/>
          </p:cNvSpPr>
          <p:nvPr/>
        </p:nvSpPr>
        <p:spPr>
          <a:xfrm>
            <a:off x="457199" y="97103"/>
            <a:ext cx="8523250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Broadcast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TV News Sources Are Among The Most </a:t>
            </a:r>
            <a:r>
              <a:rPr lang="en-US" sz="2400" dirty="0">
                <a:solidFill>
                  <a:srgbClr val="C0504D"/>
                </a:solidFill>
              </a:rPr>
              <a:t>Trusted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…Far More Than Cable News Or Social Media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5174" y="4720640"/>
            <a:ext cx="75326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Legal Opinion Leaders n=190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Q17: For each source, please indicate the extent to which you agree or disagree with the following statement: I trust the news that I see/hear on…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23BC-9A26-486D-AA64-E22D08247E3A}"/>
              </a:ext>
            </a:extLst>
          </p:cNvPr>
          <p:cNvSpPr txBox="1"/>
          <p:nvPr/>
        </p:nvSpPr>
        <p:spPr>
          <a:xfrm>
            <a:off x="2335601" y="897104"/>
            <a:ext cx="459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Legal Opinion Leader’s Who Trust News from…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47BB3-58C1-41ED-B463-F287FF30BD8E}"/>
              </a:ext>
            </a:extLst>
          </p:cNvPr>
          <p:cNvSpPr txBox="1"/>
          <p:nvPr/>
        </p:nvSpPr>
        <p:spPr>
          <a:xfrm>
            <a:off x="7517856" y="1176460"/>
            <a:ext cx="1076325" cy="3807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8971-C154-4758-A909-B9923B6AB524}"/>
              </a:ext>
            </a:extLst>
          </p:cNvPr>
          <p:cNvSpPr txBox="1"/>
          <p:nvPr/>
        </p:nvSpPr>
        <p:spPr>
          <a:xfrm>
            <a:off x="7698536" y="14539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0EB95-C119-47EC-A566-140906FB5680}"/>
              </a:ext>
            </a:extLst>
          </p:cNvPr>
          <p:cNvSpPr txBox="1"/>
          <p:nvPr/>
        </p:nvSpPr>
        <p:spPr>
          <a:xfrm>
            <a:off x="7698536" y="1713183"/>
            <a:ext cx="569662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76%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5E349-8076-4007-9811-1E4F45F00B34}"/>
              </a:ext>
            </a:extLst>
          </p:cNvPr>
          <p:cNvSpPr txBox="1"/>
          <p:nvPr/>
        </p:nvSpPr>
        <p:spPr>
          <a:xfrm>
            <a:off x="7698536" y="2222726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B9D6C1-2CDE-4A92-B28D-F284541AD32C}"/>
              </a:ext>
            </a:extLst>
          </p:cNvPr>
          <p:cNvSpPr txBox="1"/>
          <p:nvPr/>
        </p:nvSpPr>
        <p:spPr>
          <a:xfrm>
            <a:off x="7698536" y="247301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71%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5F1FA-5374-49D8-AC57-E33E4D5513A4}"/>
              </a:ext>
            </a:extLst>
          </p:cNvPr>
          <p:cNvSpPr txBox="1"/>
          <p:nvPr/>
        </p:nvSpPr>
        <p:spPr>
          <a:xfrm>
            <a:off x="7698536" y="2723304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69%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98B61-F6CF-4674-B247-6D6476493173}"/>
              </a:ext>
            </a:extLst>
          </p:cNvPr>
          <p:cNvSpPr txBox="1"/>
          <p:nvPr/>
        </p:nvSpPr>
        <p:spPr>
          <a:xfrm>
            <a:off x="7698536" y="2982558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69%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CAAA2B-15D6-4715-879E-DA96CE06430A}"/>
              </a:ext>
            </a:extLst>
          </p:cNvPr>
          <p:cNvSpPr txBox="1"/>
          <p:nvPr/>
        </p:nvSpPr>
        <p:spPr>
          <a:xfrm>
            <a:off x="7698536" y="321491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68%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D6061-1B37-456D-925D-9A51AAAA7F40}"/>
              </a:ext>
            </a:extLst>
          </p:cNvPr>
          <p:cNvSpPr txBox="1"/>
          <p:nvPr/>
        </p:nvSpPr>
        <p:spPr>
          <a:xfrm>
            <a:off x="7698536" y="3447276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68%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4D01F-85DB-4A9F-8EE7-5DE69B413DB9}"/>
              </a:ext>
            </a:extLst>
          </p:cNvPr>
          <p:cNvSpPr txBox="1"/>
          <p:nvPr/>
        </p:nvSpPr>
        <p:spPr>
          <a:xfrm>
            <a:off x="7698536" y="3706530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68%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89C72-038B-4AC9-9D6A-09C2FC5E5D36}"/>
              </a:ext>
            </a:extLst>
          </p:cNvPr>
          <p:cNvSpPr txBox="1"/>
          <p:nvPr/>
        </p:nvSpPr>
        <p:spPr>
          <a:xfrm>
            <a:off x="7698536" y="3947854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64%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CF3AC-08DD-49D7-9BBA-F0AA9AE58AA5}"/>
              </a:ext>
            </a:extLst>
          </p:cNvPr>
          <p:cNvSpPr txBox="1"/>
          <p:nvPr/>
        </p:nvSpPr>
        <p:spPr>
          <a:xfrm>
            <a:off x="7698536" y="418021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56%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89AB6-A8AF-4DBE-A480-C91363DAE020}"/>
              </a:ext>
            </a:extLst>
          </p:cNvPr>
          <p:cNvSpPr txBox="1"/>
          <p:nvPr/>
        </p:nvSpPr>
        <p:spPr>
          <a:xfrm>
            <a:off x="7698536" y="443946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40%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9C733-ABC4-462D-A438-FC2E42EB096A}"/>
              </a:ext>
            </a:extLst>
          </p:cNvPr>
          <p:cNvSpPr txBox="1"/>
          <p:nvPr/>
        </p:nvSpPr>
        <p:spPr>
          <a:xfrm>
            <a:off x="7698536" y="1963472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73%</a:t>
            </a:r>
          </a:p>
        </p:txBody>
      </p:sp>
      <p:sp>
        <p:nvSpPr>
          <p:cNvPr id="45" name="Oval 44"/>
          <p:cNvSpPr/>
          <p:nvPr/>
        </p:nvSpPr>
        <p:spPr>
          <a:xfrm>
            <a:off x="7724615" y="1712427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708144" y="321546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17752" y="144941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9A2A0-91E4-498E-9EF9-068DC1ED34AA}"/>
              </a:ext>
            </a:extLst>
          </p:cNvPr>
          <p:cNvSpPr/>
          <p:nvPr/>
        </p:nvSpPr>
        <p:spPr>
          <a:xfrm>
            <a:off x="7724840" y="442689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5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91FDB9-E73A-4040-A661-BAEF5A8C9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348045"/>
              </p:ext>
            </p:extLst>
          </p:nvPr>
        </p:nvGraphicFramePr>
        <p:xfrm>
          <a:off x="469392" y="1057221"/>
          <a:ext cx="8674608" cy="36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F6C3DBD-EE60-4448-9E8B-83CFDE0ECD34}"/>
              </a:ext>
            </a:extLst>
          </p:cNvPr>
          <p:cNvSpPr txBox="1">
            <a:spLocks/>
          </p:cNvSpPr>
          <p:nvPr/>
        </p:nvSpPr>
        <p:spPr>
          <a:xfrm>
            <a:off x="431800" y="133351"/>
            <a:ext cx="8400473" cy="625518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‘Fake News’ is Perceived as Greatest on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E75B-F738-4E46-9BC3-6166B4F3A98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Legal Opinion Leaders</a:t>
            </a:r>
            <a:r>
              <a:rPr lang="en-US" sz="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, n=190</a:t>
            </a:r>
          </a:p>
          <a:p>
            <a:r>
              <a:rPr lang="en-US" sz="600" dirty="0">
                <a:solidFill>
                  <a:srgbClr val="404040"/>
                </a:solidFill>
                <a:latin typeface="+mj-lt"/>
              </a:rPr>
              <a:t>Q16: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38E5-5FF2-415B-B323-7C39DC17108A}"/>
              </a:ext>
            </a:extLst>
          </p:cNvPr>
          <p:cNvSpPr txBox="1"/>
          <p:nvPr/>
        </p:nvSpPr>
        <p:spPr>
          <a:xfrm>
            <a:off x="1443578" y="758868"/>
            <a:ext cx="6256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Legal Opinion Leader’s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Who Find Fake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Most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Prevalent on…</a:t>
            </a:r>
          </a:p>
        </p:txBody>
      </p:sp>
      <p:sp>
        <p:nvSpPr>
          <p:cNvPr id="6" name="Rounded Rectangular Callout 2">
            <a:extLst>
              <a:ext uri="{FF2B5EF4-FFF2-40B4-BE49-F238E27FC236}">
                <a16:creationId xmlns:a16="http://schemas.microsoft.com/office/drawing/2014/main" id="{A51A08C2-40F3-48C7-B37A-FF75DCEBD25C}"/>
              </a:ext>
            </a:extLst>
          </p:cNvPr>
          <p:cNvSpPr/>
          <p:nvPr/>
        </p:nvSpPr>
        <p:spPr>
          <a:xfrm>
            <a:off x="5126169" y="3798543"/>
            <a:ext cx="1615642" cy="846223"/>
          </a:xfrm>
          <a:prstGeom prst="wedgeRoundRectCallout">
            <a:avLst>
              <a:gd name="adj1" fmla="val -128189"/>
              <a:gd name="adj2" fmla="val 27960"/>
              <a:gd name="adj3" fmla="val 16667"/>
            </a:avLst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Only 5% report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‘fake news’ to be most prevalent on local broadcast TV</a:t>
            </a:r>
          </a:p>
        </p:txBody>
      </p:sp>
    </p:spTree>
    <p:extLst>
      <p:ext uri="{BB962C8B-B14F-4D97-AF65-F5344CB8AC3E}">
        <p14:creationId xmlns:p14="http://schemas.microsoft.com/office/powerpoint/2010/main" val="375797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27000" y="55476"/>
            <a:ext cx="8682559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Legal Opinion Leaders Associate with a Trusted, Believable, Platform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85600" y="767190"/>
            <a:ext cx="5815313" cy="11549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402803" y="832917"/>
            <a:ext cx="1649533" cy="1056691"/>
            <a:chOff x="4648200" y="1447800"/>
            <a:chExt cx="2651760" cy="1927651"/>
          </a:xfrm>
        </p:grpSpPr>
        <p:sp>
          <p:nvSpPr>
            <p:cNvPr id="96" name="Rectangle 95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00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353567" y="840514"/>
            <a:ext cx="1649533" cy="1050860"/>
            <a:chOff x="1819274" y="1458436"/>
            <a:chExt cx="2651760" cy="1917015"/>
          </a:xfrm>
        </p:grpSpPr>
        <p:sp>
          <p:nvSpPr>
            <p:cNvPr id="106" name="Rectangle 105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5" name="Group 114"/>
          <p:cNvGrpSpPr/>
          <p:nvPr/>
        </p:nvGrpSpPr>
        <p:grpSpPr>
          <a:xfrm>
            <a:off x="4309532" y="825361"/>
            <a:ext cx="1649533" cy="883993"/>
            <a:chOff x="6522371" y="1634812"/>
            <a:chExt cx="2651760" cy="1612608"/>
          </a:xfrm>
        </p:grpSpPr>
        <p:sp>
          <p:nvSpPr>
            <p:cNvPr id="116" name="Rectangle 115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18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Rounded Rectangular Callout 118"/>
          <p:cNvSpPr/>
          <p:nvPr/>
        </p:nvSpPr>
        <p:spPr>
          <a:xfrm>
            <a:off x="6386943" y="807553"/>
            <a:ext cx="2333018" cy="949913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“Likely to believe what somebody tells you if they heard it from…”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4771" y="1259822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72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78766" y="1259822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83%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92931" y="1259822"/>
            <a:ext cx="691877" cy="3497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46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7383" y="2041011"/>
            <a:ext cx="5806078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392290" y="2095189"/>
            <a:ext cx="1651140" cy="1173088"/>
            <a:chOff x="4648200" y="1447800"/>
            <a:chExt cx="2651760" cy="1927651"/>
          </a:xfrm>
        </p:grpSpPr>
        <p:sp>
          <p:nvSpPr>
            <p:cNvPr id="125" name="Rectangle 12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2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427000" y="2096524"/>
            <a:ext cx="1651140" cy="1166615"/>
            <a:chOff x="1819274" y="1458436"/>
            <a:chExt cx="2651760" cy="1917015"/>
          </a:xfrm>
        </p:grpSpPr>
        <p:sp>
          <p:nvSpPr>
            <p:cNvPr id="135" name="Rectangle 13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4337623" y="2086531"/>
            <a:ext cx="1651140" cy="981366"/>
            <a:chOff x="6522371" y="1634812"/>
            <a:chExt cx="2651760" cy="1612608"/>
          </a:xfrm>
        </p:grpSpPr>
        <p:sp>
          <p:nvSpPr>
            <p:cNvPr id="145" name="Rectangle 14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4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ounded Rectangular Callout 147"/>
          <p:cNvSpPr/>
          <p:nvPr/>
        </p:nvSpPr>
        <p:spPr>
          <a:xfrm>
            <a:off x="6441561" y="3606098"/>
            <a:ext cx="2025176" cy="772786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“Fake news most prevalent on…”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969171" y="260464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68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53166" y="2596670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79%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857371" y="2595511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40%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455175" y="4808055"/>
            <a:ext cx="6736326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Legal 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n=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190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Q14,Q16, Q17 top 2 boxes shown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95660" y="3365786"/>
            <a:ext cx="5905254" cy="130372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399570" y="3459429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34280" y="3467809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322232" y="3453657"/>
            <a:ext cx="1703112" cy="999368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07739" y="3984325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91734" y="3992242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873268" y="3992491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59%</a:t>
            </a:r>
          </a:p>
        </p:txBody>
      </p:sp>
      <p:sp>
        <p:nvSpPr>
          <p:cNvPr id="181" name="Rounded Rectangular Callout 180"/>
          <p:cNvSpPr/>
          <p:nvPr/>
        </p:nvSpPr>
        <p:spPr>
          <a:xfrm>
            <a:off x="6391862" y="2274973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“I trust the news I see/hear on…”</a:t>
            </a:r>
          </a:p>
        </p:txBody>
      </p:sp>
    </p:spTree>
    <p:extLst>
      <p:ext uri="{BB962C8B-B14F-4D97-AF65-F5344CB8AC3E}">
        <p14:creationId xmlns:p14="http://schemas.microsoft.com/office/powerpoint/2010/main" val="169146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1800" y="133350"/>
            <a:ext cx="8244656" cy="72390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 Legal Opinion Leaders, TV and Local News Are Very Important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5058" y="4717870"/>
            <a:ext cx="74446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Total Public n=2000; Automotive opinion leaders n=190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Q13) Please tell us if you agree or disagree with the following statements? (Top 2 Box shown Strongly agree + Somewhat agree).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676" y="957270"/>
            <a:ext cx="658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Agree (top 2 boxes) by </a:t>
            </a:r>
            <a:r>
              <a:rPr lang="en-US" sz="1400" b="1" dirty="0">
                <a:solidFill>
                  <a:srgbClr val="C0504D"/>
                </a:solidFill>
              </a:rPr>
              <a:t>Legal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Category Opinion Leaders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220335508"/>
              </p:ext>
            </p:extLst>
          </p:nvPr>
        </p:nvGraphicFramePr>
        <p:xfrm>
          <a:off x="179512" y="1295824"/>
          <a:ext cx="8712967" cy="358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0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4CEA-4C5A-4496-BB85-F83D2023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7" y="220487"/>
            <a:ext cx="7783736" cy="857250"/>
          </a:xfrm>
        </p:spPr>
        <p:txBody>
          <a:bodyPr/>
          <a:lstStyle/>
          <a:p>
            <a:r>
              <a:rPr lang="en-US" sz="2400" dirty="0"/>
              <a:t>Out of a Choice of 30 Issues, These Topics Resonated the Most Among Legal Opinion Leaders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6054F5-87FA-4706-9AA8-26FCE036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10992"/>
              </p:ext>
            </p:extLst>
          </p:nvPr>
        </p:nvGraphicFramePr>
        <p:xfrm>
          <a:off x="1322479" y="1407172"/>
          <a:ext cx="6272331" cy="291653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15025">
                  <a:extLst>
                    <a:ext uri="{9D8B030D-6E8A-4147-A177-3AD203B41FA5}">
                      <a16:colId xmlns:a16="http://schemas.microsoft.com/office/drawing/2014/main" val="2513151310"/>
                    </a:ext>
                  </a:extLst>
                </a:gridCol>
                <a:gridCol w="1657306">
                  <a:extLst>
                    <a:ext uri="{9D8B030D-6E8A-4147-A177-3AD203B41FA5}">
                      <a16:colId xmlns:a16="http://schemas.microsoft.com/office/drawing/2014/main" val="2734625025"/>
                    </a:ext>
                  </a:extLst>
                </a:gridCol>
              </a:tblGrid>
              <a:tr h="406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Issues  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 Legal Opinion Leaders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13722"/>
                  </a:ext>
                </a:extLst>
              </a:tr>
              <a:tr h="2913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Attack on Ukraine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2547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What’s happening in other countries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641744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President and how he is doing his job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292178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Energy or gasoline costs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04758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overall state of the economy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437625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Vaccine and mask mandates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28952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Mental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69399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Healthcare or health insurance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287667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Something seen on TV (show, sporting event,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94730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 about your own financial situation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1122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AF0F74-D736-43F1-B620-DD8ECFFB119F}"/>
              </a:ext>
            </a:extLst>
          </p:cNvPr>
          <p:cNvSpPr/>
          <p:nvPr/>
        </p:nvSpPr>
        <p:spPr>
          <a:xfrm>
            <a:off x="1455175" y="4715722"/>
            <a:ext cx="70464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 Legal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=190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QISSUES: Can you please tell us which of these topics you’ve had a conversation about during the last 24 hours, whether in person, over the phone, or online?  Top ten issues shown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754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4C195-F162-433A-AB68-8A78E11BD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804968"/>
            <a:ext cx="8280400" cy="1620837"/>
          </a:xfrm>
        </p:spPr>
        <p:txBody>
          <a:bodyPr/>
          <a:lstStyle/>
          <a:p>
            <a:r>
              <a:rPr lang="en-US" sz="1800" dirty="0"/>
              <a:t>The primary </a:t>
            </a:r>
            <a:r>
              <a:rPr lang="en-US" sz="1800" b="1" dirty="0"/>
              <a:t>effect</a:t>
            </a:r>
            <a:r>
              <a:rPr lang="en-US" sz="1800" dirty="0"/>
              <a:t> on news of the day conversations is </a:t>
            </a:r>
            <a:r>
              <a:rPr lang="en-US" sz="1800" b="1" dirty="0"/>
              <a:t>TV</a:t>
            </a:r>
            <a:r>
              <a:rPr lang="en-US" sz="1800" dirty="0"/>
              <a:t>.</a:t>
            </a:r>
          </a:p>
          <a:p>
            <a:r>
              <a:rPr lang="en-US" sz="1800" b="1" dirty="0"/>
              <a:t>Broadcast</a:t>
            </a:r>
            <a:r>
              <a:rPr lang="en-US" sz="1800" dirty="0"/>
              <a:t> is a </a:t>
            </a:r>
            <a:r>
              <a:rPr lang="en-US" sz="1800" b="1" dirty="0"/>
              <a:t>bigger driver of conversations </a:t>
            </a:r>
            <a:r>
              <a:rPr lang="en-US" sz="1800" dirty="0"/>
              <a:t>than cable.</a:t>
            </a:r>
          </a:p>
          <a:p>
            <a:r>
              <a:rPr lang="en-US" sz="1800" b="1" dirty="0"/>
              <a:t>Local broadcast TV news </a:t>
            </a:r>
            <a:r>
              <a:rPr lang="en-US" sz="1800" dirty="0"/>
              <a:t>is their </a:t>
            </a:r>
            <a:r>
              <a:rPr lang="en-US" sz="1800" b="1" dirty="0"/>
              <a:t>primary news </a:t>
            </a:r>
            <a:r>
              <a:rPr lang="en-US" sz="1800" dirty="0"/>
              <a:t>source, and is the </a:t>
            </a:r>
            <a:r>
              <a:rPr lang="en-US" sz="1800" b="1" dirty="0"/>
              <a:t>most believable and trustworthy</a:t>
            </a:r>
            <a:r>
              <a:rPr lang="en-US" sz="1800" dirty="0"/>
              <a:t>.</a:t>
            </a:r>
          </a:p>
          <a:p>
            <a:pPr defTabSz="457200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1800" dirty="0"/>
              <a:t>If people could get only 5 TV channels, </a:t>
            </a:r>
            <a:r>
              <a:rPr lang="en-US" sz="1800" b="1" dirty="0"/>
              <a:t>4 of them would be Broadcast.</a:t>
            </a:r>
          </a:p>
          <a:p>
            <a:r>
              <a:rPr lang="en-US" sz="1800" dirty="0"/>
              <a:t>Fake news is perceived to be the greatest on social media and the lowest </a:t>
            </a:r>
            <a:r>
              <a:rPr lang="en-US" sz="1800" b="1" dirty="0"/>
              <a:t>on local broadcast TV</a:t>
            </a:r>
            <a:r>
              <a:rPr lang="en-US" sz="1800" dirty="0"/>
              <a:t>.</a:t>
            </a:r>
          </a:p>
          <a:p>
            <a:r>
              <a:rPr lang="en-US" sz="1800" dirty="0"/>
              <a:t>TV and </a:t>
            </a:r>
            <a:r>
              <a:rPr lang="en-US" sz="1800" b="1" dirty="0"/>
              <a:t>local broadcast TV news </a:t>
            </a:r>
            <a:r>
              <a:rPr lang="en-US" sz="1800" dirty="0"/>
              <a:t>are very important to Legal Opinion leaders in many ways.</a:t>
            </a:r>
          </a:p>
          <a:p>
            <a:r>
              <a:rPr lang="en-US" sz="1800" dirty="0"/>
              <a:t>Out of a choice of </a:t>
            </a:r>
            <a:r>
              <a:rPr lang="en-US" sz="1800" b="1" dirty="0"/>
              <a:t>30 topical issues</a:t>
            </a:r>
            <a:r>
              <a:rPr lang="en-US" sz="1800" dirty="0"/>
              <a:t>, the attack on Ukraine, what’s happening in other countries, and the president and how he is doing his job </a:t>
            </a:r>
            <a:r>
              <a:rPr lang="en-US" sz="1800" b="1" dirty="0"/>
              <a:t>resonated the most </a:t>
            </a:r>
            <a:r>
              <a:rPr lang="en-US" sz="1800" dirty="0"/>
              <a:t>with Legal Opinion Leaders.</a:t>
            </a:r>
          </a:p>
          <a:p>
            <a:endParaRPr lang="en-US" sz="1800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30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800" y="133350"/>
            <a:ext cx="8712200" cy="58821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Key Findings: Legal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 Opinion Leaders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736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03" y="561097"/>
            <a:ext cx="8339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Conversation</a:t>
            </a:r>
          </a:p>
          <a:p>
            <a:pPr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has always been a critical influencer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powerful form of marketing” – McKinsey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consistently shows conversation drives up to 50% of consumer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19F0-5F4F-4129-BF04-2714BCF6FA3D}"/>
              </a:ext>
            </a:extLst>
          </p:cNvPr>
          <p:cNvSpPr/>
          <p:nvPr/>
        </p:nvSpPr>
        <p:spPr>
          <a:xfrm>
            <a:off x="161365" y="4832434"/>
            <a:ext cx="761103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Source: Engagement Labs</a:t>
            </a:r>
          </a:p>
        </p:txBody>
      </p:sp>
    </p:spTree>
    <p:extLst>
      <p:ext uri="{BB962C8B-B14F-4D97-AF65-F5344CB8AC3E}">
        <p14:creationId xmlns:p14="http://schemas.microsoft.com/office/powerpoint/2010/main" val="139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1775"/>
            <a:ext cx="7162616" cy="670082"/>
          </a:xfrm>
        </p:spPr>
        <p:txBody>
          <a:bodyPr/>
          <a:lstStyle/>
          <a:p>
            <a:r>
              <a:rPr lang="en-US" dirty="0"/>
              <a:t>Purpose of this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616" y="950913"/>
            <a:ext cx="8280584" cy="3508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This study was commissioned to assess and quantify the role media platforms have in driving Americans’ conversations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2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9" y="240470"/>
            <a:ext cx="7162616" cy="85725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6340" y="774894"/>
            <a:ext cx="8267700" cy="271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study was conducted online among a sample of 2,000 Americans, age 18+</a:t>
            </a:r>
            <a:r>
              <a:rPr lang="en-US" sz="1400" b="1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data has been weighted to demographically reflect the US Census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People were asked to recall the topics of their conversations from the past 24 hours, and then were asked a series of questions describing up to 5 category conversations.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Each of these conversations were the person’s most significant or meaningful conversation in the category.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Categories followed up upon were selected randomly.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Respondents were also asked attitudinal questions.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Questions were asked to identify opinion leaders in key categories. This deck highlights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</a:t>
            </a:r>
            <a:r>
              <a:rPr lang="en-US" sz="1400" dirty="0"/>
              <a:t>opinion leaders</a:t>
            </a:r>
            <a:r>
              <a:rPr lang="en-US" sz="1400" b="1" dirty="0"/>
              <a:t>.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When items in the survey reflected local TV stations, the respondent’s local affiliate call letters were shown.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survey was fielded online from February, 22nd  to March 8th ,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median interview length was 20 minutes. </a:t>
            </a:r>
          </a:p>
        </p:txBody>
      </p:sp>
    </p:spTree>
    <p:extLst>
      <p:ext uri="{BB962C8B-B14F-4D97-AF65-F5344CB8AC3E}">
        <p14:creationId xmlns:p14="http://schemas.microsoft.com/office/powerpoint/2010/main" val="367884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F20C-34C7-4B5C-A551-FE7EBCF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0126"/>
            <a:ext cx="8280400" cy="32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Legal opinion leaders</a:t>
            </a:r>
            <a:br>
              <a:rPr lang="en-US" sz="2800" b="1" dirty="0"/>
            </a:br>
            <a:br>
              <a:rPr lang="en-US" sz="2400" dirty="0"/>
            </a:br>
            <a:r>
              <a:rPr lang="en-US" dirty="0"/>
              <a:t>Categories On Which they frequently give advice, suggestions and ideas to other people, such as family and friends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Analysis subject to sample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369376"/>
              </p:ext>
            </p:extLst>
          </p:nvPr>
        </p:nvGraphicFramePr>
        <p:xfrm>
          <a:off x="0" y="1495644"/>
          <a:ext cx="903649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1799" y="85481"/>
            <a:ext cx="8607647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 Legal Opinion </a:t>
            </a:r>
            <a:r>
              <a:rPr lang="en-US" sz="2600" dirty="0">
                <a:solidFill>
                  <a:sysClr val="windowText" lastClr="000000"/>
                </a:solidFill>
                <a:latin typeface="+mn-lt"/>
              </a:rPr>
              <a:t>Leaders,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Primary Effect on News of the Day Conversations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 TV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571" y="946237"/>
            <a:ext cx="791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Legal Opinion Leader’s Conversations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Affected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By External Factors,</a:t>
            </a:r>
          </a:p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either as conversation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spark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or through being r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eferenced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conversation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174" y="4721375"/>
            <a:ext cx="76962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Legal Opinion Leaders (News of the day conversations n=206)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Q8/Q9)  Which of the following comes closest to describing what prompted or sparked the conversation?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43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281510"/>
              </p:ext>
            </p:extLst>
          </p:nvPr>
        </p:nvGraphicFramePr>
        <p:xfrm>
          <a:off x="840186" y="1486287"/>
          <a:ext cx="7587915" cy="32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33349"/>
            <a:ext cx="8280399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/>
              <a:t>Broadcast TV Is A More Powerful Conversation Driver Than Cable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9728" y="968216"/>
            <a:ext cx="6524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Legal Opinion Leader’s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Conversations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2206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Legal Opinion Leaders (All Conversations, n=869; News of the Day, n=206)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81756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For Legal Opinion Leaders, Local Broadcast TV is The Primary Source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News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460427"/>
              </p:ext>
            </p:extLst>
          </p:nvPr>
        </p:nvGraphicFramePr>
        <p:xfrm>
          <a:off x="376519" y="1182624"/>
          <a:ext cx="8363444" cy="3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41264" y="1063144"/>
            <a:ext cx="4461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Legal Opinion Leaders Consuming Any Type of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5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Legal Opinion Leaders, n=190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70625"/>
            <a:ext cx="8460679" cy="647725"/>
          </a:xfrm>
        </p:spPr>
        <p:txBody>
          <a:bodyPr t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Out of 5 choices, the top 4 were Broadcast Networks</a:t>
            </a:r>
            <a:br>
              <a:rPr lang="en-US" sz="2500" b="1" dirty="0">
                <a:solidFill>
                  <a:schemeClr val="tx1"/>
                </a:solidFill>
                <a:latin typeface="+mn-lt"/>
              </a:rPr>
            </a:br>
            <a:r>
              <a:rPr lang="en-US" sz="2500" dirty="0"/>
              <a:t>For Legal Opinion Leaders</a:t>
            </a:r>
            <a:endParaRPr lang="en-US" sz="25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280797"/>
              </p:ext>
            </p:extLst>
          </p:nvPr>
        </p:nvGraphicFramePr>
        <p:xfrm>
          <a:off x="457198" y="98757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99440" y="4281768"/>
            <a:ext cx="5286948" cy="347436"/>
            <a:chOff x="2343150" y="4193541"/>
            <a:chExt cx="5286948" cy="347436"/>
          </a:xfrm>
        </p:grpSpPr>
        <p:sp>
          <p:nvSpPr>
            <p:cNvPr id="7" name="Oval 6"/>
            <p:cNvSpPr/>
            <p:nvPr/>
          </p:nvSpPr>
          <p:spPr>
            <a:xfrm>
              <a:off x="2343150" y="4236244"/>
              <a:ext cx="285750" cy="278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57825" y="4236244"/>
              <a:ext cx="285750" cy="27860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8900" y="4193541"/>
              <a:ext cx="2449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BROADCAST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3500" y="4202423"/>
              <a:ext cx="1856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CABLE NETWORK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31800" y="850275"/>
            <a:ext cx="814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55174" y="4734234"/>
            <a:ext cx="7332946" cy="350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Legal Opinion Leaders, n=190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Q21) </a:t>
            </a:r>
            <a:r>
              <a:rPr lang="en-US" sz="600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  <a:br>
              <a:rPr lang="en-US" sz="600" dirty="0">
                <a:solidFill>
                  <a:srgbClr val="404040"/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0450816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65454</TotalTime>
  <Words>1294</Words>
  <Application>Microsoft Office PowerPoint</Application>
  <PresentationFormat>On-screen Show (16:9)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Century Gothic Regular</vt:lpstr>
      <vt:lpstr>EngagementLabs</vt:lpstr>
      <vt:lpstr>PowerPoint Presentation</vt:lpstr>
      <vt:lpstr>PowerPoint Presentation</vt:lpstr>
      <vt:lpstr>Purpose of this study</vt:lpstr>
      <vt:lpstr>Methodology</vt:lpstr>
      <vt:lpstr>Legal opinion leaders  Categories On Which they frequently give advice, suggestions and ideas to other people, such as family and friends  Analysis subject to sample size</vt:lpstr>
      <vt:lpstr>PowerPoint Presentation</vt:lpstr>
      <vt:lpstr>Broadcast TV Is A More Powerful Conversation Driver Than Cable TV</vt:lpstr>
      <vt:lpstr>PowerPoint Presentation</vt:lpstr>
      <vt:lpstr>Out of 5 choices, the top 4 were Broadcast Networks For Legal Opinion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 of a Choice of 30 Issues, These Topics Resonated the Most Among Legal Opinion Leaders</vt:lpstr>
      <vt:lpstr>PowerPoint Presentation</vt:lpstr>
    </vt:vector>
  </TitlesOfParts>
  <Company>Engagement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Lyttle</dc:creator>
  <cp:lastModifiedBy>Anthony Spirito</cp:lastModifiedBy>
  <cp:revision>1862</cp:revision>
  <cp:lastPrinted>2019-12-09T16:32:54Z</cp:lastPrinted>
  <dcterms:created xsi:type="dcterms:W3CDTF">2016-03-22T13:57:22Z</dcterms:created>
  <dcterms:modified xsi:type="dcterms:W3CDTF">2022-04-14T20:50:11Z</dcterms:modified>
</cp:coreProperties>
</file>