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1.xml" ContentType="application/vnd.openxmlformats-officedocument.themeOverride+xml"/>
  <Override PartName="/ppt/charts/chart21.xml" ContentType="application/vnd.openxmlformats-officedocument.drawingml.chart+xml"/>
  <Override PartName="/ppt/theme/themeOverride12.xml" ContentType="application/vnd.openxmlformats-officedocument.themeOverride+xml"/>
  <Override PartName="/ppt/charts/chart22.xml" ContentType="application/vnd.openxmlformats-officedocument.drawingml.chart+xml"/>
  <Override PartName="/ppt/theme/themeOverride13.xml" ContentType="application/vnd.openxmlformats-officedocument.themeOverride+xml"/>
  <Override PartName="/ppt/charts/chart23.xml" ContentType="application/vnd.openxmlformats-officedocument.drawingml.chart+xml"/>
  <Override PartName="/ppt/theme/themeOverride14.xml" ContentType="application/vnd.openxmlformats-officedocument.themeOverride+xml"/>
  <Override PartName="/ppt/charts/chart2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5.xml" ContentType="application/vnd.openxmlformats-officedocument.themeOverride+xml"/>
  <Override PartName="/ppt/charts/chart2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6.xml" ContentType="application/vnd.openxmlformats-officedocument.themeOverride+xml"/>
  <Override PartName="/ppt/charts/chart26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7.xml" ContentType="application/vnd.openxmlformats-officedocument.themeOverride+xml"/>
  <Override PartName="/ppt/charts/chart27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8.xml" ContentType="application/vnd.openxmlformats-officedocument.themeOverride+xml"/>
  <Override PartName="/ppt/charts/chart28.xml" ContentType="application/vnd.openxmlformats-officedocument.drawingml.chart+xml"/>
  <Override PartName="/ppt/theme/themeOverride19.xml" ContentType="application/vnd.openxmlformats-officedocument.themeOverride+xml"/>
  <Override PartName="/ppt/charts/chart29.xml" ContentType="application/vnd.openxmlformats-officedocument.drawingml.chart+xml"/>
  <Override PartName="/ppt/theme/themeOverride20.xml" ContentType="application/vnd.openxmlformats-officedocument.themeOverride+xml"/>
  <Override PartName="/ppt/charts/chart30.xml" ContentType="application/vnd.openxmlformats-officedocument.drawingml.chart+xml"/>
  <Override PartName="/ppt/theme/themeOverride21.xml" ContentType="application/vnd.openxmlformats-officedocument.themeOverride+xml"/>
  <Override PartName="/ppt/charts/chart31.xml" ContentType="application/vnd.openxmlformats-officedocument.drawingml.chart+xml"/>
  <Override PartName="/ppt/theme/themeOverride22.xml" ContentType="application/vnd.openxmlformats-officedocument.themeOverride+xml"/>
  <Override PartName="/ppt/charts/chart3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3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1.xml" ContentType="application/vnd.openxmlformats-officedocument.drawingml.chartshapes+xml"/>
  <Override PartName="/ppt/charts/chart3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2.xml" ContentType="application/vnd.openxmlformats-officedocument.drawingml.chartshapes+xml"/>
  <Override PartName="/ppt/charts/chart3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3.xml" ContentType="application/vnd.openxmlformats-officedocument.drawingml.chartshapes+xml"/>
  <Override PartName="/ppt/charts/chart3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4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23.xml" ContentType="application/vnd.openxmlformats-officedocument.themeOverride+xml"/>
  <Override PartName="/ppt/charts/chart4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24.xml" ContentType="application/vnd.openxmlformats-officedocument.themeOverride+xml"/>
  <Override PartName="/ppt/charts/chart4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25.xml" ContentType="application/vnd.openxmlformats-officedocument.themeOverride+xml"/>
  <Override PartName="/ppt/charts/chart4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26.xml" ContentType="application/vnd.openxmlformats-officedocument.themeOverride+xml"/>
  <Override PartName="/ppt/charts/chart4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27.xml" ContentType="application/vnd.openxmlformats-officedocument.themeOverride+xml"/>
  <Override PartName="/ppt/charts/chart4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2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41"/>
  </p:notesMasterIdLst>
  <p:handoutMasterIdLst>
    <p:handoutMasterId r:id="rId42"/>
  </p:handoutMasterIdLst>
  <p:sldIdLst>
    <p:sldId id="1830" r:id="rId2"/>
    <p:sldId id="1831" r:id="rId3"/>
    <p:sldId id="1902" r:id="rId4"/>
    <p:sldId id="1934" r:id="rId5"/>
    <p:sldId id="1949" r:id="rId6"/>
    <p:sldId id="2763" r:id="rId7"/>
    <p:sldId id="2764" r:id="rId8"/>
    <p:sldId id="1938" r:id="rId9"/>
    <p:sldId id="1860" r:id="rId10"/>
    <p:sldId id="1861" r:id="rId11"/>
    <p:sldId id="1795" r:id="rId12"/>
    <p:sldId id="1797" r:id="rId13"/>
    <p:sldId id="1802" r:id="rId14"/>
    <p:sldId id="1804" r:id="rId15"/>
    <p:sldId id="1874" r:id="rId16"/>
    <p:sldId id="1875" r:id="rId17"/>
    <p:sldId id="2765" r:id="rId18"/>
    <p:sldId id="1796" r:id="rId19"/>
    <p:sldId id="1957" r:id="rId20"/>
    <p:sldId id="1873" r:id="rId21"/>
    <p:sldId id="1794" r:id="rId22"/>
    <p:sldId id="1942" r:id="rId23"/>
    <p:sldId id="1943" r:id="rId24"/>
    <p:sldId id="1958" r:id="rId25"/>
    <p:sldId id="1959" r:id="rId26"/>
    <p:sldId id="1933" r:id="rId27"/>
    <p:sldId id="1945" r:id="rId28"/>
    <p:sldId id="2761" r:id="rId29"/>
    <p:sldId id="1946" r:id="rId30"/>
    <p:sldId id="1951" r:id="rId31"/>
    <p:sldId id="2766" r:id="rId32"/>
    <p:sldId id="1947" r:id="rId33"/>
    <p:sldId id="2767" r:id="rId34"/>
    <p:sldId id="1955" r:id="rId35"/>
    <p:sldId id="2758" r:id="rId36"/>
    <p:sldId id="2762" r:id="rId37"/>
    <p:sldId id="1944" r:id="rId38"/>
    <p:sldId id="1956" r:id="rId39"/>
    <p:sldId id="1828" r:id="rId40"/>
  </p:sldIdLst>
  <p:sldSz cx="9144000" cy="5143500" type="screen16x9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1" orient="horz" userDrawn="1">
          <p15:clr>
            <a:srgbClr val="A4A3A4"/>
          </p15:clr>
        </p15:guide>
        <p15:guide id="13" pos="2880" userDrawn="1">
          <p15:clr>
            <a:srgbClr val="A4A3A4"/>
          </p15:clr>
        </p15:guide>
        <p15:guide id="15" orient="horz" pos="84" userDrawn="1">
          <p15:clr>
            <a:srgbClr val="A4A3A4"/>
          </p15:clr>
        </p15:guide>
        <p15:guide id="16" orient="horz" pos="2700" userDrawn="1">
          <p15:clr>
            <a:srgbClr val="A4A3A4"/>
          </p15:clr>
        </p15:guide>
        <p15:guide id="17" pos="912" userDrawn="1">
          <p15:clr>
            <a:srgbClr val="A4A3A4"/>
          </p15:clr>
        </p15:guide>
        <p15:guide id="18" orient="horz" pos="3204" userDrawn="1">
          <p15:clr>
            <a:srgbClr val="A4A3A4"/>
          </p15:clr>
        </p15:guide>
        <p15:guide id="19" pos="2256" userDrawn="1">
          <p15:clr>
            <a:srgbClr val="A4A3A4"/>
          </p15:clr>
        </p15:guide>
        <p15:guide id="20" pos="3168" userDrawn="1">
          <p15:clr>
            <a:srgbClr val="A4A3A4"/>
          </p15:clr>
        </p15:guide>
        <p15:guide id="21" pos="3336" userDrawn="1">
          <p15:clr>
            <a:srgbClr val="A4A3A4"/>
          </p15:clr>
        </p15:guide>
        <p15:guide id="22" pos="5160" userDrawn="1">
          <p15:clr>
            <a:srgbClr val="A4A3A4"/>
          </p15:clr>
        </p15:guide>
        <p15:guide id="23" orient="horz" pos="372" userDrawn="1">
          <p15:clr>
            <a:srgbClr val="A4A3A4"/>
          </p15:clr>
        </p15:guide>
        <p15:guide id="24" orient="horz" pos="780" userDrawn="1">
          <p15:clr>
            <a:srgbClr val="A4A3A4"/>
          </p15:clr>
        </p15:guide>
        <p15:guide id="25" orient="horz" pos="30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ther Evans" initials="HE" lastIdx="64" clrIdx="2"/>
  <p:cmAuthor id="7" name=" " initials="MSOffice" lastIdx="0" clrIdx="7"/>
  <p:cmAuthor id="1" name=" Ed Keller" initials="EK" lastIdx="34" clrIdx="0"/>
  <p:cmAuthor id="8" name="Denise Ryan" initials="DR" lastIdx="2" clrIdx="8">
    <p:extLst>
      <p:ext uri="{19B8F6BF-5375-455C-9EA6-DF929625EA0E}">
        <p15:presenceInfo xmlns:p15="http://schemas.microsoft.com/office/powerpoint/2012/main" userId="Denise Ryan" providerId="None"/>
      </p:ext>
    </p:extLst>
  </p:cmAuthor>
  <p:cmAuthor id="2" name="Keller Fay" initials="KF" lastIdx="30" clrIdx="1"/>
  <p:cmAuthor id="9" name="Anthony Spirito" initials="AS" lastIdx="1" clrIdx="9">
    <p:extLst>
      <p:ext uri="{19B8F6BF-5375-455C-9EA6-DF929625EA0E}">
        <p15:presenceInfo xmlns:p15="http://schemas.microsoft.com/office/powerpoint/2012/main" userId="S-1-5-21-1806052843-716809477-2000239973-1133" providerId="AD"/>
      </p:ext>
    </p:extLst>
  </p:cmAuthor>
  <p:cmAuthor id="3" name="Brad Fay" initials="BF" lastIdx="8" clrIdx="3"/>
  <p:cmAuthor id="4" name="Randolph Burlton" initials="" lastIdx="0" clrIdx="4"/>
  <p:cmAuthor id="5" name="Ed Keller" initials="EK" lastIdx="32" clrIdx="5"/>
  <p:cmAuthor id="6" name="Matt Phillips" initials="MP" lastIdx="29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EE5B1B"/>
    <a:srgbClr val="4F81BD"/>
    <a:srgbClr val="4472C4"/>
    <a:srgbClr val="C5C5C5"/>
    <a:srgbClr val="663399"/>
    <a:srgbClr val="FFFFFF"/>
    <a:srgbClr val="FF8989"/>
    <a:srgbClr val="FF7171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8" autoAdjust="0"/>
    <p:restoredTop sz="93784" autoAdjust="0"/>
  </p:normalViewPr>
  <p:slideViewPr>
    <p:cSldViewPr snapToGrid="0" snapToObjects="1">
      <p:cViewPr varScale="1">
        <p:scale>
          <a:sx n="151" d="100"/>
          <a:sy n="151" d="100"/>
        </p:scale>
        <p:origin x="780" y="138"/>
      </p:cViewPr>
      <p:guideLst>
        <p:guide orient="horz"/>
        <p:guide pos="2880"/>
        <p:guide orient="horz" pos="84"/>
        <p:guide orient="horz" pos="2700"/>
        <p:guide pos="912"/>
        <p:guide orient="horz" pos="3204"/>
        <p:guide pos="2256"/>
        <p:guide pos="3168"/>
        <p:guide pos="3336"/>
        <p:guide pos="5160"/>
        <p:guide orient="horz" pos="372"/>
        <p:guide orient="horz" pos="780"/>
        <p:guide orient="horz" pos="30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2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3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4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19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0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1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22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1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2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3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package" Target="../embeddings/Microsoft_Excel_Worksheet4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949693561072606"/>
          <c:y val="3.8350065923705282E-2"/>
          <c:w val="0.4960649760218323"/>
          <c:h val="0.938267281460321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Public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News of The Day</c:v>
                </c:pt>
                <c:pt idx="1">
                  <c:v>Personal/Lifestyle</c:v>
                </c:pt>
                <c:pt idx="2">
                  <c:v>Products and Serivces</c:v>
                </c:pt>
                <c:pt idx="3">
                  <c:v>Entertainment</c:v>
                </c:pt>
              </c:strCache>
            </c:strRef>
          </c:cat>
          <c:val>
            <c:numRef>
              <c:f>Sheet1!$B$2:$B$5</c:f>
              <c:numCache>
                <c:formatCode>#,##0.0</c:formatCode>
                <c:ptCount val="4"/>
                <c:pt idx="0">
                  <c:v>7.14</c:v>
                </c:pt>
                <c:pt idx="1">
                  <c:v>7.07</c:v>
                </c:pt>
                <c:pt idx="2">
                  <c:v>4.9000000000000004</c:v>
                </c:pt>
                <c:pt idx="3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7F-AA46-ACBF-A3AE0A3AA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E7F-AA46-ACBF-A3AE0A3AAE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News of The Day</c:v>
                </c:pt>
                <c:pt idx="1">
                  <c:v>Personal/Lifestyle</c:v>
                </c:pt>
                <c:pt idx="2">
                  <c:v>Products and Serivces</c:v>
                </c:pt>
                <c:pt idx="3">
                  <c:v>Entertainment</c:v>
                </c:pt>
              </c:strCache>
            </c:strRef>
          </c:cat>
          <c:val>
            <c:numRef>
              <c:f>Sheet1!$C$2:$C$5</c:f>
            </c:numRef>
          </c:val>
          <c:extLst>
            <c:ext xmlns:c16="http://schemas.microsoft.com/office/drawing/2014/chart" uri="{C3380CC4-5D6E-409C-BE32-E72D297353CC}">
              <c16:uniqueId val="{00000002-4E7F-AA46-ACBF-A3AE0A3AA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News of The Day</c:v>
                </c:pt>
                <c:pt idx="1">
                  <c:v>Personal/Lifestyle</c:v>
                </c:pt>
                <c:pt idx="2">
                  <c:v>Products and Serivces</c:v>
                </c:pt>
                <c:pt idx="3">
                  <c:v>Entertainment</c:v>
                </c:pt>
              </c:strCache>
            </c:strRef>
          </c:cat>
          <c:val>
            <c:numRef>
              <c:f>Sheet1!$D$2:$D$5</c:f>
            </c:numRef>
          </c:val>
          <c:extLst>
            <c:ext xmlns:c16="http://schemas.microsoft.com/office/drawing/2014/chart" uri="{C3380CC4-5D6E-409C-BE32-E72D297353CC}">
              <c16:uniqueId val="{00000003-4E7F-AA46-ACBF-A3AE0A3AAEE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Age 18-34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News of The Day</c:v>
                </c:pt>
                <c:pt idx="1">
                  <c:v>Personal/Lifestyle</c:v>
                </c:pt>
                <c:pt idx="2">
                  <c:v>Products and Serivces</c:v>
                </c:pt>
                <c:pt idx="3">
                  <c:v>Entertainment</c:v>
                </c:pt>
              </c:strCache>
            </c:strRef>
          </c:cat>
          <c:val>
            <c:numRef>
              <c:f>Sheet1!$E$2:$E$5</c:f>
            </c:numRef>
          </c:val>
          <c:extLst>
            <c:ext xmlns:c16="http://schemas.microsoft.com/office/drawing/2014/chart" uri="{C3380CC4-5D6E-409C-BE32-E72D297353CC}">
              <c16:uniqueId val="{00000004-4E7F-AA46-ACBF-A3AE0A3AAEE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Age 35-54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News of The Day</c:v>
                </c:pt>
                <c:pt idx="1">
                  <c:v>Personal/Lifestyle</c:v>
                </c:pt>
                <c:pt idx="2">
                  <c:v>Products and Serivces</c:v>
                </c:pt>
                <c:pt idx="3">
                  <c:v>Entertainment</c:v>
                </c:pt>
              </c:strCache>
            </c:strRef>
          </c:cat>
          <c:val>
            <c:numRef>
              <c:f>Sheet1!$F$2:$F$5</c:f>
            </c:numRef>
          </c:val>
          <c:extLst>
            <c:ext xmlns:c16="http://schemas.microsoft.com/office/drawing/2014/chart" uri="{C3380CC4-5D6E-409C-BE32-E72D297353CC}">
              <c16:uniqueId val="{00000005-4E7F-AA46-ACBF-A3AE0A3AAEE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Age 55+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News of The Day</c:v>
                </c:pt>
                <c:pt idx="1">
                  <c:v>Personal/Lifestyle</c:v>
                </c:pt>
                <c:pt idx="2">
                  <c:v>Products and Serivces</c:v>
                </c:pt>
                <c:pt idx="3">
                  <c:v>Entertainment</c:v>
                </c:pt>
              </c:strCache>
            </c:strRef>
          </c:cat>
          <c:val>
            <c:numRef>
              <c:f>Sheet1!$G$2:$G$5</c:f>
            </c:numRef>
          </c:val>
          <c:extLst>
            <c:ext xmlns:c16="http://schemas.microsoft.com/office/drawing/2014/chart" uri="{C3380CC4-5D6E-409C-BE32-E72D297353CC}">
              <c16:uniqueId val="{00000006-4E7F-AA46-ACBF-A3AE0A3AAEE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67446752"/>
        <c:axId val="467447144"/>
      </c:barChart>
      <c:catAx>
        <c:axId val="467446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447144"/>
        <c:crosses val="autoZero"/>
        <c:auto val="1"/>
        <c:lblAlgn val="ctr"/>
        <c:lblOffset val="100"/>
        <c:noMultiLvlLbl val="0"/>
      </c:catAx>
      <c:valAx>
        <c:axId val="467447144"/>
        <c:scaling>
          <c:orientation val="minMax"/>
          <c:max val="15"/>
        </c:scaling>
        <c:delete val="0"/>
        <c:axPos val="t"/>
        <c:numFmt formatCode="#,##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446752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Republicans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 worry that people are being fooled by 'fake news' being distributed on the Internet</c:v>
                </c:pt>
              </c:strCache>
            </c:strRef>
          </c:cat>
          <c:val>
            <c:numRef>
              <c:f>Sheet1!$B$2</c:f>
            </c:numRef>
          </c:val>
          <c:extLst>
            <c:ext xmlns:c16="http://schemas.microsoft.com/office/drawing/2014/chart" uri="{C3380CC4-5D6E-409C-BE32-E72D297353CC}">
              <c16:uniqueId val="{00000000-B77A-4B3F-8B21-89A79356C9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Democrats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 worry that people are being fooled by 'fake news' being distributed on the Internet</c:v>
                </c:pt>
              </c:strCache>
            </c:strRef>
          </c:cat>
          <c:val>
            <c:numRef>
              <c:f>Sheet1!$C$2</c:f>
            </c:numRef>
          </c:val>
          <c:extLst>
            <c:ext xmlns:c16="http://schemas.microsoft.com/office/drawing/2014/chart" uri="{C3380CC4-5D6E-409C-BE32-E72D297353CC}">
              <c16:uniqueId val="{00000001-B77A-4B3F-8B21-89A79356C9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 worry that people are being fooled by 'fake news' being distributed on the Internet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7A-4B3F-8B21-89A79356C9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5390480"/>
        <c:axId val="555387736"/>
      </c:barChart>
      <c:catAx>
        <c:axId val="555390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5387736"/>
        <c:crosses val="autoZero"/>
        <c:auto val="1"/>
        <c:lblAlgn val="ctr"/>
        <c:lblOffset val="100"/>
        <c:noMultiLvlLbl val="0"/>
      </c:catAx>
      <c:valAx>
        <c:axId val="555387736"/>
        <c:scaling>
          <c:orientation val="minMax"/>
          <c:max val="0.9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55539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100876177242549"/>
          <c:y val="3.6211679486587309E-2"/>
          <c:w val="0.56326002103597339"/>
          <c:h val="0.92757648470150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Public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560-4030-97D2-852D1D4AE8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Social media</c:v>
                </c:pt>
                <c:pt idx="1">
                  <c:v>Online-only news websites/apps</c:v>
                </c:pt>
                <c:pt idx="2">
                  <c:v>Cable television news</c:v>
                </c:pt>
                <c:pt idx="3">
                  <c:v>National broadcast television news</c:v>
                </c:pt>
                <c:pt idx="4">
                  <c:v>Cable television news website/apps</c:v>
                </c:pt>
                <c:pt idx="5">
                  <c:v>National newspaper websites/apps</c:v>
                </c:pt>
                <c:pt idx="6">
                  <c:v>National broadcast television news websites/apps</c:v>
                </c:pt>
                <c:pt idx="7">
                  <c:v>Local broadcast television stations</c:v>
                </c:pt>
                <c:pt idx="8">
                  <c:v>Local newspaper websites/apps</c:v>
                </c:pt>
                <c:pt idx="9">
                  <c:v>Local television stations websites/apps</c:v>
                </c:pt>
                <c:pt idx="10">
                  <c:v>Local radio stations</c:v>
                </c:pt>
                <c:pt idx="11">
                  <c:v>Local newspapers</c:v>
                </c:pt>
                <c:pt idx="12">
                  <c:v>Local radio station websites/apps</c:v>
                </c:pt>
              </c:strCache>
            </c:strRef>
          </c:cat>
          <c:val>
            <c:numRef>
              <c:f>Sheet1!$B$2:$B$14</c:f>
              <c:numCache>
                <c:formatCode>#,##0%</c:formatCode>
                <c:ptCount val="13"/>
                <c:pt idx="0">
                  <c:v>0.60315298863468203</c:v>
                </c:pt>
                <c:pt idx="1">
                  <c:v>0.25792879583721601</c:v>
                </c:pt>
                <c:pt idx="2">
                  <c:v>0.22429907296728899</c:v>
                </c:pt>
                <c:pt idx="3">
                  <c:v>0.22030134242331401</c:v>
                </c:pt>
                <c:pt idx="4">
                  <c:v>0.173211025905321</c:v>
                </c:pt>
                <c:pt idx="5">
                  <c:v>0.17268998439958899</c:v>
                </c:pt>
                <c:pt idx="6">
                  <c:v>0.15004963115054601</c:v>
                </c:pt>
                <c:pt idx="7">
                  <c:v>5.6720624123926797E-2</c:v>
                </c:pt>
                <c:pt idx="8">
                  <c:v>5.6026875116295498E-2</c:v>
                </c:pt>
                <c:pt idx="9">
                  <c:v>5.1987409071861397E-2</c:v>
                </c:pt>
                <c:pt idx="10">
                  <c:v>4.6216471008381103E-2</c:v>
                </c:pt>
                <c:pt idx="11">
                  <c:v>4.5297452998271898E-2</c:v>
                </c:pt>
                <c:pt idx="12">
                  <c:v>4.3516389478680202E-2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07-4275-A48B-287CB4A32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552734216"/>
        <c:axId val="550592528"/>
      </c:barChart>
      <c:catAx>
        <c:axId val="5527342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592528"/>
        <c:crosses val="autoZero"/>
        <c:auto val="1"/>
        <c:lblAlgn val="ctr"/>
        <c:lblOffset val="100"/>
        <c:noMultiLvlLbl val="0"/>
      </c:catAx>
      <c:valAx>
        <c:axId val="550592528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extTo"/>
        <c:crossAx val="5527342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59%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B1F-E749-B878-61FFA48C3F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Q13: Feelings About News: I trust the people who present the local news more than people presenting national news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0.58509999999999995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6-4402-9230-DC3CDDBE90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8D6-4402-9230-DC3CDDBE90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Q13: Feelings About News: I trust the people who present the local news more than people presenting national news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A8D6-4402-9230-DC3CDDBE9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552742840"/>
        <c:axId val="552742056"/>
      </c:barChart>
      <c:catAx>
        <c:axId val="552742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2742056"/>
        <c:crosses val="autoZero"/>
        <c:auto val="1"/>
        <c:lblAlgn val="ctr"/>
        <c:lblOffset val="100"/>
        <c:noMultiLvlLbl val="0"/>
      </c:catAx>
      <c:valAx>
        <c:axId val="5527420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52742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58%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4CE-5649-92D8-2B8CC80609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Q13: Feelings About News: I trust the people who present the local news more than people presenting national news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0.58450000000000002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32-4DD4-9169-20ED3270C4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932-4DD4-9169-20ED3270C4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Q13: Feelings About News: I trust the people who present the local news more than people presenting national news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0932-4DD4-9169-20ED3270C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552742448"/>
        <c:axId val="503061008"/>
      </c:barChart>
      <c:catAx>
        <c:axId val="552742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3061008"/>
        <c:crosses val="autoZero"/>
        <c:auto val="1"/>
        <c:lblAlgn val="ctr"/>
        <c:lblOffset val="100"/>
        <c:noMultiLvlLbl val="0"/>
      </c:catAx>
      <c:valAx>
        <c:axId val="5030610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5274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58%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A33-4A8C-815C-3E502D2174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Q13: Feelings About News: I trust the people who present the local news more than people presenting national news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0.57630000000000003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33-4A8C-815C-3E502D2174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33-4A8C-815C-3E502D2174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Q13: Feelings About News: I trust the people who present the local news more than people presenting national news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9A33-4A8C-815C-3E502D217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552742448"/>
        <c:axId val="503061008"/>
      </c:barChart>
      <c:catAx>
        <c:axId val="552742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3061008"/>
        <c:crosses val="autoZero"/>
        <c:auto val="1"/>
        <c:lblAlgn val="ctr"/>
        <c:lblOffset val="100"/>
        <c:noMultiLvlLbl val="0"/>
      </c:catAx>
      <c:valAx>
        <c:axId val="5030610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5274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0449559721363746"/>
                  <c:y val="-1.33556137219992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31384223857484"/>
                      <c:h val="0.4320541039066747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1055-44C9-BA19-A87A19AE31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Q13: Feelings About News: I trust the people who present the local news more than people presenting national news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0.50839999999999996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55-44C9-BA19-A87A19AE31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55-44C9-BA19-A87A19AE31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Q13: Feelings About News: I trust the people who present the local news more than people presenting national news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1055-44C9-BA19-A87A19AE3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552742840"/>
        <c:axId val="552742056"/>
      </c:barChart>
      <c:catAx>
        <c:axId val="552742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2742056"/>
        <c:crosses val="autoZero"/>
        <c:auto val="1"/>
        <c:lblAlgn val="ctr"/>
        <c:lblOffset val="100"/>
        <c:noMultiLvlLbl val="0"/>
      </c:catAx>
      <c:valAx>
        <c:axId val="5527420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52742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1838253220848446E-2"/>
                  <c:y val="-1.417356930652181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48%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45456246813207"/>
                      <c:h val="0.4585149670659818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8E4C-472F-BEDA-9C170762AA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Q13: Feelings About News: I trust the people who present the local news more than people presenting national news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0.48020000000000002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4C-472F-BEDA-9C170762AA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E4C-472F-BEDA-9C170762AA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Q13: Feelings About News: I trust the people who present the local news more than people presenting national news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8E4C-472F-BEDA-9C170762A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552742448"/>
        <c:axId val="503061008"/>
      </c:barChart>
      <c:catAx>
        <c:axId val="552742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3061008"/>
        <c:crosses val="autoZero"/>
        <c:auto val="1"/>
        <c:lblAlgn val="ctr"/>
        <c:lblOffset val="100"/>
        <c:noMultiLvlLbl val="0"/>
      </c:catAx>
      <c:valAx>
        <c:axId val="5030610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5274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46%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4291823711210774"/>
                      <c:h val="0.4585149670659818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3832-4752-9E7C-9CB935C218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Q13: Feelings About News: I trust the people who present the local news more than people presenting national news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0.45810000000000001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32-4752-9E7C-9CB935C218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32-4752-9E7C-9CB935C218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Q13: Feelings About News: I trust the people who present the local news more than people presenting national news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3832-4752-9E7C-9CB935C218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552742448"/>
        <c:axId val="503061008"/>
      </c:barChart>
      <c:catAx>
        <c:axId val="552742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3061008"/>
        <c:crosses val="autoZero"/>
        <c:auto val="1"/>
        <c:lblAlgn val="ctr"/>
        <c:lblOffset val="100"/>
        <c:noMultiLvlLbl val="0"/>
      </c:catAx>
      <c:valAx>
        <c:axId val="5030610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5274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2301905855592234"/>
                  <c:y val="1.335561372199915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28406744476217"/>
                      <c:h val="0.4320541039066747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E0F4-43BC-ADC7-99B912CB0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Q13: Feelings About News: I trust the people who present the local news more than people presenting national news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0.56789999999999996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F4-43BC-ADC7-99B912CB0A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F4-43BC-ADC7-99B912CB0A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Q13: Feelings About News: I trust the people who present the local news more than people presenting national news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E0F4-43BC-ADC7-99B912CB0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552742840"/>
        <c:axId val="552742056"/>
      </c:barChart>
      <c:catAx>
        <c:axId val="552742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2742056"/>
        <c:crosses val="autoZero"/>
        <c:auto val="1"/>
        <c:lblAlgn val="ctr"/>
        <c:lblOffset val="100"/>
        <c:noMultiLvlLbl val="0"/>
      </c:catAx>
      <c:valAx>
        <c:axId val="5527420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52742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69%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D58-4E2F-AD04-D9A69942D1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Q13: Feelings About News: I trust the people who present the local news more than people presenting national news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0.68530000000000002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58-4E2F-AD04-D9A69942D1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58-4E2F-AD04-D9A69942D1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Q13: Feelings About News: I trust the people who present the local news more than people presenting national news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BD58-4E2F-AD04-D9A69942D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552742840"/>
        <c:axId val="552742056"/>
      </c:barChart>
      <c:catAx>
        <c:axId val="552742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2742056"/>
        <c:crosses val="autoZero"/>
        <c:auto val="1"/>
        <c:lblAlgn val="ctr"/>
        <c:lblOffset val="100"/>
        <c:noMultiLvlLbl val="0"/>
      </c:catAx>
      <c:valAx>
        <c:axId val="5527420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52742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348282467838625E-2"/>
          <c:y val="5.8105114439624211E-2"/>
          <c:w val="0.95171990967148035"/>
          <c:h val="0.92411449178155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2">
                <a:alpha val="74902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 Conversations</c:v>
                </c:pt>
                <c:pt idx="1">
                  <c:v>News of The Day</c:v>
                </c:pt>
                <c:pt idx="2">
                  <c:v>Local/Regional News</c:v>
                </c:pt>
                <c:pt idx="3">
                  <c:v>Politics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0.29459999999999997</c:v>
                </c:pt>
                <c:pt idx="1">
                  <c:v>0.45689999999999997</c:v>
                </c:pt>
                <c:pt idx="2">
                  <c:v>0.51</c:v>
                </c:pt>
                <c:pt idx="3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E9-4FF9-BC85-83C8627F71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Online Content</c:v>
                </c:pt>
              </c:strCache>
            </c:strRef>
          </c:tx>
          <c:spPr>
            <a:solidFill>
              <a:schemeClr val="accent5">
                <a:alpha val="74902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 Conversations</c:v>
                </c:pt>
                <c:pt idx="1">
                  <c:v>News of The Day</c:v>
                </c:pt>
                <c:pt idx="2">
                  <c:v>Local/Regional News</c:v>
                </c:pt>
                <c:pt idx="3">
                  <c:v>Politics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0.26079999999999998</c:v>
                </c:pt>
                <c:pt idx="1">
                  <c:v>0.25700000000000001</c:v>
                </c:pt>
                <c:pt idx="2">
                  <c:v>0.26</c:v>
                </c:pt>
                <c:pt idx="3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E9-4FF9-BC85-83C8627F715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71588F">
                <a:alpha val="74902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 Conversations</c:v>
                </c:pt>
                <c:pt idx="1">
                  <c:v>News of The Day</c:v>
                </c:pt>
                <c:pt idx="2">
                  <c:v>Local/Regional News</c:v>
                </c:pt>
                <c:pt idx="3">
                  <c:v>Politics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0.19339999999999999</c:v>
                </c:pt>
                <c:pt idx="1">
                  <c:v>0.1925</c:v>
                </c:pt>
                <c:pt idx="2">
                  <c:v>0.2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E9-4FF9-BC85-83C8627F715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Print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All Conversations</c:v>
                </c:pt>
                <c:pt idx="1">
                  <c:v>News of The Day</c:v>
                </c:pt>
                <c:pt idx="2">
                  <c:v>Local/Regional News</c:v>
                </c:pt>
                <c:pt idx="3">
                  <c:v>Politics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0.22450000000000001</c:v>
                </c:pt>
                <c:pt idx="1">
                  <c:v>0.20180000000000001</c:v>
                </c:pt>
                <c:pt idx="2">
                  <c:v>0.23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E9-4FF9-BC85-83C8627F715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B4CC8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All Conversations</c:v>
                </c:pt>
                <c:pt idx="1">
                  <c:v>News of The Day</c:v>
                </c:pt>
                <c:pt idx="2">
                  <c:v>Local/Regional News</c:v>
                </c:pt>
                <c:pt idx="3">
                  <c:v>Politics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0.12559999999999999</c:v>
                </c:pt>
                <c:pt idx="1">
                  <c:v>0.14749999999999999</c:v>
                </c:pt>
                <c:pt idx="2">
                  <c:v>0.13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E9-4FF9-BC85-83C8627F71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52737744"/>
        <c:axId val="552730688"/>
      </c:barChart>
      <c:catAx>
        <c:axId val="552737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52730688"/>
        <c:crosses val="autoZero"/>
        <c:auto val="1"/>
        <c:lblAlgn val="ctr"/>
        <c:lblOffset val="100"/>
        <c:noMultiLvlLbl val="0"/>
      </c:catAx>
      <c:valAx>
        <c:axId val="552730688"/>
        <c:scaling>
          <c:orientation val="minMax"/>
          <c:max val="0.70000000000000095"/>
        </c:scaling>
        <c:delete val="1"/>
        <c:axPos val="l"/>
        <c:numFmt formatCode="0%" sourceLinked="1"/>
        <c:majorTickMark val="out"/>
        <c:minorTickMark val="none"/>
        <c:tickLblPos val="none"/>
        <c:crossAx val="5527377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4023075535353558"/>
          <c:y val="4.2392942470446449E-2"/>
          <c:w val="0.5144085649765342"/>
          <c:h val="8.0449649261835579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 like to watch the shows that my friends watch so that we can talk about them </c:v>
                </c:pt>
                <c:pt idx="1">
                  <c:v>I often find myself passing along advice that I get from television </c:v>
                </c:pt>
                <c:pt idx="2">
                  <c:v>I feel closer to the people who present the local news than people presenting national news </c:v>
                </c:pt>
                <c:pt idx="3">
                  <c:v>I trust the people who present the local news more than people presenting national news </c:v>
                </c:pt>
                <c:pt idx="4">
                  <c:v>I often find myself bringing up stories I heard on the local news in my daily conversations </c:v>
                </c:pt>
                <c:pt idx="5">
                  <c:v>I find myself frequently talking with people about the things I see on television </c:v>
                </c:pt>
                <c:pt idx="6">
                  <c:v>I turn to local news for information on local politics and local government issues 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0.50800000000000001</c:v>
                </c:pt>
                <c:pt idx="1">
                  <c:v>0.45810000000000001</c:v>
                </c:pt>
                <c:pt idx="2">
                  <c:v>0.56789999999999996</c:v>
                </c:pt>
                <c:pt idx="3">
                  <c:v>0.58499999999999996</c:v>
                </c:pt>
                <c:pt idx="4">
                  <c:v>0.57630000000000003</c:v>
                </c:pt>
                <c:pt idx="5">
                  <c:v>0.58450000000000002</c:v>
                </c:pt>
                <c:pt idx="6">
                  <c:v>0.68500000000000005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68-4EC8-9F2C-0D2D09C9A4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Political Opinion Leaders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4575976243224611E-3"/>
                  <c:y val="-1.4235242425057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93-4715-9FE6-F23C13B0E46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504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 like to watch the shows that my friends watch so that we can talk about them </c:v>
                </c:pt>
                <c:pt idx="1">
                  <c:v>I often find myself passing along advice that I get from television </c:v>
                </c:pt>
                <c:pt idx="2">
                  <c:v>I feel closer to the people who present the local news than people presenting national news </c:v>
                </c:pt>
                <c:pt idx="3">
                  <c:v>I trust the people who present the local news more than people presenting national news </c:v>
                </c:pt>
                <c:pt idx="4">
                  <c:v>I often find myself bringing up stories I heard on the local news in my daily conversations </c:v>
                </c:pt>
                <c:pt idx="5">
                  <c:v>I find myself frequently talking with people about the things I see on television </c:v>
                </c:pt>
                <c:pt idx="6">
                  <c:v>I turn to local news for information on local politics and local government issues 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0.54549999999999998</c:v>
                </c:pt>
                <c:pt idx="1">
                  <c:v>0.55900000000000005</c:v>
                </c:pt>
                <c:pt idx="2">
                  <c:v>0.58450000000000002</c:v>
                </c:pt>
                <c:pt idx="3">
                  <c:v>0.62119999999999997</c:v>
                </c:pt>
                <c:pt idx="4">
                  <c:v>0.66679999999999995</c:v>
                </c:pt>
                <c:pt idx="5">
                  <c:v>0.72650000000000003</c:v>
                </c:pt>
                <c:pt idx="6">
                  <c:v>0.76219999999999999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68-4EC8-9F2C-0D2D09C9A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5392440"/>
        <c:axId val="555390088"/>
      </c:barChart>
      <c:catAx>
        <c:axId val="555392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390088"/>
        <c:crosses val="autoZero"/>
        <c:auto val="1"/>
        <c:lblAlgn val="ctr"/>
        <c:lblOffset val="100"/>
        <c:noMultiLvlLbl val="0"/>
      </c:catAx>
      <c:valAx>
        <c:axId val="5553900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55392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3.4620992571164626E-2"/>
          <c:w val="1"/>
          <c:h val="0.735417715907741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504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F81BD"/>
              </a:solidFill>
            </c:spPr>
            <c:extLst>
              <c:ext xmlns:c16="http://schemas.microsoft.com/office/drawing/2014/chart" uri="{C3380CC4-5D6E-409C-BE32-E72D297353CC}">
                <c16:uniqueId val="{00000001-E80C-4663-B0E2-F25BF16353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Local 
broadcast 
TV</c:v>
                </c:pt>
                <c:pt idx="1">
                  <c:v>Nat'l 
broadcast 
TV</c:v>
                </c:pt>
                <c:pt idx="2">
                  <c:v>Cable 
TV</c:v>
                </c:pt>
                <c:pt idx="3">
                  <c:v>Online </c:v>
                </c:pt>
                <c:pt idx="4">
                  <c:v>Print </c:v>
                </c:pt>
                <c:pt idx="5">
                  <c:v>Radio </c:v>
                </c:pt>
              </c:strCache>
            </c:strRef>
          </c:cat>
          <c:val>
            <c:numRef>
              <c:f>Sheet1!$B$2:$B$7</c:f>
              <c:numCache>
                <c:formatCode>#,##0%</c:formatCode>
                <c:ptCount val="6"/>
                <c:pt idx="0">
                  <c:v>0.51</c:v>
                </c:pt>
                <c:pt idx="1">
                  <c:v>0.41549999999999998</c:v>
                </c:pt>
                <c:pt idx="2">
                  <c:v>0.40439999999999998</c:v>
                </c:pt>
                <c:pt idx="3">
                  <c:v>0.39229999999999998</c:v>
                </c:pt>
                <c:pt idx="4">
                  <c:v>0.29709999999999998</c:v>
                </c:pt>
                <c:pt idx="5">
                  <c:v>0.17449999999999999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C-4E88-9FD1-72367B2D1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50590960"/>
        <c:axId val="550582336"/>
      </c:barChart>
      <c:catAx>
        <c:axId val="550590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/>
            </a:pPr>
            <a:endParaRPr lang="en-US"/>
          </a:p>
        </c:txPr>
        <c:crossAx val="550582336"/>
        <c:crosses val="autoZero"/>
        <c:auto val="0"/>
        <c:lblAlgn val="ctr"/>
        <c:lblOffset val="100"/>
        <c:tickLblSkip val="1"/>
        <c:noMultiLvlLbl val="0"/>
      </c:catAx>
      <c:valAx>
        <c:axId val="550582336"/>
        <c:scaling>
          <c:orientation val="minMax"/>
          <c:max val="0.60000000000000009"/>
        </c:scaling>
        <c:delete val="1"/>
        <c:axPos val="l"/>
        <c:numFmt formatCode="#,##0%" sourceLinked="1"/>
        <c:majorTickMark val="out"/>
        <c:minorTickMark val="none"/>
        <c:tickLblPos val="nextTo"/>
        <c:crossAx val="550590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6407608987352942E-2"/>
          <c:w val="1"/>
          <c:h val="0.703631099491553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F81BD"/>
              </a:solidFill>
            </c:spPr>
            <c:extLst>
              <c:ext xmlns:c16="http://schemas.microsoft.com/office/drawing/2014/chart" uri="{C3380CC4-5D6E-409C-BE32-E72D297353CC}">
                <c16:uniqueId val="{00000001-E80C-4663-B0E2-F25BF16353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Local 
broadcast 
TV</c:v>
                </c:pt>
                <c:pt idx="1">
                  <c:v>Cable 
TV</c:v>
                </c:pt>
                <c:pt idx="2">
                  <c:v>Nat'l 
broadcast 
TV</c:v>
                </c:pt>
                <c:pt idx="3">
                  <c:v>Online</c:v>
                </c:pt>
                <c:pt idx="4">
                  <c:v>Print</c:v>
                </c:pt>
                <c:pt idx="5">
                  <c:v>Radio </c:v>
                </c:pt>
              </c:strCache>
            </c:strRef>
          </c:cat>
          <c:val>
            <c:numRef>
              <c:f>Sheet1!$B$2:$B$7</c:f>
              <c:numCache>
                <c:formatCode>#,##0%</c:formatCode>
                <c:ptCount val="6"/>
                <c:pt idx="0">
                  <c:v>0.46400000000000002</c:v>
                </c:pt>
                <c:pt idx="1">
                  <c:v>0.42309999999999998</c:v>
                </c:pt>
                <c:pt idx="2">
                  <c:v>0.374</c:v>
                </c:pt>
                <c:pt idx="3">
                  <c:v>0.36109999999999998</c:v>
                </c:pt>
                <c:pt idx="4">
                  <c:v>0.2344</c:v>
                </c:pt>
                <c:pt idx="5">
                  <c:v>0.18540000000000001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C-4E88-9FD1-72367B2D1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50583512"/>
        <c:axId val="550586648"/>
      </c:barChart>
      <c:catAx>
        <c:axId val="550583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900"/>
            </a:pPr>
            <a:endParaRPr lang="en-US"/>
          </a:p>
        </c:txPr>
        <c:crossAx val="550586648"/>
        <c:crosses val="autoZero"/>
        <c:auto val="0"/>
        <c:lblAlgn val="ctr"/>
        <c:lblOffset val="100"/>
        <c:tickLblSkip val="1"/>
        <c:noMultiLvlLbl val="0"/>
      </c:catAx>
      <c:valAx>
        <c:axId val="550586648"/>
        <c:scaling>
          <c:orientation val="minMax"/>
          <c:max val="0.60000000000000009"/>
        </c:scaling>
        <c:delete val="1"/>
        <c:axPos val="l"/>
        <c:numFmt formatCode="#,##0%" sourceLinked="1"/>
        <c:majorTickMark val="out"/>
        <c:minorTickMark val="none"/>
        <c:tickLblPos val="nextTo"/>
        <c:crossAx val="550583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6407608987352942E-2"/>
          <c:w val="1"/>
          <c:h val="0.703631099491553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F81BD"/>
              </a:solidFill>
            </c:spPr>
            <c:extLst>
              <c:ext xmlns:c16="http://schemas.microsoft.com/office/drawing/2014/chart" uri="{C3380CC4-5D6E-409C-BE32-E72D297353CC}">
                <c16:uniqueId val="{00000001-507C-4F55-AD56-A949B641FD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Local 
broadcast 
TV</c:v>
                </c:pt>
                <c:pt idx="1">
                  <c:v>Online</c:v>
                </c:pt>
                <c:pt idx="2">
                  <c:v>Nat'l 
broadcast 
TV</c:v>
                </c:pt>
                <c:pt idx="3">
                  <c:v>Cable
 TV</c:v>
                </c:pt>
                <c:pt idx="4">
                  <c:v>Print</c:v>
                </c:pt>
                <c:pt idx="5">
                  <c:v>Radio </c:v>
                </c:pt>
              </c:strCache>
            </c:strRef>
          </c:cat>
          <c:val>
            <c:numRef>
              <c:f>Sheet1!$B$2:$B$7</c:f>
              <c:numCache>
                <c:formatCode>#,##0%</c:formatCode>
                <c:ptCount val="6"/>
                <c:pt idx="0">
                  <c:v>0.45050000000000001</c:v>
                </c:pt>
                <c:pt idx="1">
                  <c:v>0.3851</c:v>
                </c:pt>
                <c:pt idx="2">
                  <c:v>0.33800000000000002</c:v>
                </c:pt>
                <c:pt idx="3">
                  <c:v>0.32679999999999998</c:v>
                </c:pt>
                <c:pt idx="4">
                  <c:v>0.2424</c:v>
                </c:pt>
                <c:pt idx="5">
                  <c:v>0.14910000000000001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7C-4F55-AD56-A949B641FD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50583512"/>
        <c:axId val="550586648"/>
      </c:barChart>
      <c:catAx>
        <c:axId val="550583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900"/>
            </a:pPr>
            <a:endParaRPr lang="en-US"/>
          </a:p>
        </c:txPr>
        <c:crossAx val="550586648"/>
        <c:crosses val="autoZero"/>
        <c:auto val="0"/>
        <c:lblAlgn val="ctr"/>
        <c:lblOffset val="100"/>
        <c:tickLblSkip val="1"/>
        <c:noMultiLvlLbl val="0"/>
      </c:catAx>
      <c:valAx>
        <c:axId val="550586648"/>
        <c:scaling>
          <c:orientation val="minMax"/>
          <c:max val="0.60000000000000009"/>
        </c:scaling>
        <c:delete val="1"/>
        <c:axPos val="l"/>
        <c:numFmt formatCode="#,##0%" sourceLinked="1"/>
        <c:majorTickMark val="out"/>
        <c:minorTickMark val="none"/>
        <c:tickLblPos val="nextTo"/>
        <c:crossAx val="550583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565101765990427E-2"/>
          <c:y val="9.9354197168713757E-2"/>
          <c:w val="0.95598454702599855"/>
          <c:h val="0.59732652964187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Local 
broadcast 
TV stations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3"/>
                <c:pt idx="0">
                  <c:v>Democrats</c:v>
                </c:pt>
                <c:pt idx="1">
                  <c:v>Republicans</c:v>
                </c:pt>
                <c:pt idx="2">
                  <c:v>Independents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3"/>
                <c:pt idx="0">
                  <c:v>84.28</c:v>
                </c:pt>
                <c:pt idx="1">
                  <c:v>70.86</c:v>
                </c:pt>
                <c:pt idx="2">
                  <c:v>69.209999999999994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78-4104-8121-CE918D0C8A9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Local 
broadcast 
TV stations
 website/apps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3"/>
                <c:pt idx="0">
                  <c:v>Democrats</c:v>
                </c:pt>
                <c:pt idx="1">
                  <c:v>Republicans</c:v>
                </c:pt>
                <c:pt idx="2">
                  <c:v>Independents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3"/>
                <c:pt idx="0">
                  <c:v>82.8</c:v>
                </c:pt>
                <c:pt idx="1">
                  <c:v>68.069999999999993</c:v>
                </c:pt>
                <c:pt idx="2">
                  <c:v>65.86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78-4104-8121-CE918D0C8A9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Natn'l 
broadcast 
TV News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3"/>
                <c:pt idx="0">
                  <c:v>Democrats</c:v>
                </c:pt>
                <c:pt idx="1">
                  <c:v>Republicans</c:v>
                </c:pt>
                <c:pt idx="2">
                  <c:v>Independents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3"/>
                <c:pt idx="0">
                  <c:v>84.06</c:v>
                </c:pt>
                <c:pt idx="1">
                  <c:v>49.34</c:v>
                </c:pt>
                <c:pt idx="2">
                  <c:v>57.31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78-4104-8121-CE918D0C8A9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Local 
Newspapers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3"/>
                <c:pt idx="0">
                  <c:v>Democrats</c:v>
                </c:pt>
                <c:pt idx="1">
                  <c:v>Republicans</c:v>
                </c:pt>
                <c:pt idx="2">
                  <c:v>Independents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3"/>
                <c:pt idx="0">
                  <c:v>81.75</c:v>
                </c:pt>
                <c:pt idx="1">
                  <c:v>66.790000000000006</c:v>
                </c:pt>
                <c:pt idx="2">
                  <c:v>64.28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78-4104-8121-CE918D0C8A9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Local newspaper websites/apps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3"/>
                <c:pt idx="0">
                  <c:v>Democrats</c:v>
                </c:pt>
                <c:pt idx="1">
                  <c:v>Republicans</c:v>
                </c:pt>
                <c:pt idx="2">
                  <c:v>Independents</c:v>
                </c:pt>
              </c:strCache>
            </c:strRef>
          </c:cat>
          <c:val>
            <c:numRef>
              <c:f>Sheet1!$B$6:$E$6</c:f>
            </c:numRef>
          </c:val>
          <c:extLst>
            <c:ext xmlns:c16="http://schemas.microsoft.com/office/drawing/2014/chart" uri="{C3380CC4-5D6E-409C-BE32-E72D297353CC}">
              <c16:uniqueId val="{00000000-A8EA-4BC9-BED3-4D189363DB7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Local radio station websites/apps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3"/>
                <c:pt idx="0">
                  <c:v>Democrats</c:v>
                </c:pt>
                <c:pt idx="1">
                  <c:v>Republicans</c:v>
                </c:pt>
                <c:pt idx="2">
                  <c:v>Independents</c:v>
                </c:pt>
              </c:strCache>
            </c:strRef>
          </c:cat>
          <c:val>
            <c:numRef>
              <c:f>Sheet1!$B$7:$E$7</c:f>
            </c:numRef>
          </c:val>
          <c:extLst>
            <c:ext xmlns:c16="http://schemas.microsoft.com/office/drawing/2014/chart" uri="{C3380CC4-5D6E-409C-BE32-E72D297353CC}">
              <c16:uniqueId val="{00000001-A8EA-4BC9-BED3-4D189363DB7A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Local 
radio 
stations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3"/>
                <c:pt idx="0">
                  <c:v>Democrats</c:v>
                </c:pt>
                <c:pt idx="1">
                  <c:v>Republicans</c:v>
                </c:pt>
                <c:pt idx="2">
                  <c:v>Independents</c:v>
                </c:pt>
              </c:strCache>
            </c:strRef>
          </c:cat>
          <c:val>
            <c:numRef>
              <c:f>Sheet1!$B$8:$E$8</c:f>
              <c:numCache>
                <c:formatCode>0</c:formatCode>
                <c:ptCount val="3"/>
                <c:pt idx="0">
                  <c:v>76.900000000000006</c:v>
                </c:pt>
                <c:pt idx="1">
                  <c:v>66.45</c:v>
                </c:pt>
                <c:pt idx="2">
                  <c:v>64.06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EA-4BC9-BED3-4D189363DB7A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Local 
radio station 
website/apps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3"/>
                <c:pt idx="0">
                  <c:v>Democrats</c:v>
                </c:pt>
                <c:pt idx="1">
                  <c:v>Republicans</c:v>
                </c:pt>
                <c:pt idx="2">
                  <c:v>Independents</c:v>
                </c:pt>
              </c:strCache>
            </c:strRef>
          </c:cat>
          <c:val>
            <c:numRef>
              <c:f>Sheet1!$B$9:$E$9</c:f>
              <c:numCache>
                <c:formatCode>0</c:formatCode>
                <c:ptCount val="3"/>
                <c:pt idx="0">
                  <c:v>76.31</c:v>
                </c:pt>
                <c:pt idx="1">
                  <c:v>65.84</c:v>
                </c:pt>
                <c:pt idx="2">
                  <c:v>60.54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EA-4BC9-BED3-4D189363DB7A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Cable
 TV news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3"/>
                <c:pt idx="0">
                  <c:v>Democrats</c:v>
                </c:pt>
                <c:pt idx="1">
                  <c:v>Republicans</c:v>
                </c:pt>
                <c:pt idx="2">
                  <c:v>Independents</c:v>
                </c:pt>
              </c:strCache>
            </c:strRef>
          </c:cat>
          <c:val>
            <c:numRef>
              <c:f>Sheet1!$B$10:$E$10</c:f>
              <c:numCache>
                <c:formatCode>0</c:formatCode>
                <c:ptCount val="3"/>
                <c:pt idx="0">
                  <c:v>71.25</c:v>
                </c:pt>
                <c:pt idx="1">
                  <c:v>49.19</c:v>
                </c:pt>
                <c:pt idx="2">
                  <c:v>51.54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EA-4BC9-BED3-4D189363DB7A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Natn'l broadcast TV news website/apps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3"/>
                <c:pt idx="0">
                  <c:v>Democrats</c:v>
                </c:pt>
                <c:pt idx="1">
                  <c:v>Republicans</c:v>
                </c:pt>
                <c:pt idx="2">
                  <c:v>Independents</c:v>
                </c:pt>
              </c:strCache>
            </c:strRef>
          </c:cat>
          <c:val>
            <c:numRef>
              <c:f>Sheet1!$B$11:$E$11</c:f>
            </c:numRef>
          </c:val>
          <c:extLst>
            <c:ext xmlns:c16="http://schemas.microsoft.com/office/drawing/2014/chart" uri="{C3380CC4-5D6E-409C-BE32-E72D297353CC}">
              <c16:uniqueId val="{00000005-A8EA-4BC9-BED3-4D189363DB7A}"/>
            </c:ext>
          </c:extLst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Cable 
TV news 
website/apps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3"/>
                <c:pt idx="0">
                  <c:v>Democrats</c:v>
                </c:pt>
                <c:pt idx="1">
                  <c:v>Republicans</c:v>
                </c:pt>
                <c:pt idx="2">
                  <c:v>Independents</c:v>
                </c:pt>
              </c:strCache>
            </c:strRef>
          </c:cat>
          <c:val>
            <c:numRef>
              <c:f>Sheet1!$B$12:$E$12</c:f>
              <c:numCache>
                <c:formatCode>0</c:formatCode>
                <c:ptCount val="3"/>
                <c:pt idx="0">
                  <c:v>70.17</c:v>
                </c:pt>
                <c:pt idx="1">
                  <c:v>45.2</c:v>
                </c:pt>
                <c:pt idx="2">
                  <c:v>49.3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8EA-4BC9-BED3-4D189363DB7A}"/>
            </c:ext>
          </c:extLst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Online-only 
news 
website/apps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3"/>
                <c:pt idx="0">
                  <c:v>Democrats</c:v>
                </c:pt>
                <c:pt idx="1">
                  <c:v>Republicans</c:v>
                </c:pt>
                <c:pt idx="2">
                  <c:v>Independents</c:v>
                </c:pt>
              </c:strCache>
            </c:strRef>
          </c:cat>
          <c:val>
            <c:numRef>
              <c:f>Sheet1!$B$13:$E$13</c:f>
              <c:numCache>
                <c:formatCode>0</c:formatCode>
                <c:ptCount val="3"/>
                <c:pt idx="0">
                  <c:v>61.38</c:v>
                </c:pt>
                <c:pt idx="1">
                  <c:v>34.36</c:v>
                </c:pt>
                <c:pt idx="2">
                  <c:v>38.44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8EA-4BC9-BED3-4D189363DB7A}"/>
            </c:ext>
          </c:extLst>
        </c:ser>
        <c:ser>
          <c:idx val="12"/>
          <c:order val="12"/>
          <c:tx>
            <c:strRef>
              <c:f>Sheet1!$A$14</c:f>
              <c:strCache>
                <c:ptCount val="1"/>
                <c:pt idx="0">
                  <c:v>Social 
Media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3"/>
                <c:pt idx="0">
                  <c:v>Democrats</c:v>
                </c:pt>
                <c:pt idx="1">
                  <c:v>Republicans</c:v>
                </c:pt>
                <c:pt idx="2">
                  <c:v>Independents</c:v>
                </c:pt>
              </c:strCache>
            </c:strRef>
          </c:cat>
          <c:val>
            <c:numRef>
              <c:f>Sheet1!$B$14:$E$14</c:f>
              <c:numCache>
                <c:formatCode>0</c:formatCode>
                <c:ptCount val="3"/>
                <c:pt idx="0">
                  <c:v>38.11</c:v>
                </c:pt>
                <c:pt idx="1">
                  <c:v>26.47</c:v>
                </c:pt>
                <c:pt idx="2">
                  <c:v>27.03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EA-4BC9-BED3-4D189363D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550586256"/>
        <c:axId val="550592920"/>
      </c:barChart>
      <c:catAx>
        <c:axId val="55058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592920"/>
        <c:crosses val="autoZero"/>
        <c:auto val="1"/>
        <c:lblAlgn val="ctr"/>
        <c:lblOffset val="0"/>
        <c:noMultiLvlLbl val="0"/>
      </c:catAx>
      <c:valAx>
        <c:axId val="55059292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55058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175226069798967E-2"/>
          <c:y val="0.77489743479100937"/>
          <c:w val="0.9854143371043611"/>
          <c:h val="0.18436864163728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477828602650875"/>
          <c:y val="3.9503735617361216E-2"/>
          <c:w val="0.47477388755583189"/>
          <c:h val="0.92757648470150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Public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A8E-634B-98BF-F9F026EDC0B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A8E-634B-98BF-F9F026EDC0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Local broadcast TV stations</c:v>
                </c:pt>
                <c:pt idx="1">
                  <c:v>Local broadcast TV station websites/apps </c:v>
                </c:pt>
                <c:pt idx="2">
                  <c:v>Cable TV news</c:v>
                </c:pt>
                <c:pt idx="3">
                  <c:v>Social Media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0.87</c:v>
                </c:pt>
                <c:pt idx="1">
                  <c:v>0.83</c:v>
                </c:pt>
                <c:pt idx="2">
                  <c:v>0.77</c:v>
                </c:pt>
                <c:pt idx="3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E-634B-98BF-F9F026EDC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552736568"/>
        <c:axId val="552739312"/>
      </c:barChart>
      <c:catAx>
        <c:axId val="552736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2739312"/>
        <c:crosses val="autoZero"/>
        <c:auto val="1"/>
        <c:lblAlgn val="ctr"/>
        <c:lblOffset val="100"/>
        <c:noMultiLvlLbl val="0"/>
      </c:catAx>
      <c:valAx>
        <c:axId val="5527393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52736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477828602650875"/>
          <c:y val="3.9503735617361216E-2"/>
          <c:w val="0.47477388755583189"/>
          <c:h val="0.92757648470150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Public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974-8943-A81D-046119EDA51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974-8943-A81D-046119EDA5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Local broadcast TV stations</c:v>
                </c:pt>
                <c:pt idx="1">
                  <c:v>Local broadcast TV station website/apps</c:v>
                </c:pt>
                <c:pt idx="2">
                  <c:v>Cable TV news</c:v>
                </c:pt>
                <c:pt idx="3">
                  <c:v>Social Media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0.72</c:v>
                </c:pt>
                <c:pt idx="1">
                  <c:v>0.71</c:v>
                </c:pt>
                <c:pt idx="2">
                  <c:v>0.54</c:v>
                </c:pt>
                <c:pt idx="3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74-8943-A81D-046119EDA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552736568"/>
        <c:axId val="552739312"/>
      </c:barChart>
      <c:catAx>
        <c:axId val="552736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2739312"/>
        <c:crosses val="autoZero"/>
        <c:auto val="1"/>
        <c:lblAlgn val="ctr"/>
        <c:lblOffset val="100"/>
        <c:noMultiLvlLbl val="0"/>
      </c:catAx>
      <c:valAx>
        <c:axId val="5527393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52736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477828602650875"/>
          <c:y val="3.9503735617361216E-2"/>
          <c:w val="0.47477388755583189"/>
          <c:h val="0.92757648470150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Public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7AB-E848-9E91-C05D74D9332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7AB-E848-9E91-C05D74D93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Local broadcast TV stations</c:v>
                </c:pt>
                <c:pt idx="1">
                  <c:v>Local broadcast TV station website/apps</c:v>
                </c:pt>
                <c:pt idx="2">
                  <c:v>Cable TV news</c:v>
                </c:pt>
                <c:pt idx="3">
                  <c:v>Social Media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</c:v>
                </c:pt>
                <c:pt idx="1">
                  <c:v>0.67</c:v>
                </c:pt>
                <c:pt idx="2">
                  <c:v>0.56999999999999995</c:v>
                </c:pt>
                <c:pt idx="3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AB-E848-9E91-C05D74D93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552736568"/>
        <c:axId val="552739312"/>
      </c:barChart>
      <c:catAx>
        <c:axId val="552736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2739312"/>
        <c:crosses val="autoZero"/>
        <c:auto val="1"/>
        <c:lblAlgn val="ctr"/>
        <c:lblOffset val="100"/>
        <c:noMultiLvlLbl val="0"/>
      </c:catAx>
      <c:valAx>
        <c:axId val="5527393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52736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0678898215513008"/>
          <c:w val="1"/>
          <c:h val="0.663249784513311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F81BD"/>
              </a:solidFill>
            </c:spPr>
            <c:extLst>
              <c:ext xmlns:c16="http://schemas.microsoft.com/office/drawing/2014/chart" uri="{C3380CC4-5D6E-409C-BE32-E72D297353CC}">
                <c16:uniqueId val="{00000001-E80C-4663-B0E2-F25BF163536A}"/>
              </c:ext>
            </c:extLst>
          </c:dPt>
          <c:dPt>
            <c:idx val="1"/>
            <c:invertIfNegative val="0"/>
            <c:bubble3D val="0"/>
            <c:spPr>
              <a:solidFill>
                <a:srgbClr val="4F81BD"/>
              </a:solidFill>
            </c:spPr>
            <c:extLst>
              <c:ext xmlns:c16="http://schemas.microsoft.com/office/drawing/2014/chart" uri="{C3380CC4-5D6E-409C-BE32-E72D297353CC}">
                <c16:uniqueId val="{00000000-B8B0-8E43-8599-B332CFB7AC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Social media</c:v>
                </c:pt>
                <c:pt idx="1">
                  <c:v>Cable 
TV</c:v>
                </c:pt>
                <c:pt idx="2">
                  <c:v>Local broadcast TV stations</c:v>
                </c:pt>
              </c:strCache>
            </c:strRef>
          </c:cat>
          <c:val>
            <c:numRef>
              <c:f>Sheet1!$B$2:$B$4</c:f>
              <c:numCache>
                <c:formatCode>#,##0%</c:formatCode>
                <c:ptCount val="3"/>
                <c:pt idx="0">
                  <c:v>0.64849999999999997</c:v>
                </c:pt>
                <c:pt idx="1">
                  <c:v>0.24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C-4E88-9FD1-72367B2D1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50590960"/>
        <c:axId val="550582336"/>
      </c:barChart>
      <c:catAx>
        <c:axId val="550590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en-US"/>
          </a:p>
        </c:txPr>
        <c:crossAx val="550582336"/>
        <c:crosses val="autoZero"/>
        <c:auto val="0"/>
        <c:lblAlgn val="ctr"/>
        <c:lblOffset val="100"/>
        <c:tickLblSkip val="1"/>
        <c:noMultiLvlLbl val="0"/>
      </c:catAx>
      <c:valAx>
        <c:axId val="550582336"/>
        <c:scaling>
          <c:orientation val="minMax"/>
          <c:max val="0.70000000000000007"/>
        </c:scaling>
        <c:delete val="1"/>
        <c:axPos val="l"/>
        <c:numFmt formatCode="#,##0%" sourceLinked="1"/>
        <c:majorTickMark val="out"/>
        <c:minorTickMark val="none"/>
        <c:tickLblPos val="nextTo"/>
        <c:crossAx val="550590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8025107688041728"/>
          <c:w val="1"/>
          <c:h val="0.58978774340365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F81BD"/>
              </a:solidFill>
            </c:spPr>
            <c:extLst>
              <c:ext xmlns:c16="http://schemas.microsoft.com/office/drawing/2014/chart" uri="{C3380CC4-5D6E-409C-BE32-E72D297353CC}">
                <c16:uniqueId val="{00000001-E80C-4663-B0E2-F25BF163536A}"/>
              </c:ext>
            </c:extLst>
          </c:dPt>
          <c:dPt>
            <c:idx val="1"/>
            <c:invertIfNegative val="0"/>
            <c:bubble3D val="0"/>
            <c:spPr>
              <a:solidFill>
                <a:srgbClr val="4F81BD"/>
              </a:solidFill>
            </c:spPr>
            <c:extLst>
              <c:ext xmlns:c16="http://schemas.microsoft.com/office/drawing/2014/chart" uri="{C3380CC4-5D6E-409C-BE32-E72D297353CC}">
                <c16:uniqueId val="{00000000-8C75-6F45-8B66-2C555D327E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Social media</c:v>
                </c:pt>
                <c:pt idx="1">
                  <c:v>Cable 
TV</c:v>
                </c:pt>
                <c:pt idx="2">
                  <c:v>Local broacast TV stations</c:v>
                </c:pt>
              </c:strCache>
            </c:strRef>
          </c:cat>
          <c:val>
            <c:numRef>
              <c:f>Sheet1!$B$2:$B$4</c:f>
              <c:numCache>
                <c:formatCode>#,##0%</c:formatCode>
                <c:ptCount val="3"/>
                <c:pt idx="0">
                  <c:v>0.53339999999999999</c:v>
                </c:pt>
                <c:pt idx="1">
                  <c:v>0.22189999999999999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C-4E88-9FD1-72367B2D1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50583512"/>
        <c:axId val="550586648"/>
      </c:barChart>
      <c:catAx>
        <c:axId val="550583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en-US"/>
          </a:p>
        </c:txPr>
        <c:crossAx val="550586648"/>
        <c:crosses val="autoZero"/>
        <c:auto val="0"/>
        <c:lblAlgn val="ctr"/>
        <c:lblOffset val="100"/>
        <c:tickLblSkip val="1"/>
        <c:noMultiLvlLbl val="0"/>
      </c:catAx>
      <c:valAx>
        <c:axId val="550586648"/>
        <c:scaling>
          <c:orientation val="minMax"/>
          <c:max val="0.60000000000000009"/>
        </c:scaling>
        <c:delete val="1"/>
        <c:axPos val="l"/>
        <c:numFmt formatCode="#,##0%" sourceLinked="1"/>
        <c:majorTickMark val="out"/>
        <c:minorTickMark val="none"/>
        <c:tickLblPos val="nextTo"/>
        <c:crossAx val="550583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03859162892574E-2"/>
          <c:y val="0.13177991292002184"/>
          <c:w val="0.97292280068369696"/>
          <c:h val="0.6865010751274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Broadcast 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 Conversations</c:v>
                </c:pt>
                <c:pt idx="1">
                  <c:v>News of the Day</c:v>
                </c:pt>
                <c:pt idx="2">
                  <c:v>Local/Regional News</c:v>
                </c:pt>
                <c:pt idx="3">
                  <c:v>Politics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0.19439999999999999</c:v>
                </c:pt>
                <c:pt idx="1">
                  <c:v>0.34229999999999999</c:v>
                </c:pt>
                <c:pt idx="2">
                  <c:v>0.41</c:v>
                </c:pt>
                <c:pt idx="3">
                  <c:v>0.3921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9C-46FD-8067-404EB9FB2A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(NET)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 Conversations</c:v>
                </c:pt>
                <c:pt idx="1">
                  <c:v>News of the Day</c:v>
                </c:pt>
                <c:pt idx="2">
                  <c:v>Local/Regional News</c:v>
                </c:pt>
                <c:pt idx="3">
                  <c:v>Politics</c:v>
                </c:pt>
              </c:strCache>
            </c:strRef>
          </c:cat>
          <c:val>
            <c:numRef>
              <c:f>Sheet1!$C$2:$C$5</c:f>
            </c:numRef>
          </c:val>
          <c:extLst>
            <c:ext xmlns:c16="http://schemas.microsoft.com/office/drawing/2014/chart" uri="{C3380CC4-5D6E-409C-BE32-E72D297353CC}">
              <c16:uniqueId val="{00000001-539C-46FD-8067-404EB9FB2A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National (NET)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 Conversations</c:v>
                </c:pt>
                <c:pt idx="1">
                  <c:v>News of the Day</c:v>
                </c:pt>
                <c:pt idx="2">
                  <c:v>Local/Regional News</c:v>
                </c:pt>
                <c:pt idx="3">
                  <c:v>Politics</c:v>
                </c:pt>
              </c:strCache>
            </c:strRef>
          </c:cat>
          <c:val>
            <c:numRef>
              <c:f>Sheet1!$D$2:$D$5</c:f>
            </c:numRef>
          </c:val>
          <c:extLst>
            <c:ext xmlns:c16="http://schemas.microsoft.com/office/drawing/2014/chart" uri="{C3380CC4-5D6E-409C-BE32-E72D297353CC}">
              <c16:uniqueId val="{00000002-539C-46FD-8067-404EB9FB2A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Cable  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All Conversations</c:v>
                </c:pt>
                <c:pt idx="1">
                  <c:v>News of the Day</c:v>
                </c:pt>
                <c:pt idx="2">
                  <c:v>Local/Regional News</c:v>
                </c:pt>
                <c:pt idx="3">
                  <c:v>Politics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0.11509999999999999</c:v>
                </c:pt>
                <c:pt idx="1">
                  <c:v>0.17</c:v>
                </c:pt>
                <c:pt idx="2">
                  <c:v>0.13100000000000001</c:v>
                </c:pt>
                <c:pt idx="3">
                  <c:v>0.25900000000000001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9C-46FD-8067-404EB9FB2A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52731080"/>
        <c:axId val="552731864"/>
      </c:barChart>
      <c:catAx>
        <c:axId val="552731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52731864"/>
        <c:crosses val="autoZero"/>
        <c:auto val="1"/>
        <c:lblAlgn val="ctr"/>
        <c:lblOffset val="100"/>
        <c:noMultiLvlLbl val="0"/>
      </c:catAx>
      <c:valAx>
        <c:axId val="552731864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5527310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652844028959204"/>
          <c:y val="7.6399308617372277E-2"/>
          <c:w val="0.48173602366394458"/>
          <c:h val="6.4311396270804691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1194506595145552"/>
          <c:w val="1"/>
          <c:h val="0.65809375433262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F81BD"/>
              </a:solidFill>
            </c:spPr>
            <c:extLst>
              <c:ext xmlns:c16="http://schemas.microsoft.com/office/drawing/2014/chart" uri="{C3380CC4-5D6E-409C-BE32-E72D297353CC}">
                <c16:uniqueId val="{00000001-507C-4F55-AD56-A949B641FD66}"/>
              </c:ext>
            </c:extLst>
          </c:dPt>
          <c:dPt>
            <c:idx val="1"/>
            <c:invertIfNegative val="0"/>
            <c:bubble3D val="0"/>
            <c:spPr>
              <a:solidFill>
                <a:srgbClr val="4F81BD"/>
              </a:solidFill>
            </c:spPr>
            <c:extLst>
              <c:ext xmlns:c16="http://schemas.microsoft.com/office/drawing/2014/chart" uri="{C3380CC4-5D6E-409C-BE32-E72D297353CC}">
                <c16:uniqueId val="{00000000-685B-6042-AEB8-625ED9DC30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Social media</c:v>
                </c:pt>
                <c:pt idx="1">
                  <c:v>Cable
 TV</c:v>
                </c:pt>
                <c:pt idx="2">
                  <c:v>Local broadcast TV stations</c:v>
                </c:pt>
              </c:strCache>
            </c:strRef>
          </c:cat>
          <c:val>
            <c:numRef>
              <c:f>Sheet1!$B$2:$B$4</c:f>
              <c:numCache>
                <c:formatCode>#,##0%</c:formatCode>
                <c:ptCount val="3"/>
                <c:pt idx="0">
                  <c:v>0.63</c:v>
                </c:pt>
                <c:pt idx="1">
                  <c:v>0.21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7C-4F55-AD56-A949B641FD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50583512"/>
        <c:axId val="550586648"/>
      </c:barChart>
      <c:catAx>
        <c:axId val="550583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en-US"/>
          </a:p>
        </c:txPr>
        <c:crossAx val="550586648"/>
        <c:crosses val="autoZero"/>
        <c:auto val="0"/>
        <c:lblAlgn val="ctr"/>
        <c:lblOffset val="100"/>
        <c:tickLblSkip val="1"/>
        <c:noMultiLvlLbl val="0"/>
      </c:catAx>
      <c:valAx>
        <c:axId val="550586648"/>
        <c:scaling>
          <c:orientation val="minMax"/>
          <c:max val="0.70000000000000007"/>
        </c:scaling>
        <c:delete val="1"/>
        <c:axPos val="l"/>
        <c:numFmt formatCode="#,##0%" sourceLinked="1"/>
        <c:majorTickMark val="out"/>
        <c:minorTickMark val="none"/>
        <c:tickLblPos val="nextTo"/>
        <c:crossAx val="550583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321266536671629"/>
          <c:y val="2.8060326608944901E-2"/>
          <c:w val="0.70678455085414216"/>
          <c:h val="0.79022055637662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News of the Day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4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2022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4"/>
                <c:pt idx="0">
                  <c:v>0.34</c:v>
                </c:pt>
                <c:pt idx="1">
                  <c:v>0.47</c:v>
                </c:pt>
                <c:pt idx="2">
                  <c:v>0.5</c:v>
                </c:pt>
                <c:pt idx="3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9C-46FD-8067-404EB9FB2A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50589000"/>
        <c:axId val="550591744"/>
      </c:barChart>
      <c:catAx>
        <c:axId val="5505890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550591744"/>
        <c:crosses val="autoZero"/>
        <c:auto val="1"/>
        <c:lblAlgn val="ctr"/>
        <c:lblOffset val="100"/>
        <c:noMultiLvlLbl val="0"/>
      </c:catAx>
      <c:valAx>
        <c:axId val="550591744"/>
        <c:scaling>
          <c:orientation val="minMax"/>
          <c:max val="0.60000000000000009"/>
        </c:scaling>
        <c:delete val="1"/>
        <c:axPos val="t"/>
        <c:numFmt formatCode="0%" sourceLinked="1"/>
        <c:majorTickMark val="out"/>
        <c:minorTickMark val="none"/>
        <c:tickLblPos val="nextTo"/>
        <c:crossAx val="550589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Broadcast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Democrats</c:v>
                </c:pt>
                <c:pt idx="1">
                  <c:v>Republicans</c:v>
                </c:pt>
                <c:pt idx="2">
                  <c:v>Independents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0.36</c:v>
                </c:pt>
                <c:pt idx="1">
                  <c:v>0.43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0F-43CA-BED7-F490A89455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Cable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Democrats</c:v>
                </c:pt>
                <c:pt idx="1">
                  <c:v>Republicans</c:v>
                </c:pt>
                <c:pt idx="2">
                  <c:v>Independents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0.27</c:v>
                </c:pt>
                <c:pt idx="1">
                  <c:v>0.27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0F-43CA-BED7-F490A89455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8739871"/>
        <c:axId val="168741119"/>
      </c:barChart>
      <c:catAx>
        <c:axId val="168739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741119"/>
        <c:crosses val="autoZero"/>
        <c:auto val="1"/>
        <c:lblAlgn val="ctr"/>
        <c:lblOffset val="100"/>
        <c:noMultiLvlLbl val="0"/>
      </c:catAx>
      <c:valAx>
        <c:axId val="16874111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8739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B54-5148-8984-1204CEBEAD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54-5148-8984-1204CEBEAD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B54-5148-8984-1204CEBEADB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54-5148-8984-1204CEBEADB0}"/>
              </c:ext>
            </c:extLst>
          </c:dPt>
          <c:dLbls>
            <c:dLbl>
              <c:idx val="0"/>
              <c:layout>
                <c:manualLayout>
                  <c:x val="-0.21793304887882728"/>
                  <c:y val="-0.21282418380050291"/>
                </c:manualLayout>
              </c:layout>
              <c:tx>
                <c:rich>
                  <a:bodyPr/>
                  <a:lstStyle/>
                  <a:p>
                    <a:fld id="{27235569-D89F-E847-9321-B73C0ED7BCE6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sz="1400" dirty="0"/>
                      <a:t>Very likely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B54-5148-8984-1204CEBEADB0}"/>
                </c:ext>
              </c:extLst>
            </c:dLbl>
            <c:dLbl>
              <c:idx val="1"/>
              <c:layout>
                <c:manualLayout>
                  <c:x val="0.18177269599338497"/>
                  <c:y val="-0.13460422556490845"/>
                </c:manualLayout>
              </c:layout>
              <c:tx>
                <c:rich>
                  <a:bodyPr/>
                  <a:lstStyle/>
                  <a:p>
                    <a:fld id="{497FD087-BC8F-4141-9834-3AF84541BB84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sz="1400" dirty="0"/>
                      <a:t>Somewhat likely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962233185956156"/>
                      <c:h val="0.336173015183023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B54-5148-8984-1204CEBEADB0}"/>
                </c:ext>
              </c:extLst>
            </c:dLbl>
            <c:dLbl>
              <c:idx val="2"/>
              <c:layout>
                <c:manualLayout>
                  <c:x val="-8.35818960182938E-2"/>
                  <c:y val="5.88747041736276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0A70D8-B60E-D84B-899F-0C6EE6E88EF0}" type="VALU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 sz="18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Not very likely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B54-5148-8984-1204CEBEADB0}"/>
                </c:ext>
              </c:extLst>
            </c:dLbl>
            <c:dLbl>
              <c:idx val="3"/>
              <c:layout>
                <c:manualLayout>
                  <c:x val="8.591493007795041E-2"/>
                  <c:y val="4.7877401373568135E-2"/>
                </c:manualLayout>
              </c:layout>
              <c:tx>
                <c:rich>
                  <a:bodyPr/>
                  <a:lstStyle/>
                  <a:p>
                    <a:fld id="{98D787DD-4978-5B42-99CC-D2ADD294BE78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sz="1200" dirty="0"/>
                      <a:t>Not at all likely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B54-5148-8984-1204CEBEAD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Very likely</c:v>
                </c:pt>
                <c:pt idx="1">
                  <c:v>Somewhat likely</c:v>
                </c:pt>
                <c:pt idx="2">
                  <c:v>Not very likely</c:v>
                </c:pt>
                <c:pt idx="3">
                  <c:v>Not at all likely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0.61750000000000005</c:v>
                </c:pt>
                <c:pt idx="1">
                  <c:v>0.20699999999999999</c:v>
                </c:pt>
                <c:pt idx="2">
                  <c:v>8.14E-2</c:v>
                </c:pt>
                <c:pt idx="3">
                  <c:v>9.4100000000000003E-2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54-5148-8984-1204CEBEADB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Independent</c:v>
                </c:pt>
                <c:pt idx="1">
                  <c:v>Republican</c:v>
                </c:pt>
                <c:pt idx="2">
                  <c:v>Democrat</c:v>
                </c:pt>
                <c:pt idx="3">
                  <c:v>Total P18+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0.41</c:v>
                </c:pt>
                <c:pt idx="1">
                  <c:v>0.66</c:v>
                </c:pt>
                <c:pt idx="2">
                  <c:v>0.72</c:v>
                </c:pt>
                <c:pt idx="3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1A-4010-982E-0F009B0EC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362763360"/>
        <c:axId val="362761280"/>
      </c:barChart>
      <c:catAx>
        <c:axId val="362763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761280"/>
        <c:crosses val="autoZero"/>
        <c:auto val="1"/>
        <c:lblAlgn val="ctr"/>
        <c:lblOffset val="100"/>
        <c:noMultiLvlLbl val="0"/>
      </c:catAx>
      <c:valAx>
        <c:axId val="3627612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6276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P50+</c:v>
                </c:pt>
                <c:pt idx="1">
                  <c:v>P35+</c:v>
                </c:pt>
                <c:pt idx="2">
                  <c:v>P18-34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0.73419999999999996</c:v>
                </c:pt>
                <c:pt idx="1">
                  <c:v>0.67779999999999996</c:v>
                </c:pt>
                <c:pt idx="2">
                  <c:v>0.4748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1A-4010-982E-0F009B0EC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362763360"/>
        <c:axId val="362761280"/>
      </c:barChart>
      <c:catAx>
        <c:axId val="362763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761280"/>
        <c:crosses val="autoZero"/>
        <c:auto val="1"/>
        <c:lblAlgn val="ctr"/>
        <c:lblOffset val="100"/>
        <c:noMultiLvlLbl val="0"/>
      </c:catAx>
      <c:valAx>
        <c:axId val="3627612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6276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#1 Motivating factor</a:t>
            </a:r>
          </a:p>
        </c:rich>
      </c:tx>
      <c:layout>
        <c:manualLayout>
          <c:xMode val="edge"/>
          <c:yMode val="edge"/>
          <c:x val="0.33278116797900265"/>
          <c:y val="5.31609115212671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 public</c:v>
                </c:pt>
                <c:pt idx="1">
                  <c:v>Democrats</c:v>
                </c:pt>
                <c:pt idx="2">
                  <c:v>Republicans</c:v>
                </c:pt>
                <c:pt idx="3">
                  <c:v>Independents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0.4879</c:v>
                </c:pt>
                <c:pt idx="1">
                  <c:v>0.4839</c:v>
                </c:pt>
                <c:pt idx="2">
                  <c:v>0.58560000000000001</c:v>
                </c:pt>
                <c:pt idx="3">
                  <c:v>0.41670000000000001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15-F947-AB39-F0B989F10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9815343"/>
        <c:axId val="1029816991"/>
      </c:barChart>
      <c:catAx>
        <c:axId val="1029815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9816991"/>
        <c:crosses val="autoZero"/>
        <c:auto val="1"/>
        <c:lblAlgn val="ctr"/>
        <c:lblOffset val="100"/>
        <c:noMultiLvlLbl val="0"/>
      </c:catAx>
      <c:valAx>
        <c:axId val="102981699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2981534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% A</a:t>
            </a:r>
            <a:r>
              <a:rPr lang="en-US" sz="1600" b="1" baseline="0" dirty="0"/>
              <a:t>35+</a:t>
            </a:r>
            <a:endParaRPr lang="en-US" sz="1600" b="1" dirty="0"/>
          </a:p>
        </c:rich>
      </c:tx>
      <c:layout>
        <c:manualLayout>
          <c:xMode val="edge"/>
          <c:yMode val="edge"/>
          <c:x val="0.33278116797900265"/>
          <c:y val="5.31609115212671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853514765202212E-2"/>
          <c:y val="0.14843337469150988"/>
          <c:w val="0.90772549981664774"/>
          <c:h val="0.810355945813118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E5B1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Something else</c:v>
                </c:pt>
                <c:pt idx="1">
                  <c:v>I dont plan to vote</c:v>
                </c:pt>
                <c:pt idx="2">
                  <c:v>Trump-endorsed candidates</c:v>
                </c:pt>
                <c:pt idx="3">
                  <c:v>Womens rights (e.g. abortion)</c:v>
                </c:pt>
                <c:pt idx="4">
                  <c:v>Local ballot issues</c:v>
                </c:pt>
                <c:pt idx="5">
                  <c:v>COVID mask and vaccination mandates</c:v>
                </c:pt>
                <c:pt idx="6">
                  <c:v>Balance of power in Congress</c:v>
                </c:pt>
                <c:pt idx="7">
                  <c:v>Voting rights</c:v>
                </c:pt>
                <c:pt idx="8">
                  <c:v>I feel its my civic duty to vote</c:v>
                </c:pt>
                <c:pt idx="9">
                  <c:v>The economy</c:v>
                </c:pt>
              </c:strCache>
            </c:strRef>
          </c:cat>
          <c:val>
            <c:numRef>
              <c:f>Sheet1!$B$2:$B$11</c:f>
              <c:numCache>
                <c:formatCode>#,##0%</c:formatCode>
                <c:ptCount val="10"/>
                <c:pt idx="0">
                  <c:v>9.9262972251090306E-2</c:v>
                </c:pt>
                <c:pt idx="1">
                  <c:v>0.108985281928937</c:v>
                </c:pt>
                <c:pt idx="2">
                  <c:v>0.18052918772231599</c:v>
                </c:pt>
                <c:pt idx="3">
                  <c:v>0.20330101258899799</c:v>
                </c:pt>
                <c:pt idx="4">
                  <c:v>0.21767820610254299</c:v>
                </c:pt>
                <c:pt idx="5">
                  <c:v>0.24753811583384799</c:v>
                </c:pt>
                <c:pt idx="6">
                  <c:v>0.34015699866798599</c:v>
                </c:pt>
                <c:pt idx="7">
                  <c:v>0.34765849112570002</c:v>
                </c:pt>
                <c:pt idx="8">
                  <c:v>0.46861707884062598</c:v>
                </c:pt>
                <c:pt idx="9">
                  <c:v>0.52898039475706604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FA-E949-B669-973C81AA2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1029815343"/>
        <c:axId val="1029816991"/>
      </c:barChart>
      <c:catAx>
        <c:axId val="102981534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29816991"/>
        <c:crosses val="autoZero"/>
        <c:auto val="1"/>
        <c:lblAlgn val="ctr"/>
        <c:lblOffset val="100"/>
        <c:noMultiLvlLbl val="0"/>
      </c:catAx>
      <c:valAx>
        <c:axId val="1029816991"/>
        <c:scaling>
          <c:orientation val="minMax"/>
        </c:scaling>
        <c:delete val="1"/>
        <c:axPos val="b"/>
        <c:numFmt formatCode="#,##0%" sourceLinked="1"/>
        <c:majorTickMark val="none"/>
        <c:minorTickMark val="none"/>
        <c:tickLblPos val="nextTo"/>
        <c:crossAx val="102981534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% A</a:t>
            </a:r>
            <a:r>
              <a:rPr lang="en-US" sz="1600" b="1" baseline="0" dirty="0"/>
              <a:t>50+</a:t>
            </a:r>
            <a:endParaRPr lang="en-US" sz="1600" b="1" dirty="0"/>
          </a:p>
        </c:rich>
      </c:tx>
      <c:layout>
        <c:manualLayout>
          <c:xMode val="edge"/>
          <c:yMode val="edge"/>
          <c:x val="0.33278116797900265"/>
          <c:y val="5.31609115212671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I dont plan to vote</c:v>
                </c:pt>
                <c:pt idx="1">
                  <c:v>Something else</c:v>
                </c:pt>
                <c:pt idx="2">
                  <c:v>Trump-endorsed candidates</c:v>
                </c:pt>
                <c:pt idx="3">
                  <c:v>Womens rights (e.g. abortion)</c:v>
                </c:pt>
                <c:pt idx="4">
                  <c:v>COVID mask and vaccination mandates</c:v>
                </c:pt>
                <c:pt idx="5">
                  <c:v>Local ballot issues</c:v>
                </c:pt>
                <c:pt idx="6">
                  <c:v>Voting rights</c:v>
                </c:pt>
                <c:pt idx="7">
                  <c:v>Balance of power in Congress</c:v>
                </c:pt>
                <c:pt idx="8">
                  <c:v>I feel its my civic duty to vote</c:v>
                </c:pt>
                <c:pt idx="9">
                  <c:v>The economy</c:v>
                </c:pt>
              </c:strCache>
            </c:strRef>
          </c:cat>
          <c:val>
            <c:numRef>
              <c:f>Sheet1!$B$2:$B$11</c:f>
              <c:numCache>
                <c:formatCode>#,##0%</c:formatCode>
                <c:ptCount val="10"/>
                <c:pt idx="0">
                  <c:v>8.2957648393394798E-2</c:v>
                </c:pt>
                <c:pt idx="1">
                  <c:v>0.10516994180634399</c:v>
                </c:pt>
                <c:pt idx="2">
                  <c:v>0.195992237949114</c:v>
                </c:pt>
                <c:pt idx="3">
                  <c:v>0.209449069213415</c:v>
                </c:pt>
                <c:pt idx="4">
                  <c:v>0.24458705640436501</c:v>
                </c:pt>
                <c:pt idx="5">
                  <c:v>0.26374693457387399</c:v>
                </c:pt>
                <c:pt idx="6">
                  <c:v>0.387517767206844</c:v>
                </c:pt>
                <c:pt idx="7">
                  <c:v>0.40726139736630301</c:v>
                </c:pt>
                <c:pt idx="8">
                  <c:v>0.52461344505506602</c:v>
                </c:pt>
                <c:pt idx="9">
                  <c:v>0.56995035431726304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10-43C0-8BDE-EEF27E043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1029815343"/>
        <c:axId val="1029816991"/>
      </c:barChart>
      <c:catAx>
        <c:axId val="102981534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29816991"/>
        <c:crosses val="autoZero"/>
        <c:auto val="1"/>
        <c:lblAlgn val="ctr"/>
        <c:lblOffset val="100"/>
        <c:noMultiLvlLbl val="0"/>
      </c:catAx>
      <c:valAx>
        <c:axId val="1029816991"/>
        <c:scaling>
          <c:orientation val="minMax"/>
        </c:scaling>
        <c:delete val="1"/>
        <c:axPos val="b"/>
        <c:numFmt formatCode="#,##0%" sourceLinked="1"/>
        <c:majorTickMark val="none"/>
        <c:minorTickMark val="none"/>
        <c:tickLblPos val="nextTo"/>
        <c:crossAx val="102981534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57960137795274"/>
          <c:y val="0"/>
          <c:w val="0.75863035187007877"/>
          <c:h val="0.9239128096951648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Public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E3-2946-9E70-1EC957FD9DBE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E3-2946-9E70-1EC957FD9D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E3-2946-9E70-1EC957FD9D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E3-2946-9E70-1EC957FD9DBE}"/>
              </c:ext>
            </c:extLst>
          </c:dPt>
          <c:dLbls>
            <c:dLbl>
              <c:idx val="0"/>
              <c:layout>
                <c:manualLayout>
                  <c:x val="-0.28277893834699236"/>
                  <c:y val="-0.13439421164725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E3-2946-9E70-1EC957FD9DBE}"/>
                </c:ext>
              </c:extLst>
            </c:dLbl>
            <c:dLbl>
              <c:idx val="1"/>
              <c:layout>
                <c:manualLayout>
                  <c:x val="0.26029974824575497"/>
                  <c:y val="3.6286022162802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E3-2946-9E70-1EC957FD9D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Talked Politics</c:v>
                </c:pt>
                <c:pt idx="1">
                  <c:v>Did Not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0.49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4E3-2946-9E70-1EC957FD9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1938530301433345"/>
          <c:w val="1"/>
          <c:h val="0.675376329343830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F81BD"/>
              </a:solidFill>
            </c:spPr>
            <c:extLst>
              <c:ext xmlns:c16="http://schemas.microsoft.com/office/drawing/2014/chart" uri="{C3380CC4-5D6E-409C-BE32-E72D297353CC}">
                <c16:uniqueId val="{00000001-E80C-4663-B0E2-F25BF16353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Local broadcast TV</c:v>
                </c:pt>
                <c:pt idx="1">
                  <c:v>Cable TV</c:v>
                </c:pt>
                <c:pt idx="2">
                  <c:v>Natn'l broadcast TV </c:v>
                </c:pt>
                <c:pt idx="3">
                  <c:v>Online</c:v>
                </c:pt>
                <c:pt idx="4">
                  <c:v>Print</c:v>
                </c:pt>
                <c:pt idx="5">
                  <c:v>Radio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0.47599999999999998</c:v>
                </c:pt>
                <c:pt idx="1">
                  <c:v>0.38</c:v>
                </c:pt>
                <c:pt idx="2">
                  <c:v>0.38200000000000001</c:v>
                </c:pt>
                <c:pt idx="3">
                  <c:v>0.37</c:v>
                </c:pt>
                <c:pt idx="4">
                  <c:v>0.26</c:v>
                </c:pt>
                <c:pt idx="5">
                  <c:v>0.17469999999999999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C-4E88-9FD1-72367B2D1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52735000"/>
        <c:axId val="552728728"/>
      </c:barChart>
      <c:catAx>
        <c:axId val="552735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/>
            </a:pPr>
            <a:endParaRPr lang="en-US"/>
          </a:p>
        </c:txPr>
        <c:crossAx val="552728728"/>
        <c:crosses val="autoZero"/>
        <c:auto val="0"/>
        <c:lblAlgn val="ctr"/>
        <c:lblOffset val="100"/>
        <c:tickLblSkip val="1"/>
        <c:noMultiLvlLbl val="0"/>
      </c:catAx>
      <c:valAx>
        <c:axId val="552728728"/>
        <c:scaling>
          <c:orientation val="minMax"/>
          <c:max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552735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en-US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501396063586209"/>
          <c:y val="4.2777768421310494E-2"/>
          <c:w val="0.5264737275706951"/>
          <c:h val="0.914444463157379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President Trump</c:v>
                </c:pt>
                <c:pt idx="1">
                  <c:v>Democrats in general</c:v>
                </c:pt>
                <c:pt idx="2">
                  <c:v>Democrats running for office</c:v>
                </c:pt>
                <c:pt idx="3">
                  <c:v>Republicans in general</c:v>
                </c:pt>
                <c:pt idx="4">
                  <c:v>Immigration</c:v>
                </c:pt>
                <c:pt idx="5">
                  <c:v>Climate change</c:v>
                </c:pt>
                <c:pt idx="6">
                  <c:v>White house staff and cabinet</c:v>
                </c:pt>
                <c:pt idx="7">
                  <c:v>The US Congress/Senate</c:v>
                </c:pt>
                <c:pt idx="8">
                  <c:v>Gun control</c:v>
                </c:pt>
                <c:pt idx="9">
                  <c:v>Healthcare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0.66493794548099106</c:v>
                </c:pt>
                <c:pt idx="1">
                  <c:v>0.25133223970416901</c:v>
                </c:pt>
                <c:pt idx="2">
                  <c:v>0.16669855313766599</c:v>
                </c:pt>
                <c:pt idx="3">
                  <c:v>0.16546047679690101</c:v>
                </c:pt>
                <c:pt idx="4">
                  <c:v>0.15368814619983501</c:v>
                </c:pt>
                <c:pt idx="5">
                  <c:v>0.136658944161971</c:v>
                </c:pt>
                <c:pt idx="6">
                  <c:v>0.12908939671080299</c:v>
                </c:pt>
                <c:pt idx="7">
                  <c:v>0.12517039401503399</c:v>
                </c:pt>
                <c:pt idx="8">
                  <c:v>0.11126027299956801</c:v>
                </c:pt>
                <c:pt idx="9">
                  <c:v>0.103171553830566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B7-9546-B9AB-5DCE626472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491362936"/>
        <c:axId val="491363328"/>
      </c:barChart>
      <c:catAx>
        <c:axId val="491362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363328"/>
        <c:crosses val="autoZero"/>
        <c:auto val="1"/>
        <c:lblAlgn val="ctr"/>
        <c:lblOffset val="100"/>
        <c:noMultiLvlLbl val="0"/>
      </c:catAx>
      <c:valAx>
        <c:axId val="49136332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91362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501396063586209"/>
          <c:y val="4.2777768421310494E-2"/>
          <c:w val="0.5264737275706951"/>
          <c:h val="0.914444463157379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Attack on Ukraine</c:v>
                </c:pt>
                <c:pt idx="1">
                  <c:v>The economy</c:v>
                </c:pt>
                <c:pt idx="2">
                  <c:v>President Biden</c:v>
                </c:pt>
                <c:pt idx="3">
                  <c:v>Foreign policy issues</c:v>
                </c:pt>
                <c:pt idx="4">
                  <c:v>COVID-19 </c:v>
                </c:pt>
                <c:pt idx="5">
                  <c:v>President Trump</c:v>
                </c:pt>
                <c:pt idx="6">
                  <c:v>Democrats in general</c:v>
                </c:pt>
                <c:pt idx="7">
                  <c:v>Republicans in general</c:v>
                </c:pt>
                <c:pt idx="8">
                  <c:v>Immigration</c:v>
                </c:pt>
                <c:pt idx="9">
                  <c:v>Voting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0.50851783209960499</c:v>
                </c:pt>
                <c:pt idx="1">
                  <c:v>0.37833077466974102</c:v>
                </c:pt>
                <c:pt idx="2">
                  <c:v>0.32873490672105898</c:v>
                </c:pt>
                <c:pt idx="3">
                  <c:v>0.321290448949689</c:v>
                </c:pt>
                <c:pt idx="4">
                  <c:v>0.23488306607110301</c:v>
                </c:pt>
                <c:pt idx="5">
                  <c:v>0.21866292733779999</c:v>
                </c:pt>
                <c:pt idx="6">
                  <c:v>0.14765785520615901</c:v>
                </c:pt>
                <c:pt idx="7">
                  <c:v>0.120715081982551</c:v>
                </c:pt>
                <c:pt idx="8">
                  <c:v>9.8512128668201498E-2</c:v>
                </c:pt>
                <c:pt idx="9">
                  <c:v>9.7803840217414395E-2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2B-634A-8CFA-E1143E1C6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491362936"/>
        <c:axId val="491363328"/>
      </c:barChart>
      <c:catAx>
        <c:axId val="491362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363328"/>
        <c:crosses val="autoZero"/>
        <c:auto val="1"/>
        <c:lblAlgn val="ctr"/>
        <c:lblOffset val="100"/>
        <c:noMultiLvlLbl val="0"/>
      </c:catAx>
      <c:valAx>
        <c:axId val="49136332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91362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Public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Attack on Ukraine</c:v>
                </c:pt>
                <c:pt idx="1">
                  <c:v>The economy</c:v>
                </c:pt>
                <c:pt idx="2">
                  <c:v>President Biden</c:v>
                </c:pt>
                <c:pt idx="3">
                  <c:v>Foreign policy issues</c:v>
                </c:pt>
                <c:pt idx="4">
                  <c:v>COVID-19</c:v>
                </c:pt>
                <c:pt idx="5">
                  <c:v>President Trump</c:v>
                </c:pt>
                <c:pt idx="6">
                  <c:v>Democrats in general</c:v>
                </c:pt>
                <c:pt idx="7">
                  <c:v>Republicans in general</c:v>
                </c:pt>
                <c:pt idx="8">
                  <c:v>Immigration</c:v>
                </c:pt>
                <c:pt idx="9">
                  <c:v>Voting</c:v>
                </c:pt>
              </c:strCache>
            </c:strRef>
          </c:cat>
          <c:val>
            <c:numRef>
              <c:f>Sheet1!$B$2:$B$11</c:f>
            </c:numRef>
          </c:val>
          <c:extLst>
            <c:ext xmlns:c16="http://schemas.microsoft.com/office/drawing/2014/chart" uri="{C3380CC4-5D6E-409C-BE32-E72D297353CC}">
              <c16:uniqueId val="{00000000-0022-184E-AE5E-1A5D6F1DF6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Democrats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Attack on Ukraine</c:v>
                </c:pt>
                <c:pt idx="1">
                  <c:v>The economy</c:v>
                </c:pt>
                <c:pt idx="2">
                  <c:v>President Biden</c:v>
                </c:pt>
                <c:pt idx="3">
                  <c:v>Foreign policy issues</c:v>
                </c:pt>
                <c:pt idx="4">
                  <c:v>COVID-19</c:v>
                </c:pt>
                <c:pt idx="5">
                  <c:v>President Trump</c:v>
                </c:pt>
                <c:pt idx="6">
                  <c:v>Democrats in general</c:v>
                </c:pt>
                <c:pt idx="7">
                  <c:v>Republicans in general</c:v>
                </c:pt>
                <c:pt idx="8">
                  <c:v>Immigration</c:v>
                </c:pt>
                <c:pt idx="9">
                  <c:v>Voting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51</c:v>
                </c:pt>
                <c:pt idx="1">
                  <c:v>28</c:v>
                </c:pt>
                <c:pt idx="2">
                  <c:v>21</c:v>
                </c:pt>
                <c:pt idx="3">
                  <c:v>30</c:v>
                </c:pt>
                <c:pt idx="4">
                  <c:v>29</c:v>
                </c:pt>
                <c:pt idx="5">
                  <c:v>25</c:v>
                </c:pt>
                <c:pt idx="6">
                  <c:v>12</c:v>
                </c:pt>
                <c:pt idx="7">
                  <c:v>15</c:v>
                </c:pt>
                <c:pt idx="8">
                  <c:v>6</c:v>
                </c:pt>
                <c:pt idx="9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22-184E-AE5E-1A5D6F1DF6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Republicans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Attack on Ukraine</c:v>
                </c:pt>
                <c:pt idx="1">
                  <c:v>The economy</c:v>
                </c:pt>
                <c:pt idx="2">
                  <c:v>President Biden</c:v>
                </c:pt>
                <c:pt idx="3">
                  <c:v>Foreign policy issues</c:v>
                </c:pt>
                <c:pt idx="4">
                  <c:v>COVID-19</c:v>
                </c:pt>
                <c:pt idx="5">
                  <c:v>President Trump</c:v>
                </c:pt>
                <c:pt idx="6">
                  <c:v>Democrats in general</c:v>
                </c:pt>
                <c:pt idx="7">
                  <c:v>Republicans in general</c:v>
                </c:pt>
                <c:pt idx="8">
                  <c:v>Immigration</c:v>
                </c:pt>
                <c:pt idx="9">
                  <c:v>Voting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54</c:v>
                </c:pt>
                <c:pt idx="1">
                  <c:v>47</c:v>
                </c:pt>
                <c:pt idx="2">
                  <c:v>47</c:v>
                </c:pt>
                <c:pt idx="3">
                  <c:v>35</c:v>
                </c:pt>
                <c:pt idx="4">
                  <c:v>20</c:v>
                </c:pt>
                <c:pt idx="5">
                  <c:v>20</c:v>
                </c:pt>
                <c:pt idx="6">
                  <c:v>18</c:v>
                </c:pt>
                <c:pt idx="7">
                  <c:v>9</c:v>
                </c:pt>
                <c:pt idx="8">
                  <c:v>15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22-184E-AE5E-1A5D6F1DF62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Independents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Attack on Ukraine</c:v>
                </c:pt>
                <c:pt idx="1">
                  <c:v>The economy</c:v>
                </c:pt>
                <c:pt idx="2">
                  <c:v>President Biden</c:v>
                </c:pt>
                <c:pt idx="3">
                  <c:v>Foreign policy issues</c:v>
                </c:pt>
                <c:pt idx="4">
                  <c:v>COVID-19</c:v>
                </c:pt>
                <c:pt idx="5">
                  <c:v>President Trump</c:v>
                </c:pt>
                <c:pt idx="6">
                  <c:v>Democrats in general</c:v>
                </c:pt>
                <c:pt idx="7">
                  <c:v>Republicans in general</c:v>
                </c:pt>
                <c:pt idx="8">
                  <c:v>Immigration</c:v>
                </c:pt>
                <c:pt idx="9">
                  <c:v>Voting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48</c:v>
                </c:pt>
                <c:pt idx="1">
                  <c:v>37</c:v>
                </c:pt>
                <c:pt idx="2">
                  <c:v>30</c:v>
                </c:pt>
                <c:pt idx="3">
                  <c:v>33</c:v>
                </c:pt>
                <c:pt idx="4">
                  <c:v>13</c:v>
                </c:pt>
                <c:pt idx="5">
                  <c:v>20</c:v>
                </c:pt>
                <c:pt idx="6">
                  <c:v>14</c:v>
                </c:pt>
                <c:pt idx="7">
                  <c:v>10</c:v>
                </c:pt>
                <c:pt idx="8">
                  <c:v>9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22-184E-AE5E-1A5D6F1DF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491362936"/>
        <c:axId val="491363328"/>
      </c:barChart>
      <c:catAx>
        <c:axId val="49136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363328"/>
        <c:crosses val="autoZero"/>
        <c:auto val="1"/>
        <c:lblAlgn val="ctr"/>
        <c:lblOffset val="100"/>
        <c:noMultiLvlLbl val="0"/>
      </c:catAx>
      <c:valAx>
        <c:axId val="491363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1362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323685735157059"/>
          <c:y val="0.11277775311072767"/>
          <c:w val="0.49352617284350453"/>
          <c:h val="7.956236230044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Republicans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 worry that people are being fooled by 'fake news' being distributed on the Internet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FE-431E-9044-7F00EFD392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Democrats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 worry that people are being fooled by 'fake news' being distributed on the Internet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0.71299999999999997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FE-431E-9044-7F00EFD392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Independent</c:v>
                </c:pt>
              </c:strCache>
            </c:strRef>
          </c:tx>
          <c:spPr>
            <a:solidFill>
              <a:srgbClr val="7158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 worry that people are being fooled by 'fake news' being distributed on the Internet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0.68400000000000005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FE-431E-9044-7F00EFD392B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 Public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 worry that people are being fooled by 'fake news' being distributed on the Internet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FE-431E-9044-7F00EFD392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50593312"/>
        <c:axId val="550593704"/>
      </c:barChart>
      <c:catAx>
        <c:axId val="550593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0593704"/>
        <c:crosses val="autoZero"/>
        <c:auto val="1"/>
        <c:lblAlgn val="ctr"/>
        <c:lblOffset val="100"/>
        <c:noMultiLvlLbl val="0"/>
      </c:catAx>
      <c:valAx>
        <c:axId val="550593704"/>
        <c:scaling>
          <c:orientation val="minMax"/>
          <c:max val="0.9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55059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Republicans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 worry that people are being fooled by 'fake news' being distributed on the Internet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0.63500000000000001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EE-4498-9246-9712B59E3D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Democrats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 worry that people are being fooled by 'fake news' being distributed on the Internet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EE-4498-9246-9712B59E3D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Independent</c:v>
                </c:pt>
              </c:strCache>
            </c:strRef>
          </c:tx>
          <c:spPr>
            <a:solidFill>
              <a:srgbClr val="7158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 worry that people are being fooled by 'fake news' being distributed on the Internet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0.65700000000000003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EE-4498-9246-9712B59E3D2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 Public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 worry that people are being fooled by 'fake news' being distributed on the Internet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EE-4498-9246-9712B59E3D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50587824"/>
        <c:axId val="550588608"/>
      </c:barChart>
      <c:catAx>
        <c:axId val="550587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0588608"/>
        <c:crosses val="autoZero"/>
        <c:auto val="1"/>
        <c:lblAlgn val="ctr"/>
        <c:lblOffset val="100"/>
        <c:noMultiLvlLbl val="0"/>
      </c:catAx>
      <c:valAx>
        <c:axId val="550588608"/>
        <c:scaling>
          <c:orientation val="minMax"/>
          <c:max val="0.9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55058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A4F-334F-BD50-4996C3E0C4FA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A4F-334F-BD50-4996C3E0C4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All respondents</c:v>
                </c:pt>
                <c:pt idx="1">
                  <c:v>Political Opinion Leaders</c:v>
                </c:pt>
                <c:pt idx="2">
                  <c:v>Democrats</c:v>
                </c:pt>
                <c:pt idx="3">
                  <c:v>Republicans</c:v>
                </c:pt>
                <c:pt idx="4">
                  <c:v>Independents</c:v>
                </c:pt>
                <c:pt idx="5">
                  <c:v>P18-34</c:v>
                </c:pt>
                <c:pt idx="6">
                  <c:v>P25-54</c:v>
                </c:pt>
                <c:pt idx="7">
                  <c:v>P35+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0.24</c:v>
                </c:pt>
                <c:pt idx="1">
                  <c:v>0.31359999999999999</c:v>
                </c:pt>
                <c:pt idx="2">
                  <c:v>0.33800000000000002</c:v>
                </c:pt>
                <c:pt idx="3">
                  <c:v>0.1678</c:v>
                </c:pt>
                <c:pt idx="4">
                  <c:v>0.16639999999999999</c:v>
                </c:pt>
                <c:pt idx="5">
                  <c:v>0.3674</c:v>
                </c:pt>
                <c:pt idx="6">
                  <c:v>0.32679999999999998</c:v>
                </c:pt>
                <c:pt idx="7">
                  <c:v>0.18820000000000001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93-4D78-A521-EE7CD424E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550595272"/>
        <c:axId val="550595664"/>
      </c:barChart>
      <c:catAx>
        <c:axId val="550595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595664"/>
        <c:crosses val="autoZero"/>
        <c:auto val="1"/>
        <c:lblAlgn val="ctr"/>
        <c:lblOffset val="100"/>
        <c:noMultiLvlLbl val="0"/>
      </c:catAx>
      <c:valAx>
        <c:axId val="5505956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595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795429287401485"/>
          <c:y val="3.9503735617361216E-2"/>
          <c:w val="0.64631256695101535"/>
          <c:h val="0.92757648470150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Public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297-4315-84DE-3F30725B19F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DCB-DF48-8018-970299C97F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TV stations</c:v>
                </c:pt>
                <c:pt idx="1">
                  <c:v>Local broadcast TV station website/apps</c:v>
                </c:pt>
                <c:pt idx="2">
                  <c:v>Local newspapers website/apps</c:v>
                </c:pt>
                <c:pt idx="3">
                  <c:v>Local newspapers </c:v>
                </c:pt>
                <c:pt idx="4">
                  <c:v>Local radio stations</c:v>
                </c:pt>
                <c:pt idx="5">
                  <c:v>Natn'l broadcast TV news</c:v>
                </c:pt>
                <c:pt idx="6">
                  <c:v>Local radio station website/apps</c:v>
                </c:pt>
                <c:pt idx="7">
                  <c:v>Natn'l broadcast TV news website/apps</c:v>
                </c:pt>
                <c:pt idx="8">
                  <c:v>Cable TV news</c:v>
                </c:pt>
                <c:pt idx="9">
                  <c:v>Cable TV news website/apps</c:v>
                </c:pt>
                <c:pt idx="10">
                  <c:v>National newspaper website/apps</c:v>
                </c:pt>
                <c:pt idx="11">
                  <c:v>Online only news website/apps</c:v>
                </c:pt>
                <c:pt idx="12">
                  <c:v>Social Media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0.77290000000000003</c:v>
                </c:pt>
                <c:pt idx="1">
                  <c:v>0.74670000000000003</c:v>
                </c:pt>
                <c:pt idx="2">
                  <c:v>0.73360000000000003</c:v>
                </c:pt>
                <c:pt idx="3">
                  <c:v>0.73050000000000004</c:v>
                </c:pt>
                <c:pt idx="4">
                  <c:v>0.70830000000000004</c:v>
                </c:pt>
                <c:pt idx="5">
                  <c:v>0.69879999999999998</c:v>
                </c:pt>
                <c:pt idx="6">
                  <c:v>0.67930000000000001</c:v>
                </c:pt>
                <c:pt idx="7">
                  <c:v>0.6623</c:v>
                </c:pt>
                <c:pt idx="8">
                  <c:v>0.63949999999999996</c:v>
                </c:pt>
                <c:pt idx="9">
                  <c:v>0.63700000000000001</c:v>
                </c:pt>
                <c:pt idx="10">
                  <c:v>0.61360000000000003</c:v>
                </c:pt>
                <c:pt idx="11">
                  <c:v>0.52659999999999996</c:v>
                </c:pt>
                <c:pt idx="12">
                  <c:v>0.378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EC-448D-A4A2-1C39CDB41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552736568"/>
        <c:axId val="552739312"/>
      </c:barChart>
      <c:catAx>
        <c:axId val="552736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2739312"/>
        <c:crosses val="autoZero"/>
        <c:auto val="1"/>
        <c:lblAlgn val="ctr"/>
        <c:lblOffset val="100"/>
        <c:noMultiLvlLbl val="0"/>
      </c:catAx>
      <c:valAx>
        <c:axId val="5527393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52736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290104717941839"/>
          <c:y val="0.11995293570712033"/>
          <c:w val="0.63030803086105203"/>
          <c:h val="0.8448269993941744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Likely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TV stations </c:v>
                </c:pt>
                <c:pt idx="1">
                  <c:v>National broadcast TV news  </c:v>
                </c:pt>
                <c:pt idx="2">
                  <c:v>Local TV stations website/apps </c:v>
                </c:pt>
                <c:pt idx="3">
                  <c:v>National bdcst TV news website/apps </c:v>
                </c:pt>
                <c:pt idx="4">
                  <c:v>Cable TV news  </c:v>
                </c:pt>
                <c:pt idx="5">
                  <c:v>Local radio stations </c:v>
                </c:pt>
                <c:pt idx="6">
                  <c:v>Local newspapers </c:v>
                </c:pt>
                <c:pt idx="7">
                  <c:v>Local newspaper website/apps </c:v>
                </c:pt>
                <c:pt idx="8">
                  <c:v>Cable TV news website/apps</c:v>
                </c:pt>
                <c:pt idx="9">
                  <c:v>Local radio station website/apps </c:v>
                </c:pt>
                <c:pt idx="10">
                  <c:v>Social media </c:v>
                </c:pt>
                <c:pt idx="11">
                  <c:v>National newspaper website/apps </c:v>
                </c:pt>
                <c:pt idx="12">
                  <c:v>Online-only news website/apps 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0.22059999999999999</c:v>
                </c:pt>
                <c:pt idx="1">
                  <c:v>0.20380000000000001</c:v>
                </c:pt>
                <c:pt idx="2">
                  <c:v>0.18129999999999999</c:v>
                </c:pt>
                <c:pt idx="3">
                  <c:v>0.16270000000000001</c:v>
                </c:pt>
                <c:pt idx="4">
                  <c:v>0.17169999999999999</c:v>
                </c:pt>
                <c:pt idx="5">
                  <c:v>0.16789999999999999</c:v>
                </c:pt>
                <c:pt idx="6">
                  <c:v>0.16550000000000001</c:v>
                </c:pt>
                <c:pt idx="7">
                  <c:v>0.15509999999999999</c:v>
                </c:pt>
                <c:pt idx="8">
                  <c:v>0.15670000000000001</c:v>
                </c:pt>
                <c:pt idx="9">
                  <c:v>0.1454</c:v>
                </c:pt>
                <c:pt idx="10">
                  <c:v>0.16739999999999999</c:v>
                </c:pt>
                <c:pt idx="11">
                  <c:v>0.1406</c:v>
                </c:pt>
                <c:pt idx="12">
                  <c:v>0.12690000000000001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29-4FE9-B541-784AED3B19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Likely</c:v>
                </c:pt>
              </c:strCache>
            </c:strRef>
          </c:tx>
          <c:spPr>
            <a:solidFill>
              <a:srgbClr val="A1BB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effectLst>
                      <a:outerShdw blurRad="50800" dist="25400" algn="ctr" rotWithShape="0">
                        <a:schemeClr val="bg1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TV stations </c:v>
                </c:pt>
                <c:pt idx="1">
                  <c:v>National broadcast TV news  </c:v>
                </c:pt>
                <c:pt idx="2">
                  <c:v>Local TV stations website/apps </c:v>
                </c:pt>
                <c:pt idx="3">
                  <c:v>National bdcst TV news website/apps </c:v>
                </c:pt>
                <c:pt idx="4">
                  <c:v>Cable TV news  </c:v>
                </c:pt>
                <c:pt idx="5">
                  <c:v>Local radio stations </c:v>
                </c:pt>
                <c:pt idx="6">
                  <c:v>Local newspapers </c:v>
                </c:pt>
                <c:pt idx="7">
                  <c:v>Local newspaper website/apps </c:v>
                </c:pt>
                <c:pt idx="8">
                  <c:v>Cable TV news website/apps</c:v>
                </c:pt>
                <c:pt idx="9">
                  <c:v>Local radio station website/apps </c:v>
                </c:pt>
                <c:pt idx="10">
                  <c:v>Social media </c:v>
                </c:pt>
                <c:pt idx="11">
                  <c:v>National newspaper website/apps </c:v>
                </c:pt>
                <c:pt idx="12">
                  <c:v>Online-only news website/apps 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0.42159999999999997</c:v>
                </c:pt>
                <c:pt idx="1">
                  <c:v>0.39539999999999997</c:v>
                </c:pt>
                <c:pt idx="2">
                  <c:v>0.4042</c:v>
                </c:pt>
                <c:pt idx="3">
                  <c:v>0.38</c:v>
                </c:pt>
                <c:pt idx="4">
                  <c:v>0.35630000000000001</c:v>
                </c:pt>
                <c:pt idx="5">
                  <c:v>0.35680000000000001</c:v>
                </c:pt>
                <c:pt idx="6">
                  <c:v>0.35489999999999999</c:v>
                </c:pt>
                <c:pt idx="7">
                  <c:v>0.35980000000000001</c:v>
                </c:pt>
                <c:pt idx="8">
                  <c:v>0.35370000000000001</c:v>
                </c:pt>
                <c:pt idx="9">
                  <c:v>0.35599999999999998</c:v>
                </c:pt>
                <c:pt idx="10">
                  <c:v>0.31069999999999998</c:v>
                </c:pt>
                <c:pt idx="11">
                  <c:v>0.32479999999999998</c:v>
                </c:pt>
                <c:pt idx="12">
                  <c:v>0.31840000000000002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99-4B4C-973C-3C94219B2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552739704"/>
        <c:axId val="552728336"/>
      </c:barChart>
      <c:catAx>
        <c:axId val="5527397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2728336"/>
        <c:crosses val="autoZero"/>
        <c:auto val="1"/>
        <c:lblAlgn val="ctr"/>
        <c:lblOffset val="100"/>
        <c:noMultiLvlLbl val="0"/>
      </c:catAx>
      <c:valAx>
        <c:axId val="55272833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52739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548689660321745"/>
          <c:y val="4.8027361225506993E-2"/>
          <c:w val="0.33848997930806102"/>
          <c:h val="6.55219263182124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TV stations</c:v>
                </c:pt>
                <c:pt idx="1">
                  <c:v>Local TV stations website/apps</c:v>
                </c:pt>
                <c:pt idx="2">
                  <c:v>Local newspapers</c:v>
                </c:pt>
                <c:pt idx="3">
                  <c:v>Local newspapers website/apps</c:v>
                </c:pt>
                <c:pt idx="4">
                  <c:v>Local radio stations</c:v>
                </c:pt>
                <c:pt idx="5">
                  <c:v>Local radio station website/apps</c:v>
                </c:pt>
                <c:pt idx="6">
                  <c:v>Natn'l broadcast TV news</c:v>
                </c:pt>
                <c:pt idx="7">
                  <c:v>Natn'l broadcast TV news website/apps</c:v>
                </c:pt>
                <c:pt idx="8">
                  <c:v>Natn'l newspaper website/apps</c:v>
                </c:pt>
                <c:pt idx="9">
                  <c:v>Cable TV news</c:v>
                </c:pt>
                <c:pt idx="10">
                  <c:v>Cable TV news website/apps</c:v>
                </c:pt>
                <c:pt idx="11">
                  <c:v>Online-only news</c:v>
                </c:pt>
                <c:pt idx="12">
                  <c:v>Social media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0.27060000000000001</c:v>
                </c:pt>
                <c:pt idx="1">
                  <c:v>0.24030000000000001</c:v>
                </c:pt>
                <c:pt idx="2">
                  <c:v>0.25509999999999999</c:v>
                </c:pt>
                <c:pt idx="3">
                  <c:v>0.22670000000000001</c:v>
                </c:pt>
                <c:pt idx="4">
                  <c:v>0.2248</c:v>
                </c:pt>
                <c:pt idx="5">
                  <c:v>0.20449999999999999</c:v>
                </c:pt>
                <c:pt idx="6">
                  <c:v>0.25719999999999998</c:v>
                </c:pt>
                <c:pt idx="7">
                  <c:v>0.20830000000000001</c:v>
                </c:pt>
                <c:pt idx="8">
                  <c:v>0.1971</c:v>
                </c:pt>
                <c:pt idx="9">
                  <c:v>0.17799999999999999</c:v>
                </c:pt>
                <c:pt idx="10">
                  <c:v>0.16520000000000001</c:v>
                </c:pt>
                <c:pt idx="11">
                  <c:v>0.12839999999999999</c:v>
                </c:pt>
                <c:pt idx="12">
                  <c:v>9.5799999999999996E-2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2-40F4-BAD2-8F8AF9CA78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rgbClr val="A1BB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TV stations</c:v>
                </c:pt>
                <c:pt idx="1">
                  <c:v>Local TV stations website/apps</c:v>
                </c:pt>
                <c:pt idx="2">
                  <c:v>Local newspapers</c:v>
                </c:pt>
                <c:pt idx="3">
                  <c:v>Local newspapers website/apps</c:v>
                </c:pt>
                <c:pt idx="4">
                  <c:v>Local radio stations</c:v>
                </c:pt>
                <c:pt idx="5">
                  <c:v>Local radio station website/apps</c:v>
                </c:pt>
                <c:pt idx="6">
                  <c:v>Natn'l broadcast TV news</c:v>
                </c:pt>
                <c:pt idx="7">
                  <c:v>Natn'l broadcast TV news website/apps</c:v>
                </c:pt>
                <c:pt idx="8">
                  <c:v>Natn'l newspaper website/apps</c:v>
                </c:pt>
                <c:pt idx="9">
                  <c:v>Cable TV news</c:v>
                </c:pt>
                <c:pt idx="10">
                  <c:v>Cable TV news website/apps</c:v>
                </c:pt>
                <c:pt idx="11">
                  <c:v>Online-only news</c:v>
                </c:pt>
                <c:pt idx="12">
                  <c:v>Social media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0.4864</c:v>
                </c:pt>
                <c:pt idx="1">
                  <c:v>0.49180000000000001</c:v>
                </c:pt>
                <c:pt idx="2">
                  <c:v>0.46500000000000002</c:v>
                </c:pt>
                <c:pt idx="3">
                  <c:v>0.47749999999999998</c:v>
                </c:pt>
                <c:pt idx="4">
                  <c:v>0.47149999999999997</c:v>
                </c:pt>
                <c:pt idx="5">
                  <c:v>0.47720000000000001</c:v>
                </c:pt>
                <c:pt idx="6">
                  <c:v>0.40360000000000001</c:v>
                </c:pt>
                <c:pt idx="7">
                  <c:v>0.42480000000000001</c:v>
                </c:pt>
                <c:pt idx="8">
                  <c:v>0.39960000000000001</c:v>
                </c:pt>
                <c:pt idx="9">
                  <c:v>0.41520000000000001</c:v>
                </c:pt>
                <c:pt idx="10">
                  <c:v>0.40310000000000001</c:v>
                </c:pt>
                <c:pt idx="11">
                  <c:v>0.33879999999999999</c:v>
                </c:pt>
                <c:pt idx="12">
                  <c:v>0.22600000000000001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B2-40F4-BAD2-8F8AF9CA7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555394400"/>
        <c:axId val="555392048"/>
      </c:barChart>
      <c:catAx>
        <c:axId val="5553944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392048"/>
        <c:crosses val="autoZero"/>
        <c:auto val="1"/>
        <c:lblAlgn val="ctr"/>
        <c:lblOffset val="100"/>
        <c:noMultiLvlLbl val="0"/>
      </c:catAx>
      <c:valAx>
        <c:axId val="55539204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5539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754194559534087"/>
          <c:y val="6.2547581394155255E-2"/>
          <c:w val="0.38140394080155859"/>
          <c:h val="6.562609448579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2763319187134308"/>
          <c:y val="3.9503735617361216E-2"/>
          <c:w val="0.55663366795368707"/>
          <c:h val="0.92757648470150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Public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6F8-4076-A64F-75AFA19F450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Social media </c:v>
                </c:pt>
                <c:pt idx="1">
                  <c:v>Online-only news websites/apps </c:v>
                </c:pt>
                <c:pt idx="2">
                  <c:v>Cable television news </c:v>
                </c:pt>
                <c:pt idx="3">
                  <c:v>Cable television news website/apps </c:v>
                </c:pt>
                <c:pt idx="4">
                  <c:v>National newspaper websites/apps </c:v>
                </c:pt>
                <c:pt idx="5">
                  <c:v>National broadcast television news websites/apps </c:v>
                </c:pt>
                <c:pt idx="6">
                  <c:v>National broadcast television news  </c:v>
                </c:pt>
                <c:pt idx="7">
                  <c:v>Local television stations websites/apps </c:v>
                </c:pt>
                <c:pt idx="8">
                  <c:v>Local radio station websites/apps </c:v>
                </c:pt>
                <c:pt idx="9">
                  <c:v>Local newspaper websites/apps </c:v>
                </c:pt>
                <c:pt idx="10">
                  <c:v>Local newspapers </c:v>
                </c:pt>
                <c:pt idx="11">
                  <c:v>Local radio stations </c:v>
                </c:pt>
                <c:pt idx="12">
                  <c:v>Local broadcast television stations </c:v>
                </c:pt>
              </c:strCache>
            </c:strRef>
          </c:cat>
          <c:val>
            <c:numRef>
              <c:f>Sheet1!$B$2:$B$14</c:f>
              <c:numCache>
                <c:formatCode>#,##0.00%</c:formatCode>
                <c:ptCount val="13"/>
                <c:pt idx="0">
                  <c:v>0.46251253008763599</c:v>
                </c:pt>
                <c:pt idx="1">
                  <c:v>0.357430540431734</c:v>
                </c:pt>
                <c:pt idx="2">
                  <c:v>0.33046252313508601</c:v>
                </c:pt>
                <c:pt idx="3">
                  <c:v>0.32445373606898997</c:v>
                </c:pt>
                <c:pt idx="4">
                  <c:v>0.31808699899895598</c:v>
                </c:pt>
                <c:pt idx="5">
                  <c:v>0.30919764640117298</c:v>
                </c:pt>
                <c:pt idx="6">
                  <c:v>0.297508679272594</c:v>
                </c:pt>
                <c:pt idx="7">
                  <c:v>0.22340586195746401</c:v>
                </c:pt>
                <c:pt idx="8">
                  <c:v>0.22086572442952199</c:v>
                </c:pt>
                <c:pt idx="9">
                  <c:v>0.22043680742480401</c:v>
                </c:pt>
                <c:pt idx="10">
                  <c:v>0.217839290896232</c:v>
                </c:pt>
                <c:pt idx="11">
                  <c:v>0.21464930336114199</c:v>
                </c:pt>
                <c:pt idx="12">
                  <c:v>0.21390521035295701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EC-448D-A4A2-1C39CDB41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555392832"/>
        <c:axId val="555390872"/>
      </c:barChart>
      <c:catAx>
        <c:axId val="5553928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390872"/>
        <c:crosses val="autoZero"/>
        <c:auto val="1"/>
        <c:lblAlgn val="ctr"/>
        <c:lblOffset val="100"/>
        <c:noMultiLvlLbl val="0"/>
      </c:catAx>
      <c:valAx>
        <c:axId val="555390872"/>
        <c:scaling>
          <c:orientation val="minMax"/>
        </c:scaling>
        <c:delete val="1"/>
        <c:axPos val="t"/>
        <c:numFmt formatCode="#,##0.00%" sourceLinked="1"/>
        <c:majorTickMark val="none"/>
        <c:minorTickMark val="none"/>
        <c:tickLblPos val="nextTo"/>
        <c:crossAx val="55539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Republicans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 worry that politicians indiscriminately call news coverage 'fake news' to cover up real news and confuse the public</c:v>
                </c:pt>
              </c:strCache>
            </c:strRef>
          </c:cat>
          <c:val>
            <c:numRef>
              <c:f>Sheet1!$B$2</c:f>
            </c:numRef>
          </c:val>
          <c:extLst>
            <c:ext xmlns:c16="http://schemas.microsoft.com/office/drawing/2014/chart" uri="{C3380CC4-5D6E-409C-BE32-E72D297353CC}">
              <c16:uniqueId val="{00000000-363A-432B-923A-8B80AA35E6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Democrats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 worry that politicians indiscriminately call news coverage 'fake news' to cover up real news and confuse the public</c:v>
                </c:pt>
              </c:strCache>
            </c:strRef>
          </c:cat>
          <c:val>
            <c:numRef>
              <c:f>Sheet1!$C$2</c:f>
            </c:numRef>
          </c:val>
          <c:extLst>
            <c:ext xmlns:c16="http://schemas.microsoft.com/office/drawing/2014/chart" uri="{C3380CC4-5D6E-409C-BE32-E72D297353CC}">
              <c16:uniqueId val="{00000001-363A-432B-923A-8B80AA35E6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Public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1FE-0048-8D5A-8208990397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 worry that politicians indiscriminately call news coverage 'fake news' to cover up real news and confuse the public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0.66900000000000004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3A-432B-923A-8B80AA35E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5389304"/>
        <c:axId val="555389696"/>
      </c:barChart>
      <c:catAx>
        <c:axId val="555389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5389696"/>
        <c:crosses val="autoZero"/>
        <c:auto val="1"/>
        <c:lblAlgn val="ctr"/>
        <c:lblOffset val="100"/>
        <c:noMultiLvlLbl val="0"/>
      </c:catAx>
      <c:valAx>
        <c:axId val="555389696"/>
        <c:scaling>
          <c:orientation val="minMax"/>
          <c:max val="0.9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555389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0.12162</cdr:x>
      <cdr:y>0.42008</cdr:y>
    </cdr:from>
    <cdr:to>
      <cdr:x>0.16757</cdr:x>
      <cdr:y>0.86782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807E72B-A833-8C4D-A298-AC1BB5C52D94}"/>
            </a:ext>
          </a:extLst>
        </cdr:cNvPr>
        <cdr:cNvSpPr txBox="1"/>
      </cdr:nvSpPr>
      <cdr:spPr>
        <a:xfrm xmlns:a="http://schemas.openxmlformats.org/drawingml/2006/main">
          <a:off x="741405" y="1204270"/>
          <a:ext cx="280086" cy="12835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1" dirty="0">
              <a:solidFill>
                <a:schemeClr val="bg1"/>
              </a:solidFill>
            </a:rPr>
            <a:t>Economy</a:t>
          </a:r>
        </a:p>
      </cdr:txBody>
    </cdr:sp>
  </cdr:relSizeAnchor>
  <cdr:relSizeAnchor xmlns:cdr="http://schemas.openxmlformats.org/drawingml/2006/chartDrawing">
    <cdr:from>
      <cdr:x>0.33198</cdr:x>
      <cdr:y>0.5463</cdr:y>
    </cdr:from>
    <cdr:to>
      <cdr:x>0.42643</cdr:x>
      <cdr:y>0.70648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3620277-96C8-3643-9773-E16468F6EC80}"/>
            </a:ext>
          </a:extLst>
        </cdr:cNvPr>
        <cdr:cNvSpPr txBox="1"/>
      </cdr:nvSpPr>
      <cdr:spPr>
        <a:xfrm xmlns:a="http://schemas.openxmlformats.org/drawingml/2006/main">
          <a:off x="2023763" y="1566105"/>
          <a:ext cx="575734" cy="459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chemeClr val="bg1"/>
              </a:solidFill>
            </a:rPr>
            <a:t>Civic </a:t>
          </a:r>
        </a:p>
        <a:p xmlns:a="http://schemas.openxmlformats.org/drawingml/2006/main">
          <a:pPr algn="ctr"/>
          <a:r>
            <a:rPr lang="en-US" b="1" dirty="0">
              <a:solidFill>
                <a:schemeClr val="bg1"/>
              </a:solidFill>
            </a:rPr>
            <a:t>Duty</a:t>
          </a:r>
        </a:p>
        <a:p xmlns:a="http://schemas.openxmlformats.org/drawingml/2006/main">
          <a:pPr algn="ctr"/>
          <a:endParaRPr lang="en-US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0.60009</cdr:x>
      <cdr:y>0.35575</cdr:y>
    </cdr:from>
    <cdr:to>
      <cdr:x>0.64603</cdr:x>
      <cdr:y>0.82414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4D92F56-04C7-9449-98D4-4348426BEA09}"/>
            </a:ext>
          </a:extLst>
        </cdr:cNvPr>
        <cdr:cNvSpPr txBox="1"/>
      </cdr:nvSpPr>
      <cdr:spPr>
        <a:xfrm xmlns:a="http://schemas.openxmlformats.org/drawingml/2006/main">
          <a:off x="3658134" y="1019860"/>
          <a:ext cx="280086" cy="13427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chemeClr val="bg1"/>
              </a:solidFill>
            </a:rPr>
            <a:t>Economy</a:t>
          </a:r>
        </a:p>
      </cdr:txBody>
    </cdr:sp>
  </cdr:relSizeAnchor>
  <cdr:relSizeAnchor xmlns:cdr="http://schemas.openxmlformats.org/drawingml/2006/chartDrawing">
    <cdr:from>
      <cdr:x>0.83779</cdr:x>
      <cdr:y>0.4569</cdr:y>
    </cdr:from>
    <cdr:to>
      <cdr:x>0.88373</cdr:x>
      <cdr:y>0.88272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3190AA06-D8A1-9944-85F1-2C532B667220}"/>
            </a:ext>
          </a:extLst>
        </cdr:cNvPr>
        <cdr:cNvSpPr txBox="1"/>
      </cdr:nvSpPr>
      <cdr:spPr>
        <a:xfrm xmlns:a="http://schemas.openxmlformats.org/drawingml/2006/main">
          <a:off x="5107154" y="1309815"/>
          <a:ext cx="280086" cy="12207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solidFill>
                <a:schemeClr val="bg1"/>
              </a:solidFill>
            </a:rPr>
            <a:t>Economy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0.83779</cdr:x>
      <cdr:y>0.4569</cdr:y>
    </cdr:from>
    <cdr:to>
      <cdr:x>0.88373</cdr:x>
      <cdr:y>0.88272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3190AA06-D8A1-9944-85F1-2C532B667220}"/>
            </a:ext>
          </a:extLst>
        </cdr:cNvPr>
        <cdr:cNvSpPr txBox="1"/>
      </cdr:nvSpPr>
      <cdr:spPr>
        <a:xfrm xmlns:a="http://schemas.openxmlformats.org/drawingml/2006/main">
          <a:off x="5107154" y="1309815"/>
          <a:ext cx="280086" cy="12207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solidFill>
                <a:schemeClr val="bg1"/>
              </a:solidFill>
            </a:rPr>
            <a:t>Economy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0.83779</cdr:x>
      <cdr:y>0.4569</cdr:y>
    </cdr:from>
    <cdr:to>
      <cdr:x>0.88373</cdr:x>
      <cdr:y>0.88272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3190AA06-D8A1-9944-85F1-2C532B667220}"/>
            </a:ext>
          </a:extLst>
        </cdr:cNvPr>
        <cdr:cNvSpPr txBox="1"/>
      </cdr:nvSpPr>
      <cdr:spPr>
        <a:xfrm xmlns:a="http://schemas.openxmlformats.org/drawingml/2006/main">
          <a:off x="5107154" y="1309815"/>
          <a:ext cx="280086" cy="12207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solidFill>
                <a:schemeClr val="bg1"/>
              </a:solidFill>
            </a:rPr>
            <a:t>Economy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>
              <a:latin typeface="Century Gothic Regul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77FF3519-C133-8449-8C4E-12807B124BD6}" type="datetimeFigureOut">
              <a:rPr lang="en-US" smtClean="0">
                <a:latin typeface="Century Gothic Regular"/>
              </a:rPr>
              <a:t>4/19/2022</a:t>
            </a:fld>
            <a:endParaRPr lang="en-US" dirty="0">
              <a:latin typeface="Century Gothic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>
              <a:latin typeface="Century Gothic 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41251B7B-E146-0E44-B8A9-CC2E8E0829AF}" type="slidenum">
              <a:rPr lang="en-US" smtClean="0">
                <a:latin typeface="Century Gothic Regular"/>
              </a:rPr>
              <a:t>‹#›</a:t>
            </a:fld>
            <a:endParaRPr lang="en-US" dirty="0">
              <a:latin typeface="Century Goth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6003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 b="0" i="0">
                <a:latin typeface="Century Gothic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 b="0" i="0">
                <a:latin typeface="Century Gothic Regular"/>
              </a:defRPr>
            </a:lvl1pPr>
          </a:lstStyle>
          <a:p>
            <a:fld id="{970AF5BC-03C6-D949-B4AF-BE6D8B403508}" type="datetimeFigureOut">
              <a:rPr lang="en-US" smtClean="0"/>
              <a:pPr/>
              <a:t>4/19/2022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 b="0" i="0">
                <a:latin typeface="Century Gothic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 b="0" i="0">
                <a:latin typeface="Century Gothic Regular"/>
              </a:defRPr>
            </a:lvl1pPr>
          </a:lstStyle>
          <a:p>
            <a:fld id="{D6B63886-553A-7446-B9A8-0A162F165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871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9D0B59-6E5A-BD47-8038-7C104747F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8876" b="24531"/>
          <a:stretch/>
        </p:blipFill>
        <p:spPr>
          <a:xfrm>
            <a:off x="0" y="776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AEF31E-AA78-364C-A8C2-CC7A147B5A46}"/>
              </a:ext>
            </a:extLst>
          </p:cNvPr>
          <p:cNvSpPr/>
          <p:nvPr userDrawn="1"/>
        </p:nvSpPr>
        <p:spPr>
          <a:xfrm>
            <a:off x="0" y="0"/>
            <a:ext cx="9144000" cy="987425"/>
          </a:xfrm>
          <a:prstGeom prst="rect">
            <a:avLst/>
          </a:prstGeom>
          <a:solidFill>
            <a:srgbClr val="111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 Regular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B115EC-6A09-6B40-8A68-D2A5134B6D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03354" y="388037"/>
            <a:ext cx="1900754" cy="36168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0131B2-1DFF-1E4E-BE32-189DD10DBF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2381250"/>
            <a:ext cx="8280400" cy="381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BRAND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5B378CF-8696-504D-8F1F-1F85239924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3575755"/>
            <a:ext cx="8280400" cy="381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04975-ADD6-324C-BF5C-67BDA99D00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73599" y="441459"/>
            <a:ext cx="1265456" cy="27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AF1DF00B-6D06-704D-A295-FD936813EE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1DE9CF-6FE2-6C47-91A3-C5F437E46C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950913"/>
            <a:ext cx="8280400" cy="297442"/>
          </a:xfrm>
          <a:prstGeom prst="rect">
            <a:avLst/>
          </a:prstGeom>
        </p:spPr>
        <p:txBody>
          <a:bodyPr lIns="0" tIns="0" rIns="0" bIns="0"/>
          <a:lstStyle>
            <a:lvl1pPr marL="284400" indent="-284400" algn="l">
              <a:lnSpc>
                <a:spcPct val="100000"/>
              </a:lnSpc>
              <a:spcBef>
                <a:spcPts val="600"/>
              </a:spcBef>
              <a:buNone/>
              <a:defRPr sz="1600" b="1" i="1" baseline="0">
                <a:solidFill>
                  <a:srgbClr val="3C3C3A"/>
                </a:solidFill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69D41B-B118-BD47-8695-54FDBDF88E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801" y="1335819"/>
            <a:ext cx="8269400" cy="12359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00"/>
              </a:lnSpc>
              <a:buFontTx/>
              <a:buNone/>
              <a:defRPr sz="1600" cap="none" baseline="0">
                <a:solidFill>
                  <a:srgbClr val="3C3C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82CE734-41BD-6645-A857-BB93FF209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1" y="2651194"/>
            <a:ext cx="8280400" cy="2040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buFontTx/>
              <a:buNone/>
              <a:defRPr sz="1200" cap="none" baseline="0">
                <a:solidFill>
                  <a:srgbClr val="3C3C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054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69870"/>
            <a:ext cx="7162616" cy="857250"/>
          </a:xfrm>
        </p:spPr>
        <p:txBody>
          <a:bodyPr tIns="0">
            <a:noAutofit/>
          </a:bodyPr>
          <a:lstStyle>
            <a:lvl1pPr algn="l">
              <a:lnSpc>
                <a:spcPct val="8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327120"/>
            <a:ext cx="7162800" cy="27130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072749" y="4772726"/>
            <a:ext cx="2973722" cy="17180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endParaRPr lang="en-US" sz="1800" b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800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1796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2981">
          <p15:clr>
            <a:srgbClr val="FBAE40"/>
          </p15:clr>
        </p15:guide>
        <p15:guide id="6" orient="horz" pos="1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7">
            <a:extLst>
              <a:ext uri="{FF2B5EF4-FFF2-40B4-BE49-F238E27FC236}">
                <a16:creationId xmlns:a16="http://schemas.microsoft.com/office/drawing/2014/main" id="{FEB75173-7C84-8044-9732-2CDF446DF710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0" name="Shape 67">
            <a:extLst>
              <a:ext uri="{FF2B5EF4-FFF2-40B4-BE49-F238E27FC236}">
                <a16:creationId xmlns:a16="http://schemas.microsoft.com/office/drawing/2014/main" id="{DE71AEBC-E05F-A047-8B03-A911F69EC5EB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chemeClr val="tx1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chemeClr val="tx1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37501F-67B8-3344-8DF7-C723BF5F1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901" y="4835297"/>
            <a:ext cx="927721" cy="17653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5F0B4CA7-AA1D-124A-A99A-7BF776BF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407855"/>
            <a:ext cx="8280400" cy="327790"/>
          </a:xfrm>
          <a:prstGeom prst="rect">
            <a:avLst/>
          </a:prstGeom>
        </p:spPr>
        <p:txBody>
          <a:bodyPr/>
          <a:lstStyle>
            <a:lvl1pPr algn="ctr">
              <a:defRPr sz="2000" cap="all"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09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309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GREY">
    <p:bg>
      <p:bgPr>
        <a:solidFill>
          <a:srgbClr val="3C3C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4">
            <a:extLst>
              <a:ext uri="{FF2B5EF4-FFF2-40B4-BE49-F238E27FC236}">
                <a16:creationId xmlns:a16="http://schemas.microsoft.com/office/drawing/2014/main" id="{97AEE061-3BE3-8843-BFEA-3CCDC1A9C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31775"/>
            <a:ext cx="8280400" cy="46799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hape 67">
            <a:extLst>
              <a:ext uri="{FF2B5EF4-FFF2-40B4-BE49-F238E27FC236}">
                <a16:creationId xmlns:a16="http://schemas.microsoft.com/office/drawing/2014/main" id="{DCBC168D-11B3-4D46-8AB6-C4B7B60090B4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470E6-A983-5343-9BAC-7994D85751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901" y="4835297"/>
            <a:ext cx="927721" cy="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2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F1011F-3291-8D46-AF39-BE9129767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644" t="5191" r="7767" b="19898"/>
          <a:stretch/>
        </p:blipFill>
        <p:spPr>
          <a:xfrm>
            <a:off x="-188438" y="-19250"/>
            <a:ext cx="9520876" cy="5355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24836-589E-B540-8C9C-2F62C8484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31775"/>
            <a:ext cx="8280400" cy="46799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CENTERED TITLE</a:t>
            </a:r>
          </a:p>
        </p:txBody>
      </p:sp>
    </p:spTree>
    <p:extLst>
      <p:ext uri="{BB962C8B-B14F-4D97-AF65-F5344CB8AC3E}">
        <p14:creationId xmlns:p14="http://schemas.microsoft.com/office/powerpoint/2010/main" val="26490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16475-CD06-6B48-90ED-A4E165F511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39726"/>
            <a:ext cx="8280400" cy="572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FF663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SUMMARY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2B8B72-368D-5740-A575-E88093BE3B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67623"/>
            <a:ext cx="8280400" cy="32441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000" cap="none" baseline="0">
                <a:solidFill>
                  <a:srgbClr val="3C3C3A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1</a:t>
            </a:r>
          </a:p>
          <a:p>
            <a:pPr lvl="0"/>
            <a:r>
              <a:rPr lang="en-US" dirty="0"/>
              <a:t>TITLE 2</a:t>
            </a:r>
          </a:p>
          <a:p>
            <a:pPr lvl="0"/>
            <a:r>
              <a:rPr lang="en-US" dirty="0"/>
              <a:t>TITLE 3</a:t>
            </a:r>
          </a:p>
          <a:p>
            <a:pPr lvl="0"/>
            <a:r>
              <a:rPr lang="en-US" dirty="0"/>
              <a:t>TITLE 4</a:t>
            </a:r>
          </a:p>
        </p:txBody>
      </p:sp>
    </p:spTree>
    <p:extLst>
      <p:ext uri="{BB962C8B-B14F-4D97-AF65-F5344CB8AC3E}">
        <p14:creationId xmlns:p14="http://schemas.microsoft.com/office/powerpoint/2010/main" val="333785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881D3B-964C-E343-8839-12FABB67DA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1355587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3094">
          <p15:clr>
            <a:srgbClr val="FBAE40"/>
          </p15:clr>
        </p15:guide>
        <p15:guide id="7" orient="horz" pos="59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881D3B-964C-E343-8839-12FABB67DA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3D454D-7B88-A040-A33A-777A433D34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0" y="950913"/>
            <a:ext cx="4129200" cy="324894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 i="0" cap="all" baseline="0"/>
            </a:lvl1pPr>
            <a:lvl2pPr marL="284400" indent="-28440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aseline="0"/>
            </a:lvl2pPr>
            <a:lvl3pPr marL="914400" indent="0">
              <a:buFontTx/>
              <a:buNone/>
              <a:defRPr baseline="0"/>
            </a:lvl3pPr>
            <a:lvl4pPr marL="1371600" indent="0">
              <a:buFontTx/>
              <a:buNone/>
              <a:defRPr baseline="0"/>
            </a:lvl4pPr>
            <a:lvl5pPr marL="1828800" indent="0">
              <a:buFontTx/>
              <a:buNone/>
              <a:defRPr baseline="0"/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</a:t>
            </a:r>
          </a:p>
          <a:p>
            <a:pPr lvl="1"/>
            <a:r>
              <a:rPr lang="en-US" dirty="0"/>
              <a:t>Fourth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ACB100E-C2A5-3E41-AB26-9F0C17E0FF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950913"/>
            <a:ext cx="4140200" cy="32496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50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3094">
          <p15:clr>
            <a:srgbClr val="FBAE40"/>
          </p15:clr>
        </p15:guide>
        <p15:guide id="7" orient="horz" pos="59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EXT 2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3E16BD0-D774-8A45-85A5-B061B56B0F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6AC94-B06A-4548-9C16-2E30771BB4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950913"/>
            <a:ext cx="4140200" cy="39608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 cap="all" baseline="0">
                <a:solidFill>
                  <a:srgbClr val="3C3C3A"/>
                </a:solidFill>
              </a:defRPr>
            </a:lvl1pPr>
            <a:lvl2pPr marL="284400" indent="-284400">
              <a:lnSpc>
                <a:spcPts val="1800"/>
              </a:lnSpc>
              <a:spcBef>
                <a:spcPts val="600"/>
              </a:spcBef>
              <a:defRPr sz="1200" baseline="0">
                <a:solidFill>
                  <a:srgbClr val="3C3C3A"/>
                </a:solidFill>
              </a:defRPr>
            </a:lvl2pPr>
            <a:lvl3pPr>
              <a:defRPr baseline="0">
                <a:solidFill>
                  <a:srgbClr val="3C3C3A"/>
                </a:solidFill>
              </a:defRPr>
            </a:lvl3pPr>
            <a:lvl4pPr>
              <a:defRPr baseline="0">
                <a:solidFill>
                  <a:srgbClr val="3C3C3A"/>
                </a:solidFill>
              </a:defRPr>
            </a:lvl4pPr>
            <a:lvl5pPr>
              <a:defRPr baseline="0">
                <a:solidFill>
                  <a:srgbClr val="3C3C3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C7320CF-2EF7-F04D-96C9-E9EF794973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4430" y="950913"/>
            <a:ext cx="4140200" cy="39608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 cap="all" baseline="0">
                <a:solidFill>
                  <a:srgbClr val="3C3C3A"/>
                </a:solidFill>
              </a:defRPr>
            </a:lvl1pPr>
            <a:lvl2pPr marL="284400" indent="-284400">
              <a:lnSpc>
                <a:spcPts val="1800"/>
              </a:lnSpc>
              <a:spcBef>
                <a:spcPts val="600"/>
              </a:spcBef>
              <a:defRPr sz="1200" baseline="0">
                <a:solidFill>
                  <a:srgbClr val="3C3C3A"/>
                </a:solidFill>
              </a:defRPr>
            </a:lvl2pPr>
            <a:lvl3pPr>
              <a:defRPr baseline="0">
                <a:solidFill>
                  <a:srgbClr val="3C3C3A"/>
                </a:solidFill>
              </a:defRPr>
            </a:lvl3pPr>
            <a:lvl4pPr>
              <a:defRPr baseline="0">
                <a:solidFill>
                  <a:srgbClr val="3C3C3A"/>
                </a:solidFill>
              </a:defRPr>
            </a:lvl4pPr>
            <a:lvl5pPr>
              <a:defRPr baseline="0">
                <a:solidFill>
                  <a:srgbClr val="3C3C3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021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80C84BC-C90F-DB46-8DCF-76A4DE59E5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84FD98-B23B-5B40-873B-F291E800C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950913"/>
            <a:ext cx="8280400" cy="162083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aseline="0">
                <a:solidFill>
                  <a:srgbClr val="3C3C3A"/>
                </a:solidFill>
              </a:defRPr>
            </a:lvl1pPr>
            <a:lvl2pPr>
              <a:defRPr>
                <a:solidFill>
                  <a:srgbClr val="3C3C3A"/>
                </a:solidFill>
              </a:defRPr>
            </a:lvl2pPr>
            <a:lvl3pPr>
              <a:defRPr>
                <a:solidFill>
                  <a:srgbClr val="3C3C3A"/>
                </a:solidFill>
              </a:defRPr>
            </a:lvl3pPr>
            <a:lvl4pPr>
              <a:defRPr>
                <a:solidFill>
                  <a:srgbClr val="3C3C3A"/>
                </a:solidFill>
              </a:defRPr>
            </a:lvl4pPr>
            <a:lvl5pPr>
              <a:defRPr>
                <a:solidFill>
                  <a:srgbClr val="3C3C3A"/>
                </a:solidFill>
              </a:defRPr>
            </a:lvl5pPr>
          </a:lstStyle>
          <a:p>
            <a:pPr marL="285750" indent="-285750"/>
            <a:r>
              <a:rPr lang="en-US" sz="1200" dirty="0">
                <a:solidFill>
                  <a:srgbClr val="3C3C3A"/>
                </a:solidFill>
                <a:latin typeface="Century Gothic" panose="020B0502020202020204" pitchFamily="34" charset="0"/>
              </a:rPr>
              <a:t>Line 1 </a:t>
            </a:r>
          </a:p>
          <a:p>
            <a:pPr marL="285750" indent="-285750"/>
            <a:r>
              <a:rPr lang="en-US" sz="1200" dirty="0">
                <a:solidFill>
                  <a:srgbClr val="3C3C3A"/>
                </a:solidFill>
                <a:latin typeface="Century Gothic" panose="020B0502020202020204" pitchFamily="34" charset="0"/>
              </a:rPr>
              <a:t>Line 2</a:t>
            </a:r>
            <a:endParaRPr lang="en" sz="1200" dirty="0">
              <a:solidFill>
                <a:srgbClr val="3C3C3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6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7">
            <a:extLst>
              <a:ext uri="{FF2B5EF4-FFF2-40B4-BE49-F238E27FC236}">
                <a16:creationId xmlns:a16="http://schemas.microsoft.com/office/drawing/2014/main" id="{14C335FA-79F0-7A47-8BFA-797806C645AC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2A761B-628F-0C41-A410-01D60491D79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93763" y="4827698"/>
            <a:ext cx="941070" cy="1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3" orient="horz" pos="146">
          <p15:clr>
            <a:srgbClr val="F26B43"/>
          </p15:clr>
        </p15:guide>
        <p15:guide id="4" orient="horz" pos="3094">
          <p15:clr>
            <a:srgbClr val="F26B43"/>
          </p15:clr>
        </p15:guide>
        <p15:guide id="5" pos="272">
          <p15:clr>
            <a:srgbClr val="F26B43"/>
          </p15:clr>
        </p15:guide>
        <p15:guide id="6" pos="5488">
          <p15:clr>
            <a:srgbClr val="F26B43"/>
          </p15:clr>
        </p15:guide>
        <p15:guide id="7" orient="horz" pos="599">
          <p15:clr>
            <a:srgbClr val="F26B43"/>
          </p15:clr>
        </p15:guide>
        <p15:guide id="8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png"/><Relationship Id="rId7" Type="http://schemas.openxmlformats.org/officeDocument/2006/relationships/image" Target="../media/image1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jpeg"/><Relationship Id="rId11" Type="http://schemas.openxmlformats.org/officeDocument/2006/relationships/image" Target="../media/image16.jpeg"/><Relationship Id="rId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19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Relationship Id="rId9" Type="http://schemas.openxmlformats.org/officeDocument/2006/relationships/chart" Target="../charts/char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800" y="2134760"/>
            <a:ext cx="8280400" cy="381000"/>
          </a:xfrm>
        </p:spPr>
        <p:txBody>
          <a:bodyPr/>
          <a:lstStyle/>
          <a:p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American Conversation Study</a:t>
            </a:r>
          </a:p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8257" y="3392201"/>
            <a:ext cx="8280400" cy="381000"/>
          </a:xfr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92" y="4484970"/>
            <a:ext cx="1757266" cy="497772"/>
          </a:xfrm>
          <a:prstGeom prst="rect">
            <a:avLst/>
          </a:prstGeom>
          <a:effectLst/>
        </p:spPr>
      </p:pic>
      <p:grpSp>
        <p:nvGrpSpPr>
          <p:cNvPr id="7" name="Group 6"/>
          <p:cNvGrpSpPr/>
          <p:nvPr/>
        </p:nvGrpSpPr>
        <p:grpSpPr>
          <a:xfrm>
            <a:off x="6960089" y="4410300"/>
            <a:ext cx="2034073" cy="647113"/>
            <a:chOff x="6740633" y="4030821"/>
            <a:chExt cx="2034073" cy="647113"/>
          </a:xfrm>
        </p:grpSpPr>
        <p:sp>
          <p:nvSpPr>
            <p:cNvPr id="8" name="Rectangle 7"/>
            <p:cNvSpPr/>
            <p:nvPr/>
          </p:nvSpPr>
          <p:spPr>
            <a:xfrm>
              <a:off x="6740633" y="4030821"/>
              <a:ext cx="2034073" cy="6471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9036" y="4105491"/>
              <a:ext cx="1757266" cy="497772"/>
            </a:xfrm>
            <a:prstGeom prst="rect">
              <a:avLst/>
            </a:prstGeom>
            <a:effectLst/>
          </p:spPr>
        </p:pic>
      </p:grpSp>
      <p:sp>
        <p:nvSpPr>
          <p:cNvPr id="10" name="Text Placeholder 1"/>
          <p:cNvSpPr txBox="1">
            <a:spLocks/>
          </p:cNvSpPr>
          <p:nvPr/>
        </p:nvSpPr>
        <p:spPr>
          <a:xfrm>
            <a:off x="447355" y="2766137"/>
            <a:ext cx="8280400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20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Political</a:t>
            </a:r>
          </a:p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0064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0C59621-29EB-43CC-A4A3-002E800BDADC}"/>
              </a:ext>
            </a:extLst>
          </p:cNvPr>
          <p:cNvGraphicFramePr/>
          <p:nvPr/>
        </p:nvGraphicFramePr>
        <p:xfrm>
          <a:off x="892355" y="1237488"/>
          <a:ext cx="8072133" cy="349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8">
            <a:extLst>
              <a:ext uri="{FF2B5EF4-FFF2-40B4-BE49-F238E27FC236}">
                <a16:creationId xmlns:a16="http://schemas.microsoft.com/office/drawing/2014/main" id="{62627E40-8088-4311-9A85-A95126D79420}"/>
              </a:ext>
            </a:extLst>
          </p:cNvPr>
          <p:cNvSpPr txBox="1">
            <a:spLocks/>
          </p:cNvSpPr>
          <p:nvPr/>
        </p:nvSpPr>
        <p:spPr>
          <a:xfrm>
            <a:off x="431801" y="133349"/>
            <a:ext cx="8419592" cy="821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+mn-lt"/>
              </a:rPr>
              <a:t>How Likely Are You To Believe What Somebody Tells You If They Say They Heard About it From This Source?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F13BB4-78D1-4CB8-A279-3D77B2FFE6EC}"/>
              </a:ext>
            </a:extLst>
          </p:cNvPr>
          <p:cNvSpPr/>
          <p:nvPr/>
        </p:nvSpPr>
        <p:spPr>
          <a:xfrm>
            <a:off x="1455174" y="4715096"/>
            <a:ext cx="7403592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People (Total Public, n=2000)</a:t>
            </a:r>
          </a:p>
          <a:p>
            <a:r>
              <a:rPr lang="en-US" sz="600" dirty="0">
                <a:solidFill>
                  <a:srgbClr val="404040"/>
                </a:solidFill>
              </a:rPr>
              <a:t>Q14) How likely are you to believe what somebody tells you if they say they heard about it from this source? Top 2 box shown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3BB162-9A65-4CBB-BBD5-4055692BCB35}"/>
              </a:ext>
            </a:extLst>
          </p:cNvPr>
          <p:cNvSpPr txBox="1"/>
          <p:nvPr/>
        </p:nvSpPr>
        <p:spPr>
          <a:xfrm>
            <a:off x="1710696" y="1025314"/>
            <a:ext cx="5649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People More Likely To Believe What They See/hear from this source…</a:t>
            </a:r>
          </a:p>
          <a:p>
            <a:pPr algn="ctr"/>
            <a:endParaRPr lang="en-US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28CE284-27A0-427B-B2A0-E996C00B69F1}"/>
              </a:ext>
            </a:extLst>
          </p:cNvPr>
          <p:cNvSpPr/>
          <p:nvPr/>
        </p:nvSpPr>
        <p:spPr>
          <a:xfrm>
            <a:off x="8119534" y="1351433"/>
            <a:ext cx="324678" cy="3114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8FEC21E-7BDC-49A7-B2A3-8253435ED721}"/>
              </a:ext>
            </a:extLst>
          </p:cNvPr>
          <p:cNvSpPr/>
          <p:nvPr/>
        </p:nvSpPr>
        <p:spPr>
          <a:xfrm>
            <a:off x="7988567" y="1621091"/>
            <a:ext cx="324678" cy="3114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535279-F9A4-4698-A090-A20AC7CFFA2F}"/>
              </a:ext>
            </a:extLst>
          </p:cNvPr>
          <p:cNvSpPr/>
          <p:nvPr/>
        </p:nvSpPr>
        <p:spPr>
          <a:xfrm>
            <a:off x="5835224" y="4366852"/>
            <a:ext cx="324678" cy="3114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C09117-D468-4402-8A13-7869A6C5D43E}"/>
              </a:ext>
            </a:extLst>
          </p:cNvPr>
          <p:cNvSpPr/>
          <p:nvPr/>
        </p:nvSpPr>
        <p:spPr>
          <a:xfrm>
            <a:off x="7359999" y="3362007"/>
            <a:ext cx="324678" cy="2945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0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497A90A-4AF8-42F8-9A19-4F644C0C05AB}"/>
              </a:ext>
            </a:extLst>
          </p:cNvPr>
          <p:cNvSpPr/>
          <p:nvPr/>
        </p:nvSpPr>
        <p:spPr>
          <a:xfrm>
            <a:off x="985199" y="1879724"/>
            <a:ext cx="7391401" cy="250260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F79646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9EDC05-894B-4A51-99B0-492920210B58}"/>
              </a:ext>
            </a:extLst>
          </p:cNvPr>
          <p:cNvSpPr/>
          <p:nvPr/>
        </p:nvSpPr>
        <p:spPr>
          <a:xfrm>
            <a:off x="1000124" y="1371705"/>
            <a:ext cx="7391401" cy="250260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F79646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55174" y="4717148"/>
            <a:ext cx="7414364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People (Total Public, n=2000)</a:t>
            </a:r>
          </a:p>
          <a:p>
            <a:r>
              <a:rPr lang="en-US" sz="600" dirty="0">
                <a:solidFill>
                  <a:srgbClr val="404040"/>
                </a:solidFill>
              </a:rPr>
              <a:t>Q13A) How likely are you to share or repeat with other people the news you get from…? 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002A2A-2870-4E60-9D25-CDBD61C7064C}"/>
              </a:ext>
            </a:extLst>
          </p:cNvPr>
          <p:cNvSpPr txBox="1"/>
          <p:nvPr/>
        </p:nvSpPr>
        <p:spPr>
          <a:xfrm>
            <a:off x="7517856" y="1051774"/>
            <a:ext cx="1076325" cy="39488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200" u="sng" dirty="0">
                <a:solidFill>
                  <a:srgbClr val="000000"/>
                </a:solidFill>
              </a:rPr>
              <a:t>Top 2 Box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46532F-DED4-4581-BCBC-29F8649F7282}"/>
              </a:ext>
            </a:extLst>
          </p:cNvPr>
          <p:cNvSpPr txBox="1"/>
          <p:nvPr/>
        </p:nvSpPr>
        <p:spPr>
          <a:xfrm>
            <a:off x="7698536" y="1363878"/>
            <a:ext cx="460265" cy="25808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64%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BC2D6F-360C-4E52-B976-65A47CC8D56D}"/>
              </a:ext>
            </a:extLst>
          </p:cNvPr>
          <p:cNvSpPr txBox="1"/>
          <p:nvPr/>
        </p:nvSpPr>
        <p:spPr>
          <a:xfrm>
            <a:off x="7698536" y="1588497"/>
            <a:ext cx="569662" cy="25808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AAC99E-28EE-44D8-87C3-239ACBFE9268}"/>
              </a:ext>
            </a:extLst>
          </p:cNvPr>
          <p:cNvSpPr txBox="1"/>
          <p:nvPr/>
        </p:nvSpPr>
        <p:spPr>
          <a:xfrm>
            <a:off x="7698536" y="2107005"/>
            <a:ext cx="460265" cy="25808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54%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6F5E4D-90EA-450F-B2A2-59703196F6BD}"/>
              </a:ext>
            </a:extLst>
          </p:cNvPr>
          <p:cNvSpPr txBox="1"/>
          <p:nvPr/>
        </p:nvSpPr>
        <p:spPr>
          <a:xfrm>
            <a:off x="7698536" y="2366259"/>
            <a:ext cx="460265" cy="25808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53%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3D551B-F533-443C-B08C-05A04A0B1105}"/>
              </a:ext>
            </a:extLst>
          </p:cNvPr>
          <p:cNvSpPr txBox="1"/>
          <p:nvPr/>
        </p:nvSpPr>
        <p:spPr>
          <a:xfrm>
            <a:off x="7698536" y="2625513"/>
            <a:ext cx="460265" cy="25808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52%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867D5A-4FE2-4FD9-BFE0-0297F70BA22B}"/>
              </a:ext>
            </a:extLst>
          </p:cNvPr>
          <p:cNvSpPr txBox="1"/>
          <p:nvPr/>
        </p:nvSpPr>
        <p:spPr>
          <a:xfrm>
            <a:off x="7698536" y="2884767"/>
            <a:ext cx="460265" cy="25808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52%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616737-74E9-41FD-AB3E-39E496650A8D}"/>
              </a:ext>
            </a:extLst>
          </p:cNvPr>
          <p:cNvSpPr txBox="1"/>
          <p:nvPr/>
        </p:nvSpPr>
        <p:spPr>
          <a:xfrm>
            <a:off x="7698536" y="3144021"/>
            <a:ext cx="460265" cy="25808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51%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2761A7-308D-459D-9912-BDE5C1AA754D}"/>
              </a:ext>
            </a:extLst>
          </p:cNvPr>
          <p:cNvSpPr txBox="1"/>
          <p:nvPr/>
        </p:nvSpPr>
        <p:spPr>
          <a:xfrm>
            <a:off x="7698536" y="3403275"/>
            <a:ext cx="460265" cy="25808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51%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13A778-994F-4569-BFC7-4BD0F5B75822}"/>
              </a:ext>
            </a:extLst>
          </p:cNvPr>
          <p:cNvSpPr txBox="1"/>
          <p:nvPr/>
        </p:nvSpPr>
        <p:spPr>
          <a:xfrm>
            <a:off x="7698536" y="3662529"/>
            <a:ext cx="460265" cy="25808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50%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EA720D-8AED-484A-A870-798E0EA257C5}"/>
              </a:ext>
            </a:extLst>
          </p:cNvPr>
          <p:cNvSpPr txBox="1"/>
          <p:nvPr/>
        </p:nvSpPr>
        <p:spPr>
          <a:xfrm>
            <a:off x="7698536" y="3921783"/>
            <a:ext cx="460265" cy="25808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48%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A455A9-755D-47E8-BAF6-65A533981610}"/>
              </a:ext>
            </a:extLst>
          </p:cNvPr>
          <p:cNvSpPr txBox="1"/>
          <p:nvPr/>
        </p:nvSpPr>
        <p:spPr>
          <a:xfrm>
            <a:off x="7698536" y="4138509"/>
            <a:ext cx="460265" cy="25808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47%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29C092-3D2D-442A-8E72-1836F823230B}"/>
              </a:ext>
            </a:extLst>
          </p:cNvPr>
          <p:cNvSpPr txBox="1"/>
          <p:nvPr/>
        </p:nvSpPr>
        <p:spPr>
          <a:xfrm>
            <a:off x="7698536" y="4355237"/>
            <a:ext cx="460265" cy="25808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45%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90E46A-D78B-42A2-BDD5-746865F96AE9}"/>
              </a:ext>
            </a:extLst>
          </p:cNvPr>
          <p:cNvSpPr txBox="1"/>
          <p:nvPr/>
        </p:nvSpPr>
        <p:spPr>
          <a:xfrm>
            <a:off x="7698536" y="1847751"/>
            <a:ext cx="460265" cy="25808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59%</a:t>
            </a:r>
          </a:p>
        </p:txBody>
      </p:sp>
      <p:sp>
        <p:nvSpPr>
          <p:cNvPr id="40" name="Title 8"/>
          <p:cNvSpPr txBox="1">
            <a:spLocks/>
          </p:cNvSpPr>
          <p:nvPr/>
        </p:nvSpPr>
        <p:spPr>
          <a:xfrm>
            <a:off x="431800" y="133350"/>
            <a:ext cx="8050349" cy="77138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Local News Proves To Be The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Most ‘Share-worthy’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Among Americans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73321" y="884108"/>
            <a:ext cx="4397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People Very/Somewhat Likely to Share News from…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D914405-1FBD-4BA8-88FE-418C641A8443}"/>
              </a:ext>
            </a:extLst>
          </p:cNvPr>
          <p:cNvSpPr/>
          <p:nvPr/>
        </p:nvSpPr>
        <p:spPr>
          <a:xfrm>
            <a:off x="7750853" y="1328701"/>
            <a:ext cx="324678" cy="3114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9F6A347-665D-45AE-9605-6FC10DBF779A}"/>
              </a:ext>
            </a:extLst>
          </p:cNvPr>
          <p:cNvSpPr/>
          <p:nvPr/>
        </p:nvSpPr>
        <p:spPr>
          <a:xfrm>
            <a:off x="7746713" y="1832563"/>
            <a:ext cx="324678" cy="3114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EE4ECF69-AA50-4E78-A6E5-A9B4552F64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1683066"/>
              </p:ext>
            </p:extLst>
          </p:nvPr>
        </p:nvGraphicFramePr>
        <p:xfrm>
          <a:off x="585538" y="921628"/>
          <a:ext cx="7590668" cy="3802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2480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C25046E-25B2-418C-BBAE-F89BB0CDC937}"/>
              </a:ext>
            </a:extLst>
          </p:cNvPr>
          <p:cNvSpPr/>
          <p:nvPr/>
        </p:nvSpPr>
        <p:spPr>
          <a:xfrm>
            <a:off x="873906" y="1745574"/>
            <a:ext cx="7394291" cy="239019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F79646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C0C8F1-6F9E-49A9-85EF-E4B0339655A7}"/>
              </a:ext>
            </a:extLst>
          </p:cNvPr>
          <p:cNvSpPr/>
          <p:nvPr/>
        </p:nvSpPr>
        <p:spPr>
          <a:xfrm>
            <a:off x="873907" y="1491614"/>
            <a:ext cx="7394291" cy="239019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F79646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" name="Title 8"/>
          <p:cNvSpPr txBox="1">
            <a:spLocks/>
          </p:cNvSpPr>
          <p:nvPr/>
        </p:nvSpPr>
        <p:spPr>
          <a:xfrm>
            <a:off x="457199" y="97103"/>
            <a:ext cx="8523250" cy="85725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Local TV News Sources Are #1 For </a:t>
            </a:r>
            <a:r>
              <a:rPr lang="en-US" sz="2400" dirty="0">
                <a:solidFill>
                  <a:srgbClr val="C0504D"/>
                </a:solidFill>
              </a:rPr>
              <a:t>Trust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Among Americans…Far More Than Cable News Or Social Media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455174" y="4720640"/>
            <a:ext cx="753264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People (Total Public, n=2000)</a:t>
            </a:r>
          </a:p>
          <a:p>
            <a:r>
              <a:rPr lang="en-US" sz="600" dirty="0">
                <a:solidFill>
                  <a:srgbClr val="404040"/>
                </a:solidFill>
              </a:rPr>
              <a:t>Q17)  For each source, please indicate the extent to which you agree or disagree with the following statement: I trust the news that I see/hear on… 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0D23BC-9A26-486D-AA64-E22D08247E3A}"/>
              </a:ext>
            </a:extLst>
          </p:cNvPr>
          <p:cNvSpPr txBox="1"/>
          <p:nvPr/>
        </p:nvSpPr>
        <p:spPr>
          <a:xfrm>
            <a:off x="3027296" y="966150"/>
            <a:ext cx="3211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People Who Trust News from…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C47BB3-58C1-41ED-B463-F287FF30BD8E}"/>
              </a:ext>
            </a:extLst>
          </p:cNvPr>
          <p:cNvSpPr txBox="1"/>
          <p:nvPr/>
        </p:nvSpPr>
        <p:spPr>
          <a:xfrm>
            <a:off x="7517856" y="1176460"/>
            <a:ext cx="1076325" cy="38070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200" u="sng" dirty="0">
                <a:solidFill>
                  <a:srgbClr val="000000"/>
                </a:solidFill>
              </a:rPr>
              <a:t>Top 2 Box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9A8971-C154-4758-A909-B9923B6AB524}"/>
              </a:ext>
            </a:extLst>
          </p:cNvPr>
          <p:cNvSpPr txBox="1"/>
          <p:nvPr/>
        </p:nvSpPr>
        <p:spPr>
          <a:xfrm>
            <a:off x="7698536" y="1453929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76%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60EB95-C119-47EC-A566-140906FB5680}"/>
              </a:ext>
            </a:extLst>
          </p:cNvPr>
          <p:cNvSpPr txBox="1"/>
          <p:nvPr/>
        </p:nvSpPr>
        <p:spPr>
          <a:xfrm>
            <a:off x="7698536" y="1713183"/>
            <a:ext cx="569662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73%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EC5E349-8076-4007-9811-1E4F45F00B34}"/>
              </a:ext>
            </a:extLst>
          </p:cNvPr>
          <p:cNvSpPr txBox="1"/>
          <p:nvPr/>
        </p:nvSpPr>
        <p:spPr>
          <a:xfrm>
            <a:off x="7684360" y="2182075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70%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B9D6C1-2CDE-4A92-B28D-F284541AD32C}"/>
              </a:ext>
            </a:extLst>
          </p:cNvPr>
          <p:cNvSpPr txBox="1"/>
          <p:nvPr/>
        </p:nvSpPr>
        <p:spPr>
          <a:xfrm>
            <a:off x="7684360" y="2441329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70%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F5F1FA-5374-49D8-AC57-E33E4D5513A4}"/>
              </a:ext>
            </a:extLst>
          </p:cNvPr>
          <p:cNvSpPr txBox="1"/>
          <p:nvPr/>
        </p:nvSpPr>
        <p:spPr>
          <a:xfrm>
            <a:off x="7684360" y="2700583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68%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698B61-F6CF-4674-B247-6D6476493173}"/>
              </a:ext>
            </a:extLst>
          </p:cNvPr>
          <p:cNvSpPr txBox="1"/>
          <p:nvPr/>
        </p:nvSpPr>
        <p:spPr>
          <a:xfrm>
            <a:off x="7684360" y="2959837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66%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CAAA2B-15D6-4715-879E-DA96CE06430A}"/>
              </a:ext>
            </a:extLst>
          </p:cNvPr>
          <p:cNvSpPr txBox="1"/>
          <p:nvPr/>
        </p:nvSpPr>
        <p:spPr>
          <a:xfrm>
            <a:off x="7684360" y="3219091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63%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8D6061-1B37-456D-925D-9A51AAAA7F40}"/>
              </a:ext>
            </a:extLst>
          </p:cNvPr>
          <p:cNvSpPr txBox="1"/>
          <p:nvPr/>
        </p:nvSpPr>
        <p:spPr>
          <a:xfrm>
            <a:off x="7684360" y="3478345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14D01F-85DB-4A9F-8EE7-5DE69B413DB9}"/>
              </a:ext>
            </a:extLst>
          </p:cNvPr>
          <p:cNvSpPr txBox="1"/>
          <p:nvPr/>
        </p:nvSpPr>
        <p:spPr>
          <a:xfrm>
            <a:off x="7684360" y="3737599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59%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E89C72-038B-4AC9-9D6A-09C2FC5E5D36}"/>
              </a:ext>
            </a:extLst>
          </p:cNvPr>
          <p:cNvSpPr txBox="1"/>
          <p:nvPr/>
        </p:nvSpPr>
        <p:spPr>
          <a:xfrm>
            <a:off x="7684360" y="3996853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57%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DCF3AC-08DD-49D7-9BBA-F0AA9AE58AA5}"/>
              </a:ext>
            </a:extLst>
          </p:cNvPr>
          <p:cNvSpPr txBox="1"/>
          <p:nvPr/>
        </p:nvSpPr>
        <p:spPr>
          <a:xfrm>
            <a:off x="7684360" y="4213579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47%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789AB6-A8AF-4DBE-A480-C91363DAE020}"/>
              </a:ext>
            </a:extLst>
          </p:cNvPr>
          <p:cNvSpPr txBox="1"/>
          <p:nvPr/>
        </p:nvSpPr>
        <p:spPr>
          <a:xfrm>
            <a:off x="7684360" y="4451571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33%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99C733-ABC4-462D-A438-FC2E42EB096A}"/>
              </a:ext>
            </a:extLst>
          </p:cNvPr>
          <p:cNvSpPr txBox="1"/>
          <p:nvPr/>
        </p:nvSpPr>
        <p:spPr>
          <a:xfrm>
            <a:off x="7698536" y="1972437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72%</a:t>
            </a:r>
          </a:p>
        </p:txBody>
      </p:sp>
      <p:sp>
        <p:nvSpPr>
          <p:cNvPr id="45" name="Oval 44"/>
          <p:cNvSpPr/>
          <p:nvPr/>
        </p:nvSpPr>
        <p:spPr>
          <a:xfrm>
            <a:off x="7705435" y="1721126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698536" y="3740784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717752" y="1449412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A49A2A0-91E4-498E-9EF9-068DC1ED34AA}"/>
              </a:ext>
            </a:extLst>
          </p:cNvPr>
          <p:cNvSpPr/>
          <p:nvPr/>
        </p:nvSpPr>
        <p:spPr>
          <a:xfrm>
            <a:off x="7689400" y="4467344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AAAE81A8-F5AD-45DC-8733-9193F0AC229C}"/>
              </a:ext>
            </a:extLst>
          </p:cNvPr>
          <p:cNvGraphicFramePr/>
          <p:nvPr/>
        </p:nvGraphicFramePr>
        <p:xfrm>
          <a:off x="873907" y="993669"/>
          <a:ext cx="7232285" cy="3817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2153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0C59621-29EB-43CC-A4A3-002E800BDADC}"/>
              </a:ext>
            </a:extLst>
          </p:cNvPr>
          <p:cNvGraphicFramePr/>
          <p:nvPr/>
        </p:nvGraphicFramePr>
        <p:xfrm>
          <a:off x="116908" y="1226124"/>
          <a:ext cx="8430939" cy="3422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8">
            <a:extLst>
              <a:ext uri="{FF2B5EF4-FFF2-40B4-BE49-F238E27FC236}">
                <a16:creationId xmlns:a16="http://schemas.microsoft.com/office/drawing/2014/main" id="{62627E40-8088-4311-9A85-A95126D79420}"/>
              </a:ext>
            </a:extLst>
          </p:cNvPr>
          <p:cNvSpPr txBox="1">
            <a:spLocks/>
          </p:cNvSpPr>
          <p:nvPr/>
        </p:nvSpPr>
        <p:spPr>
          <a:xfrm>
            <a:off x="431800" y="133349"/>
            <a:ext cx="8050349" cy="671221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About Half of Americans Find News From Social Media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Less Trustworthy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Than Last Year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F13BB4-78D1-4CB8-A279-3D77B2FFE6EC}"/>
              </a:ext>
            </a:extLst>
          </p:cNvPr>
          <p:cNvSpPr/>
          <p:nvPr/>
        </p:nvSpPr>
        <p:spPr>
          <a:xfrm>
            <a:off x="1455174" y="4721459"/>
            <a:ext cx="7403592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People (Total Public, n=2000)</a:t>
            </a:r>
          </a:p>
          <a:p>
            <a:r>
              <a:rPr lang="en-US" sz="600" dirty="0">
                <a:solidFill>
                  <a:srgbClr val="404040"/>
                </a:solidFill>
              </a:rPr>
              <a:t>Q15) For each of these news sources, would you say that compared to one year ago you find it more trustworthy, less trustworthy, or the same as a year ago?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3BB162-9A65-4CBB-BBD5-4055692BCB35}"/>
              </a:ext>
            </a:extLst>
          </p:cNvPr>
          <p:cNvSpPr txBox="1"/>
          <p:nvPr/>
        </p:nvSpPr>
        <p:spPr>
          <a:xfrm>
            <a:off x="1636741" y="947355"/>
            <a:ext cx="5870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People Who Find News </a:t>
            </a:r>
            <a:r>
              <a:rPr lang="en-US" sz="14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Less Trustworthy 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than Last Year from…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DBF52F-1554-4A46-B13E-7676BC5017FF}"/>
              </a:ext>
            </a:extLst>
          </p:cNvPr>
          <p:cNvSpPr/>
          <p:nvPr/>
        </p:nvSpPr>
        <p:spPr>
          <a:xfrm>
            <a:off x="8043454" y="1364399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989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5DEE805-27DB-417D-B3FE-58A40DA5F0DF}"/>
              </a:ext>
            </a:extLst>
          </p:cNvPr>
          <p:cNvSpPr txBox="1">
            <a:spLocks/>
          </p:cNvSpPr>
          <p:nvPr/>
        </p:nvSpPr>
        <p:spPr>
          <a:xfrm>
            <a:off x="431800" y="133349"/>
            <a:ext cx="8388671" cy="47625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“Fake News”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Remains Concerning to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Americans</a:t>
            </a:r>
          </a:p>
        </p:txBody>
      </p:sp>
      <p:sp>
        <p:nvSpPr>
          <p:cNvPr id="16" name="Rounded Rectangular Callout 11">
            <a:extLst>
              <a:ext uri="{FF2B5EF4-FFF2-40B4-BE49-F238E27FC236}">
                <a16:creationId xmlns:a16="http://schemas.microsoft.com/office/drawing/2014/main" id="{F8F749A2-88D4-4B94-86B1-6C3C06B2A737}"/>
              </a:ext>
            </a:extLst>
          </p:cNvPr>
          <p:cNvSpPr/>
          <p:nvPr/>
        </p:nvSpPr>
        <p:spPr>
          <a:xfrm>
            <a:off x="1269676" y="3005814"/>
            <a:ext cx="2635574" cy="969286"/>
          </a:xfrm>
          <a:prstGeom prst="wedgeRoundRectCallou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914400">
              <a:defRPr/>
            </a:pPr>
            <a:r>
              <a:rPr lang="en-US" sz="1200" b="1" kern="0" dirty="0">
                <a:solidFill>
                  <a:prstClr val="white"/>
                </a:solidFill>
              </a:rPr>
              <a:t>“I worry that politicians indiscriminately call news coverage 'fake news' to cover up real news and confuse the public.”</a:t>
            </a:r>
          </a:p>
        </p:txBody>
      </p:sp>
      <p:sp>
        <p:nvSpPr>
          <p:cNvPr id="17" name="Rounded Rectangular Callout 21">
            <a:extLst>
              <a:ext uri="{FF2B5EF4-FFF2-40B4-BE49-F238E27FC236}">
                <a16:creationId xmlns:a16="http://schemas.microsoft.com/office/drawing/2014/main" id="{75C2B293-4B71-441A-A75C-A83B2FC8E582}"/>
              </a:ext>
            </a:extLst>
          </p:cNvPr>
          <p:cNvSpPr/>
          <p:nvPr/>
        </p:nvSpPr>
        <p:spPr>
          <a:xfrm>
            <a:off x="1269676" y="1337289"/>
            <a:ext cx="2635574" cy="948711"/>
          </a:xfrm>
          <a:prstGeom prst="wedgeRoundRectCallou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“I worry that people are being fooled by 'fake news' being distributed on the Internet.”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1FAFE1-B218-42B4-BEF4-728EC8436A9A}"/>
              </a:ext>
            </a:extLst>
          </p:cNvPr>
          <p:cNvSpPr/>
          <p:nvPr/>
        </p:nvSpPr>
        <p:spPr>
          <a:xfrm>
            <a:off x="1447800" y="4717018"/>
            <a:ext cx="6992112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Base: People (Total Public, n=2000) 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Q13) Please tell us if you agree or disagree with the following statements? (Top 2 Box shown). 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Source: Engagement Labs TVB American Conversation Study 2022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5B44B0F2-A77C-4FAE-ADFE-037BB49E2ECE}"/>
              </a:ext>
            </a:extLst>
          </p:cNvPr>
          <p:cNvGraphicFramePr/>
          <p:nvPr/>
        </p:nvGraphicFramePr>
        <p:xfrm>
          <a:off x="3782522" y="2765877"/>
          <a:ext cx="3799608" cy="133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F502B290-8CCF-4298-9836-A80702F84E04}"/>
              </a:ext>
            </a:extLst>
          </p:cNvPr>
          <p:cNvGraphicFramePr/>
          <p:nvPr/>
        </p:nvGraphicFramePr>
        <p:xfrm>
          <a:off x="3782522" y="1102030"/>
          <a:ext cx="3799608" cy="133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ounded Rectangle 26">
            <a:extLst>
              <a:ext uri="{FF2B5EF4-FFF2-40B4-BE49-F238E27FC236}">
                <a16:creationId xmlns:a16="http://schemas.microsoft.com/office/drawing/2014/main" id="{798DB19F-8527-46FC-9328-19A664C29EE1}"/>
              </a:ext>
            </a:extLst>
          </p:cNvPr>
          <p:cNvSpPr/>
          <p:nvPr/>
        </p:nvSpPr>
        <p:spPr>
          <a:xfrm>
            <a:off x="1149528" y="2969552"/>
            <a:ext cx="6876871" cy="1128609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26">
            <a:extLst>
              <a:ext uri="{FF2B5EF4-FFF2-40B4-BE49-F238E27FC236}">
                <a16:creationId xmlns:a16="http://schemas.microsoft.com/office/drawing/2014/main" id="{6388003B-2456-479F-84E6-9EEFE0871C03}"/>
              </a:ext>
            </a:extLst>
          </p:cNvPr>
          <p:cNvSpPr/>
          <p:nvPr/>
        </p:nvSpPr>
        <p:spPr>
          <a:xfrm>
            <a:off x="1149529" y="1217578"/>
            <a:ext cx="6876871" cy="1216736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586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691FDB9-E73A-4040-A661-BAEF5A8C9DBD}"/>
              </a:ext>
            </a:extLst>
          </p:cNvPr>
          <p:cNvGraphicFramePr/>
          <p:nvPr/>
        </p:nvGraphicFramePr>
        <p:xfrm>
          <a:off x="469392" y="1057221"/>
          <a:ext cx="8290560" cy="368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6F6C3DBD-EE60-4448-9E8B-83CFDE0ECD34}"/>
              </a:ext>
            </a:extLst>
          </p:cNvPr>
          <p:cNvSpPr txBox="1">
            <a:spLocks/>
          </p:cNvSpPr>
          <p:nvPr/>
        </p:nvSpPr>
        <p:spPr>
          <a:xfrm>
            <a:off x="431800" y="133351"/>
            <a:ext cx="8400473" cy="625518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‘Fake News’ is Perceived as Greatest on Social Media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EBE75B-F738-4E46-9BC3-6166B4F3A981}"/>
              </a:ext>
            </a:extLst>
          </p:cNvPr>
          <p:cNvSpPr/>
          <p:nvPr/>
        </p:nvSpPr>
        <p:spPr>
          <a:xfrm>
            <a:off x="1455174" y="4715569"/>
            <a:ext cx="688856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Base: People (Total Public, n=2000)</a:t>
            </a:r>
          </a:p>
          <a:p>
            <a:r>
              <a:rPr lang="en-US" sz="600" dirty="0">
                <a:solidFill>
                  <a:srgbClr val="404040"/>
                </a:solidFill>
                <a:latin typeface="+mj-lt"/>
              </a:rPr>
              <a:t>Q16)  I find the problem with “fake news” to be most prevalent on…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Source: Engagement Labs TVB American Conversation Study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5238E5-5FF2-415B-B323-7C39DC17108A}"/>
              </a:ext>
            </a:extLst>
          </p:cNvPr>
          <p:cNvSpPr txBox="1"/>
          <p:nvPr/>
        </p:nvSpPr>
        <p:spPr>
          <a:xfrm>
            <a:off x="2160122" y="758868"/>
            <a:ext cx="4823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 of People Who Find Fake News </a:t>
            </a:r>
            <a:r>
              <a:rPr lang="en-US" sz="1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Most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Prevalent on…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24A24F-648E-4431-AE97-2D0DD2603450}"/>
              </a:ext>
            </a:extLst>
          </p:cNvPr>
          <p:cNvSpPr/>
          <p:nvPr/>
        </p:nvSpPr>
        <p:spPr>
          <a:xfrm>
            <a:off x="7649453" y="1197665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977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 txBox="1">
            <a:spLocks/>
          </p:cNvSpPr>
          <p:nvPr/>
        </p:nvSpPr>
        <p:spPr>
          <a:xfrm>
            <a:off x="434279" y="128263"/>
            <a:ext cx="8682559" cy="62619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/>
              <a:t>Associate with a Trusted, Believable, Platform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285601" y="729090"/>
            <a:ext cx="5770420" cy="1154918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318857" y="794793"/>
            <a:ext cx="1649533" cy="1056691"/>
            <a:chOff x="4648200" y="1447800"/>
            <a:chExt cx="2651760" cy="1927651"/>
          </a:xfrm>
        </p:grpSpPr>
        <p:sp>
          <p:nvSpPr>
            <p:cNvPr id="96" name="Rectangle 95"/>
            <p:cNvSpPr/>
            <p:nvPr/>
          </p:nvSpPr>
          <p:spPr>
            <a:xfrm>
              <a:off x="4648200" y="1447800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800600" y="1612608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94360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530387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00" name="Picture 12" descr="http://www.logodesignlove.com/images/monograms/cnn-logo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6346" r="10214" b="18789"/>
            <a:stretch/>
          </p:blipFill>
          <p:spPr bwMode="auto">
            <a:xfrm>
              <a:off x="5397487" y="2100639"/>
              <a:ext cx="541370" cy="26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087880"/>
              <a:ext cx="487012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18" descr="http://i.cdn.turner.com/dr/teg/turner/release/sites/default/files/images/left_logo_hln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6" t="21791" r="31306" b="22022"/>
            <a:stretch/>
          </p:blipFill>
          <p:spPr bwMode="auto">
            <a:xfrm>
              <a:off x="5768892" y="1636219"/>
              <a:ext cx="463715" cy="40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0" descr="http://www.aim.org/wp-content/uploads/2013/04/MSNBC-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0693">
              <a:off x="6530746" y="1724652"/>
              <a:ext cx="533291" cy="37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2" descr="http://www.logoeps.net/wp-content/uploads/2012/04/cnbc-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1464">
              <a:off x="4888379" y="1710136"/>
              <a:ext cx="522777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" name="Group 104"/>
          <p:cNvGrpSpPr/>
          <p:nvPr/>
        </p:nvGrpSpPr>
        <p:grpSpPr>
          <a:xfrm>
            <a:off x="353567" y="802414"/>
            <a:ext cx="1649533" cy="1050860"/>
            <a:chOff x="1819274" y="1458436"/>
            <a:chExt cx="2651760" cy="1917015"/>
          </a:xfrm>
        </p:grpSpPr>
        <p:sp>
          <p:nvSpPr>
            <p:cNvPr id="106" name="Rectangle 105"/>
            <p:cNvSpPr/>
            <p:nvPr/>
          </p:nvSpPr>
          <p:spPr>
            <a:xfrm>
              <a:off x="313944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249971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1819274" y="1458436"/>
              <a:ext cx="2651760" cy="1612608"/>
              <a:chOff x="1819274" y="1458436"/>
              <a:chExt cx="2651760" cy="1612608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1819274" y="1458436"/>
                <a:ext cx="2651760" cy="1612608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996440" y="1612608"/>
                <a:ext cx="2362200" cy="126771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pic>
            <p:nvPicPr>
              <p:cNvPr id="111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828800"/>
                <a:ext cx="628650" cy="47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" name="Picture 7" descr="http://www.mediabistro.com/tvspy/files/2010/12/KSBW_logo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3773" y="1645434"/>
                <a:ext cx="515639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480" y="1828800"/>
                <a:ext cx="472440" cy="404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" name="Picture 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1676400"/>
                <a:ext cx="577725" cy="3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5" name="Group 114"/>
          <p:cNvGrpSpPr/>
          <p:nvPr/>
        </p:nvGrpSpPr>
        <p:grpSpPr>
          <a:xfrm>
            <a:off x="4317089" y="787261"/>
            <a:ext cx="1649533" cy="883993"/>
            <a:chOff x="6522371" y="1634812"/>
            <a:chExt cx="2651760" cy="1612608"/>
          </a:xfrm>
        </p:grpSpPr>
        <p:sp>
          <p:nvSpPr>
            <p:cNvPr id="116" name="Rectangle 115"/>
            <p:cNvSpPr/>
            <p:nvPr/>
          </p:nvSpPr>
          <p:spPr>
            <a:xfrm>
              <a:off x="6522371" y="1634812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659422" y="1807260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18" name="Picture 4" descr="Image result for social medi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470" y="1826520"/>
              <a:ext cx="2002526" cy="843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9" name="Rounded Rectangular Callout 118"/>
          <p:cNvSpPr/>
          <p:nvPr/>
        </p:nvSpPr>
        <p:spPr>
          <a:xfrm>
            <a:off x="6386943" y="769453"/>
            <a:ext cx="2333018" cy="949913"/>
          </a:xfrm>
          <a:prstGeom prst="wedgeRoundRectCallout">
            <a:avLst>
              <a:gd name="adj1" fmla="val -48071"/>
              <a:gd name="adj2" fmla="val 62984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“Likely to believe what somebody tells you if they heard it from…”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894771" y="1221722"/>
            <a:ext cx="656495" cy="29849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64%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78766" y="1221722"/>
            <a:ext cx="656495" cy="29849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77%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792931" y="1221722"/>
            <a:ext cx="691877" cy="34971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38%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287383" y="2002911"/>
            <a:ext cx="5806078" cy="1258785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2392290" y="2057089"/>
            <a:ext cx="1651140" cy="1173088"/>
            <a:chOff x="4648200" y="1447800"/>
            <a:chExt cx="2651760" cy="1927651"/>
          </a:xfrm>
        </p:grpSpPr>
        <p:sp>
          <p:nvSpPr>
            <p:cNvPr id="125" name="Rectangle 124"/>
            <p:cNvSpPr/>
            <p:nvPr/>
          </p:nvSpPr>
          <p:spPr>
            <a:xfrm>
              <a:off x="4648200" y="1447800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800600" y="1612608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94360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530387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29" name="Picture 12" descr="http://www.logodesignlove.com/images/monograms/cnn-logo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6346" r="10214" b="18789"/>
            <a:stretch/>
          </p:blipFill>
          <p:spPr bwMode="auto">
            <a:xfrm>
              <a:off x="5397487" y="2100639"/>
              <a:ext cx="541370" cy="26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087880"/>
              <a:ext cx="487012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" name="Picture 18" descr="http://i.cdn.turner.com/dr/teg/turner/release/sites/default/files/images/left_logo_hln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6" t="21791" r="31306" b="22022"/>
            <a:stretch/>
          </p:blipFill>
          <p:spPr bwMode="auto">
            <a:xfrm>
              <a:off x="5768892" y="1636219"/>
              <a:ext cx="463715" cy="40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20" descr="http://www.aim.org/wp-content/uploads/2013/04/MSNBC-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0693">
              <a:off x="6530746" y="1724652"/>
              <a:ext cx="533291" cy="37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22" descr="http://www.logoeps.net/wp-content/uploads/2012/04/cnbc-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1464">
              <a:off x="4888379" y="1710136"/>
              <a:ext cx="522777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4" name="Group 133"/>
          <p:cNvGrpSpPr/>
          <p:nvPr/>
        </p:nvGrpSpPr>
        <p:grpSpPr>
          <a:xfrm>
            <a:off x="427000" y="2058424"/>
            <a:ext cx="1651140" cy="1166615"/>
            <a:chOff x="1819274" y="1458436"/>
            <a:chExt cx="2651760" cy="1917015"/>
          </a:xfrm>
        </p:grpSpPr>
        <p:sp>
          <p:nvSpPr>
            <p:cNvPr id="135" name="Rectangle 134"/>
            <p:cNvSpPr/>
            <p:nvPr/>
          </p:nvSpPr>
          <p:spPr>
            <a:xfrm>
              <a:off x="313944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249971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1819274" y="1458436"/>
              <a:ext cx="2651760" cy="1612608"/>
              <a:chOff x="1819274" y="1458436"/>
              <a:chExt cx="2651760" cy="1612608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1819274" y="1458436"/>
                <a:ext cx="2651760" cy="1612608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996440" y="1612608"/>
                <a:ext cx="2362200" cy="126771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pic>
            <p:nvPicPr>
              <p:cNvPr id="140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828800"/>
                <a:ext cx="628650" cy="47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" name="Picture 7" descr="http://www.mediabistro.com/tvspy/files/2010/12/KSBW_logo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3773" y="1645434"/>
                <a:ext cx="515639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480" y="1828800"/>
                <a:ext cx="472440" cy="404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" name="Picture 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1676400"/>
                <a:ext cx="577725" cy="3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4" name="Group 143"/>
          <p:cNvGrpSpPr/>
          <p:nvPr/>
        </p:nvGrpSpPr>
        <p:grpSpPr>
          <a:xfrm>
            <a:off x="4337623" y="2040874"/>
            <a:ext cx="1651140" cy="981366"/>
            <a:chOff x="6522371" y="1634812"/>
            <a:chExt cx="2651760" cy="1612608"/>
          </a:xfrm>
        </p:grpSpPr>
        <p:sp>
          <p:nvSpPr>
            <p:cNvPr id="145" name="Rectangle 144"/>
            <p:cNvSpPr/>
            <p:nvPr/>
          </p:nvSpPr>
          <p:spPr>
            <a:xfrm>
              <a:off x="6522371" y="1634812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659422" y="1807260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47" name="Picture 4" descr="Image result for social medi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470" y="1826520"/>
              <a:ext cx="2002526" cy="843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8" name="Rounded Rectangular Callout 147"/>
          <p:cNvSpPr/>
          <p:nvPr/>
        </p:nvSpPr>
        <p:spPr>
          <a:xfrm>
            <a:off x="6441561" y="3567998"/>
            <a:ext cx="2025176" cy="772786"/>
          </a:xfrm>
          <a:prstGeom prst="wedgeRoundRectCallout">
            <a:avLst>
              <a:gd name="adj1" fmla="val -48071"/>
              <a:gd name="adj2" fmla="val 62984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“Fake news most prevalent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on…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”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969171" y="2566545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59%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853166" y="2567535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76%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4849814" y="2567784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33%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1455175" y="4808055"/>
            <a:ext cx="6736326" cy="27699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People (Total Public, n=2000) </a:t>
            </a:r>
            <a:r>
              <a:rPr lang="en-US" sz="600" dirty="0">
                <a:solidFill>
                  <a:srgbClr val="404040"/>
                </a:solidFill>
              </a:rPr>
              <a:t>Q14,Q16, Q17 top 2 boxes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278675" y="3378764"/>
            <a:ext cx="5905254" cy="1252646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2399570" y="3421329"/>
            <a:ext cx="1703112" cy="1194606"/>
            <a:chOff x="4648200" y="1447800"/>
            <a:chExt cx="2651760" cy="1927651"/>
          </a:xfrm>
        </p:grpSpPr>
        <p:sp>
          <p:nvSpPr>
            <p:cNvPr id="155" name="Rectangle 154"/>
            <p:cNvSpPr/>
            <p:nvPr/>
          </p:nvSpPr>
          <p:spPr>
            <a:xfrm>
              <a:off x="4648200" y="1447800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800600" y="1612608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94360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530387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59" name="Picture 12" descr="http://www.logodesignlove.com/images/monograms/cnn-logo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6346" r="10214" b="18789"/>
            <a:stretch/>
          </p:blipFill>
          <p:spPr bwMode="auto">
            <a:xfrm>
              <a:off x="5397487" y="2100639"/>
              <a:ext cx="541370" cy="26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087880"/>
              <a:ext cx="487012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18" descr="http://i.cdn.turner.com/dr/teg/turner/release/sites/default/files/images/left_logo_hln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6" t="21791" r="31306" b="22022"/>
            <a:stretch/>
          </p:blipFill>
          <p:spPr bwMode="auto">
            <a:xfrm>
              <a:off x="5768892" y="1636219"/>
              <a:ext cx="463715" cy="40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20" descr="http://www.aim.org/wp-content/uploads/2013/04/MSNBC-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0693">
              <a:off x="6530746" y="1724652"/>
              <a:ext cx="533291" cy="37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22" descr="http://www.logoeps.net/wp-content/uploads/2012/04/cnbc-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1464">
              <a:off x="4888379" y="1710136"/>
              <a:ext cx="522777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4" name="Group 163"/>
          <p:cNvGrpSpPr/>
          <p:nvPr/>
        </p:nvGrpSpPr>
        <p:grpSpPr>
          <a:xfrm>
            <a:off x="434280" y="3429709"/>
            <a:ext cx="1703112" cy="1188015"/>
            <a:chOff x="1819274" y="1458436"/>
            <a:chExt cx="2651760" cy="1917015"/>
          </a:xfrm>
        </p:grpSpPr>
        <p:sp>
          <p:nvSpPr>
            <p:cNvPr id="165" name="Rectangle 164"/>
            <p:cNvSpPr/>
            <p:nvPr/>
          </p:nvSpPr>
          <p:spPr>
            <a:xfrm>
              <a:off x="313944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249971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1819274" y="1458436"/>
              <a:ext cx="2651760" cy="1612608"/>
              <a:chOff x="1819274" y="1458436"/>
              <a:chExt cx="2651760" cy="1612608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1819274" y="1458436"/>
                <a:ext cx="2651760" cy="1612608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1996440" y="1612608"/>
                <a:ext cx="2362200" cy="126771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pic>
            <p:nvPicPr>
              <p:cNvPr id="170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828800"/>
                <a:ext cx="628650" cy="47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7" descr="http://www.mediabistro.com/tvspy/files/2010/12/KSBW_logo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3773" y="1645434"/>
                <a:ext cx="515639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480" y="1828800"/>
                <a:ext cx="472440" cy="404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1676400"/>
                <a:ext cx="577725" cy="3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74" name="Group 173"/>
          <p:cNvGrpSpPr/>
          <p:nvPr/>
        </p:nvGrpSpPr>
        <p:grpSpPr>
          <a:xfrm>
            <a:off x="4397802" y="3415557"/>
            <a:ext cx="1703112" cy="999368"/>
            <a:chOff x="6522371" y="1634812"/>
            <a:chExt cx="2651760" cy="1612608"/>
          </a:xfrm>
        </p:grpSpPr>
        <p:sp>
          <p:nvSpPr>
            <p:cNvPr id="175" name="Rectangle 174"/>
            <p:cNvSpPr/>
            <p:nvPr/>
          </p:nvSpPr>
          <p:spPr>
            <a:xfrm>
              <a:off x="6522371" y="1634812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659422" y="1807260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77" name="Picture 4" descr="Image result for social medi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470" y="1826520"/>
              <a:ext cx="2002526" cy="843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8" name="TextBox 177"/>
          <p:cNvSpPr txBox="1"/>
          <p:nvPr/>
        </p:nvSpPr>
        <p:spPr>
          <a:xfrm>
            <a:off x="3007739" y="3946225"/>
            <a:ext cx="677818" cy="33745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22%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91734" y="3954142"/>
            <a:ext cx="677818" cy="33745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6%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4941281" y="3954391"/>
            <a:ext cx="677818" cy="33745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60%</a:t>
            </a:r>
          </a:p>
        </p:txBody>
      </p:sp>
      <p:sp>
        <p:nvSpPr>
          <p:cNvPr id="181" name="Rounded Rectangular Callout 180"/>
          <p:cNvSpPr/>
          <p:nvPr/>
        </p:nvSpPr>
        <p:spPr>
          <a:xfrm>
            <a:off x="6391862" y="2236873"/>
            <a:ext cx="2333018" cy="813617"/>
          </a:xfrm>
          <a:prstGeom prst="wedgeRoundRectCallout">
            <a:avLst>
              <a:gd name="adj1" fmla="val -48071"/>
              <a:gd name="adj2" fmla="val 62984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“I trust the news I see/hear on…”</a:t>
            </a:r>
          </a:p>
        </p:txBody>
      </p:sp>
    </p:spTree>
    <p:extLst>
      <p:ext uri="{BB962C8B-B14F-4D97-AF65-F5344CB8AC3E}">
        <p14:creationId xmlns:p14="http://schemas.microsoft.com/office/powerpoint/2010/main" val="3022877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 txBox="1">
            <a:spLocks/>
          </p:cNvSpPr>
          <p:nvPr/>
        </p:nvSpPr>
        <p:spPr>
          <a:xfrm>
            <a:off x="434279" y="128263"/>
            <a:ext cx="8682559" cy="62619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/>
              <a:t>A50+ Associate with a Trusted, Believable, Platform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285601" y="729090"/>
            <a:ext cx="5770420" cy="1154918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353567" y="802414"/>
            <a:ext cx="1649533" cy="1050860"/>
            <a:chOff x="1819274" y="1458436"/>
            <a:chExt cx="2651760" cy="1917015"/>
          </a:xfrm>
        </p:grpSpPr>
        <p:sp>
          <p:nvSpPr>
            <p:cNvPr id="106" name="Rectangle 105"/>
            <p:cNvSpPr/>
            <p:nvPr/>
          </p:nvSpPr>
          <p:spPr>
            <a:xfrm>
              <a:off x="313944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249971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1819274" y="1458436"/>
              <a:ext cx="2651760" cy="1612608"/>
              <a:chOff x="1819274" y="1458436"/>
              <a:chExt cx="2651760" cy="1612608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1819274" y="1458436"/>
                <a:ext cx="2651760" cy="1612608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996440" y="1612608"/>
                <a:ext cx="2362200" cy="126771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pic>
            <p:nvPicPr>
              <p:cNvPr id="111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828800"/>
                <a:ext cx="628650" cy="47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" name="Picture 7" descr="http://www.mediabistro.com/tvspy/files/2010/12/KSBW_logo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3773" y="1645434"/>
                <a:ext cx="515639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480" y="1828800"/>
                <a:ext cx="472440" cy="404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" name="Picture 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1676400"/>
                <a:ext cx="577725" cy="3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5" name="Group 114"/>
          <p:cNvGrpSpPr/>
          <p:nvPr/>
        </p:nvGrpSpPr>
        <p:grpSpPr>
          <a:xfrm>
            <a:off x="4317089" y="787261"/>
            <a:ext cx="1649533" cy="883993"/>
            <a:chOff x="6522371" y="1634812"/>
            <a:chExt cx="2651760" cy="1612608"/>
          </a:xfrm>
        </p:grpSpPr>
        <p:sp>
          <p:nvSpPr>
            <p:cNvPr id="116" name="Rectangle 115"/>
            <p:cNvSpPr/>
            <p:nvPr/>
          </p:nvSpPr>
          <p:spPr>
            <a:xfrm>
              <a:off x="6522371" y="1634812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659422" y="1807260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18" name="Picture 4" descr="Image result for social medi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470" y="1826520"/>
              <a:ext cx="2002526" cy="843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9" name="Rounded Rectangular Callout 118"/>
          <p:cNvSpPr/>
          <p:nvPr/>
        </p:nvSpPr>
        <p:spPr>
          <a:xfrm>
            <a:off x="6386943" y="769453"/>
            <a:ext cx="2333018" cy="949913"/>
          </a:xfrm>
          <a:prstGeom prst="wedgeRoundRectCallout">
            <a:avLst>
              <a:gd name="adj1" fmla="val -62160"/>
              <a:gd name="adj2" fmla="val 13280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60325" marR="0" lvl="0" indent="-603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“Likely to believe what somebody tells you if they heard it from…”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6BE39A-B30F-4028-8B59-2FADDCDD9299}"/>
              </a:ext>
            </a:extLst>
          </p:cNvPr>
          <p:cNvGrpSpPr/>
          <p:nvPr/>
        </p:nvGrpSpPr>
        <p:grpSpPr>
          <a:xfrm>
            <a:off x="2318857" y="794793"/>
            <a:ext cx="1649533" cy="1056691"/>
            <a:chOff x="2318857" y="794793"/>
            <a:chExt cx="1649533" cy="1056691"/>
          </a:xfrm>
        </p:grpSpPr>
        <p:sp>
          <p:nvSpPr>
            <p:cNvPr id="96" name="Rectangle 95"/>
            <p:cNvSpPr/>
            <p:nvPr/>
          </p:nvSpPr>
          <p:spPr>
            <a:xfrm>
              <a:off x="2318857" y="794793"/>
              <a:ext cx="1649533" cy="88399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413658" y="885137"/>
              <a:ext cx="1469412" cy="69492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124663" y="1637014"/>
              <a:ext cx="71101" cy="200501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2726720" y="1797512"/>
              <a:ext cx="853207" cy="53972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00" name="Picture 12" descr="http://www.logodesignlove.com/images/monograms/cnn-logo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6346" r="10214" b="18789"/>
            <a:stretch/>
          </p:blipFill>
          <p:spPr bwMode="auto">
            <a:xfrm>
              <a:off x="2784953" y="1152663"/>
              <a:ext cx="336760" cy="143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864" y="1145669"/>
              <a:ext cx="302947" cy="15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18" descr="http://i.cdn.turner.com/dr/teg/turner/release/sites/default/files/images/left_logo_hln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6" t="21791" r="31306" b="22022"/>
            <a:stretch/>
          </p:blipFill>
          <p:spPr bwMode="auto">
            <a:xfrm>
              <a:off x="3015986" y="898080"/>
              <a:ext cx="288455" cy="221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0" descr="http://www.aim.org/wp-content/uploads/2013/04/MSNBC-Logo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0693">
              <a:off x="3489899" y="946556"/>
              <a:ext cx="331735" cy="204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2" descr="http://www.logoeps.net/wp-content/uploads/2012/04/cnbc-logo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1464">
              <a:off x="2468261" y="968479"/>
              <a:ext cx="325195" cy="208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" name="TextBox 119"/>
            <p:cNvSpPr txBox="1"/>
            <p:nvPr/>
          </p:nvSpPr>
          <p:spPr>
            <a:xfrm>
              <a:off x="2894771" y="1221722"/>
              <a:ext cx="656495" cy="29849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59%</a:t>
              </a: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778766" y="1221722"/>
            <a:ext cx="656495" cy="29849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81%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792931" y="1221722"/>
            <a:ext cx="691877" cy="34971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38%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287383" y="2002911"/>
            <a:ext cx="5806078" cy="1258785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2392290" y="2057089"/>
            <a:ext cx="1651140" cy="1173088"/>
            <a:chOff x="4648200" y="1447800"/>
            <a:chExt cx="2651760" cy="1927651"/>
          </a:xfrm>
        </p:grpSpPr>
        <p:sp>
          <p:nvSpPr>
            <p:cNvPr id="125" name="Rectangle 124"/>
            <p:cNvSpPr/>
            <p:nvPr/>
          </p:nvSpPr>
          <p:spPr>
            <a:xfrm>
              <a:off x="4648200" y="1447800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800600" y="1612608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94360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530387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29" name="Picture 12" descr="http://www.logodesignlove.com/images/monograms/cnn-logo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6346" r="10214" b="18789"/>
            <a:stretch/>
          </p:blipFill>
          <p:spPr bwMode="auto">
            <a:xfrm>
              <a:off x="5397487" y="2100639"/>
              <a:ext cx="541370" cy="26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1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087880"/>
              <a:ext cx="487012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" name="Picture 18" descr="http://i.cdn.turner.com/dr/teg/turner/release/sites/default/files/images/left_logo_hln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6" t="21791" r="31306" b="22022"/>
            <a:stretch/>
          </p:blipFill>
          <p:spPr bwMode="auto">
            <a:xfrm>
              <a:off x="5768892" y="1636219"/>
              <a:ext cx="463715" cy="40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20" descr="http://www.aim.org/wp-content/uploads/2013/04/MSNBC-Logo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0693">
              <a:off x="6530746" y="1724652"/>
              <a:ext cx="533291" cy="37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22" descr="http://www.logoeps.net/wp-content/uploads/2012/04/cnbc-logo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1464">
              <a:off x="4888379" y="1710136"/>
              <a:ext cx="522777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4" name="Group 133"/>
          <p:cNvGrpSpPr/>
          <p:nvPr/>
        </p:nvGrpSpPr>
        <p:grpSpPr>
          <a:xfrm>
            <a:off x="427000" y="2058424"/>
            <a:ext cx="1651140" cy="1166615"/>
            <a:chOff x="1819274" y="1458436"/>
            <a:chExt cx="2651760" cy="1917015"/>
          </a:xfrm>
        </p:grpSpPr>
        <p:sp>
          <p:nvSpPr>
            <p:cNvPr id="135" name="Rectangle 134"/>
            <p:cNvSpPr/>
            <p:nvPr/>
          </p:nvSpPr>
          <p:spPr>
            <a:xfrm>
              <a:off x="313944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249971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1819274" y="1458436"/>
              <a:ext cx="2651760" cy="1612608"/>
              <a:chOff x="1819274" y="1458436"/>
              <a:chExt cx="2651760" cy="1612608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1819274" y="1458436"/>
                <a:ext cx="2651760" cy="1612608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996440" y="1612608"/>
                <a:ext cx="2362200" cy="126771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pic>
            <p:nvPicPr>
              <p:cNvPr id="140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828800"/>
                <a:ext cx="628650" cy="47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" name="Picture 7" descr="http://www.mediabistro.com/tvspy/files/2010/12/KSBW_logo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3773" y="1645434"/>
                <a:ext cx="515639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480" y="1828800"/>
                <a:ext cx="472440" cy="404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" name="Picture 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1676400"/>
                <a:ext cx="577725" cy="3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4" name="Group 143"/>
          <p:cNvGrpSpPr/>
          <p:nvPr/>
        </p:nvGrpSpPr>
        <p:grpSpPr>
          <a:xfrm>
            <a:off x="4390522" y="2040874"/>
            <a:ext cx="1651140" cy="981366"/>
            <a:chOff x="6522371" y="1634812"/>
            <a:chExt cx="2651760" cy="1612608"/>
          </a:xfrm>
        </p:grpSpPr>
        <p:sp>
          <p:nvSpPr>
            <p:cNvPr id="145" name="Rectangle 144"/>
            <p:cNvSpPr/>
            <p:nvPr/>
          </p:nvSpPr>
          <p:spPr>
            <a:xfrm>
              <a:off x="6522371" y="1634812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659422" y="1807260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47" name="Picture 4" descr="Image result for social medi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470" y="1826520"/>
              <a:ext cx="2002526" cy="843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8" name="Rounded Rectangular Callout 147"/>
          <p:cNvSpPr/>
          <p:nvPr/>
        </p:nvSpPr>
        <p:spPr>
          <a:xfrm>
            <a:off x="6441561" y="3567998"/>
            <a:ext cx="2025176" cy="772786"/>
          </a:xfrm>
          <a:prstGeom prst="wedgeRoundRectCallout">
            <a:avLst>
              <a:gd name="adj1" fmla="val -60170"/>
              <a:gd name="adj2" fmla="val 341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60325" marR="0" lvl="0" indent="-603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“Fake news most prevalent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on…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”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969171" y="2566545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52%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853166" y="2567535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79%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4902713" y="2567784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32%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1455175" y="4808055"/>
            <a:ext cx="6736326" cy="27699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People (A50+, n=967) </a:t>
            </a:r>
            <a:r>
              <a:rPr lang="en-US" sz="600" dirty="0">
                <a:solidFill>
                  <a:srgbClr val="404040"/>
                </a:solidFill>
              </a:rPr>
              <a:t>Q14,Q16, Q17 top 2 boxes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278675" y="3378764"/>
            <a:ext cx="5905254" cy="1252646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2399570" y="3421329"/>
            <a:ext cx="1703112" cy="1194606"/>
            <a:chOff x="4648200" y="1447800"/>
            <a:chExt cx="2651760" cy="1927651"/>
          </a:xfrm>
        </p:grpSpPr>
        <p:sp>
          <p:nvSpPr>
            <p:cNvPr id="155" name="Rectangle 154"/>
            <p:cNvSpPr/>
            <p:nvPr/>
          </p:nvSpPr>
          <p:spPr>
            <a:xfrm>
              <a:off x="4648200" y="1447800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800600" y="1612608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94360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530387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59" name="Picture 12" descr="http://www.logodesignlove.com/images/monograms/cnn-logo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6346" r="10214" b="18789"/>
            <a:stretch/>
          </p:blipFill>
          <p:spPr bwMode="auto">
            <a:xfrm>
              <a:off x="5397487" y="2100639"/>
              <a:ext cx="541370" cy="26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1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087880"/>
              <a:ext cx="487012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18" descr="http://i.cdn.turner.com/dr/teg/turner/release/sites/default/files/images/left_logo_hln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6" t="21791" r="31306" b="22022"/>
            <a:stretch/>
          </p:blipFill>
          <p:spPr bwMode="auto">
            <a:xfrm>
              <a:off x="5768892" y="1636219"/>
              <a:ext cx="463715" cy="40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20" descr="http://www.aim.org/wp-content/uploads/2013/04/MSNBC-Logo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0693">
              <a:off x="6530746" y="1724652"/>
              <a:ext cx="533291" cy="37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22" descr="http://www.logoeps.net/wp-content/uploads/2012/04/cnbc-logo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1464">
              <a:off x="4888379" y="1710136"/>
              <a:ext cx="522777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4" name="Group 163"/>
          <p:cNvGrpSpPr/>
          <p:nvPr/>
        </p:nvGrpSpPr>
        <p:grpSpPr>
          <a:xfrm>
            <a:off x="434280" y="3429709"/>
            <a:ext cx="1703112" cy="1188015"/>
            <a:chOff x="1819274" y="1458436"/>
            <a:chExt cx="2651760" cy="1917015"/>
          </a:xfrm>
        </p:grpSpPr>
        <p:sp>
          <p:nvSpPr>
            <p:cNvPr id="165" name="Rectangle 164"/>
            <p:cNvSpPr/>
            <p:nvPr/>
          </p:nvSpPr>
          <p:spPr>
            <a:xfrm>
              <a:off x="313944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249971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1819274" y="1458436"/>
              <a:ext cx="2651760" cy="1612608"/>
              <a:chOff x="1819274" y="1458436"/>
              <a:chExt cx="2651760" cy="1612608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1819274" y="1458436"/>
                <a:ext cx="2651760" cy="1612608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1996440" y="1612608"/>
                <a:ext cx="2362200" cy="126771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pic>
            <p:nvPicPr>
              <p:cNvPr id="170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828800"/>
                <a:ext cx="628650" cy="47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7" descr="http://www.mediabistro.com/tvspy/files/2010/12/KSBW_logo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3773" y="1645434"/>
                <a:ext cx="515639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480" y="1828800"/>
                <a:ext cx="472440" cy="404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1676400"/>
                <a:ext cx="577725" cy="3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74" name="Group 173"/>
          <p:cNvGrpSpPr/>
          <p:nvPr/>
        </p:nvGrpSpPr>
        <p:grpSpPr>
          <a:xfrm>
            <a:off x="4397802" y="3415557"/>
            <a:ext cx="1703112" cy="999368"/>
            <a:chOff x="6522371" y="1634812"/>
            <a:chExt cx="2651760" cy="1612608"/>
          </a:xfrm>
        </p:grpSpPr>
        <p:sp>
          <p:nvSpPr>
            <p:cNvPr id="175" name="Rectangle 174"/>
            <p:cNvSpPr/>
            <p:nvPr/>
          </p:nvSpPr>
          <p:spPr>
            <a:xfrm>
              <a:off x="6522371" y="1634812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659422" y="1807260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77" name="Picture 4" descr="Image result for social medi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470" y="1826520"/>
              <a:ext cx="2002526" cy="843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8" name="TextBox 177"/>
          <p:cNvSpPr txBox="1"/>
          <p:nvPr/>
        </p:nvSpPr>
        <p:spPr>
          <a:xfrm>
            <a:off x="3007739" y="3946225"/>
            <a:ext cx="677818" cy="33745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29%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91734" y="3954142"/>
            <a:ext cx="677818" cy="33745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4%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4941281" y="3954391"/>
            <a:ext cx="677818" cy="33745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64%</a:t>
            </a:r>
          </a:p>
        </p:txBody>
      </p:sp>
      <p:sp>
        <p:nvSpPr>
          <p:cNvPr id="181" name="Rounded Rectangular Callout 180"/>
          <p:cNvSpPr/>
          <p:nvPr/>
        </p:nvSpPr>
        <p:spPr>
          <a:xfrm>
            <a:off x="6391862" y="2236873"/>
            <a:ext cx="2333018" cy="813617"/>
          </a:xfrm>
          <a:prstGeom prst="wedgeRoundRectCallout">
            <a:avLst>
              <a:gd name="adj1" fmla="val -60623"/>
              <a:gd name="adj2" fmla="val 1281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60325" marR="0" lvl="0" indent="-603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“I trust the news I see/hear on…”</a:t>
            </a:r>
          </a:p>
        </p:txBody>
      </p:sp>
    </p:spTree>
    <p:extLst>
      <p:ext uri="{BB962C8B-B14F-4D97-AF65-F5344CB8AC3E}">
        <p14:creationId xmlns:p14="http://schemas.microsoft.com/office/powerpoint/2010/main" val="3883944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5296" y="145312"/>
            <a:ext cx="7655692" cy="683463"/>
          </a:xfrm>
        </p:spPr>
        <p:txBody>
          <a:bodyPr rIns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+mn-lt"/>
              </a:rPr>
              <a:t>TV and Local News Are Integral Parts Of Everyday Life, Generating Feelings of Closeness and Trust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9879" y="918190"/>
            <a:ext cx="4302421" cy="7795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9880" y="1747723"/>
            <a:ext cx="4302420" cy="7795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94103" y="980104"/>
            <a:ext cx="2180797" cy="62078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turn to local news for information on local politics and local government issues</a:t>
            </a:r>
            <a:r>
              <a:rPr lang="en-US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12391" y="1813033"/>
            <a:ext cx="2162509" cy="60782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trust the people who present the local news more than the people presenting the national news.”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55174" y="4717018"/>
            <a:ext cx="738304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Base: Respondents (Total Public, n=2000)</a:t>
            </a:r>
          </a:p>
          <a:p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Q13) Please tell us if you agree or disagree with the following statements? (Top 2 Box shown). </a:t>
            </a:r>
          </a:p>
          <a:p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Engagement Labs TVB American Conversation Study 2022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F2397C1-86F9-413F-848C-FAC44BF43048}"/>
              </a:ext>
            </a:extLst>
          </p:cNvPr>
          <p:cNvGraphicFramePr/>
          <p:nvPr/>
        </p:nvGraphicFramePr>
        <p:xfrm>
          <a:off x="2312754" y="1707305"/>
          <a:ext cx="2119546" cy="950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5A637898-D78D-4C10-9065-0ADD182303BD}"/>
              </a:ext>
            </a:extLst>
          </p:cNvPr>
          <p:cNvSpPr/>
          <p:nvPr/>
        </p:nvSpPr>
        <p:spPr>
          <a:xfrm>
            <a:off x="129880" y="2590110"/>
            <a:ext cx="4302420" cy="8518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1" name="Rounded Rectangular Callout 10">
            <a:extLst>
              <a:ext uri="{FF2B5EF4-FFF2-40B4-BE49-F238E27FC236}">
                <a16:creationId xmlns:a16="http://schemas.microsoft.com/office/drawing/2014/main" id="{04C3878D-2CA0-4E0C-A85E-C5594216F0AD}"/>
              </a:ext>
            </a:extLst>
          </p:cNvPr>
          <p:cNvSpPr/>
          <p:nvPr/>
        </p:nvSpPr>
        <p:spPr>
          <a:xfrm>
            <a:off x="228939" y="2646555"/>
            <a:ext cx="2145961" cy="65544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find myself frequently talking with people about things I see on television.”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8781A98E-5D88-4279-916B-9E6F8C1BC8BB}"/>
              </a:ext>
            </a:extLst>
          </p:cNvPr>
          <p:cNvGraphicFramePr/>
          <p:nvPr/>
        </p:nvGraphicFramePr>
        <p:xfrm>
          <a:off x="2312754" y="2545911"/>
          <a:ext cx="2126133" cy="896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8EE3DDE5-B29A-4573-BA66-7D9D6EBC08EA}"/>
              </a:ext>
            </a:extLst>
          </p:cNvPr>
          <p:cNvSpPr/>
          <p:nvPr/>
        </p:nvSpPr>
        <p:spPr>
          <a:xfrm>
            <a:off x="150455" y="3529471"/>
            <a:ext cx="4281845" cy="8518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A49B076E-9BBA-4EF3-A856-020B0B320CD6}"/>
              </a:ext>
            </a:extLst>
          </p:cNvPr>
          <p:cNvSpPr/>
          <p:nvPr/>
        </p:nvSpPr>
        <p:spPr>
          <a:xfrm>
            <a:off x="249514" y="3585916"/>
            <a:ext cx="2125386" cy="65544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often find  myself bringing up stories I heard on the local news in my daily conversations.”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599C9047-CF72-46CF-8D7D-2A85EF427526}"/>
              </a:ext>
            </a:extLst>
          </p:cNvPr>
          <p:cNvGraphicFramePr/>
          <p:nvPr/>
        </p:nvGraphicFramePr>
        <p:xfrm>
          <a:off x="2312754" y="3485272"/>
          <a:ext cx="2098971" cy="896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D5463265-A4BD-4608-970A-28CA33EC8BE8}"/>
              </a:ext>
            </a:extLst>
          </p:cNvPr>
          <p:cNvSpPr/>
          <p:nvPr/>
        </p:nvSpPr>
        <p:spPr>
          <a:xfrm>
            <a:off x="4619884" y="918190"/>
            <a:ext cx="4302422" cy="7795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9" name="Rounded Rectangle 8">
            <a:extLst>
              <a:ext uri="{FF2B5EF4-FFF2-40B4-BE49-F238E27FC236}">
                <a16:creationId xmlns:a16="http://schemas.microsoft.com/office/drawing/2014/main" id="{0B7BE586-A7E9-4A6E-831B-3A0EA9F4B820}"/>
              </a:ext>
            </a:extLst>
          </p:cNvPr>
          <p:cNvSpPr/>
          <p:nvPr/>
        </p:nvSpPr>
        <p:spPr>
          <a:xfrm>
            <a:off x="4619884" y="1747723"/>
            <a:ext cx="4302420" cy="7795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2" name="Rounded Rectangular Callout 9">
            <a:extLst>
              <a:ext uri="{FF2B5EF4-FFF2-40B4-BE49-F238E27FC236}">
                <a16:creationId xmlns:a16="http://schemas.microsoft.com/office/drawing/2014/main" id="{5942C4A7-F61C-4FC9-B2C4-2D9E52FF6ACB}"/>
              </a:ext>
            </a:extLst>
          </p:cNvPr>
          <p:cNvSpPr/>
          <p:nvPr/>
        </p:nvSpPr>
        <p:spPr>
          <a:xfrm>
            <a:off x="4684107" y="980104"/>
            <a:ext cx="2414016" cy="62078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feel closer to the people who present the local news than the people presenting national news</a:t>
            </a:r>
            <a:r>
              <a:rPr lang="en-US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 </a:t>
            </a:r>
          </a:p>
        </p:txBody>
      </p:sp>
      <p:sp>
        <p:nvSpPr>
          <p:cNvPr id="24" name="Rounded Rectangular Callout 10">
            <a:extLst>
              <a:ext uri="{FF2B5EF4-FFF2-40B4-BE49-F238E27FC236}">
                <a16:creationId xmlns:a16="http://schemas.microsoft.com/office/drawing/2014/main" id="{264DE398-C3C5-405C-8637-AF2BDBE4B81B}"/>
              </a:ext>
            </a:extLst>
          </p:cNvPr>
          <p:cNvSpPr/>
          <p:nvPr/>
        </p:nvSpPr>
        <p:spPr>
          <a:xfrm>
            <a:off x="4702395" y="1813033"/>
            <a:ext cx="2377440" cy="60782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like to watch the show that my friends watch so that we can talk about them.”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97F95E43-7BBD-4A60-B937-0721E7885069}"/>
              </a:ext>
            </a:extLst>
          </p:cNvPr>
          <p:cNvGraphicFramePr/>
          <p:nvPr/>
        </p:nvGraphicFramePr>
        <p:xfrm>
          <a:off x="7026963" y="1707305"/>
          <a:ext cx="1570937" cy="950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Rounded Rectangle 8">
            <a:extLst>
              <a:ext uri="{FF2B5EF4-FFF2-40B4-BE49-F238E27FC236}">
                <a16:creationId xmlns:a16="http://schemas.microsoft.com/office/drawing/2014/main" id="{0323D5FF-A218-4E9F-AD3D-B2C8F098356E}"/>
              </a:ext>
            </a:extLst>
          </p:cNvPr>
          <p:cNvSpPr/>
          <p:nvPr/>
        </p:nvSpPr>
        <p:spPr>
          <a:xfrm>
            <a:off x="4619884" y="2590110"/>
            <a:ext cx="4302422" cy="8518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7" name="Rounded Rectangular Callout 10">
            <a:extLst>
              <a:ext uri="{FF2B5EF4-FFF2-40B4-BE49-F238E27FC236}">
                <a16:creationId xmlns:a16="http://schemas.microsoft.com/office/drawing/2014/main" id="{39E8827F-A35D-43C4-8034-AAC10F242D5C}"/>
              </a:ext>
            </a:extLst>
          </p:cNvPr>
          <p:cNvSpPr/>
          <p:nvPr/>
        </p:nvSpPr>
        <p:spPr>
          <a:xfrm>
            <a:off x="4718943" y="2646555"/>
            <a:ext cx="2377440" cy="65544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find myself talking more often about local issues and news compared with national news.”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EBB0C6BA-5457-448D-B899-D9281586A80F}"/>
              </a:ext>
            </a:extLst>
          </p:cNvPr>
          <p:cNvGraphicFramePr/>
          <p:nvPr/>
        </p:nvGraphicFramePr>
        <p:xfrm>
          <a:off x="7026963" y="2545911"/>
          <a:ext cx="1570937" cy="896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Rounded Rectangle 8">
            <a:extLst>
              <a:ext uri="{FF2B5EF4-FFF2-40B4-BE49-F238E27FC236}">
                <a16:creationId xmlns:a16="http://schemas.microsoft.com/office/drawing/2014/main" id="{04CDC83F-E037-40CA-B1A3-8A025452E171}"/>
              </a:ext>
            </a:extLst>
          </p:cNvPr>
          <p:cNvSpPr/>
          <p:nvPr/>
        </p:nvSpPr>
        <p:spPr>
          <a:xfrm>
            <a:off x="4640459" y="3529471"/>
            <a:ext cx="4302422" cy="8518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0" name="Rounded Rectangular Callout 10">
            <a:extLst>
              <a:ext uri="{FF2B5EF4-FFF2-40B4-BE49-F238E27FC236}">
                <a16:creationId xmlns:a16="http://schemas.microsoft.com/office/drawing/2014/main" id="{9CA19F06-5AF8-4C4F-AACA-97AD0FA19399}"/>
              </a:ext>
            </a:extLst>
          </p:cNvPr>
          <p:cNvSpPr/>
          <p:nvPr/>
        </p:nvSpPr>
        <p:spPr>
          <a:xfrm>
            <a:off x="4739518" y="3585916"/>
            <a:ext cx="2377440" cy="65544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often find myself passing along advice that I get from television.”</a:t>
            </a: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7653BD47-E90C-4E4F-BF3C-19F81CCA2D9A}"/>
              </a:ext>
            </a:extLst>
          </p:cNvPr>
          <p:cNvGraphicFramePr/>
          <p:nvPr/>
        </p:nvGraphicFramePr>
        <p:xfrm>
          <a:off x="7057126" y="3478118"/>
          <a:ext cx="748726" cy="896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22378B27-3EC6-4282-9D08-CBB227903351}"/>
              </a:ext>
            </a:extLst>
          </p:cNvPr>
          <p:cNvGraphicFramePr/>
          <p:nvPr/>
        </p:nvGraphicFramePr>
        <p:xfrm>
          <a:off x="7026964" y="796812"/>
          <a:ext cx="1811260" cy="950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4E8F1595-49B9-43F9-9509-802113CA0FE8}"/>
              </a:ext>
            </a:extLst>
          </p:cNvPr>
          <p:cNvGraphicFramePr/>
          <p:nvPr/>
        </p:nvGraphicFramePr>
        <p:xfrm>
          <a:off x="2319341" y="818795"/>
          <a:ext cx="2119546" cy="950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132012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31800" y="133350"/>
            <a:ext cx="8280400" cy="72390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For Political Opinion Leaders, TV and Local News </a:t>
            </a:r>
            <a:r>
              <a:rPr lang="en-US" sz="2500" dirty="0">
                <a:latin typeface="+mn-lt"/>
              </a:rPr>
              <a:t>Are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Very Important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455058" y="4717018"/>
            <a:ext cx="7444678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Respondents Total Public n=2000 Political opinion leaders n=415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Q13) Please tell us if you agree or disagree with the following statements? (Top 2 Box shown). 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992" y="928615"/>
            <a:ext cx="773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People Who Agree (top 2 boxes) by </a:t>
            </a:r>
            <a:r>
              <a:rPr lang="en-US" sz="1600" b="1" dirty="0">
                <a:solidFill>
                  <a:srgbClr val="C0504D"/>
                </a:solidFill>
              </a:rPr>
              <a:t>Political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Category Opinion Leaders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179512" y="1282594"/>
          <a:ext cx="8712967" cy="3378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263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2203" y="561097"/>
            <a:ext cx="833959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American Conversation</a:t>
            </a:r>
          </a:p>
          <a:p>
            <a:pPr>
              <a:spcAft>
                <a:spcPts val="1200"/>
              </a:spcAft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of Mouth has always been a critical influencer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most powerful form of marketing” – McKinsey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Modeling consistently shows conversation drives up to 50% of consumer sales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7A19F0-5F4F-4129-BF04-2714BCF6FA3D}"/>
              </a:ext>
            </a:extLst>
          </p:cNvPr>
          <p:cNvSpPr/>
          <p:nvPr/>
        </p:nvSpPr>
        <p:spPr>
          <a:xfrm>
            <a:off x="161365" y="4832434"/>
            <a:ext cx="7611035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Source: Engagement Labs</a:t>
            </a:r>
          </a:p>
        </p:txBody>
      </p:sp>
    </p:spTree>
    <p:extLst>
      <p:ext uri="{BB962C8B-B14F-4D97-AF65-F5344CB8AC3E}">
        <p14:creationId xmlns:p14="http://schemas.microsoft.com/office/powerpoint/2010/main" val="13974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Political</a:t>
            </a:r>
          </a:p>
        </p:txBody>
      </p:sp>
    </p:spTree>
    <p:extLst>
      <p:ext uri="{BB962C8B-B14F-4D97-AF65-F5344CB8AC3E}">
        <p14:creationId xmlns:p14="http://schemas.microsoft.com/office/powerpoint/2010/main" val="2182396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Attitudes towards news</a:t>
            </a:r>
          </a:p>
        </p:txBody>
      </p:sp>
    </p:spTree>
    <p:extLst>
      <p:ext uri="{BB962C8B-B14F-4D97-AF65-F5344CB8AC3E}">
        <p14:creationId xmlns:p14="http://schemas.microsoft.com/office/powerpoint/2010/main" val="226401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31800" y="133349"/>
            <a:ext cx="8470153" cy="799183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Local Broadcast TV News Is The Primary Source of News For Democrats, Republicans and Independents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211109" y="1372213"/>
          <a:ext cx="2847855" cy="3343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03407" y="1003934"/>
            <a:ext cx="4937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 Regular"/>
              </a:rPr>
              <a:t>% of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People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 Regular"/>
              </a:rPr>
              <a:t> Consuming Any Type of News By Political Affiliation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55058" y="4717018"/>
            <a:ext cx="7454152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Democrats, n=946, Republicans n=695, Independents n=661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Q11)  Primarily, which source do you use to get your news and information? 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246910" y="1372213"/>
          <a:ext cx="2781758" cy="334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30542" y="1424792"/>
            <a:ext cx="1347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Democrats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98410" y="1424792"/>
            <a:ext cx="1347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Republicans</a:t>
            </a:r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4366E8E7-143D-452A-B040-E45E7ED4574C}"/>
              </a:ext>
            </a:extLst>
          </p:cNvPr>
          <p:cNvGraphicFramePr>
            <a:graphicFrameLocks/>
          </p:cNvGraphicFramePr>
          <p:nvPr/>
        </p:nvGraphicFramePr>
        <p:xfrm>
          <a:off x="6256079" y="1357564"/>
          <a:ext cx="2647676" cy="334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2AC2945-BAA9-41A2-AFA5-DD0C940B8772}"/>
              </a:ext>
            </a:extLst>
          </p:cNvPr>
          <p:cNvSpPr txBox="1"/>
          <p:nvPr/>
        </p:nvSpPr>
        <p:spPr>
          <a:xfrm>
            <a:off x="7077080" y="1424792"/>
            <a:ext cx="1444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Independents</a:t>
            </a:r>
          </a:p>
        </p:txBody>
      </p:sp>
    </p:spTree>
    <p:extLst>
      <p:ext uri="{BB962C8B-B14F-4D97-AF65-F5344CB8AC3E}">
        <p14:creationId xmlns:p14="http://schemas.microsoft.com/office/powerpoint/2010/main" val="65767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82146" y="1758462"/>
            <a:ext cx="574692" cy="19781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>
            <a:defPPr>
              <a:defRPr lang="en-US"/>
            </a:defPPr>
          </a:lstStyle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21822" y="1817132"/>
            <a:ext cx="568851" cy="19194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>
            <a:defPPr>
              <a:defRPr lang="en-US"/>
            </a:def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71111" y="1408478"/>
            <a:ext cx="559238" cy="23281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6BF28E66-2195-43DD-A43D-164B2CA4DDFC}"/>
              </a:ext>
            </a:extLst>
          </p:cNvPr>
          <p:cNvSpPr txBox="1">
            <a:spLocks/>
          </p:cNvSpPr>
          <p:nvPr/>
        </p:nvSpPr>
        <p:spPr>
          <a:xfrm>
            <a:off x="431800" y="133349"/>
            <a:ext cx="8712200" cy="847725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Regardless of Political Party, Everyone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Trusts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Local Broadcast TV Assets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…Republicans Trust Media Less…Social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Media is Trusted Least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0C23DD-BCCB-46AA-BF48-82EE325D0CA4}"/>
              </a:ext>
            </a:extLst>
          </p:cNvPr>
          <p:cNvSpPr/>
          <p:nvPr/>
        </p:nvSpPr>
        <p:spPr>
          <a:xfrm>
            <a:off x="1462314" y="4716112"/>
            <a:ext cx="7131657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Democrats, n=946; Republicans, n=695, Independents n=661</a:t>
            </a:r>
          </a:p>
          <a:p>
            <a:r>
              <a:rPr lang="en-US" sz="600" dirty="0">
                <a:solidFill>
                  <a:srgbClr val="404040"/>
                </a:solidFill>
              </a:rPr>
              <a:t>Q17) For each source, please indicate the extent to which you agree or disagree with the following statement: I trust the news that I see/hear on… (Top 2 Box)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4AC90F-DE17-4133-8F2F-5D5046868C14}"/>
              </a:ext>
            </a:extLst>
          </p:cNvPr>
          <p:cNvSpPr txBox="1"/>
          <p:nvPr/>
        </p:nvSpPr>
        <p:spPr>
          <a:xfrm>
            <a:off x="2737832" y="1042153"/>
            <a:ext cx="3211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People Who Trust News from…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8CF7D33-EAF6-4F5E-80DA-55778F63BA0C}"/>
              </a:ext>
            </a:extLst>
          </p:cNvPr>
          <p:cNvGraphicFramePr/>
          <p:nvPr/>
        </p:nvGraphicFramePr>
        <p:xfrm>
          <a:off x="24091" y="1213813"/>
          <a:ext cx="8964488" cy="3638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3866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A6B94-E690-1744-8C4B-6AF5FEB9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65" y="275137"/>
            <a:ext cx="8830735" cy="705064"/>
          </a:xfrm>
        </p:spPr>
        <p:txBody>
          <a:bodyPr/>
          <a:lstStyle/>
          <a:p>
            <a:r>
              <a:rPr lang="en-US" sz="2400" dirty="0"/>
              <a:t>Across the Major Political Affiliations, Local Broadcast TV Assets Are More Believable Than Cable and Social Media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FF3A697-B1AA-9046-8580-31C5931607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4428516"/>
              </p:ext>
            </p:extLst>
          </p:nvPr>
        </p:nvGraphicFramePr>
        <p:xfrm>
          <a:off x="79556" y="1174934"/>
          <a:ext cx="2943043" cy="349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BD2536F-3A92-CC4F-83D1-6A47D06D6E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3657031"/>
              </p:ext>
            </p:extLst>
          </p:nvPr>
        </p:nvGraphicFramePr>
        <p:xfrm>
          <a:off x="3073402" y="1174934"/>
          <a:ext cx="2943043" cy="349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2626649-47DD-A945-A28E-162BB933CB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120974"/>
              </p:ext>
            </p:extLst>
          </p:nvPr>
        </p:nvGraphicFramePr>
        <p:xfrm>
          <a:off x="6028266" y="1174934"/>
          <a:ext cx="2943043" cy="349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550252C-2089-D948-8668-692C5ABF02FE}"/>
              </a:ext>
            </a:extLst>
          </p:cNvPr>
          <p:cNvSpPr txBox="1"/>
          <p:nvPr/>
        </p:nvSpPr>
        <p:spPr>
          <a:xfrm>
            <a:off x="1320799" y="1174934"/>
            <a:ext cx="1159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Democrats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B6DC14-1692-B14B-8D66-7E603BC59655}"/>
              </a:ext>
            </a:extLst>
          </p:cNvPr>
          <p:cNvSpPr txBox="1"/>
          <p:nvPr/>
        </p:nvSpPr>
        <p:spPr>
          <a:xfrm>
            <a:off x="4229974" y="1174934"/>
            <a:ext cx="1349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Republicans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E8ADD-B7F3-9542-8C31-F7D5AC205C8D}"/>
              </a:ext>
            </a:extLst>
          </p:cNvPr>
          <p:cNvSpPr txBox="1"/>
          <p:nvPr/>
        </p:nvSpPr>
        <p:spPr>
          <a:xfrm>
            <a:off x="7159438" y="1174934"/>
            <a:ext cx="160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Independents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DC7446-637D-E34F-BF3C-572AD772F089}"/>
              </a:ext>
            </a:extLst>
          </p:cNvPr>
          <p:cNvSpPr/>
          <p:nvPr/>
        </p:nvSpPr>
        <p:spPr>
          <a:xfrm>
            <a:off x="1455174" y="4715096"/>
            <a:ext cx="7403592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 Democrats, n=946; Republicans, n=695 ; Independents, n=661</a:t>
            </a:r>
          </a:p>
          <a:p>
            <a:r>
              <a:rPr lang="en-US" sz="600" dirty="0">
                <a:solidFill>
                  <a:srgbClr val="404040"/>
                </a:solidFill>
              </a:rPr>
              <a:t>Q14) How likely are you to believe what somebody tells you if they say they heard about it from this source? Top 2 box shown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4294307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31800" y="133350"/>
            <a:ext cx="8470153" cy="503152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sz="2400" dirty="0">
                <a:solidFill>
                  <a:sysClr val="windowText" lastClr="000000"/>
                </a:solidFill>
              </a:rPr>
              <a:t>‘Fake News’ is Perceived as Greatest on Social Media</a:t>
            </a: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189031"/>
              </p:ext>
            </p:extLst>
          </p:nvPr>
        </p:nvGraphicFramePr>
        <p:xfrm>
          <a:off x="211109" y="1372213"/>
          <a:ext cx="2847855" cy="3343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95148" y="727358"/>
            <a:ext cx="4153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People Who Find Fake News </a:t>
            </a:r>
            <a:r>
              <a:rPr lang="en-US" sz="12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Most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Prevalent on…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934269"/>
              </p:ext>
            </p:extLst>
          </p:nvPr>
        </p:nvGraphicFramePr>
        <p:xfrm>
          <a:off x="3246910" y="1372213"/>
          <a:ext cx="2781758" cy="334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30542" y="1254462"/>
            <a:ext cx="1347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Democrats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98410" y="1254462"/>
            <a:ext cx="1347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Republicans</a:t>
            </a:r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4366E8E7-143D-452A-B040-E45E7ED457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905853"/>
              </p:ext>
            </p:extLst>
          </p:nvPr>
        </p:nvGraphicFramePr>
        <p:xfrm>
          <a:off x="6256079" y="1357564"/>
          <a:ext cx="2647676" cy="334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2AC2945-BAA9-41A2-AFA5-DD0C940B8772}"/>
              </a:ext>
            </a:extLst>
          </p:cNvPr>
          <p:cNvSpPr txBox="1"/>
          <p:nvPr/>
        </p:nvSpPr>
        <p:spPr>
          <a:xfrm>
            <a:off x="7077080" y="1254462"/>
            <a:ext cx="1444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Independents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EEBF13-9B0D-4248-8090-4F00DA2F3D41}"/>
              </a:ext>
            </a:extLst>
          </p:cNvPr>
          <p:cNvSpPr/>
          <p:nvPr/>
        </p:nvSpPr>
        <p:spPr>
          <a:xfrm>
            <a:off x="1455174" y="4715569"/>
            <a:ext cx="688856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Base: </a:t>
            </a: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Democrats, n=946; Republicans, n=695 ; Independents, n=661 </a:t>
            </a:r>
            <a:b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600" dirty="0">
                <a:solidFill>
                  <a:srgbClr val="404040"/>
                </a:solidFill>
                <a:latin typeface="+mj-lt"/>
              </a:rPr>
              <a:t>Q16)  I find the problem with “fake news” to be most prevalent on…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176563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Political Conversation</a:t>
            </a:r>
          </a:p>
        </p:txBody>
      </p:sp>
    </p:spTree>
    <p:extLst>
      <p:ext uri="{BB962C8B-B14F-4D97-AF65-F5344CB8AC3E}">
        <p14:creationId xmlns:p14="http://schemas.microsoft.com/office/powerpoint/2010/main" val="1029112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927923" y="1700894"/>
          <a:ext cx="7460995" cy="3141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40189" y="141720"/>
            <a:ext cx="8444754" cy="85725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600" dirty="0">
                <a:solidFill>
                  <a:sysClr val="windowText" lastClr="000000"/>
                </a:solidFill>
                <a:latin typeface="+mn-lt"/>
              </a:rPr>
              <a:t>Over The Last Seven Years, More Americans Are Talking About Politics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5058" y="4717018"/>
            <a:ext cx="7454152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Total Public, n=2006, 1997, 2000, 2000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Q1) Please enter the approximate number of conversations you had during the past day? 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8620" y="1210423"/>
            <a:ext cx="3846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People Talking About Politics Per Day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34030" y="3748411"/>
            <a:ext cx="438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>
                <a:solidFill>
                  <a:schemeClr val="bg1"/>
                </a:solidFill>
              </a:rPr>
              <a:t>+44% Vs. 2015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51283" y="1427793"/>
            <a:ext cx="9330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American</a:t>
            </a:r>
          </a:p>
          <a:p>
            <a:pPr algn="ctr"/>
            <a:r>
              <a:rPr lang="en-US" sz="900" b="1" dirty="0"/>
              <a:t>Conversation</a:t>
            </a:r>
            <a:br>
              <a:rPr lang="en-US" sz="900" b="1" dirty="0"/>
            </a:br>
            <a:r>
              <a:rPr lang="en-US" sz="900" b="1" dirty="0"/>
              <a:t>Study</a:t>
            </a:r>
          </a:p>
        </p:txBody>
      </p:sp>
    </p:spTree>
    <p:extLst>
      <p:ext uri="{BB962C8B-B14F-4D97-AF65-F5344CB8AC3E}">
        <p14:creationId xmlns:p14="http://schemas.microsoft.com/office/powerpoint/2010/main" val="3231000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301" y="178898"/>
            <a:ext cx="8597900" cy="824231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000" b="1" dirty="0"/>
              <a:t>Broadcast TV Is A More Powerful Political Conversation Driver Than Cable TV For Democrats, Republicans, and Independents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2827" y="966802"/>
            <a:ext cx="56092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 of Political Conversations </a:t>
            </a:r>
            <a:r>
              <a:rPr lang="en-US" sz="1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Affected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TV Type,</a:t>
            </a:r>
          </a:p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either as conversation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spark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through being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referenced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conversation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5174" y="4722065"/>
            <a:ext cx="7653845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Base: News of the Day Political conversations: Democrat </a:t>
            </a:r>
            <a:r>
              <a:rPr lang="en-US" sz="600">
                <a:solidFill>
                  <a:schemeClr val="tx1">
                    <a:lumMod val="75000"/>
                    <a:lumOff val="25000"/>
                  </a:schemeClr>
                </a:solidFill>
              </a:rPr>
              <a:t>n=180; </a:t>
            </a: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Republican, </a:t>
            </a:r>
            <a:r>
              <a:rPr lang="en-US" sz="600">
                <a:solidFill>
                  <a:schemeClr val="tx1">
                    <a:lumMod val="75000"/>
                    <a:lumOff val="25000"/>
                  </a:schemeClr>
                </a:solidFill>
              </a:rPr>
              <a:t>n=158; </a:t>
            </a: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Independents, </a:t>
            </a:r>
            <a:r>
              <a:rPr lang="en-US" sz="600">
                <a:solidFill>
                  <a:schemeClr val="tx1">
                    <a:lumMod val="75000"/>
                    <a:lumOff val="25000"/>
                  </a:schemeClr>
                </a:solidFill>
              </a:rPr>
              <a:t>n=112</a:t>
            </a:r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Q9a) Conversations including either media spark or reference.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3C41AB3-5113-4D3F-8742-29FA5066A0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203583"/>
              </p:ext>
            </p:extLst>
          </p:nvPr>
        </p:nvGraphicFramePr>
        <p:xfrm>
          <a:off x="1349441" y="1391194"/>
          <a:ext cx="6096000" cy="3391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3898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6A98C-9C4F-5E42-91E1-78326516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69870"/>
            <a:ext cx="8686802" cy="857250"/>
          </a:xfrm>
        </p:spPr>
        <p:txBody>
          <a:bodyPr/>
          <a:lstStyle/>
          <a:p>
            <a:r>
              <a:rPr lang="en-US" sz="2800" dirty="0"/>
              <a:t>”How Likely Are You to Vote in the Upcoming November 2022 Midterm Elections?”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0B6AB0-7767-004C-BDCE-8DCCB53C9BFC}"/>
              </a:ext>
            </a:extLst>
          </p:cNvPr>
          <p:cNvSpPr/>
          <p:nvPr/>
        </p:nvSpPr>
        <p:spPr>
          <a:xfrm>
            <a:off x="1455058" y="4717018"/>
            <a:ext cx="7454152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Total Public, n= 2000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QPOL3A)  How likely are you to vote in the upcoming November 2022 midterm election?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F0AE7CC-3345-234B-A80D-91446EC4F3DF}"/>
              </a:ext>
            </a:extLst>
          </p:cNvPr>
          <p:cNvGraphicFramePr/>
          <p:nvPr/>
        </p:nvGraphicFramePr>
        <p:xfrm>
          <a:off x="1713470" y="1417079"/>
          <a:ext cx="5074508" cy="344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082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31775"/>
            <a:ext cx="7162616" cy="670082"/>
          </a:xfrm>
        </p:spPr>
        <p:txBody>
          <a:bodyPr/>
          <a:lstStyle/>
          <a:p>
            <a:r>
              <a:rPr lang="en-US" dirty="0"/>
              <a:t>Purpose of this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1616" y="950913"/>
            <a:ext cx="8280584" cy="35081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/>
              <a:t>This study was commissioned to assess and quantify the role media platforms have in driving Americans’ conversations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3233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1C931F-8388-4790-9C2F-B1DBADDFB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69870"/>
            <a:ext cx="8686802" cy="857250"/>
          </a:xfrm>
        </p:spPr>
        <p:txBody>
          <a:bodyPr/>
          <a:lstStyle/>
          <a:p>
            <a:r>
              <a:rPr lang="en-US" sz="2800" dirty="0"/>
              <a:t>”How Likely Are You to Vote in the Upcoming November 2022 Midterm Elections?”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BCC7ACE-8F75-4FF4-9591-EEDA28FBA086}"/>
              </a:ext>
            </a:extLst>
          </p:cNvPr>
          <p:cNvGraphicFramePr/>
          <p:nvPr/>
        </p:nvGraphicFramePr>
        <p:xfrm>
          <a:off x="1524000" y="1703810"/>
          <a:ext cx="6096000" cy="2899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D62EB36-5E7F-4EBF-97B0-C696371189FC}"/>
              </a:ext>
            </a:extLst>
          </p:cNvPr>
          <p:cNvSpPr txBox="1"/>
          <p:nvPr/>
        </p:nvSpPr>
        <p:spPr>
          <a:xfrm>
            <a:off x="2730500" y="1545030"/>
            <a:ext cx="4527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% Very likely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3AA41C-4B68-45A5-8759-EA11BD6E3A17}"/>
              </a:ext>
            </a:extLst>
          </p:cNvPr>
          <p:cNvSpPr/>
          <p:nvPr/>
        </p:nvSpPr>
        <p:spPr>
          <a:xfrm>
            <a:off x="1455058" y="4717018"/>
            <a:ext cx="7454152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Total Public, n= 2000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QPOL3A)  How likely are you to vote in the upcoming November 2022 midterm election?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428944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1C931F-8388-4790-9C2F-B1DBADDFB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33350"/>
            <a:ext cx="8712200" cy="11049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“How Likely Are You to Vote in the Upcoming November 2022 Midterm Elections?”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BCC7ACE-8F75-4FF4-9591-EEDA28FBA086}"/>
              </a:ext>
            </a:extLst>
          </p:cNvPr>
          <p:cNvGraphicFramePr/>
          <p:nvPr/>
        </p:nvGraphicFramePr>
        <p:xfrm>
          <a:off x="1524000" y="1453165"/>
          <a:ext cx="6096000" cy="2899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D62EB36-5E7F-4EBF-97B0-C696371189FC}"/>
              </a:ext>
            </a:extLst>
          </p:cNvPr>
          <p:cNvSpPr txBox="1"/>
          <p:nvPr/>
        </p:nvSpPr>
        <p:spPr>
          <a:xfrm>
            <a:off x="2730500" y="1294385"/>
            <a:ext cx="4527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% Very likely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3AA41C-4B68-45A5-8759-EA11BD6E3A17}"/>
              </a:ext>
            </a:extLst>
          </p:cNvPr>
          <p:cNvSpPr/>
          <p:nvPr/>
        </p:nvSpPr>
        <p:spPr>
          <a:xfrm>
            <a:off x="1455058" y="4717018"/>
            <a:ext cx="7454152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Respondents P18-34, n= 542; P35+, n= 1458; P50+, n=967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QPOL3A)  How likely are you to vote in the upcoming November 2022 midterm election?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3661901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940EE-37E6-454B-8951-03F5F6DD9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69870"/>
            <a:ext cx="8620898" cy="857250"/>
          </a:xfrm>
        </p:spPr>
        <p:txBody>
          <a:bodyPr/>
          <a:lstStyle/>
          <a:p>
            <a:r>
              <a:rPr lang="en-US" sz="2800" dirty="0"/>
              <a:t>”What are the Key Issues That Would Get You to Vote in The November 2022 Midterm Elections?”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53A8BE3-E9F8-884E-9E07-EB8AA09D67EE}"/>
              </a:ext>
            </a:extLst>
          </p:cNvPr>
          <p:cNvGraphicFramePr/>
          <p:nvPr/>
        </p:nvGraphicFramePr>
        <p:xfrm>
          <a:off x="1524000" y="1515762"/>
          <a:ext cx="6096000" cy="2866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D8F9C95-B6CA-B449-81CF-D1778ADEA188}"/>
              </a:ext>
            </a:extLst>
          </p:cNvPr>
          <p:cNvSpPr/>
          <p:nvPr/>
        </p:nvSpPr>
        <p:spPr>
          <a:xfrm>
            <a:off x="1455058" y="4717018"/>
            <a:ext cx="7454152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 Total Public, n= 2000, Democrats, n=946; Republicans, n=695; Independents, n=661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QPOL5)  What are the key issues that would get you to vote in the November 2022 midterm elections?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2629927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940EE-37E6-454B-8951-03F5F6DD9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69870"/>
            <a:ext cx="8620898" cy="857250"/>
          </a:xfrm>
        </p:spPr>
        <p:txBody>
          <a:bodyPr/>
          <a:lstStyle/>
          <a:p>
            <a:r>
              <a:rPr lang="en-US" sz="2800" dirty="0"/>
              <a:t>”What are the Key Issues That Would Get You to Vote in The November 2022 Midterm Elections?”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8F9C95-B6CA-B449-81CF-D1778ADEA188}"/>
              </a:ext>
            </a:extLst>
          </p:cNvPr>
          <p:cNvSpPr/>
          <p:nvPr/>
        </p:nvSpPr>
        <p:spPr>
          <a:xfrm>
            <a:off x="1455058" y="4717018"/>
            <a:ext cx="7454152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 A35+, n=1458, A50+, n=967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QPOL5)  What are the key issues that would get you to vote in the November 2022 midterm elections?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FF838F1-A2D3-393D-5B06-AB8824C03A33}"/>
              </a:ext>
            </a:extLst>
          </p:cNvPr>
          <p:cNvGraphicFramePr/>
          <p:nvPr/>
        </p:nvGraphicFramePr>
        <p:xfrm>
          <a:off x="177230" y="1291481"/>
          <a:ext cx="4506097" cy="3389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B2836A54-CCB7-6BF1-5F05-5FB1FB84B338}"/>
              </a:ext>
            </a:extLst>
          </p:cNvPr>
          <p:cNvSpPr txBox="1"/>
          <p:nvPr/>
        </p:nvSpPr>
        <p:spPr>
          <a:xfrm>
            <a:off x="236300" y="2356090"/>
            <a:ext cx="2179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Voting rights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5F7D42-CD9D-B6EF-3C93-E228BBA23D4B}"/>
              </a:ext>
            </a:extLst>
          </p:cNvPr>
          <p:cNvSpPr txBox="1"/>
          <p:nvPr/>
        </p:nvSpPr>
        <p:spPr>
          <a:xfrm>
            <a:off x="253751" y="1790026"/>
            <a:ext cx="1404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Economy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A2FF61-64B5-926E-BBEF-B6E500528F6C}"/>
              </a:ext>
            </a:extLst>
          </p:cNvPr>
          <p:cNvSpPr txBox="1"/>
          <p:nvPr/>
        </p:nvSpPr>
        <p:spPr>
          <a:xfrm>
            <a:off x="232577" y="2080129"/>
            <a:ext cx="1404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Civic duty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C2C03E-8DB6-CF6D-7356-4FD042F4A8DE}"/>
              </a:ext>
            </a:extLst>
          </p:cNvPr>
          <p:cNvSpPr txBox="1"/>
          <p:nvPr/>
        </p:nvSpPr>
        <p:spPr>
          <a:xfrm>
            <a:off x="236300" y="2632051"/>
            <a:ext cx="2179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Balance of power/Congress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3D3206-9A3E-913E-CBDA-A8B3C82F35A2}"/>
              </a:ext>
            </a:extLst>
          </p:cNvPr>
          <p:cNvSpPr txBox="1"/>
          <p:nvPr/>
        </p:nvSpPr>
        <p:spPr>
          <a:xfrm>
            <a:off x="236300" y="2889389"/>
            <a:ext cx="2179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Vaccine/mask mandates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72CE3F3-0993-927A-8680-9FA36F9F6DE3}"/>
              </a:ext>
            </a:extLst>
          </p:cNvPr>
          <p:cNvSpPr txBox="1"/>
          <p:nvPr/>
        </p:nvSpPr>
        <p:spPr>
          <a:xfrm>
            <a:off x="238193" y="3176874"/>
            <a:ext cx="2179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Local ballot issues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F1C9BE-3CC0-D025-E3C5-50B230B3E931}"/>
              </a:ext>
            </a:extLst>
          </p:cNvPr>
          <p:cNvSpPr txBox="1"/>
          <p:nvPr/>
        </p:nvSpPr>
        <p:spPr>
          <a:xfrm>
            <a:off x="239925" y="3437446"/>
            <a:ext cx="2179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Women’s rights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64AE97-434A-7A38-579A-71B5B18FBDF8}"/>
              </a:ext>
            </a:extLst>
          </p:cNvPr>
          <p:cNvSpPr txBox="1"/>
          <p:nvPr/>
        </p:nvSpPr>
        <p:spPr>
          <a:xfrm>
            <a:off x="230040" y="3727727"/>
            <a:ext cx="2179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Trump candidates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649A87C-99C1-4107-1F55-E3EE1B69DC8A}"/>
              </a:ext>
            </a:extLst>
          </p:cNvPr>
          <p:cNvSpPr txBox="1"/>
          <p:nvPr/>
        </p:nvSpPr>
        <p:spPr>
          <a:xfrm>
            <a:off x="219055" y="4026265"/>
            <a:ext cx="21794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Don’t plan to vote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62E927D-A250-3995-17B7-67173E3C378D}"/>
              </a:ext>
            </a:extLst>
          </p:cNvPr>
          <p:cNvSpPr txBox="1"/>
          <p:nvPr/>
        </p:nvSpPr>
        <p:spPr>
          <a:xfrm>
            <a:off x="232577" y="4284082"/>
            <a:ext cx="21794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</a:rPr>
              <a:t>Something else</a:t>
            </a:r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A7FA26B8-DB02-40F1-B3C8-08E5D4ABD569}"/>
              </a:ext>
            </a:extLst>
          </p:cNvPr>
          <p:cNvGraphicFramePr/>
          <p:nvPr/>
        </p:nvGraphicFramePr>
        <p:xfrm>
          <a:off x="4572000" y="1295857"/>
          <a:ext cx="4506097" cy="3389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8695F5AF-0C66-4DCA-9AE7-C979E1CCA1CD}"/>
              </a:ext>
            </a:extLst>
          </p:cNvPr>
          <p:cNvSpPr txBox="1"/>
          <p:nvPr/>
        </p:nvSpPr>
        <p:spPr>
          <a:xfrm>
            <a:off x="4631070" y="2360466"/>
            <a:ext cx="2179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Balance of power/Congress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021E692-D183-4743-8FEB-09228329D4A1}"/>
              </a:ext>
            </a:extLst>
          </p:cNvPr>
          <p:cNvSpPr txBox="1"/>
          <p:nvPr/>
        </p:nvSpPr>
        <p:spPr>
          <a:xfrm>
            <a:off x="4648521" y="1794402"/>
            <a:ext cx="1404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Economy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1513EE3-7BA2-419F-BF47-C780DBB86A4C}"/>
              </a:ext>
            </a:extLst>
          </p:cNvPr>
          <p:cNvSpPr txBox="1"/>
          <p:nvPr/>
        </p:nvSpPr>
        <p:spPr>
          <a:xfrm>
            <a:off x="4627347" y="2084505"/>
            <a:ext cx="1404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Civic duty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637625B-0A2B-4317-9B12-BDF5E65FFD53}"/>
              </a:ext>
            </a:extLst>
          </p:cNvPr>
          <p:cNvSpPr txBox="1"/>
          <p:nvPr/>
        </p:nvSpPr>
        <p:spPr>
          <a:xfrm>
            <a:off x="4631070" y="2636427"/>
            <a:ext cx="2179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Voting rights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C8FD97-6680-418A-86B7-1CD9B134558A}"/>
              </a:ext>
            </a:extLst>
          </p:cNvPr>
          <p:cNvSpPr txBox="1"/>
          <p:nvPr/>
        </p:nvSpPr>
        <p:spPr>
          <a:xfrm>
            <a:off x="4631070" y="2893765"/>
            <a:ext cx="2179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Local ballot issues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725616F-9176-4AE9-B65C-2F6C1C376951}"/>
              </a:ext>
            </a:extLst>
          </p:cNvPr>
          <p:cNvSpPr txBox="1"/>
          <p:nvPr/>
        </p:nvSpPr>
        <p:spPr>
          <a:xfrm>
            <a:off x="4632963" y="3181250"/>
            <a:ext cx="21794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Vaccine &amp; mask mandates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C236986-A45F-4F46-8942-E91C3A11A5BA}"/>
              </a:ext>
            </a:extLst>
          </p:cNvPr>
          <p:cNvSpPr txBox="1"/>
          <p:nvPr/>
        </p:nvSpPr>
        <p:spPr>
          <a:xfrm>
            <a:off x="4641045" y="3441822"/>
            <a:ext cx="2179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Women’s rights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07DE524-09B9-4A31-B655-665F3817B820}"/>
              </a:ext>
            </a:extLst>
          </p:cNvPr>
          <p:cNvSpPr txBox="1"/>
          <p:nvPr/>
        </p:nvSpPr>
        <p:spPr>
          <a:xfrm>
            <a:off x="4650210" y="3732103"/>
            <a:ext cx="2179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Trump candidates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02196E2-832B-4C4B-83ED-BB402D29E79B}"/>
              </a:ext>
            </a:extLst>
          </p:cNvPr>
          <p:cNvSpPr txBox="1"/>
          <p:nvPr/>
        </p:nvSpPr>
        <p:spPr>
          <a:xfrm>
            <a:off x="4628113" y="4030641"/>
            <a:ext cx="21794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</a:rPr>
              <a:t>Something else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0BA2B94-C326-406B-BA2C-A19F77CF9CE1}"/>
              </a:ext>
            </a:extLst>
          </p:cNvPr>
          <p:cNvSpPr txBox="1"/>
          <p:nvPr/>
        </p:nvSpPr>
        <p:spPr>
          <a:xfrm>
            <a:off x="4627347" y="4273622"/>
            <a:ext cx="2179466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Don’t plan</a:t>
            </a:r>
            <a:br>
              <a:rPr lang="en-US" sz="600" b="1" dirty="0">
                <a:solidFill>
                  <a:schemeClr val="bg1"/>
                </a:solidFill>
              </a:rPr>
            </a:br>
            <a:r>
              <a:rPr lang="en-US" sz="600" b="1" dirty="0">
                <a:solidFill>
                  <a:schemeClr val="bg1"/>
                </a:solidFill>
              </a:rPr>
              <a:t> to vote</a:t>
            </a:r>
          </a:p>
        </p:txBody>
      </p:sp>
    </p:spTree>
    <p:extLst>
      <p:ext uri="{BB962C8B-B14F-4D97-AF65-F5344CB8AC3E}">
        <p14:creationId xmlns:p14="http://schemas.microsoft.com/office/powerpoint/2010/main" val="2129066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2B8128-901B-7340-9D34-2A18E1C04D82}"/>
              </a:ext>
            </a:extLst>
          </p:cNvPr>
          <p:cNvSpPr txBox="1"/>
          <p:nvPr/>
        </p:nvSpPr>
        <p:spPr>
          <a:xfrm>
            <a:off x="1456266" y="4794476"/>
            <a:ext cx="4969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Base: Total Public, n=2,000. </a:t>
            </a:r>
          </a:p>
          <a:p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Q1) Please enter the approximate number of conversations you had during the past day? 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2020</a:t>
            </a:r>
          </a:p>
        </p:txBody>
      </p:sp>
      <p:sp>
        <p:nvSpPr>
          <p:cNvPr id="4" name="Rounded Rectangular Callout 2">
            <a:extLst>
              <a:ext uri="{FF2B5EF4-FFF2-40B4-BE49-F238E27FC236}">
                <a16:creationId xmlns:a16="http://schemas.microsoft.com/office/drawing/2014/main" id="{E3D4D087-4B05-1143-B043-F4C2A63B148D}"/>
              </a:ext>
            </a:extLst>
          </p:cNvPr>
          <p:cNvSpPr/>
          <p:nvPr/>
        </p:nvSpPr>
        <p:spPr>
          <a:xfrm>
            <a:off x="2378433" y="1044105"/>
            <a:ext cx="3776133" cy="2861733"/>
          </a:xfrm>
          <a:prstGeom prst="wedgeRoundRectCallout">
            <a:avLst>
              <a:gd name="adj1" fmla="val 49398"/>
              <a:gd name="adj2" fmla="val 76187"/>
              <a:gd name="adj3" fmla="val 16667"/>
            </a:avLst>
          </a:prstGeom>
          <a:solidFill>
            <a:schemeClr val="bg1"/>
          </a:solidFill>
          <a:ln w="28575">
            <a:solidFill>
              <a:srgbClr val="9BBB59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921E93C-7108-304A-A37B-6B9A392E1AC4}"/>
              </a:ext>
            </a:extLst>
          </p:cNvPr>
          <p:cNvGraphicFramePr/>
          <p:nvPr/>
        </p:nvGraphicFramePr>
        <p:xfrm>
          <a:off x="2640900" y="1498455"/>
          <a:ext cx="3251200" cy="224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4CF1644-4A31-F241-8086-C96AA2314D97}"/>
              </a:ext>
            </a:extLst>
          </p:cNvPr>
          <p:cNvSpPr txBox="1"/>
          <p:nvPr/>
        </p:nvSpPr>
        <p:spPr>
          <a:xfrm>
            <a:off x="4342698" y="2249325"/>
            <a:ext cx="723900" cy="3825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Talking About Politics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9B73F2-939C-E84F-B333-787AE0616975}"/>
              </a:ext>
            </a:extLst>
          </p:cNvPr>
          <p:cNvSpPr/>
          <p:nvPr/>
        </p:nvSpPr>
        <p:spPr>
          <a:xfrm>
            <a:off x="3313880" y="1059345"/>
            <a:ext cx="2186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% of People Talking About Topics Per Day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51CDB6-F7A4-0D49-B706-A8EBB7D5C3D4}"/>
              </a:ext>
            </a:extLst>
          </p:cNvPr>
          <p:cNvSpPr txBox="1">
            <a:spLocks/>
          </p:cNvSpPr>
          <p:nvPr/>
        </p:nvSpPr>
        <p:spPr>
          <a:xfrm>
            <a:off x="126999" y="61463"/>
            <a:ext cx="8945155" cy="875747"/>
          </a:xfrm>
          <a:prstGeom prst="rect">
            <a:avLst/>
          </a:prstGeom>
        </p:spPr>
        <p:txBody>
          <a:bodyPr tIns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dirty="0"/>
              <a:t>Nearly Half of Americans Talked About Politics in the Last Day</a:t>
            </a:r>
          </a:p>
        </p:txBody>
      </p:sp>
    </p:spTree>
    <p:extLst>
      <p:ext uri="{BB962C8B-B14F-4D97-AF65-F5344CB8AC3E}">
        <p14:creationId xmlns:p14="http://schemas.microsoft.com/office/powerpoint/2010/main" val="1971318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2D1AE81-9FCC-9D44-9A5F-3AACC91A8098}"/>
              </a:ext>
            </a:extLst>
          </p:cNvPr>
          <p:cNvSpPr txBox="1">
            <a:spLocks/>
          </p:cNvSpPr>
          <p:nvPr/>
        </p:nvSpPr>
        <p:spPr>
          <a:xfrm>
            <a:off x="264942" y="137992"/>
            <a:ext cx="868509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Century Gothic" panose="020B0502020202020204" pitchFamily="34" charset="0"/>
              </a:rPr>
              <a:t>The Political Conversation Has Evolved Since 2019, With President Trump Having Faded, And Ukraine And The Economy Now Dominating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5926B29-22D2-4145-ABFD-C8758EEC93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4589608"/>
              </p:ext>
            </p:extLst>
          </p:nvPr>
        </p:nvGraphicFramePr>
        <p:xfrm>
          <a:off x="-248197" y="1456457"/>
          <a:ext cx="5107578" cy="3265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643F371-34B5-384B-9B27-219FC478F537}"/>
              </a:ext>
            </a:extLst>
          </p:cNvPr>
          <p:cNvSpPr txBox="1"/>
          <p:nvPr/>
        </p:nvSpPr>
        <p:spPr>
          <a:xfrm>
            <a:off x="2955790" y="1063847"/>
            <a:ext cx="3242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% of </a:t>
            </a:r>
            <a:r>
              <a:rPr lang="en-US" sz="16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Political Conversations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About…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157082-DA11-6944-B268-97559A563B65}"/>
              </a:ext>
            </a:extLst>
          </p:cNvPr>
          <p:cNvSpPr txBox="1"/>
          <p:nvPr/>
        </p:nvSpPr>
        <p:spPr>
          <a:xfrm>
            <a:off x="7715250" y="555698"/>
            <a:ext cx="1114425" cy="53846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F2E1D3-2F89-A14C-9BA6-29132B69C32E}"/>
              </a:ext>
            </a:extLst>
          </p:cNvPr>
          <p:cNvSpPr txBox="1"/>
          <p:nvPr/>
        </p:nvSpPr>
        <p:spPr>
          <a:xfrm>
            <a:off x="5172346" y="131927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EAFF9806-A540-204C-979D-1540CAE967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6261426"/>
              </p:ext>
            </p:extLst>
          </p:nvPr>
        </p:nvGraphicFramePr>
        <p:xfrm>
          <a:off x="4280260" y="1501159"/>
          <a:ext cx="5107578" cy="3265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B04EAEF-868C-3148-9C78-6281F9E221CD}"/>
              </a:ext>
            </a:extLst>
          </p:cNvPr>
          <p:cNvSpPr txBox="1"/>
          <p:nvPr/>
        </p:nvSpPr>
        <p:spPr>
          <a:xfrm>
            <a:off x="1448980" y="1182092"/>
            <a:ext cx="1991394" cy="4041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000000"/>
                </a:solidFill>
                <a:latin typeface="Calibri"/>
              </a:rPr>
              <a:t>2019 Study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D79615-A946-A341-AF68-8A00365657A0}"/>
              </a:ext>
            </a:extLst>
          </p:cNvPr>
          <p:cNvSpPr txBox="1"/>
          <p:nvPr/>
        </p:nvSpPr>
        <p:spPr>
          <a:xfrm>
            <a:off x="6271531" y="1206717"/>
            <a:ext cx="2173606" cy="37950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000000"/>
                </a:solidFill>
                <a:latin typeface="Calibri"/>
              </a:rPr>
              <a:t>2022 Study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1C0A02-2151-3144-B7D3-A06D41169B10}"/>
              </a:ext>
            </a:extLst>
          </p:cNvPr>
          <p:cNvSpPr/>
          <p:nvPr/>
        </p:nvSpPr>
        <p:spPr>
          <a:xfrm>
            <a:off x="1371624" y="4774168"/>
            <a:ext cx="3575654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/>
                </a:solidFill>
                <a:latin typeface="Calibri"/>
              </a:rPr>
              <a:t>Base: Q3N. Political Conversations (2019/2022 Political Conversations, n=369/383).</a:t>
            </a:r>
          </a:p>
          <a:p>
            <a:r>
              <a:rPr lang="en-US" sz="600" dirty="0">
                <a:solidFill>
                  <a:prstClr val="black"/>
                </a:solidFill>
                <a:latin typeface="Calibri"/>
              </a:rPr>
              <a:t>Q3N. What was your most significant or memorable political conversation related to?</a:t>
            </a:r>
          </a:p>
          <a:p>
            <a:r>
              <a:rPr lang="en-US" sz="600" dirty="0">
                <a:solidFill>
                  <a:prstClr val="black"/>
                </a:solidFill>
                <a:latin typeface="Calibri"/>
              </a:rPr>
              <a:t>Engagement Labs TVB American Conversation Study</a:t>
            </a:r>
          </a:p>
        </p:txBody>
      </p:sp>
    </p:spTree>
    <p:extLst>
      <p:ext uri="{BB962C8B-B14F-4D97-AF65-F5344CB8AC3E}">
        <p14:creationId xmlns:p14="http://schemas.microsoft.com/office/powerpoint/2010/main" val="627964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A61FFFE-2FF1-EF40-96E9-19AEAEE16C53}"/>
              </a:ext>
            </a:extLst>
          </p:cNvPr>
          <p:cNvSpPr txBox="1">
            <a:spLocks/>
          </p:cNvSpPr>
          <p:nvPr/>
        </p:nvSpPr>
        <p:spPr>
          <a:xfrm>
            <a:off x="337809" y="159570"/>
            <a:ext cx="846838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>
                <a:latin typeface="Century Gothic" panose="020B0502020202020204" pitchFamily="34" charset="0"/>
              </a:rPr>
              <a:t>Political Conversations Across Party Affiliations Were Mostly About The Attack On Ukraine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569F51A-0B11-9E40-84F6-E06B66BD93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5990491"/>
              </p:ext>
            </p:extLst>
          </p:nvPr>
        </p:nvGraphicFramePr>
        <p:xfrm>
          <a:off x="132154" y="1420585"/>
          <a:ext cx="8892576" cy="3265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4157B05-0F86-0D41-8229-1A9A690FCBDF}"/>
              </a:ext>
            </a:extLst>
          </p:cNvPr>
          <p:cNvSpPr txBox="1"/>
          <p:nvPr/>
        </p:nvSpPr>
        <p:spPr>
          <a:xfrm>
            <a:off x="2957325" y="1483416"/>
            <a:ext cx="3242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% of Political Conversations About…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6D5AC9-6A9C-284B-800B-829B7EF1B939}"/>
              </a:ext>
            </a:extLst>
          </p:cNvPr>
          <p:cNvSpPr/>
          <p:nvPr/>
        </p:nvSpPr>
        <p:spPr>
          <a:xfrm flipH="1">
            <a:off x="1329764" y="4728380"/>
            <a:ext cx="387833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/>
                </a:solidFill>
                <a:latin typeface="Calibri"/>
              </a:rPr>
              <a:t>Base: Political Conversations ( Total Public, n=383; Democrats, n=180; Republicans, n=158; Independents, n=112). </a:t>
            </a:r>
          </a:p>
          <a:p>
            <a:r>
              <a:rPr lang="en-US" sz="600" dirty="0">
                <a:solidFill>
                  <a:prstClr val="black"/>
                </a:solidFill>
                <a:latin typeface="Calibri"/>
              </a:rPr>
              <a:t>Q3N. What was your most significant or memorable political conversation related to?</a:t>
            </a:r>
          </a:p>
          <a:p>
            <a:r>
              <a:rPr lang="en-US" sz="600" dirty="0">
                <a:solidFill>
                  <a:prstClr val="black"/>
                </a:solidFill>
                <a:latin typeface="Calibri"/>
              </a:rPr>
              <a:t>Engagement Labs TVB American Conversation Study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3CD0F2-2C19-3849-8DD2-B6476699BA7C}"/>
              </a:ext>
            </a:extLst>
          </p:cNvPr>
          <p:cNvSpPr txBox="1"/>
          <p:nvPr/>
        </p:nvSpPr>
        <p:spPr>
          <a:xfrm>
            <a:off x="337808" y="1009218"/>
            <a:ext cx="846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Republicans &amp; Independents are more focused on the economy while Democrat conversations are focused on COVID, President Trump, and voting.</a:t>
            </a:r>
          </a:p>
        </p:txBody>
      </p:sp>
    </p:spTree>
    <p:extLst>
      <p:ext uri="{BB962C8B-B14F-4D97-AF65-F5344CB8AC3E}">
        <p14:creationId xmlns:p14="http://schemas.microsoft.com/office/powerpoint/2010/main" val="2190106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03B540FF-1544-4EFE-972A-30D9C5B70B57}"/>
              </a:ext>
            </a:extLst>
          </p:cNvPr>
          <p:cNvSpPr txBox="1">
            <a:spLocks/>
          </p:cNvSpPr>
          <p:nvPr/>
        </p:nvSpPr>
        <p:spPr>
          <a:xfrm>
            <a:off x="431800" y="145506"/>
            <a:ext cx="8388671" cy="833759"/>
          </a:xfrm>
          <a:prstGeom prst="rect">
            <a:avLst/>
          </a:prstGeom>
        </p:spPr>
        <p:txBody>
          <a:bodyPr vert="horz" lIns="91440" tIns="0" rIns="91440" bIns="45720" rtlCol="0" anchor="t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Concerns About “Fake News” Abound, Differing Across Party Lines</a:t>
            </a:r>
          </a:p>
        </p:txBody>
      </p:sp>
      <p:sp>
        <p:nvSpPr>
          <p:cNvPr id="17" name="Rounded Rectangular Callout 11">
            <a:extLst>
              <a:ext uri="{FF2B5EF4-FFF2-40B4-BE49-F238E27FC236}">
                <a16:creationId xmlns:a16="http://schemas.microsoft.com/office/drawing/2014/main" id="{1CBFA657-34D8-4D55-B6B7-1B9061FFF8AD}"/>
              </a:ext>
            </a:extLst>
          </p:cNvPr>
          <p:cNvSpPr/>
          <p:nvPr/>
        </p:nvSpPr>
        <p:spPr>
          <a:xfrm>
            <a:off x="1256667" y="3249807"/>
            <a:ext cx="2757971" cy="1143886"/>
          </a:xfrm>
          <a:prstGeom prst="wedgeRoundRectCallou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defTabSz="914400"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“I worry that politicians indiscriminately call news coverage </a:t>
            </a:r>
            <a:r>
              <a:rPr lang="en-US" sz="1200" b="1" kern="0" dirty="0">
                <a:solidFill>
                  <a:prstClr val="white"/>
                </a:solidFill>
              </a:rPr>
              <a:t>‘fake news’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to cover up real news and confuse the public.”</a:t>
            </a:r>
          </a:p>
        </p:txBody>
      </p:sp>
      <p:sp>
        <p:nvSpPr>
          <p:cNvPr id="18" name="Rounded Rectangular Callout 21">
            <a:extLst>
              <a:ext uri="{FF2B5EF4-FFF2-40B4-BE49-F238E27FC236}">
                <a16:creationId xmlns:a16="http://schemas.microsoft.com/office/drawing/2014/main" id="{66B34063-A8DF-4CDD-A06F-D792901D65C1}"/>
              </a:ext>
            </a:extLst>
          </p:cNvPr>
          <p:cNvSpPr/>
          <p:nvPr/>
        </p:nvSpPr>
        <p:spPr>
          <a:xfrm>
            <a:off x="1269676" y="1605147"/>
            <a:ext cx="2744963" cy="1097025"/>
          </a:xfrm>
          <a:prstGeom prst="wedgeRoundRectCallou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“I worry that people are being fooled by ‘fake news’ being distributed on the Internet.”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4C0F09-1EA4-43BC-9D94-DD620605D5EB}"/>
              </a:ext>
            </a:extLst>
          </p:cNvPr>
          <p:cNvSpPr/>
          <p:nvPr/>
        </p:nvSpPr>
        <p:spPr>
          <a:xfrm>
            <a:off x="1462314" y="4715038"/>
            <a:ext cx="664464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Base: Total Public, n=2000; Democrats, n=946; Republicans, n=695, Independents n=661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Q13) Please tell us if you agree or disagree with the following statements? (Top 2 Box shown). 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Source: Engagement Labs TVB American Conversation Study 2022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B3EEB2CA-E8A3-45A3-96FF-526F2B7AD26C}"/>
              </a:ext>
            </a:extLst>
          </p:cNvPr>
          <p:cNvGraphicFramePr/>
          <p:nvPr/>
        </p:nvGraphicFramePr>
        <p:xfrm>
          <a:off x="4014639" y="1493645"/>
          <a:ext cx="3799608" cy="133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Rounded Rectangle 26">
            <a:extLst>
              <a:ext uri="{FF2B5EF4-FFF2-40B4-BE49-F238E27FC236}">
                <a16:creationId xmlns:a16="http://schemas.microsoft.com/office/drawing/2014/main" id="{AB4655A5-B09D-45DD-B8F4-D2FDE5021D90}"/>
              </a:ext>
            </a:extLst>
          </p:cNvPr>
          <p:cNvSpPr/>
          <p:nvPr/>
        </p:nvSpPr>
        <p:spPr>
          <a:xfrm>
            <a:off x="1136520" y="3116473"/>
            <a:ext cx="6622871" cy="1474808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26">
            <a:extLst>
              <a:ext uri="{FF2B5EF4-FFF2-40B4-BE49-F238E27FC236}">
                <a16:creationId xmlns:a16="http://schemas.microsoft.com/office/drawing/2014/main" id="{32083109-7F17-40A9-8E0A-BAF4FDCF2CE1}"/>
              </a:ext>
            </a:extLst>
          </p:cNvPr>
          <p:cNvSpPr/>
          <p:nvPr/>
        </p:nvSpPr>
        <p:spPr>
          <a:xfrm>
            <a:off x="1149530" y="1492014"/>
            <a:ext cx="6609862" cy="1418274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0D7AB214-6909-481F-8F35-DDC790651BC3}"/>
              </a:ext>
            </a:extLst>
          </p:cNvPr>
          <p:cNvGraphicFramePr/>
          <p:nvPr/>
        </p:nvGraphicFramePr>
        <p:xfrm>
          <a:off x="3967662" y="3143232"/>
          <a:ext cx="3799608" cy="133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CD7AA057-0A37-4904-92D3-255760A06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091" y="1214214"/>
            <a:ext cx="4095818" cy="23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75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31800" y="143181"/>
            <a:ext cx="8547608" cy="733425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Late Night TV Impacts 34% of Democrats’ Political Discussions And 37% of P18-34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332411" y="1543051"/>
          <a:ext cx="6487885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2572" y="1093738"/>
            <a:ext cx="7758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People Whose Political Discussions Have Been Influenced by Late Night TV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55058" y="4719264"/>
            <a:ext cx="7222958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Total Public, n=2000; Political Opinion Leaders, n=415; Democrat, n=903; Republican, n=743; P18-34, n=574; P25-54, n=1,069; P35+, n=1,426</a:t>
            </a:r>
          </a:p>
          <a:p>
            <a:r>
              <a:rPr lang="en-US" sz="600" dirty="0">
                <a:solidFill>
                  <a:srgbClr val="404040"/>
                </a:solidFill>
              </a:rPr>
              <a:t>Q12) Have late night broadcast TV shows (e.g. The Late Show with Steven Colbert, The Tonight Show Starring Jimmy Fallon, Saturday Night Live) influenced your political discussions?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18449329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31800" y="133350"/>
            <a:ext cx="8712200" cy="63176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ea typeface="+mj-ea"/>
                <a:cs typeface="+mj-cs"/>
              </a:rPr>
              <a:t>Key Findings </a:t>
            </a:r>
            <a:b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ea typeface="+mj-ea"/>
                <a:cs typeface="+mj-cs"/>
              </a:rPr>
            </a:b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13C79DA-C912-4748-B04A-926D69894ECC}"/>
              </a:ext>
            </a:extLst>
          </p:cNvPr>
          <p:cNvSpPr txBox="1">
            <a:spLocks/>
          </p:cNvSpPr>
          <p:nvPr/>
        </p:nvSpPr>
        <p:spPr>
          <a:xfrm>
            <a:off x="615950" y="770035"/>
            <a:ext cx="8001000" cy="2665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300"/>
              </a:spcBef>
              <a:defRPr/>
            </a:pPr>
            <a:r>
              <a:rPr lang="en-US" sz="1200" dirty="0"/>
              <a:t>The </a:t>
            </a:r>
            <a:r>
              <a:rPr lang="en-US" sz="1200" b="1" dirty="0"/>
              <a:t>primary effect </a:t>
            </a:r>
            <a:r>
              <a:rPr lang="en-US" sz="1200" dirty="0"/>
              <a:t>on News of The Day conversations about </a:t>
            </a:r>
            <a:r>
              <a:rPr lang="en-US" sz="1200" b="1" dirty="0"/>
              <a:t>politics</a:t>
            </a:r>
            <a:r>
              <a:rPr lang="en-US" sz="1200" dirty="0"/>
              <a:t> is </a:t>
            </a:r>
            <a:r>
              <a:rPr lang="en-US" sz="1200" b="1" dirty="0"/>
              <a:t>TV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200" b="1" dirty="0"/>
              <a:t>Broadcast TV </a:t>
            </a:r>
            <a:r>
              <a:rPr lang="en-US" sz="1200" dirty="0"/>
              <a:t>is a bigger driver of conversations than cable for Democrats, Republicans and Independents.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200" b="1" dirty="0"/>
              <a:t>Local broadcast TV </a:t>
            </a:r>
            <a:r>
              <a:rPr lang="en-US" sz="1200" dirty="0"/>
              <a:t>is the </a:t>
            </a:r>
            <a:r>
              <a:rPr lang="en-US" sz="1200" b="1" dirty="0"/>
              <a:t>primary source of news</a:t>
            </a:r>
            <a:r>
              <a:rPr lang="en-US" sz="1200" dirty="0"/>
              <a:t> for all three major political affiliations.</a:t>
            </a:r>
          </a:p>
          <a:p>
            <a:pPr lvl="2">
              <a:spcBef>
                <a:spcPts val="300"/>
              </a:spcBef>
              <a:defRPr/>
            </a:pPr>
            <a:r>
              <a:rPr lang="en-US" sz="1200" dirty="0"/>
              <a:t>It is also the most </a:t>
            </a:r>
            <a:r>
              <a:rPr lang="en-US" sz="1200" b="1" dirty="0"/>
              <a:t>trustworthy</a:t>
            </a:r>
            <a:r>
              <a:rPr lang="en-US" sz="1200" dirty="0"/>
              <a:t>, and </a:t>
            </a:r>
            <a:r>
              <a:rPr lang="en-US" sz="1200" b="1" dirty="0"/>
              <a:t>believable.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200" dirty="0"/>
              <a:t>The major political affiliations perceive </a:t>
            </a:r>
            <a:r>
              <a:rPr lang="en-US" sz="1200" b="1" dirty="0"/>
              <a:t>“fake news” </a:t>
            </a:r>
            <a:r>
              <a:rPr lang="en-US" sz="1200" dirty="0"/>
              <a:t>to be </a:t>
            </a:r>
            <a:r>
              <a:rPr lang="en-US" sz="1200" b="1" dirty="0"/>
              <a:t>most prevalent on social media </a:t>
            </a:r>
            <a:r>
              <a:rPr lang="en-US" sz="1200" dirty="0"/>
              <a:t>and the </a:t>
            </a:r>
            <a:r>
              <a:rPr lang="en-US" sz="1200" b="1" dirty="0"/>
              <a:t>least prevalent </a:t>
            </a:r>
            <a:r>
              <a:rPr lang="en-US" sz="1200" dirty="0"/>
              <a:t>on </a:t>
            </a:r>
            <a:r>
              <a:rPr lang="en-US" sz="1200" b="1" dirty="0"/>
              <a:t>local broadcast TV stations</a:t>
            </a:r>
            <a:r>
              <a:rPr lang="en-US" sz="1200" dirty="0"/>
              <a:t>.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200" b="1" dirty="0"/>
              <a:t>62%</a:t>
            </a:r>
            <a:r>
              <a:rPr lang="en-US" sz="1200" dirty="0"/>
              <a:t> of Americans say they are </a:t>
            </a:r>
            <a:r>
              <a:rPr lang="en-US" sz="1200" b="1" dirty="0"/>
              <a:t>very likely to vote </a:t>
            </a:r>
            <a:r>
              <a:rPr lang="en-US" sz="1200" dirty="0"/>
              <a:t>in the upcoming </a:t>
            </a:r>
            <a:r>
              <a:rPr lang="en-US" sz="1200" b="1" dirty="0"/>
              <a:t>November 2022</a:t>
            </a:r>
            <a:r>
              <a:rPr lang="en-US" sz="1200" dirty="0"/>
              <a:t> mid-term elections.</a:t>
            </a:r>
          </a:p>
          <a:p>
            <a:pPr lvl="2">
              <a:spcBef>
                <a:spcPts val="300"/>
              </a:spcBef>
              <a:defRPr/>
            </a:pPr>
            <a:r>
              <a:rPr lang="en-US" sz="1200" dirty="0"/>
              <a:t>Both </a:t>
            </a:r>
            <a:r>
              <a:rPr lang="en-US" sz="1200" b="1" dirty="0"/>
              <a:t>Republicans (66%)</a:t>
            </a:r>
            <a:r>
              <a:rPr lang="en-US" sz="1200" dirty="0"/>
              <a:t> and </a:t>
            </a:r>
            <a:r>
              <a:rPr lang="en-US" sz="1200" b="1" dirty="0"/>
              <a:t>Democrats (72%)</a:t>
            </a:r>
            <a:r>
              <a:rPr lang="en-US" sz="1200" dirty="0"/>
              <a:t> are </a:t>
            </a:r>
            <a:r>
              <a:rPr lang="en-US" sz="1200" b="1" dirty="0"/>
              <a:t>more likely </a:t>
            </a:r>
            <a:r>
              <a:rPr lang="en-US" sz="1200" dirty="0"/>
              <a:t>to </a:t>
            </a:r>
            <a:r>
              <a:rPr lang="en-US" sz="1200" b="1" dirty="0"/>
              <a:t>vote</a:t>
            </a:r>
            <a:r>
              <a:rPr lang="en-US" sz="1200" dirty="0"/>
              <a:t> in the upcoming mid-term elections than the </a:t>
            </a:r>
            <a:r>
              <a:rPr lang="en-US" sz="1200" b="1" dirty="0"/>
              <a:t>total public (62%)</a:t>
            </a:r>
            <a:r>
              <a:rPr lang="en-US" sz="1200" dirty="0"/>
              <a:t>.</a:t>
            </a:r>
          </a:p>
          <a:p>
            <a:pPr lvl="2">
              <a:spcBef>
                <a:spcPts val="300"/>
              </a:spcBef>
              <a:defRPr/>
            </a:pPr>
            <a:r>
              <a:rPr lang="en-US" sz="1200" dirty="0"/>
              <a:t>73% of </a:t>
            </a:r>
            <a:r>
              <a:rPr lang="en-US" sz="1200" b="1" dirty="0"/>
              <a:t>adults 50+ </a:t>
            </a:r>
            <a:r>
              <a:rPr lang="en-US" sz="1200" dirty="0"/>
              <a:t>are </a:t>
            </a:r>
            <a:r>
              <a:rPr lang="en-US" sz="1200" b="1" dirty="0"/>
              <a:t>very likely </a:t>
            </a:r>
            <a:r>
              <a:rPr lang="en-US" sz="1200" dirty="0"/>
              <a:t>to </a:t>
            </a:r>
            <a:r>
              <a:rPr lang="en-US" sz="1200" b="1" dirty="0"/>
              <a:t>vote</a:t>
            </a:r>
            <a:r>
              <a:rPr lang="en-US" sz="1200" dirty="0"/>
              <a:t> in the mid-term elections.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200" dirty="0"/>
              <a:t>For total adults, Republicans, and Independents, the </a:t>
            </a:r>
            <a:r>
              <a:rPr lang="en-US" sz="1200" b="1" dirty="0"/>
              <a:t>economy</a:t>
            </a:r>
            <a:r>
              <a:rPr lang="en-US" sz="1200" dirty="0"/>
              <a:t> is the </a:t>
            </a:r>
            <a:r>
              <a:rPr lang="en-US" sz="1200" b="1" dirty="0"/>
              <a:t>biggest motivating factor </a:t>
            </a:r>
            <a:r>
              <a:rPr lang="en-US" sz="1200" dirty="0"/>
              <a:t>in getting them out to vote in the mid-terms.</a:t>
            </a:r>
          </a:p>
          <a:p>
            <a:pPr lvl="2">
              <a:spcBef>
                <a:spcPts val="300"/>
              </a:spcBef>
              <a:defRPr/>
            </a:pPr>
            <a:r>
              <a:rPr lang="en-US" sz="1200" dirty="0"/>
              <a:t>For Democrats, it’s </a:t>
            </a:r>
            <a:r>
              <a:rPr lang="en-US" sz="1200" b="1" dirty="0"/>
              <a:t>civic duty</a:t>
            </a:r>
            <a:r>
              <a:rPr lang="en-US" sz="1200" dirty="0"/>
              <a:t>.</a:t>
            </a:r>
          </a:p>
          <a:p>
            <a:pPr lvl="2">
              <a:spcBef>
                <a:spcPts val="300"/>
              </a:spcBef>
              <a:defRPr/>
            </a:pPr>
            <a:r>
              <a:rPr lang="en-US" sz="1200" dirty="0"/>
              <a:t>For adults 35+ &amp; 50+, it’s the </a:t>
            </a:r>
            <a:r>
              <a:rPr lang="en-US" sz="1200" b="1" dirty="0"/>
              <a:t>economy.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sz="1200" dirty="0">
                <a:latin typeface="+mj-lt"/>
              </a:rPr>
              <a:t>The </a:t>
            </a:r>
            <a:r>
              <a:rPr lang="en-US" sz="1200" b="1" dirty="0">
                <a:latin typeface="+mj-lt"/>
              </a:rPr>
              <a:t>attack on Ukraine </a:t>
            </a:r>
            <a:r>
              <a:rPr lang="en-US" sz="1200" dirty="0">
                <a:latin typeface="+mj-lt"/>
              </a:rPr>
              <a:t>the most frequent political conversation and what Democrats, Republicans, and Independents are </a:t>
            </a:r>
            <a:r>
              <a:rPr lang="en-US" sz="1200" b="1" dirty="0">
                <a:latin typeface="+mj-lt"/>
              </a:rPr>
              <a:t>talking about the most</a:t>
            </a:r>
            <a:r>
              <a:rPr lang="en-US" sz="1200" dirty="0">
                <a:latin typeface="+mj-lt"/>
              </a:rPr>
              <a:t>.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200" dirty="0">
                <a:latin typeface="+mj-lt"/>
              </a:rPr>
              <a:t>TV and local news are </a:t>
            </a:r>
            <a:r>
              <a:rPr lang="en-US" sz="1200" b="1" dirty="0">
                <a:latin typeface="+mj-lt"/>
              </a:rPr>
              <a:t>very important </a:t>
            </a:r>
            <a:r>
              <a:rPr lang="en-US" sz="1200" dirty="0">
                <a:latin typeface="+mj-lt"/>
              </a:rPr>
              <a:t>for </a:t>
            </a:r>
            <a:r>
              <a:rPr lang="en-US" sz="1200" b="1" dirty="0">
                <a:latin typeface="+mj-lt"/>
              </a:rPr>
              <a:t>political </a:t>
            </a:r>
            <a:r>
              <a:rPr lang="en-US" sz="1200" b="1">
                <a:latin typeface="+mj-lt"/>
              </a:rPr>
              <a:t>opinion leaders.</a:t>
            </a:r>
            <a:endParaRPr lang="en-US" sz="1200" b="1" dirty="0">
              <a:latin typeface="+mj-lt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12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j-lt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98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49" y="240470"/>
            <a:ext cx="7162616" cy="857250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6340" y="777045"/>
            <a:ext cx="8267700" cy="27130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This study was conducted online among a sample of 2,000 Americans, age 18+</a:t>
            </a:r>
            <a:r>
              <a:rPr lang="en-US" sz="1400" b="1" dirty="0"/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data has been weighted to demographically reflect the US Census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People were asked to recall the topics of their conversations from the past 24 hours, and then were asked a series of questions describing up to 5 category conversations.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Each of these conversations were the person’s most significant or meaningful conversation in the category.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Categories followed up upon were selected randomly.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Respondents were also asked attitudinal questions.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Questions were asked about politics and the November 2022 mid-term elections. This deck focuses on the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</a:t>
            </a:r>
            <a:r>
              <a:rPr lang="en-US" sz="1400" dirty="0"/>
              <a:t> category.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When items in the survey reflected local TV stations, the respondent’s local affiliate call letters were shown.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survey was fielded online from February, 22nd  to March 8th, 2022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median interview length was 20 minutes. </a:t>
            </a:r>
          </a:p>
        </p:txBody>
      </p:sp>
    </p:spTree>
    <p:extLst>
      <p:ext uri="{BB962C8B-B14F-4D97-AF65-F5344CB8AC3E}">
        <p14:creationId xmlns:p14="http://schemas.microsoft.com/office/powerpoint/2010/main" val="408624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2BF872B-019D-F148-85C1-B90CFEC8AA81}"/>
              </a:ext>
            </a:extLst>
          </p:cNvPr>
          <p:cNvSpPr txBox="1">
            <a:spLocks/>
          </p:cNvSpPr>
          <p:nvPr/>
        </p:nvSpPr>
        <p:spPr>
          <a:xfrm>
            <a:off x="183990" y="54858"/>
            <a:ext cx="83962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Americans Have Conversations About News of the Day &amp; Personal/Lifestyle Day More Often Than Other Categories</a:t>
            </a:r>
          </a:p>
        </p:txBody>
      </p: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C594C80D-A18F-C34D-A6A9-E883B00ED4F8}"/>
              </a:ext>
            </a:extLst>
          </p:cNvPr>
          <p:cNvGraphicFramePr>
            <a:graphicFrameLocks/>
          </p:cNvGraphicFramePr>
          <p:nvPr/>
        </p:nvGraphicFramePr>
        <p:xfrm>
          <a:off x="1612074" y="1084640"/>
          <a:ext cx="673735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E446ABB-C1CB-DB49-9128-B75EB8BB9CC7}"/>
              </a:ext>
            </a:extLst>
          </p:cNvPr>
          <p:cNvSpPr txBox="1"/>
          <p:nvPr/>
        </p:nvSpPr>
        <p:spPr>
          <a:xfrm>
            <a:off x="2087112" y="912108"/>
            <a:ext cx="4229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Average Number Of Daily Conversations Per Category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20ABC3A-6CC1-784B-A749-0B1C89B81CF0}"/>
              </a:ext>
            </a:extLst>
          </p:cNvPr>
          <p:cNvSpPr/>
          <p:nvPr/>
        </p:nvSpPr>
        <p:spPr>
          <a:xfrm>
            <a:off x="6990328" y="912108"/>
            <a:ext cx="1768709" cy="3566607"/>
          </a:xfrm>
          <a:prstGeom prst="roundRect">
            <a:avLst/>
          </a:prstGeom>
          <a:noFill/>
          <a:ln w="381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4" descr="C:\Users\Matt\AppData\Local\Microsoft\Windows\Temporary Internet Files\Content.IE5\AV541MD8\MC900070936[1].wmf">
            <a:extLst>
              <a:ext uri="{FF2B5EF4-FFF2-40B4-BE49-F238E27FC236}">
                <a16:creationId xmlns:a16="http://schemas.microsoft.com/office/drawing/2014/main" id="{6BBF83F5-28D4-5442-AC17-D676D4927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34" y="2211925"/>
            <a:ext cx="411480" cy="38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8649C3C2-6C0B-BC44-AF72-3336EEC53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t="7939" r="3889"/>
          <a:stretch/>
        </p:blipFill>
        <p:spPr bwMode="auto">
          <a:xfrm>
            <a:off x="1433314" y="1442667"/>
            <a:ext cx="411480" cy="41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>
            <a:extLst>
              <a:ext uri="{FF2B5EF4-FFF2-40B4-BE49-F238E27FC236}">
                <a16:creationId xmlns:a16="http://schemas.microsoft.com/office/drawing/2014/main" id="{B27E7ADA-9ABB-044D-B6D9-66EDA423B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40" y="3917898"/>
            <a:ext cx="551471" cy="34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A48B3694-C901-0448-AF2B-9DB453E76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5" r="34724" b="68066"/>
          <a:stretch/>
        </p:blipFill>
        <p:spPr bwMode="auto">
          <a:xfrm>
            <a:off x="1433314" y="3098103"/>
            <a:ext cx="357521" cy="37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C95BAF8-73B8-8247-A7BE-49FE657752EE}"/>
              </a:ext>
            </a:extLst>
          </p:cNvPr>
          <p:cNvSpPr/>
          <p:nvPr/>
        </p:nvSpPr>
        <p:spPr>
          <a:xfrm>
            <a:off x="1350041" y="4740138"/>
            <a:ext cx="4323104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Base: Respondents (Total Public, n=2,000)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Q1)  Please enter the approximate number of conversations you had during the past day?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Source: Engagement Labs TVB American Conversation Study 2022</a:t>
            </a:r>
          </a:p>
        </p:txBody>
      </p:sp>
      <p:sp>
        <p:nvSpPr>
          <p:cNvPr id="23" name="Speech Bubble: Rectangle with Corners Rounded 14">
            <a:extLst>
              <a:ext uri="{FF2B5EF4-FFF2-40B4-BE49-F238E27FC236}">
                <a16:creationId xmlns:a16="http://schemas.microsoft.com/office/drawing/2014/main" id="{523F0A2B-EE2F-5544-9083-668420FA9DEC}"/>
              </a:ext>
            </a:extLst>
          </p:cNvPr>
          <p:cNvSpPr/>
          <p:nvPr/>
        </p:nvSpPr>
        <p:spPr>
          <a:xfrm>
            <a:off x="5553636" y="1189107"/>
            <a:ext cx="1379484" cy="1466687"/>
          </a:xfrm>
          <a:prstGeom prst="wedgeRoundRectCallout">
            <a:avLst>
              <a:gd name="adj1" fmla="val -66455"/>
              <a:gd name="adj2" fmla="val -17945"/>
              <a:gd name="adj3" fmla="val 16667"/>
            </a:avLst>
          </a:prstGeom>
          <a:solidFill>
            <a:srgbClr val="F79646"/>
          </a:solidFill>
          <a:ln w="9525" cap="flat" cmpd="sng" algn="ctr">
            <a:solidFill>
              <a:srgbClr val="F7964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News of the Day increased since the last wave (6.2), and is now  tied with Personal/Lifestyle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3C5352-D745-924C-83D0-8809BC2089A0}"/>
              </a:ext>
            </a:extLst>
          </p:cNvPr>
          <p:cNvSpPr txBox="1"/>
          <p:nvPr/>
        </p:nvSpPr>
        <p:spPr>
          <a:xfrm>
            <a:off x="7016818" y="925559"/>
            <a:ext cx="18859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Topic Breakdown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News of The Day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Local / Regional News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National / International News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Sports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Traffic/Transit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Weather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Politics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Personal / Lifestyle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Community Events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Family Life / Parenting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Going Out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Hobbies 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Personal Relationships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Restaurants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Travel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Products and Services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Automotive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Goods and Services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Health Services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Major Purchases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Professional Service Providers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Home Improvement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Entertainment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Books / Magazines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Movies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Music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Television Shows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240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778951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E00C5FF-DF9D-4825-B8AA-ACB33F6AC18B}"/>
              </a:ext>
            </a:extLst>
          </p:cNvPr>
          <p:cNvSpPr txBox="1">
            <a:spLocks/>
          </p:cNvSpPr>
          <p:nvPr/>
        </p:nvSpPr>
        <p:spPr>
          <a:xfrm>
            <a:off x="434331" y="75109"/>
            <a:ext cx="8131324" cy="857250"/>
          </a:xfrm>
          <a:prstGeom prst="rect">
            <a:avLst/>
          </a:prstGeom>
        </p:spPr>
        <p:txBody>
          <a:bodyPr vert="horz" lIns="91440" tIns="0" rIns="91440" bIns="45720" rtlCol="0" anchor="t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89">
              <a:lnSpc>
                <a:spcPct val="100000"/>
              </a:lnSpc>
              <a:defRPr/>
            </a:pP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Arial"/>
              </a:rPr>
              <a:t>News Conversations are Significantly Affected</a:t>
            </a:r>
            <a:r>
              <a:rPr lang="en-US" sz="2600" dirty="0">
                <a:solidFill>
                  <a:srgbClr val="C0504D"/>
                </a:solidFill>
                <a:latin typeface="+mn-lt"/>
                <a:cs typeface="Arial"/>
              </a:rPr>
              <a:t> 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Arial"/>
              </a:rPr>
              <a:t>by</a:t>
            </a:r>
            <a:r>
              <a:rPr lang="en-US" sz="2600" dirty="0">
                <a:solidFill>
                  <a:srgbClr val="C0504D"/>
                </a:solidFill>
                <a:latin typeface="+mn-lt"/>
                <a:cs typeface="Arial"/>
              </a:rPr>
              <a:t> TV, Especially Local News and Politics</a:t>
            </a:r>
            <a:endParaRPr lang="en-US" sz="2600" dirty="0">
              <a:solidFill>
                <a:sysClr val="windowText" lastClr="000000"/>
              </a:solidFill>
              <a:latin typeface="+mn-lt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AE3838-AE97-442C-8AF7-E17210ED3453}"/>
              </a:ext>
            </a:extLst>
          </p:cNvPr>
          <p:cNvSpPr/>
          <p:nvPr/>
        </p:nvSpPr>
        <p:spPr>
          <a:xfrm>
            <a:off x="1253646" y="4774168"/>
            <a:ext cx="7433153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685800">
              <a:defRPr/>
            </a:pP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cs typeface="Arial"/>
              </a:rPr>
              <a:t>Base: Conversations (All Conversations, n=8476; News of the Day, n=2252; Local/Regional news, n=382; Politics, n=383)</a:t>
            </a:r>
          </a:p>
          <a:p>
            <a:pPr defTabSz="685800">
              <a:defRPr/>
            </a:pP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cs typeface="Arial"/>
              </a:rPr>
              <a:t>Q8/9) Conversations including either media spark or reference.</a:t>
            </a:r>
          </a:p>
          <a:p>
            <a:pPr defTabSz="685800">
              <a:defRPr/>
            </a:pP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cs typeface="Arial"/>
              </a:rPr>
              <a:t>Source: Engagement Labs TVB American Conversation Study 2022</a:t>
            </a:r>
          </a:p>
        </p:txBody>
      </p:sp>
      <p:graphicFrame>
        <p:nvGraphicFramePr>
          <p:cNvPr id="16" name="Content Placeholder 3">
            <a:extLst>
              <a:ext uri="{FF2B5EF4-FFF2-40B4-BE49-F238E27FC236}">
                <a16:creationId xmlns:a16="http://schemas.microsoft.com/office/drawing/2014/main" id="{A5ECD4FE-68F2-457D-8EB3-468AE1459AAD}"/>
              </a:ext>
            </a:extLst>
          </p:cNvPr>
          <p:cNvGraphicFramePr>
            <a:graphicFrameLocks/>
          </p:cNvGraphicFramePr>
          <p:nvPr/>
        </p:nvGraphicFramePr>
        <p:xfrm>
          <a:off x="457201" y="1578638"/>
          <a:ext cx="7786688" cy="3278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9E1CDF6-A0B4-4442-80FC-714F5E76DCDA}"/>
              </a:ext>
            </a:extLst>
          </p:cNvPr>
          <p:cNvSpPr txBox="1"/>
          <p:nvPr/>
        </p:nvSpPr>
        <p:spPr>
          <a:xfrm>
            <a:off x="1309729" y="990041"/>
            <a:ext cx="6524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/>
              </a:rPr>
              <a:t>% of Conversations </a:t>
            </a:r>
            <a:r>
              <a:rPr lang="en-US" sz="1600" b="1" i="1" dirty="0">
                <a:solidFill>
                  <a:prstClr val="black">
                    <a:lumMod val="75000"/>
                    <a:lumOff val="25000"/>
                  </a:prstClr>
                </a:solidFill>
                <a:cs typeface="Arial"/>
              </a:rPr>
              <a:t>Affected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/>
              </a:rPr>
              <a:t> By External Factors,</a:t>
            </a:r>
            <a:endParaRPr lang="en-US" sz="1400" b="1" dirty="0">
              <a:solidFill>
                <a:prstClr val="black">
                  <a:lumMod val="75000"/>
                  <a:lumOff val="25000"/>
                </a:prstClr>
              </a:solidFill>
              <a:cs typeface="Arial"/>
            </a:endParaRPr>
          </a:p>
          <a:p>
            <a:pPr algn="ctr" defTabSz="685800">
              <a:defRPr/>
            </a:pP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/>
              </a:rPr>
              <a:t>either as conversation </a:t>
            </a:r>
            <a:r>
              <a:rPr lang="en-US" sz="1400" b="1" i="1" dirty="0">
                <a:solidFill>
                  <a:prstClr val="black">
                    <a:lumMod val="75000"/>
                    <a:lumOff val="25000"/>
                  </a:prstClr>
                </a:solidFill>
                <a:cs typeface="Arial"/>
              </a:rPr>
              <a:t>spark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/>
              </a:rPr>
              <a:t> or through being r</a:t>
            </a:r>
            <a:r>
              <a:rPr lang="en-US" sz="1400" b="1" i="1" dirty="0">
                <a:solidFill>
                  <a:prstClr val="black">
                    <a:lumMod val="75000"/>
                    <a:lumOff val="25000"/>
                  </a:prstClr>
                </a:solidFill>
                <a:cs typeface="Arial"/>
              </a:rPr>
              <a:t>eferenced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/>
              </a:rPr>
              <a:t> in conversation</a:t>
            </a:r>
          </a:p>
        </p:txBody>
      </p:sp>
    </p:spTree>
    <p:extLst>
      <p:ext uri="{BB962C8B-B14F-4D97-AF65-F5344CB8AC3E}">
        <p14:creationId xmlns:p14="http://schemas.microsoft.com/office/powerpoint/2010/main" val="138865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008966"/>
              </p:ext>
            </p:extLst>
          </p:nvPr>
        </p:nvGraphicFramePr>
        <p:xfrm>
          <a:off x="778041" y="1514929"/>
          <a:ext cx="7587915" cy="3271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1800" y="133349"/>
            <a:ext cx="8280399" cy="824231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600" b="1" dirty="0"/>
              <a:t>Broadcast TV Is A More Powerful Conversation Driver Than Cable TV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9728" y="968216"/>
            <a:ext cx="65245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 of Conversations </a:t>
            </a:r>
            <a:r>
              <a:rPr lang="en-US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Affected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TV Type,</a:t>
            </a: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either as conversation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spark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through being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referenced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conversation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5174" y="4722065"/>
            <a:ext cx="7653845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Base: Conversations (All Conversations, n=8476; News of the Day, n=2,252; Local/Regional News, n=382; Politics, n=383)</a:t>
            </a:r>
          </a:p>
          <a:p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Q9A) Conversations including either media spark or reference.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2602565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31800" y="133349"/>
            <a:ext cx="8470153" cy="817563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Local Broadcast TV is The Primary Source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of News For Americans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376519" y="1182624"/>
          <a:ext cx="8363444" cy="3595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70869" y="1063144"/>
            <a:ext cx="3602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 of Americans Consuming Any Type of News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55175" y="4717018"/>
            <a:ext cx="7454152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People ( Total Public, n=2000)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Q11)  Primarily, which source do you use to get your news and information? 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2820527925"/>
      </p:ext>
    </p:extLst>
  </p:cSld>
  <p:clrMapOvr>
    <a:masterClrMapping/>
  </p:clrMapOvr>
</p:sld>
</file>

<file path=ppt/theme/theme1.xml><?xml version="1.0" encoding="utf-8"?>
<a:theme xmlns:a="http://schemas.openxmlformats.org/drawingml/2006/main" name="EngagementLab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65976</TotalTime>
  <Words>3076</Words>
  <Application>Microsoft Office PowerPoint</Application>
  <PresentationFormat>On-screen Show (16:9)</PresentationFormat>
  <Paragraphs>341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Century Gothic</vt:lpstr>
      <vt:lpstr>Century Gothic Regular</vt:lpstr>
      <vt:lpstr>EngagementLabs</vt:lpstr>
      <vt:lpstr>PowerPoint Presentation</vt:lpstr>
      <vt:lpstr>PowerPoint Presentation</vt:lpstr>
      <vt:lpstr>Purpose of this study</vt:lpstr>
      <vt:lpstr>Methodology</vt:lpstr>
      <vt:lpstr>PowerPoint Presentation</vt:lpstr>
      <vt:lpstr>general</vt:lpstr>
      <vt:lpstr>PowerPoint Presentation</vt:lpstr>
      <vt:lpstr>Broadcast TV Is A More Powerful Conversation Driver Than Cable TV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TV and Local News Are Integral Parts Of Everyday Life, Generating Feelings of Closeness and Trust</vt:lpstr>
      <vt:lpstr>PowerPoint Presentation</vt:lpstr>
      <vt:lpstr>Political</vt:lpstr>
      <vt:lpstr>Attitudes towards news</vt:lpstr>
      <vt:lpstr>PowerPoint Presentation</vt:lpstr>
      <vt:lpstr>PowerPoint Presentation</vt:lpstr>
      <vt:lpstr>Across the Major Political Affiliations, Local Broadcast TV Assets Are More Believable Than Cable and Social Media</vt:lpstr>
      <vt:lpstr>PowerPoint Presentation</vt:lpstr>
      <vt:lpstr>Political Conversation</vt:lpstr>
      <vt:lpstr>PowerPoint Presentation</vt:lpstr>
      <vt:lpstr>Broadcast TV Is A More Powerful Political Conversation Driver Than Cable TV For Democrats, Republicans, and Independents</vt:lpstr>
      <vt:lpstr>”How Likely Are You to Vote in the Upcoming November 2022 Midterm Elections?”</vt:lpstr>
      <vt:lpstr>”How Likely Are You to Vote in the Upcoming November 2022 Midterm Elections?”</vt:lpstr>
      <vt:lpstr>“How Likely Are You to Vote in the Upcoming November 2022 Midterm Elections?”</vt:lpstr>
      <vt:lpstr>”What are the Key Issues That Would Get You to Vote in The November 2022 Midterm Elections?”</vt:lpstr>
      <vt:lpstr>”What are the Key Issues That Would Get You to Vote in The November 2022 Midterm Elections?”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Engagement Labs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Lyttle</dc:creator>
  <cp:lastModifiedBy>Anthony Spirito</cp:lastModifiedBy>
  <cp:revision>1912</cp:revision>
  <cp:lastPrinted>2022-04-06T21:39:03Z</cp:lastPrinted>
  <dcterms:created xsi:type="dcterms:W3CDTF">2016-03-22T13:57:22Z</dcterms:created>
  <dcterms:modified xsi:type="dcterms:W3CDTF">2022-04-19T13:59:57Z</dcterms:modified>
</cp:coreProperties>
</file>