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1830" r:id="rId2"/>
    <p:sldId id="1831" r:id="rId3"/>
    <p:sldId id="1900" r:id="rId4"/>
    <p:sldId id="1901" r:id="rId5"/>
    <p:sldId id="1809" r:id="rId6"/>
    <p:sldId id="1789" r:id="rId7"/>
    <p:sldId id="1898" r:id="rId8"/>
    <p:sldId id="1896" r:id="rId9"/>
    <p:sldId id="1860" r:id="rId10"/>
    <p:sldId id="1861" r:id="rId11"/>
    <p:sldId id="1797" r:id="rId12"/>
    <p:sldId id="1874" r:id="rId13"/>
    <p:sldId id="1875" r:id="rId14"/>
    <p:sldId id="1820" r:id="rId15"/>
    <p:sldId id="1903" r:id="rId16"/>
    <p:sldId id="1899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orient="horz" pos="84" userDrawn="1">
          <p15:clr>
            <a:srgbClr val="A4A3A4"/>
          </p15:clr>
        </p15:guide>
        <p15:guide id="16" orient="horz" pos="2700" userDrawn="1">
          <p15:clr>
            <a:srgbClr val="A4A3A4"/>
          </p15:clr>
        </p15:guide>
        <p15:guide id="17" pos="912" userDrawn="1">
          <p15:clr>
            <a:srgbClr val="A4A3A4"/>
          </p15:clr>
        </p15:guide>
        <p15:guide id="18" orient="horz" pos="3204" userDrawn="1">
          <p15:clr>
            <a:srgbClr val="A4A3A4"/>
          </p15:clr>
        </p15:guide>
        <p15:guide id="19" pos="2256" userDrawn="1">
          <p15:clr>
            <a:srgbClr val="A4A3A4"/>
          </p15:clr>
        </p15:guide>
        <p15:guide id="20" pos="3168" userDrawn="1">
          <p15:clr>
            <a:srgbClr val="A4A3A4"/>
          </p15:clr>
        </p15:guide>
        <p15:guide id="21" pos="3336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orient="horz" pos="372" userDrawn="1">
          <p15:clr>
            <a:srgbClr val="A4A3A4"/>
          </p15:clr>
        </p15:guide>
        <p15:guide id="24" orient="horz" pos="780" userDrawn="1">
          <p15:clr>
            <a:srgbClr val="A4A3A4"/>
          </p15:clr>
        </p15:guide>
        <p15:guide id="25" orient="horz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Evans" initials="HE" lastIdx="64" clrIdx="2"/>
  <p:cmAuthor id="7" name=" " initials="MSOffice" lastIdx="0" clrIdx="7"/>
  <p:cmAuthor id="1" name=" Ed Keller" initials="EK" lastIdx="34" clrIdx="0"/>
  <p:cmAuthor id="8" name="Denise Ryan" initials="DR" lastIdx="2" clrIdx="8">
    <p:extLst>
      <p:ext uri="{19B8F6BF-5375-455C-9EA6-DF929625EA0E}">
        <p15:presenceInfo xmlns:p15="http://schemas.microsoft.com/office/powerpoint/2012/main" userId="Denise Ryan" providerId="None"/>
      </p:ext>
    </p:extLst>
  </p:cmAuthor>
  <p:cmAuthor id="2" name="Keller Fay" initials="KF" lastIdx="30" clrIdx="1"/>
  <p:cmAuthor id="3" name="Brad Fay" initials="BF" lastIdx="8" clrIdx="3"/>
  <p:cmAuthor id="4" name="Randolph Burlton" initials="" lastIdx="0" clrIdx="4"/>
  <p:cmAuthor id="5" name="Ed Keller" initials="EK" lastIdx="32" clrIdx="5"/>
  <p:cmAuthor id="6" name="Matt Phillips" initials="MP" lastIdx="2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472C4"/>
    <a:srgbClr val="C5C5C5"/>
    <a:srgbClr val="4F81BD"/>
    <a:srgbClr val="663399"/>
    <a:srgbClr val="FFFFFF"/>
    <a:srgbClr val="EE5B1B"/>
    <a:srgbClr val="FF8989"/>
    <a:srgbClr val="FF717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3784" autoAdjust="0"/>
  </p:normalViewPr>
  <p:slideViewPr>
    <p:cSldViewPr snapToGrid="0" snapToObjects="1">
      <p:cViewPr varScale="1">
        <p:scale>
          <a:sx n="151" d="100"/>
          <a:sy n="151" d="100"/>
        </p:scale>
        <p:origin x="456" y="138"/>
      </p:cViewPr>
      <p:guideLst>
        <p:guide orient="horz"/>
        <p:guide pos="2880"/>
        <p:guide orient="horz" pos="84"/>
        <p:guide orient="horz" pos="2700"/>
        <p:guide pos="912"/>
        <p:guide orient="horz" pos="3204"/>
        <p:guide pos="2256"/>
        <p:guide pos="3168"/>
        <p:guide pos="3336"/>
        <p:guide pos="5160"/>
        <p:guide orient="horz" pos="372"/>
        <p:guide orient="horz" pos="780"/>
        <p:guide orient="horz" pos="30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371761162339987"/>
          <c:w val="1"/>
          <c:h val="0.75513430606475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0.44929999999999998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7-476C-9AB9-1E93FF24C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accent5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0.31580000000000003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7-476C-9AB9-1E93FF24C0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4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0.20949999999999999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7-476C-9AB9-1E93FF24C0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Print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0.27389999999999998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7-476C-9AB9-1E93FF24C0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4-44C8-AF55-A8C31B8D6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8"/>
        <c:axId val="399012056"/>
        <c:axId val="399017544"/>
      </c:barChart>
      <c:catAx>
        <c:axId val="399012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9017544"/>
        <c:crosses val="autoZero"/>
        <c:auto val="1"/>
        <c:lblAlgn val="ctr"/>
        <c:lblOffset val="100"/>
        <c:noMultiLvlLbl val="0"/>
      </c:catAx>
      <c:valAx>
        <c:axId val="399017544"/>
        <c:scaling>
          <c:orientation val="minMax"/>
          <c:max val="0.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990120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4207737623934944"/>
          <c:y val="9.3838338949993206E-3"/>
          <c:w val="0.52814404257402903"/>
          <c:h val="0.1290199237121801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03859162892574E-2"/>
          <c:y val="0.13954344905790711"/>
          <c:w val="0.97292280068369696"/>
          <c:h val="0.67873753898960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0.23180000000000001</c:v>
                </c:pt>
                <c:pt idx="1">
                  <c:v>0.36780000000000002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6FD-8067-404EB9FB2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(NET)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Sheet1!$C$2:$C$3</c:f>
            </c:numRef>
          </c:val>
          <c:extLst>
            <c:ext xmlns:c16="http://schemas.microsoft.com/office/drawing/2014/chart" uri="{C3380CC4-5D6E-409C-BE32-E72D297353CC}">
              <c16:uniqueId val="{00000001-539C-46FD-8067-404EB9FB2A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 (NET)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Sheet1!$D$2:$D$3</c:f>
            </c:numRef>
          </c:val>
          <c:extLst>
            <c:ext xmlns:c16="http://schemas.microsoft.com/office/drawing/2014/chart" uri="{C3380CC4-5D6E-409C-BE32-E72D297353CC}">
              <c16:uniqueId val="{00000002-539C-46FD-8067-404EB9FB2A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Cable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0.13519999999999999</c:v>
                </c:pt>
                <c:pt idx="1">
                  <c:v>0.1726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9C-46FD-8067-404EB9FB2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99018720"/>
        <c:axId val="399011272"/>
      </c:barChart>
      <c:catAx>
        <c:axId val="39901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9011272"/>
        <c:crosses val="autoZero"/>
        <c:auto val="1"/>
        <c:lblAlgn val="ctr"/>
        <c:lblOffset val="100"/>
        <c:noMultiLvlLbl val="0"/>
      </c:catAx>
      <c:valAx>
        <c:axId val="399011272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399018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52844028959204"/>
          <c:y val="0.12298052544468405"/>
          <c:w val="0.48173602366394458"/>
          <c:h val="6.431139627080469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Travel Opinion Leaders</a:t>
            </a:r>
          </a:p>
          <a:p>
            <a:pPr>
              <a:defRPr sz="1200"/>
            </a:pPr>
            <a:r>
              <a:rPr lang="en-US" sz="1200" dirty="0"/>
              <a:t>% Choose Network </a:t>
            </a:r>
          </a:p>
        </c:rich>
      </c:tx>
      <c:layout>
        <c:manualLayout>
          <c:xMode val="edge"/>
          <c:yMode val="edge"/>
          <c:x val="0.40031483911733257"/>
          <c:y val="0.15266633766195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148148148148147E-2"/>
          <c:y val="0.224733395696913"/>
          <c:w val="0.96604938271604934"/>
          <c:h val="0.65552853133769884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D1-4484-851A-F3EC8BC87D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0.40699999999999997</c:v>
                </c:pt>
                <c:pt idx="1">
                  <c:v>0.3886</c:v>
                </c:pt>
                <c:pt idx="2">
                  <c:v>0.38369999999999999</c:v>
                </c:pt>
                <c:pt idx="3">
                  <c:v>0.32329999999999998</c:v>
                </c:pt>
                <c:pt idx="4">
                  <c:v>0.31630000000000003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4.4000000000000004</c:v>
                </c:pt>
                <c:pt idx="2">
                  <c:v>3.9</c:v>
                </c:pt>
                <c:pt idx="3">
                  <c:v>3.5</c:v>
                </c:pt>
                <c:pt idx="4">
                  <c:v>1.6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1FD1-4484-851A-F3EC8BC87D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693087328"/>
        <c:axId val="791142768"/>
      </c:bubbleChart>
      <c:valAx>
        <c:axId val="693087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1142768"/>
        <c:crosses val="autoZero"/>
        <c:crossBetween val="midCat"/>
      </c:valAx>
      <c:valAx>
        <c:axId val="791142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3087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4025453765768517E-2"/>
          <c:w val="1"/>
          <c:h val="0.77073617859239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</c:v>
                </c:pt>
                <c:pt idx="1">
                  <c:v>Print</c:v>
                </c:pt>
                <c:pt idx="2">
                  <c:v>Cable TV</c:v>
                </c:pt>
                <c:pt idx="3">
                  <c:v>Online</c:v>
                </c:pt>
                <c:pt idx="4">
                  <c:v>Natn'l Broadcast TV 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0.32990000000000003</c:v>
                </c:pt>
                <c:pt idx="1">
                  <c:v>0.15179999999999999</c:v>
                </c:pt>
                <c:pt idx="2">
                  <c:v>0.1502</c:v>
                </c:pt>
                <c:pt idx="3">
                  <c:v>0.14019999999999999</c:v>
                </c:pt>
                <c:pt idx="4">
                  <c:v>0.127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90213016"/>
        <c:axId val="243754792"/>
      </c:barChart>
      <c:catAx>
        <c:axId val="790213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243754792"/>
        <c:crosses val="autoZero"/>
        <c:auto val="0"/>
        <c:lblAlgn val="ctr"/>
        <c:lblOffset val="100"/>
        <c:tickLblSkip val="1"/>
        <c:noMultiLvlLbl val="0"/>
      </c:catAx>
      <c:valAx>
        <c:axId val="243754792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790213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95429287401485"/>
          <c:y val="3.9503735617361216E-2"/>
          <c:w val="0.64631256695101535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D07-4374-9687-46D0BF805E5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0DF-4A4B-BFAD-DE1368869AD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2DA9739-0891-44E2-9447-67C53360A2B7}" type="VALUE">
                      <a:rPr lang="en-US" b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389-4753-B449-3B232F18583F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3A10E8-AC73-4CFB-ACFE-C6B1AD8F34B0}" type="VALUE">
                      <a:rPr lang="en-US" b="0"/>
                      <a:pPr>
                        <a:defRPr sz="11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07-4374-9687-46D0BF805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newspaper websites/apps </c:v>
                </c:pt>
                <c:pt idx="2">
                  <c:v>Local television stations websites/apps </c:v>
                </c:pt>
                <c:pt idx="3">
                  <c:v>Local newspapers </c:v>
                </c:pt>
                <c:pt idx="4">
                  <c:v>National broadcast television news  </c:v>
                </c:pt>
                <c:pt idx="5">
                  <c:v>National broadcast television news websites/apps </c:v>
                </c:pt>
                <c:pt idx="6">
                  <c:v>Local radio stations </c:v>
                </c:pt>
                <c:pt idx="7">
                  <c:v>Cable television news </c:v>
                </c:pt>
                <c:pt idx="8">
                  <c:v>Local radio station websites/apps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0.82752579074581301</c:v>
                </c:pt>
                <c:pt idx="1">
                  <c:v>0.81523001391866501</c:v>
                </c:pt>
                <c:pt idx="2">
                  <c:v>0.78656935696834696</c:v>
                </c:pt>
                <c:pt idx="3">
                  <c:v>0.78404130053511001</c:v>
                </c:pt>
                <c:pt idx="4">
                  <c:v>0.76340726351230404</c:v>
                </c:pt>
                <c:pt idx="5">
                  <c:v>0.76115588846742299</c:v>
                </c:pt>
                <c:pt idx="6">
                  <c:v>0.75261674206293305</c:v>
                </c:pt>
                <c:pt idx="7">
                  <c:v>0.74917355061673596</c:v>
                </c:pt>
                <c:pt idx="8">
                  <c:v>0.74392803587245504</c:v>
                </c:pt>
                <c:pt idx="9">
                  <c:v>0.73301831837923404</c:v>
                </c:pt>
                <c:pt idx="10">
                  <c:v>0.708649390010056</c:v>
                </c:pt>
                <c:pt idx="11">
                  <c:v>0.60972979153754103</c:v>
                </c:pt>
                <c:pt idx="12">
                  <c:v>0.458589239552813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C-448D-A4A2-1C39CDB4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794174072"/>
        <c:axId val="794173288"/>
      </c:barChart>
      <c:catAx>
        <c:axId val="794174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173288"/>
        <c:crosses val="autoZero"/>
        <c:auto val="1"/>
        <c:lblAlgn val="ctr"/>
        <c:lblOffset val="100"/>
        <c:noMultiLvlLbl val="0"/>
      </c:catAx>
      <c:valAx>
        <c:axId val="794173288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79417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newspaper websites/apps </c:v>
                </c:pt>
                <c:pt idx="2">
                  <c:v>Local newspapers </c:v>
                </c:pt>
                <c:pt idx="3">
                  <c:v>Local television stations websites/apps </c:v>
                </c:pt>
                <c:pt idx="4">
                  <c:v>Local radio stations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0.323933585801016</c:v>
                </c:pt>
                <c:pt idx="1">
                  <c:v>0.28897547889458403</c:v>
                </c:pt>
                <c:pt idx="2">
                  <c:v>0.31422961415925499</c:v>
                </c:pt>
                <c:pt idx="3">
                  <c:v>0.288445703085904</c:v>
                </c:pt>
                <c:pt idx="4">
                  <c:v>0.28463082191600603</c:v>
                </c:pt>
                <c:pt idx="5">
                  <c:v>0.26436199645648101</c:v>
                </c:pt>
                <c:pt idx="6">
                  <c:v>0.322395648033661</c:v>
                </c:pt>
                <c:pt idx="7">
                  <c:v>0.28282369972034499</c:v>
                </c:pt>
                <c:pt idx="8">
                  <c:v>0.230379962833416</c:v>
                </c:pt>
                <c:pt idx="9">
                  <c:v>0.21764222018656701</c:v>
                </c:pt>
                <c:pt idx="10">
                  <c:v>0.26157442365213701</c:v>
                </c:pt>
                <c:pt idx="11">
                  <c:v>0.20578166753603599</c:v>
                </c:pt>
                <c:pt idx="12">
                  <c:v>9.9536200601563193E-2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0F4-BAD2-8F8AF9CA7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A1BB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newspaper websites/apps </c:v>
                </c:pt>
                <c:pt idx="2">
                  <c:v>Local newspapers </c:v>
                </c:pt>
                <c:pt idx="3">
                  <c:v>Local television stations websites/apps </c:v>
                </c:pt>
                <c:pt idx="4">
                  <c:v>Local radio stations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Sheet1!$C$2:$C$14</c:f>
              <c:numCache>
                <c:formatCode>#,##0%</c:formatCode>
                <c:ptCount val="13"/>
                <c:pt idx="0">
                  <c:v>0.48757653771758402</c:v>
                </c:pt>
                <c:pt idx="1">
                  <c:v>0.51013338339082404</c:v>
                </c:pt>
                <c:pt idx="2">
                  <c:v>0.48264418792779401</c:v>
                </c:pt>
                <c:pt idx="3">
                  <c:v>0.49219187921909702</c:v>
                </c:pt>
                <c:pt idx="4">
                  <c:v>0.485321452836802</c:v>
                </c:pt>
                <c:pt idx="5">
                  <c:v>0.48982875590698699</c:v>
                </c:pt>
                <c:pt idx="6">
                  <c:v>0.42147057129284199</c:v>
                </c:pt>
                <c:pt idx="7">
                  <c:v>0.44561780534897899</c:v>
                </c:pt>
                <c:pt idx="8">
                  <c:v>0.495544481812492</c:v>
                </c:pt>
                <c:pt idx="9">
                  <c:v>0.47794858960698799</c:v>
                </c:pt>
                <c:pt idx="10">
                  <c:v>0.37240654760882802</c:v>
                </c:pt>
                <c:pt idx="11">
                  <c:v>0.353136683293371</c:v>
                </c:pt>
                <c:pt idx="12">
                  <c:v>0.29735712238905698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40F4-BAD2-8F8AF9CA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43755184"/>
        <c:axId val="243753616"/>
      </c:barChart>
      <c:catAx>
        <c:axId val="243755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53616"/>
        <c:crosses val="autoZero"/>
        <c:auto val="1"/>
        <c:lblAlgn val="ctr"/>
        <c:lblOffset val="100"/>
        <c:noMultiLvlLbl val="0"/>
      </c:catAx>
      <c:valAx>
        <c:axId val="243753616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24375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54194559534087"/>
          <c:y val="6.2547581394155255E-2"/>
          <c:w val="0.38140394080155859"/>
          <c:h val="6.56260944857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054306606401855"/>
          <c:y val="3.6211679486587309E-2"/>
          <c:w val="0.55866437282804737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0B9-4C7B-A464-28DF0B7A5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Social media</c:v>
                </c:pt>
                <c:pt idx="1">
                  <c:v>Online-only news websites/apps</c:v>
                </c:pt>
                <c:pt idx="2">
                  <c:v>Cable television news</c:v>
                </c:pt>
                <c:pt idx="3">
                  <c:v>National newspaper websites/apps</c:v>
                </c:pt>
                <c:pt idx="4">
                  <c:v>National broadcast television news</c:v>
                </c:pt>
                <c:pt idx="5">
                  <c:v>Cable television news website/apps</c:v>
                </c:pt>
                <c:pt idx="6">
                  <c:v>National broadcast television news websites/apps</c:v>
                </c:pt>
                <c:pt idx="7">
                  <c:v>Local broadcast television stations</c:v>
                </c:pt>
                <c:pt idx="8">
                  <c:v>Local newspapers</c:v>
                </c:pt>
                <c:pt idx="9">
                  <c:v>Local television stations websites/apps</c:v>
                </c:pt>
                <c:pt idx="10">
                  <c:v>Local newspaper websites/apps</c:v>
                </c:pt>
                <c:pt idx="11">
                  <c:v>Local radio stations</c:v>
                </c:pt>
                <c:pt idx="12">
                  <c:v>Local radio station websites/apps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0.59998462877272396</c:v>
                </c:pt>
                <c:pt idx="1">
                  <c:v>0.29206420887016898</c:v>
                </c:pt>
                <c:pt idx="2">
                  <c:v>0.224054854223843</c:v>
                </c:pt>
                <c:pt idx="3">
                  <c:v>0.20594250086691901</c:v>
                </c:pt>
                <c:pt idx="4">
                  <c:v>0.19024754122457699</c:v>
                </c:pt>
                <c:pt idx="5">
                  <c:v>0.171207809693597</c:v>
                </c:pt>
                <c:pt idx="6">
                  <c:v>0.152506765804443</c:v>
                </c:pt>
                <c:pt idx="7">
                  <c:v>8.5775586637211798E-2</c:v>
                </c:pt>
                <c:pt idx="8">
                  <c:v>7.3059832496904106E-2</c:v>
                </c:pt>
                <c:pt idx="9">
                  <c:v>7.2682964460590596E-2</c:v>
                </c:pt>
                <c:pt idx="10">
                  <c:v>6.5503223483792394E-2</c:v>
                </c:pt>
                <c:pt idx="11">
                  <c:v>4.4199329215998701E-2</c:v>
                </c:pt>
                <c:pt idx="12">
                  <c:v>4.2675882995134203E-2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7-4275-A48B-287CB4A32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85158464"/>
        <c:axId val="685155720"/>
      </c:barChart>
      <c:catAx>
        <c:axId val="685158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155720"/>
        <c:crosses val="autoZero"/>
        <c:auto val="1"/>
        <c:lblAlgn val="ctr"/>
        <c:lblOffset val="100"/>
        <c:noMultiLvlLbl val="0"/>
      </c:catAx>
      <c:valAx>
        <c:axId val="685155720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85158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find myself talking more often about local issues and news compared with national news </c:v>
                </c:pt>
                <c:pt idx="1">
                  <c:v>I often find myself passing along advice that I get from television </c:v>
                </c:pt>
                <c:pt idx="2">
                  <c:v>I like to watch the shows that my friends watch so that we can talk about them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find myself frequently talking with people about the things I see on television </c:v>
                </c:pt>
                <c:pt idx="6">
                  <c:v>I often find myself bringing up stories I heard on the local news in my daily conversations </c:v>
                </c:pt>
              </c:strCache>
            </c:strRef>
          </c:cat>
          <c:val>
            <c:numRef>
              <c:f>Sheet1!$B$2:$B$8</c:f>
              <c:numCache>
                <c:formatCode>#,##0%</c:formatCode>
                <c:ptCount val="7"/>
                <c:pt idx="0">
                  <c:v>0.48020000000000002</c:v>
                </c:pt>
                <c:pt idx="1">
                  <c:v>0.45810000000000001</c:v>
                </c:pt>
                <c:pt idx="2">
                  <c:v>0.50839999999999996</c:v>
                </c:pt>
                <c:pt idx="3">
                  <c:v>0.56789999999999996</c:v>
                </c:pt>
                <c:pt idx="4">
                  <c:v>0.58509999999999995</c:v>
                </c:pt>
                <c:pt idx="5">
                  <c:v>0.58450000000000002</c:v>
                </c:pt>
                <c:pt idx="6">
                  <c:v>0.57630000000000003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5-7F42-B1DD-EB77E0141A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Travel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find myself talking more often about local issues and news compared with national news </c:v>
                </c:pt>
                <c:pt idx="1">
                  <c:v>I often find myself passing along advice that I get from television </c:v>
                </c:pt>
                <c:pt idx="2">
                  <c:v>I like to watch the shows that my friends watch so that we can talk about them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find myself frequently talking with people about the things I see on television </c:v>
                </c:pt>
                <c:pt idx="6">
                  <c:v>I often find myself bringing up stories I heard on the local news in my daily conversations </c:v>
                </c:pt>
              </c:strCache>
            </c:strRef>
          </c:cat>
          <c:val>
            <c:numRef>
              <c:f>Sheet1!$C$2:$C$8</c:f>
              <c:numCache>
                <c:formatCode>#,##0%</c:formatCode>
                <c:ptCount val="7"/>
                <c:pt idx="0">
                  <c:v>0.53480000000000005</c:v>
                </c:pt>
                <c:pt idx="1">
                  <c:v>0.57250000000000001</c:v>
                </c:pt>
                <c:pt idx="2">
                  <c:v>0.57269999999999999</c:v>
                </c:pt>
                <c:pt idx="3">
                  <c:v>0.60109999999999997</c:v>
                </c:pt>
                <c:pt idx="4">
                  <c:v>0.64870000000000005</c:v>
                </c:pt>
                <c:pt idx="5">
                  <c:v>0.67449999999999999</c:v>
                </c:pt>
                <c:pt idx="6">
                  <c:v>0.70389999999999997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5-7F42-B1DD-EB77E0141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556511040"/>
        <c:axId val="556506728"/>
      </c:barChart>
      <c:catAx>
        <c:axId val="55651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506728"/>
        <c:crosses val="autoZero"/>
        <c:auto val="1"/>
        <c:lblAlgn val="ctr"/>
        <c:lblOffset val="100"/>
        <c:noMultiLvlLbl val="0"/>
      </c:catAx>
      <c:valAx>
        <c:axId val="556506728"/>
        <c:scaling>
          <c:orientation val="minMax"/>
        </c:scaling>
        <c:delete val="1"/>
        <c:axPos val="b"/>
        <c:numFmt formatCode="#,##0%" sourceLinked="1"/>
        <c:majorTickMark val="none"/>
        <c:minorTickMark val="none"/>
        <c:tickLblPos val="nextTo"/>
        <c:crossAx val="55651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56275583277202"/>
          <c:y val="0.88129318565369019"/>
          <c:w val="0.3887736519603483"/>
          <c:h val="7.2591840303090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0.12411</cdr:x>
      <cdr:y>0.74744</cdr:y>
    </cdr:from>
    <cdr:to>
      <cdr:x>0.23523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1415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t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“A”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0.28976</cdr:x>
      <cdr:y>0.74744</cdr:y>
    </cdr:from>
    <cdr:to>
      <cdr:x>0.40087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84629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“B”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0.44444</cdr:x>
      <cdr:y>0.74744</cdr:y>
    </cdr:from>
    <cdr:to>
      <cdr:x>0.55556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5760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“C”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0.61275</cdr:x>
      <cdr:y>0.74744</cdr:y>
    </cdr:from>
    <cdr:to>
      <cdr:x>0.72386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42667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“D”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0.77125</cdr:x>
      <cdr:y>0.74744</cdr:y>
    </cdr:from>
    <cdr:to>
      <cdr:x>0.88236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4705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“E”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0.66435</cdr:x>
      <cdr:y>0.88938</cdr:y>
    </cdr:from>
    <cdr:to>
      <cdr:x>0.71485</cdr:x>
      <cdr:y>0.96082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0FA4C30A-0528-40AC-BF8F-BB0B41CEACE8}"/>
            </a:ext>
          </a:extLst>
        </cdr:cNvPr>
        <cdr:cNvSpPr/>
      </cdr:nvSpPr>
      <cdr:spPr>
        <a:xfrm xmlns:a="http://schemas.openxmlformats.org/drawingml/2006/main">
          <a:off x="5362735" y="3111674"/>
          <a:ext cx="407643" cy="24994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8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FF3519-C133-8449-8C4E-12807B124BD6}" type="datetimeFigureOut">
              <a:rPr lang="en-US" smtClean="0">
                <a:latin typeface="Century Gothic Regular"/>
              </a:rPr>
              <a:t>4/14/2022</a:t>
            </a:fld>
            <a:endParaRPr lang="en-US" dirty="0">
              <a:latin typeface="Century Gothic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51B7B-E146-0E44-B8A9-CC2E8E0829AF}" type="slidenum">
              <a:rPr lang="en-US" smtClean="0">
                <a:latin typeface="Century Gothic Regular"/>
              </a:rPr>
              <a:t>‹#›</a:t>
            </a:fld>
            <a:endParaRPr 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003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70AF5BC-03C6-D949-B4AF-BE6D8B403508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D6B63886-553A-7446-B9A8-0A162F165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776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354" y="388037"/>
            <a:ext cx="1900754" cy="3616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381250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75755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3599" y="441459"/>
            <a:ext cx="1265456" cy="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950913"/>
            <a:ext cx="8280400" cy="297442"/>
          </a:xfrm>
          <a:prstGeom prst="rect">
            <a:avLst/>
          </a:prstGeom>
        </p:spPr>
        <p:txBody>
          <a:bodyPr lIns="0" tIns="0" rIns="0" bIns="0"/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buNone/>
              <a:defRPr sz="1600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801" y="1335819"/>
            <a:ext cx="8269400" cy="1235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2651194"/>
            <a:ext cx="8280400" cy="2040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FontTx/>
              <a:buNone/>
              <a:defRPr sz="12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4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69870"/>
            <a:ext cx="7162616" cy="85725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27120"/>
            <a:ext cx="7162800" cy="27130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72749" y="4772726"/>
            <a:ext cx="2973722" cy="1718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0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838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7855"/>
            <a:ext cx="8280400" cy="32779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775"/>
            <a:ext cx="8280400" cy="46799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188438" y="-19250"/>
            <a:ext cx="9520876" cy="5355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1775"/>
            <a:ext cx="8280400" cy="46799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2649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39726"/>
            <a:ext cx="8280400" cy="57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FF663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67623"/>
            <a:ext cx="8280400" cy="32441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 cap="none" baseline="0">
                <a:solidFill>
                  <a:srgbClr val="3C3C3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33378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5558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950913"/>
            <a:ext cx="4129200" cy="32489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 i="0" cap="all" baseline="0"/>
            </a:lvl1pPr>
            <a:lvl2pPr marL="284400" indent="-2844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aseline="0"/>
            </a:lvl2pPr>
            <a:lvl3pPr marL="914400" indent="0">
              <a:buFontTx/>
              <a:buNone/>
              <a:defRPr baseline="0"/>
            </a:lvl3pPr>
            <a:lvl4pPr marL="1371600" indent="0">
              <a:buFontTx/>
              <a:buNone/>
              <a:defRPr baseline="0"/>
            </a:lvl4pPr>
            <a:lvl5pPr marL="1828800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950913"/>
            <a:ext cx="4140200" cy="3249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5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43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2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950913"/>
            <a:ext cx="8280400" cy="1620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2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3763" y="4827698"/>
            <a:ext cx="94107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2134760"/>
            <a:ext cx="8280400" cy="381000"/>
          </a:xfrm>
        </p:spPr>
        <p:txBody>
          <a:bodyPr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 Conversation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800" y="3572593"/>
            <a:ext cx="8280400" cy="381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92" y="4484970"/>
            <a:ext cx="1757266" cy="497772"/>
          </a:xfrm>
          <a:prstGeom prst="rect">
            <a:avLst/>
          </a:prstGeom>
          <a:effectLst/>
        </p:spPr>
      </p:pic>
      <p:grpSp>
        <p:nvGrpSpPr>
          <p:cNvPr id="7" name="Group 6"/>
          <p:cNvGrpSpPr/>
          <p:nvPr/>
        </p:nvGrpSpPr>
        <p:grpSpPr>
          <a:xfrm>
            <a:off x="6960089" y="4410300"/>
            <a:ext cx="2034073" cy="647113"/>
            <a:chOff x="6740633" y="4030821"/>
            <a:chExt cx="2034073" cy="647113"/>
          </a:xfrm>
        </p:grpSpPr>
        <p:sp>
          <p:nvSpPr>
            <p:cNvPr id="8" name="Rectangle 7"/>
            <p:cNvSpPr/>
            <p:nvPr/>
          </p:nvSpPr>
          <p:spPr>
            <a:xfrm>
              <a:off x="6740633" y="4030821"/>
              <a:ext cx="2034073" cy="647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036" y="4105491"/>
              <a:ext cx="1757266" cy="497772"/>
            </a:xfrm>
            <a:prstGeom prst="rect">
              <a:avLst/>
            </a:prstGeom>
            <a:effectLst/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31800" y="2972467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Category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365006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C59621-29EB-43CC-A4A3-002E800BD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166212"/>
              </p:ext>
            </p:extLst>
          </p:nvPr>
        </p:nvGraphicFramePr>
        <p:xfrm>
          <a:off x="605530" y="1216400"/>
          <a:ext cx="807213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62627E40-8088-4311-9A85-A95126D79420}"/>
              </a:ext>
            </a:extLst>
          </p:cNvPr>
          <p:cNvSpPr txBox="1">
            <a:spLocks/>
          </p:cNvSpPr>
          <p:nvPr/>
        </p:nvSpPr>
        <p:spPr>
          <a:xfrm>
            <a:off x="431801" y="133349"/>
            <a:ext cx="8419592" cy="821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How Likely Are You To Believe What Somebody Tells You If They Say They Heard About it From This Source?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13BB4-78D1-4CB8-A279-3D77B2FFE6EC}"/>
              </a:ext>
            </a:extLst>
          </p:cNvPr>
          <p:cNvSpPr/>
          <p:nvPr/>
        </p:nvSpPr>
        <p:spPr>
          <a:xfrm>
            <a:off x="1455174" y="4715096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Travel Opinion Leaders, n=281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Q14: How likely are you to believe what somebody tells you if they say they heard about it from this source? Top 2 box shown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BB162-9A65-4CBB-BBD5-4055692BCB35}"/>
              </a:ext>
            </a:extLst>
          </p:cNvPr>
          <p:cNvSpPr txBox="1"/>
          <p:nvPr/>
        </p:nvSpPr>
        <p:spPr>
          <a:xfrm>
            <a:off x="1101555" y="1025314"/>
            <a:ext cx="6867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Travel Opinion Leaders More Likely To Believe What They See/hear from this source…</a:t>
            </a:r>
          </a:p>
          <a:p>
            <a:pPr algn="ctr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F145A0-B0BE-420F-B6F0-B636A1553EED}"/>
              </a:ext>
            </a:extLst>
          </p:cNvPr>
          <p:cNvSpPr/>
          <p:nvPr/>
        </p:nvSpPr>
        <p:spPr>
          <a:xfrm>
            <a:off x="8120744" y="1362007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671FFC-87BE-4A88-B805-DC14843A0CA0}"/>
              </a:ext>
            </a:extLst>
          </p:cNvPr>
          <p:cNvSpPr/>
          <p:nvPr/>
        </p:nvSpPr>
        <p:spPr>
          <a:xfrm>
            <a:off x="7916916" y="1873999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A4C30A-0528-40AC-BF8F-BB0B41CEACE8}"/>
              </a:ext>
            </a:extLst>
          </p:cNvPr>
          <p:cNvSpPr/>
          <p:nvPr/>
        </p:nvSpPr>
        <p:spPr>
          <a:xfrm>
            <a:off x="7641753" y="3095405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BC0C8F1-6F9E-49A9-85EF-E4B0339655A7}"/>
              </a:ext>
            </a:extLst>
          </p:cNvPr>
          <p:cNvSpPr/>
          <p:nvPr/>
        </p:nvSpPr>
        <p:spPr>
          <a:xfrm>
            <a:off x="873907" y="149161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BCAC7D-0F97-482F-B899-677BFA8B4AF2}"/>
              </a:ext>
            </a:extLst>
          </p:cNvPr>
          <p:cNvSpPr/>
          <p:nvPr/>
        </p:nvSpPr>
        <p:spPr>
          <a:xfrm>
            <a:off x="904387" y="224599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AAE81A8-F5AD-45DC-8733-9193F0AC2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803096"/>
              </p:ext>
            </p:extLst>
          </p:nvPr>
        </p:nvGraphicFramePr>
        <p:xfrm>
          <a:off x="866927" y="1035549"/>
          <a:ext cx="7232285" cy="381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itle 8"/>
          <p:cNvSpPr txBox="1">
            <a:spLocks/>
          </p:cNvSpPr>
          <p:nvPr/>
        </p:nvSpPr>
        <p:spPr>
          <a:xfrm>
            <a:off x="457199" y="97103"/>
            <a:ext cx="8523250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Broadcast TV News Is #1 For </a:t>
            </a:r>
            <a:r>
              <a:rPr lang="en-US" sz="2400" dirty="0">
                <a:solidFill>
                  <a:srgbClr val="C0504D"/>
                </a:solidFill>
              </a:rPr>
              <a:t>Trust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Far More Than Cable News Or Social Media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5174" y="4720640"/>
            <a:ext cx="753264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Travel Opinion Leaders, n=281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Q17: For each source, please indicate the extent to which you agree or disagree with the following statement: I trust the news that I see/hear on…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47BB3-58C1-41ED-B463-F287FF30BD8E}"/>
              </a:ext>
            </a:extLst>
          </p:cNvPr>
          <p:cNvSpPr txBox="1"/>
          <p:nvPr/>
        </p:nvSpPr>
        <p:spPr>
          <a:xfrm>
            <a:off x="7517856" y="1176460"/>
            <a:ext cx="1076325" cy="3807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Top 2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8971-C154-4758-A909-B9923B6AB524}"/>
              </a:ext>
            </a:extLst>
          </p:cNvPr>
          <p:cNvSpPr txBox="1"/>
          <p:nvPr/>
        </p:nvSpPr>
        <p:spPr>
          <a:xfrm>
            <a:off x="7698536" y="145392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81%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0EB95-C119-47EC-A566-140906FB5680}"/>
              </a:ext>
            </a:extLst>
          </p:cNvPr>
          <p:cNvSpPr txBox="1"/>
          <p:nvPr/>
        </p:nvSpPr>
        <p:spPr>
          <a:xfrm>
            <a:off x="7698536" y="1713183"/>
            <a:ext cx="569662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80%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5E349-8076-4007-9811-1E4F45F00B34}"/>
              </a:ext>
            </a:extLst>
          </p:cNvPr>
          <p:cNvSpPr txBox="1"/>
          <p:nvPr/>
        </p:nvSpPr>
        <p:spPr>
          <a:xfrm>
            <a:off x="7698536" y="223169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78%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B9D6C1-2CDE-4A92-B28D-F284541AD32C}"/>
              </a:ext>
            </a:extLst>
          </p:cNvPr>
          <p:cNvSpPr txBox="1"/>
          <p:nvPr/>
        </p:nvSpPr>
        <p:spPr>
          <a:xfrm>
            <a:off x="7698536" y="249094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77%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5F1FA-5374-49D8-AC57-E33E4D5513A4}"/>
              </a:ext>
            </a:extLst>
          </p:cNvPr>
          <p:cNvSpPr txBox="1"/>
          <p:nvPr/>
        </p:nvSpPr>
        <p:spPr>
          <a:xfrm>
            <a:off x="7698536" y="275019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98B61-F6CF-4674-B247-6D6476493173}"/>
              </a:ext>
            </a:extLst>
          </p:cNvPr>
          <p:cNvSpPr txBox="1"/>
          <p:nvPr/>
        </p:nvSpPr>
        <p:spPr>
          <a:xfrm>
            <a:off x="7698536" y="300945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74%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CAAA2B-15D6-4715-879E-DA96CE06430A}"/>
              </a:ext>
            </a:extLst>
          </p:cNvPr>
          <p:cNvSpPr txBox="1"/>
          <p:nvPr/>
        </p:nvSpPr>
        <p:spPr>
          <a:xfrm>
            <a:off x="7698536" y="326870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8D6061-1B37-456D-925D-9A51AAAA7F40}"/>
              </a:ext>
            </a:extLst>
          </p:cNvPr>
          <p:cNvSpPr txBox="1"/>
          <p:nvPr/>
        </p:nvSpPr>
        <p:spPr>
          <a:xfrm>
            <a:off x="7698536" y="352796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14D01F-85DB-4A9F-8EE7-5DE69B413DB9}"/>
              </a:ext>
            </a:extLst>
          </p:cNvPr>
          <p:cNvSpPr txBox="1"/>
          <p:nvPr/>
        </p:nvSpPr>
        <p:spPr>
          <a:xfrm>
            <a:off x="7691447" y="372484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89C72-038B-4AC9-9D6A-09C2FC5E5D36}"/>
              </a:ext>
            </a:extLst>
          </p:cNvPr>
          <p:cNvSpPr txBox="1"/>
          <p:nvPr/>
        </p:nvSpPr>
        <p:spPr>
          <a:xfrm>
            <a:off x="7698536" y="398855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63%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CF3AC-08DD-49D7-9BBA-F0AA9AE58AA5}"/>
              </a:ext>
            </a:extLst>
          </p:cNvPr>
          <p:cNvSpPr txBox="1"/>
          <p:nvPr/>
        </p:nvSpPr>
        <p:spPr>
          <a:xfrm>
            <a:off x="7698536" y="420746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56%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89AB6-A8AF-4DBE-A480-C91363DAE020}"/>
              </a:ext>
            </a:extLst>
          </p:cNvPr>
          <p:cNvSpPr txBox="1"/>
          <p:nvPr/>
        </p:nvSpPr>
        <p:spPr>
          <a:xfrm>
            <a:off x="7698536" y="4422132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40%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9C733-ABC4-462D-A438-FC2E42EB096A}"/>
              </a:ext>
            </a:extLst>
          </p:cNvPr>
          <p:cNvSpPr txBox="1"/>
          <p:nvPr/>
        </p:nvSpPr>
        <p:spPr>
          <a:xfrm>
            <a:off x="7698536" y="197243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79%</a:t>
            </a:r>
          </a:p>
        </p:txBody>
      </p:sp>
      <p:sp>
        <p:nvSpPr>
          <p:cNvPr id="46" name="Oval 45"/>
          <p:cNvSpPr/>
          <p:nvPr/>
        </p:nvSpPr>
        <p:spPr>
          <a:xfrm>
            <a:off x="7698536" y="3524734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17752" y="144941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9A2A0-91E4-498E-9EF9-068DC1ED34AA}"/>
              </a:ext>
            </a:extLst>
          </p:cNvPr>
          <p:cNvSpPr/>
          <p:nvPr/>
        </p:nvSpPr>
        <p:spPr>
          <a:xfrm>
            <a:off x="7696920" y="4446740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D23BC-9A26-486D-AA64-E22D08247E3A}"/>
              </a:ext>
            </a:extLst>
          </p:cNvPr>
          <p:cNvSpPr txBox="1"/>
          <p:nvPr/>
        </p:nvSpPr>
        <p:spPr>
          <a:xfrm>
            <a:off x="2288313" y="966150"/>
            <a:ext cx="4689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Travel Opinion Leaders Who Trust News from…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8ABCD1-8CE9-4B53-B1B1-7CC174139850}"/>
              </a:ext>
            </a:extLst>
          </p:cNvPr>
          <p:cNvSpPr/>
          <p:nvPr/>
        </p:nvSpPr>
        <p:spPr>
          <a:xfrm>
            <a:off x="7691447" y="2243800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5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91FDB9-E73A-4040-A661-BAEF5A8C9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583673"/>
              </p:ext>
            </p:extLst>
          </p:nvPr>
        </p:nvGraphicFramePr>
        <p:xfrm>
          <a:off x="469392" y="1057221"/>
          <a:ext cx="8290560" cy="368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F6C3DBD-EE60-4448-9E8B-83CFDE0ECD34}"/>
              </a:ext>
            </a:extLst>
          </p:cNvPr>
          <p:cNvSpPr txBox="1">
            <a:spLocks/>
          </p:cNvSpPr>
          <p:nvPr/>
        </p:nvSpPr>
        <p:spPr>
          <a:xfrm>
            <a:off x="431800" y="133351"/>
            <a:ext cx="8400473" cy="625518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‘Fake News’ is Perceived as Greatest on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E75B-F738-4E46-9BC3-6166B4F3A981}"/>
              </a:ext>
            </a:extLst>
          </p:cNvPr>
          <p:cNvSpPr/>
          <p:nvPr/>
        </p:nvSpPr>
        <p:spPr>
          <a:xfrm>
            <a:off x="1455174" y="4715569"/>
            <a:ext cx="68885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Travel Opinion Leaders , n=281</a:t>
            </a:r>
          </a:p>
          <a:p>
            <a:r>
              <a:rPr lang="en-US" sz="600" dirty="0">
                <a:solidFill>
                  <a:srgbClr val="404040"/>
                </a:solidFill>
                <a:latin typeface="+mj-lt"/>
              </a:rPr>
              <a:t>Q16: I find the problem with “fake news” to be most prevalent on…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38E5-5FF2-415B-B323-7C39DC17108A}"/>
              </a:ext>
            </a:extLst>
          </p:cNvPr>
          <p:cNvSpPr txBox="1"/>
          <p:nvPr/>
        </p:nvSpPr>
        <p:spPr>
          <a:xfrm>
            <a:off x="1449992" y="758868"/>
            <a:ext cx="6244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Travel Opinion Leaders Who Find Fake News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Most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Prevalent on…</a:t>
            </a:r>
          </a:p>
        </p:txBody>
      </p:sp>
    </p:spTree>
    <p:extLst>
      <p:ext uri="{BB962C8B-B14F-4D97-AF65-F5344CB8AC3E}">
        <p14:creationId xmlns:p14="http://schemas.microsoft.com/office/powerpoint/2010/main" val="375797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27000" y="9600"/>
            <a:ext cx="8663800" cy="62619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Travel Opinion Leaders Associate with a Trusted, Believable, Platform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355670" y="2250712"/>
            <a:ext cx="5770420" cy="115491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444683" y="2309500"/>
            <a:ext cx="1649533" cy="1056691"/>
            <a:chOff x="4648200" y="1447800"/>
            <a:chExt cx="2651760" cy="1927651"/>
          </a:xfrm>
        </p:grpSpPr>
        <p:sp>
          <p:nvSpPr>
            <p:cNvPr id="96" name="Rectangle 95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00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395447" y="2317097"/>
            <a:ext cx="1649533" cy="1050860"/>
            <a:chOff x="1819274" y="1458436"/>
            <a:chExt cx="2651760" cy="1917015"/>
          </a:xfrm>
        </p:grpSpPr>
        <p:sp>
          <p:nvSpPr>
            <p:cNvPr id="106" name="Rectangle 105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5" name="Group 114"/>
          <p:cNvGrpSpPr/>
          <p:nvPr/>
        </p:nvGrpSpPr>
        <p:grpSpPr>
          <a:xfrm>
            <a:off x="4358969" y="2301944"/>
            <a:ext cx="1649533" cy="883993"/>
            <a:chOff x="6522371" y="1634812"/>
            <a:chExt cx="2651760" cy="1612608"/>
          </a:xfrm>
        </p:grpSpPr>
        <p:sp>
          <p:nvSpPr>
            <p:cNvPr id="116" name="Rectangle 115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18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Rounded Rectangular Callout 118"/>
          <p:cNvSpPr/>
          <p:nvPr/>
        </p:nvSpPr>
        <p:spPr>
          <a:xfrm>
            <a:off x="6428823" y="2284136"/>
            <a:ext cx="2333018" cy="949913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“Likely to believe what somebody tells you if they heard it from…”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936651" y="2736405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75%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20646" y="2736405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83%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834811" y="2736405"/>
            <a:ext cx="691877" cy="3497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46%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20012" y="914701"/>
            <a:ext cx="5806078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424919" y="968879"/>
            <a:ext cx="1651140" cy="1173088"/>
            <a:chOff x="4648200" y="1447800"/>
            <a:chExt cx="2651760" cy="1927651"/>
          </a:xfrm>
        </p:grpSpPr>
        <p:sp>
          <p:nvSpPr>
            <p:cNvPr id="125" name="Rectangle 12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2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>
            <a:off x="459629" y="970214"/>
            <a:ext cx="1651140" cy="1166615"/>
            <a:chOff x="1819274" y="1458436"/>
            <a:chExt cx="2651760" cy="1917015"/>
          </a:xfrm>
        </p:grpSpPr>
        <p:sp>
          <p:nvSpPr>
            <p:cNvPr id="135" name="Rectangle 13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4423151" y="952664"/>
            <a:ext cx="1651140" cy="981366"/>
            <a:chOff x="6522371" y="1634812"/>
            <a:chExt cx="2651760" cy="1612608"/>
          </a:xfrm>
        </p:grpSpPr>
        <p:sp>
          <p:nvSpPr>
            <p:cNvPr id="145" name="Rectangle 14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4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ounded Rectangular Callout 147"/>
          <p:cNvSpPr/>
          <p:nvPr/>
        </p:nvSpPr>
        <p:spPr>
          <a:xfrm>
            <a:off x="6441561" y="3679678"/>
            <a:ext cx="2315948" cy="813616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“Fake news most prevalent on…”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001800" y="147833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73%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85795" y="147932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81%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935342" y="1479574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40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327584" y="4791242"/>
            <a:ext cx="6736326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Travel Opinion Leaders, n=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281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b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Q14,Q16, Q17 top 2 boxes shown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78675" y="3490444"/>
            <a:ext cx="5905254" cy="125264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399570" y="3533009"/>
            <a:ext cx="1703112" cy="1194606"/>
            <a:chOff x="4648200" y="1447800"/>
            <a:chExt cx="2651760" cy="1927651"/>
          </a:xfrm>
        </p:grpSpPr>
        <p:sp>
          <p:nvSpPr>
            <p:cNvPr id="155" name="Rectangle 15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5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34280" y="3541389"/>
            <a:ext cx="1703112" cy="1188015"/>
            <a:chOff x="1819274" y="1458436"/>
            <a:chExt cx="2651760" cy="1917015"/>
          </a:xfrm>
        </p:grpSpPr>
        <p:sp>
          <p:nvSpPr>
            <p:cNvPr id="165" name="Rectangle 16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7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4344462" y="3527237"/>
            <a:ext cx="1703112" cy="999368"/>
            <a:chOff x="6522371" y="1634812"/>
            <a:chExt cx="2651760" cy="1612608"/>
          </a:xfrm>
        </p:grpSpPr>
        <p:sp>
          <p:nvSpPr>
            <p:cNvPr id="175" name="Rectangle 17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7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TextBox 177"/>
          <p:cNvSpPr txBox="1"/>
          <p:nvPr/>
        </p:nvSpPr>
        <p:spPr>
          <a:xfrm>
            <a:off x="3007739" y="4057905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22%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91734" y="4065822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887941" y="4066071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60%</a:t>
            </a:r>
          </a:p>
        </p:txBody>
      </p:sp>
      <p:sp>
        <p:nvSpPr>
          <p:cNvPr id="181" name="Rounded Rectangular Callout 180"/>
          <p:cNvSpPr/>
          <p:nvPr/>
        </p:nvSpPr>
        <p:spPr>
          <a:xfrm>
            <a:off x="6424491" y="1148663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“I trust the news I see/hear on…”</a:t>
            </a:r>
          </a:p>
        </p:txBody>
      </p:sp>
    </p:spTree>
    <p:extLst>
      <p:ext uri="{BB962C8B-B14F-4D97-AF65-F5344CB8AC3E}">
        <p14:creationId xmlns:p14="http://schemas.microsoft.com/office/powerpoint/2010/main" val="302287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6628" y="93580"/>
            <a:ext cx="8244656" cy="723899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For </a:t>
            </a:r>
            <a:r>
              <a:rPr lang="en-US" sz="2500" dirty="0">
                <a:solidFill>
                  <a:sysClr val="windowText" lastClr="000000"/>
                </a:solidFill>
                <a:latin typeface="+mn-lt"/>
              </a:rPr>
              <a:t>Travel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Opinion Leaders, </a:t>
            </a:r>
            <a:r>
              <a:rPr lang="en-US" sz="2500" dirty="0">
                <a:solidFill>
                  <a:sysClr val="windowText" lastClr="000000"/>
                </a:solidFill>
                <a:latin typeface="+mn-lt"/>
              </a:rPr>
              <a:t>TV and Local News Are An Integral Part Of Everyday Life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92471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Category Opinion Leaders Who Agree (top 2 boxes) by </a:t>
            </a:r>
            <a:r>
              <a:rPr lang="en-US" sz="1600" b="1" dirty="0">
                <a:solidFill>
                  <a:srgbClr val="C0504D"/>
                </a:solidFill>
              </a:rPr>
              <a:t>Travel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5058" y="4717870"/>
            <a:ext cx="74446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Respondents (Total Public n=2000 Travel opinion leaders n=281)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Q13) Please tell us if you agree or disagree with the following statements? (Top 2 Box shown).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D79CDF-B449-0641-9F77-237D01E77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163790"/>
              </p:ext>
            </p:extLst>
          </p:nvPr>
        </p:nvGraphicFramePr>
        <p:xfrm>
          <a:off x="215516" y="1295824"/>
          <a:ext cx="8712967" cy="358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72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4CEA-4C5A-4496-BB85-F83D2023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7" y="220487"/>
            <a:ext cx="7783736" cy="857250"/>
          </a:xfrm>
        </p:spPr>
        <p:txBody>
          <a:bodyPr/>
          <a:lstStyle/>
          <a:p>
            <a:r>
              <a:rPr lang="en-US" sz="2400" dirty="0"/>
              <a:t>Out of a Choice of 30 Issues, These Topics Resonated the Most Among Travel Opinion Leaders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6054F5-87FA-4706-9AA8-26FCE036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33256"/>
              </p:ext>
            </p:extLst>
          </p:nvPr>
        </p:nvGraphicFramePr>
        <p:xfrm>
          <a:off x="1322479" y="1407172"/>
          <a:ext cx="6272331" cy="287166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15025">
                  <a:extLst>
                    <a:ext uri="{9D8B030D-6E8A-4147-A177-3AD203B41FA5}">
                      <a16:colId xmlns:a16="http://schemas.microsoft.com/office/drawing/2014/main" val="2513151310"/>
                    </a:ext>
                  </a:extLst>
                </a:gridCol>
                <a:gridCol w="1657306">
                  <a:extLst>
                    <a:ext uri="{9D8B030D-6E8A-4147-A177-3AD203B41FA5}">
                      <a16:colId xmlns:a16="http://schemas.microsoft.com/office/drawing/2014/main" val="2734625025"/>
                    </a:ext>
                  </a:extLst>
                </a:gridCol>
              </a:tblGrid>
              <a:tr h="406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Issues  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 Travel Opinion Leaders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13722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Attack on Ukraine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02547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Vaccine and mask mandates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9641744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Energy or gasoline costs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292178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What’s happening in other countries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004758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President and how he is doing his job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3437625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Something seen on TV (show, sporting event, etc.)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28952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 about COVID and variants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69399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overall state of the economy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287667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Healthcare or health insurance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94730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1122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AF0F74-D736-43F1-B620-DD8ECFFB119F}"/>
              </a:ext>
            </a:extLst>
          </p:cNvPr>
          <p:cNvSpPr/>
          <p:nvPr/>
        </p:nvSpPr>
        <p:spPr>
          <a:xfrm>
            <a:off x="1455175" y="4715722"/>
            <a:ext cx="70464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Travel Opinion Leaders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=281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QISSUES: Can you please tell us which of these topics you’ve had a conversation about during the last 24 hours, whether in person, over the phone, or online?  Top ten issues shown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754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4C195-F162-433A-AB68-8A78E11BD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00" y="956836"/>
            <a:ext cx="8280400" cy="1620837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b="1" dirty="0"/>
              <a:t>primary effect</a:t>
            </a:r>
            <a:r>
              <a:rPr lang="en-US" sz="1800" dirty="0"/>
              <a:t> on news of the day conversations is </a:t>
            </a:r>
            <a:r>
              <a:rPr lang="en-US" sz="1800" b="1" dirty="0"/>
              <a:t>TV</a:t>
            </a:r>
            <a:r>
              <a:rPr lang="en-US" sz="1800" dirty="0"/>
              <a:t>.</a:t>
            </a:r>
          </a:p>
          <a:p>
            <a:r>
              <a:rPr lang="en-US" sz="1800" b="1" dirty="0"/>
              <a:t>Broadcast</a:t>
            </a:r>
            <a:r>
              <a:rPr lang="en-US" sz="1800" dirty="0"/>
              <a:t> is a </a:t>
            </a:r>
            <a:r>
              <a:rPr lang="en-US" sz="1800" b="1" dirty="0"/>
              <a:t>bigger driver of conversations</a:t>
            </a:r>
            <a:r>
              <a:rPr lang="en-US" sz="1800" dirty="0"/>
              <a:t> than cable.</a:t>
            </a:r>
          </a:p>
          <a:p>
            <a:r>
              <a:rPr lang="en-US" sz="1800" dirty="0"/>
              <a:t>If people could get only 5 TV channels, </a:t>
            </a:r>
            <a:r>
              <a:rPr lang="en-US" sz="1800" b="1" dirty="0"/>
              <a:t>4 of them would be Broadcast.</a:t>
            </a:r>
            <a:endParaRPr lang="en-US" sz="1800" dirty="0"/>
          </a:p>
          <a:p>
            <a:r>
              <a:rPr lang="en-US" sz="1800" b="1" dirty="0"/>
              <a:t>Local broadcast TV news </a:t>
            </a:r>
            <a:r>
              <a:rPr lang="en-US" sz="1800" dirty="0"/>
              <a:t>is</a:t>
            </a:r>
            <a:endParaRPr lang="en-US" sz="3000" dirty="0"/>
          </a:p>
          <a:p>
            <a:pPr lvl="1"/>
            <a:r>
              <a:rPr lang="en-US" sz="1400" b="1" dirty="0"/>
              <a:t>Their primary source for local/regional news</a:t>
            </a:r>
          </a:p>
          <a:p>
            <a:pPr lvl="1"/>
            <a:r>
              <a:rPr lang="en-US" sz="1400" b="1" dirty="0"/>
              <a:t>The most trustworthy</a:t>
            </a:r>
          </a:p>
          <a:p>
            <a:pPr lvl="1"/>
            <a:r>
              <a:rPr lang="en-US" sz="1400" b="1" dirty="0"/>
              <a:t>The most believable</a:t>
            </a:r>
          </a:p>
          <a:p>
            <a:r>
              <a:rPr lang="en-US" sz="1800" b="1" dirty="0"/>
              <a:t>Fake news </a:t>
            </a:r>
            <a:r>
              <a:rPr lang="en-US" sz="1800" dirty="0"/>
              <a:t>is perceived to be the greatest on </a:t>
            </a:r>
            <a:r>
              <a:rPr lang="en-US" sz="1800" b="1" dirty="0"/>
              <a:t>social media</a:t>
            </a:r>
            <a:r>
              <a:rPr lang="en-US" sz="1800" dirty="0"/>
              <a:t>.</a:t>
            </a:r>
          </a:p>
          <a:p>
            <a:r>
              <a:rPr lang="en-US" sz="1800" b="1" dirty="0"/>
              <a:t>TV and local TV news</a:t>
            </a:r>
            <a:r>
              <a:rPr lang="en-US" sz="1800" dirty="0"/>
              <a:t> are very </a:t>
            </a:r>
            <a:r>
              <a:rPr lang="en-US" sz="1800" b="1" dirty="0"/>
              <a:t>important</a:t>
            </a:r>
            <a:r>
              <a:rPr lang="en-US" sz="1800" dirty="0"/>
              <a:t> to Travel opinion leaders.</a:t>
            </a:r>
          </a:p>
          <a:p>
            <a:r>
              <a:rPr lang="en-US" sz="1800" b="1" dirty="0"/>
              <a:t>Out of a choice of 30 topics</a:t>
            </a:r>
            <a:r>
              <a:rPr lang="en-US" sz="1800" dirty="0"/>
              <a:t>, the attack on Ukraine, vaccine and mask mandates, and energy/gasoline costs </a:t>
            </a:r>
            <a:r>
              <a:rPr lang="en-US" sz="1800" b="1" dirty="0"/>
              <a:t>resonated most </a:t>
            </a:r>
            <a:r>
              <a:rPr lang="en-US" sz="1800" dirty="0"/>
              <a:t>with travel opinion leaders.</a:t>
            </a:r>
          </a:p>
          <a:p>
            <a:endParaRPr lang="en-US" sz="1800" dirty="0"/>
          </a:p>
          <a:p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30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8574" y="133350"/>
            <a:ext cx="8712200" cy="58821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Key Findings: Travel Opinion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 Leaders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736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203" y="561097"/>
            <a:ext cx="8339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Conversation</a:t>
            </a:r>
          </a:p>
          <a:p>
            <a:pPr>
              <a:spcAft>
                <a:spcPts val="1200"/>
              </a:spcAft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 has always been a critical influencer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most powerful form of marketing” – McKinsey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consistently shows conversation drives up to 50% of consumer sales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19F0-5F4F-4129-BF04-2714BCF6FA3D}"/>
              </a:ext>
            </a:extLst>
          </p:cNvPr>
          <p:cNvSpPr/>
          <p:nvPr/>
        </p:nvSpPr>
        <p:spPr>
          <a:xfrm>
            <a:off x="161365" y="4832434"/>
            <a:ext cx="761103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Source: Engagement Labs</a:t>
            </a:r>
          </a:p>
        </p:txBody>
      </p:sp>
    </p:spTree>
    <p:extLst>
      <p:ext uri="{BB962C8B-B14F-4D97-AF65-F5344CB8AC3E}">
        <p14:creationId xmlns:p14="http://schemas.microsoft.com/office/powerpoint/2010/main" val="1397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1775"/>
            <a:ext cx="7162616" cy="670082"/>
          </a:xfrm>
        </p:spPr>
        <p:txBody>
          <a:bodyPr/>
          <a:lstStyle/>
          <a:p>
            <a:r>
              <a:rPr lang="en-US" dirty="0"/>
              <a:t>Purpose of this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1616" y="950913"/>
            <a:ext cx="8280584" cy="3508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This study was commissioned to assess and quantify the role media platforms have in driving Americans’ conversations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2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49" y="240470"/>
            <a:ext cx="7162616" cy="85725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5749" y="738945"/>
            <a:ext cx="8267700" cy="2713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study was conducted online among a sample of 2,000 Americans, age 18+</a:t>
            </a:r>
            <a:r>
              <a:rPr lang="en-US" sz="1400" b="1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data has been weighted to demographically reflect the US Census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People were asked to recall the topics of their conversations from the past 24 hours, and then were asked a series of questions describing up to 5 category conversations.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Each of these conversations were the person’s most significant or meaningful conversation in the category.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Categories followed up upon were selected randomly.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Respondents were also asked attitudinal questions.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Questions were asked to identify opinion leaders in key categories. This deck highlights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 leaders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When items in the survey reflected local TV stations, the respondent’s local affiliate call letters were shown.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survey was fielded online from February 22nd  to March 8</a:t>
            </a:r>
            <a:r>
              <a:rPr lang="en-US" sz="1400" baseline="30000" dirty="0"/>
              <a:t>th</a:t>
            </a:r>
            <a:r>
              <a:rPr lang="en-US" sz="1400" dirty="0"/>
              <a:t>,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median interview length was 20 minutes. </a:t>
            </a:r>
          </a:p>
        </p:txBody>
      </p:sp>
    </p:spTree>
    <p:extLst>
      <p:ext uri="{BB962C8B-B14F-4D97-AF65-F5344CB8AC3E}">
        <p14:creationId xmlns:p14="http://schemas.microsoft.com/office/powerpoint/2010/main" val="36651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F20C-34C7-4B5C-A551-FE7EBCF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0126"/>
            <a:ext cx="8280400" cy="32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Travel opinion leaders</a:t>
            </a:r>
            <a:br>
              <a:rPr lang="en-US" sz="2800" b="1" dirty="0"/>
            </a:br>
            <a:br>
              <a:rPr lang="en-US" sz="2400" dirty="0"/>
            </a:br>
            <a:r>
              <a:rPr lang="en-US" dirty="0"/>
              <a:t>Categories On Which they frequently give advice, suggestions and ideas to other people, such as family and friends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Analysis subject to sample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162197"/>
              </p:ext>
            </p:extLst>
          </p:nvPr>
        </p:nvGraphicFramePr>
        <p:xfrm>
          <a:off x="615949" y="1495644"/>
          <a:ext cx="777875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7713" y="143997"/>
            <a:ext cx="8291265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Primary Effect on News of the Day Conversations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 TV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872" y="942731"/>
            <a:ext cx="7438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Travel Opinion Leader Conversations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Affected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By External Factors,</a:t>
            </a:r>
          </a:p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either as conversation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spark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or through being r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eferenced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conversation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5174" y="4721375"/>
            <a:ext cx="76962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Travel Opinion Leaders(News of the day conversations, n=289)</a:t>
            </a:r>
            <a:b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Q8/Q9)  Which of the following comes closest to describing what prompted or sparked the conversation?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43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865991"/>
              </p:ext>
            </p:extLst>
          </p:nvPr>
        </p:nvGraphicFramePr>
        <p:xfrm>
          <a:off x="778041" y="1532850"/>
          <a:ext cx="7587915" cy="32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133349"/>
            <a:ext cx="8280399" cy="82423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/>
              <a:t>Broadcast TV Is A More Powerful Conversation Driver Than Cable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9728" y="968216"/>
            <a:ext cx="65245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Travel Opinion Leader Conversations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TV Type,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as conversation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through being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conversation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174" y="4722065"/>
            <a:ext cx="765384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Travel Opinion Leaders (All conversations, n=1291; News of the Day, n=289)</a:t>
            </a: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Q9a) Conversations including either media spark or reference.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140603"/>
            <a:ext cx="8460679" cy="647725"/>
          </a:xfr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Out of 5 choices, the top 4 were Broadcast Networks For Travel Opinion Leaders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144474"/>
              </p:ext>
            </p:extLst>
          </p:nvPr>
        </p:nvGraphicFramePr>
        <p:xfrm>
          <a:off x="457198" y="98757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99440" y="4281768"/>
            <a:ext cx="5286948" cy="347436"/>
            <a:chOff x="2343150" y="4193541"/>
            <a:chExt cx="5286948" cy="347436"/>
          </a:xfrm>
        </p:grpSpPr>
        <p:sp>
          <p:nvSpPr>
            <p:cNvPr id="7" name="Oval 6"/>
            <p:cNvSpPr/>
            <p:nvPr/>
          </p:nvSpPr>
          <p:spPr>
            <a:xfrm>
              <a:off x="2343150" y="4236244"/>
              <a:ext cx="285750" cy="2786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57825" y="4236244"/>
              <a:ext cx="285750" cy="27860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28900" y="4193541"/>
              <a:ext cx="2449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BROADCAST NETWORK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3500" y="4202423"/>
              <a:ext cx="1856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CABLE NETWORK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0420" y="870576"/>
            <a:ext cx="814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55174" y="4734234"/>
            <a:ext cx="7332946" cy="3502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Travel Opinion Leaders, n=281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Q21A) </a:t>
            </a:r>
            <a:r>
              <a:rPr lang="en-US" sz="600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  <a:br>
              <a:rPr lang="en-US" sz="600" dirty="0">
                <a:solidFill>
                  <a:srgbClr val="404040"/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045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49"/>
            <a:ext cx="8470153" cy="817563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For Local/Regional News, Local Broadcast TV is The Primary Source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News For Travel Opinion Leaders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02627"/>
              </p:ext>
            </p:extLst>
          </p:nvPr>
        </p:nvGraphicFramePr>
        <p:xfrm>
          <a:off x="376519" y="1182624"/>
          <a:ext cx="8363444" cy="3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07868" y="1182624"/>
            <a:ext cx="4742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Travel Opinion Leaders Consuming Local/Regional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175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Travel Opinion Leaders, n=281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Q11)  Primarily, which source do you use to get your news and information?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65258</TotalTime>
  <Words>1259</Words>
  <Application>Microsoft Office PowerPoint</Application>
  <PresentationFormat>On-screen Show (16:9)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Century Gothic Regular</vt:lpstr>
      <vt:lpstr>EngagementLabs</vt:lpstr>
      <vt:lpstr>PowerPoint Presentation</vt:lpstr>
      <vt:lpstr>PowerPoint Presentation</vt:lpstr>
      <vt:lpstr>Purpose of this study</vt:lpstr>
      <vt:lpstr>Methodology</vt:lpstr>
      <vt:lpstr>Travel opinion leaders  Categories On Which they frequently give advice, suggestions and ideas to other people, such as family and friends  Analysis subject to sample size</vt:lpstr>
      <vt:lpstr>PowerPoint Presentation</vt:lpstr>
      <vt:lpstr>Broadcast TV Is A More Powerful Conversation Driver Than Cable TV</vt:lpstr>
      <vt:lpstr>Out of 5 choices, the top 4 were Broadcast Networks For Travel Opinion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 of a Choice of 30 Issues, These Topics Resonated the Most Among Travel Opinion Leaders</vt:lpstr>
      <vt:lpstr>PowerPoint Presentation</vt:lpstr>
    </vt:vector>
  </TitlesOfParts>
  <Company>Engagement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Lyttle</dc:creator>
  <cp:lastModifiedBy>Anthony Spirito</cp:lastModifiedBy>
  <cp:revision>1853</cp:revision>
  <cp:lastPrinted>2019-12-09T16:32:54Z</cp:lastPrinted>
  <dcterms:created xsi:type="dcterms:W3CDTF">2016-03-22T13:57:22Z</dcterms:created>
  <dcterms:modified xsi:type="dcterms:W3CDTF">2022-04-14T18:47:01Z</dcterms:modified>
</cp:coreProperties>
</file>