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41"/>
  </p:notesMasterIdLst>
  <p:handoutMasterIdLst>
    <p:handoutMasterId r:id="rId42"/>
  </p:handoutMasterIdLst>
  <p:sldIdLst>
    <p:sldId id="859" r:id="rId3"/>
    <p:sldId id="673" r:id="rId4"/>
    <p:sldId id="660" r:id="rId5"/>
    <p:sldId id="675" r:id="rId6"/>
    <p:sldId id="886" r:id="rId7"/>
    <p:sldId id="926" r:id="rId8"/>
    <p:sldId id="869" r:id="rId9"/>
    <p:sldId id="878" r:id="rId10"/>
    <p:sldId id="1094" r:id="rId11"/>
    <p:sldId id="941" r:id="rId12"/>
    <p:sldId id="1093" r:id="rId13"/>
    <p:sldId id="393" r:id="rId14"/>
    <p:sldId id="911" r:id="rId15"/>
    <p:sldId id="910" r:id="rId16"/>
    <p:sldId id="940" r:id="rId17"/>
    <p:sldId id="882" r:id="rId18"/>
    <p:sldId id="1080" r:id="rId19"/>
    <p:sldId id="1095" r:id="rId20"/>
    <p:sldId id="922" r:id="rId21"/>
    <p:sldId id="1097" r:id="rId22"/>
    <p:sldId id="908" r:id="rId23"/>
    <p:sldId id="921" r:id="rId24"/>
    <p:sldId id="906" r:id="rId25"/>
    <p:sldId id="677" r:id="rId26"/>
    <p:sldId id="478" r:id="rId27"/>
    <p:sldId id="1082" r:id="rId28"/>
    <p:sldId id="1083" r:id="rId29"/>
    <p:sldId id="352" r:id="rId30"/>
    <p:sldId id="354" r:id="rId31"/>
    <p:sldId id="380" r:id="rId32"/>
    <p:sldId id="1098" r:id="rId33"/>
    <p:sldId id="378" r:id="rId34"/>
    <p:sldId id="830" r:id="rId35"/>
    <p:sldId id="368" r:id="rId36"/>
    <p:sldId id="1099" r:id="rId37"/>
    <p:sldId id="356" r:id="rId38"/>
    <p:sldId id="337" r:id="rId39"/>
    <p:sldId id="617" r:id="rId4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15C7"/>
    <a:srgbClr val="C27AF9"/>
    <a:srgbClr val="AA68DC"/>
    <a:srgbClr val="B671EB"/>
    <a:srgbClr val="A0B5FF"/>
    <a:srgbClr val="BE6743"/>
    <a:srgbClr val="4B0590"/>
    <a:srgbClr val="FF7C0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1.1111111111111112E-2</c:v>
                </c:pt>
                <c:pt idx="1">
                  <c:v>3.125E-2</c:v>
                </c:pt>
                <c:pt idx="2">
                  <c:v>5.5555555555555558E-3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Car Buyers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0.79500000000000004</c:v>
                </c:pt>
                <c:pt idx="1">
                  <c:v>0.90200000000000002</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Streaming Programs on Digital Media With Ads</c:v>
                </c:pt>
                <c:pt idx="5">
                  <c:v>Social Media</c:v>
                </c:pt>
                <c:pt idx="6">
                  <c:v>Streaming Programs on TV No Ads</c:v>
                </c:pt>
                <c:pt idx="7">
                  <c:v>Streaming Video Other Than TV Programs on TV</c:v>
                </c:pt>
                <c:pt idx="8">
                  <c:v>Radio</c:v>
                </c:pt>
                <c:pt idx="9">
                  <c:v>Streaming Video Other Than TV Programs on Digital Media</c:v>
                </c:pt>
                <c:pt idx="10">
                  <c:v>Email</c:v>
                </c:pt>
                <c:pt idx="11">
                  <c:v>Search</c:v>
                </c:pt>
                <c:pt idx="12">
                  <c:v>Streaming Programs on Digital Media No Ads</c:v>
                </c:pt>
                <c:pt idx="13">
                  <c:v>Streaming Audio</c:v>
                </c:pt>
                <c:pt idx="14">
                  <c:v>Broadcast TV News Websites/Apps</c:v>
                </c:pt>
                <c:pt idx="15">
                  <c:v>Newspapers</c:v>
                </c:pt>
                <c:pt idx="16">
                  <c:v>Magazines</c:v>
                </c:pt>
                <c:pt idx="17">
                  <c:v>Local Radio Stations Websites/Apps</c:v>
                </c:pt>
                <c:pt idx="18">
                  <c:v>Podcasts</c:v>
                </c:pt>
                <c:pt idx="19">
                  <c:v>Any other news website</c:v>
                </c:pt>
                <c:pt idx="20">
                  <c:v>Cable News Channels' Websites/Apps</c:v>
                </c:pt>
                <c:pt idx="21">
                  <c:v>Digital Newspaper</c:v>
                </c:pt>
                <c:pt idx="22">
                  <c:v>Digital Magazine</c:v>
                </c:pt>
              </c:strCache>
            </c:strRef>
          </c:cat>
          <c:val>
            <c:numRef>
              <c:f>Sheet1!$B$2:$B$24</c:f>
              <c:numCache>
                <c:formatCode>h:mm;@</c:formatCode>
                <c:ptCount val="23"/>
                <c:pt idx="0">
                  <c:v>0.20902777777777778</c:v>
                </c:pt>
                <c:pt idx="1">
                  <c:v>0.13194444444444445</c:v>
                </c:pt>
                <c:pt idx="2">
                  <c:v>7.7083333333333337E-2</c:v>
                </c:pt>
                <c:pt idx="3">
                  <c:v>6.3888888888888884E-2</c:v>
                </c:pt>
                <c:pt idx="4">
                  <c:v>5.6250000000000001E-2</c:v>
                </c:pt>
                <c:pt idx="5">
                  <c:v>4.8611111111111112E-2</c:v>
                </c:pt>
                <c:pt idx="6">
                  <c:v>4.4444444444444446E-2</c:v>
                </c:pt>
                <c:pt idx="7">
                  <c:v>4.3750000000000004E-2</c:v>
                </c:pt>
                <c:pt idx="8">
                  <c:v>4.1666666666666664E-2</c:v>
                </c:pt>
                <c:pt idx="9">
                  <c:v>3.888888888888889E-2</c:v>
                </c:pt>
                <c:pt idx="10">
                  <c:v>3.125E-2</c:v>
                </c:pt>
                <c:pt idx="11">
                  <c:v>2.6388888888888889E-2</c:v>
                </c:pt>
                <c:pt idx="12">
                  <c:v>1.8749999999999999E-2</c:v>
                </c:pt>
                <c:pt idx="13">
                  <c:v>1.8055555555555557E-2</c:v>
                </c:pt>
                <c:pt idx="14">
                  <c:v>1.5972222222222224E-2</c:v>
                </c:pt>
                <c:pt idx="15">
                  <c:v>1.5972222222222224E-2</c:v>
                </c:pt>
                <c:pt idx="16">
                  <c:v>1.3888888888888888E-2</c:v>
                </c:pt>
                <c:pt idx="17">
                  <c:v>9.7222222222222224E-3</c:v>
                </c:pt>
                <c:pt idx="18">
                  <c:v>9.0277777777777787E-3</c:v>
                </c:pt>
                <c:pt idx="19">
                  <c:v>7.6388888888888886E-3</c:v>
                </c:pt>
                <c:pt idx="20">
                  <c:v>7.6388888888888886E-3</c:v>
                </c:pt>
                <c:pt idx="21">
                  <c:v>6.9444444444444441E-3</c:v>
                </c:pt>
                <c:pt idx="22">
                  <c:v>5.5555555555555558E-3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Plan to buy/lease auto in the next year</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3766760579276478"/>
          <c:y val="4.4805184113371956E-2"/>
        </c:manualLayout>
      </c:layout>
      <c:overlay val="0"/>
      <c:spPr>
        <a:noFill/>
        <a:ln>
          <a:noFill/>
        </a:ln>
        <a:effectLst/>
      </c:spPr>
    </c:title>
    <c:autoTitleDeleted val="0"/>
    <c:plotArea>
      <c:layout>
        <c:manualLayout>
          <c:layoutTarget val="inner"/>
          <c:xMode val="edge"/>
          <c:yMode val="edge"/>
          <c:x val="1.010909583791802E-2"/>
          <c:y val="1.4174105215558281E-2"/>
          <c:w val="0.97984332937271124"/>
          <c:h val="0.77820233093942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0.20902777777777778</c:v>
                </c:pt>
                <c:pt idx="1">
                  <c:v>6.3888888888888884E-2</c:v>
                </c:pt>
                <c:pt idx="2">
                  <c:v>5.6250000000000001E-2</c:v>
                </c:pt>
                <c:pt idx="3">
                  <c:v>4.4444444444444446E-2</c:v>
                </c:pt>
                <c:pt idx="4">
                  <c:v>1.8749999999999999E-2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27"/>
                  <c:y val="0.1881843854627104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0.20902777777777778</c:v>
                </c:pt>
                <c:pt idx="1">
                  <c:v>6.3888888888888884E-2</c:v>
                </c:pt>
                <c:pt idx="2">
                  <c:v>4.4444444444444446E-2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0.20902777777777778</c:v>
                </c:pt>
                <c:pt idx="1">
                  <c:v>6.3888888888888884E-2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Plan to buy/lease auto in the next year</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29412373851717999"/>
          <c:y val="3.6596278724973681E-2"/>
        </c:manualLayout>
      </c:layout>
      <c:overlay val="0"/>
      <c:spPr>
        <a:noFill/>
        <a:ln>
          <a:noFill/>
        </a:ln>
        <a:effectLst/>
      </c:spPr>
    </c:title>
    <c:autoTitleDeleted val="0"/>
    <c:plotArea>
      <c:layout>
        <c:manualLayout>
          <c:layoutTarget val="inner"/>
          <c:xMode val="edge"/>
          <c:yMode val="edge"/>
          <c:x val="0.10411296860030717"/>
          <c:y val="0.18778658003966359"/>
          <c:w val="0.87893722911771566"/>
          <c:h val="0.7429704123425970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0.12638888888888888</c:v>
                </c:pt>
                <c:pt idx="1">
                  <c:v>3.8194444444444441E-2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0.15277777777777776</c:v>
                </c:pt>
                <c:pt idx="1">
                  <c:v>4.8611111111111112E-2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5.9722222222222225E-2</c:v>
                </c:pt>
                <c:pt idx="1">
                  <c:v>2.7083333333333334E-2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0.71699999999999997</c:v>
                </c:pt>
                <c:pt idx="1">
                  <c:v>0.24199999999999999</c:v>
                </c:pt>
                <c:pt idx="2">
                  <c:v>0.23100000000000001</c:v>
                </c:pt>
                <c:pt idx="3">
                  <c:v>0.16900000000000001</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(72% as its own universe)</c:v>
                </c:pt>
                <c:pt idx="1">
                  <c:v>Streaming Programs on Smartphone With Ads 
(24%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(72% as its own universe)</c:v>
                </c:pt>
                <c:pt idx="1">
                  <c:v>Streaming Programs on Smartphone With Ads 
(24% own universe)</c:v>
                </c:pt>
              </c:strCache>
            </c:strRef>
          </c:cat>
          <c:val>
            <c:numRef>
              <c:f>Sheet1!$C$2:$C$3</c:f>
              <c:numCache>
                <c:formatCode>h:mm;@</c:formatCode>
                <c:ptCount val="2"/>
                <c:pt idx="0">
                  <c:v>0.29236111111111113</c:v>
                </c:pt>
                <c:pt idx="1">
                  <c:v>9.375E-2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Radio Stations</c:v>
                </c:pt>
                <c:pt idx="5">
                  <c:v>All Other Internet
News 
Websites/Apps</c:v>
                </c:pt>
                <c:pt idx="6">
                  <c:v>National Newspapers</c:v>
                </c:pt>
                <c:pt idx="7">
                  <c:v>National/Local Newspapers Websites/Apps</c:v>
                </c:pt>
                <c:pt idx="8">
                  <c:v>Public TV News</c:v>
                </c:pt>
                <c:pt idx="9">
                  <c:v>Cable TV 
News 
Websites/Apps</c:v>
                </c:pt>
                <c:pt idx="10">
                  <c:v>Local Newspapers</c:v>
                </c:pt>
                <c:pt idx="11">
                  <c:v>Podcasts</c:v>
                </c:pt>
                <c:pt idx="12">
                  <c:v>Streaming Radio</c:v>
                </c:pt>
                <c:pt idx="13">
                  <c:v>Radio Stations Websites/Apps </c:v>
                </c:pt>
              </c:strCache>
            </c:strRef>
          </c:cat>
          <c:val>
            <c:numRef>
              <c:f>Sheet1!$B$2:$B$15</c:f>
              <c:numCache>
                <c:formatCode>0%</c:formatCode>
                <c:ptCount val="14"/>
                <c:pt idx="0">
                  <c:v>0.23499999999999999</c:v>
                </c:pt>
                <c:pt idx="1">
                  <c:v>0.21199999999999999</c:v>
                </c:pt>
                <c:pt idx="2">
                  <c:v>0.11799999999999999</c:v>
                </c:pt>
                <c:pt idx="3">
                  <c:v>0.11</c:v>
                </c:pt>
                <c:pt idx="4">
                  <c:v>0.05</c:v>
                </c:pt>
                <c:pt idx="5">
                  <c:v>0.04</c:v>
                </c:pt>
                <c:pt idx="6">
                  <c:v>3.9E-2</c:v>
                </c:pt>
                <c:pt idx="7">
                  <c:v>3.7999999999999999E-2</c:v>
                </c:pt>
                <c:pt idx="8">
                  <c:v>3.5000000000000003E-2</c:v>
                </c:pt>
                <c:pt idx="9">
                  <c:v>3.1E-2</c:v>
                </c:pt>
                <c:pt idx="10">
                  <c:v>2.9000000000000001E-2</c:v>
                </c:pt>
                <c:pt idx="11">
                  <c:v>2.7E-2</c:v>
                </c:pt>
                <c:pt idx="12">
                  <c:v>0.02</c:v>
                </c:pt>
                <c:pt idx="13">
                  <c:v>1.4999999999999999E-2</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43D-4C3F-8285-3E291B4A3E15}"/>
              </c:ext>
            </c:extLst>
          </c:dPt>
          <c:dPt>
            <c:idx val="9"/>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43D-4C3F-8285-3E291B4A3E15}"/>
              </c:ext>
            </c:extLst>
          </c:dPt>
          <c:dPt>
            <c:idx val="10"/>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43D-4C3F-8285-3E291B4A3E15}"/>
              </c:ext>
            </c:extLst>
          </c:dPt>
          <c:dPt>
            <c:idx val="11"/>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43D-4C3F-8285-3E291B4A3E1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2"/>
                <c:pt idx="0">
                  <c:v>Local Broadcast TV News</c:v>
                </c:pt>
                <c:pt idx="1">
                  <c:v>Social Media</c:v>
                </c:pt>
                <c:pt idx="2">
                  <c:v>Local TV
News Websites/Apps </c:v>
                </c:pt>
                <c:pt idx="3">
                  <c:v>Network Broadcast TV News</c:v>
                </c:pt>
                <c:pt idx="4">
                  <c:v>All Other Internet 
News
Websites/Apps</c:v>
                </c:pt>
                <c:pt idx="5">
                  <c:v>Radio 
Stations</c:v>
                </c:pt>
                <c:pt idx="6">
                  <c:v>Network Broadcast TV News Websites/Apps </c:v>
                </c:pt>
                <c:pt idx="7">
                  <c:v>Cable News Channels</c:v>
                </c:pt>
                <c:pt idx="8">
                  <c:v>National/Local Newspapers Websites/Apps </c:v>
                </c:pt>
                <c:pt idx="9">
                  <c:v>Cable TV 
News 
Websites/Apps </c:v>
                </c:pt>
                <c:pt idx="10">
                  <c:v>Public TV News</c:v>
                </c:pt>
                <c:pt idx="11">
                  <c:v>National Newspapers</c:v>
                </c:pt>
              </c:strCache>
            </c:strRef>
          </c:cat>
          <c:val>
            <c:numRef>
              <c:f>Sheet1!$B$2:$B$17</c:f>
              <c:numCache>
                <c:formatCode>0%</c:formatCode>
                <c:ptCount val="12"/>
                <c:pt idx="0">
                  <c:v>0.218</c:v>
                </c:pt>
                <c:pt idx="1">
                  <c:v>0.14599999999999999</c:v>
                </c:pt>
                <c:pt idx="2">
                  <c:v>9.9000000000000005E-2</c:v>
                </c:pt>
                <c:pt idx="3">
                  <c:v>8.3000000000000004E-2</c:v>
                </c:pt>
                <c:pt idx="4">
                  <c:v>7.0999999999999994E-2</c:v>
                </c:pt>
                <c:pt idx="5">
                  <c:v>6.7000000000000004E-2</c:v>
                </c:pt>
                <c:pt idx="6">
                  <c:v>6.3E-2</c:v>
                </c:pt>
                <c:pt idx="7">
                  <c:v>6.0999999999999999E-2</c:v>
                </c:pt>
                <c:pt idx="8">
                  <c:v>3.9E-2</c:v>
                </c:pt>
                <c:pt idx="9">
                  <c:v>3.2000000000000001E-2</c:v>
                </c:pt>
                <c:pt idx="10">
                  <c:v>2.8000000000000001E-2</c:v>
                </c:pt>
                <c:pt idx="11">
                  <c:v>2.7E-2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1.5972222222222224E-2</c:v>
                </c:pt>
                <c:pt idx="1">
                  <c:v>1.1805555555555555E-2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Network Broadcast TV News</c:v>
                </c:pt>
                <c:pt idx="4">
                  <c:v>Public TV News</c:v>
                </c:pt>
                <c:pt idx="5">
                  <c:v>Local TV News Websites/Apps</c:v>
                </c:pt>
                <c:pt idx="6">
                  <c:v>National Newspapers</c:v>
                </c:pt>
                <c:pt idx="7">
                  <c:v>National/Local Newspapers Websites/Apps</c:v>
                </c:pt>
                <c:pt idx="8">
                  <c:v>Network Broadcast TV News Websites/Apps </c:v>
                </c:pt>
                <c:pt idx="9">
                  <c:v>Cable News Channels</c:v>
                </c:pt>
                <c:pt idx="10">
                  <c:v>Cable TV News Websites/Apps</c:v>
                </c:pt>
                <c:pt idx="11">
                  <c:v>Radio Stations Websites/Apps</c:v>
                </c:pt>
                <c:pt idx="12">
                  <c:v>Streaming Radio</c:v>
                </c:pt>
                <c:pt idx="13">
                  <c:v>All Other Internet News Websites/Apps</c:v>
                </c:pt>
                <c:pt idx="14">
                  <c:v>Social Media</c:v>
                </c:pt>
                <c:pt idx="15">
                  <c:v>Podcasts</c:v>
                </c:pt>
              </c:strCache>
            </c:strRef>
          </c:cat>
          <c:val>
            <c:numRef>
              <c:f>Sheet1!$B$2:$B$17</c:f>
              <c:numCache>
                <c:formatCode>0%</c:formatCode>
                <c:ptCount val="16"/>
                <c:pt idx="0">
                  <c:v>0.77300000000000002</c:v>
                </c:pt>
                <c:pt idx="1">
                  <c:v>0.70899999999999996</c:v>
                </c:pt>
                <c:pt idx="2">
                  <c:v>0.70199999999999996</c:v>
                </c:pt>
                <c:pt idx="3">
                  <c:v>0.7</c:v>
                </c:pt>
                <c:pt idx="4">
                  <c:v>0.68700000000000006</c:v>
                </c:pt>
                <c:pt idx="5">
                  <c:v>0.68300000000000005</c:v>
                </c:pt>
                <c:pt idx="6">
                  <c:v>0.67</c:v>
                </c:pt>
                <c:pt idx="7">
                  <c:v>0.64800000000000002</c:v>
                </c:pt>
                <c:pt idx="8">
                  <c:v>0.63800000000000001</c:v>
                </c:pt>
                <c:pt idx="9">
                  <c:v>0.63800000000000001</c:v>
                </c:pt>
                <c:pt idx="10">
                  <c:v>0.61399999999999999</c:v>
                </c:pt>
                <c:pt idx="11">
                  <c:v>0.60799999999999998</c:v>
                </c:pt>
                <c:pt idx="12">
                  <c:v>0.59099999999999997</c:v>
                </c:pt>
                <c:pt idx="13">
                  <c:v>0.55800000000000005</c:v>
                </c:pt>
                <c:pt idx="14">
                  <c:v>0.53260806355943302</c:v>
                </c:pt>
                <c:pt idx="15">
                  <c:v>0.52900494019338273</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0929951937825962"/>
                  <c:y val="5.7670227016250235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1.7157088318505483E-2"/>
                  <c:y val="-4.66680132284623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1B2-47C0-AE1A-26C1F9EA7416}"/>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6.0208098987626149E-3"/>
                  <c:y val="-1.375603314953769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9-B1B2-47C0-AE1A-26C1F9EA7416}"/>
                </c:ext>
              </c:extLst>
            </c:dLbl>
            <c:dLbl>
              <c:idx val="5"/>
              <c:layout>
                <c:manualLayout>
                  <c:x val="1.9295301155537375E-2"/>
                  <c:y val="2.8247449822987325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B-B1B2-47C0-AE1A-26C1F9EA7416}"/>
                </c:ext>
              </c:extLst>
            </c:dLbl>
            <c:dLbl>
              <c:idx val="6"/>
              <c:layout>
                <c:manualLayout>
                  <c:x val="-7.9010294167774497E-2"/>
                  <c:y val="5.58530720199531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0D-B1B2-47C0-AE1A-26C1F9EA7416}"/>
                </c:ext>
              </c:extLst>
            </c:dLbl>
            <c:dLbl>
              <c:idx val="7"/>
              <c:layout>
                <c:manualLayout>
                  <c:x val="-7.2680403585915791E-3"/>
                  <c:y val="-5.519496506476057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3.0956897433275385E-2"/>
                  <c:y val="1.648613694533461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2.5588420765586119E-2"/>
                  <c:y val="-4.477820418901399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TV News Websites/Apps </c:v>
                </c:pt>
                <c:pt idx="3">
                  <c:v>Radio Stations</c:v>
                </c:pt>
                <c:pt idx="4">
                  <c:v>Network Broadcast
TV News</c:v>
                </c:pt>
                <c:pt idx="5">
                  <c:v>Local Newspapers</c:v>
                </c:pt>
                <c:pt idx="6">
                  <c:v>Network Broadcast TV News Websites/Apps </c:v>
                </c:pt>
                <c:pt idx="7">
                  <c:v>Cable News Channels</c:v>
                </c:pt>
                <c:pt idx="8">
                  <c:v>National/Local Newspapers Websites/Apps</c:v>
                </c:pt>
                <c:pt idx="9">
                  <c:v>National Newspapers</c:v>
                </c:pt>
                <c:pt idx="10">
                  <c:v>Other</c:v>
                </c:pt>
              </c:strCache>
            </c:strRef>
          </c:cat>
          <c:val>
            <c:numRef>
              <c:f>Sheet1!$B$2:$B$12</c:f>
              <c:numCache>
                <c:formatCode>0.0%</c:formatCode>
                <c:ptCount val="11"/>
                <c:pt idx="0">
                  <c:v>0.27500000000000002</c:v>
                </c:pt>
                <c:pt idx="1">
                  <c:v>0.17399999999999999</c:v>
                </c:pt>
                <c:pt idx="2">
                  <c:v>6.9000000000000006E-2</c:v>
                </c:pt>
                <c:pt idx="3">
                  <c:v>6.4000000000000001E-2</c:v>
                </c:pt>
                <c:pt idx="4">
                  <c:v>6.2E-2</c:v>
                </c:pt>
                <c:pt idx="5">
                  <c:v>5.8000000000000003E-2</c:v>
                </c:pt>
                <c:pt idx="6">
                  <c:v>0.05</c:v>
                </c:pt>
                <c:pt idx="7">
                  <c:v>4.2999999999999997E-2</c:v>
                </c:pt>
                <c:pt idx="8">
                  <c:v>3.7999999999999999E-2</c:v>
                </c:pt>
                <c:pt idx="9">
                  <c:v>3.3000000000000002E-2</c:v>
                </c:pt>
                <c:pt idx="10">
                  <c:v>0.13399999999999967</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TV News Websites/Apps </c:v>
                </c:pt>
                <c:pt idx="3">
                  <c:v>Radio Stations</c:v>
                </c:pt>
                <c:pt idx="4">
                  <c:v>Network Broadcast
TV News</c:v>
                </c:pt>
                <c:pt idx="5">
                  <c:v>Local Newspapers</c:v>
                </c:pt>
                <c:pt idx="6">
                  <c:v>Network Broadcast TV News Websites/Apps </c:v>
                </c:pt>
                <c:pt idx="7">
                  <c:v>Cable News Channels</c:v>
                </c:pt>
                <c:pt idx="8">
                  <c:v>National/Local Newspapers Websites/Apps</c:v>
                </c:pt>
                <c:pt idx="9">
                  <c:v>National Newspapers</c:v>
                </c:pt>
                <c:pt idx="10">
                  <c:v>Other</c:v>
                </c:pt>
              </c:strCache>
            </c:strRef>
          </c:cat>
          <c:val>
            <c:numRef>
              <c:f>Sheet1!$C$2:$C$12</c:f>
              <c:numCache>
                <c:formatCode>General</c:formatCode>
                <c:ptCount val="11"/>
                <c:pt idx="10" formatCode="0.0%">
                  <c:v>0.86600000000000033</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31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1.6354693613650981E-2"/>
                  <c:y val="6.23205433659984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19657124939900822"/>
                  <c:y val="-9.181837298994199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0.20502541185644194"/>
                  <c:y val="-5.629599327233972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339676959254343"/>
                      <c:h val="0.23978646853128141"/>
                    </c:manualLayout>
                  </c15:layout>
                </c:ext>
                <c:ext xmlns:c16="http://schemas.microsoft.com/office/drawing/2014/chart" uri="{C3380CC4-5D6E-409C-BE32-E72D297353CC}">
                  <c16:uniqueId val="{00000005-6763-40E0-9E96-B63FE758D72D}"/>
                </c:ext>
              </c:extLst>
            </c:dLbl>
            <c:dLbl>
              <c:idx val="3"/>
              <c:layout>
                <c:manualLayout>
                  <c:x val="-5.3494611265619968E-3"/>
                  <c:y val="-3.778472002138961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1.1203184484707429E-3"/>
                  <c:y val="1.5619552629612607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9.3298344370720904E-2"/>
                  <c:y val="4.095342347811558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0.33200000000000002</c:v>
                </c:pt>
                <c:pt idx="1">
                  <c:v>0.253</c:v>
                </c:pt>
                <c:pt idx="2" formatCode="0.0%">
                  <c:v>0.17699999999999999</c:v>
                </c:pt>
                <c:pt idx="3" formatCode="0.0%">
                  <c:v>9.2999999999999999E-2</c:v>
                </c:pt>
                <c:pt idx="4" formatCode="0.0%">
                  <c:v>7.9000000000000001E-2</c:v>
                </c:pt>
                <c:pt idx="5">
                  <c:v>6.6000000000000059E-2</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9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Car Buyers</c:v>
                </c:pt>
              </c:strCache>
            </c:strRef>
          </c:cat>
          <c:val>
            <c:numRef>
              <c:f>Sheet1!$B$2:$C$2</c:f>
              <c:numCache>
                <c:formatCode>0%</c:formatCode>
                <c:ptCount val="2"/>
                <c:pt idx="0">
                  <c:v>0.56399999999999995</c:v>
                </c:pt>
                <c:pt idx="1">
                  <c:v>0.74299999999999999</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735168600543618"/>
          <c:w val="0.90595321908290871"/>
          <c:h val="0.6814313116874848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Car Buyers</c:v>
                </c:pt>
              </c:strCache>
            </c:strRef>
          </c:cat>
          <c:val>
            <c:numRef>
              <c:f>Sheet1!$B$2:$C$2</c:f>
              <c:numCache>
                <c:formatCode>0%</c:formatCode>
                <c:ptCount val="2"/>
                <c:pt idx="0">
                  <c:v>0.69099999999999995</c:v>
                </c:pt>
                <c:pt idx="1">
                  <c:v>0.85399999999999998</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Car Buyers</c:v>
                </c:pt>
              </c:strCache>
            </c:strRef>
          </c:cat>
          <c:val>
            <c:numRef>
              <c:f>Sheet1!$B$2:$C$2</c:f>
              <c:numCache>
                <c:formatCode>0%</c:formatCode>
                <c:ptCount val="2"/>
                <c:pt idx="0">
                  <c:v>0.46300000000000002</c:v>
                </c:pt>
                <c:pt idx="1">
                  <c:v>0.67600000000000005</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Plan to buy</a:t>
            </a:r>
            <a:r>
              <a:rPr lang="en-US" b="1" baseline="0" dirty="0">
                <a:solidFill>
                  <a:schemeClr val="tx1"/>
                </a:solidFill>
              </a:rPr>
              <a:t> or</a:t>
            </a:r>
            <a:r>
              <a:rPr lang="en-US" b="1" dirty="0">
                <a:solidFill>
                  <a:schemeClr val="tx1"/>
                </a:solidFill>
              </a:rPr>
              <a:t> lease auto in the next year</a:t>
            </a:r>
          </a:p>
          <a:p>
            <a:pPr>
              <a:defRPr>
                <a:solidFill>
                  <a:schemeClr val="tx1"/>
                </a:solidFill>
              </a:defRPr>
            </a:pPr>
            <a:r>
              <a:rPr lang="en-US" dirty="0">
                <a:solidFill>
                  <a:schemeClr val="tx1"/>
                </a:solidFill>
              </a:rPr>
              <a:t>% Choose Network </a:t>
            </a:r>
          </a:p>
        </c:rich>
      </c:tx>
      <c:layout>
        <c:manualLayout>
          <c:xMode val="edge"/>
          <c:yMode val="edge"/>
          <c:x val="0.2466409484049393"/>
          <c:y val="6.67966969563788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0.36699999999999999</c:v>
                </c:pt>
                <c:pt idx="1">
                  <c:v>0.34599999999999997</c:v>
                </c:pt>
                <c:pt idx="2">
                  <c:v>0.34100000000000003</c:v>
                </c:pt>
                <c:pt idx="3">
                  <c:v>0.32300000000000001</c:v>
                </c:pt>
                <c:pt idx="4">
                  <c:v>0.159</c:v>
                </c:pt>
              </c:numCache>
            </c:numRef>
          </c:yVal>
          <c:bubbleSize>
            <c:numRef>
              <c:f>Sheet1!$C$2:$C$6</c:f>
              <c:numCache>
                <c:formatCode>General</c:formatCode>
                <c:ptCount val="5"/>
                <c:pt idx="0">
                  <c:v>3.67</c:v>
                </c:pt>
                <c:pt idx="1">
                  <c:v>3.5</c:v>
                </c:pt>
                <c:pt idx="2">
                  <c:v>3.4</c:v>
                </c:pt>
                <c:pt idx="3">
                  <c:v>3.2</c:v>
                </c:pt>
                <c:pt idx="4">
                  <c:v>1.6</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2.013888888888889E-2</c:v>
                </c:pt>
                <c:pt idx="1">
                  <c:v>2.2916666666666669E-2</c:v>
                </c:pt>
                <c:pt idx="2" formatCode="[hh]:mm">
                  <c:v>1.3194444444444444E-2</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1130524225012415"/>
                  <c:y val="0.1743209544001111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6664396680144711"/>
                  <c:y val="9.869893038370575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1.8749999999999999E-2</c:v>
                </c:pt>
                <c:pt idx="2">
                  <c:v>8.3333333333333332E-3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Plan to buy/lease auto in the next year</a:t>
            </a:r>
            <a:endParaRPr lang="en-US" sz="1800" dirty="0"/>
          </a:p>
        </c:rich>
      </c:tx>
      <c:layout>
        <c:manualLayout>
          <c:xMode val="edge"/>
          <c:yMode val="edge"/>
          <c:x val="0.37826461675376166"/>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Local Radio Stations Websites/Apps</c:v>
                </c:pt>
                <c:pt idx="8">
                  <c:v>Local TV News Websites/Apps</c:v>
                </c:pt>
                <c:pt idx="9">
                  <c:v>Podcasts</c:v>
                </c:pt>
                <c:pt idx="10">
                  <c:v>Any other news website</c:v>
                </c:pt>
                <c:pt idx="11">
                  <c:v>Digital Newspaper</c:v>
                </c:pt>
                <c:pt idx="12">
                  <c:v>Network Broadcast TV News Websites/Apps</c:v>
                </c:pt>
                <c:pt idx="13">
                  <c:v>Cable TV News Websites/Apps</c:v>
                </c:pt>
                <c:pt idx="14">
                  <c:v>Digital magazine</c:v>
                </c:pt>
              </c:strCache>
            </c:strRef>
          </c:cat>
          <c:val>
            <c:numRef>
              <c:f>Sheet1!$B$2:$B$16</c:f>
              <c:numCache>
                <c:formatCode>h:mm;@</c:formatCode>
                <c:ptCount val="15"/>
                <c:pt idx="0">
                  <c:v>2.013888888888889E-2</c:v>
                </c:pt>
                <c:pt idx="1">
                  <c:v>1.1111111111111112E-2</c:v>
                </c:pt>
                <c:pt idx="2">
                  <c:v>1.1111111111111112E-2</c:v>
                </c:pt>
                <c:pt idx="3">
                  <c:v>1.5972222222222224E-2</c:v>
                </c:pt>
                <c:pt idx="4">
                  <c:v>1.1111111111111112E-2</c:v>
                </c:pt>
                <c:pt idx="5">
                  <c:v>6.2499999999999995E-3</c:v>
                </c:pt>
                <c:pt idx="6">
                  <c:v>6.9444444444444441E-3</c:v>
                </c:pt>
                <c:pt idx="7">
                  <c:v>3.472222222222222E-3</c:v>
                </c:pt>
                <c:pt idx="8">
                  <c:v>4.1666666666666666E-3</c:v>
                </c:pt>
                <c:pt idx="9">
                  <c:v>2.7777777777777779E-3</c:v>
                </c:pt>
                <c:pt idx="10">
                  <c:v>2.7777777777777779E-3</c:v>
                </c:pt>
                <c:pt idx="11">
                  <c:v>3.472222222222222E-3</c:v>
                </c:pt>
                <c:pt idx="12">
                  <c:v>2.7777777777777779E-3</c:v>
                </c:pt>
                <c:pt idx="13" formatCode="h:mm">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Local Radio Stations Websites/Apps</c:v>
                </c:pt>
                <c:pt idx="8">
                  <c:v>Local TV News Websites/Apps</c:v>
                </c:pt>
                <c:pt idx="9">
                  <c:v>Podcasts</c:v>
                </c:pt>
                <c:pt idx="10">
                  <c:v>Any other news website</c:v>
                </c:pt>
                <c:pt idx="11">
                  <c:v>Digital Newspaper</c:v>
                </c:pt>
                <c:pt idx="12">
                  <c:v>Network Broadcast TV News Websites/Apps</c:v>
                </c:pt>
                <c:pt idx="13">
                  <c:v>Cable TV News Websites/Apps</c:v>
                </c:pt>
                <c:pt idx="14">
                  <c:v>Digital magazine</c:v>
                </c:pt>
              </c:strCache>
            </c:strRef>
          </c:cat>
          <c:val>
            <c:numRef>
              <c:f>Sheet1!$C$2:$C$16</c:f>
              <c:numCache>
                <c:formatCode>h:mm;@</c:formatCode>
                <c:ptCount val="15"/>
                <c:pt idx="0">
                  <c:v>2.2916666666666669E-2</c:v>
                </c:pt>
                <c:pt idx="1">
                  <c:v>3.125E-2</c:v>
                </c:pt>
                <c:pt idx="2">
                  <c:v>1.8749999999999999E-2</c:v>
                </c:pt>
                <c:pt idx="3">
                  <c:v>1.1805555555555555E-2</c:v>
                </c:pt>
                <c:pt idx="4">
                  <c:v>1.1805555555555555E-2</c:v>
                </c:pt>
                <c:pt idx="5">
                  <c:v>6.9444444444444441E-3</c:v>
                </c:pt>
                <c:pt idx="6">
                  <c:v>9.0277777777777787E-3</c:v>
                </c:pt>
                <c:pt idx="7">
                  <c:v>4.1666666666666666E-3</c:v>
                </c:pt>
                <c:pt idx="8">
                  <c:v>3.472222222222222E-3</c:v>
                </c:pt>
                <c:pt idx="9">
                  <c:v>4.1666666666666666E-3</c:v>
                </c:pt>
                <c:pt idx="10">
                  <c:v>3.472222222222222E-3</c:v>
                </c:pt>
                <c:pt idx="11">
                  <c:v>2.7777777777777779E-3</c:v>
                </c:pt>
                <c:pt idx="12">
                  <c:v>2.7777777777777779E-3</c:v>
                </c:pt>
                <c:pt idx="13" formatCode="h:mm">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Local Radio Stations Websites/Apps</c:v>
                </c:pt>
                <c:pt idx="8">
                  <c:v>Local TV News Websites/Apps</c:v>
                </c:pt>
                <c:pt idx="9">
                  <c:v>Podcasts</c:v>
                </c:pt>
                <c:pt idx="10">
                  <c:v>Any other news website</c:v>
                </c:pt>
                <c:pt idx="11">
                  <c:v>Digital Newspaper</c:v>
                </c:pt>
                <c:pt idx="12">
                  <c:v>Network Broadcast TV News Websites/Apps</c:v>
                </c:pt>
                <c:pt idx="13">
                  <c:v>Cable TV News Websites/Apps</c:v>
                </c:pt>
                <c:pt idx="14">
                  <c:v>Digital magazine</c:v>
                </c:pt>
              </c:strCache>
            </c:strRef>
          </c:cat>
          <c:val>
            <c:numRef>
              <c:f>Sheet1!$D$2:$D$16</c:f>
              <c:numCache>
                <c:formatCode>h:mm;@</c:formatCode>
                <c:ptCount val="15"/>
                <c:pt idx="0" formatCode="[hh]:mm">
                  <c:v>1.3194444444444444E-2</c:v>
                </c:pt>
                <c:pt idx="1">
                  <c:v>5.5555555555555558E-3</c:v>
                </c:pt>
                <c:pt idx="2">
                  <c:v>8.3333333333333332E-3</c:v>
                </c:pt>
                <c:pt idx="3">
                  <c:v>3.472222222222222E-3</c:v>
                </c:pt>
                <c:pt idx="4">
                  <c:v>2.7777777777777779E-3</c:v>
                </c:pt>
                <c:pt idx="5">
                  <c:v>4.8611111111111112E-3</c:v>
                </c:pt>
                <c:pt idx="6">
                  <c:v>2.0833333333333333E-3</c:v>
                </c:pt>
                <c:pt idx="7">
                  <c:v>2.0833333333333333E-3</c:v>
                </c:pt>
                <c:pt idx="8">
                  <c:v>2.0833333333333333E-3</c:v>
                </c:pt>
                <c:pt idx="9">
                  <c:v>2.0833333333333333E-3</c:v>
                </c:pt>
                <c:pt idx="10">
                  <c:v>1.3888888888888889E-3</c:v>
                </c:pt>
                <c:pt idx="11">
                  <c:v>1.3888888888888889E-3</c:v>
                </c:pt>
                <c:pt idx="12">
                  <c:v>1.3888888888888889E-3</c:v>
                </c:pt>
                <c:pt idx="13" formatCode="h:mm">
                  <c:v>2.0833333333333333E-3</c:v>
                </c:pt>
                <c:pt idx="14">
                  <c:v>2.0833333333333333E-3</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6.0000000000000012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Social Media</c:v>
                </c:pt>
                <c:pt idx="3">
                  <c:v>Cable TV</c:v>
                </c:pt>
                <c:pt idx="4">
                  <c:v>Email</c:v>
                </c:pt>
                <c:pt idx="5">
                  <c:v>Streaming Programs on TV With Ads</c:v>
                </c:pt>
                <c:pt idx="6">
                  <c:v>Search</c:v>
                </c:pt>
                <c:pt idx="7">
                  <c:v>Streaming Programs on Digital Media With Ads</c:v>
                </c:pt>
                <c:pt idx="8">
                  <c:v>Streaming Programs on TV No Ads</c:v>
                </c:pt>
                <c:pt idx="9">
                  <c:v>Streaming Video Other Than TV Programs on Digital Media</c:v>
                </c:pt>
                <c:pt idx="10">
                  <c:v>Radio</c:v>
                </c:pt>
                <c:pt idx="11">
                  <c:v>Streaming Video Other Than TV Programs on TV</c:v>
                </c:pt>
                <c:pt idx="12">
                  <c:v>Streaming Programs on Digital Media No Ads</c:v>
                </c:pt>
                <c:pt idx="13">
                  <c:v>Streaming Audio</c:v>
                </c:pt>
                <c:pt idx="14">
                  <c:v>Broadcast TV News Websites/Apps</c:v>
                </c:pt>
                <c:pt idx="15">
                  <c:v>Newspapers</c:v>
                </c:pt>
                <c:pt idx="16">
                  <c:v>Magazines</c:v>
                </c:pt>
                <c:pt idx="17">
                  <c:v>Any other news website</c:v>
                </c:pt>
                <c:pt idx="18">
                  <c:v>Digital Newspaper</c:v>
                </c:pt>
                <c:pt idx="19">
                  <c:v>Podcasts</c:v>
                </c:pt>
                <c:pt idx="20">
                  <c:v>Local Radio Stations Websites/Apps</c:v>
                </c:pt>
                <c:pt idx="21">
                  <c:v>Cable News Channels' Websites/Apps</c:v>
                </c:pt>
                <c:pt idx="22">
                  <c:v>Digital Magazine</c:v>
                </c:pt>
              </c:strCache>
            </c:strRef>
          </c:cat>
          <c:val>
            <c:numRef>
              <c:f>Sheet1!$B$2:$B$24</c:f>
              <c:numCache>
                <c:formatCode>0.0%</c:formatCode>
                <c:ptCount val="23"/>
                <c:pt idx="0">
                  <c:v>0.71699999999999997</c:v>
                </c:pt>
                <c:pt idx="1">
                  <c:v>0.71099999999999997</c:v>
                </c:pt>
                <c:pt idx="2">
                  <c:v>0.57399999999999995</c:v>
                </c:pt>
                <c:pt idx="3">
                  <c:v>0.56299999999999994</c:v>
                </c:pt>
                <c:pt idx="4">
                  <c:v>0.55200000000000005</c:v>
                </c:pt>
                <c:pt idx="5" formatCode="0%">
                  <c:v>0.54900000000000004</c:v>
                </c:pt>
                <c:pt idx="6">
                  <c:v>0.504</c:v>
                </c:pt>
                <c:pt idx="7">
                  <c:v>0.46300000000000002</c:v>
                </c:pt>
                <c:pt idx="8">
                  <c:v>0.45300000000000001</c:v>
                </c:pt>
                <c:pt idx="9">
                  <c:v>0.44700000000000001</c:v>
                </c:pt>
                <c:pt idx="10" formatCode="0%">
                  <c:v>0.433</c:v>
                </c:pt>
                <c:pt idx="11">
                  <c:v>0.41499999999999998</c:v>
                </c:pt>
                <c:pt idx="12">
                  <c:v>0.28599999999999998</c:v>
                </c:pt>
                <c:pt idx="13">
                  <c:v>0.28399999999999997</c:v>
                </c:pt>
                <c:pt idx="14">
                  <c:v>0.27700000000000002</c:v>
                </c:pt>
                <c:pt idx="15">
                  <c:v>0.27700000000000002</c:v>
                </c:pt>
                <c:pt idx="16">
                  <c:v>0.22800000000000001</c:v>
                </c:pt>
                <c:pt idx="17">
                  <c:v>0.214</c:v>
                </c:pt>
                <c:pt idx="18">
                  <c:v>0.214</c:v>
                </c:pt>
                <c:pt idx="19">
                  <c:v>0.20799999999999999</c:v>
                </c:pt>
                <c:pt idx="20">
                  <c:v>0.19900000000000001</c:v>
                </c:pt>
                <c:pt idx="21">
                  <c:v>0.19400000000000001</c:v>
                </c:pt>
                <c:pt idx="22">
                  <c:v>0.157</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Plan to buy/lease auto in the next year</a:t>
            </a:r>
          </a:p>
        </c:rich>
      </c:tx>
      <c:layout>
        <c:manualLayout>
          <c:xMode val="edge"/>
          <c:yMode val="edge"/>
          <c:x val="0.28546417372632094"/>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0.71099999999999997</c:v>
                </c:pt>
                <c:pt idx="1">
                  <c:v>0.56299999999999994</c:v>
                </c:pt>
                <c:pt idx="2" formatCode="0%">
                  <c:v>0.71699999999999997</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451338842207692E-2"/>
          <c:w val="1"/>
          <c:h val="0.7638807707644876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0.71099999999999997</c:v>
                </c:pt>
                <c:pt idx="1">
                  <c:v>0.71699999999999997</c:v>
                </c:pt>
                <c:pt idx="2">
                  <c:v>0.79500000000000004</c:v>
                </c:pt>
                <c:pt idx="3">
                  <c:v>0.73199999999999998</c:v>
                </c:pt>
                <c:pt idx="4">
                  <c:v>0.73699999999999999</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Car Buyers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0.45300000000000001</c:v>
                </c:pt>
                <c:pt idx="1">
                  <c:v>0.28599999999999998</c:v>
                </c:pt>
                <c:pt idx="2">
                  <c:v>0.59799999999999998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2/27/2023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39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0661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252058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2023:</a:t>
            </a:r>
            <a:br>
              <a:rPr lang="en-US" sz="4800" b="1" dirty="0">
                <a:solidFill>
                  <a:schemeClr val="tx2"/>
                </a:solidFill>
              </a:rPr>
            </a:br>
            <a:r>
              <a:rPr lang="en-US" sz="4800" b="1" dirty="0">
                <a:solidFill>
                  <a:schemeClr val="tx2"/>
                </a:solidFill>
              </a:rPr>
              <a:t> </a:t>
            </a:r>
            <a:r>
              <a:rPr lang="en-US" sz="4800" b="1" dirty="0">
                <a:solidFill>
                  <a:srgbClr val="3333FF"/>
                </a:solidFill>
              </a:rPr>
              <a:t>Automotive</a:t>
            </a:r>
            <a:endParaRPr kumimoji="0" lang="en-US" sz="3600" b="1" i="0" u="none" strike="noStrike" kern="1200" cap="none" spc="0" normalizeH="0" baseline="0" noProof="0" dirty="0">
              <a:ln>
                <a:noFill/>
              </a:ln>
              <a:solidFill>
                <a:srgbClr val="3333FF"/>
              </a:solidFill>
              <a:effectLst/>
              <a:uLnTx/>
              <a:uFillTx/>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089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4102398388"/>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2742499864"/>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5 out of 10 Use PC for Email. </a:t>
            </a:r>
            <a:endParaRPr lang="en-US" sz="2800" strike="sngStrike" dirty="0"/>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535579"/>
            <a:ext cx="8641773" cy="246221"/>
          </a:xfrm>
        </p:spPr>
        <p:txBody>
          <a:bodyPr/>
          <a:lstStyle/>
          <a:p>
            <a:r>
              <a:rPr lang="en-US" dirty="0"/>
              <a:t>Source: GfK TVB Media Comparisons Study 2023. M-S 4A-2A. Persons 18+ Plan to buy/lease auto in next year: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1190400297"/>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1856111098"/>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563469"/>
            <a:ext cx="6781800" cy="646331"/>
          </a:xfrm>
          <a:prstGeom prst="rect">
            <a:avLst/>
          </a:prstGeom>
          <a:noFill/>
        </p:spPr>
        <p:txBody>
          <a:bodyPr wrap="square">
            <a:spAutoFit/>
          </a:bodyPr>
          <a:lstStyle/>
          <a:p>
            <a:pPr algn="ctr"/>
            <a:r>
              <a:rPr lang="en-US" sz="1800" b="1" i="0" baseline="0" dirty="0">
                <a:effectLst/>
              </a:rPr>
              <a:t>A18+ Plan to buy/lease auto in the next year</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535579"/>
            <a:ext cx="8641773" cy="246221"/>
          </a:xfrm>
        </p:spPr>
        <p:txBody>
          <a:bodyPr/>
          <a:lstStyle/>
          <a:p>
            <a:r>
              <a:rPr lang="en-US" dirty="0"/>
              <a:t>Source: GfK TVB Media Comparisons Study 2023. M-S 4A-2A. Persons 18+ Plan to buy/lease auto in next year: Yes. </a:t>
            </a:r>
          </a:p>
        </p:txBody>
      </p:sp>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1350634154"/>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Car Buyers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381000" y="6324600"/>
            <a:ext cx="9372599" cy="507831"/>
          </a:xfrm>
        </p:spPr>
        <p:txBody>
          <a:bodyPr/>
          <a:lstStyle/>
          <a:p>
            <a:pPr eaLnBrk="0" hangingPunct="0"/>
            <a:r>
              <a:rPr lang="en-US" dirty="0"/>
              <a:t>Source: GfK TVB Media Comparisons Study 2023. M-S 4A-2A. Persons 18+ Plan to buy/lease auto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Plan to buy/lease auto in the next year</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6" y="6557595"/>
            <a:ext cx="8610599" cy="230832"/>
          </a:xfrm>
        </p:spPr>
        <p:txBody>
          <a:bodyPr/>
          <a:lstStyle/>
          <a:p>
            <a:r>
              <a:rPr lang="en-US" dirty="0"/>
              <a:t>Source: GfK TVB Media Comparisons Study 2023. M-S 4A-2A. Persons 18+ Plan to buy/lease auto in next year: Yes. </a:t>
            </a:r>
          </a:p>
        </p:txBody>
      </p:sp>
      <p:graphicFrame>
        <p:nvGraphicFramePr>
          <p:cNvPr id="7" name="Chart 6"/>
          <p:cNvGraphicFramePr/>
          <p:nvPr>
            <p:extLst>
              <p:ext uri="{D42A27DB-BD31-4B8C-83A1-F6EECF244321}">
                <p14:modId xmlns:p14="http://schemas.microsoft.com/office/powerpoint/2010/main" val="1252958666"/>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71%,              and a reach number for cable of 56%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14</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5587167"/>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5" name="Text Placeholder 4"/>
          <p:cNvSpPr>
            <a:spLocks noGrp="1"/>
          </p:cNvSpPr>
          <p:nvPr>
            <p:ph type="body" sz="quarter" idx="13"/>
          </p:nvPr>
        </p:nvSpPr>
        <p:spPr>
          <a:xfrm>
            <a:off x="381000" y="6507223"/>
            <a:ext cx="8610599" cy="230832"/>
          </a:xfrm>
        </p:spPr>
        <p:txBody>
          <a:bodyPr/>
          <a:lstStyle/>
          <a:p>
            <a:r>
              <a:rPr lang="en-US" dirty="0"/>
              <a:t>Source: GfK TVB Media Comparisons Study 2023. M-S 4A-2A. Persons 18+ Plan to buy/lease auto in next year: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0.6%</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8.4%</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2.1%</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2.6%</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447800"/>
            <a:ext cx="6781800" cy="369332"/>
          </a:xfrm>
          <a:prstGeom prst="rect">
            <a:avLst/>
          </a:prstGeom>
          <a:noFill/>
        </p:spPr>
        <p:txBody>
          <a:bodyPr wrap="square">
            <a:spAutoFit/>
          </a:bodyPr>
          <a:lstStyle/>
          <a:p>
            <a:pPr algn="ctr"/>
            <a:r>
              <a:rPr lang="en-US" sz="1800" b="1" i="0" baseline="0" dirty="0">
                <a:effectLst/>
              </a:rPr>
              <a:t>A18+ Plan to buy/lease auto in the next year</a:t>
            </a:r>
            <a:endParaRPr lang="en-US" sz="1800" dirty="0"/>
          </a:p>
        </p:txBody>
      </p:sp>
    </p:spTree>
    <p:extLst>
      <p:ext uri="{BB962C8B-B14F-4D97-AF65-F5344CB8AC3E}">
        <p14:creationId xmlns:p14="http://schemas.microsoft.com/office/powerpoint/2010/main" val="29515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Car Buyers.</a:t>
            </a:r>
          </a:p>
        </p:txBody>
      </p:sp>
      <p:graphicFrame>
        <p:nvGraphicFramePr>
          <p:cNvPr id="7" name="Chart 6"/>
          <p:cNvGraphicFramePr/>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Car Buyers Spend the Most Time with Television</a:t>
            </a:r>
            <a:br>
              <a:rPr lang="en-US" sz="3600" dirty="0"/>
            </a:br>
            <a:r>
              <a:rPr lang="en-US" sz="3600" dirty="0"/>
              <a:t>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1000" y="6324600"/>
            <a:ext cx="8648701" cy="553998"/>
          </a:xfrm>
        </p:spPr>
        <p:txBody>
          <a:bodyPr/>
          <a:lstStyle/>
          <a:p>
            <a:r>
              <a:rPr lang="en-US" dirty="0"/>
              <a:t>Source: GfK TVB Media Comparisons Study 2023. M-S 4A-2A. Persons 18+ Plan to buy/lease auto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Plan to buy/lease auto in the next year</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4207037708"/>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4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New Car Buyers</a:t>
            </a:r>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Plan to buy/lease auto in next year: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646693610"/>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a:t>
            </a:r>
            <a:r>
              <a:rPr lang="en-US" sz="2400" dirty="0"/>
              <a:t>77</a:t>
            </a:r>
            <a:r>
              <a:rPr lang="en-US" sz="2400" dirty="0">
                <a:latin typeface="+mj-lt"/>
                <a:ea typeface="+mj-ea"/>
                <a:cs typeface="+mj-cs"/>
              </a:rPr>
              <a:t>%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1286458739"/>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19</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8610599" cy="369332"/>
          </a:xfrm>
        </p:spPr>
        <p:txBody>
          <a:bodyPr/>
          <a:lstStyle/>
          <a:p>
            <a:r>
              <a:rPr lang="en-US" dirty="0"/>
              <a:t>Source: GfK TVB Media Comparisons Study 2023. M-S 4A-2A. Persons 18+ Plan to buy/lease auto in next year: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380660302"/>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Plan to buy/lease auto in the next year</a:t>
            </a:r>
            <a:endParaRPr lang="en-US" dirty="0"/>
          </a:p>
        </p:txBody>
      </p:sp>
    </p:spTree>
    <p:extLst>
      <p:ext uri="{BB962C8B-B14F-4D97-AF65-F5344CB8AC3E}">
        <p14:creationId xmlns:p14="http://schemas.microsoft.com/office/powerpoint/2010/main" val="109360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a:t>
            </a:r>
            <a:r>
              <a:rPr lang="en-US" sz="2000" b="1" dirty="0"/>
              <a:t>plan to buy or lease an auto </a:t>
            </a:r>
            <a:r>
              <a:rPr lang="en-US" sz="2000" dirty="0"/>
              <a:t>in the next year. n=1,112</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381000" y="6531077"/>
            <a:ext cx="9753600" cy="230832"/>
          </a:xfrm>
        </p:spPr>
        <p:txBody>
          <a:bodyPr/>
          <a:lstStyle/>
          <a:p>
            <a:r>
              <a:rPr lang="en-US" dirty="0"/>
              <a:t>Source: GfK TVB Media Comparisons Study 2023. M-S 4A-2A. Persons 18+ Plan to buy/lease auto in next year: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228600"/>
            <a:ext cx="11658599" cy="5909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For New Car Buyers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3549204911"/>
              </p:ext>
            </p:extLst>
          </p:nvPr>
        </p:nvGraphicFramePr>
        <p:xfrm>
          <a:off x="1752600" y="708537"/>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583269" y="4419600"/>
            <a:ext cx="646331" cy="369332"/>
          </a:xfrm>
          <a:prstGeom prst="rect">
            <a:avLst/>
          </a:prstGeom>
          <a:noFill/>
        </p:spPr>
        <p:txBody>
          <a:bodyPr wrap="none" rtlCol="0">
            <a:spAutoFit/>
          </a:bodyPr>
          <a:lstStyle/>
          <a:p>
            <a:r>
              <a:rPr lang="en-US" dirty="0"/>
              <a:t>2:44</a:t>
            </a:r>
          </a:p>
        </p:txBody>
      </p:sp>
      <p:sp>
        <p:nvSpPr>
          <p:cNvPr id="5" name="TextBox 4">
            <a:extLst>
              <a:ext uri="{FF2B5EF4-FFF2-40B4-BE49-F238E27FC236}">
                <a16:creationId xmlns:a16="http://schemas.microsoft.com/office/drawing/2014/main" id="{70EF5320-72E4-F912-56D3-DA013D07680C}"/>
              </a:ext>
            </a:extLst>
          </p:cNvPr>
          <p:cNvSpPr txBox="1"/>
          <p:nvPr/>
        </p:nvSpPr>
        <p:spPr>
          <a:xfrm>
            <a:off x="4038600" y="2069068"/>
            <a:ext cx="646331" cy="369332"/>
          </a:xfrm>
          <a:prstGeom prst="rect">
            <a:avLst/>
          </a:prstGeom>
          <a:noFill/>
        </p:spPr>
        <p:txBody>
          <a:bodyPr wrap="none" rtlCol="0">
            <a:spAutoFit/>
          </a:bodyPr>
          <a:lstStyle/>
          <a:p>
            <a:r>
              <a:rPr lang="en-US" dirty="0"/>
              <a:t>8:08</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22</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1000" y="6531077"/>
            <a:ext cx="8610599" cy="230832"/>
          </a:xfrm>
        </p:spPr>
        <p:txBody>
          <a:bodyPr/>
          <a:lstStyle/>
          <a:p>
            <a:r>
              <a:rPr lang="en-US" dirty="0"/>
              <a:t>Source: GfK TVB Media Comparisons Study 2023. M-S 4A-2A. Persons 18+ Plan to buy/lease auto in next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50716091"/>
              </p:ext>
            </p:extLst>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3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969040" y="1673583"/>
            <a:ext cx="6781800" cy="369332"/>
          </a:xfrm>
          <a:prstGeom prst="rect">
            <a:avLst/>
          </a:prstGeom>
          <a:noFill/>
        </p:spPr>
        <p:txBody>
          <a:bodyPr wrap="square">
            <a:spAutoFit/>
          </a:bodyPr>
          <a:lstStyle/>
          <a:p>
            <a:pPr algn="ctr"/>
            <a:r>
              <a:rPr lang="en-US" sz="1800" b="1" i="0" baseline="0" dirty="0">
                <a:effectLst/>
              </a:rPr>
              <a:t>A18+ Plan to buy/lease auto in the next year</a:t>
            </a:r>
            <a:endParaRPr lang="en-US" sz="1800" dirty="0"/>
          </a:p>
        </p:txBody>
      </p:sp>
    </p:spTree>
    <p:extLst>
      <p:ext uri="{BB962C8B-B14F-4D97-AF65-F5344CB8AC3E}">
        <p14:creationId xmlns:p14="http://schemas.microsoft.com/office/powerpoint/2010/main" val="4202587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23</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1854316222"/>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535579"/>
            <a:ext cx="8641773" cy="246221"/>
          </a:xfrm>
        </p:spPr>
        <p:txBody>
          <a:bodyPr/>
          <a:lstStyle/>
          <a:p>
            <a:r>
              <a:rPr lang="en-US" dirty="0"/>
              <a:t>Source: GfK TVB Media Comparisons Study 2023.  M-S 4A-2A. Persons 18+ Plan to buy/lease auto in next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Plan to buy/lease auto in the next year</a:t>
            </a:r>
            <a:endParaRPr lang="en-US" dirty="0"/>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0" y="152400"/>
            <a:ext cx="11687713" cy="1089529"/>
          </a:xfrm>
        </p:spPr>
        <p:txBody>
          <a:bodyPr/>
          <a:lstStyle/>
          <a:p>
            <a:r>
              <a:rPr lang="en-US" sz="3600" dirty="0"/>
              <a:t>The Primary Source For News Among Car Buyers:</a:t>
            </a:r>
            <a:br>
              <a:rPr lang="en-US" sz="3600" dirty="0"/>
            </a:br>
            <a:r>
              <a:rPr lang="en-US" sz="3600" dirty="0"/>
              <a:t>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8991600" cy="507831"/>
          </a:xfrm>
        </p:spPr>
        <p:txBody>
          <a:bodyPr/>
          <a:lstStyle/>
          <a:p>
            <a:r>
              <a:rPr lang="en-US" dirty="0"/>
              <a:t>Source: GfK TVB Media Comparisons Study 2023. Persons 18+ Plan to buy/lease auto in next year: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Plan to buy/lease auto in the next year</a:t>
            </a:r>
          </a:p>
        </p:txBody>
      </p:sp>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1002873118"/>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381000" y="6381690"/>
            <a:ext cx="9448801" cy="400110"/>
          </a:xfrm>
        </p:spPr>
        <p:txBody>
          <a:bodyPr/>
          <a:lstStyle/>
          <a:p>
            <a:r>
              <a:rPr lang="en-US" dirty="0"/>
              <a:t>Source: GfK TVB Media Comparisons Study 2023. Persons 18+ Plan to buy/lease auto in next year: Yes. Includes only those who chose a media. QO6 - What source do you turn to first for information about local weather, traffic, or sports? Local newspapers,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Plan to buy/lease auto in the next year</a:t>
            </a:r>
          </a:p>
        </p:txBody>
      </p:sp>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3988126022"/>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551479431"/>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280114"/>
            <a:ext cx="11352809" cy="590931"/>
          </a:xfrm>
        </p:spPr>
        <p:txBody>
          <a:bodyPr/>
          <a:lstStyle/>
          <a:p>
            <a:r>
              <a:rPr lang="en-US" sz="3600" dirty="0"/>
              <a:t>New Car Prospects’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381000" y="6381690"/>
            <a:ext cx="9525000" cy="400110"/>
          </a:xfrm>
        </p:spPr>
        <p:txBody>
          <a:bodyPr/>
          <a:lstStyle/>
          <a:p>
            <a:pPr>
              <a:lnSpc>
                <a:spcPct val="100000"/>
              </a:lnSpc>
            </a:pPr>
            <a:r>
              <a:rPr lang="en-US" dirty="0"/>
              <a:t>Source: GfK TVB Media Comparisons Study 2023. Persons 18+ Plan to buy/lease auto in next year: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dirty="0"/>
              <a:t>Plan to buy/lease auto in the next year</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0878785"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058400" y="30142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659585"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8668985" y="56388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Car Buyers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Plan to buy/lease auto in next year: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2866291263"/>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13" y="152400"/>
            <a:ext cx="11467605" cy="978729"/>
          </a:xfrm>
        </p:spPr>
        <p:txBody>
          <a:bodyPr/>
          <a:lstStyle/>
          <a:p>
            <a:r>
              <a:rPr lang="en-US" sz="3200" dirty="0"/>
              <a:t>Local Broadcast Television Station Websites: Top Choice For Info On Local News And Events For New Car Prospects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0" y="6361799"/>
            <a:ext cx="9448799" cy="400110"/>
          </a:xfrm>
        </p:spPr>
        <p:txBody>
          <a:bodyPr/>
          <a:lstStyle/>
          <a:p>
            <a:pPr>
              <a:lnSpc>
                <a:spcPct val="100000"/>
              </a:lnSpc>
            </a:pPr>
            <a:r>
              <a:rPr lang="en-US" dirty="0"/>
              <a:t>Source: GfK TVB Media Comparisons Study 2023. Persons 18+ Plan to buy/lease auto in next year: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Plan to buy/lease auto in the next year</a:t>
            </a:r>
          </a:p>
        </p:txBody>
      </p:sp>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3603137417"/>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60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a:t>
            </a:r>
          </a:p>
        </p:txBody>
      </p:sp>
    </p:spTree>
    <p:extLst>
      <p:ext uri="{BB962C8B-B14F-4D97-AF65-F5344CB8AC3E}">
        <p14:creationId xmlns:p14="http://schemas.microsoft.com/office/powerpoint/2010/main" val="35989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1000" y="6361799"/>
            <a:ext cx="8610599" cy="400110"/>
          </a:xfrm>
        </p:spPr>
        <p:txBody>
          <a:bodyPr/>
          <a:lstStyle/>
          <a:p>
            <a:pPr>
              <a:lnSpc>
                <a:spcPct val="100000"/>
              </a:lnSpc>
            </a:pPr>
            <a:r>
              <a:rPr lang="en-US" dirty="0"/>
              <a:t>Source: GfK TVB Media Comparisons Study 2023. Persons 18+, Persons 18+ Plan to buy/lease auto in next year: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5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1000" y="6207911"/>
            <a:ext cx="7924799" cy="553998"/>
          </a:xfrm>
        </p:spPr>
        <p:txBody>
          <a:bodyPr/>
          <a:lstStyle/>
          <a:p>
            <a:pPr>
              <a:lnSpc>
                <a:spcPct val="100000"/>
              </a:lnSpc>
            </a:pPr>
            <a:r>
              <a:rPr lang="en-US" dirty="0"/>
              <a:t>Source: GfK TVB Media Comparisons Study 2023. Persons 18+, Persons 18+ Plan to buy/lease auto in next year: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04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68% of New Car Prospects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81000" y="6227802"/>
            <a:ext cx="8451272" cy="553998"/>
          </a:xfrm>
        </p:spPr>
        <p:txBody>
          <a:bodyPr/>
          <a:lstStyle/>
          <a:p>
            <a:r>
              <a:rPr lang="en-US" dirty="0"/>
              <a:t>Source: GfK TVB Media Comparisons Study 2023. Persons 18+, Persons 18+ Plan to buy/lease auto in next year: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22752559"/>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36</a:t>
            </a:fld>
            <a:endParaRPr lang="en-US"/>
          </a:p>
        </p:txBody>
      </p:sp>
      <p:sp>
        <p:nvSpPr>
          <p:cNvPr id="3" name="Text Placeholder 2"/>
          <p:cNvSpPr>
            <a:spLocks noGrp="1"/>
          </p:cNvSpPr>
          <p:nvPr>
            <p:ph type="body" sz="quarter" idx="13"/>
          </p:nvPr>
        </p:nvSpPr>
        <p:spPr>
          <a:xfrm>
            <a:off x="381000" y="6273969"/>
            <a:ext cx="8000999" cy="507831"/>
          </a:xfrm>
        </p:spPr>
        <p:txBody>
          <a:bodyPr/>
          <a:lstStyle/>
          <a:p>
            <a:r>
              <a:rPr lang="en-US" dirty="0"/>
              <a:t>Source: GfK TVB Media Comparisons Study 2023. Persons 18+ Plan to buy/lease auto in next year: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Automotive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Respondents watched ads on a local TV station website and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13982</TotalTime>
  <Words>2979</Words>
  <Application>Microsoft Office PowerPoint</Application>
  <PresentationFormat>Widescreen</PresentationFormat>
  <Paragraphs>296</Paragraphs>
  <Slides>38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5 out of 10 Use PC for Email. </vt:lpstr>
      <vt:lpstr>Digital platform usage was asked separately for each device. Results on media comparisons reflect the total of all three digital devices.</vt:lpstr>
      <vt:lpstr>TV Has Highest Reach of Ad Supported Platforms Broadcast Leads the Way For Car Buyers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Car Buyers Spend the Most Time with Television  of All Ad Supported Platforms</vt:lpstr>
      <vt:lpstr>Most Time Spent with TV Programs  is On Linear TV For New Car Buyers</vt:lpstr>
      <vt:lpstr>Numbers Quoted for Streaming by Industry Include Streaming Without Ads.  When Looking Only at Platforms That Have Advertising,  Linear TV Represents 77% of the Viewing Time</vt:lpstr>
      <vt:lpstr>PowerPoint Presentation</vt:lpstr>
      <vt:lpstr>Screen Size Matters</vt:lpstr>
      <vt:lpstr>3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Car Buyers: Broadcast Television</vt:lpstr>
      <vt:lpstr>The Primary Source For Local Traffic, Weather &amp; Sports: Local Broadcast Television News</vt:lpstr>
      <vt:lpstr>New Car Prospects’ Trust is in Local Broadcast Assets</vt:lpstr>
      <vt:lpstr>Local Broadcast Television News: Most Involved In Your Community For Car Buyers</vt:lpstr>
      <vt:lpstr>Local Broadcast Television Station Websites: Top Choice For Info On Local News And Events For New Car Prospects</vt:lpstr>
      <vt:lpstr>Television: Motivator</vt:lpstr>
      <vt:lpstr>Television Ads Are Motivation To Do  Further Research Online</vt:lpstr>
      <vt:lpstr>“When visiting a local television station’s website/apps, do you look at the video ads?”</vt:lpstr>
      <vt:lpstr>68% of New Car Prospects Have Read or Watched Local Broadcast TV Station Content on a Social Media Site</vt:lpstr>
      <vt:lpstr>If you could choose  only five networks,  which five would you choose?  </vt:lpstr>
      <vt:lpstr>Out of 5 choices, the top 4 were Broadcast Networks</vt:lpstr>
      <vt:lpstr>Automotive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1218</cp:revision>
  <cp:lastPrinted>2017-05-09T21:32:00Z</cp:lastPrinted>
  <dcterms:created xsi:type="dcterms:W3CDTF">2017-03-08T14:37:33Z</dcterms:created>
  <dcterms:modified xsi:type="dcterms:W3CDTF">2023-02-27T22:11:14Z</dcterms:modified>
</cp:coreProperties>
</file>