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17.xml" ContentType="application/vnd.openxmlformats-officedocument.drawingml.chart+xml"/>
  <Override PartName="/ppt/theme/themeOverride4.xml" ContentType="application/vnd.openxmlformats-officedocument.themeOverrid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9.xml" ContentType="application/vnd.openxmlformats-officedocument.drawingml.chart+xml"/>
  <Override PartName="/ppt/theme/themeOverride5.xml" ContentType="application/vnd.openxmlformats-officedocument.themeOverride+xml"/>
  <Override PartName="/ppt/charts/chart20.xml" ContentType="application/vnd.openxmlformats-officedocument.drawingml.chart+xml"/>
  <Override PartName="/ppt/theme/themeOverride6.xml" ContentType="application/vnd.openxmlformats-officedocument.themeOverride+xml"/>
  <Override PartName="/ppt/charts/chart21.xml" ContentType="application/vnd.openxmlformats-officedocument.drawingml.chart+xml"/>
  <Override PartName="/ppt/theme/themeOverride7.xml" ContentType="application/vnd.openxmlformats-officedocument.themeOverride+xml"/>
  <Override PartName="/ppt/charts/chart22.xml" ContentType="application/vnd.openxmlformats-officedocument.drawingml.chart+xml"/>
  <Override PartName="/ppt/charts/chart23.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24.xml" ContentType="application/vnd.openxmlformats-officedocument.drawingml.chart+xml"/>
  <Override PartName="/ppt/theme/themeOverride9.xml" ContentType="application/vnd.openxmlformats-officedocument.themeOverride+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25.xml" ContentType="application/vnd.openxmlformats-officedocument.drawingml.chart+xml"/>
  <Override PartName="/ppt/theme/themeOverride10.xml" ContentType="application/vnd.openxmlformats-officedocument.themeOverride+xml"/>
  <Override PartName="/ppt/notesSlides/notesSlide21.xml" ContentType="application/vnd.openxmlformats-officedocument.presentationml.notesSlide+xml"/>
  <Override PartName="/ppt/charts/chart26.xml" ContentType="application/vnd.openxmlformats-officedocument.drawingml.chart+xml"/>
  <Override PartName="/ppt/theme/themeOverride11.xml" ContentType="application/vnd.openxmlformats-officedocument.themeOverride+xml"/>
  <Override PartName="/ppt/notesSlides/notesSlide22.xml" ContentType="application/vnd.openxmlformats-officedocument.presentationml.notesSlide+xml"/>
  <Override PartName="/ppt/charts/chart27.xml" ContentType="application/vnd.openxmlformats-officedocument.drawingml.chart+xml"/>
  <Override PartName="/ppt/theme/themeOverride12.xml" ContentType="application/vnd.openxmlformats-officedocument.themeOverride+xml"/>
  <Override PartName="/ppt/charts/chart28.xml" ContentType="application/vnd.openxmlformats-officedocument.drawingml.chart+xml"/>
  <Override PartName="/ppt/theme/themeOverride13.xml" ContentType="application/vnd.openxmlformats-officedocument.themeOverride+xml"/>
  <Override PartName="/ppt/notesSlides/notesSlide23.xml" ContentType="application/vnd.openxmlformats-officedocument.presentationml.notesSlide+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722" r:id="rId2"/>
  </p:sldMasterIdLst>
  <p:notesMasterIdLst>
    <p:notesMasterId r:id="rId45"/>
  </p:notesMasterIdLst>
  <p:handoutMasterIdLst>
    <p:handoutMasterId r:id="rId46"/>
  </p:handoutMasterIdLst>
  <p:sldIdLst>
    <p:sldId id="867" r:id="rId3"/>
    <p:sldId id="673" r:id="rId4"/>
    <p:sldId id="826" r:id="rId5"/>
    <p:sldId id="2143" r:id="rId6"/>
    <p:sldId id="660" r:id="rId7"/>
    <p:sldId id="675" r:id="rId8"/>
    <p:sldId id="886" r:id="rId9"/>
    <p:sldId id="926" r:id="rId10"/>
    <p:sldId id="869" r:id="rId11"/>
    <p:sldId id="878" r:id="rId12"/>
    <p:sldId id="1094" r:id="rId13"/>
    <p:sldId id="941" r:id="rId14"/>
    <p:sldId id="1093" r:id="rId15"/>
    <p:sldId id="393" r:id="rId16"/>
    <p:sldId id="911" r:id="rId17"/>
    <p:sldId id="910" r:id="rId18"/>
    <p:sldId id="940" r:id="rId19"/>
    <p:sldId id="882" r:id="rId20"/>
    <p:sldId id="1080" r:id="rId21"/>
    <p:sldId id="1095" r:id="rId22"/>
    <p:sldId id="922" r:id="rId23"/>
    <p:sldId id="1097" r:id="rId24"/>
    <p:sldId id="908" r:id="rId25"/>
    <p:sldId id="921" r:id="rId26"/>
    <p:sldId id="906" r:id="rId27"/>
    <p:sldId id="677" r:id="rId28"/>
    <p:sldId id="478" r:id="rId29"/>
    <p:sldId id="1082" r:id="rId30"/>
    <p:sldId id="1083" r:id="rId31"/>
    <p:sldId id="352" r:id="rId32"/>
    <p:sldId id="354" r:id="rId33"/>
    <p:sldId id="380" r:id="rId34"/>
    <p:sldId id="1104" r:id="rId35"/>
    <p:sldId id="503" r:id="rId36"/>
    <p:sldId id="505" r:id="rId37"/>
    <p:sldId id="378" r:id="rId38"/>
    <p:sldId id="830" r:id="rId39"/>
    <p:sldId id="368" r:id="rId40"/>
    <p:sldId id="1099" r:id="rId41"/>
    <p:sldId id="356" r:id="rId42"/>
    <p:sldId id="337" r:id="rId43"/>
    <p:sldId id="617" r:id="rId4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40"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7FFA1"/>
    <a:srgbClr val="FF15C7"/>
    <a:srgbClr val="C27AF9"/>
    <a:srgbClr val="AA68DC"/>
    <a:srgbClr val="B671EB"/>
    <a:srgbClr val="A0B5FF"/>
    <a:srgbClr val="BE6743"/>
    <a:srgbClr val="4B0590"/>
    <a:srgbClr val="FF7C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0" autoAdjust="0"/>
    <p:restoredTop sz="96187" autoAdjust="0"/>
  </p:normalViewPr>
  <p:slideViewPr>
    <p:cSldViewPr showGuides="1">
      <p:cViewPr varScale="1">
        <p:scale>
          <a:sx n="114" d="100"/>
          <a:sy n="114" d="100"/>
        </p:scale>
        <p:origin x="2046" y="102"/>
      </p:cViewPr>
      <p:guideLst>
        <p:guide orient="horz" pos="2160"/>
        <p:guide pos="3840"/>
        <p:guide orient="horz" pos="3504"/>
        <p:guide orient="horz" pos="3984"/>
        <p:guide pos="3504"/>
        <p:guide pos="4176"/>
        <p:guide pos="7296"/>
        <p:guide orient="horz" pos="1296"/>
        <p:guide orient="horz" pos="480"/>
        <p:guide orient="horz" pos="2976"/>
        <p:guide orient="horz" pos="3744"/>
        <p:guide pos="240"/>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6.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7.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8.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3.xlsx"/><Relationship Id="rId1" Type="http://schemas.openxmlformats.org/officeDocument/2006/relationships/themeOverride" Target="../theme/themeOverride9.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0.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1.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2.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0" i="0" u="none" strike="noStrike" baseline="0" dirty="0">
                <a:effectLst/>
              </a:rPr>
              <a:t>How often, if at all, do you shop in a retail store?</a:t>
            </a:r>
          </a:p>
          <a:p>
            <a:pPr>
              <a:defRPr sz="2000">
                <a:solidFill>
                  <a:schemeClr val="tx1"/>
                </a:solidFill>
              </a:defRPr>
            </a:pPr>
            <a:r>
              <a:rPr lang="en-US" sz="2000" dirty="0">
                <a:solidFill>
                  <a:schemeClr val="tx1"/>
                </a:solidFill>
              </a:rPr>
              <a:t>Adults 18+</a:t>
            </a:r>
            <a:endParaRPr lang="en-US" sz="2000" baseline="0" dirty="0">
              <a:solidFill>
                <a:schemeClr val="tx1"/>
              </a:solidFill>
            </a:endParaRPr>
          </a:p>
        </c:rich>
      </c:tx>
      <c:layout>
        <c:manualLayout>
          <c:xMode val="edge"/>
          <c:yMode val="edge"/>
          <c:x val="0.25120764100263304"/>
          <c:y val="5.5786212220015709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7719480222766655E-2"/>
          <c:y val="0.19424743121863522"/>
          <c:w val="0.97179486894759426"/>
          <c:h val="0.59887696804132895"/>
        </c:manualLayout>
      </c:layout>
      <c:barChart>
        <c:barDir val="col"/>
        <c:grouping val="clustered"/>
        <c:varyColors val="0"/>
        <c:ser>
          <c:idx val="0"/>
          <c:order val="0"/>
          <c:tx>
            <c:strRef>
              <c:f>Sheet1!$B$1</c:f>
              <c:strCache>
                <c:ptCount val="1"/>
                <c:pt idx="0">
                  <c:v>Shop Online</c:v>
                </c:pt>
              </c:strCache>
            </c:strRef>
          </c:tx>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w="19050">
              <a:solidFill>
                <a:schemeClr val="tx1"/>
              </a:solidFill>
            </a:ln>
            <a:effectLst/>
          </c:spPr>
          <c:invertIfNegative val="0"/>
          <c:dPt>
            <c:idx val="0"/>
            <c:invertIfNegative val="0"/>
            <c:bubble3D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5F8-476F-8531-C5CF5F5A32F5}"/>
              </c:ext>
            </c:extLst>
          </c:dPt>
          <c:dPt>
            <c:idx val="1"/>
            <c:invertIfNegative val="0"/>
            <c:bubble3D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5F8-476F-8531-C5CF5F5A32F5}"/>
              </c:ext>
            </c:extLst>
          </c:dPt>
          <c:dPt>
            <c:idx val="2"/>
            <c:invertIfNegative val="0"/>
            <c:bubble3D val="0"/>
            <c:spPr>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5F8-476F-8531-C5CF5F5A32F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More than once a week</c:v>
                </c:pt>
                <c:pt idx="1">
                  <c:v>Every week </c:v>
                </c:pt>
                <c:pt idx="2">
                  <c:v>Almost every week</c:v>
                </c:pt>
                <c:pt idx="3">
                  <c:v>A few times a month</c:v>
                </c:pt>
                <c:pt idx="4">
                  <c:v>Once a month</c:v>
                </c:pt>
                <c:pt idx="5">
                  <c:v>A few times a year</c:v>
                </c:pt>
                <c:pt idx="6">
                  <c:v>Less often</c:v>
                </c:pt>
                <c:pt idx="7">
                  <c:v>Do not shop</c:v>
                </c:pt>
              </c:strCache>
            </c:strRef>
          </c:cat>
          <c:val>
            <c:numRef>
              <c:f>Sheet1!$B$2:$B$9</c:f>
              <c:numCache>
                <c:formatCode>0%</c:formatCode>
                <c:ptCount val="8"/>
                <c:pt idx="0">
                  <c:v>8.5000000000000006E-2</c:v>
                </c:pt>
                <c:pt idx="1">
                  <c:v>0.189</c:v>
                </c:pt>
                <c:pt idx="2">
                  <c:v>0.14199999999999999</c:v>
                </c:pt>
                <c:pt idx="3">
                  <c:v>0.25600000000000001</c:v>
                </c:pt>
                <c:pt idx="4">
                  <c:v>0.13600000000000001</c:v>
                </c:pt>
                <c:pt idx="5">
                  <c:v>0.111</c:v>
                </c:pt>
                <c:pt idx="6">
                  <c:v>4.5999999999999999E-2</c:v>
                </c:pt>
                <c:pt idx="7">
                  <c:v>3.5000000000000003E-2</c:v>
                </c:pt>
              </c:numCache>
            </c:numRef>
          </c:val>
          <c:extLst>
            <c:ext xmlns:c16="http://schemas.microsoft.com/office/drawing/2014/chart" uri="{C3380CC4-5D6E-409C-BE32-E72D297353CC}">
              <c16:uniqueId val="{00000006-05F8-476F-8531-C5CF5F5A32F5}"/>
            </c:ext>
          </c:extLst>
        </c:ser>
        <c:dLbls>
          <c:dLblPos val="outEnd"/>
          <c:showLegendKey val="0"/>
          <c:showVal val="1"/>
          <c:showCatName val="0"/>
          <c:showSerName val="0"/>
          <c:showPercent val="0"/>
          <c:showBubbleSize val="0"/>
        </c:dLbls>
        <c:gapWidth val="100"/>
        <c:axId val="707121872"/>
        <c:axId val="707120304"/>
      </c:barChart>
      <c:catAx>
        <c:axId val="7071218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7120304"/>
        <c:crosses val="autoZero"/>
        <c:auto val="1"/>
        <c:lblAlgn val="ctr"/>
        <c:lblOffset val="0"/>
        <c:noMultiLvlLbl val="0"/>
      </c:catAx>
      <c:valAx>
        <c:axId val="707120304"/>
        <c:scaling>
          <c:orientation val="minMax"/>
          <c:min val="0"/>
        </c:scaling>
        <c:delete val="1"/>
        <c:axPos val="l"/>
        <c:numFmt formatCode="0%" sourceLinked="1"/>
        <c:majorTickMark val="out"/>
        <c:minorTickMark val="none"/>
        <c:tickLblPos val="nextTo"/>
        <c:crossAx val="7071218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In-Store Shoppers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0.374</c:v>
                </c:pt>
                <c:pt idx="1">
                  <c:v>0.191</c:v>
                </c:pt>
                <c:pt idx="2">
                  <c:v>0.46899999999999997</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In-Store Shoppers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0.82699999999999996</c:v>
                </c:pt>
                <c:pt idx="1">
                  <c:v>0.9</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7CD-41ED-9B6C-1C7F51647A8E}"/>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7CD-41ED-9B6C-1C7F51647A8E}"/>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7CD-41ED-9B6C-1C7F51647A8E}"/>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7CD-41ED-9B6C-1C7F51647A8E}"/>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7CD-41ED-9B6C-1C7F51647A8E}"/>
              </c:ext>
            </c:extLst>
          </c:dPt>
          <c:dPt>
            <c:idx val="5"/>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7CD-41ED-9B6C-1C7F51647A8E}"/>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7CD-41ED-9B6C-1C7F51647A8E}"/>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7CD-41ED-9B6C-1C7F51647A8E}"/>
              </c:ext>
            </c:extLst>
          </c:dPt>
          <c:dPt>
            <c:idx val="8"/>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7CD-41ED-9B6C-1C7F51647A8E}"/>
              </c:ext>
            </c:extLst>
          </c:dPt>
          <c:dPt>
            <c:idx val="9"/>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7CD-41ED-9B6C-1C7F51647A8E}"/>
              </c:ext>
            </c:extLst>
          </c:dPt>
          <c:dPt>
            <c:idx val="10"/>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7CD-41ED-9B6C-1C7F51647A8E}"/>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7CD-41ED-9B6C-1C7F51647A8E}"/>
              </c:ext>
            </c:extLst>
          </c:dPt>
          <c:dPt>
            <c:idx val="12"/>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E7CD-41ED-9B6C-1C7F51647A8E}"/>
              </c:ext>
            </c:extLst>
          </c:dPt>
          <c:dPt>
            <c:idx val="13"/>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E7CD-41ED-9B6C-1C7F51647A8E}"/>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E7CD-41ED-9B6C-1C7F51647A8E}"/>
              </c:ext>
            </c:extLst>
          </c:dPt>
          <c:dPt>
            <c:idx val="15"/>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7CD-41ED-9B6C-1C7F51647A8E}"/>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E7CD-41ED-9B6C-1C7F51647A8E}"/>
              </c:ext>
            </c:extLst>
          </c:dPt>
          <c:dPt>
            <c:idx val="17"/>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E7CD-41ED-9B6C-1C7F51647A8E}"/>
              </c:ext>
            </c:extLst>
          </c:dPt>
          <c:dPt>
            <c:idx val="18"/>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E7CD-41ED-9B6C-1C7F51647A8E}"/>
              </c:ext>
            </c:extLst>
          </c:dPt>
          <c:dPt>
            <c:idx val="19"/>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E7CD-41ED-9B6C-1C7F51647A8E}"/>
              </c:ext>
            </c:extLst>
          </c:dPt>
          <c:dPt>
            <c:idx val="20"/>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E7CD-41ED-9B6C-1C7F51647A8E}"/>
              </c:ext>
            </c:extLst>
          </c:dPt>
          <c:dPt>
            <c:idx val="21"/>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E7CD-41ED-9B6C-1C7F51647A8E}"/>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E7CD-41ED-9B6C-1C7F51647A8E}"/>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Social Media</c:v>
                </c:pt>
                <c:pt idx="5">
                  <c:v>Email</c:v>
                </c:pt>
                <c:pt idx="6">
                  <c:v>Radio</c:v>
                </c:pt>
                <c:pt idx="7">
                  <c:v>Streaming Programs on TV No Ads</c:v>
                </c:pt>
                <c:pt idx="8">
                  <c:v>Streaming Programs on Digital Media With Ads</c:v>
                </c:pt>
                <c:pt idx="9">
                  <c:v>Streaming Video Other Than TV Programs on TV</c:v>
                </c:pt>
                <c:pt idx="10">
                  <c:v>Streaming Video Other Than TV Programs on Digital Media</c:v>
                </c:pt>
                <c:pt idx="11">
                  <c:v>Search</c:v>
                </c:pt>
                <c:pt idx="12">
                  <c:v>Streaming Audio</c:v>
                </c:pt>
                <c:pt idx="13">
                  <c:v>Streaming Programs on Digital Media No Ads</c:v>
                </c:pt>
                <c:pt idx="14">
                  <c:v>Broadcast TV News Websites/Apps</c:v>
                </c:pt>
                <c:pt idx="15">
                  <c:v>Newspapers</c:v>
                </c:pt>
                <c:pt idx="16">
                  <c:v>Magazines</c:v>
                </c:pt>
                <c:pt idx="17">
                  <c:v>Any other news website</c:v>
                </c:pt>
                <c:pt idx="18">
                  <c:v>Podcasts</c:v>
                </c:pt>
                <c:pt idx="19">
                  <c:v>Local Radio Stations Websites/Apps</c:v>
                </c:pt>
                <c:pt idx="20">
                  <c:v>Cable News Channels' Websites/Apps</c:v>
                </c:pt>
                <c:pt idx="21">
                  <c:v>Digital Newspaper</c:v>
                </c:pt>
                <c:pt idx="22">
                  <c:v>Digital Magazine</c:v>
                </c:pt>
              </c:strCache>
            </c:strRef>
          </c:cat>
          <c:val>
            <c:numRef>
              <c:f>Sheet1!$B$2:$B$24</c:f>
              <c:numCache>
                <c:formatCode>h:mm;@</c:formatCode>
                <c:ptCount val="23"/>
                <c:pt idx="0">
                  <c:v>0.23750000000000002</c:v>
                </c:pt>
                <c:pt idx="1">
                  <c:v>0.15625</c:v>
                </c:pt>
                <c:pt idx="2">
                  <c:v>8.1250000000000003E-2</c:v>
                </c:pt>
                <c:pt idx="3">
                  <c:v>5.9722222222222225E-2</c:v>
                </c:pt>
                <c:pt idx="4">
                  <c:v>4.5833333333333337E-2</c:v>
                </c:pt>
                <c:pt idx="5">
                  <c:v>4.2361111111111106E-2</c:v>
                </c:pt>
                <c:pt idx="6">
                  <c:v>3.9583333333333331E-2</c:v>
                </c:pt>
                <c:pt idx="7">
                  <c:v>3.888888888888889E-2</c:v>
                </c:pt>
                <c:pt idx="8">
                  <c:v>3.6111111111111115E-2</c:v>
                </c:pt>
                <c:pt idx="9">
                  <c:v>3.4722222222222224E-2</c:v>
                </c:pt>
                <c:pt idx="10">
                  <c:v>3.1944444444444449E-2</c:v>
                </c:pt>
                <c:pt idx="11">
                  <c:v>2.7083333333333334E-2</c:v>
                </c:pt>
                <c:pt idx="12">
                  <c:v>1.3888888888888888E-2</c:v>
                </c:pt>
                <c:pt idx="13">
                  <c:v>1.3194444444444444E-2</c:v>
                </c:pt>
                <c:pt idx="14">
                  <c:v>1.1111111111111112E-2</c:v>
                </c:pt>
                <c:pt idx="15">
                  <c:v>1.1111111111111112E-2</c:v>
                </c:pt>
                <c:pt idx="16">
                  <c:v>9.0277777777777787E-3</c:v>
                </c:pt>
                <c:pt idx="17">
                  <c:v>8.3333333333333332E-3</c:v>
                </c:pt>
                <c:pt idx="18">
                  <c:v>6.9444444444444441E-3</c:v>
                </c:pt>
                <c:pt idx="19">
                  <c:v>6.2499999999999995E-3</c:v>
                </c:pt>
                <c:pt idx="20">
                  <c:v>5.5555555555555558E-3</c:v>
                </c:pt>
                <c:pt idx="21">
                  <c:v>5.5555555555555558E-3</c:v>
                </c:pt>
                <c:pt idx="22">
                  <c:v>3.472222222222222E-3</c:v>
                </c:pt>
              </c:numCache>
            </c:numRef>
          </c:val>
          <c:extLst>
            <c:ext xmlns:c16="http://schemas.microsoft.com/office/drawing/2014/chart" uri="{C3380CC4-5D6E-409C-BE32-E72D297353CC}">
              <c16:uniqueId val="{0000002E-E7CD-41ED-9B6C-1C7F51647A8E}"/>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In-Store Shoppers</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33766760579276478"/>
          <c:y val="4.4805184113371956E-2"/>
        </c:manualLayout>
      </c:layout>
      <c:overlay val="0"/>
      <c:spPr>
        <a:noFill/>
        <a:ln>
          <a:noFill/>
        </a:ln>
        <a:effectLst/>
      </c:spPr>
    </c:title>
    <c:autoTitleDeleted val="0"/>
    <c:plotArea>
      <c:layout>
        <c:manualLayout>
          <c:layoutTarget val="inner"/>
          <c:xMode val="edge"/>
          <c:yMode val="edge"/>
          <c:x val="1.010909583791802E-2"/>
          <c:y val="6.007644768076708E-2"/>
          <c:w val="0.97984332937271124"/>
          <c:h val="0.73229998847421485"/>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C2DF-42BD-BF23-FC4C34E6058F}"/>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C2DF-42BD-BF23-FC4C34E6058F}"/>
              </c:ext>
            </c:extLst>
          </c:dPt>
          <c:dPt>
            <c:idx val="2"/>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C2DF-42BD-BF23-FC4C34E6058F}"/>
              </c:ext>
            </c:extLst>
          </c:dPt>
          <c:dPt>
            <c:idx val="3"/>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C2DF-42BD-BF23-FC4C34E6058F}"/>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C2DF-42BD-BF23-FC4C34E6058F}"/>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C2DF-42BD-BF23-FC4C34E6058F}"/>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C2DF-42BD-BF23-FC4C34E6058F}"/>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C2DF-42BD-BF23-FC4C34E6058F}"/>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C2DF-42BD-BF23-FC4C34E6058F}"/>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C2DF-42BD-BF23-FC4C34E6058F}"/>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C2DF-42BD-BF23-FC4C34E6058F}"/>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C2DF-42BD-BF23-FC4C34E6058F}"/>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C2DF-42BD-BF23-FC4C34E6058F}"/>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C2DF-42BD-BF23-FC4C34E6058F}"/>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C2DF-42BD-BF23-FC4C34E6058F}"/>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C2DF-42BD-BF23-FC4C34E6058F}"/>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C2DF-42BD-BF23-FC4C34E6058F}"/>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C2DF-42BD-BF23-FC4C34E6058F}"/>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C2DF-42BD-BF23-FC4C34E6058F}"/>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C2DF-42BD-BF23-FC4C34E6058F}"/>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C2DF-42BD-BF23-FC4C34E6058F}"/>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C2DF-42BD-BF23-FC4C34E6058F}"/>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TV No Ads </c:v>
                </c:pt>
                <c:pt idx="3">
                  <c:v>Streaming Programs on Digital Media With Ads</c:v>
                </c:pt>
                <c:pt idx="4">
                  <c:v>Streaming Programs on Digital Media No Ads</c:v>
                </c:pt>
              </c:strCache>
            </c:strRef>
          </c:cat>
          <c:val>
            <c:numRef>
              <c:f>Sheet1!$B$2:$B$6</c:f>
              <c:numCache>
                <c:formatCode>h:mm;@</c:formatCode>
                <c:ptCount val="5"/>
                <c:pt idx="0">
                  <c:v>0.23750000000000002</c:v>
                </c:pt>
                <c:pt idx="1">
                  <c:v>5.9722222222222225E-2</c:v>
                </c:pt>
                <c:pt idx="2">
                  <c:v>3.888888888888889E-2</c:v>
                </c:pt>
                <c:pt idx="3">
                  <c:v>3.6111111111111115E-2</c:v>
                </c:pt>
                <c:pt idx="4">
                  <c:v>1.3194444444444444E-2</c:v>
                </c:pt>
              </c:numCache>
            </c:numRef>
          </c:val>
          <c:extLst>
            <c:ext xmlns:c16="http://schemas.microsoft.com/office/drawing/2014/chart" uri="{C3380CC4-5D6E-409C-BE32-E72D297353CC}">
              <c16:uniqueId val="{0000002C-C2DF-42BD-BF23-FC4C34E6058F}"/>
            </c:ext>
          </c:extLst>
        </c:ser>
        <c:dLbls>
          <c:showLegendKey val="0"/>
          <c:showVal val="0"/>
          <c:showCatName val="0"/>
          <c:showSerName val="0"/>
          <c:showPercent val="0"/>
          <c:showBubbleSize val="0"/>
        </c:dLbls>
        <c:gapWidth val="34"/>
        <c:axId val="579798840"/>
        <c:axId val="579804720"/>
      </c:barChart>
      <c:catAx>
        <c:axId val="57979884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4720"/>
        <c:crosses val="autoZero"/>
        <c:auto val="1"/>
        <c:lblAlgn val="ctr"/>
        <c:lblOffset val="100"/>
        <c:noMultiLvlLbl val="0"/>
      </c:catAx>
      <c:valAx>
        <c:axId val="579804720"/>
        <c:scaling>
          <c:orientation val="minMax"/>
          <c:min val="0"/>
        </c:scaling>
        <c:delete val="1"/>
        <c:axPos val="l"/>
        <c:numFmt formatCode="h:mm;@" sourceLinked="1"/>
        <c:majorTickMark val="out"/>
        <c:minorTickMark val="none"/>
        <c:tickLblPos val="none"/>
        <c:crossAx val="57979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680-4560-B406-295F44BDFEA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680-4560-B406-295F44BDFEA4}"/>
              </c:ext>
            </c:extLst>
          </c:dPt>
          <c:dPt>
            <c:idx val="2"/>
            <c:bubble3D val="0"/>
            <c:spPr>
              <a:solidFill>
                <a:schemeClr val="accent3"/>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2680-4560-B406-295F44BDFEA4}"/>
              </c:ext>
            </c:extLst>
          </c:dPt>
          <c:dLbls>
            <c:dLbl>
              <c:idx val="0"/>
              <c:layout>
                <c:manualLayout>
                  <c:x val="0.21040283008102248"/>
                  <c:y val="-7.15547415771504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9123A03-A8D0-470B-826F-1E1A3366BECA}" type="CATEGORYNAME">
                      <a:rPr lang="en-US" sz="180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solidFill>
                        <a:schemeClr val="bg1"/>
                      </a:solidFill>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solidFill>
                          <a:schemeClr val="bg1"/>
                        </a:solidFill>
                        <a:effectLst>
                          <a:outerShdw blurRad="38100" dist="38100" dir="2700000" algn="tl">
                            <a:srgbClr val="000000">
                              <a:alpha val="43137"/>
                            </a:srgbClr>
                          </a:outerShdw>
                        </a:effectLst>
                      </a:rPr>
                      <a:t> </a:t>
                    </a:r>
                    <a:fld id="{B21E2B3B-60F0-4F7E-AA50-1DAE456E2BE7}" type="VALU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solidFill>
                          <a:schemeClr val="bg1"/>
                        </a:solidFill>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6579BA8F-E6C3-4BC2-BF06-70CA461B4898}" type="PERCENTAG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680-4560-B406-295F44BDFEA4}"/>
                </c:ext>
              </c:extLst>
            </c:dLbl>
            <c:dLbl>
              <c:idx val="1"/>
              <c:layout>
                <c:manualLayout>
                  <c:x val="-0.16725778842862032"/>
                  <c:y val="0.15322213318290639"/>
                </c:manualLayout>
              </c:layout>
              <c:tx>
                <c:rich>
                  <a:bodyPr/>
                  <a:lstStyle/>
                  <a:p>
                    <a:fld id="{37015D01-12AA-4016-BBF4-20CA1374E413}" type="CATEGORYNAME">
                      <a:rPr lang="en-US">
                        <a:solidFill>
                          <a:schemeClr val="bg1"/>
                        </a:solidFill>
                      </a:rPr>
                      <a:pPr/>
                      <a:t>[CATEGORY NAME]</a:t>
                    </a:fld>
                    <a:r>
                      <a:rPr lang="en-US" baseline="0" dirty="0">
                        <a:solidFill>
                          <a:schemeClr val="bg1"/>
                        </a:solidFill>
                      </a:rPr>
                      <a:t> </a:t>
                    </a:r>
                  </a:p>
                  <a:p>
                    <a:fld id="{1B1F9B6F-A3F2-410C-8DDA-132EF41B4A5D}" type="VALUE">
                      <a:rPr lang="en-US" baseline="0" smtClean="0">
                        <a:solidFill>
                          <a:schemeClr val="bg1"/>
                        </a:solidFill>
                      </a:rPr>
                      <a:pPr/>
                      <a:t>[VALUE]</a:t>
                    </a:fld>
                    <a:r>
                      <a:rPr lang="en-US" baseline="0" dirty="0">
                        <a:solidFill>
                          <a:schemeClr val="bg1"/>
                        </a:solidFill>
                      </a:rPr>
                      <a:t> </a:t>
                    </a:r>
                  </a:p>
                  <a:p>
                    <a:fld id="{E1B880A1-44A7-4D13-A32B-7BA7DB20CD7D}" type="PERCENTAGE">
                      <a:rPr lang="en-US" baseline="0" smtClean="0">
                        <a:solidFill>
                          <a:schemeClr val="bg1"/>
                        </a:solidFill>
                      </a:rPr>
                      <a:pPr/>
                      <a:t>[PERCENTAGE]</a:t>
                    </a:fld>
                    <a:endParaRPr lang="en-US"/>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7304347826086958"/>
                      <c:h val="0.17830748662700105"/>
                    </c:manualLayout>
                  </c15:layout>
                  <c15:dlblFieldTable/>
                  <c15:showDataLabelsRange val="0"/>
                </c:ext>
                <c:ext xmlns:c16="http://schemas.microsoft.com/office/drawing/2014/chart" uri="{C3380CC4-5D6E-409C-BE32-E72D297353CC}">
                  <c16:uniqueId val="{00000003-2680-4560-B406-295F44BDFEA4}"/>
                </c:ext>
              </c:extLst>
            </c:dLbl>
            <c:dLbl>
              <c:idx val="2"/>
              <c:layout>
                <c:manualLayout>
                  <c:x val="-0.1700116969074518"/>
                  <c:y val="-9.5347843126851697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3ABE635D-8301-40CF-81D6-6C84A4968F86}" type="CATEGORYNAME">
                      <a:rPr lang="en-US">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r>
                      <a:rPr lang="en-US" baseline="0" dirty="0">
                        <a:solidFill>
                          <a:schemeClr val="bg1"/>
                        </a:solidFill>
                        <a:effectLst>
                          <a:outerShdw blurRad="38100" dist="38100" dir="2700000" algn="tl">
                            <a:srgbClr val="000000">
                              <a:alpha val="43137"/>
                            </a:srgbClr>
                          </a:outerShdw>
                        </a:effectLst>
                      </a:rPr>
                      <a:t> </a:t>
                    </a:r>
                    <a:fld id="{F4EC53FE-A650-4DA2-956F-BCCCD6971008}" type="VALUE">
                      <a:rPr lang="en-US" baseline="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r>
                      <a:rPr lang="en-US" baseline="0" dirty="0">
                        <a:solidFill>
                          <a:schemeClr val="bg1"/>
                        </a:solidFill>
                        <a:effectLst>
                          <a:outerShdw blurRad="38100" dist="38100" dir="2700000" algn="tl">
                            <a:srgbClr val="000000">
                              <a:alpha val="43137"/>
                            </a:srgbClr>
                          </a:outerShdw>
                        </a:effectLst>
                      </a:rPr>
                      <a:t> </a:t>
                    </a:r>
                  </a:p>
                  <a:p>
                    <a:pPr>
                      <a:defRPr sz="1100" b="1">
                        <a:solidFill>
                          <a:schemeClr val="bg1"/>
                        </a:solidFill>
                        <a:effectLst>
                          <a:outerShdw blurRad="38100" dist="38100" dir="2700000" algn="tl">
                            <a:srgbClr val="000000">
                              <a:alpha val="43137"/>
                            </a:srgbClr>
                          </a:outerShdw>
                        </a:effectLst>
                      </a:defRPr>
                    </a:pPr>
                    <a:fld id="{A91D62F2-3BE2-4614-9ED2-C6C4CDE3D134}"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858695652173914"/>
                      <c:h val="0.20286064802046577"/>
                    </c:manualLayout>
                  </c15:layout>
                  <c15:dlblFieldTable/>
                  <c15:showDataLabelsRange val="0"/>
                </c:ext>
                <c:ext xmlns:c16="http://schemas.microsoft.com/office/drawing/2014/chart" uri="{C3380CC4-5D6E-409C-BE32-E72D297353CC}">
                  <c16:uniqueId val="{00000002-2680-4560-B406-295F44BDFEA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c:v>
                </c:pt>
                <c:pt idx="1">
                  <c:v>Streaming TV with Ads</c:v>
                </c:pt>
                <c:pt idx="2">
                  <c:v>Streaming TV without Ads</c:v>
                </c:pt>
              </c:strCache>
            </c:strRef>
          </c:cat>
          <c:val>
            <c:numRef>
              <c:f>Sheet1!$B$2:$B$4</c:f>
              <c:numCache>
                <c:formatCode>[hh]:mm</c:formatCode>
                <c:ptCount val="3"/>
                <c:pt idx="0">
                  <c:v>0.23750000000000002</c:v>
                </c:pt>
                <c:pt idx="1">
                  <c:v>5.9722222222222225E-2</c:v>
                </c:pt>
                <c:pt idx="2">
                  <c:v>3.888888888888889E-2</c:v>
                </c:pt>
              </c:numCache>
            </c:numRef>
          </c:val>
          <c:extLst>
            <c:ext xmlns:c16="http://schemas.microsoft.com/office/drawing/2014/chart" uri="{C3380CC4-5D6E-409C-BE32-E72D297353CC}">
              <c16:uniqueId val="{00000000-2680-4560-B406-295F44BDFEA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5C7-4A9C-BCBB-F80DE776A6C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5C7-4A9C-BCBB-F80DE776A6C4}"/>
              </c:ext>
            </c:extLst>
          </c:dPt>
          <c:dLbls>
            <c:dLbl>
              <c:idx val="0"/>
              <c:layout>
                <c:manualLayout>
                  <c:x val="0.21872182757046674"/>
                  <c:y val="5.976217659916641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E2F7A04F-CF98-412E-AA78-EAA0001E6906}" type="CATEGORYNAME">
                      <a:rPr lang="en-US" sz="180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effectLst>
                          <a:outerShdw blurRad="38100" dist="38100" dir="2700000" algn="tl">
                            <a:srgbClr val="000000">
                              <a:alpha val="43137"/>
                            </a:srgbClr>
                          </a:outerShdw>
                        </a:effectLst>
                      </a:rPr>
                      <a:t> </a:t>
                    </a:r>
                    <a:fld id="{0EE942D0-6414-4E44-B57B-DBAE95A9D07E}" type="VALU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D47D03E1-59CF-43EA-AA40-9E0DB2F62BFD}" type="PERCENTAG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5C7-4A9C-BCBB-F80DE776A6C4}"/>
                </c:ext>
              </c:extLst>
            </c:dLbl>
            <c:dLbl>
              <c:idx val="1"/>
              <c:layout>
                <c:manualLayout>
                  <c:x val="-0.17722162786716877"/>
                  <c:y val="-5.0194857620795015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2A351E12-CB28-420E-9251-41D2450CC707}" type="CATEGORYNAME">
                      <a:rPr lang="en-US"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r>
                      <a:rPr lang="en-US" baseline="0" dirty="0">
                        <a:solidFill>
                          <a:schemeClr val="bg1"/>
                        </a:solidFill>
                        <a:effectLst>
                          <a:outerShdw blurRad="38100" dist="38100" dir="2700000" algn="tl">
                            <a:srgbClr val="000000">
                              <a:alpha val="43137"/>
                            </a:srgbClr>
                          </a:outerShdw>
                        </a:effectLst>
                      </a:rPr>
                      <a:t> </a:t>
                    </a:r>
                    <a:fld id="{979F4534-EB61-48E4-A43A-ED6C097A6F1A}" type="VALU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fld id="{63036B5B-538E-4B92-B6FF-0B449B1D3FC5}"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5311594202898549"/>
                      <c:h val="0.1829161471547934"/>
                    </c:manualLayout>
                  </c15:layout>
                  <c15:dlblFieldTable/>
                  <c15:showDataLabelsRange val="0"/>
                </c:ext>
                <c:ext xmlns:c16="http://schemas.microsoft.com/office/drawing/2014/chart" uri="{C3380CC4-5D6E-409C-BE32-E72D297353CC}">
                  <c16:uniqueId val="{00000003-E5C7-4A9C-BCBB-F80DE776A6C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Linear TV</c:v>
                </c:pt>
                <c:pt idx="1">
                  <c:v>Streaming TV with Ads</c:v>
                </c:pt>
              </c:strCache>
            </c:strRef>
          </c:cat>
          <c:val>
            <c:numRef>
              <c:f>Sheet1!$B$2:$B$3</c:f>
              <c:numCache>
                <c:formatCode>[hh]:mm</c:formatCode>
                <c:ptCount val="2"/>
                <c:pt idx="0">
                  <c:v>0.23750000000000002</c:v>
                </c:pt>
                <c:pt idx="1">
                  <c:v>5.9722222222222225E-2</c:v>
                </c:pt>
              </c:numCache>
            </c:numRef>
          </c:val>
          <c:extLst>
            <c:ext xmlns:c16="http://schemas.microsoft.com/office/drawing/2014/chart" uri="{C3380CC4-5D6E-409C-BE32-E72D297353CC}">
              <c16:uniqueId val="{00000006-E5C7-4A9C-BCBB-F80DE776A6C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800" b="1" i="0" baseline="0" dirty="0">
                <a:effectLst/>
              </a:rPr>
              <a:t>In-Store Shoppers</a:t>
            </a:r>
            <a:endParaRPr lang="en-US" sz="1600" dirty="0">
              <a:effectLst/>
            </a:endParaRPr>
          </a:p>
          <a:p>
            <a:pPr>
              <a:defRPr sz="1600" b="1" i="0" u="none" strike="noStrike" kern="1200" spc="0" baseline="0">
                <a:solidFill>
                  <a:schemeClr val="tx1"/>
                </a:solidFill>
                <a:latin typeface="+mn-lt"/>
                <a:ea typeface="+mn-ea"/>
                <a:cs typeface="+mn-cs"/>
              </a:defRPr>
            </a:pPr>
            <a:r>
              <a:rPr lang="en-US" sz="18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800" b="1" i="0" baseline="0" dirty="0">
                <a:effectLst/>
              </a:rPr>
              <a:t>(In </a:t>
            </a:r>
            <a:r>
              <a:rPr lang="en-US" sz="1800" b="1" i="0" baseline="0" dirty="0" err="1">
                <a:effectLst/>
              </a:rPr>
              <a:t>Hours:Minutes</a:t>
            </a:r>
            <a:r>
              <a:rPr lang="en-US" sz="1800" b="1" i="0" baseline="0" dirty="0">
                <a:effectLst/>
              </a:rPr>
              <a:t>)</a:t>
            </a:r>
            <a:endParaRPr lang="en-US" sz="1600" dirty="0">
              <a:effectLst/>
            </a:endParaRPr>
          </a:p>
        </c:rich>
      </c:tx>
      <c:layout>
        <c:manualLayout>
          <c:xMode val="edge"/>
          <c:yMode val="edge"/>
          <c:x val="0.29412373851717999"/>
          <c:y val="8.551480976136544E-2"/>
        </c:manualLayout>
      </c:layout>
      <c:overlay val="0"/>
      <c:spPr>
        <a:noFill/>
        <a:ln>
          <a:noFill/>
        </a:ln>
        <a:effectLst/>
      </c:spPr>
    </c:title>
    <c:autoTitleDeleted val="0"/>
    <c:plotArea>
      <c:layout>
        <c:manualLayout>
          <c:layoutTarget val="inner"/>
          <c:xMode val="edge"/>
          <c:yMode val="edge"/>
          <c:x val="0.1025323129535345"/>
          <c:y val="0.20112799759504316"/>
          <c:w val="0.87893722911771566"/>
          <c:h val="0.70516972926902166"/>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2B1D-4F72-8B79-80A8A7A81A3C}"/>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2B1D-4F72-8B79-80A8A7A81A3C}"/>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2B1D-4F72-8B79-80A8A7A81A3C}"/>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2B1D-4F72-8B79-80A8A7A81A3C}"/>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2B1D-4F72-8B79-80A8A7A81A3C}"/>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2B1D-4F72-8B79-80A8A7A81A3C}"/>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2B1D-4F72-8B79-80A8A7A81A3C}"/>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2B1D-4F72-8B79-80A8A7A81A3C}"/>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2B1D-4F72-8B79-80A8A7A81A3C}"/>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2B1D-4F72-8B79-80A8A7A81A3C}"/>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2B1D-4F72-8B79-80A8A7A81A3C}"/>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2B1D-4F72-8B79-80A8A7A81A3C}"/>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2B1D-4F72-8B79-80A8A7A81A3C}"/>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2B1D-4F72-8B79-80A8A7A81A3C}"/>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2B1D-4F72-8B79-80A8A7A81A3C}"/>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2B1D-4F72-8B79-80A8A7A81A3C}"/>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2B1D-4F72-8B79-80A8A7A81A3C}"/>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2B1D-4F72-8B79-80A8A7A81A3C}"/>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2B1D-4F72-8B79-80A8A7A81A3C}"/>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2B1D-4F72-8B79-80A8A7A81A3C}"/>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2B1D-4F72-8B79-80A8A7A81A3C}"/>
              </c:ext>
            </c:extLst>
          </c:dPt>
          <c:dLbls>
            <c:dLbl>
              <c:idx val="0"/>
              <c:spPr>
                <a:noFill/>
                <a:ln>
                  <a:noFill/>
                </a:ln>
                <a:effectLst/>
              </c:spPr>
              <c:txPr>
                <a:bodyPr wrap="square" lIns="38100" tIns="19050" rIns="38100" bIns="19050" anchor="ctr">
                  <a:spAutoFit/>
                </a:bodyPr>
                <a:lstStyle/>
                <a:p>
                  <a:pPr>
                    <a:defRPr sz="18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D-4F72-8B79-80A8A7A81A3C}"/>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Sheet1!$B$2:$C$2</c:f>
              <c:numCache>
                <c:formatCode>h:mm;@</c:formatCode>
                <c:ptCount val="2"/>
                <c:pt idx="0">
                  <c:v>0.13680555555555554</c:v>
                </c:pt>
                <c:pt idx="1">
                  <c:v>3.0555555555555555E-2</c:v>
                </c:pt>
              </c:numCache>
            </c:numRef>
          </c:val>
          <c:extLst>
            <c:ext xmlns:c16="http://schemas.microsoft.com/office/drawing/2014/chart" uri="{C3380CC4-5D6E-409C-BE32-E72D297353CC}">
              <c16:uniqueId val="{0000002A-2B1D-4F72-8B79-80A8A7A81A3C}"/>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B1D-4F72-8B79-80A8A7A81A3C}"/>
                </c:ext>
              </c:extLst>
            </c:dLbl>
            <c:spPr>
              <a:noFill/>
              <a:ln>
                <a:noFill/>
              </a:ln>
              <a:effectLst/>
            </c:spPr>
            <c:txPr>
              <a:bodyPr wrap="square" lIns="38100" tIns="19050" rIns="38100" bIns="19050" anchor="ctr">
                <a:spAutoFit/>
              </a:bodyPr>
              <a:lstStyle/>
              <a:p>
                <a:pPr>
                  <a:defRPr sz="1600"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Sheet1!$B$3:$C$3</c:f>
              <c:numCache>
                <c:formatCode>h:mm;@</c:formatCode>
                <c:ptCount val="2"/>
                <c:pt idx="0">
                  <c:v>0.14166666666666666</c:v>
                </c:pt>
                <c:pt idx="1">
                  <c:v>3.7499999999999999E-2</c:v>
                </c:pt>
              </c:numCache>
            </c:numRef>
          </c:val>
          <c:extLst>
            <c:ext xmlns:c16="http://schemas.microsoft.com/office/drawing/2014/chart" uri="{C3380CC4-5D6E-409C-BE32-E72D297353CC}">
              <c16:uniqueId val="{0000002C-2B1D-4F72-8B79-80A8A7A81A3C}"/>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2D-2B1D-4F72-8B79-80A8A7A81A3C}"/>
                </c:ext>
              </c:extLst>
            </c:dLbl>
            <c:dLbl>
              <c:idx val="1"/>
              <c:delete val="1"/>
              <c:extLst>
                <c:ext xmlns:c15="http://schemas.microsoft.com/office/drawing/2012/chart" uri="{CE6537A1-D6FC-4f65-9D91-7224C49458BB}"/>
                <c:ext xmlns:c16="http://schemas.microsoft.com/office/drawing/2014/chart" uri="{C3380CC4-5D6E-409C-BE32-E72D297353CC}">
                  <c16:uniqueId val="{0000002E-2B1D-4F72-8B79-80A8A7A81A3C}"/>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Sheet1!$B$4:$C$4</c:f>
              <c:numCache>
                <c:formatCode>h:mm;@</c:formatCode>
                <c:ptCount val="2"/>
                <c:pt idx="0">
                  <c:v>3.4722222222222224E-2</c:v>
                </c:pt>
                <c:pt idx="1">
                  <c:v>1.3194444444444444E-2</c:v>
                </c:pt>
              </c:numCache>
            </c:numRef>
          </c:val>
          <c:extLst>
            <c:ext xmlns:c16="http://schemas.microsoft.com/office/drawing/2014/chart" uri="{C3380CC4-5D6E-409C-BE32-E72D297353CC}">
              <c16:uniqueId val="{0000002F-2B1D-4F72-8B79-80A8A7A81A3C}"/>
            </c:ext>
          </c:extLst>
        </c:ser>
        <c:dLbls>
          <c:showLegendKey val="0"/>
          <c:showVal val="0"/>
          <c:showCatName val="0"/>
          <c:showSerName val="0"/>
          <c:showPercent val="0"/>
          <c:showBubbleSize val="0"/>
        </c:dLbls>
        <c:gapWidth val="44"/>
        <c:overlap val="100"/>
        <c:axId val="579808248"/>
        <c:axId val="579800800"/>
      </c:barChart>
      <c:catAx>
        <c:axId val="57980824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800"/>
        <c:crosses val="autoZero"/>
        <c:auto val="1"/>
        <c:lblAlgn val="ctr"/>
        <c:lblOffset val="0"/>
        <c:noMultiLvlLbl val="0"/>
      </c:catAx>
      <c:valAx>
        <c:axId val="579800800"/>
        <c:scaling>
          <c:orientation val="minMax"/>
        </c:scaling>
        <c:delete val="1"/>
        <c:axPos val="l"/>
        <c:numFmt formatCode="h:mm;@" sourceLinked="1"/>
        <c:majorTickMark val="out"/>
        <c:minorTickMark val="none"/>
        <c:tickLblPos val="nextTo"/>
        <c:crossAx val="579808248"/>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8407622289778681"/>
          <c:y val="0.16097473595091874"/>
        </c:manualLayout>
      </c:layout>
      <c:overlay val="0"/>
      <c:spPr>
        <a:noFill/>
        <a:ln>
          <a:noFill/>
        </a:ln>
        <a:effectLst/>
      </c:spPr>
    </c:title>
    <c:autoTitleDeleted val="0"/>
    <c:plotArea>
      <c:layout>
        <c:manualLayout>
          <c:layoutTarget val="inner"/>
          <c:xMode val="edge"/>
          <c:yMode val="edge"/>
          <c:x val="0"/>
          <c:y val="6.3916439274629491E-2"/>
          <c:w val="0.9998348643769015"/>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359-4E14-8E29-04BED2A49E1E}"/>
              </c:ext>
            </c:extLst>
          </c:dPt>
          <c:dPt>
            <c:idx val="1"/>
            <c:invertIfNegative val="0"/>
            <c:bubble3D val="0"/>
            <c:spPr>
              <a:solidFill>
                <a:srgbClr val="790505"/>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359-4E14-8E29-04BED2A49E1E}"/>
              </c:ext>
            </c:extLst>
          </c:dPt>
          <c:dPt>
            <c:idx val="2"/>
            <c:invertIfNegative val="0"/>
            <c:bubble3D val="0"/>
            <c:spPr>
              <a:solidFill>
                <a:srgbClr val="A1A1C3"/>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359-4E14-8E29-04BED2A49E1E}"/>
              </c:ext>
            </c:extLst>
          </c:dPt>
          <c:dPt>
            <c:idx val="3"/>
            <c:invertIfNegative val="0"/>
            <c:bubble3D val="0"/>
            <c:spPr>
              <a:solidFill>
                <a:srgbClr val="FFD9D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359-4E14-8E29-04BED2A49E1E}"/>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359-4E14-8E29-04BED2A49E1E}"/>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359-4E14-8E29-04BED2A49E1E}"/>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359-4E14-8E29-04BED2A49E1E}"/>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359-4E14-8E29-04BED2A49E1E}"/>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359-4E14-8E29-04BED2A49E1E}"/>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359-4E14-8E29-04BED2A49E1E}"/>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359-4E14-8E29-04BED2A49E1E}"/>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359-4E14-8E29-04BED2A49E1E}"/>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359-4E14-8E29-04BED2A49E1E}"/>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359-4E14-8E29-04BED2A49E1E}"/>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359-4E14-8E29-04BED2A49E1E}"/>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359-4E14-8E29-04BED2A49E1E}"/>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359-4E14-8E29-04BED2A49E1E}"/>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359-4E14-8E29-04BED2A49E1E}"/>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2359-4E14-8E29-04BED2A49E1E}"/>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2359-4E14-8E29-04BED2A49E1E}"/>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2359-4E14-8E29-04BED2A49E1E}"/>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359-4E14-8E29-04BED2A49E1E}"/>
                </c:ext>
              </c:extLst>
            </c:dLbl>
            <c:dLbl>
              <c:idx val="2"/>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2359-4E14-8E29-04BED2A49E1E}"/>
                </c:ext>
              </c:extLst>
            </c:dLbl>
            <c:dLbl>
              <c:idx val="3"/>
              <c:layout>
                <c:manualLayout>
                  <c:x val="-4.4746634951755111E-3"/>
                  <c:y val="7.0703064056052617E-2"/>
                </c:manualLayout>
              </c:layout>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59-4E14-8E29-04BED2A49E1E}"/>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TV (Broadcast/Cable)</c:v>
                </c:pt>
                <c:pt idx="1">
                  <c:v>Streaming Programs on a Smartphone With Ads</c:v>
                </c:pt>
                <c:pt idx="2">
                  <c:v>Streaming Programs on a Computer With Ads</c:v>
                </c:pt>
                <c:pt idx="3">
                  <c:v>Streaming Programs on a Tablet With Ads</c:v>
                </c:pt>
              </c:strCache>
            </c:strRef>
          </c:cat>
          <c:val>
            <c:numRef>
              <c:f>Sheet1!$B$2:$B$7</c:f>
              <c:numCache>
                <c:formatCode>0.0%</c:formatCode>
                <c:ptCount val="4"/>
                <c:pt idx="0">
                  <c:v>0.78900000000000003</c:v>
                </c:pt>
                <c:pt idx="1">
                  <c:v>0.17299999999999999</c:v>
                </c:pt>
                <c:pt idx="2">
                  <c:v>0.159</c:v>
                </c:pt>
                <c:pt idx="3">
                  <c:v>0.08</c:v>
                </c:pt>
              </c:numCache>
            </c:numRef>
          </c:val>
          <c:extLst>
            <c:ext xmlns:c16="http://schemas.microsoft.com/office/drawing/2014/chart" uri="{C3380CC4-5D6E-409C-BE32-E72D297353CC}">
              <c16:uniqueId val="{0000002A-2359-4E14-8E29-04BED2A49E1E}"/>
            </c:ext>
          </c:extLst>
        </c:ser>
        <c:dLbls>
          <c:showLegendKey val="0"/>
          <c:showVal val="0"/>
          <c:showCatName val="0"/>
          <c:showSerName val="0"/>
          <c:showPercent val="0"/>
          <c:showBubbleSize val="0"/>
        </c:dLbls>
        <c:gapWidth val="100"/>
        <c:axId val="579798056"/>
        <c:axId val="579798448"/>
      </c:barChart>
      <c:catAx>
        <c:axId val="57979805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798448"/>
        <c:crosses val="autoZero"/>
        <c:auto val="1"/>
        <c:lblAlgn val="ctr"/>
        <c:lblOffset val="100"/>
        <c:noMultiLvlLbl val="0"/>
      </c:catAx>
      <c:valAx>
        <c:axId val="579798448"/>
        <c:scaling>
          <c:orientation val="minMax"/>
          <c:min val="0"/>
        </c:scaling>
        <c:delete val="1"/>
        <c:axPos val="l"/>
        <c:numFmt formatCode="0.0%" sourceLinked="1"/>
        <c:majorTickMark val="out"/>
        <c:minorTickMark val="none"/>
        <c:tickLblPos val="none"/>
        <c:crossAx val="57979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Daily Time Spent Yesterday </a:t>
            </a:r>
          </a:p>
        </c:rich>
      </c:tx>
      <c:layout>
        <c:manualLayout>
          <c:xMode val="edge"/>
          <c:yMode val="edge"/>
          <c:x val="0.47077599064951475"/>
          <c:y val="9.682908791204748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349712201652804"/>
          <c:w val="0.55529297396075961"/>
          <c:h val="0.8033822537756588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(79% as its own universe)</c:v>
                </c:pt>
                <c:pt idx="1">
                  <c:v>Streaming Programs on Smartphone With Ads 
(17% own universe)</c:v>
                </c:pt>
              </c:strCache>
            </c:strRef>
          </c:cat>
          <c:val>
            <c:numRef>
              <c:f>Sheet1!$B$2:$B$3</c:f>
            </c:numRef>
          </c:val>
          <c:extLst>
            <c:ext xmlns:c16="http://schemas.microsoft.com/office/drawing/2014/chart" uri="{C3380CC4-5D6E-409C-BE32-E72D297353CC}">
              <c16:uniqueId val="{00000000-3C27-49FD-924A-1C1712B613DA}"/>
            </c:ext>
          </c:extLst>
        </c:ser>
        <c:ser>
          <c:idx val="1"/>
          <c:order val="1"/>
          <c:tx>
            <c:strRef>
              <c:f>Sheet1!$C$1</c:f>
              <c:strCache>
                <c:ptCount val="1"/>
                <c:pt idx="0">
                  <c:v>Column3</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8AB7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3C27-49FD-924A-1C1712B613D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C27-49FD-924A-1C1712B613DA}"/>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B6D-4776-A5F0-FA3A62878C2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(79% as its own universe)</c:v>
                </c:pt>
                <c:pt idx="1">
                  <c:v>Streaming Programs on Smartphone With Ads 
(17% own universe)</c:v>
                </c:pt>
              </c:strCache>
            </c:strRef>
          </c:cat>
          <c:val>
            <c:numRef>
              <c:f>Sheet1!$C$2:$C$3</c:f>
              <c:numCache>
                <c:formatCode>h:mm;@</c:formatCode>
                <c:ptCount val="2"/>
                <c:pt idx="0">
                  <c:v>0.30069444444444443</c:v>
                </c:pt>
                <c:pt idx="1">
                  <c:v>8.7500000000000008E-2</c:v>
                </c:pt>
              </c:numCache>
            </c:numRef>
          </c:val>
          <c:extLst>
            <c:ext xmlns:c16="http://schemas.microsoft.com/office/drawing/2014/chart" uri="{C3380CC4-5D6E-409C-BE32-E72D297353CC}">
              <c16:uniqueId val="{00000003-3C27-49FD-924A-1C1712B613DA}"/>
            </c:ext>
          </c:extLst>
        </c:ser>
        <c:dLbls>
          <c:dLblPos val="ctr"/>
          <c:showLegendKey val="0"/>
          <c:showVal val="1"/>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in val="0"/>
        </c:scaling>
        <c:delete val="1"/>
        <c:axPos val="t"/>
        <c:numFmt formatCode="h:mm;@" sourceLinked="1"/>
        <c:majorTickMark val="none"/>
        <c:minorTickMark val="none"/>
        <c:tickLblPos val="nextTo"/>
        <c:crossAx val="58461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4588998558278807"/>
          <c:w val="0.99004261008962868"/>
          <c:h val="0.72159772281985868"/>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3F6-4622-91AB-994116950844}"/>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3F6-4622-91AB-994116950844}"/>
              </c:ext>
            </c:extLst>
          </c:dPt>
          <c:dPt>
            <c:idx val="2"/>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3F6-4622-91AB-994116950844}"/>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3F6-4622-91AB-994116950844}"/>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3F6-4622-91AB-994116950844}"/>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3F6-4622-91AB-994116950844}"/>
              </c:ext>
            </c:extLst>
          </c:dPt>
          <c:dPt>
            <c:idx val="6"/>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3F6-4622-91AB-994116950844}"/>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3F6-4622-91AB-994116950844}"/>
              </c:ext>
            </c:extLst>
          </c:dPt>
          <c:dPt>
            <c:idx val="8"/>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3F6-4622-91AB-994116950844}"/>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3F6-4622-91AB-994116950844}"/>
              </c:ext>
            </c:extLst>
          </c:dPt>
          <c:dPt>
            <c:idx val="10"/>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3F6-4622-91AB-994116950844}"/>
              </c:ext>
            </c:extLst>
          </c:dPt>
          <c:dPt>
            <c:idx val="11"/>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3F6-4622-91AB-994116950844}"/>
              </c:ext>
            </c:extLst>
          </c:dPt>
          <c:dPt>
            <c:idx val="12"/>
            <c:invertIfNegative val="0"/>
            <c:bubble3D val="0"/>
            <c:spPr>
              <a:solidFill>
                <a:srgbClr val="FF6E6E"/>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3F6-4622-91AB-994116950844}"/>
              </c:ext>
            </c:extLst>
          </c:dPt>
          <c:dPt>
            <c:idx val="13"/>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3F6-4622-91AB-99411695084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Broadcast 
TV News</c:v>
                </c:pt>
                <c:pt idx="1">
                  <c:v>Social Media</c:v>
                </c:pt>
                <c:pt idx="2">
                  <c:v>Cable News Channels</c:v>
                </c:pt>
                <c:pt idx="3">
                  <c:v>Broadcast TV News Websites/Apps </c:v>
                </c:pt>
                <c:pt idx="4">
                  <c:v>All Other Internet
News 
Websites/Apps</c:v>
                </c:pt>
                <c:pt idx="5">
                  <c:v>Radio Stations</c:v>
                </c:pt>
                <c:pt idx="6">
                  <c:v>Public TV News</c:v>
                </c:pt>
                <c:pt idx="7">
                  <c:v>National/Local Newspapers Websites/Apps</c:v>
                </c:pt>
                <c:pt idx="8">
                  <c:v>Local Newspapers</c:v>
                </c:pt>
                <c:pt idx="9">
                  <c:v>National Newspapers</c:v>
                </c:pt>
                <c:pt idx="10">
                  <c:v>Cable TV 
News 
Websites/Apps</c:v>
                </c:pt>
                <c:pt idx="11">
                  <c:v>Podcasts</c:v>
                </c:pt>
                <c:pt idx="12">
                  <c:v>Streaming Radio</c:v>
                </c:pt>
                <c:pt idx="13">
                  <c:v>Radio Stations Websites/Apps </c:v>
                </c:pt>
              </c:strCache>
            </c:strRef>
          </c:cat>
          <c:val>
            <c:numRef>
              <c:f>Sheet1!$B$2:$B$15</c:f>
              <c:numCache>
                <c:formatCode>0%</c:formatCode>
                <c:ptCount val="14"/>
                <c:pt idx="0">
                  <c:v>0.311</c:v>
                </c:pt>
                <c:pt idx="1">
                  <c:v>0.17199999999999999</c:v>
                </c:pt>
                <c:pt idx="2">
                  <c:v>0.14899999999999999</c:v>
                </c:pt>
                <c:pt idx="3">
                  <c:v>6.8000000000000005E-2</c:v>
                </c:pt>
                <c:pt idx="4">
                  <c:v>5.8000000000000003E-2</c:v>
                </c:pt>
                <c:pt idx="5">
                  <c:v>5.5E-2</c:v>
                </c:pt>
                <c:pt idx="6">
                  <c:v>3.5999999999999997E-2</c:v>
                </c:pt>
                <c:pt idx="7">
                  <c:v>3.5000000000000003E-2</c:v>
                </c:pt>
                <c:pt idx="8">
                  <c:v>0.03</c:v>
                </c:pt>
                <c:pt idx="9">
                  <c:v>2.5999999999999999E-2</c:v>
                </c:pt>
                <c:pt idx="10">
                  <c:v>2.1999999999999999E-2</c:v>
                </c:pt>
                <c:pt idx="11">
                  <c:v>0.02</c:v>
                </c:pt>
                <c:pt idx="12">
                  <c:v>0.01</c:v>
                </c:pt>
                <c:pt idx="13">
                  <c:v>8.0000000000000002E-3</c:v>
                </c:pt>
              </c:numCache>
            </c:numRef>
          </c:val>
          <c:extLst>
            <c:ext xmlns:c16="http://schemas.microsoft.com/office/drawing/2014/chart" uri="{C3380CC4-5D6E-409C-BE32-E72D297353CC}">
              <c16:uniqueId val="{0000001C-33F6-4622-91AB-994116950844}"/>
            </c:ext>
          </c:extLst>
        </c:ser>
        <c:dLbls>
          <c:showLegendKey val="0"/>
          <c:showVal val="0"/>
          <c:showCatName val="0"/>
          <c:showSerName val="0"/>
          <c:showPercent val="0"/>
          <c:showBubbleSize val="0"/>
        </c:dLbls>
        <c:gapWidth val="60"/>
        <c:axId val="579811384"/>
        <c:axId val="579812168"/>
      </c:barChart>
      <c:catAx>
        <c:axId val="57981138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2168"/>
        <c:crosses val="autoZero"/>
        <c:auto val="1"/>
        <c:lblAlgn val="ctr"/>
        <c:lblOffset val="100"/>
        <c:noMultiLvlLbl val="0"/>
      </c:catAx>
      <c:valAx>
        <c:axId val="579812168"/>
        <c:scaling>
          <c:orientation val="minMax"/>
        </c:scaling>
        <c:delete val="1"/>
        <c:axPos val="l"/>
        <c:numFmt formatCode="0%" sourceLinked="1"/>
        <c:majorTickMark val="none"/>
        <c:minorTickMark val="none"/>
        <c:tickLblPos val="none"/>
        <c:crossAx val="57981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2068783484573"/>
          <c:y val="6.3059158135292642E-2"/>
          <c:w val="0.76912673612881588"/>
          <c:h val="0.78827928618352394"/>
        </c:manualLayout>
      </c:layout>
      <c:pieChart>
        <c:varyColors val="1"/>
        <c:ser>
          <c:idx val="0"/>
          <c:order val="0"/>
          <c:tx>
            <c:strRef>
              <c:f>Sheet1!$A$2</c:f>
              <c:strCache>
                <c:ptCount val="1"/>
                <c:pt idx="0">
                  <c:v>Social Media</c:v>
                </c:pt>
              </c:strCache>
            </c:strRef>
          </c:tx>
          <c:spPr>
            <a:solidFill>
              <a:srgbClr val="A1A1C3"/>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5DEF-493F-9C6E-F62151027DDF}"/>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5DEF-493F-9C6E-F62151027DDF}"/>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DEF-493F-9C6E-F62151027DDF}"/>
              </c:ext>
            </c:extLst>
          </c:dPt>
          <c:dLbls>
            <c:dLbl>
              <c:idx val="0"/>
              <c:layout>
                <c:manualLayout>
                  <c:x val="-0.17786847992738242"/>
                  <c:y val="0.1700237348500271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5DEF-493F-9C6E-F62151027DDF}"/>
                </c:ext>
              </c:extLst>
            </c:dLbl>
            <c:dLbl>
              <c:idx val="1"/>
              <c:layout>
                <c:manualLayout>
                  <c:x val="0.15865816485929399"/>
                  <c:y val="-0.2548291142339519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5DEF-493F-9C6E-F62151027DD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DEF-493F-9C6E-F62151027D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Cache>
                <c:formatCode>h:mm;@</c:formatCode>
                <c:ptCount val="3"/>
                <c:pt idx="0">
                  <c:v>1.2499999999999999E-2</c:v>
                </c:pt>
                <c:pt idx="1">
                  <c:v>2.9861111111111113E-2</c:v>
                </c:pt>
                <c:pt idx="2">
                  <c:v>3.472222222222222E-3</c:v>
                </c:pt>
              </c:numCache>
            </c:numRef>
          </c:val>
          <c:extLst>
            <c:ext xmlns:c16="http://schemas.microsoft.com/office/drawing/2014/chart" uri="{C3380CC4-5D6E-409C-BE32-E72D297353CC}">
              <c16:uniqueId val="{00000000-B83F-464C-B8EB-6FC8982DECBD}"/>
            </c:ext>
          </c:extLst>
        </c:ser>
        <c:ser>
          <c:idx val="1"/>
          <c:order val="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B83F-464C-B8EB-6FC8982DECBD}"/>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B83F-464C-B8EB-6FC8982DECBD}"/>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0-5DEF-493F-9C6E-F62151027DDF}"/>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5DEF-493F-9C6E-F62151027DDF}"/>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5DEF-493F-9C6E-F62151027DDF}"/>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3-5DEF-493F-9C6E-F62151027DDF}"/>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4-5DEF-493F-9C6E-F62151027DDF}"/>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1-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5-5DEF-493F-9C6E-F62151027DDF}"/>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6-5DEF-493F-9C6E-F62151027DDF}"/>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7-5DEF-493F-9C6E-F62151027DDF}"/>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8-5DEF-493F-9C6E-F62151027DDF}"/>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9-5DEF-493F-9C6E-F62151027DDF}"/>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A-5DEF-493F-9C6E-F62151027DDF}"/>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B-5DEF-493F-9C6E-F62151027D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8.6798704856682035E-2"/>
          <c:w val="0.98814896868205626"/>
          <c:h val="0.75107965208702288"/>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43D-4C3F-8285-3E291B4A3E15}"/>
              </c:ext>
            </c:extLst>
          </c:dPt>
          <c:dPt>
            <c:idx val="2"/>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43D-4C3F-8285-3E291B4A3E15}"/>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43D-4C3F-8285-3E291B4A3E15}"/>
              </c:ext>
            </c:extLst>
          </c:dPt>
          <c:dPt>
            <c:idx val="4"/>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43D-4C3F-8285-3E291B4A3E15}"/>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43D-4C3F-8285-3E291B4A3E15}"/>
              </c:ext>
            </c:extLst>
          </c:dPt>
          <c:dPt>
            <c:idx val="6"/>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43D-4C3F-8285-3E291B4A3E15}"/>
              </c:ext>
            </c:extLst>
          </c:dPt>
          <c:dPt>
            <c:idx val="7"/>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43D-4C3F-8285-3E291B4A3E15}"/>
              </c:ext>
            </c:extLst>
          </c:dPt>
          <c:dPt>
            <c:idx val="9"/>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C50-4BB6-ABB7-9FFE05F1103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0"/>
                <c:pt idx="0">
                  <c:v>Local Broadcast TV News</c:v>
                </c:pt>
                <c:pt idx="1">
                  <c:v>All Other Internet 
News
Websites/Apps</c:v>
                </c:pt>
                <c:pt idx="2">
                  <c:v>Social Media</c:v>
                </c:pt>
                <c:pt idx="3">
                  <c:v>Local TV
News Websites/Apps </c:v>
                </c:pt>
                <c:pt idx="4">
                  <c:v>Network Broadcast TV News</c:v>
                </c:pt>
                <c:pt idx="5">
                  <c:v>Radio 
Stations</c:v>
                </c:pt>
                <c:pt idx="6">
                  <c:v>Cable News Channels</c:v>
                </c:pt>
                <c:pt idx="7">
                  <c:v>Network Broadcast TV News Websites/Apps </c:v>
                </c:pt>
                <c:pt idx="8">
                  <c:v>Public TV News</c:v>
                </c:pt>
                <c:pt idx="9">
                  <c:v>National/Local Newspapers Websites/Apps </c:v>
                </c:pt>
              </c:strCache>
            </c:strRef>
          </c:cat>
          <c:val>
            <c:numRef>
              <c:f>Sheet1!$B$2:$B$17</c:f>
              <c:numCache>
                <c:formatCode>0%</c:formatCode>
                <c:ptCount val="10"/>
                <c:pt idx="0">
                  <c:v>0.31900000000000001</c:v>
                </c:pt>
                <c:pt idx="1">
                  <c:v>0.106</c:v>
                </c:pt>
                <c:pt idx="2">
                  <c:v>0.10199999999999999</c:v>
                </c:pt>
                <c:pt idx="3">
                  <c:v>8.8999999999999996E-2</c:v>
                </c:pt>
                <c:pt idx="4">
                  <c:v>7.0000000000000007E-2</c:v>
                </c:pt>
                <c:pt idx="5">
                  <c:v>6.9000000000000006E-2</c:v>
                </c:pt>
                <c:pt idx="6">
                  <c:v>5.8000000000000003E-2</c:v>
                </c:pt>
                <c:pt idx="7">
                  <c:v>0.04</c:v>
                </c:pt>
                <c:pt idx="8">
                  <c:v>3.1E-2</c:v>
                </c:pt>
                <c:pt idx="9">
                  <c:v>0.03</c:v>
                </c:pt>
              </c:numCache>
            </c:numRef>
          </c:val>
          <c:extLst>
            <c:ext xmlns:c16="http://schemas.microsoft.com/office/drawing/2014/chart" uri="{C3380CC4-5D6E-409C-BE32-E72D297353CC}">
              <c16:uniqueId val="{0000001A-743D-4C3F-8285-3E291B4A3E15}"/>
            </c:ext>
          </c:extLst>
        </c:ser>
        <c:dLbls>
          <c:showLegendKey val="0"/>
          <c:showVal val="0"/>
          <c:showCatName val="0"/>
          <c:showSerName val="0"/>
          <c:showPercent val="0"/>
          <c:showBubbleSize val="0"/>
        </c:dLbls>
        <c:gapWidth val="60"/>
        <c:axId val="579812952"/>
        <c:axId val="579811776"/>
      </c:barChart>
      <c:catAx>
        <c:axId val="579812952"/>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1776"/>
        <c:crosses val="autoZero"/>
        <c:auto val="1"/>
        <c:lblAlgn val="ctr"/>
        <c:lblOffset val="100"/>
        <c:noMultiLvlLbl val="0"/>
      </c:catAx>
      <c:valAx>
        <c:axId val="579811776"/>
        <c:scaling>
          <c:orientation val="minMax"/>
        </c:scaling>
        <c:delete val="1"/>
        <c:axPos val="l"/>
        <c:numFmt formatCode="0%" sourceLinked="1"/>
        <c:majorTickMark val="none"/>
        <c:minorTickMark val="none"/>
        <c:tickLblPos val="none"/>
        <c:crossAx val="57981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7576657504179005"/>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5B40-4075-9C7C-5AEBBDBA8FF5}"/>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5B40-4075-9C7C-5AEBBDBA8FF5}"/>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5B40-4075-9C7C-5AEBBDBA8FF5}"/>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5B40-4075-9C7C-5AEBBDBA8FF5}"/>
              </c:ext>
            </c:extLst>
          </c:dPt>
          <c:dPt>
            <c:idx val="4"/>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5B40-4075-9C7C-5AEBBDBA8FF5}"/>
              </c:ext>
            </c:extLst>
          </c:dPt>
          <c:dPt>
            <c:idx val="5"/>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5B40-4075-9C7C-5AEBBDBA8FF5}"/>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5B40-4075-9C7C-5AEBBDBA8FF5}"/>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B40-4075-9C7C-5AEBBDBA8FF5}"/>
              </c:ext>
            </c:extLst>
          </c:dPt>
          <c:dPt>
            <c:idx val="8"/>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5B40-4075-9C7C-5AEBBDBA8FF5}"/>
              </c:ext>
            </c:extLst>
          </c:dPt>
          <c:dPt>
            <c:idx val="9"/>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5B40-4075-9C7C-5AEBBDBA8FF5}"/>
              </c:ext>
            </c:extLst>
          </c:dPt>
          <c:dPt>
            <c:idx val="10"/>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5B40-4075-9C7C-5AEBBDBA8FF5}"/>
              </c:ext>
            </c:extLst>
          </c:dPt>
          <c:dPt>
            <c:idx val="11"/>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5B40-4075-9C7C-5AEBBDBA8FF5}"/>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5B40-4075-9C7C-5AEBBDBA8FF5}"/>
              </c:ext>
            </c:extLst>
          </c:dPt>
          <c:dPt>
            <c:idx val="13"/>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5B40-4075-9C7C-5AEBBDBA8FF5}"/>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5B40-4075-9C7C-5AEBBDBA8FF5}"/>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5B40-4075-9C7C-5AEBBDBA8FF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Local TV News Websites/Apps</c:v>
                </c:pt>
                <c:pt idx="4">
                  <c:v>Network Broadcast TV News</c:v>
                </c:pt>
                <c:pt idx="5">
                  <c:v>Public TV News</c:v>
                </c:pt>
                <c:pt idx="6">
                  <c:v>National Newspapers</c:v>
                </c:pt>
                <c:pt idx="7">
                  <c:v>National/Local Newspapers Websites/Apps</c:v>
                </c:pt>
                <c:pt idx="8">
                  <c:v>Network Broadcast TV News Websites/Apps </c:v>
                </c:pt>
                <c:pt idx="9">
                  <c:v>Cable News Channels</c:v>
                </c:pt>
                <c:pt idx="10">
                  <c:v>Radio Stations Websites/Apps</c:v>
                </c:pt>
                <c:pt idx="11">
                  <c:v>Cable TV News Websites/Apps</c:v>
                </c:pt>
                <c:pt idx="12">
                  <c:v>Streaming Radio</c:v>
                </c:pt>
                <c:pt idx="13">
                  <c:v>All Other Internet News Websites/Apps</c:v>
                </c:pt>
                <c:pt idx="14">
                  <c:v>Podcasts</c:v>
                </c:pt>
                <c:pt idx="15">
                  <c:v>Social Media</c:v>
                </c:pt>
              </c:strCache>
            </c:strRef>
          </c:cat>
          <c:val>
            <c:numRef>
              <c:f>Sheet1!$B$2:$B$17</c:f>
              <c:numCache>
                <c:formatCode>0%</c:formatCode>
                <c:ptCount val="16"/>
                <c:pt idx="0">
                  <c:v>0.753</c:v>
                </c:pt>
                <c:pt idx="1">
                  <c:v>0.68600000000000005</c:v>
                </c:pt>
                <c:pt idx="2">
                  <c:v>0.66900000000000004</c:v>
                </c:pt>
                <c:pt idx="3">
                  <c:v>0.65100000000000002</c:v>
                </c:pt>
                <c:pt idx="4">
                  <c:v>0.64800000000000002</c:v>
                </c:pt>
                <c:pt idx="5">
                  <c:v>0.64300000000000002</c:v>
                </c:pt>
                <c:pt idx="6">
                  <c:v>0.59699999999999998</c:v>
                </c:pt>
                <c:pt idx="7">
                  <c:v>0.59599999999999997</c:v>
                </c:pt>
                <c:pt idx="8">
                  <c:v>0.56799999999999995</c:v>
                </c:pt>
                <c:pt idx="9">
                  <c:v>0.56699999999999995</c:v>
                </c:pt>
                <c:pt idx="10">
                  <c:v>0.54700000000000004</c:v>
                </c:pt>
                <c:pt idx="11">
                  <c:v>0.54200000000000004</c:v>
                </c:pt>
                <c:pt idx="12">
                  <c:v>0.48799999999999999</c:v>
                </c:pt>
                <c:pt idx="13">
                  <c:v>0.46700000000000003</c:v>
                </c:pt>
                <c:pt idx="14">
                  <c:v>0.39700000000000002</c:v>
                </c:pt>
                <c:pt idx="15">
                  <c:v>0.36299999999999999</c:v>
                </c:pt>
              </c:numCache>
            </c:numRef>
          </c:val>
          <c:extLst>
            <c:ext xmlns:c16="http://schemas.microsoft.com/office/drawing/2014/chart" uri="{C3380CC4-5D6E-409C-BE32-E72D297353CC}">
              <c16:uniqueId val="{00000020-5B40-4075-9C7C-5AEBBDBA8FF5}"/>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1B2-47C0-AE1A-26C1F9EA7416}"/>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1B2-47C0-AE1A-26C1F9EA7416}"/>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1B2-47C0-AE1A-26C1F9EA7416}"/>
              </c:ext>
            </c:extLst>
          </c:dPt>
          <c:dPt>
            <c:idx val="3"/>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1B2-47C0-AE1A-26C1F9EA7416}"/>
              </c:ext>
            </c:extLst>
          </c:dPt>
          <c:dPt>
            <c:idx val="4"/>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1B2-47C0-AE1A-26C1F9EA7416}"/>
              </c:ext>
            </c:extLst>
          </c:dPt>
          <c:dPt>
            <c:idx val="5"/>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1B2-47C0-AE1A-26C1F9EA7416}"/>
              </c:ext>
            </c:extLst>
          </c:dPt>
          <c:dPt>
            <c:idx val="6"/>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1B2-47C0-AE1A-26C1F9EA7416}"/>
              </c:ext>
            </c:extLst>
          </c:dPt>
          <c:dPt>
            <c:idx val="7"/>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1B2-47C0-AE1A-26C1F9EA7416}"/>
              </c:ext>
            </c:extLst>
          </c:dPt>
          <c:dPt>
            <c:idx val="8"/>
            <c:bubble3D val="0"/>
            <c:spPr>
              <a:solidFill>
                <a:srgbClr val="BE67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1B2-47C0-AE1A-26C1F9EA7416}"/>
              </c:ext>
            </c:extLst>
          </c:dPt>
          <c:dPt>
            <c:idx val="9"/>
            <c:bubble3D val="0"/>
            <c:spPr>
              <a:solidFill>
                <a:srgbClr val="A0B5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1B2-47C0-AE1A-26C1F9EA7416}"/>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1B2-47C0-AE1A-26C1F9EA7416}"/>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1B2-47C0-AE1A-26C1F9EA7416}"/>
              </c:ext>
            </c:extLst>
          </c:dPt>
          <c:dLbls>
            <c:dLbl>
              <c:idx val="0"/>
              <c:layout>
                <c:manualLayout>
                  <c:x val="-3.7838736067082523E-3"/>
                  <c:y val="0.1369734717277292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1B2-47C0-AE1A-26C1F9EA7416}"/>
                </c:ext>
              </c:extLst>
            </c:dLbl>
            <c:dLbl>
              <c:idx val="1"/>
              <c:layout>
                <c:manualLayout>
                  <c:x val="-0.11579302587176603"/>
                  <c:y val="-1.0358476857727707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1B2-47C0-AE1A-26C1F9EA7416}"/>
                </c:ext>
              </c:extLst>
            </c:dLbl>
            <c:dLbl>
              <c:idx val="2"/>
              <c:layout>
                <c:manualLayout>
                  <c:x val="3.5529067389303608E-2"/>
                  <c:y val="-8.9164699581058493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B1B2-47C0-AE1A-26C1F9EA7416}"/>
                </c:ext>
              </c:extLst>
            </c:dLbl>
            <c:dLbl>
              <c:idx val="3"/>
              <c:layout>
                <c:manualLayout>
                  <c:x val="6.3022207451341308E-2"/>
                  <c:y val="-3.826687447933781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1B2-47C0-AE1A-26C1F9EA7416}"/>
                </c:ext>
              </c:extLst>
            </c:dLbl>
            <c:dLbl>
              <c:idx val="4"/>
              <c:layout>
                <c:manualLayout>
                  <c:x val="6.4776135937553256E-2"/>
                  <c:y val="1.8283093514696184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1B2-47C0-AE1A-26C1F9EA7416}"/>
                </c:ext>
              </c:extLst>
            </c:dLbl>
            <c:dLbl>
              <c:idx val="5"/>
              <c:layout>
                <c:manualLayout>
                  <c:x val="4.8228602106554823E-2"/>
                  <c:y val="3.6910967142887288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B-B1B2-47C0-AE1A-26C1F9EA7416}"/>
                </c:ext>
              </c:extLst>
            </c:dLbl>
            <c:dLbl>
              <c:idx val="6"/>
              <c:layout>
                <c:manualLayout>
                  <c:x val="-4.0817823908375087E-2"/>
                  <c:y val="3.5319511981887645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D-B1B2-47C0-AE1A-26C1F9EA7416}"/>
                </c:ext>
              </c:extLst>
            </c:dLbl>
            <c:dLbl>
              <c:idx val="7"/>
              <c:layout>
                <c:manualLayout>
                  <c:x val="-1.8012663189828543E-2"/>
                  <c:y val="2.104655988632606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B1B2-47C0-AE1A-26C1F9EA7416}"/>
                </c:ext>
              </c:extLst>
            </c:dLbl>
            <c:dLbl>
              <c:idx val="8"/>
              <c:layout>
                <c:manualLayout>
                  <c:x val="-8.7233953710331658E-2"/>
                  <c:y val="-3.933367298847283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B1B2-47C0-AE1A-26C1F9EA7416}"/>
                </c:ext>
              </c:extLst>
            </c:dLbl>
            <c:dLbl>
              <c:idx val="9"/>
              <c:layout>
                <c:manualLayout>
                  <c:x val="-1.948648464396498E-2"/>
                  <c:y val="-0.1151602760250701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02327265909943"/>
                      <c:h val="0.17813465015018182"/>
                    </c:manualLayout>
                  </c15:layout>
                </c:ext>
                <c:ext xmlns:c16="http://schemas.microsoft.com/office/drawing/2014/chart" uri="{C3380CC4-5D6E-409C-BE32-E72D297353CC}">
                  <c16:uniqueId val="{00000013-B1B2-47C0-AE1A-26C1F9EA7416}"/>
                </c:ext>
              </c:extLst>
            </c:dLbl>
            <c:dLbl>
              <c:idx val="10"/>
              <c:layout>
                <c:manualLayout>
                  <c:x val="6.1906082762381978E-2"/>
                  <c:y val="3.974226405272894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B1B2-47C0-AE1A-26C1F9EA741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Cable News Channels</c:v>
                </c:pt>
                <c:pt idx="7">
                  <c:v>Public TV News</c:v>
                </c:pt>
                <c:pt idx="8">
                  <c:v>National/Local Newspapers Websites/Apps</c:v>
                </c:pt>
                <c:pt idx="9">
                  <c:v>Network Broadcast TV News Websites/Apps </c:v>
                </c:pt>
                <c:pt idx="10">
                  <c:v>Other</c:v>
                </c:pt>
              </c:strCache>
            </c:strRef>
          </c:cat>
          <c:val>
            <c:numRef>
              <c:f>Sheet1!$B$2:$B$12</c:f>
              <c:numCache>
                <c:formatCode>0.0%</c:formatCode>
                <c:ptCount val="11"/>
                <c:pt idx="0">
                  <c:v>0.36399999999999999</c:v>
                </c:pt>
                <c:pt idx="1">
                  <c:v>0.13800000000000001</c:v>
                </c:pt>
                <c:pt idx="2">
                  <c:v>9.6000000000000002E-2</c:v>
                </c:pt>
                <c:pt idx="3">
                  <c:v>6.9000000000000006E-2</c:v>
                </c:pt>
                <c:pt idx="4">
                  <c:v>0.06</c:v>
                </c:pt>
                <c:pt idx="5">
                  <c:v>5.5E-2</c:v>
                </c:pt>
                <c:pt idx="6">
                  <c:v>4.3999999999999997E-2</c:v>
                </c:pt>
                <c:pt idx="7">
                  <c:v>4.3999999999999997E-2</c:v>
                </c:pt>
                <c:pt idx="8">
                  <c:v>2.4E-2</c:v>
                </c:pt>
                <c:pt idx="9">
                  <c:v>2.1999999999999999E-2</c:v>
                </c:pt>
                <c:pt idx="10">
                  <c:v>8.3999999999999742E-2</c:v>
                </c:pt>
              </c:numCache>
            </c:numRef>
          </c:val>
          <c:extLst>
            <c:ext xmlns:c16="http://schemas.microsoft.com/office/drawing/2014/chart" uri="{C3380CC4-5D6E-409C-BE32-E72D297353CC}">
              <c16:uniqueId val="{00000018-B1B2-47C0-AE1A-26C1F9EA7416}"/>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Cable News Channels</c:v>
                </c:pt>
                <c:pt idx="7">
                  <c:v>Public TV News</c:v>
                </c:pt>
                <c:pt idx="8">
                  <c:v>National/Local Newspapers Websites/Apps</c:v>
                </c:pt>
                <c:pt idx="9">
                  <c:v>Network Broadcast TV News Websites/Apps </c:v>
                </c:pt>
                <c:pt idx="10">
                  <c:v>Other</c:v>
                </c:pt>
              </c:strCache>
            </c:strRef>
          </c:cat>
          <c:val>
            <c:numRef>
              <c:f>Sheet1!$C$2:$C$12</c:f>
              <c:numCache>
                <c:formatCode>General</c:formatCode>
                <c:ptCount val="11"/>
                <c:pt idx="10" formatCode="0.0%">
                  <c:v>0.91600000000000026</c:v>
                </c:pt>
              </c:numCache>
            </c:numRef>
          </c:val>
          <c:extLst>
            <c:ext xmlns:c16="http://schemas.microsoft.com/office/drawing/2014/chart" uri="{C3380CC4-5D6E-409C-BE32-E72D297353CC}">
              <c16:uniqueId val="{00000019-B1B2-47C0-AE1A-26C1F9EA7416}"/>
            </c:ext>
          </c:extLst>
        </c:ser>
        <c:dLbls>
          <c:showLegendKey val="0"/>
          <c:showVal val="0"/>
          <c:showCatName val="0"/>
          <c:showSerName val="0"/>
          <c:showPercent val="0"/>
          <c:showBubbleSize val="0"/>
          <c:showLeaderLines val="1"/>
        </c:dLbls>
        <c:firstSliceAng val="29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763-40E0-9E96-B63FE758D72D}"/>
              </c:ext>
            </c:extLst>
          </c:dPt>
          <c:dPt>
            <c:idx val="1"/>
            <c:bubble3D val="0"/>
            <c:spPr>
              <a:solidFill>
                <a:srgbClr val="FF0A0A"/>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763-40E0-9E96-B63FE758D72D}"/>
              </c:ext>
            </c:extLst>
          </c:dPt>
          <c:dPt>
            <c:idx val="2"/>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763-40E0-9E96-B63FE758D72D}"/>
              </c:ext>
            </c:extLst>
          </c:dPt>
          <c:dPt>
            <c:idx val="3"/>
            <c:bubble3D val="0"/>
            <c:spPr>
              <a:solidFill>
                <a:srgbClr val="FF15C7"/>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763-40E0-9E96-B63FE758D72D}"/>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763-40E0-9E96-B63FE758D72D}"/>
              </c:ext>
            </c:extLst>
          </c:dPt>
          <c:dPt>
            <c:idx val="5"/>
            <c:bubble3D val="0"/>
            <c:spPr>
              <a:solidFill>
                <a:srgbClr val="C27AF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763-40E0-9E96-B63FE758D72D}"/>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763-40E0-9E96-B63FE758D72D}"/>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763-40E0-9E96-B63FE758D72D}"/>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763-40E0-9E96-B63FE758D72D}"/>
              </c:ext>
            </c:extLst>
          </c:dPt>
          <c:dLbls>
            <c:dLbl>
              <c:idx val="0"/>
              <c:layout>
                <c:manualLayout>
                  <c:x val="1.6354693613650981E-2"/>
                  <c:y val="6.2320543365998481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6763-40E0-9E96-B63FE758D72D}"/>
                </c:ext>
              </c:extLst>
            </c:dLbl>
            <c:dLbl>
              <c:idx val="1"/>
              <c:layout>
                <c:manualLayout>
                  <c:x val="-0.19657124939900822"/>
                  <c:y val="-9.181837298994199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603693484408396"/>
                      <c:h val="0.30949882437293896"/>
                    </c:manualLayout>
                  </c15:layout>
                </c:ext>
                <c:ext xmlns:c16="http://schemas.microsoft.com/office/drawing/2014/chart" uri="{C3380CC4-5D6E-409C-BE32-E72D297353CC}">
                  <c16:uniqueId val="{00000003-6763-40E0-9E96-B63FE758D72D}"/>
                </c:ext>
              </c:extLst>
            </c:dLbl>
            <c:dLbl>
              <c:idx val="2"/>
              <c:layout>
                <c:manualLayout>
                  <c:x val="0.17951629729017723"/>
                  <c:y val="-9.656999123366677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339676959254343"/>
                      <c:h val="0.23978646853128141"/>
                    </c:manualLayout>
                  </c15:layout>
                </c:ext>
                <c:ext xmlns:c16="http://schemas.microsoft.com/office/drawing/2014/chart" uri="{C3380CC4-5D6E-409C-BE32-E72D297353CC}">
                  <c16:uniqueId val="{00000005-6763-40E0-9E96-B63FE758D72D}"/>
                </c:ext>
              </c:extLst>
            </c:dLbl>
            <c:dLbl>
              <c:idx val="3"/>
              <c:layout>
                <c:manualLayout>
                  <c:x val="2.1502238416874563E-2"/>
                  <c:y val="-4.030184489397255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634113443600763"/>
                      <c:h val="0.18209348307767087"/>
                    </c:manualLayout>
                  </c15:layout>
                </c:ext>
                <c:ext xmlns:c16="http://schemas.microsoft.com/office/drawing/2014/chart" uri="{C3380CC4-5D6E-409C-BE32-E72D297353CC}">
                  <c16:uniqueId val="{00000007-6763-40E0-9E96-B63FE758D72D}"/>
                </c:ext>
              </c:extLst>
            </c:dLbl>
            <c:dLbl>
              <c:idx val="4"/>
              <c:layout>
                <c:manualLayout>
                  <c:x val="2.2226652870109624E-4"/>
                  <c:y val="-7.7514067655956295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ECBE83BC-013A-4E51-B91B-D0F2FE689C4F}" type="CATEGORYNAME">
                      <a:rPr lang="en-US" sz="1800" smtClean="0">
                        <a:solidFill>
                          <a:schemeClr val="tx1"/>
                        </a:solidFill>
                      </a:rPr>
                      <a:pPr>
                        <a:defRPr sz="1800" b="0" i="0" u="none" strike="noStrike" kern="1200" baseline="0">
                          <a:solidFill>
                            <a:schemeClr val="tx1"/>
                          </a:solidFill>
                          <a:latin typeface="+mn-lt"/>
                          <a:ea typeface="+mn-ea"/>
                          <a:cs typeface="+mn-cs"/>
                        </a:defRPr>
                      </a:pPr>
                      <a:t>[CATEGORY NAME]</a:t>
                    </a:fld>
                    <a:endParaRPr lang="en-US" sz="1800" baseline="0" dirty="0">
                      <a:solidFill>
                        <a:schemeClr val="tx1"/>
                      </a:solidFill>
                    </a:endParaRPr>
                  </a:p>
                  <a:p>
                    <a:pPr>
                      <a:defRPr sz="1800" b="0" i="0" u="none" strike="noStrike" kern="1200" baseline="0">
                        <a:solidFill>
                          <a:schemeClr val="tx1"/>
                        </a:solidFill>
                        <a:latin typeface="+mn-lt"/>
                        <a:ea typeface="+mn-ea"/>
                        <a:cs typeface="+mn-cs"/>
                      </a:defRPr>
                    </a:pPr>
                    <a:r>
                      <a:rPr lang="en-US" sz="1800" baseline="0" dirty="0">
                        <a:solidFill>
                          <a:schemeClr val="tx1"/>
                        </a:solidFill>
                      </a:rPr>
                      <a:t> </a:t>
                    </a:r>
                    <a:fld id="{A5646AAB-E024-4DC5-88FF-2E353CEE88CA}" type="VALUE">
                      <a:rPr lang="en-US" sz="1800" baseline="0">
                        <a:solidFill>
                          <a:schemeClr val="tx1"/>
                        </a:solidFill>
                      </a:rPr>
                      <a:pPr>
                        <a:defRPr sz="1800" b="0" i="0" u="none" strike="noStrike" kern="1200" baseline="0">
                          <a:solidFill>
                            <a:schemeClr val="tx1"/>
                          </a:solidFill>
                          <a:latin typeface="+mn-lt"/>
                          <a:ea typeface="+mn-ea"/>
                          <a:cs typeface="+mn-cs"/>
                        </a:defRPr>
                      </a:pPr>
                      <a:t>[VALUE]</a:t>
                    </a:fld>
                    <a:endParaRPr lang="en-US" sz="1800"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2258271319261666"/>
                      <c:h val="0.20293507381408549"/>
                    </c:manualLayout>
                  </c15:layout>
                  <c15:dlblFieldTable/>
                  <c15:showDataLabelsRange val="0"/>
                </c:ext>
                <c:ext xmlns:c16="http://schemas.microsoft.com/office/drawing/2014/chart" uri="{C3380CC4-5D6E-409C-BE32-E72D297353CC}">
                  <c16:uniqueId val="{00000009-6763-40E0-9E96-B63FE758D72D}"/>
                </c:ext>
              </c:extLst>
            </c:dLbl>
            <c:dLbl>
              <c:idx val="5"/>
              <c:layout>
                <c:manualLayout>
                  <c:x val="0.108066779119611"/>
                  <c:y val="-6.8719491009602927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763-40E0-9E96-B63FE758D72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Social Media Websites/Apps</c:v>
                </c:pt>
                <c:pt idx="2">
                  <c:v>Local Newspapers Websites/Apps</c:v>
                </c:pt>
                <c:pt idx="3">
                  <c:v>Local Radio Websites/Apps</c:v>
                </c:pt>
                <c:pt idx="4">
                  <c:v>Local Magazines Websites/Apps</c:v>
                </c:pt>
                <c:pt idx="5">
                  <c:v>Other</c:v>
                </c:pt>
              </c:strCache>
            </c:strRef>
          </c:cat>
          <c:val>
            <c:numRef>
              <c:f>Sheet1!$B$2:$B$7</c:f>
              <c:numCache>
                <c:formatCode>0%</c:formatCode>
                <c:ptCount val="6"/>
                <c:pt idx="0" formatCode="0.0%">
                  <c:v>0.41799999999999998</c:v>
                </c:pt>
                <c:pt idx="1">
                  <c:v>0.188</c:v>
                </c:pt>
                <c:pt idx="2" formatCode="0.0%">
                  <c:v>0.16300000000000001</c:v>
                </c:pt>
                <c:pt idx="3" formatCode="0.0%">
                  <c:v>8.3000000000000004E-2</c:v>
                </c:pt>
                <c:pt idx="4" formatCode="0.0%">
                  <c:v>3.5000000000000003E-2</c:v>
                </c:pt>
                <c:pt idx="5">
                  <c:v>0.11299999999999999</c:v>
                </c:pt>
              </c:numCache>
            </c:numRef>
          </c:val>
          <c:extLst>
            <c:ext xmlns:c16="http://schemas.microsoft.com/office/drawing/2014/chart" uri="{C3380CC4-5D6E-409C-BE32-E72D297353CC}">
              <c16:uniqueId val="{00000012-6763-40E0-9E96-B63FE758D72D}"/>
            </c:ext>
          </c:extLst>
        </c:ser>
        <c:dLbls>
          <c:showLegendKey val="0"/>
          <c:showVal val="0"/>
          <c:showCatName val="0"/>
          <c:showSerName val="0"/>
          <c:showPercent val="0"/>
          <c:showBubbleSize val="0"/>
          <c:showLeaderLines val="1"/>
        </c:dLbls>
        <c:firstSliceAng val="284"/>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4.7316143024740159E-2"/>
          <c:w val="0.66567790673382787"/>
          <c:h val="0.9257750665880087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5FC-4535-A5FA-1A30ABCADA9B}"/>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5FC-4535-A5FA-1A30ABCADA9B}"/>
              </c:ext>
            </c:extLst>
          </c:dPt>
          <c:dPt>
            <c:idx val="2"/>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5FC-4535-A5FA-1A30ABCADA9B}"/>
              </c:ext>
            </c:extLst>
          </c:dPt>
          <c:dPt>
            <c:idx val="3"/>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5FC-4535-A5FA-1A30ABCADA9B}"/>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5FC-4535-A5FA-1A30ABCADA9B}"/>
              </c:ext>
            </c:extLst>
          </c:dPt>
          <c:dPt>
            <c:idx val="5"/>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5FC-4535-A5FA-1A30ABCADA9B}"/>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5FC-4535-A5FA-1A30ABCADA9B}"/>
              </c:ext>
            </c:extLst>
          </c:dPt>
          <c:dPt>
            <c:idx val="7"/>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5FC-4535-A5FA-1A30ABCADA9B}"/>
              </c:ext>
            </c:extLst>
          </c:dPt>
          <c:dPt>
            <c:idx val="8"/>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5FC-4535-A5FA-1A30ABCADA9B}"/>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5FC-4535-A5FA-1A30ABCADA9B}"/>
              </c:ext>
            </c:extLst>
          </c:dPt>
          <c:dPt>
            <c:idx val="10"/>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C-3BEC-41E5-A0C8-628966B89EEA}"/>
              </c:ext>
            </c:extLst>
          </c:dPt>
          <c:dPt>
            <c:idx val="11"/>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5FC-4535-A5FA-1A30ABCADA9B}"/>
              </c:ext>
            </c:extLst>
          </c:dPt>
          <c:dPt>
            <c:idx val="12"/>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5FC-4535-A5FA-1A30ABCADA9B}"/>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B5FC-4535-A5FA-1A30ABCADA9B}"/>
              </c:ext>
            </c:extLst>
          </c:dPt>
          <c:dPt>
            <c:idx val="14"/>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B5FC-4535-A5FA-1A30ABCADA9B}"/>
              </c:ext>
            </c:extLst>
          </c:dPt>
          <c:dPt>
            <c:idx val="15"/>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64E-4DBC-97DF-8241D6517D44}"/>
              </c:ext>
            </c:extLst>
          </c:dPt>
          <c:dPt>
            <c:idx val="16"/>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F76-4039-B36D-9996C7C85081}"/>
              </c:ext>
            </c:extLst>
          </c:dPt>
          <c:dPt>
            <c:idx val="17"/>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2-2F76-4039-B36D-9996C7C8508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Email</c:v>
                </c:pt>
                <c:pt idx="3">
                  <c:v>Broadcast TV News Websites/Apps</c:v>
                </c:pt>
                <c:pt idx="4">
                  <c:v>Direct Mail</c:v>
                </c:pt>
                <c:pt idx="5">
                  <c:v>Search</c:v>
                </c:pt>
                <c:pt idx="6">
                  <c:v>Streaming TV Programs or Movies</c:v>
                </c:pt>
                <c:pt idx="7">
                  <c:v>Non-TV/Movie Streaming Video</c:v>
                </c:pt>
                <c:pt idx="8">
                  <c:v>Magazines</c:v>
                </c:pt>
                <c:pt idx="9">
                  <c:v>Newspapers</c:v>
                </c:pt>
                <c:pt idx="10">
                  <c:v>Review Websites/Apps</c:v>
                </c:pt>
                <c:pt idx="11">
                  <c:v>Radio</c:v>
                </c:pt>
                <c:pt idx="12">
                  <c:v>Podcasts</c:v>
                </c:pt>
                <c:pt idx="13">
                  <c:v>Online Print</c:v>
                </c:pt>
                <c:pt idx="14">
                  <c:v>Out-of-Home/Billboards</c:v>
                </c:pt>
                <c:pt idx="15">
                  <c:v>Cable TV News Websites/Apps</c:v>
                </c:pt>
                <c:pt idx="16">
                  <c:v>Movie Theater</c:v>
                </c:pt>
                <c:pt idx="17">
                  <c:v>Streaming Radio</c:v>
                </c:pt>
              </c:strCache>
            </c:strRef>
          </c:cat>
          <c:val>
            <c:numRef>
              <c:f>Sheet1!$B$2:$B$19</c:f>
              <c:numCache>
                <c:formatCode>0.0%</c:formatCode>
                <c:ptCount val="18"/>
                <c:pt idx="0">
                  <c:v>0.26900000000000002</c:v>
                </c:pt>
                <c:pt idx="1">
                  <c:v>0.22500000000000001</c:v>
                </c:pt>
                <c:pt idx="2">
                  <c:v>0.14099999999999999</c:v>
                </c:pt>
                <c:pt idx="3">
                  <c:v>0.13300000000000001</c:v>
                </c:pt>
                <c:pt idx="4">
                  <c:v>0.122</c:v>
                </c:pt>
                <c:pt idx="5">
                  <c:v>0.11700000000000001</c:v>
                </c:pt>
                <c:pt idx="6">
                  <c:v>8.7999999999999995E-2</c:v>
                </c:pt>
                <c:pt idx="7">
                  <c:v>0.08</c:v>
                </c:pt>
                <c:pt idx="8">
                  <c:v>7.9000000000000001E-2</c:v>
                </c:pt>
                <c:pt idx="9">
                  <c:v>7.8E-2</c:v>
                </c:pt>
                <c:pt idx="10">
                  <c:v>7.6999999999999999E-2</c:v>
                </c:pt>
                <c:pt idx="11">
                  <c:v>0.06</c:v>
                </c:pt>
                <c:pt idx="12">
                  <c:v>4.7E-2</c:v>
                </c:pt>
                <c:pt idx="13">
                  <c:v>4.2999999999999997E-2</c:v>
                </c:pt>
                <c:pt idx="14">
                  <c:v>3.6999999999999998E-2</c:v>
                </c:pt>
                <c:pt idx="15">
                  <c:v>3.5000000000000003E-2</c:v>
                </c:pt>
                <c:pt idx="16">
                  <c:v>3.3000000000000002E-2</c:v>
                </c:pt>
                <c:pt idx="17">
                  <c:v>2.5999999999999999E-2</c:v>
                </c:pt>
              </c:numCache>
            </c:numRef>
          </c:val>
          <c:extLst>
            <c:ext xmlns:c16="http://schemas.microsoft.com/office/drawing/2014/chart" uri="{C3380CC4-5D6E-409C-BE32-E72D297353CC}">
              <c16:uniqueId val="{0000001C-B5FC-4535-A5FA-1A30ABCADA9B}"/>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9233682487214484E-2"/>
          <c:w val="0.66567790673382787"/>
          <c:h val="0.9664244840629973"/>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2DA-47E7-95CF-1E80ECFDD40C}"/>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2DA-47E7-95CF-1E80ECFDD40C}"/>
              </c:ext>
            </c:extLst>
          </c:dPt>
          <c:dPt>
            <c:idx val="2"/>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2DA-47E7-95CF-1E80ECFDD40C}"/>
              </c:ext>
            </c:extLst>
          </c:dPt>
          <c:dPt>
            <c:idx val="3"/>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2DA-47E7-95CF-1E80ECFDD40C}"/>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2DA-47E7-95CF-1E80ECFDD40C}"/>
              </c:ext>
            </c:extLst>
          </c:dPt>
          <c:dPt>
            <c:idx val="5"/>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2DA-47E7-95CF-1E80ECFDD40C}"/>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2DA-47E7-95CF-1E80ECFDD40C}"/>
              </c:ext>
            </c:extLst>
          </c:dPt>
          <c:dPt>
            <c:idx val="7"/>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2DA-47E7-95CF-1E80ECFDD40C}"/>
              </c:ext>
            </c:extLst>
          </c:dPt>
          <c:dPt>
            <c:idx val="8"/>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2DA-47E7-95CF-1E80ECFDD40C}"/>
              </c:ext>
            </c:extLst>
          </c:dPt>
          <c:dPt>
            <c:idx val="9"/>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2DA-47E7-95CF-1E80ECFDD40C}"/>
              </c:ext>
            </c:extLst>
          </c:dPt>
          <c:dPt>
            <c:idx val="10"/>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2DA-47E7-95CF-1E80ECFDD40C}"/>
              </c:ext>
            </c:extLst>
          </c:dPt>
          <c:dPt>
            <c:idx val="11"/>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2DA-47E7-95CF-1E80ECFDD40C}"/>
              </c:ext>
            </c:extLst>
          </c:dPt>
          <c:dPt>
            <c:idx val="12"/>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2DA-47E7-95CF-1E80ECFDD40C}"/>
              </c:ext>
            </c:extLst>
          </c:dPt>
          <c:dPt>
            <c:idx val="13"/>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2DA-47E7-95CF-1E80ECFDD40C}"/>
              </c:ext>
            </c:extLst>
          </c:dPt>
          <c:dPt>
            <c:idx val="14"/>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2DA-47E7-95CF-1E80ECFDD40C}"/>
              </c:ext>
            </c:extLst>
          </c:dPt>
          <c:dPt>
            <c:idx val="15"/>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2DA-47E7-95CF-1E80ECFDD40C}"/>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2DA-47E7-95CF-1E80ECFDD40C}"/>
              </c:ext>
            </c:extLst>
          </c:dPt>
          <c:dPt>
            <c:idx val="17"/>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2DA-47E7-95CF-1E80ECFDD40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Broadcast TV News Websites/Apps</c:v>
                </c:pt>
                <c:pt idx="3">
                  <c:v>Email</c:v>
                </c:pt>
                <c:pt idx="4">
                  <c:v>Direct Mail</c:v>
                </c:pt>
                <c:pt idx="5">
                  <c:v>Search</c:v>
                </c:pt>
                <c:pt idx="6">
                  <c:v>Streaming TV Programs or Movies</c:v>
                </c:pt>
                <c:pt idx="7">
                  <c:v>Review Websites/Apps</c:v>
                </c:pt>
                <c:pt idx="8">
                  <c:v>Newspapers</c:v>
                </c:pt>
                <c:pt idx="9">
                  <c:v>Non-TV/Movie Streaming Video</c:v>
                </c:pt>
                <c:pt idx="10">
                  <c:v>Radio</c:v>
                </c:pt>
                <c:pt idx="11">
                  <c:v>Podcasts</c:v>
                </c:pt>
                <c:pt idx="12">
                  <c:v>Magazines</c:v>
                </c:pt>
                <c:pt idx="13">
                  <c:v>Cable TV News Websites/Apps</c:v>
                </c:pt>
                <c:pt idx="14">
                  <c:v>Online Print</c:v>
                </c:pt>
                <c:pt idx="15">
                  <c:v>Movie Theater</c:v>
                </c:pt>
                <c:pt idx="16">
                  <c:v>Streaming Radio</c:v>
                </c:pt>
                <c:pt idx="17">
                  <c:v>Out-of-Home/Billboards</c:v>
                </c:pt>
              </c:strCache>
            </c:strRef>
          </c:cat>
          <c:val>
            <c:numRef>
              <c:f>Sheet1!$B$2:$B$19</c:f>
              <c:numCache>
                <c:formatCode>0.0%</c:formatCode>
                <c:ptCount val="18"/>
                <c:pt idx="0">
                  <c:v>0.23599999999999999</c:v>
                </c:pt>
                <c:pt idx="1">
                  <c:v>0.17100000000000001</c:v>
                </c:pt>
                <c:pt idx="2">
                  <c:v>8.7999999999999995E-2</c:v>
                </c:pt>
                <c:pt idx="3">
                  <c:v>7.3999999999999996E-2</c:v>
                </c:pt>
                <c:pt idx="4">
                  <c:v>7.0999999999999994E-2</c:v>
                </c:pt>
                <c:pt idx="5">
                  <c:v>5.3999999999999999E-2</c:v>
                </c:pt>
                <c:pt idx="6">
                  <c:v>5.1999999999999998E-2</c:v>
                </c:pt>
                <c:pt idx="7">
                  <c:v>4.4999999999999998E-2</c:v>
                </c:pt>
                <c:pt idx="8">
                  <c:v>4.4999999999999998E-2</c:v>
                </c:pt>
                <c:pt idx="9">
                  <c:v>0.04</c:v>
                </c:pt>
                <c:pt idx="10">
                  <c:v>2.8000000000000001E-2</c:v>
                </c:pt>
                <c:pt idx="11">
                  <c:v>0.02</c:v>
                </c:pt>
                <c:pt idx="12">
                  <c:v>0.02</c:v>
                </c:pt>
                <c:pt idx="13">
                  <c:v>1.6E-2</c:v>
                </c:pt>
                <c:pt idx="14">
                  <c:v>1.4E-2</c:v>
                </c:pt>
                <c:pt idx="15">
                  <c:v>1.0999999999999999E-2</c:v>
                </c:pt>
                <c:pt idx="16">
                  <c:v>8.9999999999999993E-3</c:v>
                </c:pt>
                <c:pt idx="17">
                  <c:v>6.0000000000000001E-3</c:v>
                </c:pt>
              </c:numCache>
            </c:numRef>
          </c:val>
          <c:extLst>
            <c:ext xmlns:c16="http://schemas.microsoft.com/office/drawing/2014/chart" uri="{C3380CC4-5D6E-409C-BE32-E72D297353CC}">
              <c16:uniqueId val="{00000024-22DA-47E7-95CF-1E80ECFDD40C}"/>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1"/>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In-Store Shoppers</c:v>
                </c:pt>
              </c:strCache>
            </c:strRef>
          </c:cat>
          <c:val>
            <c:numRef>
              <c:f>Sheet1!$B$2:$C$2</c:f>
              <c:numCache>
                <c:formatCode>0%</c:formatCode>
                <c:ptCount val="2"/>
                <c:pt idx="0">
                  <c:v>0.56399999999999995</c:v>
                </c:pt>
                <c:pt idx="1">
                  <c:v>0.59399999999999997</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min val="0.2"/>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8946317739694297"/>
          <c:y val="4.1644854710448431E-2"/>
        </c:manualLayout>
      </c:layout>
      <c:overlay val="0"/>
    </c:title>
    <c:autoTitleDeleted val="0"/>
    <c:plotArea>
      <c:layout>
        <c:manualLayout>
          <c:layoutTarget val="inner"/>
          <c:xMode val="edge"/>
          <c:yMode val="edge"/>
          <c:x val="4.7058823529411764E-2"/>
          <c:y val="0.16735168600543618"/>
          <c:w val="0.90595321908290871"/>
          <c:h val="0.68143131168748483"/>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In-Store Shoppers</c:v>
                </c:pt>
              </c:strCache>
            </c:strRef>
          </c:cat>
          <c:val>
            <c:numRef>
              <c:f>Sheet1!$B$2:$C$2</c:f>
              <c:numCache>
                <c:formatCode>0%</c:formatCode>
                <c:ptCount val="2"/>
                <c:pt idx="0">
                  <c:v>0.69099999999999995</c:v>
                </c:pt>
                <c:pt idx="1">
                  <c:v>0.7</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ax val="0.8"/>
          <c:min val="0.2"/>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428442251583033"/>
          <c:y val="1.5012980417470357E-2"/>
        </c:manualLayout>
      </c:layout>
      <c:overlay val="0"/>
    </c:title>
    <c:autoTitleDeleted val="0"/>
    <c:plotArea>
      <c:layout>
        <c:manualLayout>
          <c:layoutTarget val="inner"/>
          <c:xMode val="edge"/>
          <c:yMode val="edge"/>
          <c:x val="0"/>
          <c:y val="8.5034967282532389E-2"/>
          <c:w val="1"/>
          <c:h val="0.727431821829901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In-Store Shoppers</c:v>
                </c:pt>
              </c:strCache>
            </c:strRef>
          </c:cat>
          <c:val>
            <c:numRef>
              <c:f>Sheet1!$B$2:$C$2</c:f>
              <c:numCache>
                <c:formatCode>0%</c:formatCode>
                <c:ptCount val="2"/>
                <c:pt idx="0">
                  <c:v>0.46300000000000002</c:v>
                </c:pt>
                <c:pt idx="1">
                  <c:v>0.46600000000000003</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max val="0.55000000000000004"/>
          <c:min val="0.2"/>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solidFill>
                  <a:schemeClr val="tx1"/>
                </a:solidFill>
              </a:rPr>
              <a:t>A18+ In-Store Shoppers</a:t>
            </a:r>
          </a:p>
          <a:p>
            <a:pPr>
              <a:defRPr>
                <a:solidFill>
                  <a:schemeClr val="tx1"/>
                </a:solidFill>
              </a:defRPr>
            </a:pPr>
            <a:r>
              <a:rPr lang="en-US" dirty="0">
                <a:solidFill>
                  <a:schemeClr val="tx1"/>
                </a:solidFill>
              </a:rPr>
              <a:t>% Choose Network </a:t>
            </a:r>
          </a:p>
        </c:rich>
      </c:tx>
      <c:layout>
        <c:manualLayout>
          <c:xMode val="edge"/>
          <c:yMode val="edge"/>
          <c:x val="0.37527629516109146"/>
          <c:y val="6.67966969563788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0.40500000000000003</c:v>
                </c:pt>
                <c:pt idx="1">
                  <c:v>0.40100000000000002</c:v>
                </c:pt>
                <c:pt idx="2">
                  <c:v>0.35799999999999998</c:v>
                </c:pt>
                <c:pt idx="3">
                  <c:v>0.32800000000000001</c:v>
                </c:pt>
                <c:pt idx="4">
                  <c:v>0.13300000000000001</c:v>
                </c:pt>
              </c:numCache>
            </c:numRef>
          </c:yVal>
          <c:bubbleSize>
            <c:numRef>
              <c:f>Sheet1!$C$2:$C$6</c:f>
              <c:numCache>
                <c:formatCode>General</c:formatCode>
                <c:ptCount val="5"/>
                <c:pt idx="0">
                  <c:v>4.0999999999999996</c:v>
                </c:pt>
                <c:pt idx="1">
                  <c:v>4</c:v>
                </c:pt>
                <c:pt idx="2">
                  <c:v>3.6</c:v>
                </c:pt>
                <c:pt idx="3">
                  <c:v>3.3</c:v>
                </c:pt>
                <c:pt idx="4">
                  <c:v>1.3</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scaling>
        <c:delete val="1"/>
        <c:axPos val="l"/>
        <c:numFmt formatCode="0%" sourceLinked="1"/>
        <c:majorTickMark val="none"/>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8954695880406"/>
          <c:y val="7.5872868408755331E-2"/>
          <c:w val="0.80290023641440889"/>
          <c:h val="0.78374664773725078"/>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6-3413-4687-BE2A-A38AF8537827}"/>
            </c:ext>
          </c:extLst>
        </c:ser>
        <c:ser>
          <c:idx val="1"/>
          <c:order val="1"/>
          <c:tx>
            <c:strRef>
              <c:f>Sheet1!$A$3</c:f>
              <c:strCache>
                <c:ptCount val="1"/>
                <c:pt idx="0">
                  <c:v>Email</c:v>
                </c:pt>
              </c:strCache>
            </c:strRef>
          </c:tx>
          <c:spPr>
            <a:solidFill>
              <a:srgbClr val="790505"/>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3413-4687-BE2A-A38AF853782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3413-4687-BE2A-A38AF8537827}"/>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3413-4687-BE2A-A38AF8537827}"/>
              </c:ext>
            </c:extLst>
          </c:dPt>
          <c:dLbls>
            <c:dLbl>
              <c:idx val="0"/>
              <c:layout>
                <c:manualLayout>
                  <c:x val="0.19673616316712933"/>
                  <c:y val="-0.199771701981348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3413-4687-BE2A-A38AF8537827}"/>
                </c:ext>
              </c:extLst>
            </c:dLbl>
            <c:dLbl>
              <c:idx val="1"/>
              <c:layout>
                <c:manualLayout>
                  <c:x val="-0.13494419137210961"/>
                  <c:y val="0.21751513463407668"/>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3413-4687-BE2A-A38AF8537827}"/>
                </c:ext>
              </c:extLst>
            </c:dLbl>
            <c:dLbl>
              <c:idx val="2"/>
              <c:layout>
                <c:manualLayout>
                  <c:x val="-0.13099104590722999"/>
                  <c:y val="-5.19800945227131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3413-4687-BE2A-A38AF85378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Cache>
                <c:formatCode>h:mm;@</c:formatCode>
                <c:ptCount val="3"/>
                <c:pt idx="0">
                  <c:v>2.4305555555555556E-2</c:v>
                </c:pt>
                <c:pt idx="1">
                  <c:v>1.4583333333333332E-2</c:v>
                </c:pt>
                <c:pt idx="2">
                  <c:v>3.472222222222222E-3</c:v>
                </c:pt>
              </c:numCache>
            </c:numRef>
          </c:val>
          <c:extLst>
            <c:ext xmlns:c16="http://schemas.microsoft.com/office/drawing/2014/chart" uri="{C3380CC4-5D6E-409C-BE32-E72D297353CC}">
              <c16:uniqueId val="{0000000D-3413-4687-BE2A-A38AF8537827}"/>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F-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4-3413-4687-BE2A-A38AF853782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6-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B-3413-4687-BE2A-A38AF853782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D-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2-3413-4687-BE2A-A38AF853782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4-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9-3413-4687-BE2A-A38AF853782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0-3413-4687-BE2A-A38AF853782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2-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7-3413-4687-BE2A-A38AF853782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9-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E-3413-4687-BE2A-A38AF853782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0-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5-3413-4687-BE2A-A38AF853782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7-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C-3413-4687-BE2A-A38AF853782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E-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3-3413-4687-BE2A-A38AF853782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A-3413-4687-BE2A-A38AF853782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C-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1-3413-4687-BE2A-A38AF853782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63-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8-3413-4687-BE2A-A38AF8537827}"/>
            </c:ext>
          </c:extLst>
        </c:ser>
        <c:dLbls>
          <c:showLegendKey val="0"/>
          <c:showVal val="0"/>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3593824192185"/>
          <c:y val="0.16114578568384724"/>
          <c:w val="0.78112777838044967"/>
          <c:h val="0.6389888976492273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5E03-4E98-8BD7-FD206384A577}"/>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7-5E03-4E98-8BD7-FD206384A577}"/>
            </c:ext>
          </c:extLst>
        </c:ser>
        <c:ser>
          <c:idx val="2"/>
          <c:order val="2"/>
          <c:tx>
            <c:strRef>
              <c:f>Sheet1!$A$4</c:f>
              <c:strCache>
                <c:ptCount val="1"/>
                <c:pt idx="0">
                  <c:v>Streaming Programs on Digital Media With Ads</c:v>
                </c:pt>
              </c:strCache>
            </c:strRef>
          </c:tx>
          <c:spPr>
            <a:solidFill>
              <a:srgbClr val="FFD9D9"/>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E03-4E98-8BD7-FD206384A57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E03-4E98-8BD7-FD206384A577}"/>
              </c:ext>
            </c:extLst>
          </c:dPt>
          <c:dPt>
            <c:idx val="2"/>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E03-4E98-8BD7-FD206384A577}"/>
              </c:ext>
            </c:extLst>
          </c:dPt>
          <c:dLbls>
            <c:dLbl>
              <c:idx val="0"/>
              <c:layout>
                <c:manualLayout>
                  <c:x val="6.2315092911699704E-2"/>
                  <c:y val="-0.2094575950166363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E03-4E98-8BD7-FD206384A577}"/>
                </c:ext>
              </c:extLst>
            </c:dLbl>
            <c:dLbl>
              <c:idx val="1"/>
              <c:layout>
                <c:manualLayout>
                  <c:x val="0.14363938873222978"/>
                  <c:y val="0.17937935320346154"/>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E03-4E98-8BD7-FD206384A577}"/>
                </c:ext>
              </c:extLst>
            </c:dLbl>
            <c:dLbl>
              <c:idx val="2"/>
              <c:layout>
                <c:manualLayout>
                  <c:x val="-0.1758816645986814"/>
                  <c:y val="2.591134869919467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E03-4E98-8BD7-FD206384A5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Cache>
                <c:formatCode>h:mm;@</c:formatCode>
                <c:ptCount val="3"/>
                <c:pt idx="0">
                  <c:v>1.4583333333333332E-2</c:v>
                </c:pt>
                <c:pt idx="1">
                  <c:v>1.5277777777777777E-2</c:v>
                </c:pt>
                <c:pt idx="2" formatCode="[hh]:mm">
                  <c:v>6.2499999999999995E-3</c:v>
                </c:pt>
              </c:numCache>
            </c:numRef>
          </c:val>
          <c:extLst>
            <c:ext xmlns:c16="http://schemas.microsoft.com/office/drawing/2014/chart" uri="{C3380CC4-5D6E-409C-BE32-E72D297353CC}">
              <c16:uniqueId val="{0000000E-5E03-4E98-8BD7-FD206384A57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0-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5-5E03-4E98-8BD7-FD206384A57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7-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C-5E03-4E98-8BD7-FD206384A57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E-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3-5E03-4E98-8BD7-FD206384A57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A-5E03-4E98-8BD7-FD206384A57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C-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1-5E03-4E98-8BD7-FD206384A57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3-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8-5E03-4E98-8BD7-FD206384A57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A-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F-5E03-4E98-8BD7-FD206384A57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1-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6-5E03-4E98-8BD7-FD206384A57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8-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D-5E03-4E98-8BD7-FD206384A57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4-5E03-4E98-8BD7-FD206384A57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6-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B-5E03-4E98-8BD7-FD206384A57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D-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2-5E03-4E98-8BD7-FD206384A577}"/>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4019780849159E-2"/>
          <c:y val="0.21113667911448006"/>
          <c:w val="0.87017202241611691"/>
          <c:h val="0.6661649672424579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4CEF-48A8-86F8-A96DF77C601D}"/>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1-4CEF-48A8-86F8-A96DF77C601D}"/>
            </c:ext>
          </c:extLst>
        </c:ser>
        <c:ser>
          <c:idx val="2"/>
          <c:order val="2"/>
          <c:tx>
            <c:strRef>
              <c:f>Sheet1!$A$4</c:f>
              <c:strCache>
                <c:ptCount val="1"/>
                <c:pt idx="0">
                  <c:v>Streaming Programs on Digital Media With Ads</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Ref>
          </c:val>
          <c:extLst>
            <c:ext xmlns:c16="http://schemas.microsoft.com/office/drawing/2014/chart" uri="{C3380CC4-5D6E-409C-BE32-E72D297353CC}">
              <c16:uniqueId val="{00000008-4CEF-48A8-86F8-A96DF77C601D}"/>
            </c:ext>
          </c:extLst>
        </c:ser>
        <c:ser>
          <c:idx val="3"/>
          <c:order val="3"/>
          <c:tx>
            <c:strRef>
              <c:f>Sheet1!$A$5</c:f>
              <c:strCache>
                <c:ptCount val="1"/>
                <c:pt idx="0">
                  <c:v>Streaming Video Other Than TV Programs on Digital Media</c:v>
                </c:pt>
              </c:strCache>
            </c:strRef>
          </c:tx>
          <c:spPr>
            <a:solidFill>
              <a:schemeClr val="accent4">
                <a:lumMod val="50000"/>
              </a:schemeClr>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4CEF-48A8-86F8-A96DF77C601D}"/>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4CEF-48A8-86F8-A96DF77C601D}"/>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4CEF-48A8-86F8-A96DF77C601D}"/>
              </c:ext>
            </c:extLst>
          </c:dPt>
          <c:dLbls>
            <c:dLbl>
              <c:idx val="0"/>
              <c:layout>
                <c:manualLayout>
                  <c:x val="1.7024898914661868E-3"/>
                  <c:y val="-0.2098225922772139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4CEF-48A8-86F8-A96DF77C601D}"/>
                </c:ext>
              </c:extLst>
            </c:dLbl>
            <c:dLbl>
              <c:idx val="1"/>
              <c:layout>
                <c:manualLayout>
                  <c:x val="0.16626019720507909"/>
                  <c:y val="0.201908539552342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4CEF-48A8-86F8-A96DF77C601D}"/>
                </c:ext>
              </c:extLst>
            </c:dLbl>
            <c:dLbl>
              <c:idx val="2"/>
              <c:layout>
                <c:manualLayout>
                  <c:x val="-0.14412144427892459"/>
                  <c:y val="-1.771769211386076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4CEF-48A8-86F8-A96DF77C60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Sheet1!$B$5:$D$5</c:f>
              <c:numCache>
                <c:formatCode>h:mm;@</c:formatCode>
                <c:ptCount val="3"/>
                <c:pt idx="0">
                  <c:v>1.1111111111111112E-2</c:v>
                </c:pt>
                <c:pt idx="1">
                  <c:v>1.6666666666666666E-2</c:v>
                </c:pt>
                <c:pt idx="2">
                  <c:v>4.1666666666666666E-3</c:v>
                </c:pt>
              </c:numCache>
            </c:numRef>
          </c:val>
          <c:extLst>
            <c:ext xmlns:c16="http://schemas.microsoft.com/office/drawing/2014/chart" uri="{C3380CC4-5D6E-409C-BE32-E72D297353CC}">
              <c16:uniqueId val="{0000000F-4CEF-48A8-86F8-A96DF77C601D}"/>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1-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6-4CEF-48A8-86F8-A96DF77C601D}"/>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8-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D-4CEF-48A8-86F8-A96DF77C601D}"/>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4-4CEF-48A8-86F8-A96DF77C601D}"/>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6-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B-4CEF-48A8-86F8-A96DF77C601D}"/>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D-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2-4CEF-48A8-86F8-A96DF77C601D}"/>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4-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9-4CEF-48A8-86F8-A96DF77C601D}"/>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B-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0-4CEF-48A8-86F8-A96DF77C601D}"/>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2-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7-4CEF-48A8-86F8-A96DF77C601D}"/>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E-4CEF-48A8-86F8-A96DF77C601D}"/>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0-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5-4CEF-48A8-86F8-A96DF77C601D}"/>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7-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C-4CEF-48A8-86F8-A96DF77C601D}"/>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1600" b="1" i="0" baseline="0" dirty="0">
                <a:effectLst/>
              </a:rPr>
              <a:t>Daily Time Spent Yesterday </a:t>
            </a:r>
            <a:endParaRPr lang="en-US" sz="1800" dirty="0">
              <a:effectLst/>
            </a:endParaRPr>
          </a:p>
          <a:p>
            <a:pPr>
              <a:defRPr sz="2000"/>
            </a:pPr>
            <a:r>
              <a:rPr lang="en-US" sz="1600" b="1" i="0" baseline="0" dirty="0">
                <a:effectLst/>
              </a:rPr>
              <a:t>A18+ In-Store Shoppers</a:t>
            </a:r>
            <a:endParaRPr lang="en-US" sz="1800" dirty="0"/>
          </a:p>
        </c:rich>
      </c:tx>
      <c:layout>
        <c:manualLayout>
          <c:xMode val="edge"/>
          <c:yMode val="edge"/>
          <c:x val="0.45165619033523513"/>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6736209897555654"/>
          <c:w val="0.55529297396075961"/>
          <c:h val="0.7363681984736880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Email</c:v>
                </c:pt>
                <c:pt idx="2">
                  <c:v>Streaming Programs on Digital Media With Ads</c:v>
                </c:pt>
                <c:pt idx="3">
                  <c:v>Streaming Video Other Than TV Programs on Digital Media</c:v>
                </c:pt>
                <c:pt idx="4">
                  <c:v>Search</c:v>
                </c:pt>
                <c:pt idx="5">
                  <c:v>Streaming Programs on Digital Media No Ads</c:v>
                </c:pt>
                <c:pt idx="6">
                  <c:v>Streaming Audio</c:v>
                </c:pt>
                <c:pt idx="7">
                  <c:v>Any other news website</c:v>
                </c:pt>
                <c:pt idx="8">
                  <c:v>Podcasts</c:v>
                </c:pt>
                <c:pt idx="9">
                  <c:v>Local Radio Stations Websites/Apps</c:v>
                </c:pt>
                <c:pt idx="10">
                  <c:v>Digital Newspaper</c:v>
                </c:pt>
                <c:pt idx="11">
                  <c:v>Local TV News Websites/Apps</c:v>
                </c:pt>
                <c:pt idx="12">
                  <c:v>Network Broadcast TV News Websites/Apps</c:v>
                </c:pt>
                <c:pt idx="13">
                  <c:v>Cable TV News Websites/Apps</c:v>
                </c:pt>
                <c:pt idx="14">
                  <c:v>Digital magazine</c:v>
                </c:pt>
              </c:strCache>
            </c:strRef>
          </c:cat>
          <c:val>
            <c:numRef>
              <c:f>Sheet1!$B$2:$B$16</c:f>
              <c:numCache>
                <c:formatCode>h:mm;@</c:formatCode>
                <c:ptCount val="15"/>
                <c:pt idx="0">
                  <c:v>1.2499999999999999E-2</c:v>
                </c:pt>
                <c:pt idx="1">
                  <c:v>2.4305555555555556E-2</c:v>
                </c:pt>
                <c:pt idx="2">
                  <c:v>1.4583333333333332E-2</c:v>
                </c:pt>
                <c:pt idx="3">
                  <c:v>1.1111111111111112E-2</c:v>
                </c:pt>
                <c:pt idx="4">
                  <c:v>1.2499999999999999E-2</c:v>
                </c:pt>
                <c:pt idx="5">
                  <c:v>5.5555555555555558E-3</c:v>
                </c:pt>
                <c:pt idx="6">
                  <c:v>4.8611111111111112E-3</c:v>
                </c:pt>
                <c:pt idx="7">
                  <c:v>3.472222222222222E-3</c:v>
                </c:pt>
                <c:pt idx="8">
                  <c:v>2.7777777777777779E-3</c:v>
                </c:pt>
                <c:pt idx="9">
                  <c:v>2.7777777777777779E-3</c:v>
                </c:pt>
                <c:pt idx="10">
                  <c:v>2.7777777777777779E-3</c:v>
                </c:pt>
                <c:pt idx="11">
                  <c:v>2.7777777777777779E-3</c:v>
                </c:pt>
                <c:pt idx="12">
                  <c:v>2.7777777777777779E-3</c:v>
                </c:pt>
                <c:pt idx="13" formatCode="h:mm">
                  <c:v>2.7777777777777779E-3</c:v>
                </c:pt>
                <c:pt idx="14">
                  <c:v>1.3888888888888889E-3</c:v>
                </c:pt>
              </c:numCache>
            </c:numRef>
          </c:val>
          <c:extLst>
            <c:ext xmlns:c16="http://schemas.microsoft.com/office/drawing/2014/chart" uri="{C3380CC4-5D6E-409C-BE32-E72D297353CC}">
              <c16:uniqueId val="{00000000-9F9D-4D15-AB2B-B9784B57939B}"/>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Email</c:v>
                </c:pt>
                <c:pt idx="2">
                  <c:v>Streaming Programs on Digital Media With Ads</c:v>
                </c:pt>
                <c:pt idx="3">
                  <c:v>Streaming Video Other Than TV Programs on Digital Media</c:v>
                </c:pt>
                <c:pt idx="4">
                  <c:v>Search</c:v>
                </c:pt>
                <c:pt idx="5">
                  <c:v>Streaming Programs on Digital Media No Ads</c:v>
                </c:pt>
                <c:pt idx="6">
                  <c:v>Streaming Audio</c:v>
                </c:pt>
                <c:pt idx="7">
                  <c:v>Any other news website</c:v>
                </c:pt>
                <c:pt idx="8">
                  <c:v>Podcasts</c:v>
                </c:pt>
                <c:pt idx="9">
                  <c:v>Local Radio Stations Websites/Apps</c:v>
                </c:pt>
                <c:pt idx="10">
                  <c:v>Digital Newspaper</c:v>
                </c:pt>
                <c:pt idx="11">
                  <c:v>Local TV News Websites/Apps</c:v>
                </c:pt>
                <c:pt idx="12">
                  <c:v>Network Broadcast TV News Websites/Apps</c:v>
                </c:pt>
                <c:pt idx="13">
                  <c:v>Cable TV News Websites/Apps</c:v>
                </c:pt>
                <c:pt idx="14">
                  <c:v>Digital magazine</c:v>
                </c:pt>
              </c:strCache>
            </c:strRef>
          </c:cat>
          <c:val>
            <c:numRef>
              <c:f>Sheet1!$C$2:$C$16</c:f>
              <c:numCache>
                <c:formatCode>h:mm;@</c:formatCode>
                <c:ptCount val="15"/>
                <c:pt idx="0">
                  <c:v>2.9861111111111113E-2</c:v>
                </c:pt>
                <c:pt idx="1">
                  <c:v>1.4583333333333332E-2</c:v>
                </c:pt>
                <c:pt idx="2">
                  <c:v>1.5277777777777777E-2</c:v>
                </c:pt>
                <c:pt idx="3">
                  <c:v>1.6666666666666666E-2</c:v>
                </c:pt>
                <c:pt idx="4">
                  <c:v>1.1805555555555555E-2</c:v>
                </c:pt>
                <c:pt idx="5">
                  <c:v>5.5555555555555558E-3</c:v>
                </c:pt>
                <c:pt idx="6">
                  <c:v>8.3333333333333332E-3</c:v>
                </c:pt>
                <c:pt idx="7">
                  <c:v>3.472222222222222E-3</c:v>
                </c:pt>
                <c:pt idx="8">
                  <c:v>3.472222222222222E-3</c:v>
                </c:pt>
                <c:pt idx="9">
                  <c:v>2.7777777777777779E-3</c:v>
                </c:pt>
                <c:pt idx="10">
                  <c:v>2.0833333333333333E-3</c:v>
                </c:pt>
                <c:pt idx="11" formatCode="h:mm">
                  <c:v>2.0833333333333333E-3</c:v>
                </c:pt>
                <c:pt idx="12">
                  <c:v>2.0833333333333333E-3</c:v>
                </c:pt>
                <c:pt idx="13" formatCode="h:mm">
                  <c:v>2.0833333333333333E-3</c:v>
                </c:pt>
                <c:pt idx="14">
                  <c:v>1.3888888888888889E-3</c:v>
                </c:pt>
              </c:numCache>
            </c:numRef>
          </c:val>
          <c:extLst>
            <c:ext xmlns:c16="http://schemas.microsoft.com/office/drawing/2014/chart" uri="{C3380CC4-5D6E-409C-BE32-E72D297353CC}">
              <c16:uniqueId val="{00000001-9F9D-4D15-AB2B-B9784B57939B}"/>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Email</c:v>
                </c:pt>
                <c:pt idx="2">
                  <c:v>Streaming Programs on Digital Media With Ads</c:v>
                </c:pt>
                <c:pt idx="3">
                  <c:v>Streaming Video Other Than TV Programs on Digital Media</c:v>
                </c:pt>
                <c:pt idx="4">
                  <c:v>Search</c:v>
                </c:pt>
                <c:pt idx="5">
                  <c:v>Streaming Programs on Digital Media No Ads</c:v>
                </c:pt>
                <c:pt idx="6">
                  <c:v>Streaming Audio</c:v>
                </c:pt>
                <c:pt idx="7">
                  <c:v>Any other news website</c:v>
                </c:pt>
                <c:pt idx="8">
                  <c:v>Podcasts</c:v>
                </c:pt>
                <c:pt idx="9">
                  <c:v>Local Radio Stations Websites/Apps</c:v>
                </c:pt>
                <c:pt idx="10">
                  <c:v>Digital Newspaper</c:v>
                </c:pt>
                <c:pt idx="11">
                  <c:v>Local TV News Websites/Apps</c:v>
                </c:pt>
                <c:pt idx="12">
                  <c:v>Network Broadcast TV News Websites/Apps</c:v>
                </c:pt>
                <c:pt idx="13">
                  <c:v>Cable TV News Websites/Apps</c:v>
                </c:pt>
                <c:pt idx="14">
                  <c:v>Digital magazine</c:v>
                </c:pt>
              </c:strCache>
            </c:strRef>
          </c:cat>
          <c:val>
            <c:numRef>
              <c:f>Sheet1!$D$2:$D$16</c:f>
              <c:numCache>
                <c:formatCode>h:mm;@</c:formatCode>
                <c:ptCount val="15"/>
                <c:pt idx="0">
                  <c:v>3.472222222222222E-3</c:v>
                </c:pt>
                <c:pt idx="1">
                  <c:v>3.472222222222222E-3</c:v>
                </c:pt>
                <c:pt idx="2" formatCode="[hh]:mm">
                  <c:v>6.2499999999999995E-3</c:v>
                </c:pt>
                <c:pt idx="3">
                  <c:v>4.1666666666666666E-3</c:v>
                </c:pt>
                <c:pt idx="4">
                  <c:v>2.7777777777777779E-3</c:v>
                </c:pt>
                <c:pt idx="5">
                  <c:v>2.7777777777777779E-3</c:v>
                </c:pt>
                <c:pt idx="6">
                  <c:v>6.9444444444444447E-4</c:v>
                </c:pt>
                <c:pt idx="7">
                  <c:v>1.3888888888888889E-3</c:v>
                </c:pt>
                <c:pt idx="8">
                  <c:v>6.9444444444444447E-4</c:v>
                </c:pt>
                <c:pt idx="9">
                  <c:v>6.9444444444444447E-4</c:v>
                </c:pt>
                <c:pt idx="10">
                  <c:v>6.9444444444444447E-4</c:v>
                </c:pt>
                <c:pt idx="11">
                  <c:v>6.9444444444444447E-4</c:v>
                </c:pt>
                <c:pt idx="12">
                  <c:v>6.9444444444444447E-4</c:v>
                </c:pt>
                <c:pt idx="13" formatCode="h:mm">
                  <c:v>6.9444444444444447E-4</c:v>
                </c:pt>
                <c:pt idx="14">
                  <c:v>6.9444444444444447E-4</c:v>
                </c:pt>
              </c:numCache>
            </c:numRef>
          </c:val>
          <c:extLst>
            <c:ext xmlns:c16="http://schemas.microsoft.com/office/drawing/2014/chart" uri="{C3380CC4-5D6E-409C-BE32-E72D297353CC}">
              <c16:uniqueId val="{00000002-9F9D-4D15-AB2B-B9784B57939B}"/>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5.5000000000000007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8.0000000000000019E-3"/>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4.685174663012872E-2"/>
          <c:w val="0.565155194310388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14F2-48A2-A281-95881E37BDC8}"/>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14F2-48A2-A281-95881E37BDC8}"/>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14F2-48A2-A281-95881E37BDC8}"/>
              </c:ext>
            </c:extLst>
          </c:dPt>
          <c:dPt>
            <c:idx val="3"/>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14F2-48A2-A281-95881E37BDC8}"/>
              </c:ext>
            </c:extLst>
          </c:dPt>
          <c:dPt>
            <c:idx val="4"/>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14F2-48A2-A281-95881E37BDC8}"/>
              </c:ext>
            </c:extLst>
          </c:dPt>
          <c:dPt>
            <c:idx val="5"/>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14F2-48A2-A281-95881E37BDC8}"/>
              </c:ext>
            </c:extLst>
          </c:dPt>
          <c:dPt>
            <c:idx val="6"/>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14F2-48A2-A281-95881E37BDC8}"/>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14F2-48A2-A281-95881E37BDC8}"/>
              </c:ext>
            </c:extLst>
          </c:dPt>
          <c:dPt>
            <c:idx val="8"/>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14F2-48A2-A281-95881E37BDC8}"/>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14F2-48A2-A281-95881E37BDC8}"/>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14F2-48A2-A281-95881E37BDC8}"/>
              </c:ext>
            </c:extLst>
          </c:dPt>
          <c:dPt>
            <c:idx val="11"/>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14F2-48A2-A281-95881E37BDC8}"/>
              </c:ext>
            </c:extLst>
          </c:dPt>
          <c:dPt>
            <c:idx val="12"/>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14F2-48A2-A281-95881E37BDC8}"/>
              </c:ext>
            </c:extLst>
          </c:dPt>
          <c:dPt>
            <c:idx val="13"/>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14F2-48A2-A281-95881E37BDC8}"/>
              </c:ext>
            </c:extLst>
          </c:dPt>
          <c:dPt>
            <c:idx val="14"/>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14F2-48A2-A281-95881E37BDC8}"/>
              </c:ext>
            </c:extLst>
          </c:dPt>
          <c:dPt>
            <c:idx val="15"/>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14F2-48A2-A281-95881E37BDC8}"/>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14F2-48A2-A281-95881E37BDC8}"/>
              </c:ext>
            </c:extLst>
          </c:dPt>
          <c:dPt>
            <c:idx val="17"/>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14F2-48A2-A281-95881E37BDC8}"/>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14F2-48A2-A281-95881E37BDC8}"/>
              </c:ext>
            </c:extLst>
          </c:dPt>
          <c:dPt>
            <c:idx val="19"/>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14F2-48A2-A281-95881E37BDC8}"/>
              </c:ext>
            </c:extLst>
          </c:dPt>
          <c:dPt>
            <c:idx val="20"/>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14F2-48A2-A281-95881E37BDC8}"/>
              </c:ext>
            </c:extLst>
          </c:dPt>
          <c:dPt>
            <c:idx val="21"/>
            <c:invertIfNegative val="0"/>
            <c:bubble3D val="0"/>
            <c:spPr>
              <a:solidFill>
                <a:srgbClr val="F3057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14F2-48A2-A281-95881E37BDC8}"/>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14F2-48A2-A281-95881E37BDC8}"/>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Email</c:v>
                </c:pt>
                <c:pt idx="3">
                  <c:v>Social Media</c:v>
                </c:pt>
                <c:pt idx="4">
                  <c:v>Search</c:v>
                </c:pt>
                <c:pt idx="5">
                  <c:v>Cable TV</c:v>
                </c:pt>
                <c:pt idx="6">
                  <c:v>Streaming Programs on TV With Ads</c:v>
                </c:pt>
                <c:pt idx="7">
                  <c:v>Radio</c:v>
                </c:pt>
                <c:pt idx="8">
                  <c:v>Streaming Programs on TV No Ads</c:v>
                </c:pt>
                <c:pt idx="9">
                  <c:v>Streaming Video Other Than TV Programs on Digital Media</c:v>
                </c:pt>
                <c:pt idx="10">
                  <c:v>Streaming Programs on Digital Media With Ads</c:v>
                </c:pt>
                <c:pt idx="11">
                  <c:v>Streaming Video Other Than TV Programs on TV</c:v>
                </c:pt>
                <c:pt idx="12">
                  <c:v>Newspapers</c:v>
                </c:pt>
                <c:pt idx="13">
                  <c:v>Broadcast TV News Websites/Apps</c:v>
                </c:pt>
                <c:pt idx="14">
                  <c:v>Any other news website</c:v>
                </c:pt>
                <c:pt idx="15">
                  <c:v>Streaming Audio</c:v>
                </c:pt>
                <c:pt idx="16">
                  <c:v>Magazines</c:v>
                </c:pt>
                <c:pt idx="17">
                  <c:v>Streaming Programs on Digital Media No Ads</c:v>
                </c:pt>
                <c:pt idx="18">
                  <c:v>Digital Newspaper</c:v>
                </c:pt>
                <c:pt idx="19">
                  <c:v>Cable News Channels' Websites/Apps</c:v>
                </c:pt>
                <c:pt idx="20">
                  <c:v>Podcasts</c:v>
                </c:pt>
                <c:pt idx="21">
                  <c:v>Local Radio Stations Websites/Apps</c:v>
                </c:pt>
                <c:pt idx="22">
                  <c:v>Digital Magazine</c:v>
                </c:pt>
              </c:strCache>
            </c:strRef>
          </c:cat>
          <c:val>
            <c:numRef>
              <c:f>Sheet1!$B$2:$B$24</c:f>
              <c:numCache>
                <c:formatCode>0.0%</c:formatCode>
                <c:ptCount val="23"/>
                <c:pt idx="0">
                  <c:v>0.78900000000000003</c:v>
                </c:pt>
                <c:pt idx="1">
                  <c:v>0.78200000000000003</c:v>
                </c:pt>
                <c:pt idx="2">
                  <c:v>0.66900000000000004</c:v>
                </c:pt>
                <c:pt idx="3">
                  <c:v>0.56299999999999994</c:v>
                </c:pt>
                <c:pt idx="4">
                  <c:v>0.56000000000000005</c:v>
                </c:pt>
                <c:pt idx="5">
                  <c:v>0.55700000000000005</c:v>
                </c:pt>
                <c:pt idx="6" formatCode="0%">
                  <c:v>0.49299999999999999</c:v>
                </c:pt>
                <c:pt idx="7" formatCode="0%">
                  <c:v>0.46</c:v>
                </c:pt>
                <c:pt idx="8">
                  <c:v>0.374</c:v>
                </c:pt>
                <c:pt idx="9">
                  <c:v>0.36199999999999999</c:v>
                </c:pt>
                <c:pt idx="10">
                  <c:v>0.315</c:v>
                </c:pt>
                <c:pt idx="11">
                  <c:v>0.30099999999999999</c:v>
                </c:pt>
                <c:pt idx="12">
                  <c:v>0.24399999999999999</c:v>
                </c:pt>
                <c:pt idx="13">
                  <c:v>0.23899999999999999</c:v>
                </c:pt>
                <c:pt idx="14">
                  <c:v>0.217</c:v>
                </c:pt>
                <c:pt idx="15">
                  <c:v>0.216</c:v>
                </c:pt>
                <c:pt idx="16">
                  <c:v>0.19700000000000001</c:v>
                </c:pt>
                <c:pt idx="17">
                  <c:v>0.191</c:v>
                </c:pt>
                <c:pt idx="18">
                  <c:v>0.187</c:v>
                </c:pt>
                <c:pt idx="19">
                  <c:v>0.158</c:v>
                </c:pt>
                <c:pt idx="20">
                  <c:v>0.151</c:v>
                </c:pt>
                <c:pt idx="21">
                  <c:v>0.13700000000000001</c:v>
                </c:pt>
                <c:pt idx="22">
                  <c:v>0.108</c:v>
                </c:pt>
              </c:numCache>
            </c:numRef>
          </c:val>
          <c:extLst>
            <c:ext xmlns:c16="http://schemas.microsoft.com/office/drawing/2014/chart" uri="{C3380CC4-5D6E-409C-BE32-E72D297353CC}">
              <c16:uniqueId val="{0000002E-14F2-48A2-A281-95881E37BDC8}"/>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p>
          <a:p>
            <a:pPr>
              <a:defRPr sz="1600" b="1" i="0" u="none" strike="noStrike" kern="1200" spc="0" baseline="0">
                <a:solidFill>
                  <a:schemeClr val="tx1"/>
                </a:solidFill>
                <a:latin typeface="+mn-lt"/>
                <a:ea typeface="+mn-ea"/>
                <a:cs typeface="+mn-cs"/>
              </a:defRPr>
            </a:pPr>
            <a:r>
              <a:rPr lang="en-US" sz="1600" dirty="0">
                <a:effectLst/>
              </a:rPr>
              <a:t>A18+ In-Store Shoppers</a:t>
            </a:r>
          </a:p>
        </c:rich>
      </c:tx>
      <c:layout>
        <c:manualLayout>
          <c:xMode val="edge"/>
          <c:yMode val="edge"/>
          <c:x val="0.38963084988615942"/>
          <c:y val="5.9181888217249533E-2"/>
        </c:manualLayout>
      </c:layout>
      <c:overlay val="0"/>
      <c:spPr>
        <a:noFill/>
        <a:ln>
          <a:noFill/>
        </a:ln>
        <a:effectLst/>
      </c:spPr>
    </c:title>
    <c:autoTitleDeleted val="0"/>
    <c:plotArea>
      <c:layout>
        <c:manualLayout>
          <c:layoutTarget val="inner"/>
          <c:xMode val="edge"/>
          <c:yMode val="edge"/>
          <c:x val="3.3905842985003189E-2"/>
          <c:y val="0.14203653172139888"/>
          <c:w val="0.93084717946624207"/>
          <c:h val="0.74048322617528239"/>
        </c:manualLayout>
      </c:layout>
      <c:barChart>
        <c:barDir val="col"/>
        <c:grouping val="clustered"/>
        <c:varyColors val="0"/>
        <c:ser>
          <c:idx val="0"/>
          <c:order val="0"/>
          <c:tx>
            <c:strRef>
              <c:f>Sheet1!$B$1</c:f>
              <c:strCache>
                <c:ptCount val="1"/>
                <c:pt idx="0">
                  <c:v>Column2</c:v>
                </c:pt>
              </c:strCache>
            </c:strRef>
          </c:tx>
          <c:spPr>
            <a:solidFill>
              <a:srgbClr val="3333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ysClr val="windowText" lastClr="000000">
                  <a:lumMod val="50000"/>
                  <a:lumOff val="50000"/>
                </a:sys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extLst>
              <c:ext xmlns:c16="http://schemas.microsoft.com/office/drawing/2014/chart" uri="{C3380CC4-5D6E-409C-BE32-E72D297353CC}">
                <c16:uniqueId val="{00000005-D702-4DE8-B879-81D65470CADF}"/>
              </c:ext>
            </c:extLst>
          </c:dPt>
          <c:dPt>
            <c:idx val="3"/>
            <c:invertIfNegative val="0"/>
            <c:bubble3D val="0"/>
            <c:extLst>
              <c:ext xmlns:c16="http://schemas.microsoft.com/office/drawing/2014/chart" uri="{C3380CC4-5D6E-409C-BE32-E72D297353CC}">
                <c16:uniqueId val="{00000007-D702-4DE8-B879-81D65470CADF}"/>
              </c:ext>
            </c:extLst>
          </c:dPt>
          <c:dPt>
            <c:idx val="4"/>
            <c:invertIfNegative val="0"/>
            <c:bubble3D val="0"/>
            <c:extLst>
              <c:ext xmlns:c16="http://schemas.microsoft.com/office/drawing/2014/chart" uri="{C3380CC4-5D6E-409C-BE32-E72D297353CC}">
                <c16:uniqueId val="{00000009-D702-4DE8-B879-81D65470CADF}"/>
              </c:ext>
            </c:extLst>
          </c:dPt>
          <c:dPt>
            <c:idx val="5"/>
            <c:invertIfNegative val="0"/>
            <c:bubble3D val="0"/>
            <c:extLst>
              <c:ext xmlns:c16="http://schemas.microsoft.com/office/drawing/2014/chart" uri="{C3380CC4-5D6E-409C-BE32-E72D297353CC}">
                <c16:uniqueId val="{0000000B-D702-4DE8-B879-81D65470CADF}"/>
              </c:ext>
            </c:extLst>
          </c:dPt>
          <c:dPt>
            <c:idx val="6"/>
            <c:invertIfNegative val="0"/>
            <c:bubble3D val="0"/>
            <c:extLst>
              <c:ext xmlns:c16="http://schemas.microsoft.com/office/drawing/2014/chart" uri="{C3380CC4-5D6E-409C-BE32-E72D297353CC}">
                <c16:uniqueId val="{0000000D-D702-4DE8-B879-81D65470CADF}"/>
              </c:ext>
            </c:extLst>
          </c:dPt>
          <c:dPt>
            <c:idx val="7"/>
            <c:invertIfNegative val="0"/>
            <c:bubble3D val="0"/>
            <c:extLst>
              <c:ext xmlns:c16="http://schemas.microsoft.com/office/drawing/2014/chart" uri="{C3380CC4-5D6E-409C-BE32-E72D297353CC}">
                <c16:uniqueId val="{0000000F-D702-4DE8-B879-81D65470CADF}"/>
              </c:ext>
            </c:extLst>
          </c:dPt>
          <c:dPt>
            <c:idx val="8"/>
            <c:invertIfNegative val="0"/>
            <c:bubble3D val="0"/>
            <c:extLst>
              <c:ext xmlns:c16="http://schemas.microsoft.com/office/drawing/2014/chart" uri="{C3380CC4-5D6E-409C-BE32-E72D297353CC}">
                <c16:uniqueId val="{00000011-D702-4DE8-B879-81D65470CADF}"/>
              </c:ext>
            </c:extLst>
          </c:dPt>
          <c:dPt>
            <c:idx val="9"/>
            <c:invertIfNegative val="0"/>
            <c:bubble3D val="0"/>
            <c:extLst>
              <c:ext xmlns:c16="http://schemas.microsoft.com/office/drawing/2014/chart" uri="{C3380CC4-5D6E-409C-BE32-E72D297353CC}">
                <c16:uniqueId val="{00000013-D702-4DE8-B879-81D65470CADF}"/>
              </c:ext>
            </c:extLst>
          </c:dPt>
          <c:dPt>
            <c:idx val="10"/>
            <c:invertIfNegative val="0"/>
            <c:bubble3D val="0"/>
            <c:extLst>
              <c:ext xmlns:c16="http://schemas.microsoft.com/office/drawing/2014/chart" uri="{C3380CC4-5D6E-409C-BE32-E72D297353CC}">
                <c16:uniqueId val="{00000015-D702-4DE8-B879-81D65470CADF}"/>
              </c:ext>
            </c:extLst>
          </c:dPt>
          <c:dPt>
            <c:idx val="11"/>
            <c:invertIfNegative val="0"/>
            <c:bubble3D val="0"/>
            <c:extLst>
              <c:ext xmlns:c16="http://schemas.microsoft.com/office/drawing/2014/chart" uri="{C3380CC4-5D6E-409C-BE32-E72D297353CC}">
                <c16:uniqueId val="{00000017-D702-4DE8-B879-81D65470CADF}"/>
              </c:ext>
            </c:extLst>
          </c:dPt>
          <c:dPt>
            <c:idx val="12"/>
            <c:invertIfNegative val="0"/>
            <c:bubble3D val="0"/>
            <c:extLst>
              <c:ext xmlns:c16="http://schemas.microsoft.com/office/drawing/2014/chart" uri="{C3380CC4-5D6E-409C-BE32-E72D297353CC}">
                <c16:uniqueId val="{00000019-D702-4DE8-B879-81D65470CADF}"/>
              </c:ext>
            </c:extLst>
          </c:dPt>
          <c:dPt>
            <c:idx val="13"/>
            <c:invertIfNegative val="0"/>
            <c:bubble3D val="0"/>
            <c:extLst>
              <c:ext xmlns:c16="http://schemas.microsoft.com/office/drawing/2014/chart" uri="{C3380CC4-5D6E-409C-BE32-E72D297353CC}">
                <c16:uniqueId val="{0000001B-D702-4DE8-B879-81D65470CADF}"/>
              </c:ext>
            </c:extLst>
          </c:dPt>
          <c:dPt>
            <c:idx val="14"/>
            <c:invertIfNegative val="0"/>
            <c:bubble3D val="0"/>
            <c:extLst>
              <c:ext xmlns:c16="http://schemas.microsoft.com/office/drawing/2014/chart" uri="{C3380CC4-5D6E-409C-BE32-E72D297353CC}">
                <c16:uniqueId val="{0000001D-D702-4DE8-B879-81D65470CADF}"/>
              </c:ext>
            </c:extLst>
          </c:dPt>
          <c:dPt>
            <c:idx val="15"/>
            <c:invertIfNegative val="0"/>
            <c:bubble3D val="0"/>
            <c:extLst>
              <c:ext xmlns:c16="http://schemas.microsoft.com/office/drawing/2014/chart" uri="{C3380CC4-5D6E-409C-BE32-E72D297353CC}">
                <c16:uniqueId val="{0000001F-D702-4DE8-B879-81D65470CADF}"/>
              </c:ext>
            </c:extLst>
          </c:dPt>
          <c:dPt>
            <c:idx val="16"/>
            <c:invertIfNegative val="0"/>
            <c:bubble3D val="0"/>
            <c:extLst>
              <c:ext xmlns:c16="http://schemas.microsoft.com/office/drawing/2014/chart" uri="{C3380CC4-5D6E-409C-BE32-E72D297353CC}">
                <c16:uniqueId val="{00000021-D702-4DE8-B879-81D65470CADF}"/>
              </c:ext>
            </c:extLst>
          </c:dPt>
          <c:dPt>
            <c:idx val="17"/>
            <c:invertIfNegative val="0"/>
            <c:bubble3D val="0"/>
            <c:extLst>
              <c:ext xmlns:c16="http://schemas.microsoft.com/office/drawing/2014/chart" uri="{C3380CC4-5D6E-409C-BE32-E72D297353CC}">
                <c16:uniqueId val="{00000023-D702-4DE8-B879-81D65470CADF}"/>
              </c:ext>
            </c:extLst>
          </c:dPt>
          <c:dPt>
            <c:idx val="18"/>
            <c:invertIfNegative val="0"/>
            <c:bubble3D val="0"/>
            <c:extLst>
              <c:ext xmlns:c16="http://schemas.microsoft.com/office/drawing/2014/chart" uri="{C3380CC4-5D6E-409C-BE32-E72D297353CC}">
                <c16:uniqueId val="{00000025-D702-4DE8-B879-81D65470CADF}"/>
              </c:ext>
            </c:extLst>
          </c:dPt>
          <c:dPt>
            <c:idx val="19"/>
            <c:invertIfNegative val="0"/>
            <c:bubble3D val="0"/>
            <c:extLst>
              <c:ext xmlns:c16="http://schemas.microsoft.com/office/drawing/2014/chart" uri="{C3380CC4-5D6E-409C-BE32-E72D297353CC}">
                <c16:uniqueId val="{00000027-D702-4DE8-B879-81D65470CADF}"/>
              </c:ext>
            </c:extLst>
          </c:dPt>
          <c:dPt>
            <c:idx val="20"/>
            <c:invertIfNegative val="0"/>
            <c:bubble3D val="0"/>
            <c:extLst>
              <c:ext xmlns:c16="http://schemas.microsoft.com/office/drawing/2014/chart" uri="{C3380CC4-5D6E-409C-BE32-E72D297353CC}">
                <c16:uniqueId val="{00000029-D702-4DE8-B879-81D65470CADF}"/>
              </c:ext>
            </c:extLst>
          </c:dPt>
          <c:dPt>
            <c:idx val="21"/>
            <c:invertIfNegative val="0"/>
            <c:bubble3D val="0"/>
            <c:extLst>
              <c:ext xmlns:c16="http://schemas.microsoft.com/office/drawing/2014/chart" uri="{C3380CC4-5D6E-409C-BE32-E72D297353CC}">
                <c16:uniqueId val="{0000002B-D702-4DE8-B879-81D65470CADF}"/>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702-4DE8-B879-81D65470CADF}"/>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Only</c:v>
                </c:pt>
                <c:pt idx="1">
                  <c:v>Cable Only</c:v>
                </c:pt>
                <c:pt idx="2">
                  <c:v>TV (Broadcast/Cable)</c:v>
                </c:pt>
              </c:strCache>
            </c:strRef>
          </c:cat>
          <c:val>
            <c:numRef>
              <c:f>Sheet1!$B$2:$B$4</c:f>
              <c:numCache>
                <c:formatCode>0.0%</c:formatCode>
                <c:ptCount val="3"/>
                <c:pt idx="0">
                  <c:v>0.78200000000000003</c:v>
                </c:pt>
                <c:pt idx="1">
                  <c:v>0.55700000000000005</c:v>
                </c:pt>
                <c:pt idx="2" formatCode="0%">
                  <c:v>0.78900000000000003</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1976"/>
        <c:axId val="579802760"/>
      </c:barChart>
      <c:catAx>
        <c:axId val="57980197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2760"/>
        <c:crosses val="autoZero"/>
        <c:auto val="1"/>
        <c:lblAlgn val="ctr"/>
        <c:lblOffset val="100"/>
        <c:noMultiLvlLbl val="0"/>
      </c:catAx>
      <c:valAx>
        <c:axId val="579802760"/>
        <c:scaling>
          <c:orientation val="minMax"/>
          <c:min val="0"/>
        </c:scaling>
        <c:delete val="1"/>
        <c:axPos val="l"/>
        <c:numFmt formatCode="0.0%" sourceLinked="1"/>
        <c:majorTickMark val="out"/>
        <c:minorTickMark val="none"/>
        <c:tickLblPos val="none"/>
        <c:crossAx val="57980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4798978164345234E-2"/>
          <c:w val="1"/>
          <c:h val="0.7175331995215215"/>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D58-460A-A4CD-4110C19721B3}"/>
                </c:ext>
              </c:extLst>
            </c:dLbl>
            <c:dLbl>
              <c:idx val="4"/>
              <c:tx>
                <c:rich>
                  <a:bodyPr/>
                  <a:lstStyle/>
                  <a:p>
                    <a:fld id="{F18DCA0A-9C88-48C7-A1AC-53671092DCCB}"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91-4F57-816C-F0C9011E4F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Broadcast TV 
Alone</c:v>
                </c:pt>
                <c:pt idx="1">
                  <c:v>Broadcast TV 
and Cable</c:v>
                </c:pt>
                <c:pt idx="2">
                  <c:v>Broadcast TV and 
Broadcast Websites</c:v>
                </c:pt>
                <c:pt idx="3">
                  <c:v>Broadcast TV and 
Streaming on 
a TV with Ads</c:v>
                </c:pt>
                <c:pt idx="4">
                  <c:v>Broadcast TV and Streaming on a TV                 with or without Ads</c:v>
                </c:pt>
              </c:strCache>
            </c:strRef>
          </c:cat>
          <c:val>
            <c:numRef>
              <c:f>Sheet1!$B$2:$B$6</c:f>
              <c:numCache>
                <c:formatCode>0.00%</c:formatCode>
                <c:ptCount val="5"/>
                <c:pt idx="0">
                  <c:v>0.78200000000000003</c:v>
                </c:pt>
                <c:pt idx="1">
                  <c:v>0.78900000000000003</c:v>
                </c:pt>
                <c:pt idx="2">
                  <c:v>0.83899999999999997</c:v>
                </c:pt>
                <c:pt idx="3">
                  <c:v>0.80700000000000005</c:v>
                </c:pt>
                <c:pt idx="4">
                  <c:v>0.81499999999999995</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170"/>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0.73913</cdr:x>
      <cdr:y>0.14635</cdr:y>
    </cdr:from>
    <cdr:to>
      <cdr:x>0.76954</cdr:x>
      <cdr:y>0.8093</cdr:y>
    </cdr:to>
    <cdr:sp macro="" textlink="">
      <cdr:nvSpPr>
        <cdr:cNvPr id="2" name="Right Brace 1">
          <a:extLst xmlns:a="http://schemas.openxmlformats.org/drawingml/2006/main">
            <a:ext uri="{FF2B5EF4-FFF2-40B4-BE49-F238E27FC236}">
              <a16:creationId xmlns:a16="http://schemas.microsoft.com/office/drawing/2014/main" id="{F8256CD9-9C70-8FE6-913D-DEE21039CBAB}"/>
            </a:ext>
          </a:extLst>
        </cdr:cNvPr>
        <cdr:cNvSpPr/>
      </cdr:nvSpPr>
      <cdr:spPr>
        <a:xfrm xmlns:a="http://schemas.openxmlformats.org/drawingml/2006/main">
          <a:off x="5181597" y="584775"/>
          <a:ext cx="213194" cy="2648962"/>
        </a:xfrm>
        <a:prstGeom xmlns:a="http://schemas.openxmlformats.org/drawingml/2006/main" prst="rightBrace">
          <a:avLst>
            <a:gd name="adj1" fmla="val 0"/>
            <a:gd name="adj2" fmla="val 50000"/>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0.8032</cdr:x>
      <cdr:y>0.42789</cdr:y>
    </cdr:from>
    <cdr:to>
      <cdr:x>0.88374</cdr:x>
      <cdr:y>0.61412</cdr:y>
    </cdr:to>
    <cdr:sp macro="" textlink="">
      <cdr:nvSpPr>
        <cdr:cNvPr id="3" name="TextBox 2">
          <a:extLst xmlns:a="http://schemas.openxmlformats.org/drawingml/2006/main">
            <a:ext uri="{FF2B5EF4-FFF2-40B4-BE49-F238E27FC236}">
              <a16:creationId xmlns:a16="http://schemas.microsoft.com/office/drawing/2014/main" id="{CEC46B21-655C-1A67-0945-A9CCCCDFB0F2}"/>
            </a:ext>
          </a:extLst>
        </cdr:cNvPr>
        <cdr:cNvSpPr txBox="1"/>
      </cdr:nvSpPr>
      <cdr:spPr>
        <a:xfrm xmlns:a="http://schemas.openxmlformats.org/drawingml/2006/main">
          <a:off x="5630736" y="1709738"/>
          <a:ext cx="564618" cy="7441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Streaming TV</a:t>
          </a:r>
        </a:p>
        <a:p xmlns:a="http://schemas.openxmlformats.org/drawingml/2006/main">
          <a:pPr algn="ctr"/>
          <a:r>
            <a:rPr lang="en-US" dirty="0"/>
            <a:t>Programs on TV</a:t>
          </a:r>
        </a:p>
        <a:p xmlns:a="http://schemas.openxmlformats.org/drawingml/2006/main">
          <a:pPr algn="ctr"/>
          <a:r>
            <a:rPr lang="en-US" sz="1400" dirty="0"/>
            <a:t>29%</a:t>
          </a:r>
        </a:p>
      </cdr:txBody>
    </cdr:sp>
  </cdr:relSizeAnchor>
</c:userShapes>
</file>

<file path=ppt/drawings/drawing2.xml><?xml version="1.0" encoding="utf-8"?>
<c:userShapes xmlns:c="http://schemas.openxmlformats.org/drawingml/2006/chart">
  <cdr:relSizeAnchor xmlns:cdr="http://schemas.openxmlformats.org/drawingml/2006/chartDrawing">
    <cdr:from>
      <cdr:x>0.63138</cdr:x>
      <cdr:y>0.32571</cdr:y>
    </cdr:from>
    <cdr:to>
      <cdr:x>0.98555</cdr:x>
      <cdr:y>0.76856</cdr:y>
    </cdr:to>
    <cdr:sp macro="" textlink="">
      <cdr:nvSpPr>
        <cdr:cNvPr id="2" name="Rectangle 1"/>
        <cdr:cNvSpPr/>
      </cdr:nvSpPr>
      <cdr:spPr>
        <a:xfrm xmlns:a="http://schemas.openxmlformats.org/drawingml/2006/main">
          <a:off x="7047971" y="1607199"/>
          <a:ext cx="3953530" cy="218521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1000" kern="1200">
              <a:solidFill>
                <a:schemeClr val="tx1"/>
              </a:solidFill>
              <a:latin typeface="Tahoma" pitchFamily="34" charset="0"/>
              <a:ea typeface="+mn-ea"/>
              <a:cs typeface="Arial" charset="0"/>
            </a:defRPr>
          </a:lvl1pPr>
          <a:lvl2pPr marL="457200" algn="l" rtl="0" fontAlgn="base">
            <a:spcBef>
              <a:spcPct val="0"/>
            </a:spcBef>
            <a:spcAft>
              <a:spcPct val="0"/>
            </a:spcAft>
            <a:defRPr sz="1000" kern="1200">
              <a:solidFill>
                <a:schemeClr val="tx1"/>
              </a:solidFill>
              <a:latin typeface="Tahoma" pitchFamily="34" charset="0"/>
              <a:ea typeface="+mn-ea"/>
              <a:cs typeface="Arial" charset="0"/>
            </a:defRPr>
          </a:lvl2pPr>
          <a:lvl3pPr marL="914400" algn="l" rtl="0" fontAlgn="base">
            <a:spcBef>
              <a:spcPct val="0"/>
            </a:spcBef>
            <a:spcAft>
              <a:spcPct val="0"/>
            </a:spcAft>
            <a:defRPr sz="1000" kern="1200">
              <a:solidFill>
                <a:schemeClr val="tx1"/>
              </a:solidFill>
              <a:latin typeface="Tahoma" pitchFamily="34" charset="0"/>
              <a:ea typeface="+mn-ea"/>
              <a:cs typeface="Arial" charset="0"/>
            </a:defRPr>
          </a:lvl3pPr>
          <a:lvl4pPr marL="1371600" algn="l" rtl="0" fontAlgn="base">
            <a:spcBef>
              <a:spcPct val="0"/>
            </a:spcBef>
            <a:spcAft>
              <a:spcPct val="0"/>
            </a:spcAft>
            <a:defRPr sz="1000" kern="1200">
              <a:solidFill>
                <a:schemeClr val="tx1"/>
              </a:solidFill>
              <a:latin typeface="Tahoma" pitchFamily="34" charset="0"/>
              <a:ea typeface="+mn-ea"/>
              <a:cs typeface="Arial" charset="0"/>
            </a:defRPr>
          </a:lvl4pPr>
          <a:lvl5pPr marL="1828800" algn="l" rtl="0" fontAlgn="base">
            <a:spcBef>
              <a:spcPct val="0"/>
            </a:spcBef>
            <a:spcAft>
              <a:spcPct val="0"/>
            </a:spcAft>
            <a:defRPr sz="1000" kern="1200">
              <a:solidFill>
                <a:schemeClr val="tx1"/>
              </a:solidFill>
              <a:latin typeface="Tahoma" pitchFamily="34" charset="0"/>
              <a:ea typeface="+mn-ea"/>
              <a:cs typeface="Arial" charset="0"/>
            </a:defRPr>
          </a:lvl5pPr>
          <a:lvl6pPr marL="2286000" algn="l" defTabSz="914400" rtl="0" eaLnBrk="1" latinLnBrk="0" hangingPunct="1">
            <a:defRPr sz="1000" kern="1200">
              <a:solidFill>
                <a:schemeClr val="tx1"/>
              </a:solidFill>
              <a:latin typeface="Tahoma" pitchFamily="34" charset="0"/>
              <a:ea typeface="+mn-ea"/>
              <a:cs typeface="Arial" charset="0"/>
            </a:defRPr>
          </a:lvl6pPr>
          <a:lvl7pPr marL="2743200" algn="l" defTabSz="914400" rtl="0" eaLnBrk="1" latinLnBrk="0" hangingPunct="1">
            <a:defRPr sz="1000" kern="1200">
              <a:solidFill>
                <a:schemeClr val="tx1"/>
              </a:solidFill>
              <a:latin typeface="Tahoma" pitchFamily="34" charset="0"/>
              <a:ea typeface="+mn-ea"/>
              <a:cs typeface="Arial" charset="0"/>
            </a:defRPr>
          </a:lvl7pPr>
          <a:lvl8pPr marL="3200400" algn="l" defTabSz="914400" rtl="0" eaLnBrk="1" latinLnBrk="0" hangingPunct="1">
            <a:defRPr sz="1000" kern="1200">
              <a:solidFill>
                <a:schemeClr val="tx1"/>
              </a:solidFill>
              <a:latin typeface="Tahoma" pitchFamily="34" charset="0"/>
              <a:ea typeface="+mn-ea"/>
              <a:cs typeface="Arial" charset="0"/>
            </a:defRPr>
          </a:lvl8pPr>
          <a:lvl9pPr marL="3657600" algn="l" defTabSz="914400" rtl="0" eaLnBrk="1" latinLnBrk="0" hangingPunct="1">
            <a:defRPr sz="1000" kern="1200">
              <a:solidFill>
                <a:schemeClr val="tx1"/>
              </a:solidFill>
              <a:latin typeface="Tahoma" pitchFamily="34" charset="0"/>
              <a:ea typeface="+mn-ea"/>
              <a:cs typeface="Arial" charset="0"/>
            </a:defRPr>
          </a:lvl9pPr>
        </a:lstStyle>
        <a:p xmlns:a="http://schemas.openxmlformats.org/drawingml/2006/main">
          <a:pPr algn="ctr"/>
          <a:r>
            <a:rPr lang="en-US" sz="2000" b="1" dirty="0"/>
            <a:t>(%)</a:t>
          </a:r>
        </a:p>
        <a:p xmlns:a="http://schemas.openxmlformats.org/drawingml/2006/main">
          <a:pPr algn="ctr"/>
          <a:r>
            <a:rPr lang="en-US" sz="1600" b="1" dirty="0"/>
            <a:t>A18+ In-Store Shoppers</a:t>
          </a:r>
        </a:p>
        <a:p xmlns:a="http://schemas.openxmlformats.org/drawingml/2006/main">
          <a:pPr algn="ctr"/>
          <a:r>
            <a:rPr lang="en-US" sz="2000" b="1" dirty="0"/>
            <a:t> </a:t>
          </a:r>
        </a:p>
        <a:p xmlns:a="http://schemas.openxmlformats.org/drawingml/2006/main">
          <a:pPr algn="ctr"/>
          <a:r>
            <a:rPr lang="en-US" sz="1600" b="1" dirty="0"/>
            <a:t>From which of the following advertising sources are you most motivated to learn more about the advertised products or brands you might like to try or buy?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2/27/2023</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2/27/2023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64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15</a:t>
            </a:fld>
            <a:endParaRPr lang="en-US" dirty="0"/>
          </a:p>
        </p:txBody>
      </p:sp>
    </p:spTree>
    <p:extLst>
      <p:ext uri="{BB962C8B-B14F-4D97-AF65-F5344CB8AC3E}">
        <p14:creationId xmlns:p14="http://schemas.microsoft.com/office/powerpoint/2010/main" val="357697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17</a:t>
            </a:fld>
            <a:endParaRPr lang="en-US" dirty="0"/>
          </a:p>
        </p:txBody>
      </p:sp>
    </p:spTree>
    <p:extLst>
      <p:ext uri="{BB962C8B-B14F-4D97-AF65-F5344CB8AC3E}">
        <p14:creationId xmlns:p14="http://schemas.microsoft.com/office/powerpoint/2010/main" val="1666196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285464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332583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21</a:t>
            </a:fld>
            <a:endParaRPr lang="en-US" dirty="0"/>
          </a:p>
        </p:txBody>
      </p:sp>
    </p:spTree>
    <p:extLst>
      <p:ext uri="{BB962C8B-B14F-4D97-AF65-F5344CB8AC3E}">
        <p14:creationId xmlns:p14="http://schemas.microsoft.com/office/powerpoint/2010/main" val="291498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22</a:t>
            </a:fld>
            <a:endParaRPr lang="en-US" dirty="0"/>
          </a:p>
        </p:txBody>
      </p:sp>
    </p:spTree>
    <p:extLst>
      <p:ext uri="{BB962C8B-B14F-4D97-AF65-F5344CB8AC3E}">
        <p14:creationId xmlns:p14="http://schemas.microsoft.com/office/powerpoint/2010/main" val="377076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24</a:t>
            </a:fld>
            <a:endParaRPr lang="en-US" dirty="0"/>
          </a:p>
        </p:txBody>
      </p:sp>
    </p:spTree>
    <p:extLst>
      <p:ext uri="{BB962C8B-B14F-4D97-AF65-F5344CB8AC3E}">
        <p14:creationId xmlns:p14="http://schemas.microsoft.com/office/powerpoint/2010/main" val="90865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77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34</a:t>
            </a:fld>
            <a:endParaRPr lang="en-US" dirty="0"/>
          </a:p>
        </p:txBody>
      </p:sp>
    </p:spTree>
    <p:extLst>
      <p:ext uri="{BB962C8B-B14F-4D97-AF65-F5344CB8AC3E}">
        <p14:creationId xmlns:p14="http://schemas.microsoft.com/office/powerpoint/2010/main" val="277419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35</a:t>
            </a:fld>
            <a:endParaRPr lang="en-US" dirty="0"/>
          </a:p>
        </p:txBody>
      </p:sp>
    </p:spTree>
    <p:extLst>
      <p:ext uri="{BB962C8B-B14F-4D97-AF65-F5344CB8AC3E}">
        <p14:creationId xmlns:p14="http://schemas.microsoft.com/office/powerpoint/2010/main" val="1137109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606617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37</a:t>
            </a:fld>
            <a:endParaRPr lang="en-US" dirty="0"/>
          </a:p>
        </p:txBody>
      </p:sp>
    </p:spTree>
    <p:extLst>
      <p:ext uri="{BB962C8B-B14F-4D97-AF65-F5344CB8AC3E}">
        <p14:creationId xmlns:p14="http://schemas.microsoft.com/office/powerpoint/2010/main" val="2520581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82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41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9</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12</a:t>
            </a:fld>
            <a:endParaRPr lang="en-US" dirty="0"/>
          </a:p>
        </p:txBody>
      </p:sp>
    </p:spTree>
    <p:extLst>
      <p:ext uri="{BB962C8B-B14F-4D97-AF65-F5344CB8AC3E}">
        <p14:creationId xmlns:p14="http://schemas.microsoft.com/office/powerpoint/2010/main" val="194667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13</a:t>
            </a:fld>
            <a:endParaRPr lang="en-US" dirty="0"/>
          </a:p>
        </p:txBody>
      </p:sp>
    </p:spTree>
    <p:extLst>
      <p:ext uri="{BB962C8B-B14F-4D97-AF65-F5344CB8AC3E}">
        <p14:creationId xmlns:p14="http://schemas.microsoft.com/office/powerpoint/2010/main" val="326292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color for local radio web/apps</a:t>
            </a:r>
          </a:p>
        </p:txBody>
      </p:sp>
      <p:sp>
        <p:nvSpPr>
          <p:cNvPr id="4" name="Slide Number Placeholder 3"/>
          <p:cNvSpPr>
            <a:spLocks noGrp="1"/>
          </p:cNvSpPr>
          <p:nvPr>
            <p:ph type="sldNum" sz="quarter" idx="5"/>
          </p:nvPr>
        </p:nvSpPr>
        <p:spPr/>
        <p:txBody>
          <a:bodyPr/>
          <a:lstStyle/>
          <a:p>
            <a:fld id="{5CBFF038-FE79-4731-8216-C523A2A3BC48}" type="slidenum">
              <a:rPr lang="en-US" smtClean="0"/>
              <a:t>14</a:t>
            </a:fld>
            <a:endParaRPr lang="en-US" dirty="0"/>
          </a:p>
        </p:txBody>
      </p:sp>
    </p:spTree>
    <p:extLst>
      <p:ext uri="{BB962C8B-B14F-4D97-AF65-F5344CB8AC3E}">
        <p14:creationId xmlns:p14="http://schemas.microsoft.com/office/powerpoint/2010/main" val="87182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963703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27013956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DF15F-E507-BA4B-F966-2392A1EEFF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1" name="Group 20"/>
          <p:cNvGrpSpPr/>
          <p:nvPr userDrawn="1"/>
        </p:nvGrpSpPr>
        <p:grpSpPr>
          <a:xfrm>
            <a:off x="1546728" y="1140676"/>
            <a:ext cx="9127230" cy="4813629"/>
            <a:chOff x="1546728" y="1140676"/>
            <a:chExt cx="9127230" cy="4813629"/>
          </a:xfrm>
          <a:effectLst/>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4" cstate="print"/>
          <a:stretch>
            <a:fillRect/>
          </a:stretch>
        </p:blipFill>
        <p:spPr>
          <a:xfrm>
            <a:off x="4025876" y="1777873"/>
            <a:ext cx="4343400" cy="1230332"/>
          </a:xfrm>
          <a:prstGeom prst="rect">
            <a:avLst/>
          </a:prstGeom>
        </p:spPr>
      </p:pic>
    </p:spTree>
    <p:extLst>
      <p:ext uri="{BB962C8B-B14F-4D97-AF65-F5344CB8AC3E}">
        <p14:creationId xmlns:p14="http://schemas.microsoft.com/office/powerpoint/2010/main" val="2849726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3470404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440934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508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448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287072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4858634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75343262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39955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342858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2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854510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872230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4176745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592909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751759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537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50247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954262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1" r:id="rId8"/>
    <p:sldLayoutId id="2147483682" r:id="rId9"/>
    <p:sldLayoutId id="2147483683" r:id="rId10"/>
    <p:sldLayoutId id="2147483649" r:id="rId11"/>
    <p:sldLayoutId id="2147483660" r:id="rId12"/>
    <p:sldLayoutId id="2147483650" r:id="rId13"/>
    <p:sldLayoutId id="2147483661" r:id="rId14"/>
    <p:sldLayoutId id="2147483664" r:id="rId15"/>
    <p:sldLayoutId id="2147483662" r:id="rId16"/>
    <p:sldLayoutId id="2147483663" r:id="rId17"/>
    <p:sldLayoutId id="2147483721" r:id="rId18"/>
    <p:sldLayoutId id="2147483740"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049318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9.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txBox="1">
            <a:spLocks/>
          </p:cNvSpPr>
          <p:nvPr/>
        </p:nvSpPr>
        <p:spPr>
          <a:xfrm>
            <a:off x="2019300" y="3429000"/>
            <a:ext cx="8153400" cy="11010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Media Comparisons 2023:</a:t>
            </a:r>
            <a:b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rPr>
              <a:t>In-Store Shoppers</a:t>
            </a:r>
            <a:endParaRPr kumimoji="0" lang="en-US" sz="36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endParaRPr kumimoji="0" lang="en-US" sz="3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6182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Rectangle 2"/>
          <p:cNvSpPr/>
          <p:nvPr/>
        </p:nvSpPr>
        <p:spPr bwMode="auto">
          <a:xfrm>
            <a:off x="2196354" y="1874324"/>
            <a:ext cx="7785846" cy="163087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pitchFamily="34" charset="0"/>
              <a:ea typeface="+mn-ea"/>
              <a:cs typeface="Arial"/>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19" name="TextBox 18"/>
          <p:cNvSpPr txBox="1"/>
          <p:nvPr/>
        </p:nvSpPr>
        <p:spPr>
          <a:xfrm>
            <a:off x="4203164"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Cable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Email</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Local Radio Stations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Broadcast TV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Newspaper</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Magazine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Search</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Audio</a:t>
            </a:r>
          </a:p>
        </p:txBody>
      </p:sp>
      <p:sp>
        <p:nvSpPr>
          <p:cNvPr id="70" name="TextBox 69"/>
          <p:cNvSpPr txBox="1"/>
          <p:nvPr/>
        </p:nvSpPr>
        <p:spPr>
          <a:xfrm>
            <a:off x="2612577" y="3134638"/>
            <a:ext cx="1375877" cy="44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(Broadcast, Cable and Streaming)</a:t>
            </a:r>
          </a:p>
        </p:txBody>
      </p:sp>
      <p:sp>
        <p:nvSpPr>
          <p:cNvPr id="71" name="TextBox 70"/>
          <p:cNvSpPr txBox="1"/>
          <p:nvPr/>
        </p:nvSpPr>
        <p:spPr>
          <a:xfrm>
            <a:off x="7618459" y="2784193"/>
            <a:ext cx="2275757" cy="568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Social Media</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Podcasts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With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No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Video Other Than TV Programs on Digital Media</a:t>
            </a:r>
          </a:p>
        </p:txBody>
      </p:sp>
      <p:pic>
        <p:nvPicPr>
          <p:cNvPr id="7" name="Picture 6"/>
          <p:cNvPicPr>
            <a:picLocks noChangeAspect="1"/>
          </p:cNvPicPr>
          <p:nvPr/>
        </p:nvPicPr>
        <p:blipFill>
          <a:blip r:embed="rId3"/>
          <a:stretch>
            <a:fillRect/>
          </a:stretch>
        </p:blipFill>
        <p:spPr>
          <a:xfrm>
            <a:off x="2804193" y="2104199"/>
            <a:ext cx="992645" cy="737154"/>
          </a:xfrm>
          <a:prstGeom prst="rect">
            <a:avLst/>
          </a:prstGeom>
        </p:spPr>
      </p:pic>
      <p:pic>
        <p:nvPicPr>
          <p:cNvPr id="12" name="Picture 11">
            <a:extLst>
              <a:ext uri="{FF2B5EF4-FFF2-40B4-BE49-F238E27FC236}">
                <a16:creationId xmlns:a16="http://schemas.microsoft.com/office/drawing/2014/main" id="{26DDE7E0-6F39-C01B-4848-91B49490543D}"/>
              </a:ext>
            </a:extLst>
          </p:cNvPr>
          <p:cNvPicPr>
            <a:picLocks noChangeAspect="1"/>
          </p:cNvPicPr>
          <p:nvPr/>
        </p:nvPicPr>
        <p:blipFill>
          <a:blip r:embed="rId4"/>
          <a:stretch>
            <a:fillRect/>
          </a:stretch>
        </p:blipFill>
        <p:spPr>
          <a:xfrm>
            <a:off x="2665067" y="1905000"/>
            <a:ext cx="1259233" cy="1046081"/>
          </a:xfrm>
          <a:prstGeom prst="rect">
            <a:avLst/>
          </a:prstGeom>
        </p:spPr>
      </p:pic>
      <p:sp>
        <p:nvSpPr>
          <p:cNvPr id="13" name="TextBox 12"/>
          <p:cNvSpPr txBox="1"/>
          <p:nvPr/>
        </p:nvSpPr>
        <p:spPr>
          <a:xfrm>
            <a:off x="2438400"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TV</a:t>
            </a:r>
          </a:p>
        </p:txBody>
      </p:sp>
      <p:pic>
        <p:nvPicPr>
          <p:cNvPr id="15" name="Picture 14">
            <a:extLst>
              <a:ext uri="{FF2B5EF4-FFF2-40B4-BE49-F238E27FC236}">
                <a16:creationId xmlns:a16="http://schemas.microsoft.com/office/drawing/2014/main" id="{5B3613D1-2334-FFD2-A645-64C93822628B}"/>
              </a:ext>
            </a:extLst>
          </p:cNvPr>
          <p:cNvPicPr>
            <a:picLocks noChangeAspect="1"/>
          </p:cNvPicPr>
          <p:nvPr/>
        </p:nvPicPr>
        <p:blipFill>
          <a:blip r:embed="rId5"/>
          <a:stretch>
            <a:fillRect/>
          </a:stretch>
        </p:blipFill>
        <p:spPr>
          <a:xfrm>
            <a:off x="4648985" y="2029751"/>
            <a:ext cx="859428" cy="769435"/>
          </a:xfrm>
          <a:prstGeom prst="rect">
            <a:avLst/>
          </a:prstGeom>
        </p:spPr>
      </p:pic>
      <p:pic>
        <p:nvPicPr>
          <p:cNvPr id="17" name="Picture 16">
            <a:extLst>
              <a:ext uri="{FF2B5EF4-FFF2-40B4-BE49-F238E27FC236}">
                <a16:creationId xmlns:a16="http://schemas.microsoft.com/office/drawing/2014/main" id="{4EB99A89-2FD1-DE6D-6790-EC3CA33C3891}"/>
              </a:ext>
            </a:extLst>
          </p:cNvPr>
          <p:cNvPicPr>
            <a:picLocks noChangeAspect="1"/>
          </p:cNvPicPr>
          <p:nvPr/>
        </p:nvPicPr>
        <p:blipFill>
          <a:blip r:embed="rId6"/>
          <a:stretch>
            <a:fillRect/>
          </a:stretch>
        </p:blipFill>
        <p:spPr>
          <a:xfrm>
            <a:off x="6323744" y="1942942"/>
            <a:ext cx="938116" cy="933584"/>
          </a:xfrm>
          <a:prstGeom prst="rect">
            <a:avLst/>
          </a:prstGeom>
        </p:spPr>
      </p:pic>
      <p:pic>
        <p:nvPicPr>
          <p:cNvPr id="20" name="Picture 19">
            <a:extLst>
              <a:ext uri="{FF2B5EF4-FFF2-40B4-BE49-F238E27FC236}">
                <a16:creationId xmlns:a16="http://schemas.microsoft.com/office/drawing/2014/main" id="{4CDA3423-E073-E711-8C49-85E8AA130DF9}"/>
              </a:ext>
            </a:extLst>
          </p:cNvPr>
          <p:cNvPicPr>
            <a:picLocks noChangeAspect="1"/>
          </p:cNvPicPr>
          <p:nvPr/>
        </p:nvPicPr>
        <p:blipFill>
          <a:blip r:embed="rId7"/>
          <a:stretch>
            <a:fillRect/>
          </a:stretch>
        </p:blipFill>
        <p:spPr>
          <a:xfrm>
            <a:off x="7718192" y="1963349"/>
            <a:ext cx="2076291" cy="933584"/>
          </a:xfrm>
          <a:prstGeom prst="rect">
            <a:avLst/>
          </a:prstGeom>
        </p:spPr>
      </p:pic>
      <p:pic>
        <p:nvPicPr>
          <p:cNvPr id="21" name="Picture 20">
            <a:extLst>
              <a:ext uri="{FF2B5EF4-FFF2-40B4-BE49-F238E27FC236}">
                <a16:creationId xmlns:a16="http://schemas.microsoft.com/office/drawing/2014/main" id="{14A9CD2C-FCC8-8F37-0017-6B82A371A80D}"/>
              </a:ext>
            </a:extLst>
          </p:cNvPr>
          <p:cNvPicPr>
            <a:picLocks noChangeAspect="1"/>
          </p:cNvPicPr>
          <p:nvPr/>
        </p:nvPicPr>
        <p:blipFill>
          <a:blip r:embed="rId7"/>
          <a:stretch>
            <a:fillRect/>
          </a:stretch>
        </p:blipFill>
        <p:spPr>
          <a:xfrm>
            <a:off x="3204402" y="3688757"/>
            <a:ext cx="1429343" cy="642690"/>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11</a:t>
            </a:fld>
            <a:endParaRPr lang="en-US" dirty="0">
              <a:solidFill>
                <a:srgbClr val="1C1C1C"/>
              </a:solidFill>
            </a:endParaRPr>
          </a:p>
        </p:txBody>
      </p:sp>
      <p:sp>
        <p:nvSpPr>
          <p:cNvPr id="15" name="Content Placeholder 4"/>
          <p:cNvSpPr>
            <a:spLocks noGrp="1"/>
          </p:cNvSpPr>
          <p:nvPr>
            <p:ph idx="1"/>
          </p:nvPr>
        </p:nvSpPr>
        <p:spPr>
          <a:xfrm>
            <a:off x="439473" y="1035650"/>
            <a:ext cx="4589727" cy="5015219"/>
          </a:xfrm>
        </p:spPr>
        <p:txBody>
          <a:bodyPr>
            <a:no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U</a:t>
            </a:r>
            <a:r>
              <a:rPr lang="en-US" sz="1400" dirty="0"/>
              <a:t>sing a streaming service on a TV set to stream programs/movies with advertising</a:t>
            </a:r>
          </a:p>
          <a:p>
            <a:pPr marL="342900" indent="-342900">
              <a:buNone/>
            </a:pPr>
            <a:r>
              <a:rPr lang="en-US" sz="1400" b="1" dirty="0"/>
              <a:t>Streaming Programs on TV No Ads</a:t>
            </a:r>
            <a:r>
              <a:rPr lang="en-US" sz="1400" dirty="0"/>
              <a:t> </a:t>
            </a:r>
            <a:r>
              <a:rPr lang="en-US" sz="1400" dirty="0">
                <a:solidFill>
                  <a:schemeClr val="tx2"/>
                </a:solidFill>
              </a:rPr>
              <a:t>= U</a:t>
            </a:r>
            <a:r>
              <a:rPr lang="en-US" sz="1400" dirty="0"/>
              <a:t>sing a streaming service on a TV set to stream programs/movies without any advertising</a:t>
            </a:r>
          </a:p>
          <a:p>
            <a:pPr marL="342900" indent="-342900">
              <a:buNone/>
            </a:pPr>
            <a:r>
              <a:rPr lang="en-US" sz="1400" b="1" dirty="0"/>
              <a:t>Streaming Video Other Than TV Programs on TV</a:t>
            </a:r>
            <a:r>
              <a:rPr lang="en-US" sz="1400" dirty="0"/>
              <a:t>= Watch streaming video other than TV programs or movies, like YouTube or online-only videos on a TV</a:t>
            </a:r>
          </a:p>
          <a:p>
            <a:pPr marL="342900" indent="-342900">
              <a:buNone/>
            </a:pP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p>
          <a:p>
            <a:pPr marL="342900" indent="-342900">
              <a:buNone/>
            </a:pPr>
            <a:endParaRPr lang="en-US" sz="14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dirty="0">
                <a:solidFill>
                  <a:schemeClr val="accent1"/>
                </a:solidFill>
              </a:rPr>
              <a:t>Digital (on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a:t>
            </a:r>
            <a:r>
              <a:rPr lang="en-US" sz="1400" dirty="0">
                <a:solidFill>
                  <a:schemeClr val="tx2"/>
                </a:solidFill>
              </a:rPr>
              <a:t>U</a:t>
            </a:r>
            <a:r>
              <a:rPr lang="en-US" sz="1400" dirty="0"/>
              <a:t>sing a streaming service on a PC or mobile device to stream programs/movies with advertising</a:t>
            </a:r>
          </a:p>
          <a:p>
            <a:pPr marL="342900" indent="-342900">
              <a:lnSpc>
                <a:spcPct val="100000"/>
              </a:lnSpc>
              <a:spcBef>
                <a:spcPts val="500"/>
              </a:spcBef>
              <a:buNone/>
            </a:pPr>
            <a:r>
              <a:rPr lang="en-US" sz="1400" b="1" dirty="0"/>
              <a:t>Streaming Programs on Digital Media No Ads </a:t>
            </a:r>
            <a:r>
              <a:rPr lang="en-US" sz="1400" dirty="0"/>
              <a:t>= </a:t>
            </a:r>
            <a:r>
              <a:rPr lang="en-US" sz="1400" dirty="0">
                <a:solidFill>
                  <a:schemeClr val="tx2"/>
                </a:solidFill>
              </a:rPr>
              <a:t>U</a:t>
            </a:r>
            <a:r>
              <a:rPr lang="en-US" sz="1400" dirty="0"/>
              <a:t>sing a streaming service on a PC or mobile device to stream programs/movies without any advertising</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 on a PC or mobile device </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2054407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BC4DA9D-51F1-41AD-88EC-31B99D6EA555}"/>
              </a:ext>
            </a:extLst>
          </p:cNvPr>
          <p:cNvGraphicFramePr>
            <a:graphicFrameLocks noGrp="1"/>
          </p:cNvGraphicFramePr>
          <p:nvPr>
            <p:ph idx="1"/>
            <p:extLst>
              <p:ext uri="{D42A27DB-BD31-4B8C-83A1-F6EECF244321}">
                <p14:modId xmlns:p14="http://schemas.microsoft.com/office/powerpoint/2010/main" val="1032442276"/>
              </p:ext>
            </p:extLst>
          </p:nvPr>
        </p:nvGraphicFramePr>
        <p:xfrm>
          <a:off x="-152400" y="2828891"/>
          <a:ext cx="3181598" cy="310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7">
            <a:extLst>
              <a:ext uri="{FF2B5EF4-FFF2-40B4-BE49-F238E27FC236}">
                <a16:creationId xmlns:a16="http://schemas.microsoft.com/office/drawing/2014/main" id="{33B6C1D8-1840-78C7-9EAD-BDA891B4BE7D}"/>
              </a:ext>
            </a:extLst>
          </p:cNvPr>
          <p:cNvGraphicFramePr>
            <a:graphicFrameLocks/>
          </p:cNvGraphicFramePr>
          <p:nvPr>
            <p:extLst>
              <p:ext uri="{D42A27DB-BD31-4B8C-83A1-F6EECF244321}">
                <p14:modId xmlns:p14="http://schemas.microsoft.com/office/powerpoint/2010/main" val="2668449231"/>
              </p:ext>
            </p:extLst>
          </p:nvPr>
        </p:nvGraphicFramePr>
        <p:xfrm>
          <a:off x="3061772" y="2786064"/>
          <a:ext cx="3034925" cy="310909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98870"/>
            <a:ext cx="11352809" cy="867930"/>
          </a:xfrm>
        </p:spPr>
        <p:txBody>
          <a:bodyPr/>
          <a:lstStyle/>
          <a:p>
            <a:r>
              <a:rPr lang="en-US" sz="2800" dirty="0"/>
              <a:t>Smartphone Usage Heavy for Social Media and Short Form Videos. </a:t>
            </a:r>
            <a:br>
              <a:rPr lang="en-US" sz="2800" dirty="0"/>
            </a:br>
            <a:r>
              <a:rPr lang="en-US" sz="2800" dirty="0"/>
              <a:t>Nearly 6 out of 10 Use PC for Email. </a:t>
            </a:r>
            <a:endParaRPr lang="en-US" sz="2800" strike="sngStrike" dirty="0"/>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12</a:t>
            </a:fld>
            <a:endParaRPr lang="en-US" dirty="0">
              <a:solidFill>
                <a:prstClr val="black"/>
              </a:solidFill>
            </a:endParaRPr>
          </a:p>
        </p:txBody>
      </p:sp>
      <p:sp>
        <p:nvSpPr>
          <p:cNvPr id="5" name="Text Placeholder 4">
            <a:extLst>
              <a:ext uri="{FF2B5EF4-FFF2-40B4-BE49-F238E27FC236}">
                <a16:creationId xmlns:a16="http://schemas.microsoft.com/office/drawing/2014/main" id="{89FB5221-4639-4C2A-B6AA-D28992554036}"/>
              </a:ext>
            </a:extLst>
          </p:cNvPr>
          <p:cNvSpPr>
            <a:spLocks noGrp="1"/>
          </p:cNvSpPr>
          <p:nvPr>
            <p:ph type="body" sz="quarter" idx="13"/>
          </p:nvPr>
        </p:nvSpPr>
        <p:spPr>
          <a:xfrm>
            <a:off x="381000" y="6381690"/>
            <a:ext cx="9753600" cy="400110"/>
          </a:xfrm>
        </p:spPr>
        <p:txBody>
          <a:bodyPr/>
          <a:lstStyle/>
          <a:p>
            <a:r>
              <a:rPr lang="en-US" dirty="0"/>
              <a:t>Source: GfK TVB Media Comparisons Study 2023. M-S 4A-2A. Persons 18+ Have you recently or do you plan in the next month, to do any shopping in a retail store: Yes.</a:t>
            </a:r>
          </a:p>
        </p:txBody>
      </p:sp>
      <p:graphicFrame>
        <p:nvGraphicFramePr>
          <p:cNvPr id="6" name="Content Placeholder 7">
            <a:extLst>
              <a:ext uri="{FF2B5EF4-FFF2-40B4-BE49-F238E27FC236}">
                <a16:creationId xmlns:a16="http://schemas.microsoft.com/office/drawing/2014/main" id="{2E1E064E-CD02-401A-2957-540124CF85C4}"/>
              </a:ext>
            </a:extLst>
          </p:cNvPr>
          <p:cNvGraphicFramePr>
            <a:graphicFrameLocks/>
          </p:cNvGraphicFramePr>
          <p:nvPr>
            <p:extLst>
              <p:ext uri="{D42A27DB-BD31-4B8C-83A1-F6EECF244321}">
                <p14:modId xmlns:p14="http://schemas.microsoft.com/office/powerpoint/2010/main" val="1098830596"/>
              </p:ext>
            </p:extLst>
          </p:nvPr>
        </p:nvGraphicFramePr>
        <p:xfrm>
          <a:off x="6129271" y="2410958"/>
          <a:ext cx="3115754" cy="3808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7">
            <a:extLst>
              <a:ext uri="{FF2B5EF4-FFF2-40B4-BE49-F238E27FC236}">
                <a16:creationId xmlns:a16="http://schemas.microsoft.com/office/drawing/2014/main" id="{ABF81AAB-2B7F-0B79-B3A0-E6F924EAEF87}"/>
              </a:ext>
            </a:extLst>
          </p:cNvPr>
          <p:cNvGraphicFramePr>
            <a:graphicFrameLocks/>
          </p:cNvGraphicFramePr>
          <p:nvPr>
            <p:extLst>
              <p:ext uri="{D42A27DB-BD31-4B8C-83A1-F6EECF244321}">
                <p14:modId xmlns:p14="http://schemas.microsoft.com/office/powerpoint/2010/main" val="307651593"/>
              </p:ext>
            </p:extLst>
          </p:nvPr>
        </p:nvGraphicFramePr>
        <p:xfrm>
          <a:off x="9277598" y="2232175"/>
          <a:ext cx="2819400" cy="368281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416D38CF-4041-6E88-BD60-917B889E1C83}"/>
              </a:ext>
            </a:extLst>
          </p:cNvPr>
          <p:cNvSpPr txBox="1"/>
          <p:nvPr/>
        </p:nvSpPr>
        <p:spPr>
          <a:xfrm>
            <a:off x="914400" y="2257391"/>
            <a:ext cx="1439426" cy="369332"/>
          </a:xfrm>
          <a:prstGeom prst="rect">
            <a:avLst/>
          </a:prstGeom>
          <a:noFill/>
        </p:spPr>
        <p:txBody>
          <a:bodyPr wrap="square">
            <a:spAutoFit/>
          </a:bodyPr>
          <a:lstStyle/>
          <a:p>
            <a:pPr algn="ctr"/>
            <a:r>
              <a:rPr lang="en-US" sz="1800" dirty="0"/>
              <a:t>Social Media</a:t>
            </a:r>
          </a:p>
        </p:txBody>
      </p:sp>
      <p:sp>
        <p:nvSpPr>
          <p:cNvPr id="11" name="TextBox 10">
            <a:extLst>
              <a:ext uri="{FF2B5EF4-FFF2-40B4-BE49-F238E27FC236}">
                <a16:creationId xmlns:a16="http://schemas.microsoft.com/office/drawing/2014/main" id="{9C83BB20-C813-9D5E-68C5-6D6C50BC92D0}"/>
              </a:ext>
            </a:extLst>
          </p:cNvPr>
          <p:cNvSpPr txBox="1"/>
          <p:nvPr/>
        </p:nvSpPr>
        <p:spPr>
          <a:xfrm>
            <a:off x="3951972" y="2257391"/>
            <a:ext cx="1439426" cy="369332"/>
          </a:xfrm>
          <a:prstGeom prst="rect">
            <a:avLst/>
          </a:prstGeom>
          <a:noFill/>
        </p:spPr>
        <p:txBody>
          <a:bodyPr wrap="square">
            <a:spAutoFit/>
          </a:bodyPr>
          <a:lstStyle/>
          <a:p>
            <a:pPr algn="ctr"/>
            <a:r>
              <a:rPr lang="en-US" sz="1800" dirty="0"/>
              <a:t>Email</a:t>
            </a:r>
          </a:p>
        </p:txBody>
      </p:sp>
      <p:sp>
        <p:nvSpPr>
          <p:cNvPr id="12" name="TextBox 11">
            <a:extLst>
              <a:ext uri="{FF2B5EF4-FFF2-40B4-BE49-F238E27FC236}">
                <a16:creationId xmlns:a16="http://schemas.microsoft.com/office/drawing/2014/main" id="{5DDF47B5-06C9-8812-6300-43EC354D07AF}"/>
              </a:ext>
            </a:extLst>
          </p:cNvPr>
          <p:cNvSpPr txBox="1"/>
          <p:nvPr/>
        </p:nvSpPr>
        <p:spPr>
          <a:xfrm>
            <a:off x="6381998" y="2257391"/>
            <a:ext cx="2436517" cy="646331"/>
          </a:xfrm>
          <a:prstGeom prst="rect">
            <a:avLst/>
          </a:prstGeom>
          <a:noFill/>
        </p:spPr>
        <p:txBody>
          <a:bodyPr wrap="square">
            <a:spAutoFit/>
          </a:bodyPr>
          <a:lstStyle/>
          <a:p>
            <a:pPr algn="ctr"/>
            <a:r>
              <a:rPr lang="en-US" dirty="0"/>
              <a:t>Streaming Programs with Ads- Digital</a:t>
            </a:r>
          </a:p>
        </p:txBody>
      </p:sp>
      <p:sp>
        <p:nvSpPr>
          <p:cNvPr id="13" name="TextBox 12">
            <a:extLst>
              <a:ext uri="{FF2B5EF4-FFF2-40B4-BE49-F238E27FC236}">
                <a16:creationId xmlns:a16="http://schemas.microsoft.com/office/drawing/2014/main" id="{D2EE4089-8D40-5894-F268-96F045385D17}"/>
              </a:ext>
            </a:extLst>
          </p:cNvPr>
          <p:cNvSpPr txBox="1"/>
          <p:nvPr/>
        </p:nvSpPr>
        <p:spPr>
          <a:xfrm>
            <a:off x="9448801" y="2257391"/>
            <a:ext cx="2571997" cy="646331"/>
          </a:xfrm>
          <a:prstGeom prst="rect">
            <a:avLst/>
          </a:prstGeom>
          <a:noFill/>
        </p:spPr>
        <p:txBody>
          <a:bodyPr wrap="square">
            <a:spAutoFit/>
          </a:bodyPr>
          <a:lstStyle/>
          <a:p>
            <a:r>
              <a:rPr lang="en-US" dirty="0"/>
              <a:t>Streaming Video other than Programs- Digital</a:t>
            </a:r>
          </a:p>
        </p:txBody>
      </p:sp>
      <p:pic>
        <p:nvPicPr>
          <p:cNvPr id="14" name="Picture 13">
            <a:extLst>
              <a:ext uri="{FF2B5EF4-FFF2-40B4-BE49-F238E27FC236}">
                <a16:creationId xmlns:a16="http://schemas.microsoft.com/office/drawing/2014/main" id="{18297CFA-494E-6B8B-4B10-47743843771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81632" y="5851532"/>
            <a:ext cx="5388765" cy="549268"/>
          </a:xfrm>
          <a:prstGeom prst="rect">
            <a:avLst/>
          </a:prstGeom>
        </p:spPr>
      </p:pic>
      <p:sp>
        <p:nvSpPr>
          <p:cNvPr id="9" name="TextBox 8">
            <a:extLst>
              <a:ext uri="{FF2B5EF4-FFF2-40B4-BE49-F238E27FC236}">
                <a16:creationId xmlns:a16="http://schemas.microsoft.com/office/drawing/2014/main" id="{CE096471-652B-C1E0-1F13-A2435525E894}"/>
              </a:ext>
            </a:extLst>
          </p:cNvPr>
          <p:cNvSpPr txBox="1"/>
          <p:nvPr/>
        </p:nvSpPr>
        <p:spPr>
          <a:xfrm>
            <a:off x="2969040" y="1563469"/>
            <a:ext cx="6781800" cy="646331"/>
          </a:xfrm>
          <a:prstGeom prst="rect">
            <a:avLst/>
          </a:prstGeom>
          <a:noFill/>
        </p:spPr>
        <p:txBody>
          <a:bodyPr wrap="square">
            <a:spAutoFit/>
          </a:bodyPr>
          <a:lstStyle/>
          <a:p>
            <a:pPr algn="ctr"/>
            <a:r>
              <a:rPr lang="en-US" sz="1800" b="1" i="0" baseline="0" dirty="0">
                <a:effectLst/>
              </a:rPr>
              <a:t>A18+ In-Store Shoppers</a:t>
            </a:r>
          </a:p>
          <a:p>
            <a:pPr algn="ctr"/>
            <a:r>
              <a:rPr lang="en-US" b="1" dirty="0"/>
              <a:t>% of Time Spent</a:t>
            </a:r>
            <a:endParaRPr lang="en-US" sz="1800" dirty="0"/>
          </a:p>
        </p:txBody>
      </p:sp>
    </p:spTree>
    <p:extLst>
      <p:ext uri="{BB962C8B-B14F-4D97-AF65-F5344CB8AC3E}">
        <p14:creationId xmlns:p14="http://schemas.microsoft.com/office/powerpoint/2010/main" val="286955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7">
            <a:extLst>
              <a:ext uri="{FF2B5EF4-FFF2-40B4-BE49-F238E27FC236}">
                <a16:creationId xmlns:a16="http://schemas.microsoft.com/office/drawing/2014/main" id="{E0977465-CD62-D717-8ECE-1A2D0E65D018}"/>
              </a:ext>
            </a:extLst>
          </p:cNvPr>
          <p:cNvGraphicFramePr>
            <a:graphicFrameLocks noGrp="1"/>
          </p:cNvGraphicFramePr>
          <p:nvPr>
            <p:ph idx="1"/>
            <p:extLst>
              <p:ext uri="{D42A27DB-BD31-4B8C-83A1-F6EECF244321}">
                <p14:modId xmlns:p14="http://schemas.microsoft.com/office/powerpoint/2010/main" val="3917192775"/>
              </p:ext>
            </p:extLst>
          </p:nvPr>
        </p:nvGraphicFramePr>
        <p:xfrm>
          <a:off x="-762000" y="1285938"/>
          <a:ext cx="12459196" cy="54958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13</a:t>
            </a:fld>
            <a:endParaRPr lang="en-US" dirty="0">
              <a:solidFill>
                <a:prstClr val="black"/>
              </a:solidFill>
            </a:endParaRPr>
          </a:p>
        </p:txBody>
      </p:sp>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381000" y="6381690"/>
            <a:ext cx="9753600" cy="400110"/>
          </a:xfrm>
        </p:spPr>
        <p:txBody>
          <a:bodyPr/>
          <a:lstStyle/>
          <a:p>
            <a:r>
              <a:rPr lang="en-US" dirty="0"/>
              <a:t>Source: GfK TVB Media Comparisons Study 2023. M-S 4A-2A. Persons 18+ Have you recently or do you plan in the next month, to do any shopping in a retail store: Yes. </a:t>
            </a:r>
          </a:p>
        </p:txBody>
      </p:sp>
    </p:spTree>
    <p:extLst>
      <p:ext uri="{BB962C8B-B14F-4D97-AF65-F5344CB8AC3E}">
        <p14:creationId xmlns:p14="http://schemas.microsoft.com/office/powerpoint/2010/main" val="195979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352809" cy="1089529"/>
          </a:xfrm>
        </p:spPr>
        <p:txBody>
          <a:bodyPr/>
          <a:lstStyle/>
          <a:p>
            <a:r>
              <a:rPr lang="en-US" sz="3600" dirty="0"/>
              <a:t>TV Has Highest Reach of Ad Supported Platforms Broadcast Leads the Way For In-Store Shoppers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14</a:t>
            </a:fld>
            <a:endParaRPr lang="en-US" dirty="0"/>
          </a:p>
        </p:txBody>
      </p:sp>
      <p:sp>
        <p:nvSpPr>
          <p:cNvPr id="5" name="Text Placeholder 4"/>
          <p:cNvSpPr>
            <a:spLocks noGrp="1"/>
          </p:cNvSpPr>
          <p:nvPr>
            <p:ph type="body" sz="quarter" idx="13"/>
          </p:nvPr>
        </p:nvSpPr>
        <p:spPr>
          <a:xfrm>
            <a:off x="381000" y="6324600"/>
            <a:ext cx="9296399" cy="507831"/>
          </a:xfrm>
        </p:spPr>
        <p:txBody>
          <a:bodyPr/>
          <a:lstStyle/>
          <a:p>
            <a:pPr eaLnBrk="0" hangingPunct="0"/>
            <a:r>
              <a:rPr lang="en-US" dirty="0"/>
              <a:t>Source: GfK TVB Media Comparisons Study 2023. M-S 4A-2A. Persons 18+ Have you recently or do you plan in the next month, to do any shopping in a retail store: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2895600" y="1066800"/>
            <a:ext cx="6095128"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In-Store Shoppers</a:t>
            </a:r>
            <a:endParaRPr lang="en-US" sz="1400" dirty="0">
              <a:effectLst/>
            </a:endParaRPr>
          </a:p>
        </p:txBody>
      </p:sp>
      <p:graphicFrame>
        <p:nvGraphicFramePr>
          <p:cNvPr id="3" name="Chart 2">
            <a:extLst>
              <a:ext uri="{FF2B5EF4-FFF2-40B4-BE49-F238E27FC236}">
                <a16:creationId xmlns:a16="http://schemas.microsoft.com/office/drawing/2014/main" id="{4702A671-B41F-FF91-C08B-0BA794962688}"/>
              </a:ext>
            </a:extLst>
          </p:cNvPr>
          <p:cNvGraphicFramePr/>
          <p:nvPr>
            <p:extLst>
              <p:ext uri="{D42A27DB-BD31-4B8C-83A1-F6EECF244321}">
                <p14:modId xmlns:p14="http://schemas.microsoft.com/office/powerpoint/2010/main" val="636871472"/>
              </p:ext>
            </p:extLst>
          </p:nvPr>
        </p:nvGraphicFramePr>
        <p:xfrm>
          <a:off x="228600" y="1369643"/>
          <a:ext cx="11811000" cy="4878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955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TV is TV’s Primary Reach Engine</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15</a:t>
            </a:fld>
            <a:endParaRPr lang="en-US" dirty="0"/>
          </a:p>
        </p:txBody>
      </p:sp>
      <p:sp>
        <p:nvSpPr>
          <p:cNvPr id="5" name="Text Placeholder 4"/>
          <p:cNvSpPr>
            <a:spLocks noGrp="1"/>
          </p:cNvSpPr>
          <p:nvPr>
            <p:ph type="body" sz="quarter" idx="13"/>
          </p:nvPr>
        </p:nvSpPr>
        <p:spPr>
          <a:xfrm>
            <a:off x="390606" y="6419095"/>
            <a:ext cx="9743994" cy="369332"/>
          </a:xfrm>
        </p:spPr>
        <p:txBody>
          <a:bodyPr/>
          <a:lstStyle/>
          <a:p>
            <a:r>
              <a:rPr lang="en-US" dirty="0"/>
              <a:t>Source: GfK TVB Media Comparisons Study 2023. M-S 4A-2A. Persons 18+ Have you recently or do you plan in the next month, to do any shopping in a retail store: Yes. </a:t>
            </a:r>
          </a:p>
        </p:txBody>
      </p:sp>
      <p:graphicFrame>
        <p:nvGraphicFramePr>
          <p:cNvPr id="7" name="Chart 6"/>
          <p:cNvGraphicFramePr/>
          <p:nvPr>
            <p:extLst>
              <p:ext uri="{D42A27DB-BD31-4B8C-83A1-F6EECF244321}">
                <p14:modId xmlns:p14="http://schemas.microsoft.com/office/powerpoint/2010/main" val="2431237760"/>
              </p:ext>
            </p:extLst>
          </p:nvPr>
        </p:nvGraphicFramePr>
        <p:xfrm>
          <a:off x="622897" y="895376"/>
          <a:ext cx="10972799" cy="536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641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A0D2-BB63-7490-BCA0-8C82D6700F38}"/>
              </a:ext>
            </a:extLst>
          </p:cNvPr>
          <p:cNvSpPr>
            <a:spLocks noGrp="1"/>
          </p:cNvSpPr>
          <p:nvPr>
            <p:ph type="title"/>
          </p:nvPr>
        </p:nvSpPr>
        <p:spPr>
          <a:xfrm>
            <a:off x="419595" y="280114"/>
            <a:ext cx="11352809" cy="1089529"/>
          </a:xfrm>
        </p:spPr>
        <p:txBody>
          <a:bodyPr/>
          <a:lstStyle/>
          <a:p>
            <a:r>
              <a:rPr lang="en-US" sz="3600" dirty="0"/>
              <a:t>Why is it Important That Cable Only Adds 1 Reach Point to Broadcast?</a:t>
            </a:r>
          </a:p>
        </p:txBody>
      </p:sp>
      <p:sp>
        <p:nvSpPr>
          <p:cNvPr id="3" name="Content Placeholder 2">
            <a:extLst>
              <a:ext uri="{FF2B5EF4-FFF2-40B4-BE49-F238E27FC236}">
                <a16:creationId xmlns:a16="http://schemas.microsoft.com/office/drawing/2014/main" id="{7F6411AD-A28D-0016-0CB0-133F7578ACC4}"/>
              </a:ext>
            </a:extLst>
          </p:cNvPr>
          <p:cNvSpPr>
            <a:spLocks noGrp="1"/>
          </p:cNvSpPr>
          <p:nvPr>
            <p:ph idx="1"/>
          </p:nvPr>
        </p:nvSpPr>
        <p:spPr>
          <a:xfrm>
            <a:off x="609600" y="1948037"/>
            <a:ext cx="11353800" cy="4909963"/>
          </a:xfrm>
        </p:spPr>
        <p:txBody>
          <a:bodyPr/>
          <a:lstStyle/>
          <a:p>
            <a:pPr>
              <a:lnSpc>
                <a:spcPct val="100000"/>
              </a:lnSpc>
            </a:pPr>
            <a:r>
              <a:rPr lang="en-US" dirty="0"/>
              <a:t>Advertisers can see a reach number for broadcast of 78%,                 and a reach number for cable of 56% and think “if I add them together, I can really reach my prospects- possibly 90%.”</a:t>
            </a:r>
          </a:p>
          <a:p>
            <a:pPr>
              <a:lnSpc>
                <a:spcPct val="100000"/>
              </a:lnSpc>
            </a:pPr>
            <a:r>
              <a:rPr lang="en-US" dirty="0"/>
              <a:t>That’s incorrect- they don’t realize the high amount of duplication cable has with broadcast and that it barely adds one percent to the reach.</a:t>
            </a:r>
          </a:p>
          <a:p>
            <a:pPr>
              <a:lnSpc>
                <a:spcPct val="100000"/>
              </a:lnSpc>
            </a:pPr>
            <a:r>
              <a:rPr lang="en-US" dirty="0"/>
              <a:t>In fact, advertisers can add more reach to their broadcast schedules by adding broadcast apps/websites.</a:t>
            </a:r>
          </a:p>
        </p:txBody>
      </p:sp>
      <p:sp>
        <p:nvSpPr>
          <p:cNvPr id="4" name="Slide Number Placeholder 3">
            <a:extLst>
              <a:ext uri="{FF2B5EF4-FFF2-40B4-BE49-F238E27FC236}">
                <a16:creationId xmlns:a16="http://schemas.microsoft.com/office/drawing/2014/main" id="{A668FD14-BEA1-622A-8C80-0E9948055EF2}"/>
              </a:ext>
            </a:extLst>
          </p:cNvPr>
          <p:cNvSpPr>
            <a:spLocks noGrp="1"/>
          </p:cNvSpPr>
          <p:nvPr>
            <p:ph type="sldNum" sz="quarter" idx="12"/>
          </p:nvPr>
        </p:nvSpPr>
        <p:spPr/>
        <p:txBody>
          <a:bodyPr/>
          <a:lstStyle/>
          <a:p>
            <a:fld id="{BB88B489-69ED-4F0A-A940-13A5E0BFFCBC}" type="slidenum">
              <a:rPr lang="en-US" smtClean="0"/>
              <a:pPr/>
              <a:t>16</a:t>
            </a:fld>
            <a:endParaRPr lang="en-US" dirty="0"/>
          </a:p>
        </p:txBody>
      </p:sp>
    </p:spTree>
    <p:extLst>
      <p:ext uri="{BB962C8B-B14F-4D97-AF65-F5344CB8AC3E}">
        <p14:creationId xmlns:p14="http://schemas.microsoft.com/office/powerpoint/2010/main" val="3002545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pPr>
              <a:tabLst>
                <a:tab pos="1258888" algn="l"/>
              </a:tabLst>
            </a:pPr>
            <a:r>
              <a:rPr lang="en-US" dirty="0"/>
              <a:t>Broadcast Websites Added More Reach to Broadcast TV than Cable or Streaming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68248694"/>
              </p:ext>
            </p:extLst>
          </p:nvPr>
        </p:nvGraphicFramePr>
        <p:xfrm>
          <a:off x="306781" y="1447800"/>
          <a:ext cx="11732819" cy="49323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17</a:t>
            </a:fld>
            <a:endParaRPr lang="en-US" dirty="0">
              <a:solidFill>
                <a:prstClr val="black"/>
              </a:solidFill>
            </a:endParaRPr>
          </a:p>
        </p:txBody>
      </p:sp>
      <p:sp>
        <p:nvSpPr>
          <p:cNvPr id="5" name="Text Placeholder 4"/>
          <p:cNvSpPr>
            <a:spLocks noGrp="1"/>
          </p:cNvSpPr>
          <p:nvPr>
            <p:ph type="body" sz="quarter" idx="13"/>
          </p:nvPr>
        </p:nvSpPr>
        <p:spPr>
          <a:xfrm>
            <a:off x="381000" y="6368723"/>
            <a:ext cx="9829800" cy="369332"/>
          </a:xfrm>
        </p:spPr>
        <p:txBody>
          <a:bodyPr/>
          <a:lstStyle/>
          <a:p>
            <a:r>
              <a:rPr lang="en-US" dirty="0"/>
              <a:t>Source: GfK TVB Media Comparisons Study 2023. M-S 4A-2A. Persons 18+ Have you recently or do you plan in the next month, to do any shopping in a retail store: Yes.</a:t>
            </a:r>
          </a:p>
        </p:txBody>
      </p:sp>
      <p:sp>
        <p:nvSpPr>
          <p:cNvPr id="6" name="TextBox 1"/>
          <p:cNvSpPr txBox="1"/>
          <p:nvPr/>
        </p:nvSpPr>
        <p:spPr>
          <a:xfrm>
            <a:off x="3581400"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0.7%</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7" name="TextBox 1"/>
          <p:cNvSpPr txBox="1"/>
          <p:nvPr/>
        </p:nvSpPr>
        <p:spPr>
          <a:xfrm>
            <a:off x="5878115" y="2861973"/>
            <a:ext cx="1056085" cy="132902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5.7%</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3" name="TextBox 1">
            <a:extLst>
              <a:ext uri="{FF2B5EF4-FFF2-40B4-BE49-F238E27FC236}">
                <a16:creationId xmlns:a16="http://schemas.microsoft.com/office/drawing/2014/main" id="{88194D74-C170-8B18-FBE6-3EB1CA233C56}"/>
              </a:ext>
            </a:extLst>
          </p:cNvPr>
          <p:cNvSpPr txBox="1"/>
          <p:nvPr/>
        </p:nvSpPr>
        <p:spPr>
          <a:xfrm>
            <a:off x="8235863"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2.5%</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9" name="TextBox 1">
            <a:extLst>
              <a:ext uri="{FF2B5EF4-FFF2-40B4-BE49-F238E27FC236}">
                <a16:creationId xmlns:a16="http://schemas.microsoft.com/office/drawing/2014/main" id="{C471DD85-E8C6-2ABA-065E-7B7B41C2A780}"/>
              </a:ext>
            </a:extLst>
          </p:cNvPr>
          <p:cNvSpPr txBox="1"/>
          <p:nvPr/>
        </p:nvSpPr>
        <p:spPr>
          <a:xfrm>
            <a:off x="10552709"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3.3%</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10" name="TextBox 9">
            <a:extLst>
              <a:ext uri="{FF2B5EF4-FFF2-40B4-BE49-F238E27FC236}">
                <a16:creationId xmlns:a16="http://schemas.microsoft.com/office/drawing/2014/main" id="{BAF3F8B3-C769-1356-0A5B-382D11C96C3E}"/>
              </a:ext>
            </a:extLst>
          </p:cNvPr>
          <p:cNvSpPr txBox="1"/>
          <p:nvPr/>
        </p:nvSpPr>
        <p:spPr>
          <a:xfrm>
            <a:off x="2969040" y="1447800"/>
            <a:ext cx="6781800" cy="369332"/>
          </a:xfrm>
          <a:prstGeom prst="rect">
            <a:avLst/>
          </a:prstGeom>
          <a:noFill/>
        </p:spPr>
        <p:txBody>
          <a:bodyPr wrap="square">
            <a:spAutoFit/>
          </a:bodyPr>
          <a:lstStyle/>
          <a:p>
            <a:pPr algn="ctr"/>
            <a:r>
              <a:rPr lang="en-US" sz="1800" b="1" i="0" baseline="0" dirty="0">
                <a:effectLst/>
              </a:rPr>
              <a:t>A18+ In-Store Shoppers</a:t>
            </a:r>
            <a:endParaRPr lang="en-US" sz="1800" dirty="0"/>
          </a:p>
        </p:txBody>
      </p:sp>
    </p:spTree>
    <p:extLst>
      <p:ext uri="{BB962C8B-B14F-4D97-AF65-F5344CB8AC3E}">
        <p14:creationId xmlns:p14="http://schemas.microsoft.com/office/powerpoint/2010/main" val="295158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18</a:t>
            </a:fld>
            <a:endParaRPr lang="en-US" dirty="0"/>
          </a:p>
        </p:txBody>
      </p:sp>
      <p:sp>
        <p:nvSpPr>
          <p:cNvPr id="5" name="Text Placeholder 4"/>
          <p:cNvSpPr>
            <a:spLocks noGrp="1"/>
          </p:cNvSpPr>
          <p:nvPr>
            <p:ph type="body" sz="quarter" idx="13"/>
          </p:nvPr>
        </p:nvSpPr>
        <p:spPr>
          <a:xfrm>
            <a:off x="381000" y="6531077"/>
            <a:ext cx="8610599" cy="230832"/>
          </a:xfrm>
        </p:spPr>
        <p:txBody>
          <a:bodyPr/>
          <a:lstStyle/>
          <a:p>
            <a:r>
              <a:rPr lang="en-US" dirty="0"/>
              <a:t>Source: GfK TVB Media Comparisons Study 2023. M-S 4A-2A. Persons 18+ In-Store Shoppers.</a:t>
            </a:r>
          </a:p>
        </p:txBody>
      </p:sp>
      <p:graphicFrame>
        <p:nvGraphicFramePr>
          <p:cNvPr id="7" name="Chart 6"/>
          <p:cNvGraphicFramePr/>
          <p:nvPr>
            <p:extLst>
              <p:ext uri="{D42A27DB-BD31-4B8C-83A1-F6EECF244321}">
                <p14:modId xmlns:p14="http://schemas.microsoft.com/office/powerpoint/2010/main" val="881643415"/>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1826107216"/>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20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In-Store Shoppers Spend the Most Time with Television of All Ad Supported Platforms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19</a:t>
            </a:fld>
            <a:endParaRPr lang="en-US" dirty="0">
              <a:solidFill>
                <a:prstClr val="black"/>
              </a:solidFill>
            </a:endParaRPr>
          </a:p>
        </p:txBody>
      </p:sp>
      <p:sp>
        <p:nvSpPr>
          <p:cNvPr id="5" name="Text Placeholder 4"/>
          <p:cNvSpPr>
            <a:spLocks noGrp="1"/>
          </p:cNvSpPr>
          <p:nvPr>
            <p:ph type="body" sz="quarter" idx="13"/>
          </p:nvPr>
        </p:nvSpPr>
        <p:spPr>
          <a:xfrm>
            <a:off x="381000" y="6324600"/>
            <a:ext cx="9296400" cy="553998"/>
          </a:xfrm>
        </p:spPr>
        <p:txBody>
          <a:bodyPr/>
          <a:lstStyle/>
          <a:p>
            <a:r>
              <a:rPr lang="en-US" dirty="0"/>
              <a:t>Source: GfK TVB Media Comparisons Study 2023. M-S 4A-2A. Persons 18+ Have you recently or do you plan in the next month, to do any shopping in a retail store: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9" name="TextBox 8">
            <a:extLst>
              <a:ext uri="{FF2B5EF4-FFF2-40B4-BE49-F238E27FC236}">
                <a16:creationId xmlns:a16="http://schemas.microsoft.com/office/drawing/2014/main" id="{7C96E4CE-5A07-4BF0-AB44-A2DF2698398C}"/>
              </a:ext>
            </a:extLst>
          </p:cNvPr>
          <p:cNvSpPr txBox="1"/>
          <p:nvPr/>
        </p:nvSpPr>
        <p:spPr>
          <a:xfrm>
            <a:off x="7467600" y="3962400"/>
            <a:ext cx="4038600" cy="738664"/>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 A18+ </a:t>
            </a:r>
            <a:br>
              <a:rPr lang="en-US" sz="1400" b="1" i="0" baseline="0" dirty="0">
                <a:effectLst/>
              </a:rPr>
            </a:br>
            <a:r>
              <a:rPr lang="en-US" sz="1400" b="1" i="0" baseline="0" dirty="0">
                <a:effectLst/>
              </a:rPr>
              <a:t>In-Store Shoppers</a:t>
            </a:r>
          </a:p>
          <a:p>
            <a:pPr algn="ctr" rtl="0">
              <a:defRPr sz="1400" b="1" i="0" u="none" strike="noStrike" kern="1200" spc="0" baseline="0">
                <a:solidFill>
                  <a:prstClr val="black"/>
                </a:solidFill>
                <a:latin typeface="+mn-lt"/>
                <a:ea typeface="+mn-ea"/>
                <a:cs typeface="+mn-cs"/>
              </a:defRPr>
            </a:pPr>
            <a:r>
              <a:rPr lang="en-US" sz="1400" b="1" i="0" baseline="0" dirty="0">
                <a:effectLst/>
              </a:rPr>
              <a:t>(In </a:t>
            </a:r>
            <a:r>
              <a:rPr lang="en-US" sz="1400" b="1" i="0" baseline="0" dirty="0" err="1">
                <a:effectLst/>
              </a:rPr>
              <a:t>Hours:Minutes</a:t>
            </a:r>
            <a:r>
              <a:rPr lang="en-US" sz="1400" b="1" i="0" baseline="0" dirty="0">
                <a:effectLst/>
              </a:rPr>
              <a:t>)</a:t>
            </a:r>
          </a:p>
        </p:txBody>
      </p:sp>
      <p:graphicFrame>
        <p:nvGraphicFramePr>
          <p:cNvPr id="3" name="Chart 2">
            <a:extLst>
              <a:ext uri="{FF2B5EF4-FFF2-40B4-BE49-F238E27FC236}">
                <a16:creationId xmlns:a16="http://schemas.microsoft.com/office/drawing/2014/main" id="{190768D5-0D61-CCA5-4BA1-5983792D2A1C}"/>
              </a:ext>
            </a:extLst>
          </p:cNvPr>
          <p:cNvGraphicFramePr/>
          <p:nvPr>
            <p:extLst>
              <p:ext uri="{D42A27DB-BD31-4B8C-83A1-F6EECF244321}">
                <p14:modId xmlns:p14="http://schemas.microsoft.com/office/powerpoint/2010/main" val="1867615976"/>
              </p:ext>
            </p:extLst>
          </p:nvPr>
        </p:nvGraphicFramePr>
        <p:xfrm>
          <a:off x="228600" y="1241929"/>
          <a:ext cx="11811000" cy="5082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194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a:t>Research Methodology Overview</a:t>
            </a:r>
            <a:endParaRPr lang="en-US" dirty="0"/>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base sample included over 4,000 Adults 18+. This</a:t>
            </a:r>
            <a:r>
              <a:rPr lang="en-US" sz="2000" dirty="0"/>
              <a:t> analysis focuses on respondents 18+ that have recently, or planned to in the next month, do </a:t>
            </a:r>
            <a:r>
              <a:rPr lang="en-US" sz="2000" b="1" dirty="0"/>
              <a:t>any shopping in a retail store</a:t>
            </a:r>
            <a:r>
              <a:rPr lang="en-US" sz="2000" dirty="0"/>
              <a:t>. n=3,303</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21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3</a:t>
            </a:r>
            <a:r>
              <a:rPr lang="en-US" sz="2000" baseline="30000" dirty="0">
                <a:solidFill>
                  <a:schemeClr val="tx2"/>
                </a:solidFill>
              </a:rPr>
              <a:t>rd</a:t>
            </a:r>
            <a:r>
              <a:rPr lang="en-US" sz="2000" dirty="0">
                <a:solidFill>
                  <a:schemeClr val="tx2"/>
                </a:solidFill>
              </a:rPr>
              <a:t> through December 1</a:t>
            </a:r>
            <a:r>
              <a:rPr lang="en-US" sz="2000" baseline="30000" dirty="0">
                <a:solidFill>
                  <a:schemeClr val="tx2"/>
                </a:solidFill>
              </a:rPr>
              <a:t>st</a:t>
            </a:r>
            <a:r>
              <a:rPr lang="en-US" sz="2000" dirty="0">
                <a:solidFill>
                  <a:schemeClr val="tx2"/>
                </a:solidFill>
              </a:rPr>
              <a:t>, 2022.</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32185" y="6514393"/>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26951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In-Store Shoppers</a:t>
            </a:r>
          </a:p>
        </p:txBody>
      </p:sp>
      <p:sp>
        <p:nvSpPr>
          <p:cNvPr id="5" name="Text Placeholder 4"/>
          <p:cNvSpPr>
            <a:spLocks noGrp="1"/>
          </p:cNvSpPr>
          <p:nvPr>
            <p:ph type="body" sz="quarter" idx="13"/>
          </p:nvPr>
        </p:nvSpPr>
        <p:spPr>
          <a:xfrm>
            <a:off x="381000" y="6392577"/>
            <a:ext cx="9753600" cy="369332"/>
          </a:xfrm>
        </p:spPr>
        <p:txBody>
          <a:bodyPr/>
          <a:lstStyle/>
          <a:p>
            <a:r>
              <a:rPr lang="en-US" dirty="0"/>
              <a:t>Source: GfK TVB Media Comparisons Study 2023. M-S 4A-2A. Persons 18+ Have you recently or do you plan in the next month, to do any shopping in a retail store: Yes.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20</a:t>
            </a:fld>
            <a:endParaRPr lang="en-US" dirty="0"/>
          </a:p>
        </p:txBody>
      </p:sp>
      <p:graphicFrame>
        <p:nvGraphicFramePr>
          <p:cNvPr id="2" name="Chart 1">
            <a:extLst>
              <a:ext uri="{FF2B5EF4-FFF2-40B4-BE49-F238E27FC236}">
                <a16:creationId xmlns:a16="http://schemas.microsoft.com/office/drawing/2014/main" id="{DDD1D270-528C-2579-4055-86D93F39D8ED}"/>
              </a:ext>
            </a:extLst>
          </p:cNvPr>
          <p:cNvGraphicFramePr/>
          <p:nvPr>
            <p:extLst>
              <p:ext uri="{D42A27DB-BD31-4B8C-83A1-F6EECF244321}">
                <p14:modId xmlns:p14="http://schemas.microsoft.com/office/powerpoint/2010/main" val="3517305682"/>
              </p:ext>
            </p:extLst>
          </p:nvPr>
        </p:nvGraphicFramePr>
        <p:xfrm>
          <a:off x="496289" y="10668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61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A519-1FCE-35A0-CA7E-8E9A606E1A96}"/>
              </a:ext>
            </a:extLst>
          </p:cNvPr>
          <p:cNvSpPr>
            <a:spLocks noGrp="1"/>
          </p:cNvSpPr>
          <p:nvPr>
            <p:ph type="title"/>
          </p:nvPr>
        </p:nvSpPr>
        <p:spPr>
          <a:xfrm>
            <a:off x="419595" y="152400"/>
            <a:ext cx="11352809" cy="1089529"/>
          </a:xfrm>
        </p:spPr>
        <p:txBody>
          <a:bodyPr/>
          <a:lstStyle/>
          <a:p>
            <a:r>
              <a:rPr lang="en-US" sz="2400" dirty="0"/>
              <a:t>Numbers Quoted for Streaming by Industry Include Streaming Without Ads. </a:t>
            </a:r>
            <a:br>
              <a:rPr lang="en-US" sz="2400" dirty="0"/>
            </a:br>
            <a:r>
              <a:rPr lang="en-US" sz="2400" dirty="0">
                <a:latin typeface="+mj-lt"/>
                <a:ea typeface="+mj-ea"/>
                <a:cs typeface="+mj-cs"/>
              </a:rPr>
              <a:t>When Looking Only at Platforms That Have Advertising, </a:t>
            </a:r>
            <a:br>
              <a:rPr lang="en-US" sz="2400" dirty="0">
                <a:latin typeface="+mj-lt"/>
                <a:ea typeface="+mj-ea"/>
                <a:cs typeface="+mj-cs"/>
              </a:rPr>
            </a:br>
            <a:r>
              <a:rPr lang="en-US" sz="2400" dirty="0">
                <a:latin typeface="+mj-lt"/>
                <a:ea typeface="+mj-ea"/>
                <a:cs typeface="+mj-cs"/>
              </a:rPr>
              <a:t>Linear TV Represents 80% of the Viewing Time</a:t>
            </a:r>
            <a:endParaRPr lang="en-US" sz="2400" dirty="0"/>
          </a:p>
        </p:txBody>
      </p:sp>
      <p:graphicFrame>
        <p:nvGraphicFramePr>
          <p:cNvPr id="8" name="Content Placeholder 7">
            <a:extLst>
              <a:ext uri="{FF2B5EF4-FFF2-40B4-BE49-F238E27FC236}">
                <a16:creationId xmlns:a16="http://schemas.microsoft.com/office/drawing/2014/main" id="{E9081A1F-18F3-2E86-38DA-FCEE8268CA72}"/>
              </a:ext>
            </a:extLst>
          </p:cNvPr>
          <p:cNvGraphicFramePr>
            <a:graphicFrameLocks noGrp="1"/>
          </p:cNvGraphicFramePr>
          <p:nvPr>
            <p:ph idx="1"/>
            <p:extLst>
              <p:ext uri="{D42A27DB-BD31-4B8C-83A1-F6EECF244321}">
                <p14:modId xmlns:p14="http://schemas.microsoft.com/office/powerpoint/2010/main" val="2765426469"/>
              </p:ext>
            </p:extLst>
          </p:nvPr>
        </p:nvGraphicFramePr>
        <p:xfrm>
          <a:off x="-533400" y="2176462"/>
          <a:ext cx="7010400" cy="39957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76011D1-F926-F98B-CAD1-0D84427B78D1}"/>
              </a:ext>
            </a:extLst>
          </p:cNvPr>
          <p:cNvSpPr>
            <a:spLocks noGrp="1"/>
          </p:cNvSpPr>
          <p:nvPr>
            <p:ph type="sldNum" sz="quarter" idx="12"/>
          </p:nvPr>
        </p:nvSpPr>
        <p:spPr/>
        <p:txBody>
          <a:bodyPr/>
          <a:lstStyle/>
          <a:p>
            <a:fld id="{BB88B489-69ED-4F0A-A940-13A5E0BFFCBC}" type="slidenum">
              <a:rPr lang="en-US" smtClean="0"/>
              <a:pPr/>
              <a:t>21</a:t>
            </a:fld>
            <a:endParaRPr lang="en-US" dirty="0"/>
          </a:p>
        </p:txBody>
      </p:sp>
      <p:sp>
        <p:nvSpPr>
          <p:cNvPr id="5" name="Text Placeholder 4">
            <a:extLst>
              <a:ext uri="{FF2B5EF4-FFF2-40B4-BE49-F238E27FC236}">
                <a16:creationId xmlns:a16="http://schemas.microsoft.com/office/drawing/2014/main" id="{1FDCB0AA-98A7-2DB0-96F9-7DFC672E7006}"/>
              </a:ext>
            </a:extLst>
          </p:cNvPr>
          <p:cNvSpPr>
            <a:spLocks noGrp="1"/>
          </p:cNvSpPr>
          <p:nvPr>
            <p:ph type="body" sz="quarter" idx="13"/>
          </p:nvPr>
        </p:nvSpPr>
        <p:spPr>
          <a:xfrm>
            <a:off x="381000" y="6392577"/>
            <a:ext cx="6934200" cy="369332"/>
          </a:xfrm>
        </p:spPr>
        <p:txBody>
          <a:bodyPr/>
          <a:lstStyle/>
          <a:p>
            <a:r>
              <a:rPr lang="en-US" dirty="0"/>
              <a:t>Source: GfK TVB Media Comparisons Study 2023. M-S 4A-2A. Persons 18+ Have you recently or do you plan in the next month, to do any shopping in a retail store: Yes. Time Spent on TV set viewing programming (not short form).</a:t>
            </a:r>
          </a:p>
        </p:txBody>
      </p:sp>
      <p:graphicFrame>
        <p:nvGraphicFramePr>
          <p:cNvPr id="9" name="Content Placeholder 7">
            <a:extLst>
              <a:ext uri="{FF2B5EF4-FFF2-40B4-BE49-F238E27FC236}">
                <a16:creationId xmlns:a16="http://schemas.microsoft.com/office/drawing/2014/main" id="{928FA739-AF1A-F31C-9AC3-BDD0D6D7072E}"/>
              </a:ext>
            </a:extLst>
          </p:cNvPr>
          <p:cNvGraphicFramePr>
            <a:graphicFrameLocks/>
          </p:cNvGraphicFramePr>
          <p:nvPr>
            <p:extLst>
              <p:ext uri="{D42A27DB-BD31-4B8C-83A1-F6EECF244321}">
                <p14:modId xmlns:p14="http://schemas.microsoft.com/office/powerpoint/2010/main" val="868678287"/>
              </p:ext>
            </p:extLst>
          </p:nvPr>
        </p:nvGraphicFramePr>
        <p:xfrm>
          <a:off x="5410200" y="2176462"/>
          <a:ext cx="7010400" cy="39957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F018F9C-0D72-710A-39ED-CFA0C88EF086}"/>
              </a:ext>
            </a:extLst>
          </p:cNvPr>
          <p:cNvSpPr txBox="1"/>
          <p:nvPr/>
        </p:nvSpPr>
        <p:spPr>
          <a:xfrm>
            <a:off x="1004369" y="1929825"/>
            <a:ext cx="3796231" cy="584775"/>
          </a:xfrm>
          <a:prstGeom prst="rect">
            <a:avLst/>
          </a:prstGeom>
          <a:noFill/>
        </p:spPr>
        <p:txBody>
          <a:bodyPr wrap="none" rtlCol="0">
            <a:spAutoFit/>
          </a:bodyPr>
          <a:lstStyle/>
          <a:p>
            <a:pPr algn="ctr"/>
            <a:r>
              <a:rPr lang="en-US" sz="1600" b="1" dirty="0"/>
              <a:t>Time Spent On TV Screen Linear +</a:t>
            </a:r>
            <a:br>
              <a:rPr lang="en-US" sz="1600" b="1" dirty="0"/>
            </a:br>
            <a:r>
              <a:rPr lang="en-US" sz="1600" b="1" dirty="0"/>
              <a:t>All Streaming (with &amp; without ads)</a:t>
            </a:r>
          </a:p>
        </p:txBody>
      </p:sp>
      <p:sp>
        <p:nvSpPr>
          <p:cNvPr id="7" name="TextBox 6">
            <a:extLst>
              <a:ext uri="{FF2B5EF4-FFF2-40B4-BE49-F238E27FC236}">
                <a16:creationId xmlns:a16="http://schemas.microsoft.com/office/drawing/2014/main" id="{F0B762A6-E36A-9440-038A-F1494FAA3732}"/>
              </a:ext>
            </a:extLst>
          </p:cNvPr>
          <p:cNvSpPr txBox="1"/>
          <p:nvPr/>
        </p:nvSpPr>
        <p:spPr>
          <a:xfrm>
            <a:off x="7467600" y="1929825"/>
            <a:ext cx="2755883" cy="584775"/>
          </a:xfrm>
          <a:prstGeom prst="rect">
            <a:avLst/>
          </a:prstGeom>
          <a:noFill/>
        </p:spPr>
        <p:txBody>
          <a:bodyPr wrap="none" rtlCol="0">
            <a:spAutoFit/>
          </a:bodyPr>
          <a:lstStyle/>
          <a:p>
            <a:pPr algn="ctr"/>
            <a:r>
              <a:rPr lang="en-US" sz="1600" b="1" dirty="0"/>
              <a:t>Time Spent on TV Screen</a:t>
            </a:r>
          </a:p>
          <a:p>
            <a:pPr algn="ctr"/>
            <a:r>
              <a:rPr lang="en-US" sz="1600" b="1" dirty="0"/>
              <a:t> With Ads Only</a:t>
            </a:r>
          </a:p>
        </p:txBody>
      </p:sp>
      <p:sp>
        <p:nvSpPr>
          <p:cNvPr id="3" name="TextBox 2">
            <a:extLst>
              <a:ext uri="{FF2B5EF4-FFF2-40B4-BE49-F238E27FC236}">
                <a16:creationId xmlns:a16="http://schemas.microsoft.com/office/drawing/2014/main" id="{721B6CEC-730A-FD5B-FE5E-A5470084C970}"/>
              </a:ext>
            </a:extLst>
          </p:cNvPr>
          <p:cNvSpPr txBox="1"/>
          <p:nvPr/>
        </p:nvSpPr>
        <p:spPr>
          <a:xfrm>
            <a:off x="2931695" y="1371600"/>
            <a:ext cx="6781800" cy="369332"/>
          </a:xfrm>
          <a:prstGeom prst="rect">
            <a:avLst/>
          </a:prstGeom>
          <a:noFill/>
        </p:spPr>
        <p:txBody>
          <a:bodyPr wrap="square">
            <a:spAutoFit/>
          </a:bodyPr>
          <a:lstStyle/>
          <a:p>
            <a:pPr algn="ctr"/>
            <a:r>
              <a:rPr lang="en-US" b="1" i="0" baseline="0" dirty="0">
                <a:effectLst/>
              </a:rPr>
              <a:t>A18+ In-Store Shoppers</a:t>
            </a:r>
            <a:endParaRPr lang="en-US" dirty="0"/>
          </a:p>
        </p:txBody>
      </p:sp>
    </p:spTree>
    <p:extLst>
      <p:ext uri="{BB962C8B-B14F-4D97-AF65-F5344CB8AC3E}">
        <p14:creationId xmlns:p14="http://schemas.microsoft.com/office/powerpoint/2010/main" val="1093602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22</a:t>
            </a:fld>
            <a:endParaRPr lang="en-US" dirty="0">
              <a:solidFill>
                <a:prstClr val="black"/>
              </a:solidFill>
            </a:endParaRPr>
          </a:p>
        </p:txBody>
      </p:sp>
      <p:sp>
        <p:nvSpPr>
          <p:cNvPr id="6" name="Text Placeholder 5"/>
          <p:cNvSpPr>
            <a:spLocks noGrp="1"/>
          </p:cNvSpPr>
          <p:nvPr>
            <p:ph type="body" sz="quarter" idx="13"/>
          </p:nvPr>
        </p:nvSpPr>
        <p:spPr>
          <a:xfrm>
            <a:off x="381000" y="6531077"/>
            <a:ext cx="9753600" cy="230832"/>
          </a:xfrm>
        </p:spPr>
        <p:txBody>
          <a:bodyPr/>
          <a:lstStyle/>
          <a:p>
            <a:r>
              <a:rPr lang="en-US" dirty="0"/>
              <a:t>Source: GfK TVB Media Comparisons Study 2023. M-S 4A-2A. Persons 18+ Have you recently or do you plan in the next month, to do any shopping in a retail store: Yes.</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228601" y="152400"/>
            <a:ext cx="11734800"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 </a:t>
            </a:r>
          </a:p>
          <a:p>
            <a:r>
              <a:rPr lang="en-US" sz="3600" dirty="0"/>
              <a:t>For In-Store Shoppers</a:t>
            </a:r>
          </a:p>
        </p:txBody>
      </p:sp>
      <p:graphicFrame>
        <p:nvGraphicFramePr>
          <p:cNvPr id="2" name="Chart 1">
            <a:extLst>
              <a:ext uri="{FF2B5EF4-FFF2-40B4-BE49-F238E27FC236}">
                <a16:creationId xmlns:a16="http://schemas.microsoft.com/office/drawing/2014/main" id="{35B6CEDF-27D5-B008-3E4E-6BEB7C388C02}"/>
              </a:ext>
            </a:extLst>
          </p:cNvPr>
          <p:cNvGraphicFramePr/>
          <p:nvPr>
            <p:extLst>
              <p:ext uri="{D42A27DB-BD31-4B8C-83A1-F6EECF244321}">
                <p14:modId xmlns:p14="http://schemas.microsoft.com/office/powerpoint/2010/main" val="467478388"/>
              </p:ext>
            </p:extLst>
          </p:nvPr>
        </p:nvGraphicFramePr>
        <p:xfrm>
          <a:off x="1752600" y="762000"/>
          <a:ext cx="8034394"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187550-CFAA-BF1C-B116-59C6BC7943FC}"/>
              </a:ext>
            </a:extLst>
          </p:cNvPr>
          <p:cNvSpPr txBox="1"/>
          <p:nvPr/>
        </p:nvSpPr>
        <p:spPr>
          <a:xfrm>
            <a:off x="7620000" y="4648200"/>
            <a:ext cx="646331" cy="369332"/>
          </a:xfrm>
          <a:prstGeom prst="rect">
            <a:avLst/>
          </a:prstGeom>
          <a:noFill/>
        </p:spPr>
        <p:txBody>
          <a:bodyPr wrap="none" rtlCol="0">
            <a:spAutoFit/>
          </a:bodyPr>
          <a:lstStyle/>
          <a:p>
            <a:r>
              <a:rPr lang="en-US" dirty="0"/>
              <a:t>1:57</a:t>
            </a:r>
          </a:p>
        </p:txBody>
      </p:sp>
      <p:sp>
        <p:nvSpPr>
          <p:cNvPr id="5" name="TextBox 4">
            <a:extLst>
              <a:ext uri="{FF2B5EF4-FFF2-40B4-BE49-F238E27FC236}">
                <a16:creationId xmlns:a16="http://schemas.microsoft.com/office/drawing/2014/main" id="{70EF5320-72E4-F912-56D3-DA013D07680C}"/>
              </a:ext>
            </a:extLst>
          </p:cNvPr>
          <p:cNvSpPr txBox="1"/>
          <p:nvPr/>
        </p:nvSpPr>
        <p:spPr>
          <a:xfrm>
            <a:off x="4038600" y="1992868"/>
            <a:ext cx="646331" cy="369332"/>
          </a:xfrm>
          <a:prstGeom prst="rect">
            <a:avLst/>
          </a:prstGeom>
          <a:noFill/>
        </p:spPr>
        <p:txBody>
          <a:bodyPr wrap="none" rtlCol="0">
            <a:spAutoFit/>
          </a:bodyPr>
          <a:lstStyle/>
          <a:p>
            <a:r>
              <a:rPr lang="en-US" dirty="0"/>
              <a:t>7:31</a:t>
            </a:r>
          </a:p>
        </p:txBody>
      </p:sp>
    </p:spTree>
    <p:extLst>
      <p:ext uri="{BB962C8B-B14F-4D97-AF65-F5344CB8AC3E}">
        <p14:creationId xmlns:p14="http://schemas.microsoft.com/office/powerpoint/2010/main" val="1906951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Screen Size Matters</a:t>
            </a:r>
          </a:p>
        </p:txBody>
      </p:sp>
    </p:spTree>
    <p:extLst>
      <p:ext uri="{BB962C8B-B14F-4D97-AF65-F5344CB8AC3E}">
        <p14:creationId xmlns:p14="http://schemas.microsoft.com/office/powerpoint/2010/main" val="1434989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pPr/>
              <a:t>24</a:t>
            </a:fld>
            <a:endParaRPr lang="en-US" dirty="0"/>
          </a:p>
        </p:txBody>
      </p:sp>
      <p:sp>
        <p:nvSpPr>
          <p:cNvPr id="8" name="Text Placeholder 4">
            <a:extLst>
              <a:ext uri="{FF2B5EF4-FFF2-40B4-BE49-F238E27FC236}">
                <a16:creationId xmlns:a16="http://schemas.microsoft.com/office/drawing/2014/main" id="{047795C0-A039-4AE7-9430-42774312DBC1}"/>
              </a:ext>
            </a:extLst>
          </p:cNvPr>
          <p:cNvSpPr>
            <a:spLocks noGrp="1"/>
          </p:cNvSpPr>
          <p:nvPr>
            <p:ph type="body" sz="quarter" idx="13"/>
          </p:nvPr>
        </p:nvSpPr>
        <p:spPr>
          <a:xfrm>
            <a:off x="381000" y="6392577"/>
            <a:ext cx="9753600" cy="369332"/>
          </a:xfrm>
        </p:spPr>
        <p:txBody>
          <a:bodyPr/>
          <a:lstStyle/>
          <a:p>
            <a:r>
              <a:rPr lang="en-US" dirty="0"/>
              <a:t>Source: GfK TVB Media Comparisons Study 2023. M-S 4A-2A. Persons 18+ Have you recently or do you plan in the next month, to do any shopping in a retail store: Yes.</a:t>
            </a:r>
          </a:p>
        </p:txBody>
      </p:sp>
      <p:graphicFrame>
        <p:nvGraphicFramePr>
          <p:cNvPr id="9" name="Chart 8">
            <a:extLst>
              <a:ext uri="{FF2B5EF4-FFF2-40B4-BE49-F238E27FC236}">
                <a16:creationId xmlns:a16="http://schemas.microsoft.com/office/drawing/2014/main" id="{CC6CDD1E-0B6D-4731-9BFC-822582BC728F}"/>
              </a:ext>
            </a:extLst>
          </p:cNvPr>
          <p:cNvGraphicFramePr/>
          <p:nvPr>
            <p:extLst>
              <p:ext uri="{D42A27DB-BD31-4B8C-83A1-F6EECF244321}">
                <p14:modId xmlns:p14="http://schemas.microsoft.com/office/powerpoint/2010/main" val="805777520"/>
              </p:ext>
            </p:extLst>
          </p:nvPr>
        </p:nvGraphicFramePr>
        <p:xfrm>
          <a:off x="381000" y="1188383"/>
          <a:ext cx="11352809" cy="53648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9CA6B096-D0D1-4FEA-91CF-4DBA39DF1102}"/>
              </a:ext>
            </a:extLst>
          </p:cNvPr>
          <p:cNvSpPr>
            <a:spLocks noGrp="1"/>
          </p:cNvSpPr>
          <p:nvPr>
            <p:ph type="title"/>
          </p:nvPr>
        </p:nvSpPr>
        <p:spPr>
          <a:xfrm>
            <a:off x="419595" y="171373"/>
            <a:ext cx="11352809" cy="1421928"/>
          </a:xfrm>
        </p:spPr>
        <p:txBody>
          <a:bodyPr/>
          <a:lstStyle/>
          <a:p>
            <a:r>
              <a:rPr lang="en-US" sz="3200" dirty="0"/>
              <a:t>Nearly 5 Times As Many Respondents Viewed Programs With Ads on Linear TV on Their Larger Screen TV Set </a:t>
            </a:r>
            <a:br>
              <a:rPr lang="en-US" sz="3200" dirty="0"/>
            </a:br>
            <a:r>
              <a:rPr lang="en-US" sz="3200" dirty="0"/>
              <a:t>Than on Their Smartphone</a:t>
            </a:r>
          </a:p>
        </p:txBody>
      </p:sp>
      <p:sp>
        <p:nvSpPr>
          <p:cNvPr id="2" name="TextBox 1">
            <a:extLst>
              <a:ext uri="{FF2B5EF4-FFF2-40B4-BE49-F238E27FC236}">
                <a16:creationId xmlns:a16="http://schemas.microsoft.com/office/drawing/2014/main" id="{348DC679-CE2A-2B8B-CFF5-AC36E6D2E861}"/>
              </a:ext>
            </a:extLst>
          </p:cNvPr>
          <p:cNvSpPr txBox="1"/>
          <p:nvPr/>
        </p:nvSpPr>
        <p:spPr>
          <a:xfrm>
            <a:off x="2666504" y="1688068"/>
            <a:ext cx="6781800" cy="369332"/>
          </a:xfrm>
          <a:prstGeom prst="rect">
            <a:avLst/>
          </a:prstGeom>
          <a:noFill/>
        </p:spPr>
        <p:txBody>
          <a:bodyPr wrap="square">
            <a:spAutoFit/>
          </a:bodyPr>
          <a:lstStyle/>
          <a:p>
            <a:pPr algn="ctr"/>
            <a:r>
              <a:rPr lang="en-US" sz="1800" b="1" i="0" baseline="0" dirty="0">
                <a:effectLst/>
              </a:rPr>
              <a:t>A18+ In-Store Shoppers</a:t>
            </a:r>
            <a:endParaRPr lang="en-US" sz="1800" dirty="0"/>
          </a:p>
        </p:txBody>
      </p:sp>
    </p:spTree>
    <p:extLst>
      <p:ext uri="{BB962C8B-B14F-4D97-AF65-F5344CB8AC3E}">
        <p14:creationId xmlns:p14="http://schemas.microsoft.com/office/powerpoint/2010/main" val="4202587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a:xfrm>
            <a:off x="913905" y="1752600"/>
            <a:ext cx="10705604" cy="4659006"/>
          </a:xfrm>
        </p:spPr>
        <p:txBody>
          <a:bodyPr>
            <a:normAutofit/>
          </a:bodyPr>
          <a:lstStyle/>
          <a:p>
            <a:pPr marL="0" indent="0" algn="ctr">
              <a:buNone/>
            </a:pPr>
            <a:r>
              <a:rPr lang="en-US" sz="2800" dirty="0"/>
              <a:t>If the experience of viewing on the two screen sizes were comparable, the gap in time spent should be much narrower</a:t>
            </a:r>
          </a:p>
          <a:p>
            <a:pPr marL="0" indent="0">
              <a:buNone/>
            </a:pPr>
            <a:endParaRPr lang="en-US" sz="3600" dirty="0"/>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25</a:t>
            </a:fld>
            <a:endParaRPr lang="en-US" dirty="0"/>
          </a:p>
        </p:txBody>
      </p:sp>
      <p:graphicFrame>
        <p:nvGraphicFramePr>
          <p:cNvPr id="9" name="Content Placeholder 7">
            <a:extLst>
              <a:ext uri="{FF2B5EF4-FFF2-40B4-BE49-F238E27FC236}">
                <a16:creationId xmlns:a16="http://schemas.microsoft.com/office/drawing/2014/main" id="{219CD8F6-CDA5-4E51-9E35-AEC03FEBF4F0}"/>
              </a:ext>
            </a:extLst>
          </p:cNvPr>
          <p:cNvGraphicFramePr>
            <a:graphicFrameLocks/>
          </p:cNvGraphicFramePr>
          <p:nvPr>
            <p:extLst>
              <p:ext uri="{D42A27DB-BD31-4B8C-83A1-F6EECF244321}">
                <p14:modId xmlns:p14="http://schemas.microsoft.com/office/powerpoint/2010/main" val="723746471"/>
              </p:ext>
            </p:extLst>
          </p:nvPr>
        </p:nvGraphicFramePr>
        <p:xfrm>
          <a:off x="609599" y="2230070"/>
          <a:ext cx="10820401" cy="43485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C36FD95B-DFC8-470D-B89C-6B46D1945BC8}"/>
              </a:ext>
            </a:extLst>
          </p:cNvPr>
          <p:cNvSpPr>
            <a:spLocks noGrp="1"/>
          </p:cNvSpPr>
          <p:nvPr>
            <p:ph type="body" sz="quarter" idx="13"/>
          </p:nvPr>
        </p:nvSpPr>
        <p:spPr>
          <a:xfrm>
            <a:off x="381000" y="6381690"/>
            <a:ext cx="9753600" cy="400110"/>
          </a:xfrm>
        </p:spPr>
        <p:txBody>
          <a:bodyPr/>
          <a:lstStyle/>
          <a:p>
            <a:r>
              <a:rPr lang="en-US" dirty="0"/>
              <a:t>Source: GfK TVB Media Comparisons Study 2023.  M-S 4A-2A. Persons 18+ Have you recently or do you plan in the next month, to do any shopping in a retail store: Yes.</a:t>
            </a:r>
          </a:p>
        </p:txBody>
      </p:sp>
      <p:sp>
        <p:nvSpPr>
          <p:cNvPr id="12" name="Title 11">
            <a:extLst>
              <a:ext uri="{FF2B5EF4-FFF2-40B4-BE49-F238E27FC236}">
                <a16:creationId xmlns:a16="http://schemas.microsoft.com/office/drawing/2014/main" id="{9743FFE9-9F10-465C-BD86-F0EF445C1990}"/>
              </a:ext>
            </a:extLst>
          </p:cNvPr>
          <p:cNvSpPr>
            <a:spLocks noGrp="1"/>
          </p:cNvSpPr>
          <p:nvPr>
            <p:ph type="title"/>
          </p:nvPr>
        </p:nvSpPr>
        <p:spPr>
          <a:xfrm>
            <a:off x="419595" y="159444"/>
            <a:ext cx="11352809" cy="1089529"/>
          </a:xfrm>
        </p:spPr>
        <p:txBody>
          <a:bodyPr/>
          <a:lstStyle/>
          <a:p>
            <a:r>
              <a:rPr lang="en-US" sz="3600" dirty="0"/>
              <a:t>A Measure of Engagement is How Much Time People Are Willing to Invest With a Platform Daily</a:t>
            </a:r>
          </a:p>
        </p:txBody>
      </p:sp>
      <p:sp>
        <p:nvSpPr>
          <p:cNvPr id="2" name="TextBox 1">
            <a:extLst>
              <a:ext uri="{FF2B5EF4-FFF2-40B4-BE49-F238E27FC236}">
                <a16:creationId xmlns:a16="http://schemas.microsoft.com/office/drawing/2014/main" id="{8ABE805B-C621-54E1-5EA3-EF0C423F6E47}"/>
              </a:ext>
            </a:extLst>
          </p:cNvPr>
          <p:cNvSpPr txBox="1"/>
          <p:nvPr/>
        </p:nvSpPr>
        <p:spPr>
          <a:xfrm>
            <a:off x="2931695" y="1371600"/>
            <a:ext cx="6781800" cy="369332"/>
          </a:xfrm>
          <a:prstGeom prst="rect">
            <a:avLst/>
          </a:prstGeom>
          <a:noFill/>
        </p:spPr>
        <p:txBody>
          <a:bodyPr wrap="square">
            <a:spAutoFit/>
          </a:bodyPr>
          <a:lstStyle/>
          <a:p>
            <a:pPr algn="ctr"/>
            <a:r>
              <a:rPr lang="en-US" b="1" i="0" baseline="0" dirty="0">
                <a:effectLst/>
              </a:rPr>
              <a:t>A18+ In-Store Shoppers</a:t>
            </a:r>
            <a:endParaRPr lang="en-US" dirty="0"/>
          </a:p>
        </p:txBody>
      </p:sp>
    </p:spTree>
    <p:extLst>
      <p:ext uri="{BB962C8B-B14F-4D97-AF65-F5344CB8AC3E}">
        <p14:creationId xmlns:p14="http://schemas.microsoft.com/office/powerpoint/2010/main" val="131005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pic>
        <p:nvPicPr>
          <p:cNvPr id="7" name="Picture 6">
            <a:extLst>
              <a:ext uri="{FF2B5EF4-FFF2-40B4-BE49-F238E27FC236}">
                <a16:creationId xmlns:a16="http://schemas.microsoft.com/office/drawing/2014/main" id="{7BF48E1C-A702-E7F7-8B60-BE800F52CD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63" b="8696"/>
          <a:stretch/>
        </p:blipFill>
        <p:spPr>
          <a:xfrm>
            <a:off x="3077469" y="990600"/>
            <a:ext cx="6037061" cy="3992880"/>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544389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877D506-7F9E-F60D-503C-AF8E92D7AFAA}"/>
              </a:ext>
            </a:extLst>
          </p:cNvPr>
          <p:cNvGraphicFramePr/>
          <p:nvPr>
            <p:extLst>
              <p:ext uri="{D42A27DB-BD31-4B8C-83A1-F6EECF244321}">
                <p14:modId xmlns:p14="http://schemas.microsoft.com/office/powerpoint/2010/main" val="1045275014"/>
              </p:ext>
            </p:extLst>
          </p:nvPr>
        </p:nvGraphicFramePr>
        <p:xfrm>
          <a:off x="228600" y="609601"/>
          <a:ext cx="1188522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52400"/>
            <a:ext cx="11687713" cy="1089529"/>
          </a:xfrm>
        </p:spPr>
        <p:txBody>
          <a:bodyPr/>
          <a:lstStyle/>
          <a:p>
            <a:r>
              <a:rPr lang="en-US" sz="3600" dirty="0"/>
              <a:t>The Primary Source For News Among In-Store Shoppers:</a:t>
            </a:r>
            <a:br>
              <a:rPr lang="en-US" sz="3600" dirty="0"/>
            </a:br>
            <a:r>
              <a:rPr lang="en-US" sz="3600" dirty="0"/>
              <a:t>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273969"/>
            <a:ext cx="9144000" cy="507831"/>
          </a:xfrm>
        </p:spPr>
        <p:txBody>
          <a:bodyPr/>
          <a:lstStyle/>
          <a:p>
            <a:r>
              <a:rPr lang="en-US" dirty="0"/>
              <a:t>Source: GfK TVB Media Comparisons Study 2023. Persons 18+ Have you recently or do you plan in the next month, to do any shopping in a retail store: Yes. Includes only those who chose a media. QO5 - Which one of the following sources, if any, would you say is your primary source for news?                                                                                         Broadcast TV News &amp; Broadcast TV News Websites/Apps include local TV station &amp; broadcast network telecasts and websites/apps for news/weather/sports.</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A18+ In-Store Shoppers</a:t>
            </a:r>
          </a:p>
        </p:txBody>
      </p:sp>
    </p:spTree>
    <p:extLst>
      <p:ext uri="{BB962C8B-B14F-4D97-AF65-F5344CB8AC3E}">
        <p14:creationId xmlns:p14="http://schemas.microsoft.com/office/powerpoint/2010/main" val="1807741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B1C5CC7-AAB1-4D53-99F9-BF19161AA208}"/>
              </a:ext>
            </a:extLst>
          </p:cNvPr>
          <p:cNvGraphicFramePr/>
          <p:nvPr>
            <p:extLst>
              <p:ext uri="{D42A27DB-BD31-4B8C-83A1-F6EECF244321}">
                <p14:modId xmlns:p14="http://schemas.microsoft.com/office/powerpoint/2010/main" val="3351161245"/>
              </p:ext>
            </p:extLst>
          </p:nvPr>
        </p:nvGraphicFramePr>
        <p:xfrm>
          <a:off x="302820" y="619950"/>
          <a:ext cx="11811000" cy="56181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29</a:t>
            </a:fld>
            <a:endParaRPr lang="en-US" dirty="0">
              <a:solidFill>
                <a:prstClr val="black"/>
              </a:solidFill>
            </a:endParaRPr>
          </a:p>
        </p:txBody>
      </p:sp>
      <p:sp>
        <p:nvSpPr>
          <p:cNvPr id="5" name="Text Placeholder 4"/>
          <p:cNvSpPr>
            <a:spLocks noGrp="1"/>
          </p:cNvSpPr>
          <p:nvPr>
            <p:ph type="body" sz="quarter" idx="13"/>
          </p:nvPr>
        </p:nvSpPr>
        <p:spPr>
          <a:xfrm>
            <a:off x="381000" y="6227802"/>
            <a:ext cx="8763001" cy="553998"/>
          </a:xfrm>
        </p:spPr>
        <p:txBody>
          <a:bodyPr/>
          <a:lstStyle/>
          <a:p>
            <a:r>
              <a:rPr lang="en-US" dirty="0"/>
              <a:t>Source: GfK TVB Media Comparisons Study 2023. Persons 18+ Have you recently or do you plan in the next month, to do any shopping in a retail store: Yes. Includes only those who chose a media. QO6 - What source do you turn to first for information about local weather, traffic, or sports? Local newspapers, national newspapers, cable tv news website/apps, radio station website/apps, streaming radio, and podcasts were &lt; 3%.</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A18+ In-Store Shoppers</a:t>
            </a:r>
          </a:p>
        </p:txBody>
      </p:sp>
    </p:spTree>
    <p:extLst>
      <p:ext uri="{BB962C8B-B14F-4D97-AF65-F5344CB8AC3E}">
        <p14:creationId xmlns:p14="http://schemas.microsoft.com/office/powerpoint/2010/main" val="350005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89637"/>
            <a:ext cx="11352809" cy="978729"/>
          </a:xfrm>
        </p:spPr>
        <p:txBody>
          <a:bodyPr/>
          <a:lstStyle/>
          <a:p>
            <a:r>
              <a:rPr lang="en-US" sz="3200" dirty="0"/>
              <a:t>81% of Respondents Shop In-Store At Least Once A Month. Two Thirds Shop In-Store A Few Times a Month or More</a:t>
            </a:r>
          </a:p>
        </p:txBody>
      </p:sp>
      <p:sp>
        <p:nvSpPr>
          <p:cNvPr id="4" name="Slide Number Placeholder 3"/>
          <p:cNvSpPr>
            <a:spLocks noGrp="1"/>
          </p:cNvSpPr>
          <p:nvPr>
            <p:ph type="sldNum" sz="quarter" idx="12"/>
          </p:nvPr>
        </p:nvSpPr>
        <p:spPr/>
        <p:txBody>
          <a:bodyPr/>
          <a:lstStyle/>
          <a:p>
            <a:fld id="{BB88B489-69ED-4F0A-A940-13A5E0BFFCBC}" type="slidenum">
              <a:rPr lang="en-US" smtClean="0"/>
              <a:pPr/>
              <a:t>3</a:t>
            </a:fld>
            <a:endParaRPr lang="en-US" dirty="0"/>
          </a:p>
        </p:txBody>
      </p:sp>
      <p:sp>
        <p:nvSpPr>
          <p:cNvPr id="11" name="Text Placeholder 2">
            <a:extLst>
              <a:ext uri="{FF2B5EF4-FFF2-40B4-BE49-F238E27FC236}">
                <a16:creationId xmlns:a16="http://schemas.microsoft.com/office/drawing/2014/main" id="{D94046D4-CA24-4736-AD06-68A081FA4170}"/>
              </a:ext>
            </a:extLst>
          </p:cNvPr>
          <p:cNvSpPr txBox="1">
            <a:spLocks/>
          </p:cNvSpPr>
          <p:nvPr/>
        </p:nvSpPr>
        <p:spPr>
          <a:xfrm>
            <a:off x="609600" y="6507034"/>
            <a:ext cx="9182101" cy="246221"/>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Media Comparisons Study 2023. QC6B - How often, if at all, do you shop in a retail store?</a:t>
            </a:r>
          </a:p>
        </p:txBody>
      </p:sp>
      <p:graphicFrame>
        <p:nvGraphicFramePr>
          <p:cNvPr id="14" name="Content Placeholder 8">
            <a:extLst>
              <a:ext uri="{FF2B5EF4-FFF2-40B4-BE49-F238E27FC236}">
                <a16:creationId xmlns:a16="http://schemas.microsoft.com/office/drawing/2014/main" id="{0DC1A2FF-C560-471A-93F9-E670203D266E}"/>
              </a:ext>
            </a:extLst>
          </p:cNvPr>
          <p:cNvGraphicFramePr>
            <a:graphicFrameLocks noGrp="1"/>
          </p:cNvGraphicFramePr>
          <p:nvPr>
            <p:ph idx="1"/>
            <p:extLst>
              <p:ext uri="{D42A27DB-BD31-4B8C-83A1-F6EECF244321}">
                <p14:modId xmlns:p14="http://schemas.microsoft.com/office/powerpoint/2010/main" val="53093909"/>
              </p:ext>
            </p:extLst>
          </p:nvPr>
        </p:nvGraphicFramePr>
        <p:xfrm>
          <a:off x="419595" y="1239994"/>
          <a:ext cx="11467605" cy="5008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6794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0C12686-CC6C-91A6-4718-71FA6C0DA2EB}"/>
              </a:ext>
            </a:extLst>
          </p:cNvPr>
          <p:cNvGraphicFramePr/>
          <p:nvPr>
            <p:extLst>
              <p:ext uri="{D42A27DB-BD31-4B8C-83A1-F6EECF244321}">
                <p14:modId xmlns:p14="http://schemas.microsoft.com/office/powerpoint/2010/main" val="4191275286"/>
              </p:ext>
            </p:extLst>
          </p:nvPr>
        </p:nvGraphicFramePr>
        <p:xfrm>
          <a:off x="304800" y="1447800"/>
          <a:ext cx="11809020" cy="48030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19595" y="280114"/>
            <a:ext cx="11352809" cy="590931"/>
          </a:xfrm>
        </p:spPr>
        <p:txBody>
          <a:bodyPr/>
          <a:lstStyle/>
          <a:p>
            <a:r>
              <a:rPr lang="en-US" sz="3600" dirty="0"/>
              <a:t>In-Store Shoppers’ Trust is in Local Broadcast Assets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381000" y="6324600"/>
            <a:ext cx="8534400" cy="553998"/>
          </a:xfrm>
        </p:spPr>
        <p:txBody>
          <a:bodyPr/>
          <a:lstStyle/>
          <a:p>
            <a:pPr>
              <a:lnSpc>
                <a:spcPct val="100000"/>
              </a:lnSpc>
            </a:pPr>
            <a:r>
              <a:rPr lang="en-US" dirty="0"/>
              <a:t>Source: GfK TVB Media Comparisons Study 2023. Persons 18+ Have you recently or do you plan in the next month, to do any shopping in a retail store: Yes. QO9 -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714499" y="838200"/>
            <a:ext cx="8763000" cy="800219"/>
          </a:xfrm>
          <a:prstGeom prst="rect">
            <a:avLst/>
          </a:prstGeom>
        </p:spPr>
        <p:txBody>
          <a:bodyPr wrap="square">
            <a:spAutoFit/>
          </a:bodyPr>
          <a:lstStyle/>
          <a:p>
            <a:pPr algn="ctr"/>
            <a:r>
              <a:rPr lang="en-US" sz="1400" b="1" dirty="0"/>
              <a:t>A18+ In-Store Shoppers</a:t>
            </a:r>
          </a:p>
          <a:p>
            <a:pPr algn="ctr"/>
            <a:r>
              <a:rPr lang="en-US" sz="1400" b="1" dirty="0"/>
              <a:t>I trust the News that I see/hear on this media source:</a:t>
            </a:r>
            <a:endParaRPr lang="en-US" sz="2000" b="1" dirty="0"/>
          </a:p>
          <a:p>
            <a:pPr algn="ctr"/>
            <a:r>
              <a:rPr lang="en-US" sz="1800" b="1" dirty="0"/>
              <a:t>Percent Agree</a:t>
            </a:r>
          </a:p>
        </p:txBody>
      </p:sp>
      <p:sp>
        <p:nvSpPr>
          <p:cNvPr id="8" name="Oval 7">
            <a:extLst>
              <a:ext uri="{FF2B5EF4-FFF2-40B4-BE49-F238E27FC236}">
                <a16:creationId xmlns:a16="http://schemas.microsoft.com/office/drawing/2014/main" id="{198E2645-964C-49B2-AD0E-4CB5F2EAB39F}"/>
              </a:ext>
            </a:extLst>
          </p:cNvPr>
          <p:cNvSpPr/>
          <p:nvPr/>
        </p:nvSpPr>
        <p:spPr>
          <a:xfrm>
            <a:off x="11412185" y="1524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10363200" y="24046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525000" y="4191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7525985" y="59436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1530075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978729"/>
          </a:xfrm>
        </p:spPr>
        <p:txBody>
          <a:bodyPr/>
          <a:lstStyle/>
          <a:p>
            <a:r>
              <a:rPr lang="en-US" sz="3200" dirty="0"/>
              <a:t>Local Broadcast Television News:</a:t>
            </a:r>
            <a:br>
              <a:rPr lang="en-US" sz="3200" dirty="0"/>
            </a:br>
            <a:r>
              <a:rPr lang="en-US" sz="3200" dirty="0"/>
              <a:t>Most Involved In Your Community For In-Store Shoppers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31</a:t>
            </a:fld>
            <a:endParaRPr lang="en-US" dirty="0">
              <a:solidFill>
                <a:prstClr val="black"/>
              </a:solidFill>
            </a:endParaRPr>
          </a:p>
        </p:txBody>
      </p:sp>
      <p:sp>
        <p:nvSpPr>
          <p:cNvPr id="5" name="Text Placeholder 4"/>
          <p:cNvSpPr>
            <a:spLocks noGrp="1"/>
          </p:cNvSpPr>
          <p:nvPr>
            <p:ph type="body" sz="quarter" idx="13"/>
          </p:nvPr>
        </p:nvSpPr>
        <p:spPr>
          <a:xfrm>
            <a:off x="381000" y="6381690"/>
            <a:ext cx="9296400" cy="400110"/>
          </a:xfrm>
        </p:spPr>
        <p:txBody>
          <a:bodyPr/>
          <a:lstStyle/>
          <a:p>
            <a:r>
              <a:rPr lang="en-US" dirty="0"/>
              <a:t>Source: GfK TVB Media Comparisons Study 2023. Persons 18+ Have you recently or do you plan in the next month, to do any shopping in a retail store: Yes.                                                                                         Includes only those who chose a media. QO8 - And, which source of news do you feel is the most involved in your community? </a:t>
            </a:r>
          </a:p>
        </p:txBody>
      </p:sp>
      <p:sp>
        <p:nvSpPr>
          <p:cNvPr id="7" name="Rectangle 6"/>
          <p:cNvSpPr/>
          <p:nvPr/>
        </p:nvSpPr>
        <p:spPr>
          <a:xfrm>
            <a:off x="3929062" y="1295400"/>
            <a:ext cx="4410075" cy="584775"/>
          </a:xfrm>
          <a:prstGeom prst="rect">
            <a:avLst/>
          </a:prstGeom>
        </p:spPr>
        <p:txBody>
          <a:bodyPr wrap="square">
            <a:spAutoFit/>
          </a:bodyPr>
          <a:lstStyle/>
          <a:p>
            <a:pPr algn="ctr"/>
            <a:r>
              <a:rPr lang="en-US" sz="1600" b="1" dirty="0"/>
              <a:t>Which source of news do you feel is the most involved in your community?</a:t>
            </a:r>
          </a:p>
        </p:txBody>
      </p:sp>
      <p:graphicFrame>
        <p:nvGraphicFramePr>
          <p:cNvPr id="3" name="Chart 2">
            <a:extLst>
              <a:ext uri="{FF2B5EF4-FFF2-40B4-BE49-F238E27FC236}">
                <a16:creationId xmlns:a16="http://schemas.microsoft.com/office/drawing/2014/main" id="{C341FBA3-7167-F69B-C6F0-4454706CD8A5}"/>
              </a:ext>
            </a:extLst>
          </p:cNvPr>
          <p:cNvGraphicFramePr/>
          <p:nvPr>
            <p:extLst>
              <p:ext uri="{D42A27DB-BD31-4B8C-83A1-F6EECF244321}">
                <p14:modId xmlns:p14="http://schemas.microsoft.com/office/powerpoint/2010/main" val="2089588361"/>
              </p:ext>
            </p:extLst>
          </p:nvPr>
        </p:nvGraphicFramePr>
        <p:xfrm>
          <a:off x="228600" y="1541225"/>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208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D4A1C33-677B-8897-D810-3A9BDBC75F5D}"/>
              </a:ext>
            </a:extLst>
          </p:cNvPr>
          <p:cNvGraphicFramePr/>
          <p:nvPr>
            <p:extLst>
              <p:ext uri="{D42A27DB-BD31-4B8C-83A1-F6EECF244321}">
                <p14:modId xmlns:p14="http://schemas.microsoft.com/office/powerpoint/2010/main" val="4145964994"/>
              </p:ext>
            </p:extLst>
          </p:nvPr>
        </p:nvGraphicFramePr>
        <p:xfrm>
          <a:off x="1556818" y="1812561"/>
          <a:ext cx="9459364" cy="504543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59213" y="152400"/>
            <a:ext cx="11467605" cy="978729"/>
          </a:xfrm>
        </p:spPr>
        <p:txBody>
          <a:bodyPr/>
          <a:lstStyle/>
          <a:p>
            <a:r>
              <a:rPr lang="en-US" sz="3200" dirty="0"/>
              <a:t>Local Broadcast Television Station Websites: Top Choice For Info On Local News And Events For In-Store Shoppers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381001" y="6207911"/>
            <a:ext cx="9677399" cy="553998"/>
          </a:xfrm>
        </p:spPr>
        <p:txBody>
          <a:bodyPr/>
          <a:lstStyle/>
          <a:p>
            <a:pPr>
              <a:lnSpc>
                <a:spcPct val="100000"/>
              </a:lnSpc>
            </a:pPr>
            <a:r>
              <a:rPr lang="en-US" dirty="0"/>
              <a:t>Source: GfK TVB Media Comparisons Study 2023. Persons 18+ Have you recently or do you plan in the next month, to do any shopping in a retail store: Yes. Includes only those who answered. QO13 - Which one of the following websites are you most likely to turn to when you need information about local news or events?                        As a percentage of those that use websites and apps. </a:t>
            </a:r>
          </a:p>
        </p:txBody>
      </p:sp>
      <p:sp>
        <p:nvSpPr>
          <p:cNvPr id="7" name="Rectangle 6"/>
          <p:cNvSpPr/>
          <p:nvPr/>
        </p:nvSpPr>
        <p:spPr>
          <a:xfrm>
            <a:off x="3733801" y="1273314"/>
            <a:ext cx="51053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A18+ In-Store Shoppers</a:t>
            </a:r>
          </a:p>
        </p:txBody>
      </p:sp>
    </p:spTree>
    <p:extLst>
      <p:ext uri="{BB962C8B-B14F-4D97-AF65-F5344CB8AC3E}">
        <p14:creationId xmlns:p14="http://schemas.microsoft.com/office/powerpoint/2010/main" val="1256600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Television: Motivator &amp; Influencer</a:t>
            </a:r>
          </a:p>
        </p:txBody>
      </p:sp>
    </p:spTree>
    <p:extLst>
      <p:ext uri="{BB962C8B-B14F-4D97-AF65-F5344CB8AC3E}">
        <p14:creationId xmlns:p14="http://schemas.microsoft.com/office/powerpoint/2010/main" val="3598983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1069"/>
            <a:ext cx="11352809" cy="1200329"/>
          </a:xfrm>
        </p:spPr>
        <p:txBody>
          <a:bodyPr/>
          <a:lstStyle/>
          <a:p>
            <a:r>
              <a:rPr lang="en-US" dirty="0"/>
              <a:t>Television Ads Motivate </a:t>
            </a:r>
            <a:br>
              <a:rPr lang="en-US" dirty="0"/>
            </a:br>
            <a:r>
              <a:rPr lang="en-US" dirty="0"/>
              <a:t>In-Store Shoppers To Learn More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
        <p:nvSpPr>
          <p:cNvPr id="5" name="Text Placeholder 4"/>
          <p:cNvSpPr>
            <a:spLocks noGrp="1"/>
          </p:cNvSpPr>
          <p:nvPr>
            <p:ph type="body" sz="quarter" idx="13"/>
          </p:nvPr>
        </p:nvSpPr>
        <p:spPr>
          <a:xfrm>
            <a:off x="389115" y="6207911"/>
            <a:ext cx="9410205" cy="553998"/>
          </a:xfrm>
        </p:spPr>
        <p:txBody>
          <a:bodyPr/>
          <a:lstStyle/>
          <a:p>
            <a:pPr eaLnBrk="0" hangingPunct="0">
              <a:lnSpc>
                <a:spcPct val="100000"/>
              </a:lnSpc>
            </a:pPr>
            <a:r>
              <a:rPr lang="en-US" dirty="0"/>
              <a:t>Source: GfK TVB Media Comparisons Study 2023. Persons 18+ Have you recently or do you plan in the next month, to do any shopping in a retail store: Yes.                                QO2 - From which of the following sources’ advertising are you most motivated to learn more about advertised products or brands you might like to try or buy? Respondent could select more than one answer. Broadcast TV News Websites/Apps includes local TV station &amp; network websites/apps for news/weather/sports.</a:t>
            </a:r>
          </a:p>
        </p:txBody>
      </p:sp>
      <p:graphicFrame>
        <p:nvGraphicFramePr>
          <p:cNvPr id="9" name="Chart 8"/>
          <p:cNvGraphicFramePr/>
          <p:nvPr>
            <p:extLst>
              <p:ext uri="{D42A27DB-BD31-4B8C-83A1-F6EECF244321}">
                <p14:modId xmlns:p14="http://schemas.microsoft.com/office/powerpoint/2010/main" val="2877299629"/>
              </p:ext>
            </p:extLst>
          </p:nvPr>
        </p:nvGraphicFramePr>
        <p:xfrm>
          <a:off x="419595" y="1219200"/>
          <a:ext cx="11162804" cy="4934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1722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4F5FA13-5FB1-407D-BF2B-456AD4979843}"/>
              </a:ext>
            </a:extLst>
          </p:cNvPr>
          <p:cNvGraphicFramePr/>
          <p:nvPr>
            <p:extLst>
              <p:ext uri="{D42A27DB-BD31-4B8C-83A1-F6EECF244321}">
                <p14:modId xmlns:p14="http://schemas.microsoft.com/office/powerpoint/2010/main" val="3730749608"/>
              </p:ext>
            </p:extLst>
          </p:nvPr>
        </p:nvGraphicFramePr>
        <p:xfrm>
          <a:off x="419595" y="1183489"/>
          <a:ext cx="11162804" cy="50649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4801" y="152401"/>
            <a:ext cx="11658600" cy="1034129"/>
          </a:xfrm>
        </p:spPr>
        <p:txBody>
          <a:bodyPr/>
          <a:lstStyle/>
          <a:p>
            <a:r>
              <a:rPr lang="en-US" sz="3400" dirty="0"/>
              <a:t>Television is The Top Advertising Medium That Influences Purchase Decisions For In-Store Shoppers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35</a:t>
            </a:fld>
            <a:endParaRPr lang="en-US" dirty="0">
              <a:solidFill>
                <a:prstClr val="black"/>
              </a:solidFill>
            </a:endParaRPr>
          </a:p>
        </p:txBody>
      </p:sp>
      <p:sp>
        <p:nvSpPr>
          <p:cNvPr id="5" name="Text Placeholder 4"/>
          <p:cNvSpPr>
            <a:spLocks noGrp="1"/>
          </p:cNvSpPr>
          <p:nvPr>
            <p:ph type="body" sz="quarter" idx="13"/>
          </p:nvPr>
        </p:nvSpPr>
        <p:spPr>
          <a:xfrm>
            <a:off x="388626" y="6207911"/>
            <a:ext cx="9212574" cy="553998"/>
          </a:xfrm>
        </p:spPr>
        <p:txBody>
          <a:bodyPr/>
          <a:lstStyle/>
          <a:p>
            <a:pPr eaLnBrk="0" hangingPunct="0">
              <a:lnSpc>
                <a:spcPct val="100000"/>
              </a:lnSpc>
            </a:pPr>
            <a:r>
              <a:rPr lang="en-US" dirty="0"/>
              <a:t>Source: GfK TVB Media Comparisons Study 2023. Persons 18+ Have you recently or do you plan in the next month, to do any shopping in a retail store: Yes. Includes only those who chose a media. QO1 - Please select the one type of advertising medium which, you feel, most influences you to make a purchase decision? Broadcast TV News Websites/Apps includes local TV station &amp; network websites/apps for news/weather/sports. </a:t>
            </a:r>
          </a:p>
        </p:txBody>
      </p:sp>
      <p:sp>
        <p:nvSpPr>
          <p:cNvPr id="9" name="Rectangle 8"/>
          <p:cNvSpPr/>
          <p:nvPr/>
        </p:nvSpPr>
        <p:spPr>
          <a:xfrm>
            <a:off x="6854239" y="3124200"/>
            <a:ext cx="4953000" cy="1323439"/>
          </a:xfrm>
          <a:prstGeom prst="rect">
            <a:avLst/>
          </a:prstGeom>
        </p:spPr>
        <p:txBody>
          <a:bodyPr wrap="square">
            <a:spAutoFit/>
          </a:bodyPr>
          <a:lstStyle/>
          <a:p>
            <a:pPr algn="ctr"/>
            <a:r>
              <a:rPr lang="en-US" sz="1600" b="1" kern="0" dirty="0">
                <a:solidFill>
                  <a:srgbClr val="000000"/>
                </a:solidFill>
              </a:rPr>
              <a:t>% </a:t>
            </a:r>
            <a:r>
              <a:rPr lang="en-US" sz="1600" b="1" dirty="0"/>
              <a:t>A18+ In-Store Shoppers</a:t>
            </a:r>
          </a:p>
          <a:p>
            <a:pPr algn="ctr" fontAlgn="base">
              <a:spcBef>
                <a:spcPct val="0"/>
              </a:spcBef>
              <a:spcAft>
                <a:spcPct val="0"/>
              </a:spcAft>
              <a:defRPr/>
            </a:pPr>
            <a:endParaRPr lang="en-US" sz="1600" b="1" dirty="0"/>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rPr>
              <a:t>Advertising medium which you feel most influences you to make a purchase decision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799916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36</a:t>
            </a:fld>
            <a:endParaRPr lang="en-US" dirty="0">
              <a:solidFill>
                <a:prstClr val="black"/>
              </a:solidFill>
            </a:endParaRPr>
          </a:p>
        </p:txBody>
      </p:sp>
      <p:sp>
        <p:nvSpPr>
          <p:cNvPr id="5" name="Text Placeholder 4"/>
          <p:cNvSpPr>
            <a:spLocks noGrp="1"/>
          </p:cNvSpPr>
          <p:nvPr>
            <p:ph type="body" sz="quarter" idx="13"/>
          </p:nvPr>
        </p:nvSpPr>
        <p:spPr>
          <a:xfrm>
            <a:off x="304800" y="6361799"/>
            <a:ext cx="9829800" cy="400110"/>
          </a:xfrm>
        </p:spPr>
        <p:txBody>
          <a:bodyPr/>
          <a:lstStyle/>
          <a:p>
            <a:pPr>
              <a:lnSpc>
                <a:spcPct val="100000"/>
              </a:lnSpc>
            </a:pPr>
            <a:r>
              <a:rPr lang="en-US" dirty="0"/>
              <a:t>Source: GfK TVB Media Comparisons Study 2023. Persons 18+, Persons 18+ Have you recently or do you plan in the next month, to do any shopping in a retail store: Yes. Includes only those who answered. QO3 -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to 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1761955100"/>
              </p:ext>
            </p:extLst>
          </p:nvPr>
        </p:nvGraphicFramePr>
        <p:xfrm>
          <a:off x="3124200" y="1860032"/>
          <a:ext cx="57150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1755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37</a:t>
            </a:fld>
            <a:endParaRPr lang="en-US" dirty="0">
              <a:solidFill>
                <a:prstClr val="black"/>
              </a:solidFill>
            </a:endParaRPr>
          </a:p>
        </p:txBody>
      </p:sp>
      <p:sp>
        <p:nvSpPr>
          <p:cNvPr id="5" name="Text Placeholder 4"/>
          <p:cNvSpPr>
            <a:spLocks noGrp="1"/>
          </p:cNvSpPr>
          <p:nvPr>
            <p:ph type="body" sz="quarter" idx="13"/>
          </p:nvPr>
        </p:nvSpPr>
        <p:spPr>
          <a:xfrm>
            <a:off x="381000" y="6207911"/>
            <a:ext cx="8001000" cy="553998"/>
          </a:xfrm>
        </p:spPr>
        <p:txBody>
          <a:bodyPr/>
          <a:lstStyle/>
          <a:p>
            <a:pPr>
              <a:lnSpc>
                <a:spcPct val="100000"/>
              </a:lnSpc>
            </a:pPr>
            <a:r>
              <a:rPr lang="en-US" dirty="0"/>
              <a:t>Source: GfK TVB Media Comparisons Study 2023. Persons 18+, Persons 18+ Have you recently or do you plan in the next month, to do any shopping in a retail store: Yes. QO12 -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855813043"/>
              </p:ext>
            </p:extLst>
          </p:nvPr>
        </p:nvGraphicFramePr>
        <p:xfrm>
          <a:off x="2971800" y="1241929"/>
          <a:ext cx="64770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045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47% of In-Store Shoppers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38</a:t>
            </a:fld>
            <a:endParaRPr lang="en-US" dirty="0">
              <a:solidFill>
                <a:prstClr val="black"/>
              </a:solidFill>
            </a:endParaRPr>
          </a:p>
        </p:txBody>
      </p:sp>
      <p:sp>
        <p:nvSpPr>
          <p:cNvPr id="5" name="Text Placeholder 4"/>
          <p:cNvSpPr>
            <a:spLocks noGrp="1"/>
          </p:cNvSpPr>
          <p:nvPr>
            <p:ph type="body" sz="quarter" idx="13"/>
          </p:nvPr>
        </p:nvSpPr>
        <p:spPr>
          <a:xfrm>
            <a:off x="381000" y="6227802"/>
            <a:ext cx="7772400" cy="553998"/>
          </a:xfrm>
        </p:spPr>
        <p:txBody>
          <a:bodyPr/>
          <a:lstStyle/>
          <a:p>
            <a:r>
              <a:rPr lang="en-US" dirty="0"/>
              <a:t>Source: GfK TVB Media Comparisons Study 2023. Persons 18+, Persons 18+ Have you recently or do you plan in the next month, to do any shopping in a retail store: Yes. Includes only those who answered all of the time, often, or sometimes.</a:t>
            </a:r>
            <a:br>
              <a:rPr lang="en-US" dirty="0"/>
            </a:br>
            <a:r>
              <a:rPr lang="en-US" dirty="0"/>
              <a:t>QO10 - Have you ever read or watched local broadcast TV station content on a social media site like Facebook, Twitter, or Instagram?</a:t>
            </a:r>
          </a:p>
        </p:txBody>
      </p:sp>
      <p:graphicFrame>
        <p:nvGraphicFramePr>
          <p:cNvPr id="7" name="Chart 6"/>
          <p:cNvGraphicFramePr/>
          <p:nvPr>
            <p:extLst>
              <p:ext uri="{D42A27DB-BD31-4B8C-83A1-F6EECF244321}">
                <p14:modId xmlns:p14="http://schemas.microsoft.com/office/powerpoint/2010/main" val="792037635"/>
              </p:ext>
            </p:extLst>
          </p:nvPr>
        </p:nvGraphicFramePr>
        <p:xfrm>
          <a:off x="3251618" y="1600199"/>
          <a:ext cx="5688762" cy="4941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947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57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11352809" cy="1089529"/>
          </a:xfrm>
        </p:spPr>
        <p:txBody>
          <a:bodyPr/>
          <a:lstStyle/>
          <a:p>
            <a:r>
              <a:rPr lang="en-US" sz="3600" dirty="0"/>
              <a:t>Shopping In-Store Does Not Preclude Shopping Online</a:t>
            </a:r>
            <a:br>
              <a:rPr lang="en-US" sz="3600" dirty="0"/>
            </a:br>
            <a:r>
              <a:rPr lang="en-US" sz="3600" dirty="0"/>
              <a:t>Often Shoppers Do A Combination of Both</a:t>
            </a:r>
          </a:p>
        </p:txBody>
      </p:sp>
      <p:sp>
        <p:nvSpPr>
          <p:cNvPr id="4" name="Slide Number Placeholder 3"/>
          <p:cNvSpPr>
            <a:spLocks noGrp="1"/>
          </p:cNvSpPr>
          <p:nvPr>
            <p:ph type="sldNum" sz="quarter" idx="12"/>
          </p:nvPr>
        </p:nvSpPr>
        <p:spPr/>
        <p:txBody>
          <a:bodyPr/>
          <a:lstStyle/>
          <a:p>
            <a:fld id="{BB88B489-69ED-4F0A-A940-13A5E0BFFCBC}" type="slidenum">
              <a:rPr lang="en-US" smtClean="0"/>
              <a:pPr/>
              <a:t>4</a:t>
            </a:fld>
            <a:endParaRPr lang="en-US" dirty="0"/>
          </a:p>
        </p:txBody>
      </p:sp>
      <p:sp>
        <p:nvSpPr>
          <p:cNvPr id="10" name="Text Placeholder 4">
            <a:extLst>
              <a:ext uri="{FF2B5EF4-FFF2-40B4-BE49-F238E27FC236}">
                <a16:creationId xmlns:a16="http://schemas.microsoft.com/office/drawing/2014/main" id="{FCC9FE40-6C0B-4EDB-9B3C-33DB6C969C1F}"/>
              </a:ext>
            </a:extLst>
          </p:cNvPr>
          <p:cNvSpPr txBox="1">
            <a:spLocks/>
          </p:cNvSpPr>
          <p:nvPr/>
        </p:nvSpPr>
        <p:spPr>
          <a:xfrm>
            <a:off x="419100" y="6477000"/>
            <a:ext cx="8838171" cy="246221"/>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Media Comparisons Study 2023. A18+ who shop online or in-store.</a:t>
            </a:r>
          </a:p>
        </p:txBody>
      </p:sp>
      <p:sp>
        <p:nvSpPr>
          <p:cNvPr id="11" name="Oval 10">
            <a:extLst>
              <a:ext uri="{FF2B5EF4-FFF2-40B4-BE49-F238E27FC236}">
                <a16:creationId xmlns:a16="http://schemas.microsoft.com/office/drawing/2014/main" id="{513A4DF3-BD3B-4188-9BAB-37410390871B}"/>
              </a:ext>
            </a:extLst>
          </p:cNvPr>
          <p:cNvSpPr/>
          <p:nvPr/>
        </p:nvSpPr>
        <p:spPr>
          <a:xfrm>
            <a:off x="3451013" y="1704055"/>
            <a:ext cx="4267200" cy="3824873"/>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8930D85-EC9A-423A-8818-FE017AC06B07}"/>
              </a:ext>
            </a:extLst>
          </p:cNvPr>
          <p:cNvSpPr/>
          <p:nvPr/>
        </p:nvSpPr>
        <p:spPr>
          <a:xfrm>
            <a:off x="4648979" y="1799676"/>
            <a:ext cx="4077547" cy="3633629"/>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C782CDB-1AC2-40C4-986A-A09D53D23041}"/>
              </a:ext>
            </a:extLst>
          </p:cNvPr>
          <p:cNvSpPr txBox="1"/>
          <p:nvPr/>
        </p:nvSpPr>
        <p:spPr>
          <a:xfrm>
            <a:off x="5144825" y="2930337"/>
            <a:ext cx="2246575" cy="646331"/>
          </a:xfrm>
          <a:prstGeom prst="rect">
            <a:avLst/>
          </a:prstGeom>
          <a:noFill/>
        </p:spPr>
        <p:txBody>
          <a:bodyPr wrap="square" rtlCol="0">
            <a:spAutoFit/>
          </a:bodyPr>
          <a:lstStyle/>
          <a:p>
            <a:pPr algn="ctr"/>
            <a:r>
              <a:rPr lang="en-US" b="1" dirty="0"/>
              <a:t>Online &amp; </a:t>
            </a:r>
          </a:p>
          <a:p>
            <a:pPr algn="ctr"/>
            <a:r>
              <a:rPr lang="en-US" b="1" dirty="0"/>
              <a:t>In-store</a:t>
            </a:r>
          </a:p>
        </p:txBody>
      </p:sp>
      <p:sp>
        <p:nvSpPr>
          <p:cNvPr id="14" name="TextBox 13">
            <a:extLst>
              <a:ext uri="{FF2B5EF4-FFF2-40B4-BE49-F238E27FC236}">
                <a16:creationId xmlns:a16="http://schemas.microsoft.com/office/drawing/2014/main" id="{90683429-D98E-4713-8E51-C61C39F2E86C}"/>
              </a:ext>
            </a:extLst>
          </p:cNvPr>
          <p:cNvSpPr txBox="1"/>
          <p:nvPr/>
        </p:nvSpPr>
        <p:spPr>
          <a:xfrm>
            <a:off x="3545149" y="2930337"/>
            <a:ext cx="1284326" cy="646331"/>
          </a:xfrm>
          <a:prstGeom prst="rect">
            <a:avLst/>
          </a:prstGeom>
          <a:noFill/>
        </p:spPr>
        <p:txBody>
          <a:bodyPr wrap="square" rtlCol="0">
            <a:spAutoFit/>
          </a:bodyPr>
          <a:lstStyle/>
          <a:p>
            <a:r>
              <a:rPr lang="en-US" b="1" dirty="0"/>
              <a:t>Online</a:t>
            </a:r>
            <a:r>
              <a:rPr lang="en-US" dirty="0"/>
              <a:t> </a:t>
            </a:r>
          </a:p>
          <a:p>
            <a:r>
              <a:rPr lang="en-US" b="1" dirty="0"/>
              <a:t>Only</a:t>
            </a:r>
          </a:p>
        </p:txBody>
      </p:sp>
      <p:sp>
        <p:nvSpPr>
          <p:cNvPr id="15" name="TextBox 14">
            <a:extLst>
              <a:ext uri="{FF2B5EF4-FFF2-40B4-BE49-F238E27FC236}">
                <a16:creationId xmlns:a16="http://schemas.microsoft.com/office/drawing/2014/main" id="{A5517374-5371-41E7-9469-FCBD73A942F8}"/>
              </a:ext>
            </a:extLst>
          </p:cNvPr>
          <p:cNvSpPr txBox="1"/>
          <p:nvPr/>
        </p:nvSpPr>
        <p:spPr>
          <a:xfrm>
            <a:off x="7621296" y="2930337"/>
            <a:ext cx="1284326" cy="646331"/>
          </a:xfrm>
          <a:prstGeom prst="rect">
            <a:avLst/>
          </a:prstGeom>
          <a:noFill/>
        </p:spPr>
        <p:txBody>
          <a:bodyPr wrap="square" rtlCol="0">
            <a:spAutoFit/>
          </a:bodyPr>
          <a:lstStyle/>
          <a:p>
            <a:r>
              <a:rPr lang="en-US" b="1" dirty="0"/>
              <a:t>In-store</a:t>
            </a:r>
          </a:p>
          <a:p>
            <a:r>
              <a:rPr lang="en-US" b="1" dirty="0"/>
              <a:t>Only</a:t>
            </a:r>
          </a:p>
        </p:txBody>
      </p:sp>
      <p:sp>
        <p:nvSpPr>
          <p:cNvPr id="16" name="TextBox 15">
            <a:extLst>
              <a:ext uri="{FF2B5EF4-FFF2-40B4-BE49-F238E27FC236}">
                <a16:creationId xmlns:a16="http://schemas.microsoft.com/office/drawing/2014/main" id="{6B8F9655-0533-4457-9D3C-CCA97E8147F9}"/>
              </a:ext>
            </a:extLst>
          </p:cNvPr>
          <p:cNvSpPr txBox="1"/>
          <p:nvPr/>
        </p:nvSpPr>
        <p:spPr>
          <a:xfrm>
            <a:off x="3578472" y="5431463"/>
            <a:ext cx="1284326" cy="400110"/>
          </a:xfrm>
          <a:prstGeom prst="rect">
            <a:avLst/>
          </a:prstGeom>
          <a:noFill/>
        </p:spPr>
        <p:txBody>
          <a:bodyPr wrap="square" rtlCol="0">
            <a:spAutoFit/>
          </a:bodyPr>
          <a:lstStyle/>
          <a:p>
            <a:r>
              <a:rPr lang="en-US" sz="2000" b="1" dirty="0"/>
              <a:t>Online </a:t>
            </a:r>
          </a:p>
        </p:txBody>
      </p:sp>
      <p:sp>
        <p:nvSpPr>
          <p:cNvPr id="17" name="TextBox 16">
            <a:extLst>
              <a:ext uri="{FF2B5EF4-FFF2-40B4-BE49-F238E27FC236}">
                <a16:creationId xmlns:a16="http://schemas.microsoft.com/office/drawing/2014/main" id="{80376622-DB25-42A3-883D-A268743FD1E0}"/>
              </a:ext>
            </a:extLst>
          </p:cNvPr>
          <p:cNvSpPr txBox="1"/>
          <p:nvPr/>
        </p:nvSpPr>
        <p:spPr>
          <a:xfrm>
            <a:off x="7076050" y="5431463"/>
            <a:ext cx="1284326" cy="400110"/>
          </a:xfrm>
          <a:prstGeom prst="rect">
            <a:avLst/>
          </a:prstGeom>
          <a:noFill/>
        </p:spPr>
        <p:txBody>
          <a:bodyPr wrap="square" rtlCol="0">
            <a:spAutoFit/>
          </a:bodyPr>
          <a:lstStyle/>
          <a:p>
            <a:r>
              <a:rPr lang="en-US" sz="2000" b="1" dirty="0"/>
              <a:t>In-store</a:t>
            </a:r>
          </a:p>
        </p:txBody>
      </p:sp>
      <p:sp>
        <p:nvSpPr>
          <p:cNvPr id="18" name="TextBox 17">
            <a:extLst>
              <a:ext uri="{FF2B5EF4-FFF2-40B4-BE49-F238E27FC236}">
                <a16:creationId xmlns:a16="http://schemas.microsoft.com/office/drawing/2014/main" id="{0A59731D-6C1D-413A-AB2B-3353C6D593C6}"/>
              </a:ext>
            </a:extLst>
          </p:cNvPr>
          <p:cNvSpPr txBox="1"/>
          <p:nvPr/>
        </p:nvSpPr>
        <p:spPr>
          <a:xfrm>
            <a:off x="5855516" y="3619781"/>
            <a:ext cx="756938" cy="369332"/>
          </a:xfrm>
          <a:prstGeom prst="rect">
            <a:avLst/>
          </a:prstGeom>
          <a:noFill/>
        </p:spPr>
        <p:txBody>
          <a:bodyPr wrap="none" rtlCol="0">
            <a:spAutoFit/>
          </a:bodyPr>
          <a:lstStyle/>
          <a:p>
            <a:r>
              <a:rPr lang="en-US" b="1" dirty="0"/>
              <a:t>74%</a:t>
            </a:r>
          </a:p>
        </p:txBody>
      </p:sp>
      <p:sp>
        <p:nvSpPr>
          <p:cNvPr id="19" name="TextBox 18">
            <a:extLst>
              <a:ext uri="{FF2B5EF4-FFF2-40B4-BE49-F238E27FC236}">
                <a16:creationId xmlns:a16="http://schemas.microsoft.com/office/drawing/2014/main" id="{074E657F-7E6D-4799-88C4-8C193B983EFB}"/>
              </a:ext>
            </a:extLst>
          </p:cNvPr>
          <p:cNvSpPr txBox="1"/>
          <p:nvPr/>
        </p:nvSpPr>
        <p:spPr>
          <a:xfrm>
            <a:off x="3633170" y="3619781"/>
            <a:ext cx="756938" cy="369332"/>
          </a:xfrm>
          <a:prstGeom prst="rect">
            <a:avLst/>
          </a:prstGeom>
          <a:noFill/>
        </p:spPr>
        <p:txBody>
          <a:bodyPr wrap="none" rtlCol="0">
            <a:spAutoFit/>
          </a:bodyPr>
          <a:lstStyle/>
          <a:p>
            <a:r>
              <a:rPr lang="en-US" b="1" dirty="0"/>
              <a:t>12%</a:t>
            </a:r>
          </a:p>
        </p:txBody>
      </p:sp>
      <p:sp>
        <p:nvSpPr>
          <p:cNvPr id="20" name="TextBox 19">
            <a:extLst>
              <a:ext uri="{FF2B5EF4-FFF2-40B4-BE49-F238E27FC236}">
                <a16:creationId xmlns:a16="http://schemas.microsoft.com/office/drawing/2014/main" id="{FC6FD637-0AFA-49C6-98AB-509C5B95E780}"/>
              </a:ext>
            </a:extLst>
          </p:cNvPr>
          <p:cNvSpPr txBox="1"/>
          <p:nvPr/>
        </p:nvSpPr>
        <p:spPr>
          <a:xfrm>
            <a:off x="7806780" y="3619781"/>
            <a:ext cx="756938" cy="369332"/>
          </a:xfrm>
          <a:prstGeom prst="rect">
            <a:avLst/>
          </a:prstGeom>
          <a:noFill/>
        </p:spPr>
        <p:txBody>
          <a:bodyPr wrap="none" rtlCol="0">
            <a:spAutoFit/>
          </a:bodyPr>
          <a:lstStyle/>
          <a:p>
            <a:r>
              <a:rPr lang="en-US" b="1" dirty="0"/>
              <a:t>14%</a:t>
            </a:r>
          </a:p>
        </p:txBody>
      </p:sp>
      <p:sp>
        <p:nvSpPr>
          <p:cNvPr id="21" name="TextBox 20">
            <a:extLst>
              <a:ext uri="{FF2B5EF4-FFF2-40B4-BE49-F238E27FC236}">
                <a16:creationId xmlns:a16="http://schemas.microsoft.com/office/drawing/2014/main" id="{8FCE18F3-4C8C-4A97-B1AE-586D84DF49FA}"/>
              </a:ext>
            </a:extLst>
          </p:cNvPr>
          <p:cNvSpPr txBox="1"/>
          <p:nvPr/>
        </p:nvSpPr>
        <p:spPr>
          <a:xfrm>
            <a:off x="7251538" y="5772090"/>
            <a:ext cx="819455" cy="400110"/>
          </a:xfrm>
          <a:prstGeom prst="rect">
            <a:avLst/>
          </a:prstGeom>
          <a:noFill/>
        </p:spPr>
        <p:txBody>
          <a:bodyPr wrap="none" rtlCol="0">
            <a:spAutoFit/>
          </a:bodyPr>
          <a:lstStyle/>
          <a:p>
            <a:r>
              <a:rPr lang="en-US" sz="2000" b="1" dirty="0"/>
              <a:t>88%</a:t>
            </a:r>
          </a:p>
        </p:txBody>
      </p:sp>
      <p:sp>
        <p:nvSpPr>
          <p:cNvPr id="22" name="TextBox 21">
            <a:extLst>
              <a:ext uri="{FF2B5EF4-FFF2-40B4-BE49-F238E27FC236}">
                <a16:creationId xmlns:a16="http://schemas.microsoft.com/office/drawing/2014/main" id="{5FB37086-EFF0-44F7-B843-A7FFB499EB60}"/>
              </a:ext>
            </a:extLst>
          </p:cNvPr>
          <p:cNvSpPr txBox="1"/>
          <p:nvPr/>
        </p:nvSpPr>
        <p:spPr>
          <a:xfrm>
            <a:off x="3691364" y="5772090"/>
            <a:ext cx="819455" cy="400110"/>
          </a:xfrm>
          <a:prstGeom prst="rect">
            <a:avLst/>
          </a:prstGeom>
          <a:noFill/>
        </p:spPr>
        <p:txBody>
          <a:bodyPr wrap="none" rtlCol="0">
            <a:spAutoFit/>
          </a:bodyPr>
          <a:lstStyle/>
          <a:p>
            <a:r>
              <a:rPr lang="en-US" sz="2000" b="1" dirty="0"/>
              <a:t>86%</a:t>
            </a:r>
          </a:p>
        </p:txBody>
      </p:sp>
    </p:spTree>
    <p:extLst>
      <p:ext uri="{BB962C8B-B14F-4D97-AF65-F5344CB8AC3E}">
        <p14:creationId xmlns:p14="http://schemas.microsoft.com/office/powerpoint/2010/main" val="526421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02324927"/>
              </p:ext>
            </p:extLst>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40</a:t>
            </a:fld>
            <a:endParaRPr lang="en-US"/>
          </a:p>
        </p:txBody>
      </p:sp>
      <p:sp>
        <p:nvSpPr>
          <p:cNvPr id="3" name="Text Placeholder 2"/>
          <p:cNvSpPr>
            <a:spLocks noGrp="1"/>
          </p:cNvSpPr>
          <p:nvPr>
            <p:ph type="body" sz="quarter" idx="13"/>
          </p:nvPr>
        </p:nvSpPr>
        <p:spPr>
          <a:xfrm>
            <a:off x="381000" y="6273969"/>
            <a:ext cx="9372600" cy="507831"/>
          </a:xfrm>
        </p:spPr>
        <p:txBody>
          <a:bodyPr/>
          <a:lstStyle/>
          <a:p>
            <a:r>
              <a:rPr lang="en-US" dirty="0"/>
              <a:t>Source: GfK TVB Media Comparisons Study 2023. Persons 18+ Have you recently or do you plan in the next month, to do any shopping in a retail store: Yes.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7912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3931149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In-Store Shoppers Summary</a:t>
            </a:r>
          </a:p>
        </p:txBody>
      </p:sp>
      <p:sp>
        <p:nvSpPr>
          <p:cNvPr id="3" name="Content Placeholder 2"/>
          <p:cNvSpPr>
            <a:spLocks noGrp="1"/>
          </p:cNvSpPr>
          <p:nvPr>
            <p:ph idx="1"/>
          </p:nvPr>
        </p:nvSpPr>
        <p:spPr>
          <a:xfrm>
            <a:off x="324591" y="990600"/>
            <a:ext cx="11542816" cy="5257801"/>
          </a:xfrm>
        </p:spPr>
        <p:txBody>
          <a:bodyPr>
            <a:noAutofit/>
          </a:bodyPr>
          <a:lstStyle/>
          <a:p>
            <a:pPr marL="290513" indent="-290513">
              <a:lnSpc>
                <a:spcPct val="100000"/>
              </a:lnSpc>
              <a:spcBef>
                <a:spcPts val="2400"/>
              </a:spcBef>
            </a:pPr>
            <a:r>
              <a:rPr lang="en-US" sz="2200" dirty="0"/>
              <a:t>TV has the highest reach and people spend the most time with TV of all media platforms studied.</a:t>
            </a:r>
          </a:p>
          <a:p>
            <a:pPr marL="290513" indent="-290513">
              <a:lnSpc>
                <a:spcPct val="100000"/>
              </a:lnSpc>
              <a:spcBef>
                <a:spcPts val="2400"/>
              </a:spcBef>
            </a:pPr>
            <a:r>
              <a:rPr lang="en-US" sz="2200" dirty="0"/>
              <a:t>Most TV viewers are reached through broadcast TV.</a:t>
            </a:r>
          </a:p>
          <a:p>
            <a:pPr marL="290513" indent="-290513">
              <a:lnSpc>
                <a:spcPct val="100000"/>
              </a:lnSpc>
              <a:spcBef>
                <a:spcPts val="2400"/>
              </a:spcBef>
            </a:pPr>
            <a:r>
              <a:rPr lang="en-US" sz="2200" dirty="0"/>
              <a:t>If streaming platforms have no advertising, advertisers cannot reach these viewers. But Broadcast assets can reach most of them.</a:t>
            </a:r>
          </a:p>
          <a:p>
            <a:pPr marL="290513" indent="-290513">
              <a:lnSpc>
                <a:spcPct val="100000"/>
              </a:lnSpc>
              <a:spcBef>
                <a:spcPts val="2400"/>
              </a:spcBef>
            </a:pPr>
            <a:r>
              <a:rPr lang="en-US" sz="2200" dirty="0"/>
              <a:t>When picking only five networks, the top four are on broadcast TV.</a:t>
            </a:r>
          </a:p>
          <a:p>
            <a:pPr>
              <a:lnSpc>
                <a:spcPct val="100000"/>
              </a:lnSpc>
              <a:spcBef>
                <a:spcPts val="1800"/>
              </a:spcBef>
            </a:pPr>
            <a:r>
              <a:rPr lang="en-US" sz="2200" dirty="0"/>
              <a:t>Local TV news is the most trusted news source. </a:t>
            </a:r>
            <a:r>
              <a:rPr lang="en-US" sz="22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Television ads are motivation to do further research online.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TV is the top advertising medium for purchase influence and motivating respondents to learn more about products.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11636" y="3449052"/>
            <a:ext cx="7568727" cy="1427747"/>
          </a:xfrm>
        </p:spPr>
        <p:txBody>
          <a:bodyPr/>
          <a:lstStyle/>
          <a:p>
            <a:r>
              <a:rPr lang="en-US" sz="8000" dirty="0"/>
              <a:t>Thank You!</a:t>
            </a:r>
          </a:p>
        </p:txBody>
      </p:sp>
    </p:spTree>
    <p:extLst>
      <p:ext uri="{BB962C8B-B14F-4D97-AF65-F5344CB8AC3E}">
        <p14:creationId xmlns:p14="http://schemas.microsoft.com/office/powerpoint/2010/main" val="116205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5</a:t>
            </a:fld>
            <a:endParaRPr lang="en-US" dirty="0">
              <a:solidFill>
                <a:srgbClr val="1C1C1C"/>
              </a:solidFill>
            </a:endParaRPr>
          </a:p>
        </p:txBody>
      </p:sp>
      <p:sp>
        <p:nvSpPr>
          <p:cNvPr id="3" name="Text Placeholder 2"/>
          <p:cNvSpPr>
            <a:spLocks noGrp="1"/>
          </p:cNvSpPr>
          <p:nvPr>
            <p:ph type="body" sz="quarter" idx="13"/>
          </p:nvPr>
        </p:nvSpPr>
        <p:spPr>
          <a:xfrm>
            <a:off x="426728" y="6531077"/>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036809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669724"/>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14" name="Group 13">
            <a:extLst>
              <a:ext uri="{FF2B5EF4-FFF2-40B4-BE49-F238E27FC236}">
                <a16:creationId xmlns:a16="http://schemas.microsoft.com/office/drawing/2014/main" id="{EB0B47A2-B444-2C75-1129-29633B9D9BAA}"/>
              </a:ext>
            </a:extLst>
          </p:cNvPr>
          <p:cNvGrpSpPr/>
          <p:nvPr/>
        </p:nvGrpSpPr>
        <p:grpSpPr>
          <a:xfrm>
            <a:off x="2209800" y="2514600"/>
            <a:ext cx="7772400" cy="2473720"/>
            <a:chOff x="2590800" y="2514600"/>
            <a:chExt cx="7772400" cy="2473720"/>
          </a:xfrm>
        </p:grpSpPr>
        <p:pic>
          <p:nvPicPr>
            <p:cNvPr id="10" name="Picture 9">
              <a:extLst>
                <a:ext uri="{FF2B5EF4-FFF2-40B4-BE49-F238E27FC236}">
                  <a16:creationId xmlns:a16="http://schemas.microsoft.com/office/drawing/2014/main" id="{0AD289B6-1ED9-E2F7-F0C9-501AEDA24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908" y="2514600"/>
              <a:ext cx="3298292" cy="2473720"/>
            </a:xfrm>
            <a:prstGeom prst="rect">
              <a:avLst/>
            </a:prstGeom>
            <a:noFill/>
            <a:ln>
              <a:solidFill>
                <a:schemeClr val="tx2"/>
              </a:solidFill>
            </a:ln>
            <a:effectLst>
              <a:innerShdw blurRad="114300">
                <a:prstClr val="black"/>
              </a:innerShdw>
            </a:effectLst>
          </p:spPr>
        </p:pic>
        <p:pic>
          <p:nvPicPr>
            <p:cNvPr id="12" name="Picture 11">
              <a:extLst>
                <a:ext uri="{FF2B5EF4-FFF2-40B4-BE49-F238E27FC236}">
                  <a16:creationId xmlns:a16="http://schemas.microsoft.com/office/drawing/2014/main" id="{C4915A19-D3BB-7EDF-9273-8EF2FF9B85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0" r="3574" b="4743"/>
            <a:stretch/>
          </p:blipFill>
          <p:spPr>
            <a:xfrm>
              <a:off x="2590800" y="2514600"/>
              <a:ext cx="3298292" cy="2473720"/>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150945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a:solidFill>
                  <a:schemeClr val="tx2"/>
                </a:solidFill>
              </a:rPr>
              <a:t>Thinking about your use of “Media A” yesterday in any location, for about how long did you use “Media A” during each of these time periods?</a:t>
            </a:r>
          </a:p>
          <a:p>
            <a:endParaRPr lang="en-US">
              <a:solidFill>
                <a:schemeClr val="tx2"/>
              </a:solidFill>
            </a:endParaRPr>
          </a:p>
          <a:p>
            <a:pPr lvl="1"/>
            <a:endParaRPr lang="en-US">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39806317"/>
              </p:ext>
            </p:extLst>
          </p:nvPr>
        </p:nvGraphicFramePr>
        <p:xfrm>
          <a:off x="2031999" y="3581400"/>
          <a:ext cx="812799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8pm-2am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200" dirty="0"/>
              <a:t>If users spent even one minute a day with a platform they were included in that platform’s “Reach”</a:t>
            </a:r>
          </a:p>
          <a:p>
            <a:pPr marL="290513" indent="-290513"/>
            <a:endParaRPr lang="en-US" sz="3200" dirty="0"/>
          </a:p>
          <a:p>
            <a:pPr marL="290513" indent="-290513"/>
            <a:r>
              <a:rPr lang="en-US" sz="3200" dirty="0"/>
              <a:t>“Time Spent,”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8</a:t>
            </a:fld>
            <a:endParaRPr lang="en-US" dirty="0"/>
          </a:p>
        </p:txBody>
      </p:sp>
    </p:spTree>
    <p:extLst>
      <p:ext uri="{BB962C8B-B14F-4D97-AF65-F5344CB8AC3E}">
        <p14:creationId xmlns:p14="http://schemas.microsoft.com/office/powerpoint/2010/main" val="360435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15296</TotalTime>
  <Words>3473</Words>
  <Application>Microsoft Office PowerPoint</Application>
  <PresentationFormat>Widescreen</PresentationFormat>
  <Paragraphs>333</Paragraphs>
  <Slides>42</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Tahoma</vt:lpstr>
      <vt:lpstr>Wingdings</vt:lpstr>
      <vt:lpstr>1_Office Theme</vt:lpstr>
      <vt:lpstr>2_Office Theme</vt:lpstr>
      <vt:lpstr>PowerPoint Presentation</vt:lpstr>
      <vt:lpstr>Research Methodology Overview</vt:lpstr>
      <vt:lpstr>81% of Respondents Shop In-Store At Least Once A Month. Two Thirds Shop In-Store A Few Times a Month or More</vt:lpstr>
      <vt:lpstr>Shopping In-Store Does Not Preclude Shopping Online Often Shoppers Do A Combination of Both</vt:lpstr>
      <vt:lpstr>PowerPoint Presentation</vt:lpstr>
      <vt:lpstr>Part 1: Reach and Time Spent</vt:lpstr>
      <vt:lpstr>Reach and Time Spent Focus on the Individual and Their One Day Use of Media Platforms</vt:lpstr>
      <vt:lpstr>PowerPoint Presentation</vt:lpstr>
      <vt:lpstr>Respondents Were Asked Questions on their Media Use by Device/Outlet</vt:lpstr>
      <vt:lpstr>These are the media platforms measured. Respondents did not have to watch TV to be  included in the study.</vt:lpstr>
      <vt:lpstr>Media Key Guide for Reach &amp; Time-Spent</vt:lpstr>
      <vt:lpstr>Smartphone Usage Heavy for Social Media and Short Form Videos.  Nearly 6 out of 10 Use PC for Email. </vt:lpstr>
      <vt:lpstr>Digital platform usage was asked separately for each device. Results on media comparisons reflect the total of all three digital devices.</vt:lpstr>
      <vt:lpstr>TV Has Highest Reach of Ad Supported Platforms Broadcast Leads the Way For In-Store Shoppers</vt:lpstr>
      <vt:lpstr>Broadcast TV is TV’s Primary Reach Engine</vt:lpstr>
      <vt:lpstr>Why is it Important That Cable Only Adds 1 Reach Point to Broadcast?</vt:lpstr>
      <vt:lpstr>Broadcast Websites Added More Reach to Broadcast TV than Cable or Streaming</vt:lpstr>
      <vt:lpstr>Streaming with NO Advertising:  Advertisers Cannot Reach these Viewers  </vt:lpstr>
      <vt:lpstr>In-Store Shoppers Spend the Most Time with Television of All Ad Supported Platforms</vt:lpstr>
      <vt:lpstr>Most Time Spent with TV Programs  is On Linear TV For In-Store Shoppers</vt:lpstr>
      <vt:lpstr>Numbers Quoted for Streaming by Industry Include Streaming Without Ads.  When Looking Only at Platforms That Have Advertising,  Linear TV Represents 80% of the Viewing Time</vt:lpstr>
      <vt:lpstr>PowerPoint Presentation</vt:lpstr>
      <vt:lpstr>Screen Size Matters</vt:lpstr>
      <vt:lpstr>Nearly 5 Times As Many Respondents Viewed Programs With Ads on Linear TV on Their Larger Screen TV Set  Than on Their Smartphone</vt:lpstr>
      <vt:lpstr>A Measure of Engagement is How Much Time People Are Willing to Invest With a Platform Daily</vt:lpstr>
      <vt:lpstr>Part 2: Attitude and Media Preference Questions</vt:lpstr>
      <vt:lpstr>PowerPoint Presentation</vt:lpstr>
      <vt:lpstr>The Primary Source For News Among In-Store Shoppers: Broadcast Television</vt:lpstr>
      <vt:lpstr>The Primary Source For Local Traffic, Weather &amp; Sports: Local Broadcast Television News</vt:lpstr>
      <vt:lpstr>In-Store Shoppers’ Trust is in Local Broadcast Assets</vt:lpstr>
      <vt:lpstr>Local Broadcast Television News: Most Involved In Your Community For In-Store Shoppers</vt:lpstr>
      <vt:lpstr>Local Broadcast Television Station Websites: Top Choice For Info On Local News And Events For In-Store Shoppers</vt:lpstr>
      <vt:lpstr>Television: Motivator &amp; Influencer</vt:lpstr>
      <vt:lpstr>Television Ads Motivate  In-Store Shoppers To Learn More</vt:lpstr>
      <vt:lpstr>Television is The Top Advertising Medium That Influences Purchase Decisions For In-Store Shoppers</vt:lpstr>
      <vt:lpstr>Television Ads Are Motivation To Do  Further Research Online</vt:lpstr>
      <vt:lpstr>“When visiting a local television station’s website/apps, do you look at the video ads?”</vt:lpstr>
      <vt:lpstr>47% of In-Store Shoppers Have Read or Watched Local Broadcast TV Station Content on a Social Media Site</vt:lpstr>
      <vt:lpstr>If you could choose  only five networks,  which five would you choose?  </vt:lpstr>
      <vt:lpstr>Out of 5 choices, the top 4 were Broadcast Networks</vt:lpstr>
      <vt:lpstr>In-Store Shoppers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1257</cp:revision>
  <cp:lastPrinted>2017-05-09T21:32:00Z</cp:lastPrinted>
  <dcterms:created xsi:type="dcterms:W3CDTF">2017-03-08T14:37:33Z</dcterms:created>
  <dcterms:modified xsi:type="dcterms:W3CDTF">2023-02-27T22:23:11Z</dcterms:modified>
</cp:coreProperties>
</file>