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17.xml" ContentType="application/vnd.openxmlformats-officedocument.drawingml.chart+xml"/>
  <Override PartName="/ppt/theme/themeOverride4.xml" ContentType="application/vnd.openxmlformats-officedocument.themeOverr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9.xml" ContentType="application/vnd.openxmlformats-officedocument.drawingml.chart+xml"/>
  <Override PartName="/ppt/theme/themeOverride5.xml" ContentType="application/vnd.openxmlformats-officedocument.themeOverride+xml"/>
  <Override PartName="/ppt/charts/chart20.xml" ContentType="application/vnd.openxmlformats-officedocument.drawingml.chart+xml"/>
  <Override PartName="/ppt/theme/themeOverride6.xml" ContentType="application/vnd.openxmlformats-officedocument.themeOverride+xml"/>
  <Override PartName="/ppt/charts/chart21.xml" ContentType="application/vnd.openxmlformats-officedocument.drawingml.chart+xml"/>
  <Override PartName="/ppt/theme/themeOverride7.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24.xml" ContentType="application/vnd.openxmlformats-officedocument.drawingml.chart+xml"/>
  <Override PartName="/ppt/theme/themeOverride9.xml" ContentType="application/vnd.openxmlformats-officedocument.themeOverrid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25.xml" ContentType="application/vnd.openxmlformats-officedocument.drawingml.chart+xml"/>
  <Override PartName="/ppt/theme/themeOverride10.xml" ContentType="application/vnd.openxmlformats-officedocument.themeOverride+xml"/>
  <Override PartName="/ppt/notesSlides/notesSlide21.xml" ContentType="application/vnd.openxmlformats-officedocument.presentationml.notesSlide+xml"/>
  <Override PartName="/ppt/charts/chart26.xml" ContentType="application/vnd.openxmlformats-officedocument.drawingml.chart+xml"/>
  <Override PartName="/ppt/theme/themeOverride11.xml" ContentType="application/vnd.openxmlformats-officedocument.themeOverride+xml"/>
  <Override PartName="/ppt/notesSlides/notesSlide22.xml" ContentType="application/vnd.openxmlformats-officedocument.presentationml.notesSlide+xml"/>
  <Override PartName="/ppt/charts/chart27.xml" ContentType="application/vnd.openxmlformats-officedocument.drawingml.chart+xml"/>
  <Override PartName="/ppt/theme/themeOverride12.xml" ContentType="application/vnd.openxmlformats-officedocument.themeOverride+xml"/>
  <Override PartName="/ppt/charts/chart28.xml" ContentType="application/vnd.openxmlformats-officedocument.drawingml.chart+xml"/>
  <Override PartName="/ppt/theme/themeOverride13.xml" ContentType="application/vnd.openxmlformats-officedocument.themeOverride+xml"/>
  <Override PartName="/ppt/notesSlides/notesSlide23.xml" ContentType="application/vnd.openxmlformats-officedocument.presentationml.notesSlid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22" r:id="rId2"/>
  </p:sldMasterIdLst>
  <p:notesMasterIdLst>
    <p:notesMasterId r:id="rId45"/>
  </p:notesMasterIdLst>
  <p:handoutMasterIdLst>
    <p:handoutMasterId r:id="rId46"/>
  </p:handoutMasterIdLst>
  <p:sldIdLst>
    <p:sldId id="866" r:id="rId3"/>
    <p:sldId id="673" r:id="rId4"/>
    <p:sldId id="826" r:id="rId5"/>
    <p:sldId id="2143" r:id="rId6"/>
    <p:sldId id="660" r:id="rId7"/>
    <p:sldId id="675" r:id="rId8"/>
    <p:sldId id="886" r:id="rId9"/>
    <p:sldId id="926" r:id="rId10"/>
    <p:sldId id="869" r:id="rId11"/>
    <p:sldId id="878" r:id="rId12"/>
    <p:sldId id="1094" r:id="rId13"/>
    <p:sldId id="941" r:id="rId14"/>
    <p:sldId id="1093" r:id="rId15"/>
    <p:sldId id="393" r:id="rId16"/>
    <p:sldId id="911" r:id="rId17"/>
    <p:sldId id="910" r:id="rId18"/>
    <p:sldId id="940" r:id="rId19"/>
    <p:sldId id="882" r:id="rId20"/>
    <p:sldId id="1080" r:id="rId21"/>
    <p:sldId id="1095" r:id="rId22"/>
    <p:sldId id="922" r:id="rId23"/>
    <p:sldId id="1097" r:id="rId24"/>
    <p:sldId id="908" r:id="rId25"/>
    <p:sldId id="921" r:id="rId26"/>
    <p:sldId id="906" r:id="rId27"/>
    <p:sldId id="677" r:id="rId28"/>
    <p:sldId id="478" r:id="rId29"/>
    <p:sldId id="1082" r:id="rId30"/>
    <p:sldId id="1083" r:id="rId31"/>
    <p:sldId id="352" r:id="rId32"/>
    <p:sldId id="354" r:id="rId33"/>
    <p:sldId id="380" r:id="rId34"/>
    <p:sldId id="1104" r:id="rId35"/>
    <p:sldId id="503" r:id="rId36"/>
    <p:sldId id="505" r:id="rId37"/>
    <p:sldId id="378" r:id="rId38"/>
    <p:sldId id="830" r:id="rId39"/>
    <p:sldId id="368" r:id="rId40"/>
    <p:sldId id="1099" r:id="rId41"/>
    <p:sldId id="356" r:id="rId42"/>
    <p:sldId id="337" r:id="rId43"/>
    <p:sldId id="617" r:id="rId4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7FFA1"/>
    <a:srgbClr val="FF15C7"/>
    <a:srgbClr val="C27AF9"/>
    <a:srgbClr val="AA68DC"/>
    <a:srgbClr val="B671EB"/>
    <a:srgbClr val="A0B5FF"/>
    <a:srgbClr val="BE6743"/>
    <a:srgbClr val="4B0590"/>
    <a:srgbClr val="FF7C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0" autoAdjust="0"/>
    <p:restoredTop sz="96187" autoAdjust="0"/>
  </p:normalViewPr>
  <p:slideViewPr>
    <p:cSldViewPr showGuides="1">
      <p:cViewPr varScale="1">
        <p:scale>
          <a:sx n="114" d="100"/>
          <a:sy n="114" d="100"/>
        </p:scale>
        <p:origin x="2046" y="102"/>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7.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8.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3.xlsx"/><Relationship Id="rId1" Type="http://schemas.openxmlformats.org/officeDocument/2006/relationships/themeOverride" Target="../theme/themeOverride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0.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2.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0" i="0" u="none" strike="noStrike" baseline="0" dirty="0">
                <a:effectLst/>
              </a:rPr>
              <a:t>How often, if at all, do you shop online?</a:t>
            </a:r>
            <a:endParaRPr lang="en-US" sz="2000" dirty="0">
              <a:solidFill>
                <a:schemeClr val="tx1"/>
              </a:solidFill>
            </a:endParaRPr>
          </a:p>
          <a:p>
            <a:pPr>
              <a:defRPr sz="2000">
                <a:solidFill>
                  <a:schemeClr val="tx1"/>
                </a:solidFill>
              </a:defRPr>
            </a:pPr>
            <a:r>
              <a:rPr lang="en-US" sz="2000" dirty="0">
                <a:solidFill>
                  <a:schemeClr val="tx1"/>
                </a:solidFill>
              </a:rPr>
              <a:t>Adults 18+</a:t>
            </a:r>
            <a:endParaRPr lang="en-US" sz="2000" baseline="0" dirty="0">
              <a:solidFill>
                <a:schemeClr val="tx1"/>
              </a:solidFill>
            </a:endParaRPr>
          </a:p>
        </c:rich>
      </c:tx>
      <c:layout>
        <c:manualLayout>
          <c:xMode val="edge"/>
          <c:yMode val="edge"/>
          <c:x val="0.3154407568101622"/>
          <c:y val="5.832194913910733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7719480222766655E-2"/>
          <c:y val="0.19424743121863522"/>
          <c:w val="0.97179486894759426"/>
          <c:h val="0.59887696804132895"/>
        </c:manualLayout>
      </c:layout>
      <c:barChart>
        <c:barDir val="col"/>
        <c:grouping val="clustered"/>
        <c:varyColors val="0"/>
        <c:ser>
          <c:idx val="0"/>
          <c:order val="0"/>
          <c:tx>
            <c:strRef>
              <c:f>Sheet1!$B$1</c:f>
              <c:strCache>
                <c:ptCount val="1"/>
                <c:pt idx="0">
                  <c:v>Shop Online</c:v>
                </c:pt>
              </c:strCache>
            </c:strRef>
          </c:tx>
          <c:spPr>
            <a:solidFill>
              <a:schemeClr val="accent4"/>
            </a:solidFill>
            <a:ln w="19050">
              <a:solidFill>
                <a:schemeClr val="tx1"/>
              </a:solidFill>
            </a:ln>
            <a:effectLst/>
          </c:spPr>
          <c:invertIfNegative val="0"/>
          <c:dPt>
            <c:idx val="0"/>
            <c:invertIfNegative val="0"/>
            <c:bubble3D val="0"/>
            <c:spPr>
              <a:solidFill>
                <a:schemeClr val="accent4"/>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5F8-476F-8531-C5CF5F5A32F5}"/>
              </c:ext>
            </c:extLst>
          </c:dPt>
          <c:dPt>
            <c:idx val="1"/>
            <c:invertIfNegative val="0"/>
            <c:bubble3D val="0"/>
            <c:spPr>
              <a:solidFill>
                <a:schemeClr val="accent4"/>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5F8-476F-8531-C5CF5F5A32F5}"/>
              </c:ext>
            </c:extLst>
          </c:dPt>
          <c:dPt>
            <c:idx val="2"/>
            <c:invertIfNegative val="0"/>
            <c:bubble3D val="0"/>
            <c:spPr>
              <a:solidFill>
                <a:schemeClr val="accent4"/>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5F8-476F-8531-C5CF5F5A32F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More than once a week</c:v>
                </c:pt>
                <c:pt idx="1">
                  <c:v>Every week </c:v>
                </c:pt>
                <c:pt idx="2">
                  <c:v>Almost every week</c:v>
                </c:pt>
                <c:pt idx="3">
                  <c:v>A few times a month</c:v>
                </c:pt>
                <c:pt idx="4">
                  <c:v>Once a month</c:v>
                </c:pt>
                <c:pt idx="5">
                  <c:v>A few times a year</c:v>
                </c:pt>
                <c:pt idx="6">
                  <c:v>Less often</c:v>
                </c:pt>
                <c:pt idx="7">
                  <c:v>Do not shop</c:v>
                </c:pt>
              </c:strCache>
            </c:strRef>
          </c:cat>
          <c:val>
            <c:numRef>
              <c:f>Sheet1!$B$2:$B$9</c:f>
              <c:numCache>
                <c:formatCode>0%</c:formatCode>
                <c:ptCount val="8"/>
                <c:pt idx="0">
                  <c:v>7.3999999999999996E-2</c:v>
                </c:pt>
                <c:pt idx="1">
                  <c:v>0.115</c:v>
                </c:pt>
                <c:pt idx="2">
                  <c:v>0.113</c:v>
                </c:pt>
                <c:pt idx="3">
                  <c:v>0.26300000000000001</c:v>
                </c:pt>
                <c:pt idx="4">
                  <c:v>0.16500000000000001</c:v>
                </c:pt>
                <c:pt idx="5">
                  <c:v>0.16700000000000001</c:v>
                </c:pt>
                <c:pt idx="6">
                  <c:v>0.05</c:v>
                </c:pt>
                <c:pt idx="7">
                  <c:v>5.3999999999999999E-2</c:v>
                </c:pt>
              </c:numCache>
            </c:numRef>
          </c:val>
          <c:extLst>
            <c:ext xmlns:c16="http://schemas.microsoft.com/office/drawing/2014/chart" uri="{C3380CC4-5D6E-409C-BE32-E72D297353CC}">
              <c16:uniqueId val="{00000006-05F8-476F-8531-C5CF5F5A32F5}"/>
            </c:ext>
          </c:extLst>
        </c:ser>
        <c:dLbls>
          <c:dLblPos val="outEnd"/>
          <c:showLegendKey val="0"/>
          <c:showVal val="1"/>
          <c:showCatName val="0"/>
          <c:showSerName val="0"/>
          <c:showPercent val="0"/>
          <c:showBubbleSize val="0"/>
        </c:dLbls>
        <c:gapWidth val="100"/>
        <c:axId val="707121872"/>
        <c:axId val="707120304"/>
      </c:barChart>
      <c:catAx>
        <c:axId val="707121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7120304"/>
        <c:crosses val="autoZero"/>
        <c:auto val="1"/>
        <c:lblAlgn val="ctr"/>
        <c:lblOffset val="0"/>
        <c:noMultiLvlLbl val="0"/>
      </c:catAx>
      <c:valAx>
        <c:axId val="707120304"/>
        <c:scaling>
          <c:orientation val="minMax"/>
          <c:min val="0"/>
        </c:scaling>
        <c:delete val="1"/>
        <c:axPos val="l"/>
        <c:numFmt formatCode="0%" sourceLinked="1"/>
        <c:majorTickMark val="out"/>
        <c:minorTickMark val="none"/>
        <c:tickLblPos val="nextTo"/>
        <c:crossAx val="7071218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Online Shoppers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0.38200000000000001</c:v>
                </c:pt>
                <c:pt idx="1">
                  <c:v>0.193</c:v>
                </c:pt>
                <c:pt idx="2">
                  <c:v>0.47899999999999998</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Online Shoppers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0.82699999999999996</c:v>
                </c:pt>
                <c:pt idx="1">
                  <c:v>0.90400000000000003</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7CD-41ED-9B6C-1C7F51647A8E}"/>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7CD-41ED-9B6C-1C7F51647A8E}"/>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7CD-41ED-9B6C-1C7F51647A8E}"/>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7CD-41ED-9B6C-1C7F51647A8E}"/>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7CD-41ED-9B6C-1C7F51647A8E}"/>
              </c:ext>
            </c:extLst>
          </c:dPt>
          <c:dPt>
            <c:idx val="5"/>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7CD-41ED-9B6C-1C7F51647A8E}"/>
              </c:ext>
            </c:extLst>
          </c:dPt>
          <c:dPt>
            <c:idx val="6"/>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7CD-41ED-9B6C-1C7F51647A8E}"/>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7CD-41ED-9B6C-1C7F51647A8E}"/>
              </c:ext>
            </c:extLst>
          </c:dPt>
          <c:dPt>
            <c:idx val="8"/>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7CD-41ED-9B6C-1C7F51647A8E}"/>
              </c:ext>
            </c:extLst>
          </c:dPt>
          <c:dPt>
            <c:idx val="9"/>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7CD-41ED-9B6C-1C7F51647A8E}"/>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7CD-41ED-9B6C-1C7F51647A8E}"/>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7CD-41ED-9B6C-1C7F51647A8E}"/>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E7CD-41ED-9B6C-1C7F51647A8E}"/>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E7CD-41ED-9B6C-1C7F51647A8E}"/>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E7CD-41ED-9B6C-1C7F51647A8E}"/>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7CD-41ED-9B6C-1C7F51647A8E}"/>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E7CD-41ED-9B6C-1C7F51647A8E}"/>
              </c:ext>
            </c:extLst>
          </c:dPt>
          <c:dPt>
            <c:idx val="17"/>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E7CD-41ED-9B6C-1C7F51647A8E}"/>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E7CD-41ED-9B6C-1C7F51647A8E}"/>
              </c:ext>
            </c:extLst>
          </c:dPt>
          <c:dPt>
            <c:idx val="19"/>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E7CD-41ED-9B6C-1C7F51647A8E}"/>
              </c:ext>
            </c:extLst>
          </c:dPt>
          <c:dPt>
            <c:idx val="20"/>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E7CD-41ED-9B6C-1C7F51647A8E}"/>
              </c:ext>
            </c:extLst>
          </c:dPt>
          <c:dPt>
            <c:idx val="21"/>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E7CD-41ED-9B6C-1C7F51647A8E}"/>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E7CD-41ED-9B6C-1C7F51647A8E}"/>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Social Media</c:v>
                </c:pt>
                <c:pt idx="5">
                  <c:v>Email</c:v>
                </c:pt>
                <c:pt idx="6">
                  <c:v>Streaming Programs on TV No Ads</c:v>
                </c:pt>
                <c:pt idx="7">
                  <c:v>Radio</c:v>
                </c:pt>
                <c:pt idx="8">
                  <c:v>Streaming Programs on Digital Media With Ads</c:v>
                </c:pt>
                <c:pt idx="9">
                  <c:v>Streaming Video Other Than TV Programs on TV</c:v>
                </c:pt>
                <c:pt idx="10">
                  <c:v>Streaming Video Other Than TV Programs on Digital Media</c:v>
                </c:pt>
                <c:pt idx="11">
                  <c:v>Search</c:v>
                </c:pt>
                <c:pt idx="12">
                  <c:v>Streaming Audio</c:v>
                </c:pt>
                <c:pt idx="13">
                  <c:v>Streaming Programs on Digital Media No Ads</c:v>
                </c:pt>
                <c:pt idx="14">
                  <c:v>Broadcast TV News Websites/Apps</c:v>
                </c:pt>
                <c:pt idx="15">
                  <c:v>Newspapers</c:v>
                </c:pt>
                <c:pt idx="16">
                  <c:v>Magazines</c:v>
                </c:pt>
                <c:pt idx="17">
                  <c:v>Any other news website</c:v>
                </c:pt>
                <c:pt idx="18">
                  <c:v>Podcasts</c:v>
                </c:pt>
                <c:pt idx="19">
                  <c:v>Local Radio Stations Websites/Apps</c:v>
                </c:pt>
                <c:pt idx="20">
                  <c:v>Cable News Channels' Websites/Apps</c:v>
                </c:pt>
                <c:pt idx="21">
                  <c:v>Digital Newspaper</c:v>
                </c:pt>
                <c:pt idx="22">
                  <c:v>Digital Magazine</c:v>
                </c:pt>
              </c:strCache>
            </c:strRef>
          </c:cat>
          <c:val>
            <c:numRef>
              <c:f>Sheet1!$B$2:$B$24</c:f>
              <c:numCache>
                <c:formatCode>h:mm;@</c:formatCode>
                <c:ptCount val="23"/>
                <c:pt idx="0">
                  <c:v>0.23402777777777781</c:v>
                </c:pt>
                <c:pt idx="1">
                  <c:v>0.15416666666666667</c:v>
                </c:pt>
                <c:pt idx="2">
                  <c:v>7.9861111111111105E-2</c:v>
                </c:pt>
                <c:pt idx="3">
                  <c:v>6.1111111111111116E-2</c:v>
                </c:pt>
                <c:pt idx="4">
                  <c:v>4.7916666666666663E-2</c:v>
                </c:pt>
                <c:pt idx="5">
                  <c:v>4.1666666666666664E-2</c:v>
                </c:pt>
                <c:pt idx="6">
                  <c:v>3.9583333333333331E-2</c:v>
                </c:pt>
                <c:pt idx="7">
                  <c:v>3.7499999999999999E-2</c:v>
                </c:pt>
                <c:pt idx="8">
                  <c:v>3.6111111111111115E-2</c:v>
                </c:pt>
                <c:pt idx="9">
                  <c:v>3.3333333333333333E-2</c:v>
                </c:pt>
                <c:pt idx="10">
                  <c:v>3.1944444444444449E-2</c:v>
                </c:pt>
                <c:pt idx="11">
                  <c:v>2.7777777777777776E-2</c:v>
                </c:pt>
                <c:pt idx="12">
                  <c:v>1.5277777777777777E-2</c:v>
                </c:pt>
                <c:pt idx="13">
                  <c:v>1.3194444444444444E-2</c:v>
                </c:pt>
                <c:pt idx="14">
                  <c:v>1.1805555555555555E-2</c:v>
                </c:pt>
                <c:pt idx="15">
                  <c:v>1.1111111111111112E-2</c:v>
                </c:pt>
                <c:pt idx="16">
                  <c:v>9.0277777777777787E-3</c:v>
                </c:pt>
                <c:pt idx="17">
                  <c:v>9.0277777777777787E-3</c:v>
                </c:pt>
                <c:pt idx="18">
                  <c:v>7.6388888888888886E-3</c:v>
                </c:pt>
                <c:pt idx="19">
                  <c:v>5.5555555555555558E-3</c:v>
                </c:pt>
                <c:pt idx="20">
                  <c:v>5.5555555555555558E-3</c:v>
                </c:pt>
                <c:pt idx="21">
                  <c:v>5.5555555555555558E-3</c:v>
                </c:pt>
                <c:pt idx="22">
                  <c:v>3.472222222222222E-3</c:v>
                </c:pt>
              </c:numCache>
            </c:numRef>
          </c:val>
          <c:extLst>
            <c:ext xmlns:c16="http://schemas.microsoft.com/office/drawing/2014/chart" uri="{C3380CC4-5D6E-409C-BE32-E72D297353CC}">
              <c16:uniqueId val="{0000002E-E7CD-41ED-9B6C-1C7F51647A8E}"/>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Online Shoppers</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3766760579276478"/>
          <c:y val="4.4805184113371956E-2"/>
        </c:manualLayout>
      </c:layout>
      <c:overlay val="0"/>
      <c:spPr>
        <a:noFill/>
        <a:ln>
          <a:noFill/>
        </a:ln>
        <a:effectLst/>
      </c:spPr>
    </c:title>
    <c:autoTitleDeleted val="0"/>
    <c:plotArea>
      <c:layout>
        <c:manualLayout>
          <c:layoutTarget val="inner"/>
          <c:xMode val="edge"/>
          <c:yMode val="edge"/>
          <c:x val="1.010909583791802E-2"/>
          <c:y val="1.4174105215558281E-2"/>
          <c:w val="0.97984332937271124"/>
          <c:h val="0.7782023309394237"/>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2DF-42BD-BF23-FC4C34E6058F}"/>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2DF-42BD-BF23-FC4C34E6058F}"/>
              </c:ext>
            </c:extLst>
          </c:dPt>
          <c:dPt>
            <c:idx val="2"/>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2DF-42BD-BF23-FC4C34E6058F}"/>
              </c:ext>
            </c:extLst>
          </c:dPt>
          <c:dPt>
            <c:idx val="3"/>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2DF-42BD-BF23-FC4C34E6058F}"/>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2DF-42BD-BF23-FC4C34E6058F}"/>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2DF-42BD-BF23-FC4C34E6058F}"/>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2DF-42BD-BF23-FC4C34E6058F}"/>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2DF-42BD-BF23-FC4C34E6058F}"/>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2DF-42BD-BF23-FC4C34E6058F}"/>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2DF-42BD-BF23-FC4C34E6058F}"/>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2DF-42BD-BF23-FC4C34E6058F}"/>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2DF-42BD-BF23-FC4C34E6058F}"/>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2DF-42BD-BF23-FC4C34E6058F}"/>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2DF-42BD-BF23-FC4C34E6058F}"/>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2DF-42BD-BF23-FC4C34E6058F}"/>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2DF-42BD-BF23-FC4C34E6058F}"/>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2DF-42BD-BF23-FC4C34E6058F}"/>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2DF-42BD-BF23-FC4C34E6058F}"/>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2DF-42BD-BF23-FC4C34E6058F}"/>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2DF-42BD-BF23-FC4C34E6058F}"/>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2DF-42BD-BF23-FC4C34E6058F}"/>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2DF-42BD-BF23-FC4C34E6058F}"/>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TV No Ads </c:v>
                </c:pt>
                <c:pt idx="3">
                  <c:v>Streaming Programs on Digital Media With Ads</c:v>
                </c:pt>
                <c:pt idx="4">
                  <c:v>Streaming Programs on Digital Media No Ads</c:v>
                </c:pt>
              </c:strCache>
            </c:strRef>
          </c:cat>
          <c:val>
            <c:numRef>
              <c:f>Sheet1!$B$2:$B$6</c:f>
              <c:numCache>
                <c:formatCode>h:mm;@</c:formatCode>
                <c:ptCount val="5"/>
                <c:pt idx="0">
                  <c:v>0.23402777777777781</c:v>
                </c:pt>
                <c:pt idx="1">
                  <c:v>6.1111111111111116E-2</c:v>
                </c:pt>
                <c:pt idx="2">
                  <c:v>3.9583333333333331E-2</c:v>
                </c:pt>
                <c:pt idx="3">
                  <c:v>3.6111111111111115E-2</c:v>
                </c:pt>
                <c:pt idx="4">
                  <c:v>1.3194444444444444E-2</c:v>
                </c:pt>
              </c:numCache>
            </c:numRef>
          </c:val>
          <c:extLst>
            <c:ext xmlns:c16="http://schemas.microsoft.com/office/drawing/2014/chart" uri="{C3380CC4-5D6E-409C-BE32-E72D297353CC}">
              <c16:uniqueId val="{0000002C-C2DF-42BD-BF23-FC4C34E6058F}"/>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80-4560-B406-295F44BDFEA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80-4560-B406-295F44BDFEA4}"/>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680-4560-B406-295F44BDFEA4}"/>
              </c:ext>
            </c:extLst>
          </c:dPt>
          <c:dLbls>
            <c:dLbl>
              <c:idx val="0"/>
              <c:layout>
                <c:manualLayout>
                  <c:x val="0.21040283008102248"/>
                  <c:y val="-7.15547415771504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9123A03-A8D0-470B-826F-1E1A3366BECA}" type="CATEGORYNAME">
                      <a:rPr lang="en-US" sz="180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solidFill>
                          <a:schemeClr val="bg1"/>
                        </a:solidFill>
                        <a:effectLst>
                          <a:outerShdw blurRad="38100" dist="38100" dir="2700000" algn="tl">
                            <a:srgbClr val="000000">
                              <a:alpha val="43137"/>
                            </a:srgbClr>
                          </a:outerShdw>
                        </a:effectLst>
                      </a:rPr>
                      <a:t> </a:t>
                    </a:r>
                    <a:fld id="{B21E2B3B-60F0-4F7E-AA50-1DAE456E2BE7}" type="VALU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solidFill>
                          <a:schemeClr val="bg1"/>
                        </a:solidFill>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6579BA8F-E6C3-4BC2-BF06-70CA461B4898}" type="PERCENTAG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680-4560-B406-295F44BDFEA4}"/>
                </c:ext>
              </c:extLst>
            </c:dLbl>
            <c:dLbl>
              <c:idx val="1"/>
              <c:layout>
                <c:manualLayout>
                  <c:x val="-0.16725778842862032"/>
                  <c:y val="0.15322213318290639"/>
                </c:manualLayout>
              </c:layout>
              <c:tx>
                <c:rich>
                  <a:bodyPr/>
                  <a:lstStyle/>
                  <a:p>
                    <a:fld id="{37015D01-12AA-4016-BBF4-20CA1374E413}" type="CATEGORYNAME">
                      <a:rPr lang="en-US">
                        <a:solidFill>
                          <a:schemeClr val="bg1"/>
                        </a:solidFill>
                      </a:rPr>
                      <a:pPr/>
                      <a:t>[CATEGORY NAME]</a:t>
                    </a:fld>
                    <a:r>
                      <a:rPr lang="en-US" baseline="0" dirty="0">
                        <a:solidFill>
                          <a:schemeClr val="bg1"/>
                        </a:solidFill>
                      </a:rPr>
                      <a:t> </a:t>
                    </a:r>
                  </a:p>
                  <a:p>
                    <a:fld id="{1B1F9B6F-A3F2-410C-8DDA-132EF41B4A5D}" type="VALUE">
                      <a:rPr lang="en-US" baseline="0" smtClean="0">
                        <a:solidFill>
                          <a:schemeClr val="bg1"/>
                        </a:solidFill>
                      </a:rPr>
                      <a:pPr/>
                      <a:t>[VALUE]</a:t>
                    </a:fld>
                    <a:r>
                      <a:rPr lang="en-US" baseline="0" dirty="0">
                        <a:solidFill>
                          <a:schemeClr val="bg1"/>
                        </a:solidFill>
                      </a:rPr>
                      <a:t> </a:t>
                    </a:r>
                  </a:p>
                  <a:p>
                    <a:fld id="{E1B880A1-44A7-4D13-A32B-7BA7DB20CD7D}" type="PERCENTAGE">
                      <a:rPr lang="en-US" baseline="0" smtClean="0">
                        <a:solidFill>
                          <a:schemeClr val="bg1"/>
                        </a:solidFill>
                      </a:rPr>
                      <a:pPr/>
                      <a:t>[PERCENTAGE]</a:t>
                    </a:fld>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7304347826086958"/>
                      <c:h val="0.17830748662700105"/>
                    </c:manualLayout>
                  </c15:layout>
                  <c15:dlblFieldTable/>
                  <c15:showDataLabelsRange val="0"/>
                </c:ext>
                <c:ext xmlns:c16="http://schemas.microsoft.com/office/drawing/2014/chart" uri="{C3380CC4-5D6E-409C-BE32-E72D297353CC}">
                  <c16:uniqueId val="{00000003-2680-4560-B406-295F44BDFEA4}"/>
                </c:ext>
              </c:extLst>
            </c:dLbl>
            <c:dLbl>
              <c:idx val="2"/>
              <c:layout>
                <c:manualLayout>
                  <c:x val="-0.1700116969074518"/>
                  <c:y val="-9.5347843126851697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ABE635D-8301-40CF-81D6-6C84A4968F86}" type="CATEGORYNAME">
                      <a:rPr lang="en-US">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r>
                      <a:rPr lang="en-US" baseline="0" dirty="0">
                        <a:solidFill>
                          <a:schemeClr val="bg1"/>
                        </a:solidFill>
                        <a:effectLst>
                          <a:outerShdw blurRad="38100" dist="38100" dir="2700000" algn="tl">
                            <a:srgbClr val="000000">
                              <a:alpha val="43137"/>
                            </a:srgbClr>
                          </a:outerShdw>
                        </a:effectLst>
                      </a:rPr>
                      <a:t> </a:t>
                    </a:r>
                    <a:fld id="{F4EC53FE-A650-4DA2-956F-BCCCD6971008}" type="VALUE">
                      <a:rPr lang="en-US" baseline="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r>
                      <a:rPr lang="en-US" baseline="0" dirty="0">
                        <a:solidFill>
                          <a:schemeClr val="bg1"/>
                        </a:solidFill>
                        <a:effectLst>
                          <a:outerShdw blurRad="38100" dist="38100" dir="2700000" algn="tl">
                            <a:srgbClr val="000000">
                              <a:alpha val="43137"/>
                            </a:srgbClr>
                          </a:outerShdw>
                        </a:effectLst>
                      </a:rPr>
                      <a:t> </a:t>
                    </a:r>
                  </a:p>
                  <a:p>
                    <a:pPr>
                      <a:defRPr sz="1100" b="1">
                        <a:solidFill>
                          <a:schemeClr val="bg1"/>
                        </a:solidFill>
                        <a:effectLst>
                          <a:outerShdw blurRad="38100" dist="38100" dir="2700000" algn="tl">
                            <a:srgbClr val="000000">
                              <a:alpha val="43137"/>
                            </a:srgbClr>
                          </a:outerShdw>
                        </a:effectLst>
                      </a:defRPr>
                    </a:pPr>
                    <a:fld id="{A91D62F2-3BE2-4614-9ED2-C6C4CDE3D134}"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858695652173914"/>
                      <c:h val="0.20286064802046577"/>
                    </c:manualLayout>
                  </c15:layout>
                  <c15:dlblFieldTable/>
                  <c15:showDataLabelsRange val="0"/>
                </c:ext>
                <c:ext xmlns:c16="http://schemas.microsoft.com/office/drawing/2014/chart" uri="{C3380CC4-5D6E-409C-BE32-E72D297353CC}">
                  <c16:uniqueId val="{00000002-2680-4560-B406-295F44BDFE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c:v>
                </c:pt>
                <c:pt idx="1">
                  <c:v>Streaming TV with Ads</c:v>
                </c:pt>
                <c:pt idx="2">
                  <c:v>Streaming TV without Ads</c:v>
                </c:pt>
              </c:strCache>
            </c:strRef>
          </c:cat>
          <c:val>
            <c:numRef>
              <c:f>Sheet1!$B$2:$B$4</c:f>
              <c:numCache>
                <c:formatCode>[hh]:mm</c:formatCode>
                <c:ptCount val="3"/>
                <c:pt idx="0">
                  <c:v>0.23402777777777781</c:v>
                </c:pt>
                <c:pt idx="1">
                  <c:v>6.1111111111111116E-2</c:v>
                </c:pt>
                <c:pt idx="2">
                  <c:v>3.9583333333333331E-2</c:v>
                </c:pt>
              </c:numCache>
            </c:numRef>
          </c:val>
          <c:extLst>
            <c:ext xmlns:c16="http://schemas.microsoft.com/office/drawing/2014/chart" uri="{C3380CC4-5D6E-409C-BE32-E72D297353CC}">
              <c16:uniqueId val="{00000000-2680-4560-B406-295F44BDFEA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5C7-4A9C-BCBB-F80DE776A6C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5C7-4A9C-BCBB-F80DE776A6C4}"/>
              </c:ext>
            </c:extLst>
          </c:dPt>
          <c:dLbls>
            <c:dLbl>
              <c:idx val="0"/>
              <c:layout>
                <c:manualLayout>
                  <c:x val="0.21872182757046674"/>
                  <c:y val="5.976217659916641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2F7A04F-CF98-412E-AA78-EAA0001E6906}" type="CATEGORYNAME">
                      <a:rPr lang="en-US" sz="180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effectLst>
                          <a:outerShdw blurRad="38100" dist="38100" dir="2700000" algn="tl">
                            <a:srgbClr val="000000">
                              <a:alpha val="43137"/>
                            </a:srgbClr>
                          </a:outerShdw>
                        </a:effectLst>
                      </a:rPr>
                      <a:t> </a:t>
                    </a:r>
                    <a:fld id="{0EE942D0-6414-4E44-B57B-DBAE95A9D07E}" type="VALU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D47D03E1-59CF-43EA-AA40-9E0DB2F62BFD}" type="PERCENTAG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5C7-4A9C-BCBB-F80DE776A6C4}"/>
                </c:ext>
              </c:extLst>
            </c:dLbl>
            <c:dLbl>
              <c:idx val="1"/>
              <c:layout>
                <c:manualLayout>
                  <c:x val="-0.17722162786716877"/>
                  <c:y val="-5.019485762079501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A351E12-CB28-420E-9251-41D2450CC707}" type="CATEGORYNAME">
                      <a:rPr lang="en-US"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r>
                      <a:rPr lang="en-US" baseline="0" dirty="0">
                        <a:solidFill>
                          <a:schemeClr val="bg1"/>
                        </a:solidFill>
                        <a:effectLst>
                          <a:outerShdw blurRad="38100" dist="38100" dir="2700000" algn="tl">
                            <a:srgbClr val="000000">
                              <a:alpha val="43137"/>
                            </a:srgbClr>
                          </a:outerShdw>
                        </a:effectLst>
                      </a:rPr>
                      <a:t> </a:t>
                    </a:r>
                    <a:fld id="{979F4534-EB61-48E4-A43A-ED6C097A6F1A}" type="VALU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fld id="{63036B5B-538E-4B92-B6FF-0B449B1D3FC5}"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311594202898549"/>
                      <c:h val="0.1829161471547934"/>
                    </c:manualLayout>
                  </c15:layout>
                  <c15:dlblFieldTable/>
                  <c15:showDataLabelsRange val="0"/>
                </c:ext>
                <c:ext xmlns:c16="http://schemas.microsoft.com/office/drawing/2014/chart" uri="{C3380CC4-5D6E-409C-BE32-E72D297353CC}">
                  <c16:uniqueId val="{00000003-E5C7-4A9C-BCBB-F80DE776A6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Linear TV</c:v>
                </c:pt>
                <c:pt idx="1">
                  <c:v>Streaming TV with Ads</c:v>
                </c:pt>
              </c:strCache>
            </c:strRef>
          </c:cat>
          <c:val>
            <c:numRef>
              <c:f>Sheet1!$B$2:$B$3</c:f>
              <c:numCache>
                <c:formatCode>[hh]:mm</c:formatCode>
                <c:ptCount val="2"/>
                <c:pt idx="0">
                  <c:v>0.23402777777777781</c:v>
                </c:pt>
                <c:pt idx="1">
                  <c:v>6.1111111111111116E-2</c:v>
                </c:pt>
              </c:numCache>
            </c:numRef>
          </c:val>
          <c:extLst>
            <c:ext xmlns:c16="http://schemas.microsoft.com/office/drawing/2014/chart" uri="{C3380CC4-5D6E-409C-BE32-E72D297353CC}">
              <c16:uniqueId val="{00000006-E5C7-4A9C-BCBB-F80DE776A6C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800" b="1" i="0" baseline="0" dirty="0">
                <a:effectLst/>
              </a:rPr>
              <a:t>Online Shoppers</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(In </a:t>
            </a:r>
            <a:r>
              <a:rPr lang="en-US" sz="1800" b="1" i="0" baseline="0" dirty="0" err="1">
                <a:effectLst/>
              </a:rPr>
              <a:t>Hours:Minutes</a:t>
            </a:r>
            <a:r>
              <a:rPr lang="en-US" sz="1800" b="1" i="0" baseline="0" dirty="0">
                <a:effectLst/>
              </a:rPr>
              <a:t>)</a:t>
            </a:r>
            <a:endParaRPr lang="en-US" sz="1600" dirty="0">
              <a:effectLst/>
            </a:endParaRPr>
          </a:p>
        </c:rich>
      </c:tx>
      <c:layout>
        <c:manualLayout>
          <c:xMode val="edge"/>
          <c:yMode val="edge"/>
          <c:x val="0.29412373851717999"/>
          <c:y val="3.6596278724973681E-2"/>
        </c:manualLayout>
      </c:layout>
      <c:overlay val="0"/>
      <c:spPr>
        <a:noFill/>
        <a:ln>
          <a:noFill/>
        </a:ln>
        <a:effectLst/>
      </c:spPr>
    </c:title>
    <c:autoTitleDeleted val="0"/>
    <c:plotArea>
      <c:layout>
        <c:manualLayout>
          <c:layoutTarget val="inner"/>
          <c:xMode val="edge"/>
          <c:yMode val="edge"/>
          <c:x val="0.10411296860030717"/>
          <c:y val="0.23892868066861861"/>
          <c:w val="0.87893722911771566"/>
          <c:h val="0.69182831171364201"/>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2B1D-4F72-8B79-80A8A7A81A3C}"/>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2B1D-4F72-8B79-80A8A7A81A3C}"/>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2B1D-4F72-8B79-80A8A7A81A3C}"/>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2B1D-4F72-8B79-80A8A7A81A3C}"/>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2B1D-4F72-8B79-80A8A7A81A3C}"/>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2B1D-4F72-8B79-80A8A7A81A3C}"/>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2B1D-4F72-8B79-80A8A7A81A3C}"/>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2B1D-4F72-8B79-80A8A7A81A3C}"/>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2B1D-4F72-8B79-80A8A7A81A3C}"/>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2B1D-4F72-8B79-80A8A7A81A3C}"/>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2B1D-4F72-8B79-80A8A7A81A3C}"/>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2B1D-4F72-8B79-80A8A7A81A3C}"/>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2B1D-4F72-8B79-80A8A7A81A3C}"/>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2B1D-4F72-8B79-80A8A7A81A3C}"/>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2B1D-4F72-8B79-80A8A7A81A3C}"/>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2B1D-4F72-8B79-80A8A7A81A3C}"/>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2B1D-4F72-8B79-80A8A7A81A3C}"/>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2B1D-4F72-8B79-80A8A7A81A3C}"/>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2B1D-4F72-8B79-80A8A7A81A3C}"/>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2B1D-4F72-8B79-80A8A7A81A3C}"/>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2B1D-4F72-8B79-80A8A7A81A3C}"/>
              </c:ext>
            </c:extLst>
          </c:dPt>
          <c:dLbls>
            <c:dLbl>
              <c:idx val="0"/>
              <c:spPr>
                <a:noFill/>
                <a:ln>
                  <a:noFill/>
                </a:ln>
                <a:effectLst/>
              </c:spPr>
              <c:txPr>
                <a:bodyPr wrap="square" lIns="38100" tIns="19050" rIns="38100" bIns="19050" anchor="ctr">
                  <a:spAutoFit/>
                </a:bodyPr>
                <a:lstStyle/>
                <a:p>
                  <a:pPr>
                    <a:defRPr sz="18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D-4F72-8B79-80A8A7A81A3C}"/>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Sheet1!$B$2:$C$2</c:f>
              <c:numCache>
                <c:formatCode>h:mm;@</c:formatCode>
                <c:ptCount val="2"/>
                <c:pt idx="0">
                  <c:v>0.1423611111111111</c:v>
                </c:pt>
                <c:pt idx="1">
                  <c:v>3.1944444444444449E-2</c:v>
                </c:pt>
              </c:numCache>
            </c:numRef>
          </c:val>
          <c:extLst>
            <c:ext xmlns:c16="http://schemas.microsoft.com/office/drawing/2014/chart" uri="{C3380CC4-5D6E-409C-BE32-E72D297353CC}">
              <c16:uniqueId val="{0000002A-2B1D-4F72-8B79-80A8A7A81A3C}"/>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B1D-4F72-8B79-80A8A7A81A3C}"/>
                </c:ext>
              </c:extLst>
            </c:dLbl>
            <c:spPr>
              <a:noFill/>
              <a:ln>
                <a:noFill/>
              </a:ln>
              <a:effectLst/>
            </c:spPr>
            <c:txPr>
              <a:bodyPr wrap="square" lIns="38100" tIns="19050" rIns="38100" bIns="19050" anchor="ctr">
                <a:spAutoFit/>
              </a:bodyPr>
              <a:lstStyle/>
              <a:p>
                <a:pPr>
                  <a:defRPr sz="16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Sheet1!$B$3:$C$3</c:f>
              <c:numCache>
                <c:formatCode>h:mm;@</c:formatCode>
                <c:ptCount val="2"/>
                <c:pt idx="0">
                  <c:v>0.14097222222222222</c:v>
                </c:pt>
                <c:pt idx="1">
                  <c:v>3.5416666666666666E-2</c:v>
                </c:pt>
              </c:numCache>
            </c:numRef>
          </c:val>
          <c:extLst>
            <c:ext xmlns:c16="http://schemas.microsoft.com/office/drawing/2014/chart" uri="{C3380CC4-5D6E-409C-BE32-E72D297353CC}">
              <c16:uniqueId val="{0000002C-2B1D-4F72-8B79-80A8A7A81A3C}"/>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D-2B1D-4F72-8B79-80A8A7A81A3C}"/>
                </c:ext>
              </c:extLst>
            </c:dLbl>
            <c:dLbl>
              <c:idx val="1"/>
              <c:delete val="1"/>
              <c:extLst>
                <c:ext xmlns:c15="http://schemas.microsoft.com/office/drawing/2012/chart" uri="{CE6537A1-D6FC-4f65-9D91-7224C49458BB}"/>
                <c:ext xmlns:c16="http://schemas.microsoft.com/office/drawing/2014/chart" uri="{C3380CC4-5D6E-409C-BE32-E72D297353CC}">
                  <c16:uniqueId val="{0000002E-2B1D-4F72-8B79-80A8A7A81A3C}"/>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Sheet1!$B$4:$C$4</c:f>
              <c:numCache>
                <c:formatCode>h:mm;@</c:formatCode>
                <c:ptCount val="2"/>
                <c:pt idx="0">
                  <c:v>3.7499999999999999E-2</c:v>
                </c:pt>
                <c:pt idx="1">
                  <c:v>1.3194444444444444E-2</c:v>
                </c:pt>
              </c:numCache>
            </c:numRef>
          </c:val>
          <c:extLst>
            <c:ext xmlns:c16="http://schemas.microsoft.com/office/drawing/2014/chart" uri="{C3380CC4-5D6E-409C-BE32-E72D297353CC}">
              <c16:uniqueId val="{0000002F-2B1D-4F72-8B79-80A8A7A81A3C}"/>
            </c:ext>
          </c:extLst>
        </c:ser>
        <c:dLbls>
          <c:showLegendKey val="0"/>
          <c:showVal val="0"/>
          <c:showCatName val="0"/>
          <c:showSerName val="0"/>
          <c:showPercent val="0"/>
          <c:showBubbleSize val="0"/>
        </c:dLbls>
        <c:gapWidth val="44"/>
        <c:overlap val="100"/>
        <c:axId val="579808248"/>
        <c:axId val="579800800"/>
      </c:barChart>
      <c:catAx>
        <c:axId val="57980824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800"/>
        <c:crosses val="autoZero"/>
        <c:auto val="1"/>
        <c:lblAlgn val="ctr"/>
        <c:lblOffset val="0"/>
        <c:noMultiLvlLbl val="0"/>
      </c:catAx>
      <c:valAx>
        <c:axId val="579800800"/>
        <c:scaling>
          <c:orientation val="minMax"/>
        </c:scaling>
        <c:delete val="1"/>
        <c:axPos val="l"/>
        <c:numFmt formatCode="h:mm;@" sourceLinked="1"/>
        <c:majorTickMark val="out"/>
        <c:minorTickMark val="none"/>
        <c:tickLblPos val="nextTo"/>
        <c:crossAx val="579808248"/>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8407622289778681"/>
          <c:y val="0.16097473595091874"/>
        </c:manualLayout>
      </c:layout>
      <c:overlay val="0"/>
      <c:spPr>
        <a:noFill/>
        <a:ln>
          <a:noFill/>
        </a:ln>
        <a:effectLst/>
      </c:spPr>
    </c:title>
    <c:autoTitleDeleted val="0"/>
    <c:plotArea>
      <c:layout>
        <c:manualLayout>
          <c:layoutTarget val="inner"/>
          <c:xMode val="edge"/>
          <c:yMode val="edge"/>
          <c:x val="0"/>
          <c:y val="6.3916439274629491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2"/>
            <c:invertIfNegative val="0"/>
            <c:bubble3D val="0"/>
            <c:spPr>
              <a:solidFill>
                <a:srgbClr val="A1A1C3"/>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359-4E14-8E29-04BED2A49E1E}"/>
              </c:ext>
            </c:extLst>
          </c:dPt>
          <c:dPt>
            <c:idx val="3"/>
            <c:invertIfNegative val="0"/>
            <c:bubble3D val="0"/>
            <c:spPr>
              <a:solidFill>
                <a:srgbClr val="FFD9D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dLbl>
              <c:idx val="2"/>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359-4E14-8E29-04BED2A49E1E}"/>
                </c:ext>
              </c:extLst>
            </c:dLbl>
            <c:dLbl>
              <c:idx val="3"/>
              <c:layout>
                <c:manualLayout>
                  <c:x val="-4.4746634951755111E-3"/>
                  <c:y val="7.0703064056052617E-2"/>
                </c:manualLayout>
              </c:layout>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TV (Broadcast/Cable)</c:v>
                </c:pt>
                <c:pt idx="1">
                  <c:v>Streaming Programs on a Smartphone With Ads</c:v>
                </c:pt>
                <c:pt idx="2">
                  <c:v>Streaming Programs on a Computer With Ads</c:v>
                </c:pt>
                <c:pt idx="3">
                  <c:v>Streaming Programs on a Tablet With Ads</c:v>
                </c:pt>
              </c:strCache>
            </c:strRef>
          </c:cat>
          <c:val>
            <c:numRef>
              <c:f>Sheet1!$B$2:$B$7</c:f>
              <c:numCache>
                <c:formatCode>0.0%</c:formatCode>
                <c:ptCount val="4"/>
                <c:pt idx="0">
                  <c:v>0.78300000000000003</c:v>
                </c:pt>
                <c:pt idx="1">
                  <c:v>0.16900000000000001</c:v>
                </c:pt>
                <c:pt idx="2">
                  <c:v>0.16500000000000001</c:v>
                </c:pt>
                <c:pt idx="3">
                  <c:v>8.2000000000000003E-2</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9.682908791204748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(78% as its own universe)</c:v>
                </c:pt>
                <c:pt idx="1">
                  <c:v>Streaming Programs on Smartphone With Ads 
(17%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(78% as its own universe)</c:v>
                </c:pt>
                <c:pt idx="1">
                  <c:v>Streaming Programs on Smartphone With Ads 
(17% own universe)</c:v>
                </c:pt>
              </c:strCache>
            </c:strRef>
          </c:cat>
          <c:val>
            <c:numRef>
              <c:f>Sheet1!$C$2:$C$3</c:f>
              <c:numCache>
                <c:formatCode>h:mm;@</c:formatCode>
                <c:ptCount val="2"/>
                <c:pt idx="0">
                  <c:v>0.2986111111111111</c:v>
                </c:pt>
                <c:pt idx="1">
                  <c:v>8.7500000000000008E-2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4588998558278807"/>
          <c:w val="0.99004261008962868"/>
          <c:h val="0.72159772281985868"/>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3F6-4622-91AB-994116950844}"/>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3F6-4622-91AB-994116950844}"/>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3F6-4622-91AB-994116950844}"/>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3F6-4622-91AB-994116950844}"/>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3F6-4622-91AB-994116950844}"/>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3F6-4622-91AB-994116950844}"/>
              </c:ext>
            </c:extLst>
          </c:dPt>
          <c:dPt>
            <c:idx val="6"/>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3F6-4622-91AB-994116950844}"/>
              </c:ext>
            </c:extLst>
          </c:dPt>
          <c:dPt>
            <c:idx val="7"/>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3F6-4622-91AB-994116950844}"/>
              </c:ext>
            </c:extLst>
          </c:dPt>
          <c:dPt>
            <c:idx val="8"/>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3F6-4622-91AB-994116950844}"/>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3F6-4622-91AB-994116950844}"/>
              </c:ext>
            </c:extLst>
          </c:dPt>
          <c:dPt>
            <c:idx val="10"/>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3F6-4622-91AB-994116950844}"/>
              </c:ext>
            </c:extLst>
          </c:dPt>
          <c:dPt>
            <c:idx val="11"/>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3F6-4622-91AB-994116950844}"/>
              </c:ext>
            </c:extLst>
          </c:dPt>
          <c:dPt>
            <c:idx val="12"/>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3F6-4622-91AB-994116950844}"/>
              </c:ext>
            </c:extLst>
          </c:dPt>
          <c:dPt>
            <c:idx val="13"/>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3F6-4622-91AB-99411695084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Social Media</c:v>
                </c:pt>
                <c:pt idx="2">
                  <c:v>Cable News Channels</c:v>
                </c:pt>
                <c:pt idx="3">
                  <c:v>Broadcast TV News Websites/Apps </c:v>
                </c:pt>
                <c:pt idx="4">
                  <c:v>All Other Internet
News 
Websites/Apps</c:v>
                </c:pt>
                <c:pt idx="5">
                  <c:v>Radio Stations</c:v>
                </c:pt>
                <c:pt idx="6">
                  <c:v>National/Local Newspapers Websites/Apps</c:v>
                </c:pt>
                <c:pt idx="7">
                  <c:v>Public TV News</c:v>
                </c:pt>
                <c:pt idx="8">
                  <c:v>Local Newspapers</c:v>
                </c:pt>
                <c:pt idx="9">
                  <c:v>National Newspapers</c:v>
                </c:pt>
                <c:pt idx="10">
                  <c:v>Podcasts</c:v>
                </c:pt>
                <c:pt idx="11">
                  <c:v>Cable TV 
News 
Websites/Apps</c:v>
                </c:pt>
                <c:pt idx="12">
                  <c:v>Streaming Radio</c:v>
                </c:pt>
                <c:pt idx="13">
                  <c:v>Radio Stations Websites/Apps </c:v>
                </c:pt>
              </c:strCache>
            </c:strRef>
          </c:cat>
          <c:val>
            <c:numRef>
              <c:f>Sheet1!$B$2:$B$15</c:f>
              <c:numCache>
                <c:formatCode>0%</c:formatCode>
                <c:ptCount val="14"/>
                <c:pt idx="0">
                  <c:v>0.29699999999999999</c:v>
                </c:pt>
                <c:pt idx="1">
                  <c:v>0.17899999999999999</c:v>
                </c:pt>
                <c:pt idx="2">
                  <c:v>0.14899999999999999</c:v>
                </c:pt>
                <c:pt idx="3">
                  <c:v>7.3999999999999996E-2</c:v>
                </c:pt>
                <c:pt idx="4">
                  <c:v>6.8000000000000005E-2</c:v>
                </c:pt>
                <c:pt idx="5">
                  <c:v>4.8000000000000001E-2</c:v>
                </c:pt>
                <c:pt idx="6">
                  <c:v>3.6999999999999998E-2</c:v>
                </c:pt>
                <c:pt idx="7">
                  <c:v>3.4000000000000002E-2</c:v>
                </c:pt>
                <c:pt idx="8">
                  <c:v>2.8000000000000001E-2</c:v>
                </c:pt>
                <c:pt idx="9">
                  <c:v>2.5000000000000001E-2</c:v>
                </c:pt>
                <c:pt idx="10">
                  <c:v>2.1999999999999999E-2</c:v>
                </c:pt>
                <c:pt idx="11">
                  <c:v>2.1000000000000001E-2</c:v>
                </c:pt>
                <c:pt idx="12">
                  <c:v>0.01</c:v>
                </c:pt>
                <c:pt idx="13">
                  <c:v>8.0000000000000002E-3</c:v>
                </c:pt>
              </c:numCache>
            </c:numRef>
          </c:val>
          <c:extLst>
            <c:ext xmlns:c16="http://schemas.microsoft.com/office/drawing/2014/chart" uri="{C3380CC4-5D6E-409C-BE32-E72D297353CC}">
              <c16:uniqueId val="{0000001C-33F6-4622-91AB-994116950844}"/>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2068783484573"/>
          <c:y val="6.3059158135292642E-2"/>
          <c:w val="0.76912673612881588"/>
          <c:h val="0.78827928618352394"/>
        </c:manualLayout>
      </c:layout>
      <c:pieChart>
        <c:varyColors val="1"/>
        <c:ser>
          <c:idx val="0"/>
          <c:order val="0"/>
          <c:tx>
            <c:strRef>
              <c:f>Sheet1!$A$2</c:f>
              <c:strCache>
                <c:ptCount val="1"/>
                <c:pt idx="0">
                  <c:v>Social Media</c:v>
                </c:pt>
              </c:strCache>
            </c:strRef>
          </c:tx>
          <c:spPr>
            <a:solidFill>
              <a:srgbClr val="A1A1C3"/>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5DEF-493F-9C6E-F62151027DDF}"/>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DEF-493F-9C6E-F62151027DDF}"/>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EF-493F-9C6E-F62151027DDF}"/>
              </c:ext>
            </c:extLst>
          </c:dPt>
          <c:dLbls>
            <c:dLbl>
              <c:idx val="0"/>
              <c:layout>
                <c:manualLayout>
                  <c:x val="-0.17786847992738242"/>
                  <c:y val="0.170023734850027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5DEF-493F-9C6E-F62151027DDF}"/>
                </c:ext>
              </c:extLst>
            </c:dLbl>
            <c:dLbl>
              <c:idx val="1"/>
              <c:layout>
                <c:manualLayout>
                  <c:x val="0.15865816485929399"/>
                  <c:y val="-0.254829114233951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5DEF-493F-9C6E-F62151027DD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EF-493F-9C6E-F62151027D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Cache>
                <c:formatCode>h:mm;@</c:formatCode>
                <c:ptCount val="3"/>
                <c:pt idx="0">
                  <c:v>1.3194444444444444E-2</c:v>
                </c:pt>
                <c:pt idx="1">
                  <c:v>3.0555555555555555E-2</c:v>
                </c:pt>
                <c:pt idx="2">
                  <c:v>3.472222222222222E-3</c:v>
                </c:pt>
              </c:numCache>
            </c:numRef>
          </c:val>
          <c:extLst>
            <c:ext xmlns:c16="http://schemas.microsoft.com/office/drawing/2014/chart" uri="{C3380CC4-5D6E-409C-BE32-E72D297353CC}">
              <c16:uniqueId val="{00000000-B83F-464C-B8EB-6FC8982DECBD}"/>
            </c:ext>
          </c:extLst>
        </c:ser>
        <c:ser>
          <c:idx val="1"/>
          <c:order val="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83F-464C-B8EB-6FC8982DECBD}"/>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B83F-464C-B8EB-6FC8982DECBD}"/>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0-5DEF-493F-9C6E-F62151027DDF}"/>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DEF-493F-9C6E-F62151027DDF}"/>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5DEF-493F-9C6E-F62151027DDF}"/>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3-5DEF-493F-9C6E-F62151027DDF}"/>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4-5DEF-493F-9C6E-F62151027DDF}"/>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1-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5-5DEF-493F-9C6E-F62151027DDF}"/>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6-5DEF-493F-9C6E-F62151027DDF}"/>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DEF-493F-9C6E-F62151027DDF}"/>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8-5DEF-493F-9C6E-F62151027DDF}"/>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9-5DEF-493F-9C6E-F62151027DDF}"/>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A-5DEF-493F-9C6E-F62151027DDF}"/>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B-5DEF-493F-9C6E-F62151027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6798704856682035E-2"/>
          <c:w val="0.98814896868205626"/>
          <c:h val="0.75107965208702288"/>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43D-4C3F-8285-3E291B4A3E15}"/>
              </c:ext>
            </c:extLst>
          </c:dPt>
          <c:dPt>
            <c:idx val="2"/>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43D-4C3F-8285-3E291B4A3E15}"/>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43D-4C3F-8285-3E291B4A3E15}"/>
              </c:ext>
            </c:extLst>
          </c:dPt>
          <c:dPt>
            <c:idx val="4"/>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43D-4C3F-8285-3E291B4A3E15}"/>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43D-4C3F-8285-3E291B4A3E15}"/>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43D-4C3F-8285-3E291B4A3E15}"/>
              </c:ext>
            </c:extLst>
          </c:dPt>
          <c:dPt>
            <c:idx val="7"/>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43D-4C3F-8285-3E291B4A3E15}"/>
              </c:ext>
            </c:extLst>
          </c:dPt>
          <c:dPt>
            <c:idx val="8"/>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43D-4C3F-8285-3E291B4A3E1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9"/>
                <c:pt idx="0">
                  <c:v>Local Broadcast TV News</c:v>
                </c:pt>
                <c:pt idx="1">
                  <c:v>All Other Internet 
News
Websites/Apps</c:v>
                </c:pt>
                <c:pt idx="2">
                  <c:v>Social Media</c:v>
                </c:pt>
                <c:pt idx="3">
                  <c:v>Local TV
News Websites/Apps </c:v>
                </c:pt>
                <c:pt idx="4">
                  <c:v>Network Broadcast TV News</c:v>
                </c:pt>
                <c:pt idx="5">
                  <c:v>Radio 
Stations</c:v>
                </c:pt>
                <c:pt idx="6">
                  <c:v>Cable News Channels</c:v>
                </c:pt>
                <c:pt idx="7">
                  <c:v>Network Broadcast TV News Websites/Apps </c:v>
                </c:pt>
                <c:pt idx="8">
                  <c:v>National/Local Newspapers Websites/Apps </c:v>
                </c:pt>
              </c:strCache>
            </c:strRef>
          </c:cat>
          <c:val>
            <c:numRef>
              <c:f>Sheet1!$B$2:$B$17</c:f>
              <c:numCache>
                <c:formatCode>0%</c:formatCode>
                <c:ptCount val="9"/>
                <c:pt idx="0">
                  <c:v>0.307</c:v>
                </c:pt>
                <c:pt idx="1">
                  <c:v>0.113</c:v>
                </c:pt>
                <c:pt idx="2">
                  <c:v>0.107</c:v>
                </c:pt>
                <c:pt idx="3">
                  <c:v>8.8999999999999996E-2</c:v>
                </c:pt>
                <c:pt idx="4">
                  <c:v>7.2999999999999995E-2</c:v>
                </c:pt>
                <c:pt idx="5">
                  <c:v>6.3E-2</c:v>
                </c:pt>
                <c:pt idx="6">
                  <c:v>5.5E-2</c:v>
                </c:pt>
                <c:pt idx="7">
                  <c:v>4.2000000000000003E-2</c:v>
                </c:pt>
                <c:pt idx="8">
                  <c:v>3.5999999999999997E-2</c:v>
                </c:pt>
              </c:numCache>
            </c:numRef>
          </c:val>
          <c:extLst>
            <c:ext xmlns:c16="http://schemas.microsoft.com/office/drawing/2014/chart" uri="{C3380CC4-5D6E-409C-BE32-E72D297353CC}">
              <c16:uniqueId val="{0000001A-743D-4C3F-8285-3E291B4A3E15}"/>
            </c:ext>
          </c:extLst>
        </c:ser>
        <c:dLbls>
          <c:showLegendKey val="0"/>
          <c:showVal val="0"/>
          <c:showCatName val="0"/>
          <c:showSerName val="0"/>
          <c:showPercent val="0"/>
          <c:showBubbleSize val="0"/>
        </c:dLbls>
        <c:gapWidth val="60"/>
        <c:axId val="579812952"/>
        <c:axId val="579811776"/>
      </c:barChart>
      <c:catAx>
        <c:axId val="579812952"/>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1776"/>
        <c:crosses val="autoZero"/>
        <c:auto val="1"/>
        <c:lblAlgn val="ctr"/>
        <c:lblOffset val="100"/>
        <c:noMultiLvlLbl val="0"/>
      </c:catAx>
      <c:valAx>
        <c:axId val="579811776"/>
        <c:scaling>
          <c:orientation val="minMax"/>
        </c:scaling>
        <c:delete val="1"/>
        <c:axPos val="l"/>
        <c:numFmt formatCode="0%" sourceLinked="1"/>
        <c:majorTickMark val="none"/>
        <c:minorTickMark val="none"/>
        <c:tickLblPos val="none"/>
        <c:crossAx val="57981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8867196431202593"/>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B40-4075-9C7C-5AEBBDBA8FF5}"/>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B40-4075-9C7C-5AEBBDBA8FF5}"/>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B40-4075-9C7C-5AEBBDBA8FF5}"/>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B40-4075-9C7C-5AEBBDBA8FF5}"/>
              </c:ext>
            </c:extLst>
          </c:dPt>
          <c:dPt>
            <c:idx val="4"/>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B40-4075-9C7C-5AEBBDBA8FF5}"/>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B40-4075-9C7C-5AEBBDBA8FF5}"/>
              </c:ext>
            </c:extLst>
          </c:dPt>
          <c:dPt>
            <c:idx val="6"/>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B40-4075-9C7C-5AEBBDBA8FF5}"/>
              </c:ext>
            </c:extLst>
          </c:dPt>
          <c:dPt>
            <c:idx val="7"/>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B40-4075-9C7C-5AEBBDBA8FF5}"/>
              </c:ext>
            </c:extLst>
          </c:dPt>
          <c:dPt>
            <c:idx val="8"/>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B40-4075-9C7C-5AEBBDBA8FF5}"/>
              </c:ext>
            </c:extLst>
          </c:dPt>
          <c:dPt>
            <c:idx val="9"/>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B40-4075-9C7C-5AEBBDBA8FF5}"/>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B40-4075-9C7C-5AEBBDBA8FF5}"/>
              </c:ext>
            </c:extLst>
          </c:dPt>
          <c:dPt>
            <c:idx val="11"/>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B40-4075-9C7C-5AEBBDBA8FF5}"/>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B40-4075-9C7C-5AEBBDBA8FF5}"/>
              </c:ext>
            </c:extLst>
          </c:dPt>
          <c:dPt>
            <c:idx val="13"/>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B40-4075-9C7C-5AEBBDBA8FF5}"/>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B40-4075-9C7C-5AEBBDBA8FF5}"/>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B40-4075-9C7C-5AEBBDBA8FF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Local TV News Websites/Apps</c:v>
                </c:pt>
                <c:pt idx="4">
                  <c:v>Network Broadcast TV News</c:v>
                </c:pt>
                <c:pt idx="5">
                  <c:v>Public TV News</c:v>
                </c:pt>
                <c:pt idx="6">
                  <c:v>National/Local Newspapers Websites/Apps</c:v>
                </c:pt>
                <c:pt idx="7">
                  <c:v>National Newspapers</c:v>
                </c:pt>
                <c:pt idx="8">
                  <c:v>Network Broadcast TV News Websites/Apps </c:v>
                </c:pt>
                <c:pt idx="9">
                  <c:v>Cable News Channels</c:v>
                </c:pt>
                <c:pt idx="10">
                  <c:v>Cable TV News Websites/Apps</c:v>
                </c:pt>
                <c:pt idx="11">
                  <c:v>Radio Stations Websites/Apps</c:v>
                </c:pt>
                <c:pt idx="12">
                  <c:v>Streaming Radio</c:v>
                </c:pt>
                <c:pt idx="13">
                  <c:v>All Other Internet News Websites/Apps</c:v>
                </c:pt>
                <c:pt idx="14">
                  <c:v>Podcasts</c:v>
                </c:pt>
                <c:pt idx="15">
                  <c:v>Social Media</c:v>
                </c:pt>
              </c:strCache>
            </c:strRef>
          </c:cat>
          <c:val>
            <c:numRef>
              <c:f>Sheet1!$B$2:$B$17</c:f>
              <c:numCache>
                <c:formatCode>0%</c:formatCode>
                <c:ptCount val="16"/>
                <c:pt idx="0">
                  <c:v>0.76200000000000001</c:v>
                </c:pt>
                <c:pt idx="1">
                  <c:v>0.69</c:v>
                </c:pt>
                <c:pt idx="2">
                  <c:v>0.67300000000000004</c:v>
                </c:pt>
                <c:pt idx="3">
                  <c:v>0.66600000000000004</c:v>
                </c:pt>
                <c:pt idx="4">
                  <c:v>0.66300000000000003</c:v>
                </c:pt>
                <c:pt idx="5">
                  <c:v>0.65600000000000003</c:v>
                </c:pt>
                <c:pt idx="6">
                  <c:v>0.61899999999999999</c:v>
                </c:pt>
                <c:pt idx="7">
                  <c:v>0.61199999999999999</c:v>
                </c:pt>
                <c:pt idx="8">
                  <c:v>0.59099999999999997</c:v>
                </c:pt>
                <c:pt idx="9">
                  <c:v>0.57799999999999996</c:v>
                </c:pt>
                <c:pt idx="10">
                  <c:v>0.55700000000000005</c:v>
                </c:pt>
                <c:pt idx="11">
                  <c:v>0.55700000000000005</c:v>
                </c:pt>
                <c:pt idx="12">
                  <c:v>0.505</c:v>
                </c:pt>
                <c:pt idx="13">
                  <c:v>0.48399999999999999</c:v>
                </c:pt>
                <c:pt idx="14">
                  <c:v>0.41399999999999998</c:v>
                </c:pt>
                <c:pt idx="15">
                  <c:v>0.37</c:v>
                </c:pt>
              </c:numCache>
            </c:numRef>
          </c:val>
          <c:extLst>
            <c:ext xmlns:c16="http://schemas.microsoft.com/office/drawing/2014/chart" uri="{C3380CC4-5D6E-409C-BE32-E72D297353CC}">
              <c16:uniqueId val="{00000020-5B40-4075-9C7C-5AEBBDBA8FF5}"/>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1B2-47C0-AE1A-26C1F9EA7416}"/>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1B2-47C0-AE1A-26C1F9EA7416}"/>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1B2-47C0-AE1A-26C1F9EA7416}"/>
              </c:ext>
            </c:extLst>
          </c:dPt>
          <c:dPt>
            <c:idx val="3"/>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1B2-47C0-AE1A-26C1F9EA7416}"/>
              </c:ext>
            </c:extLst>
          </c:dPt>
          <c:dPt>
            <c:idx val="4"/>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1B2-47C0-AE1A-26C1F9EA7416}"/>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1B2-47C0-AE1A-26C1F9EA7416}"/>
              </c:ext>
            </c:extLst>
          </c:dPt>
          <c:dPt>
            <c:idx val="6"/>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1B2-47C0-AE1A-26C1F9EA7416}"/>
              </c:ext>
            </c:extLst>
          </c:dPt>
          <c:dPt>
            <c:idx val="7"/>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1B2-47C0-AE1A-26C1F9EA7416}"/>
              </c:ext>
            </c:extLst>
          </c:dPt>
          <c:dPt>
            <c:idx val="8"/>
            <c:bubble3D val="0"/>
            <c:spPr>
              <a:solidFill>
                <a:srgbClr val="BE67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1B2-47C0-AE1A-26C1F9EA7416}"/>
              </c:ext>
            </c:extLst>
          </c:dPt>
          <c:dPt>
            <c:idx val="9"/>
            <c:bubble3D val="0"/>
            <c:spPr>
              <a:solidFill>
                <a:srgbClr val="A0B5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1B2-47C0-AE1A-26C1F9EA7416}"/>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1B2-47C0-AE1A-26C1F9EA7416}"/>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1B2-47C0-AE1A-26C1F9EA7416}"/>
              </c:ext>
            </c:extLst>
          </c:dPt>
          <c:dLbls>
            <c:dLbl>
              <c:idx val="0"/>
              <c:layout>
                <c:manualLayout>
                  <c:x val="-3.7838736067082523E-3"/>
                  <c:y val="0.1369734717277292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1B2-47C0-AE1A-26C1F9EA7416}"/>
                </c:ext>
              </c:extLst>
            </c:dLbl>
            <c:dLbl>
              <c:idx val="1"/>
              <c:layout>
                <c:manualLayout>
                  <c:x val="-0.11579302587176603"/>
                  <c:y val="-1.0358476857727707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1B2-47C0-AE1A-26C1F9EA7416}"/>
                </c:ext>
              </c:extLst>
            </c:dLbl>
            <c:dLbl>
              <c:idx val="2"/>
              <c:layout>
                <c:manualLayout>
                  <c:x val="3.5529067389303608E-2"/>
                  <c:y val="-8.9164699581058493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B1B2-47C0-AE1A-26C1F9EA7416}"/>
                </c:ext>
              </c:extLst>
            </c:dLbl>
            <c:dLbl>
              <c:idx val="3"/>
              <c:layout>
                <c:manualLayout>
                  <c:x val="6.4776135937553256E-2"/>
                  <c:y val="-4.666801322846238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1B2-47C0-AE1A-26C1F9EA7416}"/>
                </c:ext>
              </c:extLst>
            </c:dLbl>
            <c:dLbl>
              <c:idx val="4"/>
              <c:layout>
                <c:manualLayout>
                  <c:x val="5.1117445546579404E-2"/>
                  <c:y val="4.596358052791251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1B2-47C0-AE1A-26C1F9EA7416}"/>
                </c:ext>
              </c:extLst>
            </c:dLbl>
            <c:dLbl>
              <c:idx val="5"/>
              <c:layout>
                <c:manualLayout>
                  <c:x val="4.8228602106554823E-2"/>
                  <c:y val="3.6910967142887288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B1B2-47C0-AE1A-26C1F9EA7416}"/>
                </c:ext>
              </c:extLst>
            </c:dLbl>
            <c:dLbl>
              <c:idx val="6"/>
              <c:layout>
                <c:manualLayout>
                  <c:x val="-4.0817823908375087E-2"/>
                  <c:y val="3.531951198188764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D-B1B2-47C0-AE1A-26C1F9EA7416}"/>
                </c:ext>
              </c:extLst>
            </c:dLbl>
            <c:dLbl>
              <c:idx val="7"/>
              <c:layout>
                <c:manualLayout>
                  <c:x val="-1.8012663189828543E-2"/>
                  <c:y val="2.104655988632606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B1B2-47C0-AE1A-26C1F9EA7416}"/>
                </c:ext>
              </c:extLst>
            </c:dLbl>
            <c:dLbl>
              <c:idx val="8"/>
              <c:layout>
                <c:manualLayout>
                  <c:x val="-8.7233953710331658E-2"/>
                  <c:y val="-3.93336729884728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B1B2-47C0-AE1A-26C1F9EA7416}"/>
                </c:ext>
              </c:extLst>
            </c:dLbl>
            <c:dLbl>
              <c:idx val="9"/>
              <c:layout>
                <c:manualLayout>
                  <c:x val="-1.948648464396498E-2"/>
                  <c:y val="-0.1151602760250701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02327265909943"/>
                      <c:h val="0.17813465015018182"/>
                    </c:manualLayout>
                  </c15:layout>
                </c:ext>
                <c:ext xmlns:c16="http://schemas.microsoft.com/office/drawing/2014/chart" uri="{C3380CC4-5D6E-409C-BE32-E72D297353CC}">
                  <c16:uniqueId val="{00000013-B1B2-47C0-AE1A-26C1F9EA7416}"/>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B1B2-47C0-AE1A-26C1F9EA74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Local TV News Websites/Apps </c:v>
                </c:pt>
                <c:pt idx="4">
                  <c:v>Radio Stations</c:v>
                </c:pt>
                <c:pt idx="5">
                  <c:v>Network Broadcast
TV News</c:v>
                </c:pt>
                <c:pt idx="6">
                  <c:v>Cable News Channels</c:v>
                </c:pt>
                <c:pt idx="7">
                  <c:v>Public TV News</c:v>
                </c:pt>
                <c:pt idx="8">
                  <c:v>National/Local Newspapers Websites/Apps</c:v>
                </c:pt>
                <c:pt idx="9">
                  <c:v>Network Broadcast TV News Websites/Apps </c:v>
                </c:pt>
                <c:pt idx="10">
                  <c:v>Other</c:v>
                </c:pt>
              </c:strCache>
            </c:strRef>
          </c:cat>
          <c:val>
            <c:numRef>
              <c:f>Sheet1!$B$2:$B$12</c:f>
              <c:numCache>
                <c:formatCode>0.0%</c:formatCode>
                <c:ptCount val="11"/>
                <c:pt idx="0">
                  <c:v>0.35699999999999998</c:v>
                </c:pt>
                <c:pt idx="1">
                  <c:v>0.14399999999999999</c:v>
                </c:pt>
                <c:pt idx="2">
                  <c:v>9.1999999999999998E-2</c:v>
                </c:pt>
                <c:pt idx="3">
                  <c:v>6.8000000000000005E-2</c:v>
                </c:pt>
                <c:pt idx="4">
                  <c:v>6.7000000000000004E-2</c:v>
                </c:pt>
                <c:pt idx="5">
                  <c:v>5.5E-2</c:v>
                </c:pt>
                <c:pt idx="6">
                  <c:v>4.1000000000000002E-2</c:v>
                </c:pt>
                <c:pt idx="7">
                  <c:v>3.9E-2</c:v>
                </c:pt>
                <c:pt idx="8">
                  <c:v>2.5999999999999999E-2</c:v>
                </c:pt>
                <c:pt idx="9">
                  <c:v>2.3E-2</c:v>
                </c:pt>
                <c:pt idx="10">
                  <c:v>8.7999999999999856E-2</c:v>
                </c:pt>
              </c:numCache>
            </c:numRef>
          </c:val>
          <c:extLst>
            <c:ext xmlns:c16="http://schemas.microsoft.com/office/drawing/2014/chart" uri="{C3380CC4-5D6E-409C-BE32-E72D297353CC}">
              <c16:uniqueId val="{00000018-B1B2-47C0-AE1A-26C1F9EA7416}"/>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Local TV News Websites/Apps </c:v>
                </c:pt>
                <c:pt idx="4">
                  <c:v>Radio Stations</c:v>
                </c:pt>
                <c:pt idx="5">
                  <c:v>Network Broadcast
TV News</c:v>
                </c:pt>
                <c:pt idx="6">
                  <c:v>Cable News Channels</c:v>
                </c:pt>
                <c:pt idx="7">
                  <c:v>Public TV News</c:v>
                </c:pt>
                <c:pt idx="8">
                  <c:v>National/Local Newspapers Websites/Apps</c:v>
                </c:pt>
                <c:pt idx="9">
                  <c:v>Network Broadcast TV News Websites/Apps </c:v>
                </c:pt>
                <c:pt idx="10">
                  <c:v>Other</c:v>
                </c:pt>
              </c:strCache>
            </c:strRef>
          </c:cat>
          <c:val>
            <c:numRef>
              <c:f>Sheet1!$C$2:$C$12</c:f>
              <c:numCache>
                <c:formatCode>General</c:formatCode>
                <c:ptCount val="11"/>
                <c:pt idx="10" formatCode="0.0%">
                  <c:v>0.91200000000000014</c:v>
                </c:pt>
              </c:numCache>
            </c:numRef>
          </c:val>
          <c:extLst>
            <c:ext xmlns:c16="http://schemas.microsoft.com/office/drawing/2014/chart" uri="{C3380CC4-5D6E-409C-BE32-E72D297353CC}">
              <c16:uniqueId val="{00000019-B1B2-47C0-AE1A-26C1F9EA7416}"/>
            </c:ext>
          </c:extLst>
        </c:ser>
        <c:dLbls>
          <c:showLegendKey val="0"/>
          <c:showVal val="0"/>
          <c:showCatName val="0"/>
          <c:showSerName val="0"/>
          <c:showPercent val="0"/>
          <c:showBubbleSize val="0"/>
          <c:showLeaderLines val="1"/>
        </c:dLbls>
        <c:firstSliceAng val="29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763-40E0-9E96-B63FE758D72D}"/>
              </c:ext>
            </c:extLst>
          </c:dPt>
          <c:dPt>
            <c:idx val="1"/>
            <c:bubble3D val="0"/>
            <c:spPr>
              <a:solidFill>
                <a:srgbClr val="FF0A0A"/>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763-40E0-9E96-B63FE758D72D}"/>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763-40E0-9E96-B63FE758D72D}"/>
              </c:ext>
            </c:extLst>
          </c:dPt>
          <c:dPt>
            <c:idx val="3"/>
            <c:bubble3D val="0"/>
            <c:spPr>
              <a:solidFill>
                <a:srgbClr val="FF15C7"/>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763-40E0-9E96-B63FE758D72D}"/>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763-40E0-9E96-B63FE758D72D}"/>
              </c:ext>
            </c:extLst>
          </c:dPt>
          <c:dPt>
            <c:idx val="5"/>
            <c:bubble3D val="0"/>
            <c:spPr>
              <a:solidFill>
                <a:srgbClr val="C27AF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763-40E0-9E96-B63FE758D72D}"/>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763-40E0-9E96-B63FE758D72D}"/>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763-40E0-9E96-B63FE758D72D}"/>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763-40E0-9E96-B63FE758D72D}"/>
              </c:ext>
            </c:extLst>
          </c:dPt>
          <c:dLbls>
            <c:dLbl>
              <c:idx val="0"/>
              <c:layout>
                <c:manualLayout>
                  <c:x val="1.6354693613650981E-2"/>
                  <c:y val="6.232054336599848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6763-40E0-9E96-B63FE758D72D}"/>
                </c:ext>
              </c:extLst>
            </c:dLbl>
            <c:dLbl>
              <c:idx val="1"/>
              <c:layout>
                <c:manualLayout>
                  <c:x val="-0.19657124939900822"/>
                  <c:y val="-9.181837298994199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603693484408396"/>
                      <c:h val="0.30949882437293896"/>
                    </c:manualLayout>
                  </c15:layout>
                </c:ext>
                <c:ext xmlns:c16="http://schemas.microsoft.com/office/drawing/2014/chart" uri="{C3380CC4-5D6E-409C-BE32-E72D297353CC}">
                  <c16:uniqueId val="{00000003-6763-40E0-9E96-B63FE758D72D}"/>
                </c:ext>
              </c:extLst>
            </c:dLbl>
            <c:dLbl>
              <c:idx val="2"/>
              <c:layout>
                <c:manualLayout>
                  <c:x val="0.17951629729017723"/>
                  <c:y val="-9.656999123366677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339676959254343"/>
                      <c:h val="0.23978646853128141"/>
                    </c:manualLayout>
                  </c15:layout>
                </c:ext>
                <c:ext xmlns:c16="http://schemas.microsoft.com/office/drawing/2014/chart" uri="{C3380CC4-5D6E-409C-BE32-E72D297353CC}">
                  <c16:uniqueId val="{00000005-6763-40E0-9E96-B63FE758D72D}"/>
                </c:ext>
              </c:extLst>
            </c:dLbl>
            <c:dLbl>
              <c:idx val="3"/>
              <c:layout>
                <c:manualLayout>
                  <c:x val="2.1502238416874563E-2"/>
                  <c:y val="-4.030184489397255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34113443600763"/>
                      <c:h val="0.18209348307767087"/>
                    </c:manualLayout>
                  </c15:layout>
                </c:ext>
                <c:ext xmlns:c16="http://schemas.microsoft.com/office/drawing/2014/chart" uri="{C3380CC4-5D6E-409C-BE32-E72D297353CC}">
                  <c16:uniqueId val="{00000007-6763-40E0-9E96-B63FE758D72D}"/>
                </c:ext>
              </c:extLst>
            </c:dLbl>
            <c:dLbl>
              <c:idx val="4"/>
              <c:layout>
                <c:manualLayout>
                  <c:x val="2.2226652870109624E-4"/>
                  <c:y val="-7.751406765595629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ECBE83BC-013A-4E51-B91B-D0F2FE689C4F}" type="CATEGORYNAME">
                      <a:rPr lang="en-US" sz="1800" smtClean="0">
                        <a:solidFill>
                          <a:schemeClr val="tx1"/>
                        </a:solidFill>
                      </a:rPr>
                      <a:pPr>
                        <a:defRPr sz="1800" b="0" i="0" u="none" strike="noStrike" kern="1200" baseline="0">
                          <a:solidFill>
                            <a:schemeClr val="tx1"/>
                          </a:solidFill>
                          <a:latin typeface="+mn-lt"/>
                          <a:ea typeface="+mn-ea"/>
                          <a:cs typeface="+mn-cs"/>
                        </a:defRPr>
                      </a:pPr>
                      <a:t>[CATEGORY NAME]</a:t>
                    </a:fld>
                    <a:endParaRPr lang="en-US" sz="1800" baseline="0" dirty="0">
                      <a:solidFill>
                        <a:schemeClr val="tx1"/>
                      </a:solidFill>
                    </a:endParaRPr>
                  </a:p>
                  <a:p>
                    <a:pPr>
                      <a:defRPr sz="1800" b="0" i="0" u="none" strike="noStrike" kern="1200" baseline="0">
                        <a:solidFill>
                          <a:schemeClr val="tx1"/>
                        </a:solidFill>
                        <a:latin typeface="+mn-lt"/>
                        <a:ea typeface="+mn-ea"/>
                        <a:cs typeface="+mn-cs"/>
                      </a:defRPr>
                    </a:pPr>
                    <a:r>
                      <a:rPr lang="en-US" sz="1800" baseline="0" dirty="0">
                        <a:solidFill>
                          <a:schemeClr val="tx1"/>
                        </a:solidFill>
                      </a:rPr>
                      <a:t> </a:t>
                    </a:r>
                    <a:fld id="{A5646AAB-E024-4DC5-88FF-2E353CEE88CA}" type="VALUE">
                      <a:rPr lang="en-US" sz="1800" baseline="0">
                        <a:solidFill>
                          <a:schemeClr val="tx1"/>
                        </a:solidFill>
                      </a:rPr>
                      <a:pPr>
                        <a:defRPr sz="1800" b="0" i="0" u="none" strike="noStrike" kern="1200" baseline="0">
                          <a:solidFill>
                            <a:schemeClr val="tx1"/>
                          </a:solidFill>
                          <a:latin typeface="+mn-lt"/>
                          <a:ea typeface="+mn-ea"/>
                          <a:cs typeface="+mn-cs"/>
                        </a:defRPr>
                      </a:pPr>
                      <a:t>[VALUE]</a:t>
                    </a:fld>
                    <a:endParaRPr lang="en-US" sz="1800"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2258271319261666"/>
                      <c:h val="0.20293507381408549"/>
                    </c:manualLayout>
                  </c15:layout>
                  <c15:dlblFieldTable/>
                  <c15:showDataLabelsRange val="0"/>
                </c:ext>
                <c:ext xmlns:c16="http://schemas.microsoft.com/office/drawing/2014/chart" uri="{C3380CC4-5D6E-409C-BE32-E72D297353CC}">
                  <c16:uniqueId val="{00000009-6763-40E0-9E96-B63FE758D72D}"/>
                </c:ext>
              </c:extLst>
            </c:dLbl>
            <c:dLbl>
              <c:idx val="5"/>
              <c:layout>
                <c:manualLayout>
                  <c:x val="0.108066779119611"/>
                  <c:y val="-6.8719491009602927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763-40E0-9E96-B63FE758D7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Social Media Websites/Apps</c:v>
                </c:pt>
                <c:pt idx="2">
                  <c:v>Local Newspapers Websites/Apps</c:v>
                </c:pt>
                <c:pt idx="3">
                  <c:v>Local Radio Websites/Apps</c:v>
                </c:pt>
                <c:pt idx="4">
                  <c:v>Local Magazines Websites/Apps</c:v>
                </c:pt>
                <c:pt idx="5">
                  <c:v>Other</c:v>
                </c:pt>
              </c:strCache>
            </c:strRef>
          </c:cat>
          <c:val>
            <c:numRef>
              <c:f>Sheet1!$B$2:$B$7</c:f>
              <c:numCache>
                <c:formatCode>0%</c:formatCode>
                <c:ptCount val="6"/>
                <c:pt idx="0" formatCode="0.0%">
                  <c:v>0.41299999999999998</c:v>
                </c:pt>
                <c:pt idx="1">
                  <c:v>0.19700000000000001</c:v>
                </c:pt>
                <c:pt idx="2" formatCode="0.0%">
                  <c:v>0.16400000000000001</c:v>
                </c:pt>
                <c:pt idx="3" formatCode="0.0%">
                  <c:v>0.08</c:v>
                </c:pt>
                <c:pt idx="4" formatCode="0.0%">
                  <c:v>3.4000000000000002E-2</c:v>
                </c:pt>
                <c:pt idx="5">
                  <c:v>0.11199999999999999</c:v>
                </c:pt>
              </c:numCache>
            </c:numRef>
          </c:val>
          <c:extLst>
            <c:ext xmlns:c16="http://schemas.microsoft.com/office/drawing/2014/chart" uri="{C3380CC4-5D6E-409C-BE32-E72D297353CC}">
              <c16:uniqueId val="{00000012-6763-40E0-9E96-B63FE758D72D}"/>
            </c:ext>
          </c:extLst>
        </c:ser>
        <c:dLbls>
          <c:showLegendKey val="0"/>
          <c:showVal val="0"/>
          <c:showCatName val="0"/>
          <c:showSerName val="0"/>
          <c:showPercent val="0"/>
          <c:showBubbleSize val="0"/>
          <c:showLeaderLines val="1"/>
        </c:dLbls>
        <c:firstSliceAng val="28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4.7316143024740159E-2"/>
          <c:w val="0.66567790673382787"/>
          <c:h val="0.9257750665880087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5FC-4535-A5FA-1A30ABCADA9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5FC-4535-A5FA-1A30ABCADA9B}"/>
              </c:ext>
            </c:extLst>
          </c:dPt>
          <c:dPt>
            <c:idx val="2"/>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5FC-4535-A5FA-1A30ABCADA9B}"/>
              </c:ext>
            </c:extLst>
          </c:dPt>
          <c:dPt>
            <c:idx val="3"/>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5FC-4535-A5FA-1A30ABCADA9B}"/>
              </c:ext>
            </c:extLst>
          </c:dPt>
          <c:dPt>
            <c:idx val="4"/>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5FC-4535-A5FA-1A30ABCADA9B}"/>
              </c:ext>
            </c:extLst>
          </c:dPt>
          <c:dPt>
            <c:idx val="5"/>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5FC-4535-A5FA-1A30ABCADA9B}"/>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5FC-4535-A5FA-1A30ABCADA9B}"/>
              </c:ext>
            </c:extLst>
          </c:dPt>
          <c:dPt>
            <c:idx val="7"/>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5FC-4535-A5FA-1A30ABCADA9B}"/>
              </c:ext>
            </c:extLst>
          </c:dPt>
          <c:dPt>
            <c:idx val="8"/>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5FC-4535-A5FA-1A30ABCADA9B}"/>
              </c:ext>
            </c:extLst>
          </c:dPt>
          <c:dPt>
            <c:idx val="9"/>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5FC-4535-A5FA-1A30ABCADA9B}"/>
              </c:ext>
            </c:extLst>
          </c:dPt>
          <c:dPt>
            <c:idx val="10"/>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C-3BEC-41E5-A0C8-628966B89EEA}"/>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5FC-4535-A5FA-1A30ABCADA9B}"/>
              </c:ext>
            </c:extLst>
          </c:dPt>
          <c:dPt>
            <c:idx val="12"/>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5FC-4535-A5FA-1A30ABCADA9B}"/>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B5FC-4535-A5FA-1A30ABCADA9B}"/>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B5FC-4535-A5FA-1A30ABCADA9B}"/>
              </c:ext>
            </c:extLst>
          </c:dPt>
          <c:dPt>
            <c:idx val="15"/>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64E-4DBC-97DF-8241D6517D44}"/>
              </c:ext>
            </c:extLst>
          </c:dPt>
          <c:dPt>
            <c:idx val="16"/>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F76-4039-B36D-9996C7C85081}"/>
              </c:ext>
            </c:extLst>
          </c:dPt>
          <c:dPt>
            <c:idx val="17"/>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2-2F76-4039-B36D-9996C7C8508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Email</c:v>
                </c:pt>
                <c:pt idx="3">
                  <c:v>Broadcast TV News Websites/Apps</c:v>
                </c:pt>
                <c:pt idx="4">
                  <c:v>Search</c:v>
                </c:pt>
                <c:pt idx="5">
                  <c:v>Direct Mail</c:v>
                </c:pt>
                <c:pt idx="6">
                  <c:v>Streaming TV Programs or Movies</c:v>
                </c:pt>
                <c:pt idx="7">
                  <c:v>Review Websites/Apps</c:v>
                </c:pt>
                <c:pt idx="8">
                  <c:v>Non-TV/Movie Streaming Video</c:v>
                </c:pt>
                <c:pt idx="9">
                  <c:v>Magazines</c:v>
                </c:pt>
                <c:pt idx="10">
                  <c:v>Newspapers</c:v>
                </c:pt>
                <c:pt idx="11">
                  <c:v>Radio</c:v>
                </c:pt>
                <c:pt idx="12">
                  <c:v>Podcasts</c:v>
                </c:pt>
                <c:pt idx="13">
                  <c:v>Online Print</c:v>
                </c:pt>
                <c:pt idx="14">
                  <c:v>Cable TV News Websites/Apps</c:v>
                </c:pt>
                <c:pt idx="15">
                  <c:v>Out-of-Home/Billboards</c:v>
                </c:pt>
                <c:pt idx="16">
                  <c:v>Movie Theater</c:v>
                </c:pt>
                <c:pt idx="17">
                  <c:v>Streaming Radio</c:v>
                </c:pt>
              </c:strCache>
            </c:strRef>
          </c:cat>
          <c:val>
            <c:numRef>
              <c:f>Sheet1!$B$2:$B$19</c:f>
              <c:numCache>
                <c:formatCode>0.0%</c:formatCode>
                <c:ptCount val="18"/>
                <c:pt idx="0">
                  <c:v>0.26600000000000001</c:v>
                </c:pt>
                <c:pt idx="1">
                  <c:v>0.24199999999999999</c:v>
                </c:pt>
                <c:pt idx="2">
                  <c:v>0.14699999999999999</c:v>
                </c:pt>
                <c:pt idx="3">
                  <c:v>0.13300000000000001</c:v>
                </c:pt>
                <c:pt idx="4">
                  <c:v>0.123</c:v>
                </c:pt>
                <c:pt idx="5">
                  <c:v>0.121</c:v>
                </c:pt>
                <c:pt idx="6">
                  <c:v>9.0999999999999998E-2</c:v>
                </c:pt>
                <c:pt idx="7">
                  <c:v>8.5999999999999993E-2</c:v>
                </c:pt>
                <c:pt idx="8">
                  <c:v>8.2000000000000003E-2</c:v>
                </c:pt>
                <c:pt idx="9">
                  <c:v>0.08</c:v>
                </c:pt>
                <c:pt idx="10">
                  <c:v>7.0999999999999994E-2</c:v>
                </c:pt>
                <c:pt idx="11">
                  <c:v>0.06</c:v>
                </c:pt>
                <c:pt idx="12">
                  <c:v>0.05</c:v>
                </c:pt>
                <c:pt idx="13">
                  <c:v>4.3999999999999997E-2</c:v>
                </c:pt>
                <c:pt idx="14">
                  <c:v>3.9E-2</c:v>
                </c:pt>
                <c:pt idx="15">
                  <c:v>3.6999999999999998E-2</c:v>
                </c:pt>
                <c:pt idx="16">
                  <c:v>3.1E-2</c:v>
                </c:pt>
                <c:pt idx="17">
                  <c:v>2.8000000000000001E-2</c:v>
                </c:pt>
              </c:numCache>
            </c:numRef>
          </c:val>
          <c:extLst>
            <c:ext xmlns:c16="http://schemas.microsoft.com/office/drawing/2014/chart" uri="{C3380CC4-5D6E-409C-BE32-E72D297353CC}">
              <c16:uniqueId val="{0000001C-B5FC-4535-A5FA-1A30ABCADA9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9233682487214484E-2"/>
          <c:w val="0.66567790673382787"/>
          <c:h val="0.9664244840629973"/>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2DA-47E7-95CF-1E80ECFDD40C}"/>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2DA-47E7-95CF-1E80ECFDD40C}"/>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2DA-47E7-95CF-1E80ECFDD40C}"/>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2DA-47E7-95CF-1E80ECFDD40C}"/>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2DA-47E7-95CF-1E80ECFDD40C}"/>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2DA-47E7-95CF-1E80ECFDD40C}"/>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2DA-47E7-95CF-1E80ECFDD40C}"/>
              </c:ext>
            </c:extLst>
          </c:dPt>
          <c:dPt>
            <c:idx val="7"/>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2DA-47E7-95CF-1E80ECFDD40C}"/>
              </c:ext>
            </c:extLst>
          </c:dPt>
          <c:dPt>
            <c:idx val="8"/>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2DA-47E7-95CF-1E80ECFDD40C}"/>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2DA-47E7-95CF-1E80ECFDD40C}"/>
              </c:ext>
            </c:extLst>
          </c:dPt>
          <c:dPt>
            <c:idx val="10"/>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2DA-47E7-95CF-1E80ECFDD40C}"/>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2DA-47E7-95CF-1E80ECFDD40C}"/>
              </c:ext>
            </c:extLst>
          </c:dPt>
          <c:dPt>
            <c:idx val="12"/>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2DA-47E7-95CF-1E80ECFDD40C}"/>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2DA-47E7-95CF-1E80ECFDD40C}"/>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2DA-47E7-95CF-1E80ECFDD40C}"/>
              </c:ext>
            </c:extLst>
          </c:dPt>
          <c:dPt>
            <c:idx val="15"/>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2DA-47E7-95CF-1E80ECFDD40C}"/>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2DA-47E7-95CF-1E80ECFDD40C}"/>
              </c:ext>
            </c:extLst>
          </c:dPt>
          <c:dPt>
            <c:idx val="17"/>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2DA-47E7-95CF-1E80ECFDD4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Direct Mail</c:v>
                </c:pt>
                <c:pt idx="5">
                  <c:v>Search</c:v>
                </c:pt>
                <c:pt idx="6">
                  <c:v>Streaming TV Programs or Movies</c:v>
                </c:pt>
                <c:pt idx="7">
                  <c:v>Review Websites/Apps</c:v>
                </c:pt>
                <c:pt idx="8">
                  <c:v>Non-TV/Movie Streaming Video</c:v>
                </c:pt>
                <c:pt idx="9">
                  <c:v>Newspapers</c:v>
                </c:pt>
                <c:pt idx="10">
                  <c:v>Radio</c:v>
                </c:pt>
                <c:pt idx="11">
                  <c:v>Podcasts</c:v>
                </c:pt>
                <c:pt idx="12">
                  <c:v>Magazines</c:v>
                </c:pt>
                <c:pt idx="13">
                  <c:v>Online Print</c:v>
                </c:pt>
                <c:pt idx="14">
                  <c:v>Cable TV News Websites/Apps</c:v>
                </c:pt>
                <c:pt idx="15">
                  <c:v>Movie Theater</c:v>
                </c:pt>
                <c:pt idx="16">
                  <c:v>Streaming Radio</c:v>
                </c:pt>
                <c:pt idx="17">
                  <c:v>Out-of-Home/Billboards</c:v>
                </c:pt>
              </c:strCache>
            </c:strRef>
          </c:cat>
          <c:val>
            <c:numRef>
              <c:f>Sheet1!$B$2:$B$19</c:f>
              <c:numCache>
                <c:formatCode>0.0%</c:formatCode>
                <c:ptCount val="18"/>
                <c:pt idx="0">
                  <c:v>0.23300000000000001</c:v>
                </c:pt>
                <c:pt idx="1">
                  <c:v>0.183</c:v>
                </c:pt>
                <c:pt idx="2">
                  <c:v>8.5000000000000006E-2</c:v>
                </c:pt>
                <c:pt idx="3">
                  <c:v>7.6999999999999999E-2</c:v>
                </c:pt>
                <c:pt idx="4">
                  <c:v>6.3E-2</c:v>
                </c:pt>
                <c:pt idx="5">
                  <c:v>5.8999999999999997E-2</c:v>
                </c:pt>
                <c:pt idx="6">
                  <c:v>5.2999999999999999E-2</c:v>
                </c:pt>
                <c:pt idx="7">
                  <c:v>4.7E-2</c:v>
                </c:pt>
                <c:pt idx="8">
                  <c:v>4.2000000000000003E-2</c:v>
                </c:pt>
                <c:pt idx="9">
                  <c:v>3.5999999999999997E-2</c:v>
                </c:pt>
                <c:pt idx="10">
                  <c:v>2.7E-2</c:v>
                </c:pt>
                <c:pt idx="11">
                  <c:v>2.1000000000000001E-2</c:v>
                </c:pt>
                <c:pt idx="12">
                  <c:v>1.9E-2</c:v>
                </c:pt>
                <c:pt idx="13">
                  <c:v>1.6E-2</c:v>
                </c:pt>
                <c:pt idx="14">
                  <c:v>1.2999999999999999E-2</c:v>
                </c:pt>
                <c:pt idx="15">
                  <c:v>1.2E-2</c:v>
                </c:pt>
                <c:pt idx="16">
                  <c:v>0.01</c:v>
                </c:pt>
                <c:pt idx="17">
                  <c:v>5.0000000000000001E-3</c:v>
                </c:pt>
              </c:numCache>
            </c:numRef>
          </c:val>
          <c:extLst>
            <c:ext xmlns:c16="http://schemas.microsoft.com/office/drawing/2014/chart" uri="{C3380CC4-5D6E-409C-BE32-E72D297353CC}">
              <c16:uniqueId val="{00000024-22DA-47E7-95CF-1E80ECFDD40C}"/>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Online Shoppers</c:v>
                </c:pt>
              </c:strCache>
            </c:strRef>
          </c:cat>
          <c:val>
            <c:numRef>
              <c:f>Sheet1!$B$2:$C$2</c:f>
              <c:numCache>
                <c:formatCode>0%</c:formatCode>
                <c:ptCount val="2"/>
                <c:pt idx="0">
                  <c:v>0.56399999999999995</c:v>
                </c:pt>
                <c:pt idx="1">
                  <c:v>0.626</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2"/>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16735168600543618"/>
          <c:w val="0.90595321908290871"/>
          <c:h val="0.68143131168748483"/>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Online Shoppers</c:v>
                </c:pt>
              </c:strCache>
            </c:strRef>
          </c:cat>
          <c:val>
            <c:numRef>
              <c:f>Sheet1!$B$2:$C$2</c:f>
              <c:numCache>
                <c:formatCode>0%</c:formatCode>
                <c:ptCount val="2"/>
                <c:pt idx="0">
                  <c:v>0.69099999999999995</c:v>
                </c:pt>
                <c:pt idx="1">
                  <c:v>0.70399999999999996</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
          <c:min val="0.2"/>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8.5034967282532389E-2"/>
          <c:w val="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Online Shoppers</c:v>
                </c:pt>
              </c:strCache>
            </c:strRef>
          </c:cat>
          <c:val>
            <c:numRef>
              <c:f>Sheet1!$B$2:$C$2</c:f>
              <c:numCache>
                <c:formatCode>0%</c:formatCode>
                <c:ptCount val="2"/>
                <c:pt idx="0">
                  <c:v>0.46300000000000002</c:v>
                </c:pt>
                <c:pt idx="1">
                  <c:v>0.47699999999999998</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max val="0.55000000000000004"/>
          <c:min val="0.2"/>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A18+ Online Shoppers</a:t>
            </a:r>
          </a:p>
          <a:p>
            <a:pPr>
              <a:defRPr>
                <a:solidFill>
                  <a:schemeClr val="tx1"/>
                </a:solidFill>
              </a:defRPr>
            </a:pPr>
            <a:r>
              <a:rPr lang="en-US" dirty="0">
                <a:solidFill>
                  <a:schemeClr val="tx1"/>
                </a:solidFill>
              </a:rPr>
              <a:t>% Choose Network </a:t>
            </a:r>
          </a:p>
        </c:rich>
      </c:tx>
      <c:layout>
        <c:manualLayout>
          <c:xMode val="edge"/>
          <c:yMode val="edge"/>
          <c:x val="0.37527629516109146"/>
          <c:y val="6.67966969563788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0.40200000000000002</c:v>
                </c:pt>
                <c:pt idx="1">
                  <c:v>0.39100000000000001</c:v>
                </c:pt>
                <c:pt idx="2">
                  <c:v>0.35699999999999998</c:v>
                </c:pt>
                <c:pt idx="3">
                  <c:v>0.31900000000000001</c:v>
                </c:pt>
                <c:pt idx="4">
                  <c:v>0.13800000000000001</c:v>
                </c:pt>
              </c:numCache>
            </c:numRef>
          </c:yVal>
          <c:bubbleSize>
            <c:numRef>
              <c:f>Sheet1!$C$2:$C$6</c:f>
              <c:numCache>
                <c:formatCode>General</c:formatCode>
                <c:ptCount val="5"/>
                <c:pt idx="0">
                  <c:v>4</c:v>
                </c:pt>
                <c:pt idx="1">
                  <c:v>3.9</c:v>
                </c:pt>
                <c:pt idx="2">
                  <c:v>3.6</c:v>
                </c:pt>
                <c:pt idx="3">
                  <c:v>3.2</c:v>
                </c:pt>
                <c:pt idx="4">
                  <c:v>1.4</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954695880406"/>
          <c:y val="7.5872868408755331E-2"/>
          <c:w val="0.80290023641440889"/>
          <c:h val="0.78374664773725078"/>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6-3413-4687-BE2A-A38AF8537827}"/>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3413-4687-BE2A-A38AF853782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413-4687-BE2A-A38AF8537827}"/>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413-4687-BE2A-A38AF8537827}"/>
              </c:ext>
            </c:extLst>
          </c:dPt>
          <c:dLbls>
            <c:dLbl>
              <c:idx val="0"/>
              <c:layout>
                <c:manualLayout>
                  <c:x val="0.19673616316712933"/>
                  <c:y val="-0.199771701981348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13-4687-BE2A-A38AF8537827}"/>
                </c:ext>
              </c:extLst>
            </c:dLbl>
            <c:dLbl>
              <c:idx val="1"/>
              <c:layout>
                <c:manualLayout>
                  <c:x val="-0.13494419137210961"/>
                  <c:y val="0.21751513463407668"/>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3413-4687-BE2A-A38AF8537827}"/>
                </c:ext>
              </c:extLst>
            </c:dLbl>
            <c:dLbl>
              <c:idx val="2"/>
              <c:layout>
                <c:manualLayout>
                  <c:x val="-0.13099104590722999"/>
                  <c:y val="-5.19800945227131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3413-4687-BE2A-A38AF85378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Cache>
                <c:formatCode>h:mm;@</c:formatCode>
                <c:ptCount val="3"/>
                <c:pt idx="0">
                  <c:v>2.4305555555555556E-2</c:v>
                </c:pt>
                <c:pt idx="1">
                  <c:v>1.4583333333333332E-2</c:v>
                </c:pt>
                <c:pt idx="2">
                  <c:v>3.472222222222222E-3</c:v>
                </c:pt>
              </c:numCache>
            </c:numRef>
          </c:val>
          <c:extLst>
            <c:ext xmlns:c16="http://schemas.microsoft.com/office/drawing/2014/chart" uri="{C3380CC4-5D6E-409C-BE32-E72D297353CC}">
              <c16:uniqueId val="{0000000D-3413-4687-BE2A-A38AF8537827}"/>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F-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4-3413-4687-BE2A-A38AF853782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6-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B-3413-4687-BE2A-A38AF853782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D-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2-3413-4687-BE2A-A38AF853782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4-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9-3413-4687-BE2A-A38AF853782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0-3413-4687-BE2A-A38AF853782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2-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7-3413-4687-BE2A-A38AF853782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9-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E-3413-4687-BE2A-A38AF853782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0-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5-3413-4687-BE2A-A38AF853782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7-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C-3413-4687-BE2A-A38AF853782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E-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3-3413-4687-BE2A-A38AF853782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A-3413-4687-BE2A-A38AF853782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C-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1-3413-4687-BE2A-A38AF853782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63-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8-3413-4687-BE2A-A38AF8537827}"/>
            </c:ext>
          </c:extLst>
        </c:ser>
        <c:dLbls>
          <c:showLegendKey val="0"/>
          <c:showVal val="0"/>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3593824192185"/>
          <c:y val="0.16114578568384724"/>
          <c:w val="0.78112777838044967"/>
          <c:h val="0.6389888976492273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5E03-4E98-8BD7-FD206384A577}"/>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7-5E03-4E98-8BD7-FD206384A57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E03-4E98-8BD7-FD206384A57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E03-4E98-8BD7-FD206384A57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E03-4E98-8BD7-FD206384A577}"/>
              </c:ext>
            </c:extLst>
          </c:dPt>
          <c:dLbls>
            <c:dLbl>
              <c:idx val="0"/>
              <c:layout>
                <c:manualLayout>
                  <c:x val="6.2315092911699704E-2"/>
                  <c:y val="-0.2094575950166363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E03-4E98-8BD7-FD206384A577}"/>
                </c:ext>
              </c:extLst>
            </c:dLbl>
            <c:dLbl>
              <c:idx val="1"/>
              <c:layout>
                <c:manualLayout>
                  <c:x val="0.14363938873222978"/>
                  <c:y val="0.1793793532034615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E03-4E98-8BD7-FD206384A577}"/>
                </c:ext>
              </c:extLst>
            </c:dLbl>
            <c:dLbl>
              <c:idx val="2"/>
              <c:layout>
                <c:manualLayout>
                  <c:x val="-0.1758816645986814"/>
                  <c:y val="2.591134869919467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E03-4E98-8BD7-FD206384A5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Cache>
                <c:formatCode>h:mm;@</c:formatCode>
                <c:ptCount val="3"/>
                <c:pt idx="0">
                  <c:v>1.5277777777777777E-2</c:v>
                </c:pt>
                <c:pt idx="1">
                  <c:v>1.4583333333333332E-2</c:v>
                </c:pt>
                <c:pt idx="2" formatCode="[hh]:mm">
                  <c:v>6.2499999999999995E-3</c:v>
                </c:pt>
              </c:numCache>
            </c:numRef>
          </c:val>
          <c:extLst>
            <c:ext xmlns:c16="http://schemas.microsoft.com/office/drawing/2014/chart" uri="{C3380CC4-5D6E-409C-BE32-E72D297353CC}">
              <c16:uniqueId val="{0000000E-5E03-4E98-8BD7-FD206384A57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0-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5-5E03-4E98-8BD7-FD206384A57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7-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C-5E03-4E98-8BD7-FD206384A57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E-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3-5E03-4E98-8BD7-FD206384A57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A-5E03-4E98-8BD7-FD206384A57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C-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1-5E03-4E98-8BD7-FD206384A57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3-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8-5E03-4E98-8BD7-FD206384A57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A-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F-5E03-4E98-8BD7-FD206384A57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1-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6-5E03-4E98-8BD7-FD206384A57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8-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D-5E03-4E98-8BD7-FD206384A57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4-5E03-4E98-8BD7-FD206384A57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6-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B-5E03-4E98-8BD7-FD206384A57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D-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2-5E03-4E98-8BD7-FD206384A577}"/>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019780849159E-2"/>
          <c:y val="0.21113667911448006"/>
          <c:w val="0.87017202241611691"/>
          <c:h val="0.6661649672424579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4CEF-48A8-86F8-A96DF77C601D}"/>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1-4CEF-48A8-86F8-A96DF77C601D}"/>
            </c:ext>
          </c:extLst>
        </c:ser>
        <c:ser>
          <c:idx val="2"/>
          <c:order val="2"/>
          <c:tx>
            <c:strRef>
              <c:f>Sheet1!$A$4</c:f>
              <c:strCache>
                <c:ptCount val="1"/>
                <c:pt idx="0">
                  <c:v>Streaming Programs on Digital Media With Ads</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Ref>
          </c:val>
          <c:extLst>
            <c:ext xmlns:c16="http://schemas.microsoft.com/office/drawing/2014/chart" uri="{C3380CC4-5D6E-409C-BE32-E72D297353CC}">
              <c16:uniqueId val="{00000008-4CEF-48A8-86F8-A96DF77C601D}"/>
            </c:ext>
          </c:extLst>
        </c:ser>
        <c:ser>
          <c:idx val="3"/>
          <c:order val="3"/>
          <c:tx>
            <c:strRef>
              <c:f>Sheet1!$A$5</c:f>
              <c:strCache>
                <c:ptCount val="1"/>
                <c:pt idx="0">
                  <c:v>Streaming Video Other Than TV Programs on Digital Media</c:v>
                </c:pt>
              </c:strCache>
            </c:strRef>
          </c:tx>
          <c:spPr>
            <a:solidFill>
              <a:schemeClr val="accent4">
                <a:lumMod val="50000"/>
              </a:schemeClr>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4CEF-48A8-86F8-A96DF77C601D}"/>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4CEF-48A8-86F8-A96DF77C601D}"/>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4CEF-48A8-86F8-A96DF77C601D}"/>
              </c:ext>
            </c:extLst>
          </c:dPt>
          <c:dLbls>
            <c:dLbl>
              <c:idx val="0"/>
              <c:layout>
                <c:manualLayout>
                  <c:x val="1.7024898914661868E-3"/>
                  <c:y val="-0.209822592277213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4CEF-48A8-86F8-A96DF77C601D}"/>
                </c:ext>
              </c:extLst>
            </c:dLbl>
            <c:dLbl>
              <c:idx val="1"/>
              <c:layout>
                <c:manualLayout>
                  <c:x val="0.16626019720507909"/>
                  <c:y val="0.201908539552342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4CEF-48A8-86F8-A96DF77C601D}"/>
                </c:ext>
              </c:extLst>
            </c:dLbl>
            <c:dLbl>
              <c:idx val="2"/>
              <c:layout>
                <c:manualLayout>
                  <c:x val="-0.14412144427892459"/>
                  <c:y val="-1.771769211386076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4CEF-48A8-86F8-A96DF77C60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1.1805555555555555E-2</c:v>
                </c:pt>
                <c:pt idx="1">
                  <c:v>1.5277777777777777E-2</c:v>
                </c:pt>
                <c:pt idx="2">
                  <c:v>4.1666666666666666E-3</c:v>
                </c:pt>
              </c:numCache>
            </c:numRef>
          </c:val>
          <c:extLst>
            <c:ext xmlns:c16="http://schemas.microsoft.com/office/drawing/2014/chart" uri="{C3380CC4-5D6E-409C-BE32-E72D297353CC}">
              <c16:uniqueId val="{0000000F-4CEF-48A8-86F8-A96DF77C601D}"/>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1-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6-4CEF-48A8-86F8-A96DF77C601D}"/>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8-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D-4CEF-48A8-86F8-A96DF77C601D}"/>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4-4CEF-48A8-86F8-A96DF77C601D}"/>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6-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B-4CEF-48A8-86F8-A96DF77C601D}"/>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D-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2-4CEF-48A8-86F8-A96DF77C601D}"/>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4-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9-4CEF-48A8-86F8-A96DF77C601D}"/>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B-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0-4CEF-48A8-86F8-A96DF77C601D}"/>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2-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7-4CEF-48A8-86F8-A96DF77C601D}"/>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E-4CEF-48A8-86F8-A96DF77C601D}"/>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0-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5-4CEF-48A8-86F8-A96DF77C601D}"/>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7-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C-4CEF-48A8-86F8-A96DF77C601D}"/>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600" b="1" i="0" baseline="0" dirty="0">
                <a:effectLst/>
              </a:rPr>
              <a:t>Daily Time Spent Yesterday </a:t>
            </a:r>
            <a:endParaRPr lang="en-US" sz="1800" dirty="0">
              <a:effectLst/>
            </a:endParaRPr>
          </a:p>
          <a:p>
            <a:pPr>
              <a:defRPr sz="2000"/>
            </a:pPr>
            <a:r>
              <a:rPr lang="en-US" sz="1600" b="1" i="0" baseline="0" dirty="0">
                <a:effectLst/>
              </a:rPr>
              <a:t>A18+ Online Shoppers</a:t>
            </a:r>
            <a:endParaRPr lang="en-US" sz="1800" dirty="0"/>
          </a:p>
        </c:rich>
      </c:tx>
      <c:layout>
        <c:manualLayout>
          <c:xMode val="edge"/>
          <c:yMode val="edge"/>
          <c:x val="0.45165619033523513"/>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6736209897555654"/>
          <c:w val="0.55529297396075961"/>
          <c:h val="0.7363681984736880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Audio</c:v>
                </c:pt>
                <c:pt idx="6">
                  <c:v>Streaming Programs on Digital Media No Ads</c:v>
                </c:pt>
                <c:pt idx="7">
                  <c:v>Any other news website</c:v>
                </c:pt>
                <c:pt idx="8">
                  <c:v>Podcasts</c:v>
                </c:pt>
                <c:pt idx="9">
                  <c:v>Digital Newspaper</c:v>
                </c:pt>
                <c:pt idx="10">
                  <c:v>Local TV News Websites/Apps</c:v>
                </c:pt>
                <c:pt idx="11">
                  <c:v>Local Radio Stations Websites/Apps</c:v>
                </c:pt>
                <c:pt idx="12">
                  <c:v>Network Broadcast TV News Websites/Apps</c:v>
                </c:pt>
                <c:pt idx="13">
                  <c:v>Cable TV News Websites/Apps</c:v>
                </c:pt>
                <c:pt idx="14">
                  <c:v>Digital magazine</c:v>
                </c:pt>
              </c:strCache>
            </c:strRef>
          </c:cat>
          <c:val>
            <c:numRef>
              <c:f>Sheet1!$B$2:$B$16</c:f>
              <c:numCache>
                <c:formatCode>h:mm;@</c:formatCode>
                <c:ptCount val="15"/>
                <c:pt idx="0">
                  <c:v>1.3194444444444444E-2</c:v>
                </c:pt>
                <c:pt idx="1">
                  <c:v>2.4305555555555556E-2</c:v>
                </c:pt>
                <c:pt idx="2">
                  <c:v>1.5277777777777777E-2</c:v>
                </c:pt>
                <c:pt idx="3">
                  <c:v>1.1805555555555555E-2</c:v>
                </c:pt>
                <c:pt idx="4">
                  <c:v>1.3194444444444444E-2</c:v>
                </c:pt>
                <c:pt idx="5">
                  <c:v>5.5555555555555558E-3</c:v>
                </c:pt>
                <c:pt idx="6">
                  <c:v>5.5555555555555558E-3</c:v>
                </c:pt>
                <c:pt idx="7">
                  <c:v>4.1666666666666666E-3</c:v>
                </c:pt>
                <c:pt idx="8">
                  <c:v>2.0833333333333333E-3</c:v>
                </c:pt>
                <c:pt idx="9">
                  <c:v>2.7777777777777779E-3</c:v>
                </c:pt>
                <c:pt idx="10">
                  <c:v>3.472222222222222E-3</c:v>
                </c:pt>
                <c:pt idx="11">
                  <c:v>2.7777777777777779E-3</c:v>
                </c:pt>
                <c:pt idx="12">
                  <c:v>2.7777777777777779E-3</c:v>
                </c:pt>
                <c:pt idx="13" formatCode="h:mm">
                  <c:v>2.7777777777777779E-3</c:v>
                </c:pt>
                <c:pt idx="14">
                  <c:v>1.3888888888888889E-3</c:v>
                </c:pt>
              </c:numCache>
            </c:numRef>
          </c:val>
          <c:extLst>
            <c:ext xmlns:c16="http://schemas.microsoft.com/office/drawing/2014/chart" uri="{C3380CC4-5D6E-409C-BE32-E72D297353CC}">
              <c16:uniqueId val="{00000000-9F9D-4D15-AB2B-B9784B57939B}"/>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Audio</c:v>
                </c:pt>
                <c:pt idx="6">
                  <c:v>Streaming Programs on Digital Media No Ads</c:v>
                </c:pt>
                <c:pt idx="7">
                  <c:v>Any other news website</c:v>
                </c:pt>
                <c:pt idx="8">
                  <c:v>Podcasts</c:v>
                </c:pt>
                <c:pt idx="9">
                  <c:v>Digital Newspaper</c:v>
                </c:pt>
                <c:pt idx="10">
                  <c:v>Local TV News Websites/Apps</c:v>
                </c:pt>
                <c:pt idx="11">
                  <c:v>Local Radio Stations Websites/Apps</c:v>
                </c:pt>
                <c:pt idx="12">
                  <c:v>Network Broadcast TV News Websites/Apps</c:v>
                </c:pt>
                <c:pt idx="13">
                  <c:v>Cable TV News Websites/Apps</c:v>
                </c:pt>
                <c:pt idx="14">
                  <c:v>Digital magazine</c:v>
                </c:pt>
              </c:strCache>
            </c:strRef>
          </c:cat>
          <c:val>
            <c:numRef>
              <c:f>Sheet1!$C$2:$C$16</c:f>
              <c:numCache>
                <c:formatCode>h:mm;@</c:formatCode>
                <c:ptCount val="15"/>
                <c:pt idx="0">
                  <c:v>3.0555555555555555E-2</c:v>
                </c:pt>
                <c:pt idx="1">
                  <c:v>1.4583333333333332E-2</c:v>
                </c:pt>
                <c:pt idx="2">
                  <c:v>1.4583333333333332E-2</c:v>
                </c:pt>
                <c:pt idx="3">
                  <c:v>1.5277777777777777E-2</c:v>
                </c:pt>
                <c:pt idx="4">
                  <c:v>1.2499999999999999E-2</c:v>
                </c:pt>
                <c:pt idx="5">
                  <c:v>8.3333333333333332E-3</c:v>
                </c:pt>
                <c:pt idx="6">
                  <c:v>4.8611111111111112E-3</c:v>
                </c:pt>
                <c:pt idx="7">
                  <c:v>3.472222222222222E-3</c:v>
                </c:pt>
                <c:pt idx="8">
                  <c:v>4.1666666666666666E-3</c:v>
                </c:pt>
                <c:pt idx="9">
                  <c:v>2.0833333333333333E-3</c:v>
                </c:pt>
                <c:pt idx="10">
                  <c:v>2.0833333333333333E-3</c:v>
                </c:pt>
                <c:pt idx="11">
                  <c:v>2.0833333333333333E-3</c:v>
                </c:pt>
                <c:pt idx="12">
                  <c:v>2.0833333333333333E-3</c:v>
                </c:pt>
                <c:pt idx="13" formatCode="h:mm">
                  <c:v>2.0833333333333333E-3</c:v>
                </c:pt>
                <c:pt idx="14">
                  <c:v>1.3888888888888889E-3</c:v>
                </c:pt>
              </c:numCache>
            </c:numRef>
          </c:val>
          <c:extLst>
            <c:ext xmlns:c16="http://schemas.microsoft.com/office/drawing/2014/chart" uri="{C3380CC4-5D6E-409C-BE32-E72D297353CC}">
              <c16:uniqueId val="{00000001-9F9D-4D15-AB2B-B9784B57939B}"/>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Audio</c:v>
                </c:pt>
                <c:pt idx="6">
                  <c:v>Streaming Programs on Digital Media No Ads</c:v>
                </c:pt>
                <c:pt idx="7">
                  <c:v>Any other news website</c:v>
                </c:pt>
                <c:pt idx="8">
                  <c:v>Podcasts</c:v>
                </c:pt>
                <c:pt idx="9">
                  <c:v>Digital Newspaper</c:v>
                </c:pt>
                <c:pt idx="10">
                  <c:v>Local TV News Websites/Apps</c:v>
                </c:pt>
                <c:pt idx="11">
                  <c:v>Local Radio Stations Websites/Apps</c:v>
                </c:pt>
                <c:pt idx="12">
                  <c:v>Network Broadcast TV News Websites/Apps</c:v>
                </c:pt>
                <c:pt idx="13">
                  <c:v>Cable TV News Websites/Apps</c:v>
                </c:pt>
                <c:pt idx="14">
                  <c:v>Digital magazine</c:v>
                </c:pt>
              </c:strCache>
            </c:strRef>
          </c:cat>
          <c:val>
            <c:numRef>
              <c:f>Sheet1!$D$2:$D$16</c:f>
              <c:numCache>
                <c:formatCode>h:mm;@</c:formatCode>
                <c:ptCount val="15"/>
                <c:pt idx="0">
                  <c:v>3.472222222222222E-3</c:v>
                </c:pt>
                <c:pt idx="1">
                  <c:v>3.472222222222222E-3</c:v>
                </c:pt>
                <c:pt idx="2" formatCode="[hh]:mm">
                  <c:v>6.2499999999999995E-3</c:v>
                </c:pt>
                <c:pt idx="3">
                  <c:v>4.1666666666666666E-3</c:v>
                </c:pt>
                <c:pt idx="4">
                  <c:v>2.7777777777777779E-3</c:v>
                </c:pt>
                <c:pt idx="5">
                  <c:v>6.9444444444444447E-4</c:v>
                </c:pt>
                <c:pt idx="6">
                  <c:v>2.7777777777777779E-3</c:v>
                </c:pt>
                <c:pt idx="7">
                  <c:v>1.3888888888888889E-3</c:v>
                </c:pt>
                <c:pt idx="8">
                  <c:v>6.9444444444444447E-4</c:v>
                </c:pt>
                <c:pt idx="9">
                  <c:v>1.3888888888888889E-3</c:v>
                </c:pt>
                <c:pt idx="10">
                  <c:v>6.9444444444444447E-4</c:v>
                </c:pt>
                <c:pt idx="11">
                  <c:v>6.9444444444444447E-4</c:v>
                </c:pt>
                <c:pt idx="12">
                  <c:v>6.9444444444444447E-4</c:v>
                </c:pt>
                <c:pt idx="13" formatCode="h:mm">
                  <c:v>6.9444444444444447E-4</c:v>
                </c:pt>
                <c:pt idx="14">
                  <c:v>6.9444444444444447E-4</c:v>
                </c:pt>
              </c:numCache>
            </c:numRef>
          </c:val>
          <c:extLst>
            <c:ext xmlns:c16="http://schemas.microsoft.com/office/drawing/2014/chart" uri="{C3380CC4-5D6E-409C-BE32-E72D297353CC}">
              <c16:uniqueId val="{00000002-9F9D-4D15-AB2B-B9784B57939B}"/>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6.0000000000000012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8.0000000000000019E-3"/>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14F2-48A2-A281-95881E37BDC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14F2-48A2-A281-95881E37BDC8}"/>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14F2-48A2-A281-95881E37BDC8}"/>
              </c:ext>
            </c:extLst>
          </c:dPt>
          <c:dPt>
            <c:idx val="3"/>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14F2-48A2-A281-95881E37BDC8}"/>
              </c:ext>
            </c:extLst>
          </c:dPt>
          <c:dPt>
            <c:idx val="4"/>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14F2-48A2-A281-95881E37BDC8}"/>
              </c:ext>
            </c:extLst>
          </c:dPt>
          <c:dPt>
            <c:idx val="5"/>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14F2-48A2-A281-95881E37BDC8}"/>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14F2-48A2-A281-95881E37BDC8}"/>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14F2-48A2-A281-95881E37BDC8}"/>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14F2-48A2-A281-95881E37BDC8}"/>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14F2-48A2-A281-95881E37BDC8}"/>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14F2-48A2-A281-95881E37BDC8}"/>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14F2-48A2-A281-95881E37BDC8}"/>
              </c:ext>
            </c:extLst>
          </c:dPt>
          <c:dPt>
            <c:idx val="12"/>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14F2-48A2-A281-95881E37BDC8}"/>
              </c:ext>
            </c:extLst>
          </c:dPt>
          <c:dPt>
            <c:idx val="13"/>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14F2-48A2-A281-95881E37BDC8}"/>
              </c:ext>
            </c:extLst>
          </c:dPt>
          <c:dPt>
            <c:idx val="14"/>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14F2-48A2-A281-95881E37BDC8}"/>
              </c:ext>
            </c:extLst>
          </c:dPt>
          <c:dPt>
            <c:idx val="15"/>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14F2-48A2-A281-95881E37BDC8}"/>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14F2-48A2-A281-95881E37BDC8}"/>
              </c:ext>
            </c:extLst>
          </c:dPt>
          <c:dPt>
            <c:idx val="17"/>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14F2-48A2-A281-95881E37BDC8}"/>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14F2-48A2-A281-95881E37BDC8}"/>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14F2-48A2-A281-95881E37BDC8}"/>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14F2-48A2-A281-95881E37BDC8}"/>
              </c:ext>
            </c:extLst>
          </c:dPt>
          <c:dPt>
            <c:idx val="21"/>
            <c:invertIfNegative val="0"/>
            <c:bubble3D val="0"/>
            <c:spPr>
              <a:solidFill>
                <a:srgbClr val="F3057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14F2-48A2-A281-95881E37BDC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14F2-48A2-A281-95881E37BDC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Email</c:v>
                </c:pt>
                <c:pt idx="3">
                  <c:v>Social Media</c:v>
                </c:pt>
                <c:pt idx="4">
                  <c:v>Search</c:v>
                </c:pt>
                <c:pt idx="5">
                  <c:v>Cable TV</c:v>
                </c:pt>
                <c:pt idx="6">
                  <c:v>Streaming Programs on TV With Ads</c:v>
                </c:pt>
                <c:pt idx="7">
                  <c:v>Radio</c:v>
                </c:pt>
                <c:pt idx="8">
                  <c:v>Streaming Programs on TV No Ads</c:v>
                </c:pt>
                <c:pt idx="9">
                  <c:v>Streaming Video Other Than TV Programs on Digital Media</c:v>
                </c:pt>
                <c:pt idx="10">
                  <c:v>Streaming Programs on Digital Media With Ads</c:v>
                </c:pt>
                <c:pt idx="11">
                  <c:v>Streaming Video Other Than TV Programs on TV</c:v>
                </c:pt>
                <c:pt idx="12">
                  <c:v>Broadcast TV News Websites/Apps</c:v>
                </c:pt>
                <c:pt idx="13">
                  <c:v>Newspapers</c:v>
                </c:pt>
                <c:pt idx="14">
                  <c:v>Streaming Audio</c:v>
                </c:pt>
                <c:pt idx="15">
                  <c:v>Any other news website</c:v>
                </c:pt>
                <c:pt idx="16">
                  <c:v>Magazines</c:v>
                </c:pt>
                <c:pt idx="17">
                  <c:v>Streaming Programs on Digital Media No Ads</c:v>
                </c:pt>
                <c:pt idx="18">
                  <c:v>Digital Newspaper</c:v>
                </c:pt>
                <c:pt idx="19">
                  <c:v>Cable News Channels' Websites/Apps</c:v>
                </c:pt>
                <c:pt idx="20">
                  <c:v>Podcasts</c:v>
                </c:pt>
                <c:pt idx="21">
                  <c:v>Local Radio Stations Websites/Apps</c:v>
                </c:pt>
                <c:pt idx="22">
                  <c:v>Digital Magazine</c:v>
                </c:pt>
              </c:strCache>
            </c:strRef>
          </c:cat>
          <c:val>
            <c:numRef>
              <c:f>Sheet1!$B$2:$B$24</c:f>
              <c:numCache>
                <c:formatCode>0.0%</c:formatCode>
                <c:ptCount val="23"/>
                <c:pt idx="0">
                  <c:v>0.78300000000000003</c:v>
                </c:pt>
                <c:pt idx="1">
                  <c:v>0.77600000000000002</c:v>
                </c:pt>
                <c:pt idx="2">
                  <c:v>0.67600000000000005</c:v>
                </c:pt>
                <c:pt idx="3">
                  <c:v>0.58299999999999996</c:v>
                </c:pt>
                <c:pt idx="4">
                  <c:v>0.57199999999999995</c:v>
                </c:pt>
                <c:pt idx="5">
                  <c:v>0.55200000000000005</c:v>
                </c:pt>
                <c:pt idx="6" formatCode="0%">
                  <c:v>0.499</c:v>
                </c:pt>
                <c:pt idx="7" formatCode="0%">
                  <c:v>0.44400000000000001</c:v>
                </c:pt>
                <c:pt idx="8">
                  <c:v>0.38200000000000001</c:v>
                </c:pt>
                <c:pt idx="9">
                  <c:v>0.37</c:v>
                </c:pt>
                <c:pt idx="10">
                  <c:v>0.31900000000000001</c:v>
                </c:pt>
                <c:pt idx="11">
                  <c:v>0.31</c:v>
                </c:pt>
                <c:pt idx="12">
                  <c:v>0.25</c:v>
                </c:pt>
                <c:pt idx="13">
                  <c:v>0.23499999999999999</c:v>
                </c:pt>
                <c:pt idx="14">
                  <c:v>0.22600000000000001</c:v>
                </c:pt>
                <c:pt idx="15">
                  <c:v>0.22600000000000001</c:v>
                </c:pt>
                <c:pt idx="16">
                  <c:v>0.2</c:v>
                </c:pt>
                <c:pt idx="17">
                  <c:v>0.193</c:v>
                </c:pt>
                <c:pt idx="18">
                  <c:v>0.187</c:v>
                </c:pt>
                <c:pt idx="19">
                  <c:v>0.159</c:v>
                </c:pt>
                <c:pt idx="20">
                  <c:v>0.155</c:v>
                </c:pt>
                <c:pt idx="21">
                  <c:v>0.13600000000000001</c:v>
                </c:pt>
                <c:pt idx="22">
                  <c:v>0.111</c:v>
                </c:pt>
              </c:numCache>
            </c:numRef>
          </c:val>
          <c:extLst>
            <c:ext xmlns:c16="http://schemas.microsoft.com/office/drawing/2014/chart" uri="{C3380CC4-5D6E-409C-BE32-E72D297353CC}">
              <c16:uniqueId val="{0000002E-14F2-48A2-A281-95881E37BDC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p>
          <a:p>
            <a:pPr>
              <a:defRPr sz="1600" b="1" i="0" u="none" strike="noStrike" kern="1200" spc="0" baseline="0">
                <a:solidFill>
                  <a:schemeClr val="tx1"/>
                </a:solidFill>
                <a:latin typeface="+mn-lt"/>
                <a:ea typeface="+mn-ea"/>
                <a:cs typeface="+mn-cs"/>
              </a:defRPr>
            </a:pPr>
            <a:r>
              <a:rPr lang="en-US" sz="1600" dirty="0">
                <a:effectLst/>
              </a:rPr>
              <a:t>A18+ Online Shoppers</a:t>
            </a:r>
          </a:p>
        </c:rich>
      </c:tx>
      <c:layout>
        <c:manualLayout>
          <c:xMode val="edge"/>
          <c:yMode val="edge"/>
          <c:x val="0.38963084988615942"/>
          <c:y val="5.9181888217249533E-2"/>
        </c:manualLayout>
      </c:layout>
      <c:overlay val="0"/>
      <c:spPr>
        <a:noFill/>
        <a:ln>
          <a:noFill/>
        </a:ln>
        <a:effectLst/>
      </c:spPr>
    </c:title>
    <c:autoTitleDeleted val="0"/>
    <c:plotArea>
      <c:layout>
        <c:manualLayout>
          <c:layoutTarget val="inner"/>
          <c:xMode val="edge"/>
          <c:yMode val="edge"/>
          <c:x val="3.3905842985003189E-2"/>
          <c:y val="0.14203653172139888"/>
          <c:w val="0.93084717946624207"/>
          <c:h val="0.74048322617528239"/>
        </c:manualLayout>
      </c:layout>
      <c:barChart>
        <c:barDir val="col"/>
        <c:grouping val="clustered"/>
        <c:varyColors val="0"/>
        <c:ser>
          <c:idx val="0"/>
          <c:order val="0"/>
          <c:tx>
            <c:strRef>
              <c:f>Sheet1!$B$1</c:f>
              <c:strCache>
                <c:ptCount val="1"/>
                <c:pt idx="0">
                  <c:v>Column2</c:v>
                </c:pt>
              </c:strCache>
            </c:strRef>
          </c:tx>
          <c:spPr>
            <a:solidFill>
              <a:srgbClr val="3333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ysClr val="windowText" lastClr="000000">
                  <a:lumMod val="50000"/>
                  <a:lumOff val="50000"/>
                </a:sys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extLst>
              <c:ext xmlns:c16="http://schemas.microsoft.com/office/drawing/2014/chart" uri="{C3380CC4-5D6E-409C-BE32-E72D297353CC}">
                <c16:uniqueId val="{00000005-D702-4DE8-B879-81D65470CADF}"/>
              </c:ext>
            </c:extLst>
          </c:dPt>
          <c:dPt>
            <c:idx val="3"/>
            <c:invertIfNegative val="0"/>
            <c:bubble3D val="0"/>
            <c:extLst>
              <c:ext xmlns:c16="http://schemas.microsoft.com/office/drawing/2014/chart" uri="{C3380CC4-5D6E-409C-BE32-E72D297353CC}">
                <c16:uniqueId val="{00000007-D702-4DE8-B879-81D65470CADF}"/>
              </c:ext>
            </c:extLst>
          </c:dPt>
          <c:dPt>
            <c:idx val="4"/>
            <c:invertIfNegative val="0"/>
            <c:bubble3D val="0"/>
            <c:extLst>
              <c:ext xmlns:c16="http://schemas.microsoft.com/office/drawing/2014/chart" uri="{C3380CC4-5D6E-409C-BE32-E72D297353CC}">
                <c16:uniqueId val="{00000009-D702-4DE8-B879-81D65470CADF}"/>
              </c:ext>
            </c:extLst>
          </c:dPt>
          <c:dPt>
            <c:idx val="5"/>
            <c:invertIfNegative val="0"/>
            <c:bubble3D val="0"/>
            <c:extLst>
              <c:ext xmlns:c16="http://schemas.microsoft.com/office/drawing/2014/chart" uri="{C3380CC4-5D6E-409C-BE32-E72D297353CC}">
                <c16:uniqueId val="{0000000B-D702-4DE8-B879-81D65470CADF}"/>
              </c:ext>
            </c:extLst>
          </c:dPt>
          <c:dPt>
            <c:idx val="6"/>
            <c:invertIfNegative val="0"/>
            <c:bubble3D val="0"/>
            <c:extLst>
              <c:ext xmlns:c16="http://schemas.microsoft.com/office/drawing/2014/chart" uri="{C3380CC4-5D6E-409C-BE32-E72D297353CC}">
                <c16:uniqueId val="{0000000D-D702-4DE8-B879-81D65470CADF}"/>
              </c:ext>
            </c:extLst>
          </c:dPt>
          <c:dPt>
            <c:idx val="7"/>
            <c:invertIfNegative val="0"/>
            <c:bubble3D val="0"/>
            <c:extLst>
              <c:ext xmlns:c16="http://schemas.microsoft.com/office/drawing/2014/chart" uri="{C3380CC4-5D6E-409C-BE32-E72D297353CC}">
                <c16:uniqueId val="{0000000F-D702-4DE8-B879-81D65470CADF}"/>
              </c:ext>
            </c:extLst>
          </c:dPt>
          <c:dPt>
            <c:idx val="8"/>
            <c:invertIfNegative val="0"/>
            <c:bubble3D val="0"/>
            <c:extLst>
              <c:ext xmlns:c16="http://schemas.microsoft.com/office/drawing/2014/chart" uri="{C3380CC4-5D6E-409C-BE32-E72D297353CC}">
                <c16:uniqueId val="{00000011-D702-4DE8-B879-81D65470CADF}"/>
              </c:ext>
            </c:extLst>
          </c:dPt>
          <c:dPt>
            <c:idx val="9"/>
            <c:invertIfNegative val="0"/>
            <c:bubble3D val="0"/>
            <c:extLst>
              <c:ext xmlns:c16="http://schemas.microsoft.com/office/drawing/2014/chart" uri="{C3380CC4-5D6E-409C-BE32-E72D297353CC}">
                <c16:uniqueId val="{00000013-D702-4DE8-B879-81D65470CADF}"/>
              </c:ext>
            </c:extLst>
          </c:dPt>
          <c:dPt>
            <c:idx val="10"/>
            <c:invertIfNegative val="0"/>
            <c:bubble3D val="0"/>
            <c:extLst>
              <c:ext xmlns:c16="http://schemas.microsoft.com/office/drawing/2014/chart" uri="{C3380CC4-5D6E-409C-BE32-E72D297353CC}">
                <c16:uniqueId val="{00000015-D702-4DE8-B879-81D65470CADF}"/>
              </c:ext>
            </c:extLst>
          </c:dPt>
          <c:dPt>
            <c:idx val="11"/>
            <c:invertIfNegative val="0"/>
            <c:bubble3D val="0"/>
            <c:extLst>
              <c:ext xmlns:c16="http://schemas.microsoft.com/office/drawing/2014/chart" uri="{C3380CC4-5D6E-409C-BE32-E72D297353CC}">
                <c16:uniqueId val="{00000017-D702-4DE8-B879-81D65470CADF}"/>
              </c:ext>
            </c:extLst>
          </c:dPt>
          <c:dPt>
            <c:idx val="12"/>
            <c:invertIfNegative val="0"/>
            <c:bubble3D val="0"/>
            <c:extLst>
              <c:ext xmlns:c16="http://schemas.microsoft.com/office/drawing/2014/chart" uri="{C3380CC4-5D6E-409C-BE32-E72D297353CC}">
                <c16:uniqueId val="{00000019-D702-4DE8-B879-81D65470CADF}"/>
              </c:ext>
            </c:extLst>
          </c:dPt>
          <c:dPt>
            <c:idx val="13"/>
            <c:invertIfNegative val="0"/>
            <c:bubble3D val="0"/>
            <c:extLst>
              <c:ext xmlns:c16="http://schemas.microsoft.com/office/drawing/2014/chart" uri="{C3380CC4-5D6E-409C-BE32-E72D297353CC}">
                <c16:uniqueId val="{0000001B-D702-4DE8-B879-81D65470CADF}"/>
              </c:ext>
            </c:extLst>
          </c:dPt>
          <c:dPt>
            <c:idx val="14"/>
            <c:invertIfNegative val="0"/>
            <c:bubble3D val="0"/>
            <c:extLst>
              <c:ext xmlns:c16="http://schemas.microsoft.com/office/drawing/2014/chart" uri="{C3380CC4-5D6E-409C-BE32-E72D297353CC}">
                <c16:uniqueId val="{0000001D-D702-4DE8-B879-81D65470CADF}"/>
              </c:ext>
            </c:extLst>
          </c:dPt>
          <c:dPt>
            <c:idx val="15"/>
            <c:invertIfNegative val="0"/>
            <c:bubble3D val="0"/>
            <c:extLst>
              <c:ext xmlns:c16="http://schemas.microsoft.com/office/drawing/2014/chart" uri="{C3380CC4-5D6E-409C-BE32-E72D297353CC}">
                <c16:uniqueId val="{0000001F-D702-4DE8-B879-81D65470CADF}"/>
              </c:ext>
            </c:extLst>
          </c:dPt>
          <c:dPt>
            <c:idx val="16"/>
            <c:invertIfNegative val="0"/>
            <c:bubble3D val="0"/>
            <c:extLst>
              <c:ext xmlns:c16="http://schemas.microsoft.com/office/drawing/2014/chart" uri="{C3380CC4-5D6E-409C-BE32-E72D297353CC}">
                <c16:uniqueId val="{00000021-D702-4DE8-B879-81D65470CADF}"/>
              </c:ext>
            </c:extLst>
          </c:dPt>
          <c:dPt>
            <c:idx val="17"/>
            <c:invertIfNegative val="0"/>
            <c:bubble3D val="0"/>
            <c:extLst>
              <c:ext xmlns:c16="http://schemas.microsoft.com/office/drawing/2014/chart" uri="{C3380CC4-5D6E-409C-BE32-E72D297353CC}">
                <c16:uniqueId val="{00000023-D702-4DE8-B879-81D65470CADF}"/>
              </c:ext>
            </c:extLst>
          </c:dPt>
          <c:dPt>
            <c:idx val="18"/>
            <c:invertIfNegative val="0"/>
            <c:bubble3D val="0"/>
            <c:extLst>
              <c:ext xmlns:c16="http://schemas.microsoft.com/office/drawing/2014/chart" uri="{C3380CC4-5D6E-409C-BE32-E72D297353CC}">
                <c16:uniqueId val="{00000025-D702-4DE8-B879-81D65470CADF}"/>
              </c:ext>
            </c:extLst>
          </c:dPt>
          <c:dPt>
            <c:idx val="19"/>
            <c:invertIfNegative val="0"/>
            <c:bubble3D val="0"/>
            <c:extLst>
              <c:ext xmlns:c16="http://schemas.microsoft.com/office/drawing/2014/chart" uri="{C3380CC4-5D6E-409C-BE32-E72D297353CC}">
                <c16:uniqueId val="{00000027-D702-4DE8-B879-81D65470CADF}"/>
              </c:ext>
            </c:extLst>
          </c:dPt>
          <c:dPt>
            <c:idx val="20"/>
            <c:invertIfNegative val="0"/>
            <c:bubble3D val="0"/>
            <c:extLst>
              <c:ext xmlns:c16="http://schemas.microsoft.com/office/drawing/2014/chart" uri="{C3380CC4-5D6E-409C-BE32-E72D297353CC}">
                <c16:uniqueId val="{00000029-D702-4DE8-B879-81D65470CADF}"/>
              </c:ext>
            </c:extLst>
          </c:dPt>
          <c:dPt>
            <c:idx val="21"/>
            <c:invertIfNegative val="0"/>
            <c:bubble3D val="0"/>
            <c:extLst>
              <c:ext xmlns:c16="http://schemas.microsoft.com/office/drawing/2014/chart" uri="{C3380CC4-5D6E-409C-BE32-E72D297353CC}">
                <c16:uniqueId val="{0000002B-D702-4DE8-B879-81D65470CADF}"/>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02-4DE8-B879-81D65470CADF}"/>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Only</c:v>
                </c:pt>
                <c:pt idx="1">
                  <c:v>Cable Only</c:v>
                </c:pt>
                <c:pt idx="2">
                  <c:v>TV (Broadcast/Cable)</c:v>
                </c:pt>
              </c:strCache>
            </c:strRef>
          </c:cat>
          <c:val>
            <c:numRef>
              <c:f>Sheet1!$B$2:$B$4</c:f>
              <c:numCache>
                <c:formatCode>0.0%</c:formatCode>
                <c:ptCount val="3"/>
                <c:pt idx="0">
                  <c:v>0.77600000000000002</c:v>
                </c:pt>
                <c:pt idx="1">
                  <c:v>0.55200000000000005</c:v>
                </c:pt>
                <c:pt idx="2" formatCode="0%">
                  <c:v>0.78300000000000003</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1976"/>
        <c:axId val="579802760"/>
      </c:barChart>
      <c:catAx>
        <c:axId val="57980197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2760"/>
        <c:crosses val="autoZero"/>
        <c:auto val="1"/>
        <c:lblAlgn val="ctr"/>
        <c:lblOffset val="100"/>
        <c:noMultiLvlLbl val="0"/>
      </c:catAx>
      <c:valAx>
        <c:axId val="579802760"/>
        <c:scaling>
          <c:orientation val="minMax"/>
          <c:min val="0"/>
        </c:scaling>
        <c:delete val="1"/>
        <c:axPos val="l"/>
        <c:numFmt formatCode="0.0%" sourceLinked="1"/>
        <c:majorTickMark val="out"/>
        <c:minorTickMark val="none"/>
        <c:tickLblPos val="none"/>
        <c:crossAx val="57980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4798978164345234E-2"/>
          <c:w val="1"/>
          <c:h val="0.717533199521521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0.77600000000000002</c:v>
                </c:pt>
                <c:pt idx="1">
                  <c:v>0.78300000000000003</c:v>
                </c:pt>
                <c:pt idx="2">
                  <c:v>0.83599999999999997</c:v>
                </c:pt>
                <c:pt idx="3">
                  <c:v>0.80500000000000005</c:v>
                </c:pt>
                <c:pt idx="4">
                  <c:v>0.81399999999999995</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0.73913</cdr:x>
      <cdr:y>0.14635</cdr:y>
    </cdr:from>
    <cdr:to>
      <cdr:x>0.76954</cdr:x>
      <cdr:y>0.8093</cdr:y>
    </cdr:to>
    <cdr:sp macro="" textlink="">
      <cdr:nvSpPr>
        <cdr:cNvPr id="2" name="Right Brace 1">
          <a:extLst xmlns:a="http://schemas.openxmlformats.org/drawingml/2006/main">
            <a:ext uri="{FF2B5EF4-FFF2-40B4-BE49-F238E27FC236}">
              <a16:creationId xmlns:a16="http://schemas.microsoft.com/office/drawing/2014/main" id="{F8256CD9-9C70-8FE6-913D-DEE21039CBAB}"/>
            </a:ext>
          </a:extLst>
        </cdr:cNvPr>
        <cdr:cNvSpPr/>
      </cdr:nvSpPr>
      <cdr:spPr>
        <a:xfrm xmlns:a="http://schemas.openxmlformats.org/drawingml/2006/main">
          <a:off x="5181597" y="584775"/>
          <a:ext cx="213194" cy="2648962"/>
        </a:xfrm>
        <a:prstGeom xmlns:a="http://schemas.openxmlformats.org/drawingml/2006/main" prst="rightBrace">
          <a:avLst>
            <a:gd name="adj1" fmla="val 0"/>
            <a:gd name="adj2" fmla="val 50000"/>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0.8032</cdr:x>
      <cdr:y>0.42789</cdr:y>
    </cdr:from>
    <cdr:to>
      <cdr:x>0.88374</cdr:x>
      <cdr:y>0.61412</cdr:y>
    </cdr:to>
    <cdr:sp macro="" textlink="">
      <cdr:nvSpPr>
        <cdr:cNvPr id="3" name="TextBox 2">
          <a:extLst xmlns:a="http://schemas.openxmlformats.org/drawingml/2006/main">
            <a:ext uri="{FF2B5EF4-FFF2-40B4-BE49-F238E27FC236}">
              <a16:creationId xmlns:a16="http://schemas.microsoft.com/office/drawing/2014/main" id="{CEC46B21-655C-1A67-0945-A9CCCCDFB0F2}"/>
            </a:ext>
          </a:extLst>
        </cdr:cNvPr>
        <cdr:cNvSpPr txBox="1"/>
      </cdr:nvSpPr>
      <cdr:spPr>
        <a:xfrm xmlns:a="http://schemas.openxmlformats.org/drawingml/2006/main">
          <a:off x="5630736" y="1709738"/>
          <a:ext cx="564618" cy="744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Streaming TV</a:t>
          </a:r>
        </a:p>
        <a:p xmlns:a="http://schemas.openxmlformats.org/drawingml/2006/main">
          <a:pPr algn="ctr"/>
          <a:r>
            <a:rPr lang="en-US" dirty="0"/>
            <a:t>Programs on TV</a:t>
          </a:r>
        </a:p>
        <a:p xmlns:a="http://schemas.openxmlformats.org/drawingml/2006/main">
          <a:pPr algn="ctr"/>
          <a:r>
            <a:rPr lang="en-US" sz="1400" dirty="0"/>
            <a:t>30%</a:t>
          </a:r>
        </a:p>
      </cdr:txBody>
    </cdr:sp>
  </cdr:relSizeAnchor>
</c:userShapes>
</file>

<file path=ppt/drawings/drawing2.xml><?xml version="1.0" encoding="utf-8"?>
<c:userShapes xmlns:c="http://schemas.openxmlformats.org/drawingml/2006/chart">
  <cdr:relSizeAnchor xmlns:cdr="http://schemas.openxmlformats.org/drawingml/2006/chartDrawing">
    <cdr:from>
      <cdr:x>0.63138</cdr:x>
      <cdr:y>0.32571</cdr:y>
    </cdr:from>
    <cdr:to>
      <cdr:x>0.98555</cdr:x>
      <cdr:y>0.76856</cdr:y>
    </cdr:to>
    <cdr:sp macro="" textlink="">
      <cdr:nvSpPr>
        <cdr:cNvPr id="2" name="Rectangle 1"/>
        <cdr:cNvSpPr/>
      </cdr:nvSpPr>
      <cdr:spPr>
        <a:xfrm xmlns:a="http://schemas.openxmlformats.org/drawingml/2006/main">
          <a:off x="7047971" y="1607199"/>
          <a:ext cx="3953530" cy="218521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Tahoma" pitchFamily="34" charset="0"/>
              <a:ea typeface="+mn-ea"/>
              <a:cs typeface="Arial" charset="0"/>
            </a:defRPr>
          </a:lvl1pPr>
          <a:lvl2pPr marL="457200" algn="l" rtl="0" fontAlgn="base">
            <a:spcBef>
              <a:spcPct val="0"/>
            </a:spcBef>
            <a:spcAft>
              <a:spcPct val="0"/>
            </a:spcAft>
            <a:defRPr sz="1000" kern="1200">
              <a:solidFill>
                <a:schemeClr val="tx1"/>
              </a:solidFill>
              <a:latin typeface="Tahoma" pitchFamily="34" charset="0"/>
              <a:ea typeface="+mn-ea"/>
              <a:cs typeface="Arial" charset="0"/>
            </a:defRPr>
          </a:lvl2pPr>
          <a:lvl3pPr marL="914400" algn="l" rtl="0" fontAlgn="base">
            <a:spcBef>
              <a:spcPct val="0"/>
            </a:spcBef>
            <a:spcAft>
              <a:spcPct val="0"/>
            </a:spcAft>
            <a:defRPr sz="1000" kern="1200">
              <a:solidFill>
                <a:schemeClr val="tx1"/>
              </a:solidFill>
              <a:latin typeface="Tahoma" pitchFamily="34" charset="0"/>
              <a:ea typeface="+mn-ea"/>
              <a:cs typeface="Arial" charset="0"/>
            </a:defRPr>
          </a:lvl3pPr>
          <a:lvl4pPr marL="1371600" algn="l" rtl="0" fontAlgn="base">
            <a:spcBef>
              <a:spcPct val="0"/>
            </a:spcBef>
            <a:spcAft>
              <a:spcPct val="0"/>
            </a:spcAft>
            <a:defRPr sz="1000" kern="1200">
              <a:solidFill>
                <a:schemeClr val="tx1"/>
              </a:solidFill>
              <a:latin typeface="Tahoma" pitchFamily="34" charset="0"/>
              <a:ea typeface="+mn-ea"/>
              <a:cs typeface="Arial" charset="0"/>
            </a:defRPr>
          </a:lvl4pPr>
          <a:lvl5pPr marL="1828800" algn="l" rtl="0" fontAlgn="base">
            <a:spcBef>
              <a:spcPct val="0"/>
            </a:spcBef>
            <a:spcAft>
              <a:spcPct val="0"/>
            </a:spcAft>
            <a:defRPr sz="1000" kern="1200">
              <a:solidFill>
                <a:schemeClr val="tx1"/>
              </a:solidFill>
              <a:latin typeface="Tahoma" pitchFamily="34" charset="0"/>
              <a:ea typeface="+mn-ea"/>
              <a:cs typeface="Arial" charset="0"/>
            </a:defRPr>
          </a:lvl5pPr>
          <a:lvl6pPr marL="2286000" algn="l" defTabSz="914400" rtl="0" eaLnBrk="1" latinLnBrk="0" hangingPunct="1">
            <a:defRPr sz="1000" kern="1200">
              <a:solidFill>
                <a:schemeClr val="tx1"/>
              </a:solidFill>
              <a:latin typeface="Tahoma" pitchFamily="34" charset="0"/>
              <a:ea typeface="+mn-ea"/>
              <a:cs typeface="Arial" charset="0"/>
            </a:defRPr>
          </a:lvl6pPr>
          <a:lvl7pPr marL="2743200" algn="l" defTabSz="914400" rtl="0" eaLnBrk="1" latinLnBrk="0" hangingPunct="1">
            <a:defRPr sz="1000" kern="1200">
              <a:solidFill>
                <a:schemeClr val="tx1"/>
              </a:solidFill>
              <a:latin typeface="Tahoma" pitchFamily="34" charset="0"/>
              <a:ea typeface="+mn-ea"/>
              <a:cs typeface="Arial" charset="0"/>
            </a:defRPr>
          </a:lvl7pPr>
          <a:lvl8pPr marL="3200400" algn="l" defTabSz="914400" rtl="0" eaLnBrk="1" latinLnBrk="0" hangingPunct="1">
            <a:defRPr sz="1000" kern="1200">
              <a:solidFill>
                <a:schemeClr val="tx1"/>
              </a:solidFill>
              <a:latin typeface="Tahoma" pitchFamily="34" charset="0"/>
              <a:ea typeface="+mn-ea"/>
              <a:cs typeface="Arial" charset="0"/>
            </a:defRPr>
          </a:lvl8pPr>
          <a:lvl9pPr marL="3657600" algn="l" defTabSz="914400" rtl="0" eaLnBrk="1" latinLnBrk="0" hangingPunct="1">
            <a:defRPr sz="1000" kern="1200">
              <a:solidFill>
                <a:schemeClr val="tx1"/>
              </a:solidFill>
              <a:latin typeface="Tahoma" pitchFamily="34" charset="0"/>
              <a:ea typeface="+mn-ea"/>
              <a:cs typeface="Arial" charset="0"/>
            </a:defRPr>
          </a:lvl9pPr>
        </a:lstStyle>
        <a:p xmlns:a="http://schemas.openxmlformats.org/drawingml/2006/main">
          <a:pPr algn="ctr"/>
          <a:r>
            <a:rPr lang="en-US" sz="2000" b="1" dirty="0"/>
            <a:t>(%)</a:t>
          </a:r>
        </a:p>
        <a:p xmlns:a="http://schemas.openxmlformats.org/drawingml/2006/main">
          <a:pPr algn="ctr"/>
          <a:r>
            <a:rPr lang="en-US" sz="1600" b="1" dirty="0"/>
            <a:t>A18+ Online Shoppers</a:t>
          </a:r>
        </a:p>
        <a:p xmlns:a="http://schemas.openxmlformats.org/drawingml/2006/main">
          <a:pPr algn="ctr"/>
          <a:r>
            <a:rPr lang="en-US" sz="2000" b="1" dirty="0"/>
            <a:t> </a:t>
          </a:r>
        </a:p>
        <a:p xmlns:a="http://schemas.openxmlformats.org/drawingml/2006/main">
          <a:pPr algn="ctr"/>
          <a:r>
            <a:rPr lang="en-US" sz="1600" b="1" dirty="0"/>
            <a:t>From which of the following advertising sources are you most motivated to learn more about the advertised products or brands you might like to try or buy?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2/27/2023</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2/27/2023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167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357697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17</a:t>
            </a:fld>
            <a:endParaRPr lang="en-US" dirty="0"/>
          </a:p>
        </p:txBody>
      </p:sp>
    </p:spTree>
    <p:extLst>
      <p:ext uri="{BB962C8B-B14F-4D97-AF65-F5344CB8AC3E}">
        <p14:creationId xmlns:p14="http://schemas.microsoft.com/office/powerpoint/2010/main" val="166619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285464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32583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21</a:t>
            </a:fld>
            <a:endParaRPr lang="en-US" dirty="0"/>
          </a:p>
        </p:txBody>
      </p:sp>
    </p:spTree>
    <p:extLst>
      <p:ext uri="{BB962C8B-B14F-4D97-AF65-F5344CB8AC3E}">
        <p14:creationId xmlns:p14="http://schemas.microsoft.com/office/powerpoint/2010/main" val="291498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22</a:t>
            </a:fld>
            <a:endParaRPr lang="en-US" dirty="0"/>
          </a:p>
        </p:txBody>
      </p:sp>
    </p:spTree>
    <p:extLst>
      <p:ext uri="{BB962C8B-B14F-4D97-AF65-F5344CB8AC3E}">
        <p14:creationId xmlns:p14="http://schemas.microsoft.com/office/powerpoint/2010/main" val="377076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24</a:t>
            </a:fld>
            <a:endParaRPr lang="en-US" dirty="0"/>
          </a:p>
        </p:txBody>
      </p:sp>
    </p:spTree>
    <p:extLst>
      <p:ext uri="{BB962C8B-B14F-4D97-AF65-F5344CB8AC3E}">
        <p14:creationId xmlns:p14="http://schemas.microsoft.com/office/powerpoint/2010/main" val="90865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77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34</a:t>
            </a:fld>
            <a:endParaRPr lang="en-US" dirty="0"/>
          </a:p>
        </p:txBody>
      </p:sp>
    </p:spTree>
    <p:extLst>
      <p:ext uri="{BB962C8B-B14F-4D97-AF65-F5344CB8AC3E}">
        <p14:creationId xmlns:p14="http://schemas.microsoft.com/office/powerpoint/2010/main" val="277419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35</a:t>
            </a:fld>
            <a:endParaRPr lang="en-US" dirty="0"/>
          </a:p>
        </p:txBody>
      </p:sp>
    </p:spTree>
    <p:extLst>
      <p:ext uri="{BB962C8B-B14F-4D97-AF65-F5344CB8AC3E}">
        <p14:creationId xmlns:p14="http://schemas.microsoft.com/office/powerpoint/2010/main" val="1137109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606617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37</a:t>
            </a:fld>
            <a:endParaRPr lang="en-US" dirty="0"/>
          </a:p>
        </p:txBody>
      </p:sp>
    </p:spTree>
    <p:extLst>
      <p:ext uri="{BB962C8B-B14F-4D97-AF65-F5344CB8AC3E}">
        <p14:creationId xmlns:p14="http://schemas.microsoft.com/office/powerpoint/2010/main" val="252058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1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9</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19466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13</a:t>
            </a:fld>
            <a:endParaRPr lang="en-US" dirty="0"/>
          </a:p>
        </p:txBody>
      </p:sp>
    </p:spTree>
    <p:extLst>
      <p:ext uri="{BB962C8B-B14F-4D97-AF65-F5344CB8AC3E}">
        <p14:creationId xmlns:p14="http://schemas.microsoft.com/office/powerpoint/2010/main" val="32629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color for local radio web/apps</a:t>
            </a:r>
          </a:p>
        </p:txBody>
      </p:sp>
      <p:sp>
        <p:nvSpPr>
          <p:cNvPr id="4" name="Slide Number Placeholder 3"/>
          <p:cNvSpPr>
            <a:spLocks noGrp="1"/>
          </p:cNvSpPr>
          <p:nvPr>
            <p:ph type="sldNum" sz="quarter" idx="5"/>
          </p:nvPr>
        </p:nvSpPr>
        <p:spPr/>
        <p:txBody>
          <a:bodyPr/>
          <a:lstStyle/>
          <a:p>
            <a:fld id="{5CBFF038-FE79-4731-8216-C523A2A3BC48}" type="slidenum">
              <a:rPr lang="en-US" smtClean="0"/>
              <a:t>14</a:t>
            </a:fld>
            <a:endParaRPr lang="en-US" dirty="0"/>
          </a:p>
        </p:txBody>
      </p:sp>
    </p:spTree>
    <p:extLst>
      <p:ext uri="{BB962C8B-B14F-4D97-AF65-F5344CB8AC3E}">
        <p14:creationId xmlns:p14="http://schemas.microsoft.com/office/powerpoint/2010/main" val="87182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27013956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2849726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3470404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440934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508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48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87072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485863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75343262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342858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85451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872230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4176745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592909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751759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53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50247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954262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1" r:id="rId8"/>
    <p:sldLayoutId id="2147483682" r:id="rId9"/>
    <p:sldLayoutId id="2147483683" r:id="rId10"/>
    <p:sldLayoutId id="2147483649" r:id="rId11"/>
    <p:sldLayoutId id="2147483660" r:id="rId12"/>
    <p:sldLayoutId id="2147483650" r:id="rId13"/>
    <p:sldLayoutId id="2147483661" r:id="rId14"/>
    <p:sldLayoutId id="2147483664" r:id="rId15"/>
    <p:sldLayoutId id="2147483662" r:id="rId16"/>
    <p:sldLayoutId id="2147483663" r:id="rId17"/>
    <p:sldLayoutId id="2147483721" r:id="rId18"/>
    <p:sldLayoutId id="2147483740"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49318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9.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2019300" y="3429000"/>
            <a:ext cx="8153400" cy="11010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Media Comparisons 2023:</a:t>
            </a:r>
            <a:b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rPr>
              <a:t>Online Shoppers</a:t>
            </a:r>
            <a:endParaRPr kumimoji="0" lang="en-US" sz="36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endParaRPr kumimoji="0" lang="en-US" sz="3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499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9" name="TextBox 18"/>
          <p:cNvSpPr txBox="1"/>
          <p:nvPr/>
        </p:nvSpPr>
        <p:spPr>
          <a:xfrm>
            <a:off x="4203164"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Cable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Email</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Local Radio Stations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Broadcast TV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Search</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Audio</a:t>
            </a:r>
          </a:p>
        </p:txBody>
      </p:sp>
      <p:sp>
        <p:nvSpPr>
          <p:cNvPr id="70" name="TextBox 69"/>
          <p:cNvSpPr txBox="1"/>
          <p:nvPr/>
        </p:nvSpPr>
        <p:spPr>
          <a:xfrm>
            <a:off x="2612577" y="3134638"/>
            <a:ext cx="1375877" cy="44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Streaming)</a:t>
            </a:r>
          </a:p>
        </p:txBody>
      </p:sp>
      <p:sp>
        <p:nvSpPr>
          <p:cNvPr id="71" name="TextBox 70"/>
          <p:cNvSpPr txBox="1"/>
          <p:nvPr/>
        </p:nvSpPr>
        <p:spPr>
          <a:xfrm>
            <a:off x="7618459" y="2784193"/>
            <a:ext cx="2275757" cy="568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Podcasts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With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No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Video Other Than TV Programs on Digital Media</a:t>
            </a: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11</a:t>
            </a:fld>
            <a:endParaRPr lang="en-US" dirty="0">
              <a:solidFill>
                <a:srgbClr val="1C1C1C"/>
              </a:solidFill>
            </a:endParaRPr>
          </a:p>
        </p:txBody>
      </p:sp>
      <p:sp>
        <p:nvSpPr>
          <p:cNvPr id="15" name="Content Placeholder 4"/>
          <p:cNvSpPr>
            <a:spLocks noGrp="1"/>
          </p:cNvSpPr>
          <p:nvPr>
            <p:ph idx="1"/>
          </p:nvPr>
        </p:nvSpPr>
        <p:spPr>
          <a:xfrm>
            <a:off x="439473" y="1035650"/>
            <a:ext cx="4589727" cy="5015219"/>
          </a:xfrm>
        </p:spPr>
        <p:txBody>
          <a:bodyPr>
            <a:no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U</a:t>
            </a:r>
            <a:r>
              <a:rPr lang="en-US" sz="1400" dirty="0"/>
              <a:t>sing a streaming service on a TV set to stream programs/movies with advertising</a:t>
            </a:r>
          </a:p>
          <a:p>
            <a:pPr marL="342900" indent="-342900">
              <a:buNone/>
            </a:pPr>
            <a:r>
              <a:rPr lang="en-US" sz="1400" b="1" dirty="0"/>
              <a:t>Streaming Programs on TV No Ads</a:t>
            </a:r>
            <a:r>
              <a:rPr lang="en-US" sz="1400" dirty="0"/>
              <a:t> </a:t>
            </a:r>
            <a:r>
              <a:rPr lang="en-US" sz="1400" dirty="0">
                <a:solidFill>
                  <a:schemeClr val="tx2"/>
                </a:solidFill>
              </a:rPr>
              <a:t>= U</a:t>
            </a:r>
            <a:r>
              <a:rPr lang="en-US" sz="1400" dirty="0"/>
              <a:t>sing a streaming service on a TV set to stream programs/movies without any advertising</a:t>
            </a:r>
          </a:p>
          <a:p>
            <a:pPr marL="342900" indent="-342900">
              <a:buNone/>
            </a:pPr>
            <a:r>
              <a:rPr lang="en-US" sz="1400" b="1" dirty="0"/>
              <a:t>Streaming Video Other Than TV Programs on TV</a:t>
            </a:r>
            <a:r>
              <a:rPr lang="en-US" sz="1400" dirty="0"/>
              <a:t>= Watch streaming video other than TV programs or movies, like YouTube or online-only videos on a TV</a:t>
            </a:r>
          </a:p>
          <a:p>
            <a:pPr marL="342900" indent="-342900">
              <a:buNone/>
            </a:pP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a:t>
            </a:r>
            <a:r>
              <a:rPr lang="en-US" sz="1400" dirty="0">
                <a:solidFill>
                  <a:schemeClr val="tx2"/>
                </a:solidFill>
              </a:rPr>
              <a:t>U</a:t>
            </a:r>
            <a:r>
              <a:rPr lang="en-US" sz="1400" dirty="0"/>
              <a:t>sing a streaming service on a PC or mobile device to stream programs/movies with advertising</a:t>
            </a:r>
          </a:p>
          <a:p>
            <a:pPr marL="342900" indent="-342900">
              <a:lnSpc>
                <a:spcPct val="100000"/>
              </a:lnSpc>
              <a:spcBef>
                <a:spcPts val="500"/>
              </a:spcBef>
              <a:buNone/>
            </a:pPr>
            <a:r>
              <a:rPr lang="en-US" sz="1400" b="1" dirty="0"/>
              <a:t>Streaming Programs on Digital Media No Ads </a:t>
            </a:r>
            <a:r>
              <a:rPr lang="en-US" sz="1400" dirty="0"/>
              <a:t>= </a:t>
            </a:r>
            <a:r>
              <a:rPr lang="en-US" sz="1400" dirty="0">
                <a:solidFill>
                  <a:schemeClr val="tx2"/>
                </a:solidFill>
              </a:rPr>
              <a:t>U</a:t>
            </a:r>
            <a:r>
              <a:rPr lang="en-US" sz="1400" dirty="0"/>
              <a:t>sing a streaming service on a PC or mobile device to stream programs/movies without any advertising</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 on a PC or mobile device </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205440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2448376175"/>
              </p:ext>
            </p:extLst>
          </p:nvPr>
        </p:nvGraphicFramePr>
        <p:xfrm>
          <a:off x="-152400" y="2828891"/>
          <a:ext cx="3181598" cy="310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7">
            <a:extLst>
              <a:ext uri="{FF2B5EF4-FFF2-40B4-BE49-F238E27FC236}">
                <a16:creationId xmlns:a16="http://schemas.microsoft.com/office/drawing/2014/main" id="{33B6C1D8-1840-78C7-9EAD-BDA891B4BE7D}"/>
              </a:ext>
            </a:extLst>
          </p:cNvPr>
          <p:cNvGraphicFramePr>
            <a:graphicFrameLocks/>
          </p:cNvGraphicFramePr>
          <p:nvPr>
            <p:extLst>
              <p:ext uri="{D42A27DB-BD31-4B8C-83A1-F6EECF244321}">
                <p14:modId xmlns:p14="http://schemas.microsoft.com/office/powerpoint/2010/main" val="595676872"/>
              </p:ext>
            </p:extLst>
          </p:nvPr>
        </p:nvGraphicFramePr>
        <p:xfrm>
          <a:off x="3061772" y="2786064"/>
          <a:ext cx="3034925" cy="3109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867930"/>
          </a:xfrm>
        </p:spPr>
        <p:txBody>
          <a:bodyPr/>
          <a:lstStyle/>
          <a:p>
            <a:r>
              <a:rPr lang="en-US" sz="2800" dirty="0"/>
              <a:t>Smartphone Usage Heavy for Social Media and Short Form Videos. </a:t>
            </a:r>
            <a:br>
              <a:rPr lang="en-US" sz="2800" dirty="0"/>
            </a:br>
            <a:r>
              <a:rPr lang="en-US" sz="2800" dirty="0"/>
              <a:t>Nearly 6 out of 10 Use PC for Email. </a:t>
            </a:r>
            <a:endParaRPr lang="en-US" sz="2800" strike="sngStrike" dirty="0"/>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12</a:t>
            </a:fld>
            <a:endParaRPr lang="en-US" dirty="0">
              <a:solidFill>
                <a:prstClr val="black"/>
              </a:solidFil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381000" y="6381690"/>
            <a:ext cx="9369840" cy="400110"/>
          </a:xfrm>
        </p:spPr>
        <p:txBody>
          <a:bodyPr/>
          <a:lstStyle/>
          <a:p>
            <a:r>
              <a:rPr lang="en-US" dirty="0"/>
              <a:t>Source: GfK TVB Media Comparisons Study 2023. M-S 4A-2A. Persons 18+ Have you recently, or do you plan in the next month, to do any shopping online: Yes.</a:t>
            </a:r>
          </a:p>
        </p:txBody>
      </p:sp>
      <p:graphicFrame>
        <p:nvGraphicFramePr>
          <p:cNvPr id="6" name="Content Placeholder 7">
            <a:extLst>
              <a:ext uri="{FF2B5EF4-FFF2-40B4-BE49-F238E27FC236}">
                <a16:creationId xmlns:a16="http://schemas.microsoft.com/office/drawing/2014/main" id="{2E1E064E-CD02-401A-2957-540124CF85C4}"/>
              </a:ext>
            </a:extLst>
          </p:cNvPr>
          <p:cNvGraphicFramePr>
            <a:graphicFrameLocks/>
          </p:cNvGraphicFramePr>
          <p:nvPr>
            <p:extLst>
              <p:ext uri="{D42A27DB-BD31-4B8C-83A1-F6EECF244321}">
                <p14:modId xmlns:p14="http://schemas.microsoft.com/office/powerpoint/2010/main" val="348064913"/>
              </p:ext>
            </p:extLst>
          </p:nvPr>
        </p:nvGraphicFramePr>
        <p:xfrm>
          <a:off x="6129271" y="2410958"/>
          <a:ext cx="3115754" cy="3808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a:extLst>
              <a:ext uri="{FF2B5EF4-FFF2-40B4-BE49-F238E27FC236}">
                <a16:creationId xmlns:a16="http://schemas.microsoft.com/office/drawing/2014/main" id="{ABF81AAB-2B7F-0B79-B3A0-E6F924EAEF87}"/>
              </a:ext>
            </a:extLst>
          </p:cNvPr>
          <p:cNvGraphicFramePr>
            <a:graphicFrameLocks/>
          </p:cNvGraphicFramePr>
          <p:nvPr>
            <p:extLst>
              <p:ext uri="{D42A27DB-BD31-4B8C-83A1-F6EECF244321}">
                <p14:modId xmlns:p14="http://schemas.microsoft.com/office/powerpoint/2010/main" val="3394042986"/>
              </p:ext>
            </p:extLst>
          </p:nvPr>
        </p:nvGraphicFramePr>
        <p:xfrm>
          <a:off x="9277598" y="2232175"/>
          <a:ext cx="2819400" cy="368281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416D38CF-4041-6E88-BD60-917B889E1C83}"/>
              </a:ext>
            </a:extLst>
          </p:cNvPr>
          <p:cNvSpPr txBox="1"/>
          <p:nvPr/>
        </p:nvSpPr>
        <p:spPr>
          <a:xfrm>
            <a:off x="914400" y="2257391"/>
            <a:ext cx="1439426" cy="369332"/>
          </a:xfrm>
          <a:prstGeom prst="rect">
            <a:avLst/>
          </a:prstGeom>
          <a:noFill/>
        </p:spPr>
        <p:txBody>
          <a:bodyPr wrap="square">
            <a:spAutoFit/>
          </a:bodyPr>
          <a:lstStyle/>
          <a:p>
            <a:pPr algn="ctr"/>
            <a:r>
              <a:rPr lang="en-US" sz="1800" dirty="0"/>
              <a:t>Social Media</a:t>
            </a:r>
          </a:p>
        </p:txBody>
      </p:sp>
      <p:sp>
        <p:nvSpPr>
          <p:cNvPr id="11" name="TextBox 10">
            <a:extLst>
              <a:ext uri="{FF2B5EF4-FFF2-40B4-BE49-F238E27FC236}">
                <a16:creationId xmlns:a16="http://schemas.microsoft.com/office/drawing/2014/main" id="{9C83BB20-C813-9D5E-68C5-6D6C50BC92D0}"/>
              </a:ext>
            </a:extLst>
          </p:cNvPr>
          <p:cNvSpPr txBox="1"/>
          <p:nvPr/>
        </p:nvSpPr>
        <p:spPr>
          <a:xfrm>
            <a:off x="3951972" y="2257391"/>
            <a:ext cx="1439426" cy="369332"/>
          </a:xfrm>
          <a:prstGeom prst="rect">
            <a:avLst/>
          </a:prstGeom>
          <a:noFill/>
        </p:spPr>
        <p:txBody>
          <a:bodyPr wrap="square">
            <a:spAutoFit/>
          </a:bodyPr>
          <a:lstStyle/>
          <a:p>
            <a:pPr algn="ctr"/>
            <a:r>
              <a:rPr lang="en-US" sz="1800" dirty="0"/>
              <a:t>Email</a:t>
            </a:r>
          </a:p>
        </p:txBody>
      </p:sp>
      <p:sp>
        <p:nvSpPr>
          <p:cNvPr id="12" name="TextBox 11">
            <a:extLst>
              <a:ext uri="{FF2B5EF4-FFF2-40B4-BE49-F238E27FC236}">
                <a16:creationId xmlns:a16="http://schemas.microsoft.com/office/drawing/2014/main" id="{5DDF47B5-06C9-8812-6300-43EC354D07AF}"/>
              </a:ext>
            </a:extLst>
          </p:cNvPr>
          <p:cNvSpPr txBox="1"/>
          <p:nvPr/>
        </p:nvSpPr>
        <p:spPr>
          <a:xfrm>
            <a:off x="6381998" y="2257391"/>
            <a:ext cx="2436517" cy="646331"/>
          </a:xfrm>
          <a:prstGeom prst="rect">
            <a:avLst/>
          </a:prstGeom>
          <a:noFill/>
        </p:spPr>
        <p:txBody>
          <a:bodyPr wrap="square">
            <a:spAutoFit/>
          </a:bodyPr>
          <a:lstStyle/>
          <a:p>
            <a:pPr algn="ctr"/>
            <a:r>
              <a:rPr lang="en-US" dirty="0"/>
              <a:t>Streaming Programs with Ads- Digital</a:t>
            </a:r>
          </a:p>
        </p:txBody>
      </p:sp>
      <p:sp>
        <p:nvSpPr>
          <p:cNvPr id="13" name="TextBox 12">
            <a:extLst>
              <a:ext uri="{FF2B5EF4-FFF2-40B4-BE49-F238E27FC236}">
                <a16:creationId xmlns:a16="http://schemas.microsoft.com/office/drawing/2014/main" id="{D2EE4089-8D40-5894-F268-96F045385D17}"/>
              </a:ext>
            </a:extLst>
          </p:cNvPr>
          <p:cNvSpPr txBox="1"/>
          <p:nvPr/>
        </p:nvSpPr>
        <p:spPr>
          <a:xfrm>
            <a:off x="9448801" y="2257391"/>
            <a:ext cx="2571997" cy="646331"/>
          </a:xfrm>
          <a:prstGeom prst="rect">
            <a:avLst/>
          </a:prstGeom>
          <a:noFill/>
        </p:spPr>
        <p:txBody>
          <a:bodyPr wrap="square">
            <a:spAutoFit/>
          </a:bodyPr>
          <a:lstStyle/>
          <a:p>
            <a:r>
              <a:rPr lang="en-US" dirty="0"/>
              <a:t>Streaming Video other than Programs- Digital</a:t>
            </a:r>
          </a:p>
        </p:txBody>
      </p:sp>
      <p:pic>
        <p:nvPicPr>
          <p:cNvPr id="14" name="Picture 13">
            <a:extLst>
              <a:ext uri="{FF2B5EF4-FFF2-40B4-BE49-F238E27FC236}">
                <a16:creationId xmlns:a16="http://schemas.microsoft.com/office/drawing/2014/main" id="{18297CFA-494E-6B8B-4B10-4774384377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81632" y="5851532"/>
            <a:ext cx="5388765" cy="549268"/>
          </a:xfrm>
          <a:prstGeom prst="rect">
            <a:avLst/>
          </a:prstGeom>
        </p:spPr>
      </p:pic>
      <p:sp>
        <p:nvSpPr>
          <p:cNvPr id="9" name="TextBox 8">
            <a:extLst>
              <a:ext uri="{FF2B5EF4-FFF2-40B4-BE49-F238E27FC236}">
                <a16:creationId xmlns:a16="http://schemas.microsoft.com/office/drawing/2014/main" id="{CE096471-652B-C1E0-1F13-A2435525E894}"/>
              </a:ext>
            </a:extLst>
          </p:cNvPr>
          <p:cNvSpPr txBox="1"/>
          <p:nvPr/>
        </p:nvSpPr>
        <p:spPr>
          <a:xfrm>
            <a:off x="2969040" y="1563469"/>
            <a:ext cx="6781800" cy="646331"/>
          </a:xfrm>
          <a:prstGeom prst="rect">
            <a:avLst/>
          </a:prstGeom>
          <a:noFill/>
        </p:spPr>
        <p:txBody>
          <a:bodyPr wrap="square">
            <a:spAutoFit/>
          </a:bodyPr>
          <a:lstStyle/>
          <a:p>
            <a:pPr algn="ctr"/>
            <a:r>
              <a:rPr lang="en-US" sz="1800" b="1" i="0" baseline="0" dirty="0">
                <a:effectLst/>
              </a:rPr>
              <a:t>A18+ Online Shoppers</a:t>
            </a:r>
          </a:p>
          <a:p>
            <a:pPr algn="ctr"/>
            <a:r>
              <a:rPr lang="en-US" b="1" dirty="0"/>
              <a:t>% of Time Spent</a:t>
            </a:r>
            <a:endParaRPr lang="en-US" sz="1800" dirty="0"/>
          </a:p>
        </p:txBody>
      </p:sp>
    </p:spTree>
    <p:extLst>
      <p:ext uri="{BB962C8B-B14F-4D97-AF65-F5344CB8AC3E}">
        <p14:creationId xmlns:p14="http://schemas.microsoft.com/office/powerpoint/2010/main" val="286955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7">
            <a:extLst>
              <a:ext uri="{FF2B5EF4-FFF2-40B4-BE49-F238E27FC236}">
                <a16:creationId xmlns:a16="http://schemas.microsoft.com/office/drawing/2014/main" id="{E0977465-CD62-D717-8ECE-1A2D0E65D018}"/>
              </a:ext>
            </a:extLst>
          </p:cNvPr>
          <p:cNvGraphicFramePr>
            <a:graphicFrameLocks noGrp="1"/>
          </p:cNvGraphicFramePr>
          <p:nvPr>
            <p:ph idx="1"/>
            <p:extLst>
              <p:ext uri="{D42A27DB-BD31-4B8C-83A1-F6EECF244321}">
                <p14:modId xmlns:p14="http://schemas.microsoft.com/office/powerpoint/2010/main" val="1953640453"/>
              </p:ext>
            </p:extLst>
          </p:nvPr>
        </p:nvGraphicFramePr>
        <p:xfrm>
          <a:off x="-762000" y="1285938"/>
          <a:ext cx="12459196" cy="54958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13</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381000" y="6381690"/>
            <a:ext cx="9448800" cy="400110"/>
          </a:xfrm>
        </p:spPr>
        <p:txBody>
          <a:bodyPr/>
          <a:lstStyle/>
          <a:p>
            <a:r>
              <a:rPr lang="en-US" dirty="0"/>
              <a:t>Source: GfK TVB Media Comparisons Study 2023. M-S 4A-2A. Persons 18+ Have you recently, or do you plan in the next month, to do any shopping online: Yes. </a:t>
            </a:r>
          </a:p>
        </p:txBody>
      </p:sp>
    </p:spTree>
    <p:extLst>
      <p:ext uri="{BB962C8B-B14F-4D97-AF65-F5344CB8AC3E}">
        <p14:creationId xmlns:p14="http://schemas.microsoft.com/office/powerpoint/2010/main" val="195979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89529"/>
          </a:xfrm>
        </p:spPr>
        <p:txBody>
          <a:bodyPr/>
          <a:lstStyle/>
          <a:p>
            <a:r>
              <a:rPr lang="en-US" sz="3600" dirty="0"/>
              <a:t>TV Has Highest Reach of Ad Supported Platforms Broadcast Leads the Way For Online Shoppers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14</a:t>
            </a:fld>
            <a:endParaRPr lang="en-US" dirty="0"/>
          </a:p>
        </p:txBody>
      </p:sp>
      <p:sp>
        <p:nvSpPr>
          <p:cNvPr id="5" name="Text Placeholder 4"/>
          <p:cNvSpPr>
            <a:spLocks noGrp="1"/>
          </p:cNvSpPr>
          <p:nvPr>
            <p:ph type="body" sz="quarter" idx="13"/>
          </p:nvPr>
        </p:nvSpPr>
        <p:spPr>
          <a:xfrm>
            <a:off x="381000" y="6324600"/>
            <a:ext cx="9296399" cy="507831"/>
          </a:xfrm>
        </p:spPr>
        <p:txBody>
          <a:bodyPr/>
          <a:lstStyle/>
          <a:p>
            <a:pPr eaLnBrk="0" hangingPunct="0"/>
            <a:r>
              <a:rPr lang="en-US" dirty="0"/>
              <a:t>Source: GfK TVB Media Comparisons Study 2023. M-S 4A-2A. Persons 18+ Have you recently, or do you plan in the next month, to do any shopping online: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06680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Online Shoppers</a:t>
            </a:r>
            <a:endParaRPr lang="en-US" sz="1400" dirty="0">
              <a:effectLst/>
            </a:endParaRPr>
          </a:p>
        </p:txBody>
      </p:sp>
      <p:graphicFrame>
        <p:nvGraphicFramePr>
          <p:cNvPr id="3" name="Chart 2">
            <a:extLst>
              <a:ext uri="{FF2B5EF4-FFF2-40B4-BE49-F238E27FC236}">
                <a16:creationId xmlns:a16="http://schemas.microsoft.com/office/drawing/2014/main" id="{4702A671-B41F-FF91-C08B-0BA794962688}"/>
              </a:ext>
            </a:extLst>
          </p:cNvPr>
          <p:cNvGraphicFramePr/>
          <p:nvPr>
            <p:extLst>
              <p:ext uri="{D42A27DB-BD31-4B8C-83A1-F6EECF244321}">
                <p14:modId xmlns:p14="http://schemas.microsoft.com/office/powerpoint/2010/main" val="4170574481"/>
              </p:ext>
            </p:extLst>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95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TV is TV’s Primary Reach Engine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15</a:t>
            </a:fld>
            <a:endParaRPr lang="en-US" dirty="0"/>
          </a:p>
        </p:txBody>
      </p:sp>
      <p:sp>
        <p:nvSpPr>
          <p:cNvPr id="5" name="Text Placeholder 4"/>
          <p:cNvSpPr>
            <a:spLocks noGrp="1"/>
          </p:cNvSpPr>
          <p:nvPr>
            <p:ph type="body" sz="quarter" idx="13"/>
          </p:nvPr>
        </p:nvSpPr>
        <p:spPr>
          <a:xfrm>
            <a:off x="390606" y="6419095"/>
            <a:ext cx="9286794" cy="369332"/>
          </a:xfrm>
        </p:spPr>
        <p:txBody>
          <a:bodyPr/>
          <a:lstStyle/>
          <a:p>
            <a:r>
              <a:rPr lang="en-US" dirty="0"/>
              <a:t>Source: GfK TVB Media Comparisons Study 2023. M-S 4A-2A. Persons 18+ Have you recently, or do you plan in the next month, to do any shopping online: Yes. </a:t>
            </a:r>
          </a:p>
        </p:txBody>
      </p:sp>
      <p:graphicFrame>
        <p:nvGraphicFramePr>
          <p:cNvPr id="7" name="Chart 6"/>
          <p:cNvGraphicFramePr/>
          <p:nvPr>
            <p:extLst>
              <p:ext uri="{D42A27DB-BD31-4B8C-83A1-F6EECF244321}">
                <p14:modId xmlns:p14="http://schemas.microsoft.com/office/powerpoint/2010/main" val="4111225048"/>
              </p:ext>
            </p:extLst>
          </p:nvPr>
        </p:nvGraphicFramePr>
        <p:xfrm>
          <a:off x="622897" y="895376"/>
          <a:ext cx="10972799" cy="536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41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A0D2-BB63-7490-BCA0-8C82D6700F38}"/>
              </a:ext>
            </a:extLst>
          </p:cNvPr>
          <p:cNvSpPr>
            <a:spLocks noGrp="1"/>
          </p:cNvSpPr>
          <p:nvPr>
            <p:ph type="title"/>
          </p:nvPr>
        </p:nvSpPr>
        <p:spPr>
          <a:xfrm>
            <a:off x="419595" y="280114"/>
            <a:ext cx="11352809" cy="1089529"/>
          </a:xfrm>
        </p:spPr>
        <p:txBody>
          <a:bodyPr/>
          <a:lstStyle/>
          <a:p>
            <a:r>
              <a:rPr lang="en-US" sz="3600" dirty="0"/>
              <a:t>Why is it Important That Cable Only Adds 1 Reach Point to Broadcast?</a:t>
            </a:r>
          </a:p>
        </p:txBody>
      </p:sp>
      <p:sp>
        <p:nvSpPr>
          <p:cNvPr id="3" name="Content Placeholder 2">
            <a:extLst>
              <a:ext uri="{FF2B5EF4-FFF2-40B4-BE49-F238E27FC236}">
                <a16:creationId xmlns:a16="http://schemas.microsoft.com/office/drawing/2014/main" id="{7F6411AD-A28D-0016-0CB0-133F7578ACC4}"/>
              </a:ext>
            </a:extLst>
          </p:cNvPr>
          <p:cNvSpPr>
            <a:spLocks noGrp="1"/>
          </p:cNvSpPr>
          <p:nvPr>
            <p:ph idx="1"/>
          </p:nvPr>
        </p:nvSpPr>
        <p:spPr>
          <a:xfrm>
            <a:off x="609600" y="1948037"/>
            <a:ext cx="11353800" cy="4909963"/>
          </a:xfrm>
        </p:spPr>
        <p:txBody>
          <a:bodyPr/>
          <a:lstStyle/>
          <a:p>
            <a:pPr>
              <a:lnSpc>
                <a:spcPct val="100000"/>
              </a:lnSpc>
            </a:pPr>
            <a:r>
              <a:rPr lang="en-US" dirty="0"/>
              <a:t>Advertisers can see a reach number for broadcast of 78%,                and a reach number for cable of 55% and think “if I add them together, I can really reach my prospects- possibly 90%.”</a:t>
            </a:r>
          </a:p>
          <a:p>
            <a:pPr>
              <a:lnSpc>
                <a:spcPct val="100000"/>
              </a:lnSpc>
            </a:pPr>
            <a:r>
              <a:rPr lang="en-US" dirty="0"/>
              <a:t>That’s incorrect- they don’t realize the high amount of duplication cable has with broadcast and that it barely adds one percent to the reach.</a:t>
            </a:r>
          </a:p>
          <a:p>
            <a:pPr>
              <a:lnSpc>
                <a:spcPct val="100000"/>
              </a:lnSpc>
            </a:pPr>
            <a:r>
              <a:rPr lang="en-US" dirty="0"/>
              <a:t>In fact, advertisers can add more reach to their broadcast schedules by adding broadcast apps/websites.</a:t>
            </a:r>
          </a:p>
        </p:txBody>
      </p:sp>
      <p:sp>
        <p:nvSpPr>
          <p:cNvPr id="4" name="Slide Number Placeholder 3">
            <a:extLst>
              <a:ext uri="{FF2B5EF4-FFF2-40B4-BE49-F238E27FC236}">
                <a16:creationId xmlns:a16="http://schemas.microsoft.com/office/drawing/2014/main" id="{A668FD14-BEA1-622A-8C80-0E9948055EF2}"/>
              </a:ext>
            </a:extLst>
          </p:cNvPr>
          <p:cNvSpPr>
            <a:spLocks noGrp="1"/>
          </p:cNvSpPr>
          <p:nvPr>
            <p:ph type="sldNum" sz="quarter" idx="12"/>
          </p:nvPr>
        </p:nvSpPr>
        <p:spPr/>
        <p:txBody>
          <a:bodyPr/>
          <a:lstStyle/>
          <a:p>
            <a:fld id="{BB88B489-69ED-4F0A-A940-13A5E0BFFCBC}" type="slidenum">
              <a:rPr lang="en-US" smtClean="0"/>
              <a:pPr/>
              <a:t>16</a:t>
            </a:fld>
            <a:endParaRPr lang="en-US" dirty="0"/>
          </a:p>
        </p:txBody>
      </p:sp>
    </p:spTree>
    <p:extLst>
      <p:ext uri="{BB962C8B-B14F-4D97-AF65-F5344CB8AC3E}">
        <p14:creationId xmlns:p14="http://schemas.microsoft.com/office/powerpoint/2010/main" val="3002545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pPr>
              <a:tabLst>
                <a:tab pos="1258888" algn="l"/>
              </a:tabLst>
            </a:pPr>
            <a:r>
              <a:rPr lang="en-US" dirty="0"/>
              <a:t>Broadcast Websites Added More Reach to Broadcast TV than Cable or Streaming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02079668"/>
              </p:ext>
            </p:extLst>
          </p:nvPr>
        </p:nvGraphicFramePr>
        <p:xfrm>
          <a:off x="306781" y="1447800"/>
          <a:ext cx="11732819" cy="49323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17</a:t>
            </a:fld>
            <a:endParaRPr lang="en-US" dirty="0">
              <a:solidFill>
                <a:prstClr val="black"/>
              </a:solidFill>
            </a:endParaRPr>
          </a:p>
        </p:txBody>
      </p:sp>
      <p:sp>
        <p:nvSpPr>
          <p:cNvPr id="5" name="Text Placeholder 4"/>
          <p:cNvSpPr>
            <a:spLocks noGrp="1"/>
          </p:cNvSpPr>
          <p:nvPr>
            <p:ph type="body" sz="quarter" idx="13"/>
          </p:nvPr>
        </p:nvSpPr>
        <p:spPr>
          <a:xfrm>
            <a:off x="381000" y="6368723"/>
            <a:ext cx="8610599" cy="369332"/>
          </a:xfrm>
        </p:spPr>
        <p:txBody>
          <a:bodyPr/>
          <a:lstStyle/>
          <a:p>
            <a:r>
              <a:rPr lang="en-US" dirty="0"/>
              <a:t>Source: GfK TVB Media Comparisons Study 2023. M-S 4A-2A. Persons 18+ Have you recently, or do you plan in the next month, to do any shopping online: Yes.</a:t>
            </a:r>
          </a:p>
        </p:txBody>
      </p:sp>
      <p:sp>
        <p:nvSpPr>
          <p:cNvPr id="6" name="TextBox 1"/>
          <p:cNvSpPr txBox="1"/>
          <p:nvPr/>
        </p:nvSpPr>
        <p:spPr>
          <a:xfrm>
            <a:off x="3581400"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0.7%</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5878115" y="28619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6.0%</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2.9%</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3.8%</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969040" y="1447800"/>
            <a:ext cx="6781800" cy="369332"/>
          </a:xfrm>
          <a:prstGeom prst="rect">
            <a:avLst/>
          </a:prstGeom>
          <a:noFill/>
        </p:spPr>
        <p:txBody>
          <a:bodyPr wrap="square">
            <a:spAutoFit/>
          </a:bodyPr>
          <a:lstStyle/>
          <a:p>
            <a:pPr algn="ctr"/>
            <a:r>
              <a:rPr lang="en-US" sz="1800" b="1" i="0" baseline="0" dirty="0">
                <a:effectLst/>
              </a:rPr>
              <a:t>A18+ Online Shoppers</a:t>
            </a:r>
            <a:endParaRPr lang="en-US" sz="1800" dirty="0"/>
          </a:p>
        </p:txBody>
      </p:sp>
    </p:spTree>
    <p:extLst>
      <p:ext uri="{BB962C8B-B14F-4D97-AF65-F5344CB8AC3E}">
        <p14:creationId xmlns:p14="http://schemas.microsoft.com/office/powerpoint/2010/main" val="295158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18</a:t>
            </a:fld>
            <a:endParaRPr lang="en-US" dirty="0"/>
          </a:p>
        </p:txBody>
      </p:sp>
      <p:sp>
        <p:nvSpPr>
          <p:cNvPr id="5" name="Text Placeholder 4"/>
          <p:cNvSpPr>
            <a:spLocks noGrp="1"/>
          </p:cNvSpPr>
          <p:nvPr>
            <p:ph type="body" sz="quarter" idx="13"/>
          </p:nvPr>
        </p:nvSpPr>
        <p:spPr>
          <a:xfrm>
            <a:off x="381000" y="6531077"/>
            <a:ext cx="8610599" cy="230832"/>
          </a:xfrm>
        </p:spPr>
        <p:txBody>
          <a:bodyPr/>
          <a:lstStyle/>
          <a:p>
            <a:r>
              <a:rPr lang="en-US" dirty="0"/>
              <a:t>Source: GfK TVB Media Comparisons Study 2023. M-S 4A-2A. Persons 18+ Online Shoppers.</a:t>
            </a:r>
          </a:p>
        </p:txBody>
      </p:sp>
      <p:graphicFrame>
        <p:nvGraphicFramePr>
          <p:cNvPr id="7" name="Chart 6"/>
          <p:cNvGraphicFramePr/>
          <p:nvPr>
            <p:extLst>
              <p:ext uri="{D42A27DB-BD31-4B8C-83A1-F6EECF244321}">
                <p14:modId xmlns:p14="http://schemas.microsoft.com/office/powerpoint/2010/main" val="509884930"/>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3767365504"/>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Online Shoppers Spend the Most Time with Television</a:t>
            </a:r>
            <a:br>
              <a:rPr lang="en-US" sz="3600" dirty="0"/>
            </a:br>
            <a:r>
              <a:rPr lang="en-US" sz="3600" dirty="0"/>
              <a:t>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19</a:t>
            </a:fld>
            <a:endParaRPr lang="en-US" dirty="0">
              <a:solidFill>
                <a:prstClr val="black"/>
              </a:solidFill>
            </a:endParaRPr>
          </a:p>
        </p:txBody>
      </p:sp>
      <p:sp>
        <p:nvSpPr>
          <p:cNvPr id="5" name="Text Placeholder 4"/>
          <p:cNvSpPr>
            <a:spLocks noGrp="1"/>
          </p:cNvSpPr>
          <p:nvPr>
            <p:ph type="body" sz="quarter" idx="13"/>
          </p:nvPr>
        </p:nvSpPr>
        <p:spPr>
          <a:xfrm>
            <a:off x="381000" y="6170712"/>
            <a:ext cx="9296400" cy="707886"/>
          </a:xfrm>
        </p:spPr>
        <p:txBody>
          <a:bodyPr/>
          <a:lstStyle/>
          <a:p>
            <a:r>
              <a:rPr lang="en-US" dirty="0"/>
              <a:t>Source: GfK TVB Media Comparisons Study 2023. M-S 4A-2A. Persons 18+ Have you recently, or do you plan in the next month, to do any shopping online: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Online Shoppers</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graphicFrame>
        <p:nvGraphicFramePr>
          <p:cNvPr id="3" name="Chart 2">
            <a:extLst>
              <a:ext uri="{FF2B5EF4-FFF2-40B4-BE49-F238E27FC236}">
                <a16:creationId xmlns:a16="http://schemas.microsoft.com/office/drawing/2014/main" id="{190768D5-0D61-CCA5-4BA1-5983792D2A1C}"/>
              </a:ext>
            </a:extLst>
          </p:cNvPr>
          <p:cNvGraphicFramePr/>
          <p:nvPr>
            <p:extLst>
              <p:ext uri="{D42A27DB-BD31-4B8C-83A1-F6EECF244321}">
                <p14:modId xmlns:p14="http://schemas.microsoft.com/office/powerpoint/2010/main" val="2880095693"/>
              </p:ext>
            </p:extLst>
          </p:nvPr>
        </p:nvGraphicFramePr>
        <p:xfrm>
          <a:off x="228600" y="1241929"/>
          <a:ext cx="11811000" cy="5082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194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base sample included over 4,000 Adults 18+. This</a:t>
            </a:r>
            <a:r>
              <a:rPr lang="en-US" sz="2000" dirty="0"/>
              <a:t> analysis focuses on respondents 18+ that have recently, or planned to in the next month, do </a:t>
            </a:r>
            <a:r>
              <a:rPr lang="en-US" sz="2000" b="1" dirty="0"/>
              <a:t>any shopping online</a:t>
            </a:r>
            <a:r>
              <a:rPr lang="en-US" sz="2000" dirty="0"/>
              <a:t>. n=3,207</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21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3</a:t>
            </a:r>
            <a:r>
              <a:rPr lang="en-US" sz="2000" baseline="30000" dirty="0">
                <a:solidFill>
                  <a:schemeClr val="tx2"/>
                </a:solidFill>
              </a:rPr>
              <a:t>rd</a:t>
            </a:r>
            <a:r>
              <a:rPr lang="en-US" sz="2000" dirty="0">
                <a:solidFill>
                  <a:schemeClr val="tx2"/>
                </a:solidFill>
              </a:rPr>
              <a:t> through December 1</a:t>
            </a:r>
            <a:r>
              <a:rPr lang="en-US" sz="2000" baseline="30000" dirty="0">
                <a:solidFill>
                  <a:schemeClr val="tx2"/>
                </a:solidFill>
              </a:rPr>
              <a:t>st</a:t>
            </a:r>
            <a:r>
              <a:rPr lang="en-US" sz="2000" dirty="0">
                <a:solidFill>
                  <a:schemeClr val="tx2"/>
                </a:solidFill>
              </a:rPr>
              <a:t>, 2022.</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Online Shoppers</a:t>
            </a:r>
          </a:p>
        </p:txBody>
      </p:sp>
      <p:sp>
        <p:nvSpPr>
          <p:cNvPr id="5" name="Text Placeholder 4"/>
          <p:cNvSpPr>
            <a:spLocks noGrp="1"/>
          </p:cNvSpPr>
          <p:nvPr>
            <p:ph type="body" sz="quarter" idx="13"/>
          </p:nvPr>
        </p:nvSpPr>
        <p:spPr>
          <a:xfrm>
            <a:off x="381000" y="6392577"/>
            <a:ext cx="9296400" cy="369332"/>
          </a:xfrm>
        </p:spPr>
        <p:txBody>
          <a:bodyPr/>
          <a:lstStyle/>
          <a:p>
            <a:r>
              <a:rPr lang="en-US" dirty="0"/>
              <a:t>Source: GfK TVB Media Comparisons Study 2023. M-S 4A-2A. Persons 18+ Have you recently, or do you plan in the next month, to do any shopping online: Yes.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20</a:t>
            </a:fld>
            <a:endParaRPr lang="en-US" dirty="0"/>
          </a:p>
        </p:txBody>
      </p:sp>
      <p:graphicFrame>
        <p:nvGraphicFramePr>
          <p:cNvPr id="2" name="Chart 1">
            <a:extLst>
              <a:ext uri="{FF2B5EF4-FFF2-40B4-BE49-F238E27FC236}">
                <a16:creationId xmlns:a16="http://schemas.microsoft.com/office/drawing/2014/main" id="{DDD1D270-528C-2579-4055-86D93F39D8ED}"/>
              </a:ext>
            </a:extLst>
          </p:cNvPr>
          <p:cNvGraphicFramePr/>
          <p:nvPr>
            <p:extLst>
              <p:ext uri="{D42A27DB-BD31-4B8C-83A1-F6EECF244321}">
                <p14:modId xmlns:p14="http://schemas.microsoft.com/office/powerpoint/2010/main" val="1779715567"/>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6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A519-1FCE-35A0-CA7E-8E9A606E1A96}"/>
              </a:ext>
            </a:extLst>
          </p:cNvPr>
          <p:cNvSpPr>
            <a:spLocks noGrp="1"/>
          </p:cNvSpPr>
          <p:nvPr>
            <p:ph type="title"/>
          </p:nvPr>
        </p:nvSpPr>
        <p:spPr>
          <a:xfrm>
            <a:off x="419595" y="152400"/>
            <a:ext cx="11352809" cy="1089529"/>
          </a:xfrm>
        </p:spPr>
        <p:txBody>
          <a:bodyPr/>
          <a:lstStyle/>
          <a:p>
            <a:r>
              <a:rPr lang="en-US" sz="2400" dirty="0"/>
              <a:t>Numbers Quoted for Streaming by Industry Include Streaming Without Ads. </a:t>
            </a:r>
            <a:br>
              <a:rPr lang="en-US" sz="2400" dirty="0"/>
            </a:br>
            <a:r>
              <a:rPr lang="en-US" sz="2400" dirty="0">
                <a:latin typeface="+mj-lt"/>
                <a:ea typeface="+mj-ea"/>
                <a:cs typeface="+mj-cs"/>
              </a:rPr>
              <a:t>When Looking Only at Platforms That Have Advertising, </a:t>
            </a:r>
            <a:br>
              <a:rPr lang="en-US" sz="2400" dirty="0">
                <a:latin typeface="+mj-lt"/>
                <a:ea typeface="+mj-ea"/>
                <a:cs typeface="+mj-cs"/>
              </a:rPr>
            </a:br>
            <a:r>
              <a:rPr lang="en-US" sz="2400" dirty="0">
                <a:latin typeface="+mj-lt"/>
                <a:ea typeface="+mj-ea"/>
                <a:cs typeface="+mj-cs"/>
              </a:rPr>
              <a:t>Linear TV Represents </a:t>
            </a:r>
            <a:r>
              <a:rPr lang="en-US" sz="2400" dirty="0"/>
              <a:t>79</a:t>
            </a:r>
            <a:r>
              <a:rPr lang="en-US" sz="2400" dirty="0">
                <a:latin typeface="+mj-lt"/>
                <a:ea typeface="+mj-ea"/>
                <a:cs typeface="+mj-cs"/>
              </a:rPr>
              <a:t>% of the Viewing Time</a:t>
            </a:r>
            <a:endParaRPr lang="en-US" sz="2400" dirty="0"/>
          </a:p>
        </p:txBody>
      </p:sp>
      <p:graphicFrame>
        <p:nvGraphicFramePr>
          <p:cNvPr id="8" name="Content Placeholder 7">
            <a:extLst>
              <a:ext uri="{FF2B5EF4-FFF2-40B4-BE49-F238E27FC236}">
                <a16:creationId xmlns:a16="http://schemas.microsoft.com/office/drawing/2014/main" id="{E9081A1F-18F3-2E86-38DA-FCEE8268CA72}"/>
              </a:ext>
            </a:extLst>
          </p:cNvPr>
          <p:cNvGraphicFramePr>
            <a:graphicFrameLocks noGrp="1"/>
          </p:cNvGraphicFramePr>
          <p:nvPr>
            <p:ph idx="1"/>
            <p:extLst>
              <p:ext uri="{D42A27DB-BD31-4B8C-83A1-F6EECF244321}">
                <p14:modId xmlns:p14="http://schemas.microsoft.com/office/powerpoint/2010/main" val="4159835562"/>
              </p:ext>
            </p:extLst>
          </p:nvPr>
        </p:nvGraphicFramePr>
        <p:xfrm>
          <a:off x="-533400" y="2176462"/>
          <a:ext cx="7010400"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76011D1-F926-F98B-CAD1-0D84427B78D1}"/>
              </a:ext>
            </a:extLst>
          </p:cNvPr>
          <p:cNvSpPr>
            <a:spLocks noGrp="1"/>
          </p:cNvSpPr>
          <p:nvPr>
            <p:ph type="sldNum" sz="quarter" idx="12"/>
          </p:nvPr>
        </p:nvSpPr>
        <p:spPr/>
        <p:txBody>
          <a:bodyPr/>
          <a:lstStyle/>
          <a:p>
            <a:fld id="{BB88B489-69ED-4F0A-A940-13A5E0BFFCBC}" type="slidenum">
              <a:rPr lang="en-US" smtClean="0"/>
              <a:pPr/>
              <a:t>21</a:t>
            </a:fld>
            <a:endParaRPr lang="en-US" dirty="0"/>
          </a:p>
        </p:txBody>
      </p:sp>
      <p:sp>
        <p:nvSpPr>
          <p:cNvPr id="5" name="Text Placeholder 4">
            <a:extLst>
              <a:ext uri="{FF2B5EF4-FFF2-40B4-BE49-F238E27FC236}">
                <a16:creationId xmlns:a16="http://schemas.microsoft.com/office/drawing/2014/main" id="{1FDCB0AA-98A7-2DB0-96F9-7DFC672E7006}"/>
              </a:ext>
            </a:extLst>
          </p:cNvPr>
          <p:cNvSpPr>
            <a:spLocks noGrp="1"/>
          </p:cNvSpPr>
          <p:nvPr>
            <p:ph type="body" sz="quarter" idx="13"/>
          </p:nvPr>
        </p:nvSpPr>
        <p:spPr>
          <a:xfrm>
            <a:off x="381000" y="6392577"/>
            <a:ext cx="9332495" cy="369332"/>
          </a:xfrm>
        </p:spPr>
        <p:txBody>
          <a:bodyPr/>
          <a:lstStyle/>
          <a:p>
            <a:r>
              <a:rPr lang="en-US" dirty="0"/>
              <a:t>Source: GfK TVB Media Comparisons Study 2023. M-S 4A-2A. Persons 18+ Have you recently, or do you plan in the next month, to do any shopping online: Yes.                                                          Time Spent on TV set viewing programming (not short form).</a:t>
            </a:r>
          </a:p>
        </p:txBody>
      </p:sp>
      <p:graphicFrame>
        <p:nvGraphicFramePr>
          <p:cNvPr id="9" name="Content Placeholder 7">
            <a:extLst>
              <a:ext uri="{FF2B5EF4-FFF2-40B4-BE49-F238E27FC236}">
                <a16:creationId xmlns:a16="http://schemas.microsoft.com/office/drawing/2014/main" id="{928FA739-AF1A-F31C-9AC3-BDD0D6D7072E}"/>
              </a:ext>
            </a:extLst>
          </p:cNvPr>
          <p:cNvGraphicFramePr>
            <a:graphicFrameLocks/>
          </p:cNvGraphicFramePr>
          <p:nvPr>
            <p:extLst>
              <p:ext uri="{D42A27DB-BD31-4B8C-83A1-F6EECF244321}">
                <p14:modId xmlns:p14="http://schemas.microsoft.com/office/powerpoint/2010/main" val="1914519195"/>
              </p:ext>
            </p:extLst>
          </p:nvPr>
        </p:nvGraphicFramePr>
        <p:xfrm>
          <a:off x="5410200" y="2176462"/>
          <a:ext cx="7010400" cy="399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018F9C-0D72-710A-39ED-CFA0C88EF086}"/>
              </a:ext>
            </a:extLst>
          </p:cNvPr>
          <p:cNvSpPr txBox="1"/>
          <p:nvPr/>
        </p:nvSpPr>
        <p:spPr>
          <a:xfrm>
            <a:off x="1004369" y="1929825"/>
            <a:ext cx="3796231" cy="584775"/>
          </a:xfrm>
          <a:prstGeom prst="rect">
            <a:avLst/>
          </a:prstGeom>
          <a:noFill/>
        </p:spPr>
        <p:txBody>
          <a:bodyPr wrap="none" rtlCol="0">
            <a:spAutoFit/>
          </a:bodyPr>
          <a:lstStyle/>
          <a:p>
            <a:pPr algn="ctr"/>
            <a:r>
              <a:rPr lang="en-US" sz="1600" b="1" dirty="0"/>
              <a:t>Time Spent On TV Screen Linear +</a:t>
            </a:r>
            <a:br>
              <a:rPr lang="en-US" sz="1600" b="1" dirty="0"/>
            </a:br>
            <a:r>
              <a:rPr lang="en-US" sz="1600" b="1" dirty="0"/>
              <a:t>All Streaming (with &amp; without ads)</a:t>
            </a:r>
          </a:p>
        </p:txBody>
      </p:sp>
      <p:sp>
        <p:nvSpPr>
          <p:cNvPr id="7" name="TextBox 6">
            <a:extLst>
              <a:ext uri="{FF2B5EF4-FFF2-40B4-BE49-F238E27FC236}">
                <a16:creationId xmlns:a16="http://schemas.microsoft.com/office/drawing/2014/main" id="{F0B762A6-E36A-9440-038A-F1494FAA3732}"/>
              </a:ext>
            </a:extLst>
          </p:cNvPr>
          <p:cNvSpPr txBox="1"/>
          <p:nvPr/>
        </p:nvSpPr>
        <p:spPr>
          <a:xfrm>
            <a:off x="7467600" y="1929825"/>
            <a:ext cx="2755883" cy="584775"/>
          </a:xfrm>
          <a:prstGeom prst="rect">
            <a:avLst/>
          </a:prstGeom>
          <a:noFill/>
        </p:spPr>
        <p:txBody>
          <a:bodyPr wrap="none" rtlCol="0">
            <a:spAutoFit/>
          </a:bodyPr>
          <a:lstStyle/>
          <a:p>
            <a:pPr algn="ctr"/>
            <a:r>
              <a:rPr lang="en-US" sz="1600" b="1" dirty="0"/>
              <a:t>Time Spent on TV Screen</a:t>
            </a:r>
          </a:p>
          <a:p>
            <a:pPr algn="ctr"/>
            <a:r>
              <a:rPr lang="en-US" sz="1600" b="1" dirty="0"/>
              <a:t> With Ads Only</a:t>
            </a:r>
          </a:p>
        </p:txBody>
      </p:sp>
      <p:sp>
        <p:nvSpPr>
          <p:cNvPr id="3" name="TextBox 2">
            <a:extLst>
              <a:ext uri="{FF2B5EF4-FFF2-40B4-BE49-F238E27FC236}">
                <a16:creationId xmlns:a16="http://schemas.microsoft.com/office/drawing/2014/main" id="{721B6CEC-730A-FD5B-FE5E-A5470084C970}"/>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Online Shoppers</a:t>
            </a:r>
            <a:endParaRPr lang="en-US" dirty="0"/>
          </a:p>
        </p:txBody>
      </p:sp>
    </p:spTree>
    <p:extLst>
      <p:ext uri="{BB962C8B-B14F-4D97-AF65-F5344CB8AC3E}">
        <p14:creationId xmlns:p14="http://schemas.microsoft.com/office/powerpoint/2010/main" val="1093602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22</a:t>
            </a:fld>
            <a:endParaRPr lang="en-US" dirty="0">
              <a:solidFill>
                <a:prstClr val="black"/>
              </a:solidFill>
            </a:endParaRPr>
          </a:p>
        </p:txBody>
      </p:sp>
      <p:sp>
        <p:nvSpPr>
          <p:cNvPr id="6" name="Text Placeholder 5"/>
          <p:cNvSpPr>
            <a:spLocks noGrp="1"/>
          </p:cNvSpPr>
          <p:nvPr>
            <p:ph type="body" sz="quarter" idx="13"/>
          </p:nvPr>
        </p:nvSpPr>
        <p:spPr>
          <a:xfrm>
            <a:off x="381000" y="6531077"/>
            <a:ext cx="9753600" cy="230832"/>
          </a:xfrm>
        </p:spPr>
        <p:txBody>
          <a:bodyPr/>
          <a:lstStyle/>
          <a:p>
            <a:r>
              <a:rPr lang="en-US" dirty="0"/>
              <a:t>Source: GfK TVB Media Comparisons Study 2023. M-S 4A-2A. Persons 18+ Have you recently, or do you plan in the next month, to do any shopping online: Yes.</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228601" y="228600"/>
            <a:ext cx="11734800" cy="590931"/>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For Online Shoppers</a:t>
            </a:r>
          </a:p>
        </p:txBody>
      </p:sp>
      <p:graphicFrame>
        <p:nvGraphicFramePr>
          <p:cNvPr id="2" name="Chart 1">
            <a:extLst>
              <a:ext uri="{FF2B5EF4-FFF2-40B4-BE49-F238E27FC236}">
                <a16:creationId xmlns:a16="http://schemas.microsoft.com/office/drawing/2014/main" id="{35B6CEDF-27D5-B008-3E4E-6BEB7C388C02}"/>
              </a:ext>
            </a:extLst>
          </p:cNvPr>
          <p:cNvGraphicFramePr/>
          <p:nvPr>
            <p:extLst>
              <p:ext uri="{D42A27DB-BD31-4B8C-83A1-F6EECF244321}">
                <p14:modId xmlns:p14="http://schemas.microsoft.com/office/powerpoint/2010/main" val="25306340"/>
              </p:ext>
            </p:extLst>
          </p:nvPr>
        </p:nvGraphicFramePr>
        <p:xfrm>
          <a:off x="1752600" y="708537"/>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187550-CFAA-BF1C-B116-59C6BC7943FC}"/>
              </a:ext>
            </a:extLst>
          </p:cNvPr>
          <p:cNvSpPr txBox="1"/>
          <p:nvPr/>
        </p:nvSpPr>
        <p:spPr>
          <a:xfrm>
            <a:off x="7620000" y="4800600"/>
            <a:ext cx="646331" cy="369332"/>
          </a:xfrm>
          <a:prstGeom prst="rect">
            <a:avLst/>
          </a:prstGeom>
          <a:noFill/>
        </p:spPr>
        <p:txBody>
          <a:bodyPr wrap="none" rtlCol="0">
            <a:spAutoFit/>
          </a:bodyPr>
          <a:lstStyle/>
          <a:p>
            <a:r>
              <a:rPr lang="en-US" dirty="0"/>
              <a:t>1:56</a:t>
            </a:r>
          </a:p>
        </p:txBody>
      </p:sp>
      <p:sp>
        <p:nvSpPr>
          <p:cNvPr id="5" name="TextBox 4">
            <a:extLst>
              <a:ext uri="{FF2B5EF4-FFF2-40B4-BE49-F238E27FC236}">
                <a16:creationId xmlns:a16="http://schemas.microsoft.com/office/drawing/2014/main" id="{70EF5320-72E4-F912-56D3-DA013D07680C}"/>
              </a:ext>
            </a:extLst>
          </p:cNvPr>
          <p:cNvSpPr txBox="1"/>
          <p:nvPr/>
        </p:nvSpPr>
        <p:spPr>
          <a:xfrm>
            <a:off x="4038600" y="2069068"/>
            <a:ext cx="646331" cy="369332"/>
          </a:xfrm>
          <a:prstGeom prst="rect">
            <a:avLst/>
          </a:prstGeom>
          <a:noFill/>
        </p:spPr>
        <p:txBody>
          <a:bodyPr wrap="none" rtlCol="0">
            <a:spAutoFit/>
          </a:bodyPr>
          <a:lstStyle/>
          <a:p>
            <a:r>
              <a:rPr lang="en-US" dirty="0"/>
              <a:t>7:42</a:t>
            </a:r>
          </a:p>
        </p:txBody>
      </p:sp>
    </p:spTree>
    <p:extLst>
      <p:ext uri="{BB962C8B-B14F-4D97-AF65-F5344CB8AC3E}">
        <p14:creationId xmlns:p14="http://schemas.microsoft.com/office/powerpoint/2010/main" val="1906951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Screen Size Matters</a:t>
            </a:r>
          </a:p>
        </p:txBody>
      </p:sp>
    </p:spTree>
    <p:extLst>
      <p:ext uri="{BB962C8B-B14F-4D97-AF65-F5344CB8AC3E}">
        <p14:creationId xmlns:p14="http://schemas.microsoft.com/office/powerpoint/2010/main" val="143498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pPr/>
              <a:t>24</a:t>
            </a:fld>
            <a:endParaRPr lang="en-US" dirty="0"/>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a:xfrm>
            <a:off x="381000" y="6392577"/>
            <a:ext cx="9448800" cy="369332"/>
          </a:xfrm>
        </p:spPr>
        <p:txBody>
          <a:bodyPr/>
          <a:lstStyle/>
          <a:p>
            <a:r>
              <a:rPr lang="en-US" dirty="0"/>
              <a:t>Source: GfK TVB Media Comparisons Study 2023. M-S 4A-2A. Persons 18+ Have you recently, or do you plan in the next month, to do any shopping online: Yes.</a:t>
            </a:r>
          </a:p>
        </p:txBody>
      </p:sp>
      <p:graphicFrame>
        <p:nvGraphicFramePr>
          <p:cNvPr id="9" name="Chart 8">
            <a:extLst>
              <a:ext uri="{FF2B5EF4-FFF2-40B4-BE49-F238E27FC236}">
                <a16:creationId xmlns:a16="http://schemas.microsoft.com/office/drawing/2014/main" id="{CC6CDD1E-0B6D-4731-9BFC-822582BC728F}"/>
              </a:ext>
            </a:extLst>
          </p:cNvPr>
          <p:cNvGraphicFramePr/>
          <p:nvPr>
            <p:extLst>
              <p:ext uri="{D42A27DB-BD31-4B8C-83A1-F6EECF244321}">
                <p14:modId xmlns:p14="http://schemas.microsoft.com/office/powerpoint/2010/main" val="2158062220"/>
              </p:ext>
            </p:extLst>
          </p:nvPr>
        </p:nvGraphicFramePr>
        <p:xfrm>
          <a:off x="381000" y="1188383"/>
          <a:ext cx="11352809"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a:xfrm>
            <a:off x="419595" y="171373"/>
            <a:ext cx="11352809" cy="1421928"/>
          </a:xfrm>
        </p:spPr>
        <p:txBody>
          <a:bodyPr/>
          <a:lstStyle/>
          <a:p>
            <a:r>
              <a:rPr lang="en-US" sz="3200" dirty="0"/>
              <a:t>Nearly 5 Times As Many Respondents Viewed Programs With Ads on Linear TV on Their Larger Screen TV Set </a:t>
            </a:r>
            <a:br>
              <a:rPr lang="en-US" sz="3200" dirty="0"/>
            </a:br>
            <a:r>
              <a:rPr lang="en-US" sz="3200" dirty="0"/>
              <a:t>Than on Their Smartphone</a:t>
            </a:r>
          </a:p>
        </p:txBody>
      </p:sp>
      <p:sp>
        <p:nvSpPr>
          <p:cNvPr id="2" name="TextBox 1">
            <a:extLst>
              <a:ext uri="{FF2B5EF4-FFF2-40B4-BE49-F238E27FC236}">
                <a16:creationId xmlns:a16="http://schemas.microsoft.com/office/drawing/2014/main" id="{348DC679-CE2A-2B8B-CFF5-AC36E6D2E861}"/>
              </a:ext>
            </a:extLst>
          </p:cNvPr>
          <p:cNvSpPr txBox="1"/>
          <p:nvPr/>
        </p:nvSpPr>
        <p:spPr>
          <a:xfrm>
            <a:off x="2666504" y="1688068"/>
            <a:ext cx="6781800" cy="369332"/>
          </a:xfrm>
          <a:prstGeom prst="rect">
            <a:avLst/>
          </a:prstGeom>
          <a:noFill/>
        </p:spPr>
        <p:txBody>
          <a:bodyPr wrap="square">
            <a:spAutoFit/>
          </a:bodyPr>
          <a:lstStyle/>
          <a:p>
            <a:pPr algn="ctr"/>
            <a:r>
              <a:rPr lang="en-US" sz="1800" b="1" i="0" baseline="0" dirty="0">
                <a:effectLst/>
              </a:rPr>
              <a:t>A18+ Online Shoppers</a:t>
            </a:r>
            <a:endParaRPr lang="en-US" sz="1800" dirty="0"/>
          </a:p>
        </p:txBody>
      </p:sp>
    </p:spTree>
    <p:extLst>
      <p:ext uri="{BB962C8B-B14F-4D97-AF65-F5344CB8AC3E}">
        <p14:creationId xmlns:p14="http://schemas.microsoft.com/office/powerpoint/2010/main" val="4202587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752600"/>
            <a:ext cx="10705604" cy="4659006"/>
          </a:xfrm>
        </p:spPr>
        <p:txBody>
          <a:bodyPr>
            <a:normAutofit/>
          </a:bodyPr>
          <a:lstStyle/>
          <a:p>
            <a:pPr marL="0" indent="0" algn="ctr">
              <a:buNone/>
            </a:pPr>
            <a:r>
              <a:rPr lang="en-US" sz="2800" dirty="0"/>
              <a:t>If the experience of viewing on the two screen sizes were comparable, the gap in time spent should be much narrower</a:t>
            </a:r>
          </a:p>
          <a:p>
            <a:pPr marL="0" indent="0">
              <a:buNone/>
            </a:pPr>
            <a:endParaRPr lang="en-US" sz="36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25</a:t>
            </a:fld>
            <a:endParaRPr lang="en-US" dirty="0"/>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2691968214"/>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381000" y="6381690"/>
            <a:ext cx="9525000" cy="400110"/>
          </a:xfrm>
        </p:spPr>
        <p:txBody>
          <a:bodyPr/>
          <a:lstStyle/>
          <a:p>
            <a:r>
              <a:rPr lang="en-US" dirty="0"/>
              <a:t>Source: GfK TVB Media Comparisons Study 2023.  M-S 4A-2A. Persons 18+ Have you recently, or do you plan in the next month, to do any shopping online: Yes.</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Engagement is How Much Time People Are Willing to Invest With a Platform Daily</a:t>
            </a:r>
          </a:p>
        </p:txBody>
      </p:sp>
      <p:sp>
        <p:nvSpPr>
          <p:cNvPr id="2" name="TextBox 1">
            <a:extLst>
              <a:ext uri="{FF2B5EF4-FFF2-40B4-BE49-F238E27FC236}">
                <a16:creationId xmlns:a16="http://schemas.microsoft.com/office/drawing/2014/main" id="{8ABE805B-C621-54E1-5EA3-EF0C423F6E47}"/>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Online Shoppers</a:t>
            </a:r>
            <a:endParaRPr lang="en-US" dirty="0"/>
          </a:p>
        </p:txBody>
      </p:sp>
    </p:spTree>
    <p:extLst>
      <p:ext uri="{BB962C8B-B14F-4D97-AF65-F5344CB8AC3E}">
        <p14:creationId xmlns:p14="http://schemas.microsoft.com/office/powerpoint/2010/main" val="131005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990600"/>
            <a:ext cx="6037061" cy="3992880"/>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544389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877D506-7F9E-F60D-503C-AF8E92D7AFAA}"/>
              </a:ext>
            </a:extLst>
          </p:cNvPr>
          <p:cNvGraphicFramePr/>
          <p:nvPr>
            <p:extLst>
              <p:ext uri="{D42A27DB-BD31-4B8C-83A1-F6EECF244321}">
                <p14:modId xmlns:p14="http://schemas.microsoft.com/office/powerpoint/2010/main" val="1283971376"/>
              </p:ext>
            </p:extLst>
          </p:nvPr>
        </p:nvGraphicFramePr>
        <p:xfrm>
          <a:off x="228600" y="609601"/>
          <a:ext cx="1188522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8180" y="152400"/>
            <a:ext cx="11687713" cy="1089529"/>
          </a:xfrm>
        </p:spPr>
        <p:txBody>
          <a:bodyPr/>
          <a:lstStyle/>
          <a:p>
            <a:r>
              <a:rPr lang="en-US" sz="3600" dirty="0"/>
              <a:t>The Primary Source For News Among Online Shoppers:</a:t>
            </a:r>
            <a:br>
              <a:rPr lang="en-US" sz="3600" dirty="0"/>
            </a:br>
            <a:r>
              <a:rPr lang="en-US" sz="3600" dirty="0"/>
              <a:t>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273969"/>
            <a:ext cx="8991600" cy="507831"/>
          </a:xfrm>
        </p:spPr>
        <p:txBody>
          <a:bodyPr/>
          <a:lstStyle/>
          <a:p>
            <a:r>
              <a:rPr lang="en-US" dirty="0"/>
              <a:t>Source: GfK TVB Media Comparisons Study 2023. Persons 18+ Have you recently, or do you plan in the next month, to do any shopping online: Yes. Includes only those who chose a media. 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A18+ Online Shoppers</a:t>
            </a:r>
          </a:p>
        </p:txBody>
      </p:sp>
    </p:spTree>
    <p:extLst>
      <p:ext uri="{BB962C8B-B14F-4D97-AF65-F5344CB8AC3E}">
        <p14:creationId xmlns:p14="http://schemas.microsoft.com/office/powerpoint/2010/main" val="1807741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B1C5CC7-AAB1-4D53-99F9-BF19161AA208}"/>
              </a:ext>
            </a:extLst>
          </p:cNvPr>
          <p:cNvGraphicFramePr/>
          <p:nvPr>
            <p:extLst>
              <p:ext uri="{D42A27DB-BD31-4B8C-83A1-F6EECF244321}">
                <p14:modId xmlns:p14="http://schemas.microsoft.com/office/powerpoint/2010/main" val="660730032"/>
              </p:ext>
            </p:extLst>
          </p:nvPr>
        </p:nvGraphicFramePr>
        <p:xfrm>
          <a:off x="302820" y="619950"/>
          <a:ext cx="11811000" cy="56181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381000" y="6227802"/>
            <a:ext cx="8763001" cy="553998"/>
          </a:xfrm>
        </p:spPr>
        <p:txBody>
          <a:bodyPr/>
          <a:lstStyle/>
          <a:p>
            <a:r>
              <a:rPr lang="en-US" dirty="0"/>
              <a:t>Source: GfK TVB Media Comparisons Study 2023. Persons 18+ Have you recently, or do you plan in the next month, to do any shopping online: Yes. Includes only those who chose a media. QO6 - What source do you turn to first for information about local weather, traffic, or sports? Local newspapers, national newspapers, cable tv news website/apps, public tv news, radio station website/apps, streaming radio, and podcasts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A18+ Online Shoppers</a:t>
            </a:r>
          </a:p>
        </p:txBody>
      </p:sp>
    </p:spTree>
    <p:extLst>
      <p:ext uri="{BB962C8B-B14F-4D97-AF65-F5344CB8AC3E}">
        <p14:creationId xmlns:p14="http://schemas.microsoft.com/office/powerpoint/2010/main" val="350005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28600"/>
            <a:ext cx="11352809" cy="1200329"/>
          </a:xfrm>
        </p:spPr>
        <p:txBody>
          <a:bodyPr/>
          <a:lstStyle/>
          <a:p>
            <a:r>
              <a:rPr lang="en-US" dirty="0"/>
              <a:t>73% of Respondents Shop Online </a:t>
            </a:r>
            <a:br>
              <a:rPr lang="en-US" dirty="0"/>
            </a:br>
            <a:r>
              <a:rPr lang="en-US" dirty="0"/>
              <a:t>At Least Once A Month</a:t>
            </a:r>
          </a:p>
        </p:txBody>
      </p:sp>
      <p:sp>
        <p:nvSpPr>
          <p:cNvPr id="4" name="Slide Number Placeholder 3"/>
          <p:cNvSpPr>
            <a:spLocks noGrp="1"/>
          </p:cNvSpPr>
          <p:nvPr>
            <p:ph type="sldNum" sz="quarter" idx="12"/>
          </p:nvPr>
        </p:nvSpPr>
        <p:spPr/>
        <p:txBody>
          <a:bodyPr/>
          <a:lstStyle/>
          <a:p>
            <a:fld id="{BB88B489-69ED-4F0A-A940-13A5E0BFFCBC}" type="slidenum">
              <a:rPr lang="en-US" smtClean="0"/>
              <a:pPr/>
              <a:t>3</a:t>
            </a:fld>
            <a:endParaRPr lang="en-US" dirty="0"/>
          </a:p>
        </p:txBody>
      </p:sp>
      <p:sp>
        <p:nvSpPr>
          <p:cNvPr id="11" name="Text Placeholder 2">
            <a:extLst>
              <a:ext uri="{FF2B5EF4-FFF2-40B4-BE49-F238E27FC236}">
                <a16:creationId xmlns:a16="http://schemas.microsoft.com/office/drawing/2014/main" id="{D94046D4-CA24-4736-AD06-68A081FA4170}"/>
              </a:ext>
            </a:extLst>
          </p:cNvPr>
          <p:cNvSpPr txBox="1">
            <a:spLocks/>
          </p:cNvSpPr>
          <p:nvPr/>
        </p:nvSpPr>
        <p:spPr>
          <a:xfrm>
            <a:off x="609600" y="6507034"/>
            <a:ext cx="9182101" cy="246221"/>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Media Comparisons Study 2023. QC5B - How often, if at all, do you shop online? </a:t>
            </a:r>
          </a:p>
        </p:txBody>
      </p:sp>
      <p:graphicFrame>
        <p:nvGraphicFramePr>
          <p:cNvPr id="14" name="Content Placeholder 8">
            <a:extLst>
              <a:ext uri="{FF2B5EF4-FFF2-40B4-BE49-F238E27FC236}">
                <a16:creationId xmlns:a16="http://schemas.microsoft.com/office/drawing/2014/main" id="{0DC1A2FF-C560-471A-93F9-E670203D266E}"/>
              </a:ext>
            </a:extLst>
          </p:cNvPr>
          <p:cNvGraphicFramePr>
            <a:graphicFrameLocks noGrp="1"/>
          </p:cNvGraphicFramePr>
          <p:nvPr>
            <p:ph idx="1"/>
            <p:extLst>
              <p:ext uri="{D42A27DB-BD31-4B8C-83A1-F6EECF244321}">
                <p14:modId xmlns:p14="http://schemas.microsoft.com/office/powerpoint/2010/main" val="1032344513"/>
              </p:ext>
            </p:extLst>
          </p:nvPr>
        </p:nvGraphicFramePr>
        <p:xfrm>
          <a:off x="419595" y="1239994"/>
          <a:ext cx="11467605" cy="500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6794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0C12686-CC6C-91A6-4718-71FA6C0DA2EB}"/>
              </a:ext>
            </a:extLst>
          </p:cNvPr>
          <p:cNvGraphicFramePr/>
          <p:nvPr>
            <p:extLst>
              <p:ext uri="{D42A27DB-BD31-4B8C-83A1-F6EECF244321}">
                <p14:modId xmlns:p14="http://schemas.microsoft.com/office/powerpoint/2010/main" val="1320694463"/>
              </p:ext>
            </p:extLst>
          </p:nvPr>
        </p:nvGraphicFramePr>
        <p:xfrm>
          <a:off x="304800" y="1447800"/>
          <a:ext cx="11809020" cy="48030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9595" y="280114"/>
            <a:ext cx="11352809" cy="590931"/>
          </a:xfrm>
        </p:spPr>
        <p:txBody>
          <a:bodyPr/>
          <a:lstStyle/>
          <a:p>
            <a:r>
              <a:rPr lang="en-US" sz="3600" dirty="0"/>
              <a:t>Online Shoppers’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381000" y="6324600"/>
            <a:ext cx="8534400" cy="553998"/>
          </a:xfrm>
        </p:spPr>
        <p:txBody>
          <a:bodyPr/>
          <a:lstStyle/>
          <a:p>
            <a:pPr>
              <a:lnSpc>
                <a:spcPct val="100000"/>
              </a:lnSpc>
            </a:pPr>
            <a:r>
              <a:rPr lang="en-US" dirty="0"/>
              <a:t>Source: GfK TVB Media Comparisons Study 2023. Persons 18+ Have you recently, or do you plan in the next month, to do any shopping online: Yes. QO9 -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838200"/>
            <a:ext cx="8763000" cy="800219"/>
          </a:xfrm>
          <a:prstGeom prst="rect">
            <a:avLst/>
          </a:prstGeom>
        </p:spPr>
        <p:txBody>
          <a:bodyPr wrap="square">
            <a:spAutoFit/>
          </a:bodyPr>
          <a:lstStyle/>
          <a:p>
            <a:pPr algn="ctr"/>
            <a:r>
              <a:rPr lang="en-US" sz="1400" b="1" dirty="0"/>
              <a:t>A18+ Online Shoppers</a:t>
            </a:r>
          </a:p>
          <a:p>
            <a:pPr algn="ctr"/>
            <a:r>
              <a:rPr lang="en-US" sz="1400" b="1" dirty="0"/>
              <a:t>I trust the News that I see/hear on this media source:</a:t>
            </a:r>
            <a:endParaRPr lang="en-US" sz="2000" b="1" dirty="0"/>
          </a:p>
          <a:p>
            <a:pPr algn="ctr"/>
            <a:r>
              <a:rPr lang="en-US" sz="1800" b="1" dirty="0"/>
              <a:t>Percent Agree</a:t>
            </a:r>
          </a:p>
        </p:txBody>
      </p:sp>
      <p:sp>
        <p:nvSpPr>
          <p:cNvPr id="8" name="Oval 7">
            <a:extLst>
              <a:ext uri="{FF2B5EF4-FFF2-40B4-BE49-F238E27FC236}">
                <a16:creationId xmlns:a16="http://schemas.microsoft.com/office/drawing/2014/main" id="{198E2645-964C-49B2-AD0E-4CB5F2EAB39F}"/>
              </a:ext>
            </a:extLst>
          </p:cNvPr>
          <p:cNvSpPr/>
          <p:nvPr/>
        </p:nvSpPr>
        <p:spPr>
          <a:xfrm>
            <a:off x="10802585" y="1524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9906000" y="24046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126185" y="4191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7221185" y="5943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530075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978729"/>
          </a:xfrm>
        </p:spPr>
        <p:txBody>
          <a:bodyPr/>
          <a:lstStyle/>
          <a:p>
            <a:r>
              <a:rPr lang="en-US" sz="3200" dirty="0"/>
              <a:t>Local Broadcast Television News:</a:t>
            </a:r>
            <a:br>
              <a:rPr lang="en-US" sz="3200" dirty="0"/>
            </a:br>
            <a:r>
              <a:rPr lang="en-US" sz="3200" dirty="0"/>
              <a:t>Most Involved In Your Community For Online Shoppers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31</a:t>
            </a:fld>
            <a:endParaRPr lang="en-US" dirty="0">
              <a:solidFill>
                <a:prstClr val="black"/>
              </a:solidFill>
            </a:endParaRPr>
          </a:p>
        </p:txBody>
      </p:sp>
      <p:sp>
        <p:nvSpPr>
          <p:cNvPr id="5" name="Text Placeholder 4"/>
          <p:cNvSpPr>
            <a:spLocks noGrp="1"/>
          </p:cNvSpPr>
          <p:nvPr>
            <p:ph type="body" sz="quarter" idx="13"/>
          </p:nvPr>
        </p:nvSpPr>
        <p:spPr>
          <a:xfrm>
            <a:off x="381000" y="6381690"/>
            <a:ext cx="9296400" cy="400110"/>
          </a:xfrm>
        </p:spPr>
        <p:txBody>
          <a:bodyPr/>
          <a:lstStyle/>
          <a:p>
            <a:r>
              <a:rPr lang="en-US" dirty="0"/>
              <a:t>Source: GfK TVB Media Comparisons Study 2023. Persons 18+ Have you recently, or do you plan in the next month, to do any shopping online: Yes.                                                                                         Includes only those who chose a media. QO8 - And, which source of news do you feel is the most involved in your community? </a:t>
            </a:r>
          </a:p>
        </p:txBody>
      </p:sp>
      <p:sp>
        <p:nvSpPr>
          <p:cNvPr id="7" name="Rectangle 6"/>
          <p:cNvSpPr/>
          <p:nvPr/>
        </p:nvSpPr>
        <p:spPr>
          <a:xfrm>
            <a:off x="3929062" y="12954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3" name="Chart 2">
            <a:extLst>
              <a:ext uri="{FF2B5EF4-FFF2-40B4-BE49-F238E27FC236}">
                <a16:creationId xmlns:a16="http://schemas.microsoft.com/office/drawing/2014/main" id="{C341FBA3-7167-F69B-C6F0-4454706CD8A5}"/>
              </a:ext>
            </a:extLst>
          </p:cNvPr>
          <p:cNvGraphicFramePr/>
          <p:nvPr>
            <p:extLst>
              <p:ext uri="{D42A27DB-BD31-4B8C-83A1-F6EECF244321}">
                <p14:modId xmlns:p14="http://schemas.microsoft.com/office/powerpoint/2010/main" val="18400658"/>
              </p:ext>
            </p:extLst>
          </p:nvPr>
        </p:nvGraphicFramePr>
        <p:xfrm>
          <a:off x="228600" y="1541225"/>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13" y="152400"/>
            <a:ext cx="11467605" cy="978729"/>
          </a:xfrm>
        </p:spPr>
        <p:txBody>
          <a:bodyPr/>
          <a:lstStyle/>
          <a:p>
            <a:r>
              <a:rPr lang="en-US" sz="3200" dirty="0"/>
              <a:t>Local Broadcast Television Station Websites: Top Choice For Info On Local News And Events For Online Shoppers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381001" y="6207911"/>
            <a:ext cx="9067800" cy="553998"/>
          </a:xfrm>
        </p:spPr>
        <p:txBody>
          <a:bodyPr/>
          <a:lstStyle/>
          <a:p>
            <a:pPr>
              <a:lnSpc>
                <a:spcPct val="100000"/>
              </a:lnSpc>
            </a:pPr>
            <a:r>
              <a:rPr lang="en-US" dirty="0"/>
              <a:t>Source: GfK TVB Media Comparisons Study 2023. Persons 18+ Have you recently, or do you plan in the next month, to do any shopping online: Yes. Includes only those who answered. QO13 - Which one of the following websites are you most likely to turn to when you need information about local news or events? As a percentage of those that use websites and apps. </a:t>
            </a:r>
          </a:p>
        </p:txBody>
      </p:sp>
      <p:sp>
        <p:nvSpPr>
          <p:cNvPr id="7" name="Rectangle 6"/>
          <p:cNvSpPr/>
          <p:nvPr/>
        </p:nvSpPr>
        <p:spPr>
          <a:xfrm>
            <a:off x="3733801" y="1273314"/>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A18+ Online Shoppers</a:t>
            </a:r>
          </a:p>
        </p:txBody>
      </p:sp>
      <p:graphicFrame>
        <p:nvGraphicFramePr>
          <p:cNvPr id="3" name="Chart 2">
            <a:extLst>
              <a:ext uri="{FF2B5EF4-FFF2-40B4-BE49-F238E27FC236}">
                <a16:creationId xmlns:a16="http://schemas.microsoft.com/office/drawing/2014/main" id="{5D4A1C33-677B-8897-D810-3A9BDBC75F5D}"/>
              </a:ext>
            </a:extLst>
          </p:cNvPr>
          <p:cNvGraphicFramePr/>
          <p:nvPr>
            <p:extLst>
              <p:ext uri="{D42A27DB-BD31-4B8C-83A1-F6EECF244321}">
                <p14:modId xmlns:p14="http://schemas.microsoft.com/office/powerpoint/2010/main" val="2956003340"/>
              </p:ext>
            </p:extLst>
          </p:nvPr>
        </p:nvGraphicFramePr>
        <p:xfrm>
          <a:off x="1556818" y="1812561"/>
          <a:ext cx="9459364" cy="5045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6600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Television: Motivator &amp; Influencer</a:t>
            </a:r>
          </a:p>
        </p:txBody>
      </p:sp>
    </p:spTree>
    <p:extLst>
      <p:ext uri="{BB962C8B-B14F-4D97-AF65-F5344CB8AC3E}">
        <p14:creationId xmlns:p14="http://schemas.microsoft.com/office/powerpoint/2010/main" val="3598983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1069"/>
            <a:ext cx="11352809" cy="1200329"/>
          </a:xfrm>
        </p:spPr>
        <p:txBody>
          <a:bodyPr/>
          <a:lstStyle/>
          <a:p>
            <a:r>
              <a:rPr lang="en-US" dirty="0"/>
              <a:t>Television Ads Motivate </a:t>
            </a:r>
            <a:br>
              <a:rPr lang="en-US" dirty="0"/>
            </a:br>
            <a:r>
              <a:rPr lang="en-US" dirty="0"/>
              <a:t>Online Shoppers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389115" y="6207911"/>
            <a:ext cx="9410205" cy="553998"/>
          </a:xfrm>
        </p:spPr>
        <p:txBody>
          <a:bodyPr/>
          <a:lstStyle/>
          <a:p>
            <a:pPr eaLnBrk="0" hangingPunct="0">
              <a:lnSpc>
                <a:spcPct val="100000"/>
              </a:lnSpc>
            </a:pPr>
            <a:r>
              <a:rPr lang="en-US" dirty="0"/>
              <a:t>Source: GfK TVB Media Comparisons Study 2023. Persons 18+ Have you recently, or do you plan in the next month, to do any shopping online: Yes.                                QO2 -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graphicFrame>
        <p:nvGraphicFramePr>
          <p:cNvPr id="9" name="Chart 8"/>
          <p:cNvGraphicFramePr/>
          <p:nvPr>
            <p:extLst>
              <p:ext uri="{D42A27DB-BD31-4B8C-83A1-F6EECF244321}">
                <p14:modId xmlns:p14="http://schemas.microsoft.com/office/powerpoint/2010/main" val="1072445158"/>
              </p:ext>
            </p:extLst>
          </p:nvPr>
        </p:nvGraphicFramePr>
        <p:xfrm>
          <a:off x="419595" y="1219200"/>
          <a:ext cx="11162804" cy="4934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1722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4F5FA13-5FB1-407D-BF2B-456AD4979843}"/>
              </a:ext>
            </a:extLst>
          </p:cNvPr>
          <p:cNvGraphicFramePr/>
          <p:nvPr>
            <p:extLst>
              <p:ext uri="{D42A27DB-BD31-4B8C-83A1-F6EECF244321}">
                <p14:modId xmlns:p14="http://schemas.microsoft.com/office/powerpoint/2010/main" val="16558883"/>
              </p:ext>
            </p:extLst>
          </p:nvPr>
        </p:nvGraphicFramePr>
        <p:xfrm>
          <a:off x="419595" y="1183489"/>
          <a:ext cx="11162804" cy="50649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1" y="152401"/>
            <a:ext cx="11658600" cy="1034129"/>
          </a:xfrm>
        </p:spPr>
        <p:txBody>
          <a:bodyPr/>
          <a:lstStyle/>
          <a:p>
            <a:r>
              <a:rPr lang="en-US" sz="3400" dirty="0"/>
              <a:t>Television is The Top Advertising Medium That Influences Purchase Decisions For Online Shoppers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35</a:t>
            </a:fld>
            <a:endParaRPr lang="en-US" dirty="0">
              <a:solidFill>
                <a:prstClr val="black"/>
              </a:solidFill>
            </a:endParaRPr>
          </a:p>
        </p:txBody>
      </p:sp>
      <p:sp>
        <p:nvSpPr>
          <p:cNvPr id="5" name="Text Placeholder 4"/>
          <p:cNvSpPr>
            <a:spLocks noGrp="1"/>
          </p:cNvSpPr>
          <p:nvPr>
            <p:ph type="body" sz="quarter" idx="13"/>
          </p:nvPr>
        </p:nvSpPr>
        <p:spPr>
          <a:xfrm>
            <a:off x="388626" y="6054023"/>
            <a:ext cx="8831574" cy="707886"/>
          </a:xfrm>
        </p:spPr>
        <p:txBody>
          <a:bodyPr/>
          <a:lstStyle/>
          <a:p>
            <a:pPr eaLnBrk="0" hangingPunct="0">
              <a:lnSpc>
                <a:spcPct val="100000"/>
              </a:lnSpc>
            </a:pPr>
            <a:r>
              <a:rPr lang="en-US" dirty="0"/>
              <a:t>Source: GfK TVB Media Comparisons Study 2023. Persons 18+ Have you recently, or do you plan in the next month, to do any shopping online: Yes. Includes only those who chose a media. QO1 -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6854239" y="3124200"/>
            <a:ext cx="4953000" cy="1323439"/>
          </a:xfrm>
          <a:prstGeom prst="rect">
            <a:avLst/>
          </a:prstGeom>
        </p:spPr>
        <p:txBody>
          <a:bodyPr wrap="square">
            <a:spAutoFit/>
          </a:bodyPr>
          <a:lstStyle/>
          <a:p>
            <a:pPr algn="ctr"/>
            <a:r>
              <a:rPr lang="en-US" sz="1600" b="1" kern="0" dirty="0">
                <a:solidFill>
                  <a:srgbClr val="000000"/>
                </a:solidFill>
              </a:rPr>
              <a:t>% </a:t>
            </a:r>
            <a:r>
              <a:rPr lang="en-US" sz="1600" b="1" dirty="0"/>
              <a:t>A18+ Online Shoppers</a:t>
            </a:r>
          </a:p>
          <a:p>
            <a:pPr algn="ctr" fontAlgn="base">
              <a:spcBef>
                <a:spcPct val="0"/>
              </a:spcBef>
              <a:spcAft>
                <a:spcPct val="0"/>
              </a:spcAft>
              <a:defRPr/>
            </a:pPr>
            <a:endParaRPr lang="en-US" sz="1600" b="1" dirty="0"/>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rPr>
              <a:t>Advertising medium which you feel most influences you to make a purchase decision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799916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36</a:t>
            </a:fld>
            <a:endParaRPr lang="en-US" dirty="0">
              <a:solidFill>
                <a:prstClr val="black"/>
              </a:solidFill>
            </a:endParaRPr>
          </a:p>
        </p:txBody>
      </p:sp>
      <p:sp>
        <p:nvSpPr>
          <p:cNvPr id="5" name="Text Placeholder 4"/>
          <p:cNvSpPr>
            <a:spLocks noGrp="1"/>
          </p:cNvSpPr>
          <p:nvPr>
            <p:ph type="body" sz="quarter" idx="13"/>
          </p:nvPr>
        </p:nvSpPr>
        <p:spPr>
          <a:xfrm>
            <a:off x="304800" y="6207911"/>
            <a:ext cx="9829800" cy="553998"/>
          </a:xfrm>
        </p:spPr>
        <p:txBody>
          <a:bodyPr/>
          <a:lstStyle/>
          <a:p>
            <a:pPr>
              <a:lnSpc>
                <a:spcPct val="100000"/>
              </a:lnSpc>
            </a:pPr>
            <a:r>
              <a:rPr lang="en-US" dirty="0"/>
              <a:t>Source: GfK TVB Media Comparisons Study 2023. Persons 18+, Persons 18+ Have you recently, or do you plan in the next month, to do any shopping online: Yes. Includes only those who answered. QO3 -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981910900"/>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1755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37</a:t>
            </a:fld>
            <a:endParaRPr lang="en-US" dirty="0">
              <a:solidFill>
                <a:prstClr val="black"/>
              </a:solidFill>
            </a:endParaRPr>
          </a:p>
        </p:txBody>
      </p:sp>
      <p:sp>
        <p:nvSpPr>
          <p:cNvPr id="5" name="Text Placeholder 4"/>
          <p:cNvSpPr>
            <a:spLocks noGrp="1"/>
          </p:cNvSpPr>
          <p:nvPr>
            <p:ph type="body" sz="quarter" idx="13"/>
          </p:nvPr>
        </p:nvSpPr>
        <p:spPr>
          <a:xfrm>
            <a:off x="381000" y="6207911"/>
            <a:ext cx="7924799" cy="553998"/>
          </a:xfrm>
        </p:spPr>
        <p:txBody>
          <a:bodyPr/>
          <a:lstStyle/>
          <a:p>
            <a:pPr>
              <a:lnSpc>
                <a:spcPct val="100000"/>
              </a:lnSpc>
            </a:pPr>
            <a:r>
              <a:rPr lang="en-US" dirty="0"/>
              <a:t>Source: GfK TVB Media Comparisons Study 2023. Persons 18+, Persons 18+ Have you recently, or do you plan in the next month, to do any shopping online: Yes. 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2445967002"/>
              </p:ext>
            </p:extLst>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045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48% of Online Shoppers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38</a:t>
            </a:fld>
            <a:endParaRPr lang="en-US" dirty="0">
              <a:solidFill>
                <a:prstClr val="black"/>
              </a:solidFill>
            </a:endParaRPr>
          </a:p>
        </p:txBody>
      </p:sp>
      <p:sp>
        <p:nvSpPr>
          <p:cNvPr id="5" name="Text Placeholder 4"/>
          <p:cNvSpPr>
            <a:spLocks noGrp="1"/>
          </p:cNvSpPr>
          <p:nvPr>
            <p:ph type="body" sz="quarter" idx="13"/>
          </p:nvPr>
        </p:nvSpPr>
        <p:spPr>
          <a:xfrm>
            <a:off x="381000" y="6227802"/>
            <a:ext cx="9525000" cy="553998"/>
          </a:xfrm>
        </p:spPr>
        <p:txBody>
          <a:bodyPr/>
          <a:lstStyle/>
          <a:p>
            <a:r>
              <a:rPr lang="en-US" dirty="0"/>
              <a:t>Source: GfK TVB Media Comparisons Study 2023. Persons 18+, Persons 18+ Have you recently, or do you plan in the next month, to do any shopping online: Yes.                                             Includes only those who answered all of the time, often, or sometimes.</a:t>
            </a:r>
            <a:br>
              <a:rPr lang="en-US" dirty="0"/>
            </a:br>
            <a:r>
              <a:rPr lang="en-US" dirty="0"/>
              <a:t>QO10 -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3242145473"/>
              </p:ext>
            </p:extLst>
          </p:nvPr>
        </p:nvGraphicFramePr>
        <p:xfrm>
          <a:off x="3251618" y="1600199"/>
          <a:ext cx="5688762"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947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57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1352809" cy="1089529"/>
          </a:xfrm>
        </p:spPr>
        <p:txBody>
          <a:bodyPr/>
          <a:lstStyle/>
          <a:p>
            <a:r>
              <a:rPr lang="en-US" sz="3600" dirty="0"/>
              <a:t>Shopping Online Does Not Preclude Shopping In-Store,</a:t>
            </a:r>
            <a:br>
              <a:rPr lang="en-US" sz="3600" dirty="0"/>
            </a:br>
            <a:r>
              <a:rPr lang="en-US" sz="3600" dirty="0"/>
              <a:t>Often Shoppers Do A Combination of Both</a:t>
            </a:r>
          </a:p>
        </p:txBody>
      </p:sp>
      <p:sp>
        <p:nvSpPr>
          <p:cNvPr id="4" name="Slide Number Placeholder 3"/>
          <p:cNvSpPr>
            <a:spLocks noGrp="1"/>
          </p:cNvSpPr>
          <p:nvPr>
            <p:ph type="sldNum" sz="quarter" idx="12"/>
          </p:nvPr>
        </p:nvSpPr>
        <p:spPr/>
        <p:txBody>
          <a:bodyPr/>
          <a:lstStyle/>
          <a:p>
            <a:fld id="{BB88B489-69ED-4F0A-A940-13A5E0BFFCBC}" type="slidenum">
              <a:rPr lang="en-US" smtClean="0"/>
              <a:pPr/>
              <a:t>4</a:t>
            </a:fld>
            <a:endParaRPr lang="en-US" dirty="0"/>
          </a:p>
        </p:txBody>
      </p:sp>
      <p:sp>
        <p:nvSpPr>
          <p:cNvPr id="10" name="Text Placeholder 4">
            <a:extLst>
              <a:ext uri="{FF2B5EF4-FFF2-40B4-BE49-F238E27FC236}">
                <a16:creationId xmlns:a16="http://schemas.microsoft.com/office/drawing/2014/main" id="{FCC9FE40-6C0B-4EDB-9B3C-33DB6C969C1F}"/>
              </a:ext>
            </a:extLst>
          </p:cNvPr>
          <p:cNvSpPr txBox="1">
            <a:spLocks/>
          </p:cNvSpPr>
          <p:nvPr/>
        </p:nvSpPr>
        <p:spPr>
          <a:xfrm>
            <a:off x="419100" y="6477000"/>
            <a:ext cx="8838171" cy="246221"/>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Media Comparisons Study 2023. A18+ who shop online or in-store.</a:t>
            </a:r>
          </a:p>
        </p:txBody>
      </p:sp>
      <p:sp>
        <p:nvSpPr>
          <p:cNvPr id="11" name="Oval 10">
            <a:extLst>
              <a:ext uri="{FF2B5EF4-FFF2-40B4-BE49-F238E27FC236}">
                <a16:creationId xmlns:a16="http://schemas.microsoft.com/office/drawing/2014/main" id="{513A4DF3-BD3B-4188-9BAB-37410390871B}"/>
              </a:ext>
            </a:extLst>
          </p:cNvPr>
          <p:cNvSpPr/>
          <p:nvPr/>
        </p:nvSpPr>
        <p:spPr>
          <a:xfrm>
            <a:off x="3451013" y="1704055"/>
            <a:ext cx="4267200" cy="3824873"/>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8930D85-EC9A-423A-8818-FE017AC06B07}"/>
              </a:ext>
            </a:extLst>
          </p:cNvPr>
          <p:cNvSpPr/>
          <p:nvPr/>
        </p:nvSpPr>
        <p:spPr>
          <a:xfrm>
            <a:off x="4648979" y="1799676"/>
            <a:ext cx="4077547" cy="3633629"/>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C782CDB-1AC2-40C4-986A-A09D53D23041}"/>
              </a:ext>
            </a:extLst>
          </p:cNvPr>
          <p:cNvSpPr txBox="1"/>
          <p:nvPr/>
        </p:nvSpPr>
        <p:spPr>
          <a:xfrm>
            <a:off x="5144825" y="2930337"/>
            <a:ext cx="2246575" cy="646331"/>
          </a:xfrm>
          <a:prstGeom prst="rect">
            <a:avLst/>
          </a:prstGeom>
          <a:noFill/>
        </p:spPr>
        <p:txBody>
          <a:bodyPr wrap="square" rtlCol="0">
            <a:spAutoFit/>
          </a:bodyPr>
          <a:lstStyle/>
          <a:p>
            <a:pPr algn="ctr"/>
            <a:r>
              <a:rPr lang="en-US" b="1" dirty="0"/>
              <a:t>Online &amp; </a:t>
            </a:r>
          </a:p>
          <a:p>
            <a:pPr algn="ctr"/>
            <a:r>
              <a:rPr lang="en-US" b="1" dirty="0"/>
              <a:t>In-store</a:t>
            </a:r>
          </a:p>
        </p:txBody>
      </p:sp>
      <p:sp>
        <p:nvSpPr>
          <p:cNvPr id="14" name="TextBox 13">
            <a:extLst>
              <a:ext uri="{FF2B5EF4-FFF2-40B4-BE49-F238E27FC236}">
                <a16:creationId xmlns:a16="http://schemas.microsoft.com/office/drawing/2014/main" id="{90683429-D98E-4713-8E51-C61C39F2E86C}"/>
              </a:ext>
            </a:extLst>
          </p:cNvPr>
          <p:cNvSpPr txBox="1"/>
          <p:nvPr/>
        </p:nvSpPr>
        <p:spPr>
          <a:xfrm>
            <a:off x="3545149" y="2930337"/>
            <a:ext cx="1284326" cy="646331"/>
          </a:xfrm>
          <a:prstGeom prst="rect">
            <a:avLst/>
          </a:prstGeom>
          <a:noFill/>
        </p:spPr>
        <p:txBody>
          <a:bodyPr wrap="square" rtlCol="0">
            <a:spAutoFit/>
          </a:bodyPr>
          <a:lstStyle/>
          <a:p>
            <a:r>
              <a:rPr lang="en-US" b="1" dirty="0"/>
              <a:t>Online</a:t>
            </a:r>
            <a:r>
              <a:rPr lang="en-US" dirty="0"/>
              <a:t> </a:t>
            </a:r>
          </a:p>
          <a:p>
            <a:r>
              <a:rPr lang="en-US" b="1" dirty="0"/>
              <a:t>Only</a:t>
            </a:r>
          </a:p>
        </p:txBody>
      </p:sp>
      <p:sp>
        <p:nvSpPr>
          <p:cNvPr id="15" name="TextBox 14">
            <a:extLst>
              <a:ext uri="{FF2B5EF4-FFF2-40B4-BE49-F238E27FC236}">
                <a16:creationId xmlns:a16="http://schemas.microsoft.com/office/drawing/2014/main" id="{A5517374-5371-41E7-9469-FCBD73A942F8}"/>
              </a:ext>
            </a:extLst>
          </p:cNvPr>
          <p:cNvSpPr txBox="1"/>
          <p:nvPr/>
        </p:nvSpPr>
        <p:spPr>
          <a:xfrm>
            <a:off x="7621296" y="2930337"/>
            <a:ext cx="1284326" cy="646331"/>
          </a:xfrm>
          <a:prstGeom prst="rect">
            <a:avLst/>
          </a:prstGeom>
          <a:noFill/>
        </p:spPr>
        <p:txBody>
          <a:bodyPr wrap="square" rtlCol="0">
            <a:spAutoFit/>
          </a:bodyPr>
          <a:lstStyle/>
          <a:p>
            <a:r>
              <a:rPr lang="en-US" b="1" dirty="0"/>
              <a:t>In-store</a:t>
            </a:r>
          </a:p>
          <a:p>
            <a:r>
              <a:rPr lang="en-US" b="1" dirty="0"/>
              <a:t>Only</a:t>
            </a:r>
          </a:p>
        </p:txBody>
      </p:sp>
      <p:sp>
        <p:nvSpPr>
          <p:cNvPr id="16" name="TextBox 15">
            <a:extLst>
              <a:ext uri="{FF2B5EF4-FFF2-40B4-BE49-F238E27FC236}">
                <a16:creationId xmlns:a16="http://schemas.microsoft.com/office/drawing/2014/main" id="{6B8F9655-0533-4457-9D3C-CCA97E8147F9}"/>
              </a:ext>
            </a:extLst>
          </p:cNvPr>
          <p:cNvSpPr txBox="1"/>
          <p:nvPr/>
        </p:nvSpPr>
        <p:spPr>
          <a:xfrm>
            <a:off x="3578472" y="5431463"/>
            <a:ext cx="1284326" cy="400110"/>
          </a:xfrm>
          <a:prstGeom prst="rect">
            <a:avLst/>
          </a:prstGeom>
          <a:noFill/>
        </p:spPr>
        <p:txBody>
          <a:bodyPr wrap="square" rtlCol="0">
            <a:spAutoFit/>
          </a:bodyPr>
          <a:lstStyle/>
          <a:p>
            <a:r>
              <a:rPr lang="en-US" sz="2000" b="1" dirty="0"/>
              <a:t>Online </a:t>
            </a:r>
          </a:p>
        </p:txBody>
      </p:sp>
      <p:sp>
        <p:nvSpPr>
          <p:cNvPr id="17" name="TextBox 16">
            <a:extLst>
              <a:ext uri="{FF2B5EF4-FFF2-40B4-BE49-F238E27FC236}">
                <a16:creationId xmlns:a16="http://schemas.microsoft.com/office/drawing/2014/main" id="{80376622-DB25-42A3-883D-A268743FD1E0}"/>
              </a:ext>
            </a:extLst>
          </p:cNvPr>
          <p:cNvSpPr txBox="1"/>
          <p:nvPr/>
        </p:nvSpPr>
        <p:spPr>
          <a:xfrm>
            <a:off x="7076050" y="5431463"/>
            <a:ext cx="1284326" cy="400110"/>
          </a:xfrm>
          <a:prstGeom prst="rect">
            <a:avLst/>
          </a:prstGeom>
          <a:noFill/>
        </p:spPr>
        <p:txBody>
          <a:bodyPr wrap="square" rtlCol="0">
            <a:spAutoFit/>
          </a:bodyPr>
          <a:lstStyle/>
          <a:p>
            <a:r>
              <a:rPr lang="en-US" sz="2000" b="1" dirty="0"/>
              <a:t>In-store</a:t>
            </a:r>
          </a:p>
        </p:txBody>
      </p:sp>
      <p:sp>
        <p:nvSpPr>
          <p:cNvPr id="18" name="TextBox 17">
            <a:extLst>
              <a:ext uri="{FF2B5EF4-FFF2-40B4-BE49-F238E27FC236}">
                <a16:creationId xmlns:a16="http://schemas.microsoft.com/office/drawing/2014/main" id="{0A59731D-6C1D-413A-AB2B-3353C6D593C6}"/>
              </a:ext>
            </a:extLst>
          </p:cNvPr>
          <p:cNvSpPr txBox="1"/>
          <p:nvPr/>
        </p:nvSpPr>
        <p:spPr>
          <a:xfrm>
            <a:off x="5855516" y="3619781"/>
            <a:ext cx="756938" cy="369332"/>
          </a:xfrm>
          <a:prstGeom prst="rect">
            <a:avLst/>
          </a:prstGeom>
          <a:noFill/>
        </p:spPr>
        <p:txBody>
          <a:bodyPr wrap="none" rtlCol="0">
            <a:spAutoFit/>
          </a:bodyPr>
          <a:lstStyle/>
          <a:p>
            <a:r>
              <a:rPr lang="en-US" b="1" dirty="0"/>
              <a:t>74%</a:t>
            </a:r>
          </a:p>
        </p:txBody>
      </p:sp>
      <p:sp>
        <p:nvSpPr>
          <p:cNvPr id="19" name="TextBox 18">
            <a:extLst>
              <a:ext uri="{FF2B5EF4-FFF2-40B4-BE49-F238E27FC236}">
                <a16:creationId xmlns:a16="http://schemas.microsoft.com/office/drawing/2014/main" id="{074E657F-7E6D-4799-88C4-8C193B983EFB}"/>
              </a:ext>
            </a:extLst>
          </p:cNvPr>
          <p:cNvSpPr txBox="1"/>
          <p:nvPr/>
        </p:nvSpPr>
        <p:spPr>
          <a:xfrm>
            <a:off x="3633170" y="3619781"/>
            <a:ext cx="756938" cy="369332"/>
          </a:xfrm>
          <a:prstGeom prst="rect">
            <a:avLst/>
          </a:prstGeom>
          <a:noFill/>
        </p:spPr>
        <p:txBody>
          <a:bodyPr wrap="none" rtlCol="0">
            <a:spAutoFit/>
          </a:bodyPr>
          <a:lstStyle/>
          <a:p>
            <a:r>
              <a:rPr lang="en-US" b="1" dirty="0"/>
              <a:t>12%</a:t>
            </a:r>
          </a:p>
        </p:txBody>
      </p:sp>
      <p:sp>
        <p:nvSpPr>
          <p:cNvPr id="20" name="TextBox 19">
            <a:extLst>
              <a:ext uri="{FF2B5EF4-FFF2-40B4-BE49-F238E27FC236}">
                <a16:creationId xmlns:a16="http://schemas.microsoft.com/office/drawing/2014/main" id="{FC6FD637-0AFA-49C6-98AB-509C5B95E780}"/>
              </a:ext>
            </a:extLst>
          </p:cNvPr>
          <p:cNvSpPr txBox="1"/>
          <p:nvPr/>
        </p:nvSpPr>
        <p:spPr>
          <a:xfrm>
            <a:off x="7806780" y="3619781"/>
            <a:ext cx="756938" cy="369332"/>
          </a:xfrm>
          <a:prstGeom prst="rect">
            <a:avLst/>
          </a:prstGeom>
          <a:noFill/>
        </p:spPr>
        <p:txBody>
          <a:bodyPr wrap="none" rtlCol="0">
            <a:spAutoFit/>
          </a:bodyPr>
          <a:lstStyle/>
          <a:p>
            <a:r>
              <a:rPr lang="en-US" b="1" dirty="0"/>
              <a:t>14%</a:t>
            </a:r>
          </a:p>
        </p:txBody>
      </p:sp>
      <p:sp>
        <p:nvSpPr>
          <p:cNvPr id="21" name="TextBox 20">
            <a:extLst>
              <a:ext uri="{FF2B5EF4-FFF2-40B4-BE49-F238E27FC236}">
                <a16:creationId xmlns:a16="http://schemas.microsoft.com/office/drawing/2014/main" id="{8FCE18F3-4C8C-4A97-B1AE-586D84DF49FA}"/>
              </a:ext>
            </a:extLst>
          </p:cNvPr>
          <p:cNvSpPr txBox="1"/>
          <p:nvPr/>
        </p:nvSpPr>
        <p:spPr>
          <a:xfrm>
            <a:off x="7251538" y="5772090"/>
            <a:ext cx="819455" cy="400110"/>
          </a:xfrm>
          <a:prstGeom prst="rect">
            <a:avLst/>
          </a:prstGeom>
          <a:noFill/>
        </p:spPr>
        <p:txBody>
          <a:bodyPr wrap="none" rtlCol="0">
            <a:spAutoFit/>
          </a:bodyPr>
          <a:lstStyle/>
          <a:p>
            <a:r>
              <a:rPr lang="en-US" sz="2000" b="1" dirty="0"/>
              <a:t>88%</a:t>
            </a:r>
          </a:p>
        </p:txBody>
      </p:sp>
      <p:sp>
        <p:nvSpPr>
          <p:cNvPr id="22" name="TextBox 21">
            <a:extLst>
              <a:ext uri="{FF2B5EF4-FFF2-40B4-BE49-F238E27FC236}">
                <a16:creationId xmlns:a16="http://schemas.microsoft.com/office/drawing/2014/main" id="{5FB37086-EFF0-44F7-B843-A7FFB499EB60}"/>
              </a:ext>
            </a:extLst>
          </p:cNvPr>
          <p:cNvSpPr txBox="1"/>
          <p:nvPr/>
        </p:nvSpPr>
        <p:spPr>
          <a:xfrm>
            <a:off x="3691364" y="5772090"/>
            <a:ext cx="819455" cy="400110"/>
          </a:xfrm>
          <a:prstGeom prst="rect">
            <a:avLst/>
          </a:prstGeom>
          <a:noFill/>
        </p:spPr>
        <p:txBody>
          <a:bodyPr wrap="none" rtlCol="0">
            <a:spAutoFit/>
          </a:bodyPr>
          <a:lstStyle/>
          <a:p>
            <a:r>
              <a:rPr lang="en-US" sz="2000" b="1" dirty="0"/>
              <a:t>86%</a:t>
            </a:r>
          </a:p>
        </p:txBody>
      </p:sp>
    </p:spTree>
    <p:extLst>
      <p:ext uri="{BB962C8B-B14F-4D97-AF65-F5344CB8AC3E}">
        <p14:creationId xmlns:p14="http://schemas.microsoft.com/office/powerpoint/2010/main" val="52642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091688419"/>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40</a:t>
            </a:fld>
            <a:endParaRPr lang="en-US"/>
          </a:p>
        </p:txBody>
      </p:sp>
      <p:sp>
        <p:nvSpPr>
          <p:cNvPr id="3" name="Text Placeholder 2"/>
          <p:cNvSpPr>
            <a:spLocks noGrp="1"/>
          </p:cNvSpPr>
          <p:nvPr>
            <p:ph type="body" sz="quarter" idx="13"/>
          </p:nvPr>
        </p:nvSpPr>
        <p:spPr>
          <a:xfrm>
            <a:off x="381000" y="6273969"/>
            <a:ext cx="9372600" cy="507831"/>
          </a:xfrm>
        </p:spPr>
        <p:txBody>
          <a:bodyPr/>
          <a:lstStyle/>
          <a:p>
            <a:r>
              <a:rPr lang="en-US" dirty="0"/>
              <a:t>Source: GfK TVB Media Comparisons Study 2023. Persons 18+ Have you recently, or do you plan in the next month, to do any shopping online: Yes.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7912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Online Shoppers Summary</a:t>
            </a:r>
          </a:p>
        </p:txBody>
      </p:sp>
      <p:sp>
        <p:nvSpPr>
          <p:cNvPr id="3" name="Content Placeholder 2"/>
          <p:cNvSpPr>
            <a:spLocks noGrp="1"/>
          </p:cNvSpPr>
          <p:nvPr>
            <p:ph idx="1"/>
          </p:nvPr>
        </p:nvSpPr>
        <p:spPr>
          <a:xfrm>
            <a:off x="324591" y="990600"/>
            <a:ext cx="11542816" cy="5257801"/>
          </a:xfrm>
        </p:spPr>
        <p:txBody>
          <a:bodyPr>
            <a:noAutofit/>
          </a:bodyPr>
          <a:lstStyle/>
          <a:p>
            <a:pPr marL="290513" indent="-290513">
              <a:lnSpc>
                <a:spcPct val="100000"/>
              </a:lnSpc>
              <a:spcBef>
                <a:spcPts val="2400"/>
              </a:spcBef>
            </a:pPr>
            <a:r>
              <a:rPr lang="en-US" sz="2200" dirty="0"/>
              <a:t>TV has the highest reach and people spend the most time with TV of all media platforms studied.</a:t>
            </a:r>
          </a:p>
          <a:p>
            <a:pPr marL="290513" indent="-290513">
              <a:lnSpc>
                <a:spcPct val="100000"/>
              </a:lnSpc>
              <a:spcBef>
                <a:spcPts val="2400"/>
              </a:spcBef>
            </a:pPr>
            <a:r>
              <a:rPr lang="en-US" sz="2200" dirty="0"/>
              <a:t>Most TV viewers are reached through broadcast TV.</a:t>
            </a:r>
          </a:p>
          <a:p>
            <a:pPr marL="290513" indent="-290513">
              <a:lnSpc>
                <a:spcPct val="100000"/>
              </a:lnSpc>
              <a:spcBef>
                <a:spcPts val="2400"/>
              </a:spcBef>
            </a:pPr>
            <a:r>
              <a:rPr lang="en-US" sz="2200" dirty="0"/>
              <a:t>If streaming platforms have no advertising, advertisers cannot reach these viewers. But Broadcast assets can reach most of them.</a:t>
            </a:r>
          </a:p>
          <a:p>
            <a:pPr marL="290513" indent="-290513">
              <a:lnSpc>
                <a:spcPct val="100000"/>
              </a:lnSpc>
              <a:spcBef>
                <a:spcPts val="2400"/>
              </a:spcBef>
            </a:pPr>
            <a:r>
              <a:rPr lang="en-US" sz="2200" dirty="0"/>
              <a:t>When picking only five networks, the top four are on broadcast TV.</a:t>
            </a:r>
          </a:p>
          <a:p>
            <a:pPr>
              <a:lnSpc>
                <a:spcPct val="100000"/>
              </a:lnSpc>
              <a:spcBef>
                <a:spcPts val="1800"/>
              </a:spcBef>
            </a:pPr>
            <a:r>
              <a:rPr lang="en-US" sz="2200" dirty="0"/>
              <a:t>Local TV news is the most trusted news source. </a:t>
            </a:r>
            <a:r>
              <a:rPr lang="en-US" sz="22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Television ads are motivation to do further research online.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TV is the top advertising medium for purchase influence and motivating respondents to learn more about products.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11636" y="3449052"/>
            <a:ext cx="7568727" cy="1427747"/>
          </a:xfrm>
        </p:spPr>
        <p:txBody>
          <a:bodyPr/>
          <a:lstStyle/>
          <a:p>
            <a:r>
              <a:rPr lang="en-US" sz="8000" dirty="0"/>
              <a:t>Thank You!</a:t>
            </a:r>
          </a:p>
        </p:txBody>
      </p:sp>
    </p:spTree>
    <p:extLst>
      <p:ext uri="{BB962C8B-B14F-4D97-AF65-F5344CB8AC3E}">
        <p14:creationId xmlns:p14="http://schemas.microsoft.com/office/powerpoint/2010/main" val="116205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5</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669724"/>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14" name="Group 13">
            <a:extLst>
              <a:ext uri="{FF2B5EF4-FFF2-40B4-BE49-F238E27FC236}">
                <a16:creationId xmlns:a16="http://schemas.microsoft.com/office/drawing/2014/main" id="{EB0B47A2-B444-2C75-1129-29633B9D9BAA}"/>
              </a:ext>
            </a:extLst>
          </p:cNvPr>
          <p:cNvGrpSpPr/>
          <p:nvPr/>
        </p:nvGrpSpPr>
        <p:grpSpPr>
          <a:xfrm>
            <a:off x="2209800" y="2514600"/>
            <a:ext cx="7772400" cy="2473720"/>
            <a:chOff x="2590800" y="2514600"/>
            <a:chExt cx="7772400" cy="2473720"/>
          </a:xfrm>
        </p:grpSpPr>
        <p:pic>
          <p:nvPicPr>
            <p:cNvPr id="10" name="Picture 9">
              <a:extLst>
                <a:ext uri="{FF2B5EF4-FFF2-40B4-BE49-F238E27FC236}">
                  <a16:creationId xmlns:a16="http://schemas.microsoft.com/office/drawing/2014/main" id="{0AD289B6-1ED9-E2F7-F0C9-501AEDA24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908" y="2514600"/>
              <a:ext cx="3298292" cy="2473720"/>
            </a:xfrm>
            <a:prstGeom prst="rect">
              <a:avLst/>
            </a:prstGeom>
            <a:noFill/>
            <a:ln>
              <a:solidFill>
                <a:schemeClr val="tx2"/>
              </a:solidFill>
            </a:ln>
            <a:effectLst>
              <a:innerShdw blurRad="114300">
                <a:prstClr val="black"/>
              </a:innerShdw>
            </a:effectLst>
          </p:spPr>
        </p:pic>
        <p:pic>
          <p:nvPicPr>
            <p:cNvPr id="12" name="Picture 11">
              <a:extLst>
                <a:ext uri="{FF2B5EF4-FFF2-40B4-BE49-F238E27FC236}">
                  <a16:creationId xmlns:a16="http://schemas.microsoft.com/office/drawing/2014/main" id="{C4915A19-D3BB-7EDF-9273-8EF2FF9B8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r="3574" b="4743"/>
            <a:stretch/>
          </p:blipFill>
          <p:spPr>
            <a:xfrm>
              <a:off x="2590800" y="2514600"/>
              <a:ext cx="3298292" cy="2473720"/>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9806317"/>
              </p:ext>
            </p:extLst>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8pm-2am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200" dirty="0"/>
              <a:t>If users spent even one minute a day with a platform they were included in that platform’s “Reach”</a:t>
            </a:r>
          </a:p>
          <a:p>
            <a:pPr marL="290513" indent="-290513"/>
            <a:endParaRPr lang="en-US" sz="3200" dirty="0"/>
          </a:p>
          <a:p>
            <a:pPr marL="290513" indent="-290513"/>
            <a:r>
              <a:rPr lang="en-US" sz="3200" dirty="0"/>
              <a:t>“Time Spent,”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8</a:t>
            </a:fld>
            <a:endParaRPr lang="en-US" dirty="0"/>
          </a:p>
        </p:txBody>
      </p:sp>
    </p:spTree>
    <p:extLst>
      <p:ext uri="{BB962C8B-B14F-4D97-AF65-F5344CB8AC3E}">
        <p14:creationId xmlns:p14="http://schemas.microsoft.com/office/powerpoint/2010/main" val="360435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14552</TotalTime>
  <Words>3416</Words>
  <Application>Microsoft Office PowerPoint</Application>
  <PresentationFormat>Widescreen</PresentationFormat>
  <Paragraphs>332</Paragraphs>
  <Slides>42</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Tahoma</vt:lpstr>
      <vt:lpstr>Wingdings</vt:lpstr>
      <vt:lpstr>1_Office Theme</vt:lpstr>
      <vt:lpstr>2_Office Theme</vt:lpstr>
      <vt:lpstr>PowerPoint Presentation</vt:lpstr>
      <vt:lpstr>Research Methodology Overview</vt:lpstr>
      <vt:lpstr>73% of Respondents Shop Online  At Least Once A Month</vt:lpstr>
      <vt:lpstr>Shopping Online Does Not Preclude Shopping In-Store, Often Shoppers Do A Combination of Both</vt:lpstr>
      <vt:lpstr>PowerPoint Presentation</vt:lpstr>
      <vt:lpstr>Part 1: Reach and Time Spent</vt:lpstr>
      <vt:lpstr>Reach and Time Spent Focus on the Individual and Their One Day Use of Media Platforms</vt:lpstr>
      <vt:lpstr>PowerPoint Presentation</vt:lpstr>
      <vt:lpstr>Respondents Were Asked Questions on their Media Use by Device/Outlet</vt:lpstr>
      <vt:lpstr>These are the media platforms measured. Respondents did not have to watch TV to be  included in the study.</vt:lpstr>
      <vt:lpstr>Media Key Guide for Reach &amp; Time-Spent</vt:lpstr>
      <vt:lpstr>Smartphone Usage Heavy for Social Media and Short Form Videos.  Nearly 6 out of 10 Use PC for Email. </vt:lpstr>
      <vt:lpstr>Digital platform usage was asked separately for each device. Results on media comparisons reflect the total of all three digital devices.</vt:lpstr>
      <vt:lpstr>TV Has Highest Reach of Ad Supported Platforms Broadcast Leads the Way For Online Shoppers</vt:lpstr>
      <vt:lpstr>Broadcast TV is TV’s Primary Reach Engine</vt:lpstr>
      <vt:lpstr>Why is it Important That Cable Only Adds 1 Reach Point to Broadcast?</vt:lpstr>
      <vt:lpstr>Broadcast Websites Added More Reach to Broadcast TV than Cable or Streaming</vt:lpstr>
      <vt:lpstr>Streaming with NO Advertising:  Advertisers Cannot Reach these Viewers  </vt:lpstr>
      <vt:lpstr>Online Shoppers Spend the Most Time with Television  of All Ad Supported Platforms</vt:lpstr>
      <vt:lpstr>Most Time Spent with TV Programs  is On Linear TV For Online Shoppers</vt:lpstr>
      <vt:lpstr>Numbers Quoted for Streaming by Industry Include Streaming Without Ads.  When Looking Only at Platforms That Have Advertising,  Linear TV Represents 79% of the Viewing Time</vt:lpstr>
      <vt:lpstr>PowerPoint Presentation</vt:lpstr>
      <vt:lpstr>Screen Size Matters</vt:lpstr>
      <vt:lpstr>Nearly 5 Times As Many Respondents Viewed Programs With Ads on Linear TV on Their Larger Screen TV Set  Than on Their Smartphone</vt:lpstr>
      <vt:lpstr>A Measure of Engagement is How Much Time People Are Willing to Invest With a Platform Daily</vt:lpstr>
      <vt:lpstr>Part 2: Attitude and Media Preference Questions</vt:lpstr>
      <vt:lpstr>PowerPoint Presentation</vt:lpstr>
      <vt:lpstr>The Primary Source For News Among Online Shoppers: Broadcast Television</vt:lpstr>
      <vt:lpstr>The Primary Source For Local Traffic, Weather &amp; Sports: Local Broadcast Television News</vt:lpstr>
      <vt:lpstr>Online Shoppers’ Trust is in Local Broadcast Assets</vt:lpstr>
      <vt:lpstr>Local Broadcast Television News: Most Involved In Your Community For Online Shoppers</vt:lpstr>
      <vt:lpstr>Local Broadcast Television Station Websites: Top Choice For Info On Local News And Events For Online Shoppers</vt:lpstr>
      <vt:lpstr>Television: Motivator &amp; Influencer</vt:lpstr>
      <vt:lpstr>Television Ads Motivate  Online Shoppers To Learn More</vt:lpstr>
      <vt:lpstr>Television is The Top Advertising Medium That Influences Purchase Decisions For Online Shoppers</vt:lpstr>
      <vt:lpstr>Television Ads Are Motivation To Do  Further Research Online</vt:lpstr>
      <vt:lpstr>“When visiting a local television station’s website/apps, do you look at the video ads?”</vt:lpstr>
      <vt:lpstr>48% of Online Shoppers Have Read or Watched Local Broadcast TV Station Content on a Social Media Site</vt:lpstr>
      <vt:lpstr>If you could choose  only five networks,  which five would you choose?  </vt:lpstr>
      <vt:lpstr>Out of 5 choices, the top 4 were Broadcast Networks</vt:lpstr>
      <vt:lpstr>Online Shoppers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1234</cp:revision>
  <cp:lastPrinted>2017-05-09T21:32:00Z</cp:lastPrinted>
  <dcterms:created xsi:type="dcterms:W3CDTF">2017-03-08T14:37:33Z</dcterms:created>
  <dcterms:modified xsi:type="dcterms:W3CDTF">2023-02-27T19:56:17Z</dcterms:modified>
</cp:coreProperties>
</file>