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theme/themeOverride4.xml" ContentType="application/vnd.openxmlformats-officedocument.themeOverride+xml"/>
  <Override PartName="/ppt/charts/chart18.xml" ContentType="application/vnd.openxmlformats-officedocument.drawingml.chart+xml"/>
  <Override PartName="/ppt/notesSlides/notesSlide16.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36"/>
  </p:notesMasterIdLst>
  <p:handoutMasterIdLst>
    <p:handoutMasterId r:id="rId37"/>
  </p:handoutMasterIdLst>
  <p:sldIdLst>
    <p:sldId id="863" r:id="rId3"/>
    <p:sldId id="673" r:id="rId4"/>
    <p:sldId id="660" r:id="rId5"/>
    <p:sldId id="675" r:id="rId6"/>
    <p:sldId id="886" r:id="rId7"/>
    <p:sldId id="926" r:id="rId8"/>
    <p:sldId id="869" r:id="rId9"/>
    <p:sldId id="878" r:id="rId10"/>
    <p:sldId id="1094" r:id="rId11"/>
    <p:sldId id="941" r:id="rId12"/>
    <p:sldId id="1093" r:id="rId13"/>
    <p:sldId id="393" r:id="rId14"/>
    <p:sldId id="940" r:id="rId15"/>
    <p:sldId id="882" r:id="rId16"/>
    <p:sldId id="1080" r:id="rId17"/>
    <p:sldId id="1095" r:id="rId18"/>
    <p:sldId id="922" r:id="rId19"/>
    <p:sldId id="908" r:id="rId20"/>
    <p:sldId id="921" r:id="rId21"/>
    <p:sldId id="906" r:id="rId22"/>
    <p:sldId id="677" r:id="rId23"/>
    <p:sldId id="478" r:id="rId24"/>
    <p:sldId id="1083" r:id="rId25"/>
    <p:sldId id="352" r:id="rId26"/>
    <p:sldId id="354" r:id="rId27"/>
    <p:sldId id="923" r:id="rId28"/>
    <p:sldId id="378" r:id="rId29"/>
    <p:sldId id="830" r:id="rId30"/>
    <p:sldId id="368" r:id="rId31"/>
    <p:sldId id="1099" r:id="rId32"/>
    <p:sldId id="356" r:id="rId33"/>
    <p:sldId id="337" r:id="rId34"/>
    <p:sldId id="617" r:id="rId3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15C7"/>
    <a:srgbClr val="C27AF9"/>
    <a:srgbClr val="AA68DC"/>
    <a:srgbClr val="B671EB"/>
    <a:srgbClr val="A0B5FF"/>
    <a:srgbClr val="BE6743"/>
    <a:srgbClr val="4B0590"/>
    <a:srgbClr val="FF7C0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3"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1.0416666666666666E-2</c:v>
                </c:pt>
                <c:pt idx="1">
                  <c:v>2.2222222222222223E-2</c:v>
                </c:pt>
                <c:pt idx="2">
                  <c:v>6.9444444444444441E-3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Streaming Programs on Digital Media With Ads</c:v>
                </c:pt>
                <c:pt idx="3">
                  <c:v>Cable TV</c:v>
                </c:pt>
                <c:pt idx="4">
                  <c:v>Streaming Programs on TV With Ads</c:v>
                </c:pt>
                <c:pt idx="5">
                  <c:v>Streaming Programs on TV No Ads</c:v>
                </c:pt>
                <c:pt idx="6">
                  <c:v>Streaming Video Other Than TV Programs on Digital Media</c:v>
                </c:pt>
                <c:pt idx="7">
                  <c:v>Streaming Video Other Than TV Programs on TV</c:v>
                </c:pt>
                <c:pt idx="8">
                  <c:v>Radio</c:v>
                </c:pt>
                <c:pt idx="9">
                  <c:v>Social Media</c:v>
                </c:pt>
                <c:pt idx="10">
                  <c:v>Streaming Programs on Digital Media No Ads</c:v>
                </c:pt>
                <c:pt idx="11">
                  <c:v>Email</c:v>
                </c:pt>
                <c:pt idx="12">
                  <c:v>Search</c:v>
                </c:pt>
                <c:pt idx="13">
                  <c:v>Newspapers</c:v>
                </c:pt>
                <c:pt idx="14">
                  <c:v>Magazines</c:v>
                </c:pt>
                <c:pt idx="15">
                  <c:v>Broadcast TV News Websites/Apps</c:v>
                </c:pt>
                <c:pt idx="16">
                  <c:v>Streaming Audio</c:v>
                </c:pt>
                <c:pt idx="17">
                  <c:v>Local Radio Stations Websites/Apps</c:v>
                </c:pt>
                <c:pt idx="18">
                  <c:v>Podcasts</c:v>
                </c:pt>
                <c:pt idx="19">
                  <c:v>Cable News Channels' Websites/Apps</c:v>
                </c:pt>
                <c:pt idx="20">
                  <c:v>Any other news website</c:v>
                </c:pt>
                <c:pt idx="21">
                  <c:v>Digital Newspaper</c:v>
                </c:pt>
                <c:pt idx="22">
                  <c:v>Digital Magazine</c:v>
                </c:pt>
              </c:strCache>
            </c:strRef>
          </c:cat>
          <c:val>
            <c:numRef>
              <c:f>Sheet1!$B$2:$B$24</c:f>
              <c:numCache>
                <c:formatCode>h:mm;@</c:formatCode>
                <c:ptCount val="23"/>
                <c:pt idx="0">
                  <c:v>0.19027777777777777</c:v>
                </c:pt>
                <c:pt idx="1">
                  <c:v>0.11527777777777777</c:v>
                </c:pt>
                <c:pt idx="2">
                  <c:v>7.7083333333333337E-2</c:v>
                </c:pt>
                <c:pt idx="3">
                  <c:v>7.4305555555555555E-2</c:v>
                </c:pt>
                <c:pt idx="4">
                  <c:v>5.8333333333333327E-2</c:v>
                </c:pt>
                <c:pt idx="5">
                  <c:v>4.7222222222222221E-2</c:v>
                </c:pt>
                <c:pt idx="6">
                  <c:v>4.7222222222222221E-2</c:v>
                </c:pt>
                <c:pt idx="7">
                  <c:v>4.5833333333333337E-2</c:v>
                </c:pt>
                <c:pt idx="8">
                  <c:v>4.3055555555555562E-2</c:v>
                </c:pt>
                <c:pt idx="9">
                  <c:v>3.9583333333333331E-2</c:v>
                </c:pt>
                <c:pt idx="10">
                  <c:v>2.6388888888888889E-2</c:v>
                </c:pt>
                <c:pt idx="11">
                  <c:v>2.4305555555555556E-2</c:v>
                </c:pt>
                <c:pt idx="12">
                  <c:v>2.2916666666666669E-2</c:v>
                </c:pt>
                <c:pt idx="13">
                  <c:v>2.0833333333333332E-2</c:v>
                </c:pt>
                <c:pt idx="14">
                  <c:v>1.9444444444444445E-2</c:v>
                </c:pt>
                <c:pt idx="15">
                  <c:v>1.8055555555555557E-2</c:v>
                </c:pt>
                <c:pt idx="16">
                  <c:v>1.7361111111111112E-2</c:v>
                </c:pt>
                <c:pt idx="17">
                  <c:v>1.0416666666666666E-2</c:v>
                </c:pt>
                <c:pt idx="18">
                  <c:v>9.7222222222222224E-3</c:v>
                </c:pt>
                <c:pt idx="19">
                  <c:v>9.7222222222222224E-3</c:v>
                </c:pt>
                <c:pt idx="20">
                  <c:v>9.0277777777777787E-3</c:v>
                </c:pt>
                <c:pt idx="21">
                  <c:v>8.3333333333333332E-3</c:v>
                </c:pt>
                <c:pt idx="22">
                  <c:v>7.6388888888888886E-3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Placed An Online Sports Bet In Past Year</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28210222333854995"/>
          <c:y val="6.5531414658748822E-3"/>
        </c:manualLayout>
      </c:layout>
      <c:overlay val="0"/>
      <c:spPr>
        <a:noFill/>
        <a:ln>
          <a:noFill/>
        </a:ln>
        <a:effectLst/>
      </c:spPr>
    </c:title>
    <c:autoTitleDeleted val="0"/>
    <c:plotArea>
      <c:layout>
        <c:manualLayout>
          <c:layoutTarget val="inner"/>
          <c:xMode val="edge"/>
          <c:yMode val="edge"/>
          <c:x val="1.010909583791802E-2"/>
          <c:y val="8.1797397252750703E-2"/>
          <c:w val="0.97984332937271124"/>
          <c:h val="0.7105791503150104"/>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Digital Media With Ads</c:v>
                </c:pt>
                <c:pt idx="2">
                  <c:v>Streaming Programs
on TV With Ads </c:v>
                </c:pt>
                <c:pt idx="3">
                  <c:v>Streaming Programs 
on TV No Ads </c:v>
                </c:pt>
                <c:pt idx="4">
                  <c:v>Streaming Programs on Digital Media No Ads</c:v>
                </c:pt>
              </c:strCache>
            </c:strRef>
          </c:cat>
          <c:val>
            <c:numRef>
              <c:f>Sheet1!$B$2:$B$6</c:f>
              <c:numCache>
                <c:formatCode>h:mm;@</c:formatCode>
                <c:ptCount val="5"/>
                <c:pt idx="0">
                  <c:v>0.19027777777777777</c:v>
                </c:pt>
                <c:pt idx="1">
                  <c:v>7.7083333333333337E-2</c:v>
                </c:pt>
                <c:pt idx="2">
                  <c:v>5.8333333333333327E-2</c:v>
                </c:pt>
                <c:pt idx="3">
                  <c:v>4.7222222222222221E-2</c:v>
                </c:pt>
                <c:pt idx="4">
                  <c:v>2.6388888888888889E-2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27"/>
                  <c:y val="0.1881843854627104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0.19027777777777777</c:v>
                </c:pt>
                <c:pt idx="1">
                  <c:v>5.8333333333333327E-2</c:v>
                </c:pt>
                <c:pt idx="2">
                  <c:v>4.7222222222222221E-2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4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0.19027777777777777</c:v>
                </c:pt>
                <c:pt idx="1">
                  <c:v>5.8333333333333327E-2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6722236467864511"/>
          <c:y val="0.12073105196318905"/>
        </c:manualLayout>
      </c:layout>
      <c:overlay val="0"/>
      <c:spPr>
        <a:noFill/>
        <a:ln>
          <a:noFill/>
        </a:ln>
        <a:effectLst/>
      </c:spPr>
    </c:title>
    <c:autoTitleDeleted val="0"/>
    <c:plotArea>
      <c:layout>
        <c:manualLayout>
          <c:layoutTarget val="inner"/>
          <c:xMode val="edge"/>
          <c:yMode val="edge"/>
          <c:x val="5.6179766996996812E-3"/>
          <c:y val="0.15150563383615881"/>
          <c:w val="0.98298092202941367"/>
          <c:h val="0.5960794189251934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0.64100000000000001</c:v>
                </c:pt>
                <c:pt idx="1">
                  <c:v>0.26700000000000002</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(64% as its own universe)</c:v>
                </c:pt>
                <c:pt idx="1">
                  <c:v>Streaming Programs on Smartphone With Ads 
(27%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(64% as its own universe)</c:v>
                </c:pt>
                <c:pt idx="1">
                  <c:v>Streaming Programs on Smartphone With Ads 
(27% own universe)</c:v>
                </c:pt>
              </c:strCache>
            </c:strRef>
          </c:cat>
          <c:val>
            <c:numRef>
              <c:f>Sheet1!$C$2:$C$3</c:f>
              <c:numCache>
                <c:formatCode>h:mm;@</c:formatCode>
                <c:ptCount val="2"/>
                <c:pt idx="0">
                  <c:v>0.29652777777777778</c:v>
                </c:pt>
                <c:pt idx="1">
                  <c:v>9.7222222222222224E-2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C0C-4FFC-AC19-C2D16FD479E0}"/>
              </c:ext>
            </c:extLst>
          </c:dPt>
          <c:dPt>
            <c:idx val="1"/>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C0C-4FFC-AC19-C2D16FD479E0}"/>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C0C-4FFC-AC19-C2D16FD479E0}"/>
              </c:ext>
            </c:extLst>
          </c:dPt>
          <c:dPt>
            <c:idx val="3"/>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DC0C-4FFC-AC19-C2D16FD479E0}"/>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DC0C-4FFC-AC19-C2D16FD479E0}"/>
              </c:ext>
            </c:extLst>
          </c:dPt>
          <c:dPt>
            <c:idx val="5"/>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C0C-4FFC-AC19-C2D16FD479E0}"/>
              </c:ext>
            </c:extLst>
          </c:dPt>
          <c:dPt>
            <c:idx val="6"/>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C0C-4FFC-AC19-C2D16FD479E0}"/>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C0C-4FFC-AC19-C2D16FD479E0}"/>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C0C-4FFC-AC19-C2D16FD479E0}"/>
              </c:ext>
            </c:extLst>
          </c:dPt>
          <c:dPt>
            <c:idx val="9"/>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C0C-4FFC-AC19-C2D16FD479E0}"/>
              </c:ext>
            </c:extLst>
          </c:dPt>
          <c:dPt>
            <c:idx val="10"/>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C0C-4FFC-AC19-C2D16FD479E0}"/>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C0C-4FFC-AC19-C2D16FD479E0}"/>
              </c:ext>
            </c:extLst>
          </c:dPt>
          <c:dPt>
            <c:idx val="12"/>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C0C-4FFC-AC19-C2D16FD479E0}"/>
              </c:ext>
            </c:extLst>
          </c:dPt>
          <c:dPt>
            <c:idx val="13"/>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C0C-4FFC-AC19-C2D16FD479E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Broadcast TV News Websites/Apps </c:v>
                </c:pt>
                <c:pt idx="2">
                  <c:v>Social Media</c:v>
                </c:pt>
                <c:pt idx="3">
                  <c:v>Cable News Channels</c:v>
                </c:pt>
                <c:pt idx="4">
                  <c:v>Radio Stations</c:v>
                </c:pt>
                <c:pt idx="5">
                  <c:v>All Other Internet
News 
Websites/Apps</c:v>
                </c:pt>
                <c:pt idx="6">
                  <c:v>Cable TV 
News 
Websites/Apps</c:v>
                </c:pt>
                <c:pt idx="7">
                  <c:v>National Newspapers</c:v>
                </c:pt>
                <c:pt idx="8">
                  <c:v>National/Local Newspapers Websites/Apps</c:v>
                </c:pt>
                <c:pt idx="9">
                  <c:v>Public TV News</c:v>
                </c:pt>
                <c:pt idx="10">
                  <c:v>Streaming Radio</c:v>
                </c:pt>
                <c:pt idx="11">
                  <c:v>Radio Stations Websites/Apps </c:v>
                </c:pt>
                <c:pt idx="12">
                  <c:v>Local Newspapers</c:v>
                </c:pt>
                <c:pt idx="13">
                  <c:v>Podcasts</c:v>
                </c:pt>
              </c:strCache>
            </c:strRef>
          </c:cat>
          <c:val>
            <c:numRef>
              <c:f>Sheet1!$B$2:$B$15</c:f>
              <c:numCache>
                <c:formatCode>0%</c:formatCode>
                <c:ptCount val="14"/>
                <c:pt idx="0">
                  <c:v>0.22600000000000001</c:v>
                </c:pt>
                <c:pt idx="1">
                  <c:v>0.17399999999999999</c:v>
                </c:pt>
                <c:pt idx="2">
                  <c:v>0.14199999999999999</c:v>
                </c:pt>
                <c:pt idx="3">
                  <c:v>8.5000000000000006E-2</c:v>
                </c:pt>
                <c:pt idx="4">
                  <c:v>6.5000000000000002E-2</c:v>
                </c:pt>
                <c:pt idx="5">
                  <c:v>5.8000000000000003E-2</c:v>
                </c:pt>
                <c:pt idx="6">
                  <c:v>4.7E-2</c:v>
                </c:pt>
                <c:pt idx="7">
                  <c:v>0.04</c:v>
                </c:pt>
                <c:pt idx="8">
                  <c:v>0.04</c:v>
                </c:pt>
                <c:pt idx="9">
                  <c:v>3.2000000000000001E-2</c:v>
                </c:pt>
                <c:pt idx="10">
                  <c:v>2.8000000000000001E-2</c:v>
                </c:pt>
                <c:pt idx="11">
                  <c:v>2.5000000000000001E-2</c:v>
                </c:pt>
                <c:pt idx="12">
                  <c:v>0.02</c:v>
                </c:pt>
                <c:pt idx="13">
                  <c:v>1.9E-2</c:v>
                </c:pt>
              </c:numCache>
            </c:numRef>
          </c:val>
          <c:extLst>
            <c:ext xmlns:c16="http://schemas.microsoft.com/office/drawing/2014/chart" uri="{C3380CC4-5D6E-409C-BE32-E72D297353CC}">
              <c16:uniqueId val="{0000001C-DC0C-4FFC-AC19-C2D16FD479E0}"/>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6764184195"/>
          <c:y val="2.130406041962701E-2"/>
          <c:w val="0.65963481141791414"/>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TV News Websites/Apps</c:v>
                </c:pt>
                <c:pt idx="2">
                  <c:v>Local Newspapers</c:v>
                </c:pt>
                <c:pt idx="3">
                  <c:v>Radio Stations</c:v>
                </c:pt>
                <c:pt idx="4">
                  <c:v>Public TV News</c:v>
                </c:pt>
                <c:pt idx="5">
                  <c:v>Network Broadcast TV News</c:v>
                </c:pt>
                <c:pt idx="6">
                  <c:v>National Newspapers</c:v>
                </c:pt>
                <c:pt idx="7">
                  <c:v>National/Local Newspapers Websites/Apps</c:v>
                </c:pt>
                <c:pt idx="8">
                  <c:v>Streaming Radio</c:v>
                </c:pt>
                <c:pt idx="9">
                  <c:v>Cable News Channels</c:v>
                </c:pt>
                <c:pt idx="10">
                  <c:v>Network Broadcast TV News Websites/Apps </c:v>
                </c:pt>
                <c:pt idx="11">
                  <c:v>Cable TV News Websites/Apps</c:v>
                </c:pt>
                <c:pt idx="12">
                  <c:v>Radio Stations Websites/Apps </c:v>
                </c:pt>
                <c:pt idx="13">
                  <c:v>Podcasts</c:v>
                </c:pt>
                <c:pt idx="14">
                  <c:v>All Other Internet News Websites/Apps</c:v>
                </c:pt>
                <c:pt idx="15">
                  <c:v>Social Media</c:v>
                </c:pt>
              </c:strCache>
            </c:strRef>
          </c:cat>
          <c:val>
            <c:numRef>
              <c:f>Sheet1!$B$2:$B$17</c:f>
              <c:numCache>
                <c:formatCode>0%</c:formatCode>
                <c:ptCount val="16"/>
                <c:pt idx="0">
                  <c:v>0.75800000000000001</c:v>
                </c:pt>
                <c:pt idx="1">
                  <c:v>0.72799999999999998</c:v>
                </c:pt>
                <c:pt idx="2">
                  <c:v>0.71599999999999997</c:v>
                </c:pt>
                <c:pt idx="3">
                  <c:v>0.71099999999999997</c:v>
                </c:pt>
                <c:pt idx="4">
                  <c:v>0.68400000000000005</c:v>
                </c:pt>
                <c:pt idx="5">
                  <c:v>0.68200000000000005</c:v>
                </c:pt>
                <c:pt idx="6">
                  <c:v>0.68</c:v>
                </c:pt>
                <c:pt idx="7">
                  <c:v>0.67300000000000004</c:v>
                </c:pt>
                <c:pt idx="8">
                  <c:v>0.66600000000000004</c:v>
                </c:pt>
                <c:pt idx="9">
                  <c:v>0.66400000000000003</c:v>
                </c:pt>
                <c:pt idx="10">
                  <c:v>0.65800000000000003</c:v>
                </c:pt>
                <c:pt idx="11">
                  <c:v>0.65700000000000003</c:v>
                </c:pt>
                <c:pt idx="12">
                  <c:v>0.65</c:v>
                </c:pt>
                <c:pt idx="13">
                  <c:v>0.64500000000000002</c:v>
                </c:pt>
                <c:pt idx="14">
                  <c:v>0.621</c:v>
                </c:pt>
                <c:pt idx="15">
                  <c:v>0.61199999999999999</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7.5797627569281116E-3"/>
                  <c:y val="8.7200930132535839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608225108225107"/>
                      <c:h val="0.22622258264523021"/>
                    </c:manualLayout>
                  </c15:layout>
                </c:ext>
                <c:ext xmlns:c16="http://schemas.microsoft.com/office/drawing/2014/chart" uri="{C3380CC4-5D6E-409C-BE32-E72D297353CC}">
                  <c16:uniqueId val="{00000001-B1B2-47C0-AE1A-26C1F9EA7416}"/>
                </c:ext>
              </c:extLst>
            </c:dLbl>
            <c:dLbl>
              <c:idx val="1"/>
              <c:layout>
                <c:manualLayout>
                  <c:x val="-0.10497051504925521"/>
                  <c:y val="0.12403361580984136"/>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6.0208098987626149E-3"/>
                  <c:y val="-1.375603314953769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5-B1B2-47C0-AE1A-26C1F9EA7416}"/>
                </c:ext>
              </c:extLst>
            </c:dLbl>
            <c:dLbl>
              <c:idx val="3"/>
              <c:layout>
                <c:manualLayout>
                  <c:x val="5.4052902478098535E-3"/>
                  <c:y val="-2.58249449567743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07-B1B2-47C0-AE1A-26C1F9EA7416}"/>
                </c:ext>
              </c:extLst>
            </c:dLbl>
            <c:dLbl>
              <c:idx val="4"/>
              <c:layout>
                <c:manualLayout>
                  <c:x val="7.3407855268091488E-2"/>
                  <c:y val="3.079988785351015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9-B1B2-47C0-AE1A-26C1F9EA7416}"/>
                </c:ext>
              </c:extLst>
            </c:dLbl>
            <c:dLbl>
              <c:idx val="5"/>
              <c:layout>
                <c:manualLayout>
                  <c:x val="3.1226352387769711E-2"/>
                  <c:y val="-8.3814427706212381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1B2-47C0-AE1A-26C1F9EA7416}"/>
                </c:ext>
              </c:extLst>
            </c:dLbl>
            <c:dLbl>
              <c:idx val="6"/>
              <c:layout>
                <c:manualLayout>
                  <c:x val="1.7567661996795856E-2"/>
                  <c:y val="3.320139037529874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1B2-47C0-AE1A-26C1F9EA7416}"/>
                </c:ext>
              </c:extLst>
            </c:dLbl>
            <c:dLbl>
              <c:idx val="7"/>
              <c:layout>
                <c:manualLayout>
                  <c:x val="-2.7830810921362144E-2"/>
                  <c:y val="-2.9670584759533204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3.4203650680028654E-2"/>
                  <c:y val="3.723946792720928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2.5588420765586119E-2"/>
                  <c:y val="-4.477820418901399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7.489313835770528E-2"/>
                  <c:y val="7.29239584495245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Network Broadcast
TV News</c:v>
                </c:pt>
                <c:pt idx="3">
                  <c:v>Network Broadcast TV News Websites/Apps </c:v>
                </c:pt>
                <c:pt idx="4">
                  <c:v>Local Newspapers</c:v>
                </c:pt>
                <c:pt idx="5">
                  <c:v>Local TV News Websites/Apps </c:v>
                </c:pt>
                <c:pt idx="6">
                  <c:v>Radio Stations</c:v>
                </c:pt>
                <c:pt idx="7">
                  <c:v>Cable News Channels</c:v>
                </c:pt>
                <c:pt idx="8">
                  <c:v>National/Local Newspapers Websites/Apps</c:v>
                </c:pt>
                <c:pt idx="9">
                  <c:v>National Newspapers</c:v>
                </c:pt>
                <c:pt idx="10">
                  <c:v>Other</c:v>
                </c:pt>
              </c:strCache>
            </c:strRef>
          </c:cat>
          <c:val>
            <c:numRef>
              <c:f>Sheet1!$B$2:$B$12</c:f>
              <c:numCache>
                <c:formatCode>0.0%</c:formatCode>
                <c:ptCount val="11"/>
                <c:pt idx="0">
                  <c:v>0.16800000000000001</c:v>
                </c:pt>
                <c:pt idx="1">
                  <c:v>0.161</c:v>
                </c:pt>
                <c:pt idx="2">
                  <c:v>6.8000000000000005E-2</c:v>
                </c:pt>
                <c:pt idx="3">
                  <c:v>6.8000000000000005E-2</c:v>
                </c:pt>
                <c:pt idx="4">
                  <c:v>6.6000000000000003E-2</c:v>
                </c:pt>
                <c:pt idx="5">
                  <c:v>6.4000000000000001E-2</c:v>
                </c:pt>
                <c:pt idx="6">
                  <c:v>6.3E-2</c:v>
                </c:pt>
                <c:pt idx="7">
                  <c:v>6.3E-2</c:v>
                </c:pt>
                <c:pt idx="8">
                  <c:v>4.8000000000000001E-2</c:v>
                </c:pt>
                <c:pt idx="9">
                  <c:v>4.2000000000000003E-2</c:v>
                </c:pt>
                <c:pt idx="10">
                  <c:v>0.18900000000000006</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Network Broadcast
TV News</c:v>
                </c:pt>
                <c:pt idx="3">
                  <c:v>Network Broadcast TV News Websites/Apps </c:v>
                </c:pt>
                <c:pt idx="4">
                  <c:v>Local Newspapers</c:v>
                </c:pt>
                <c:pt idx="5">
                  <c:v>Local TV News Websites/Apps </c:v>
                </c:pt>
                <c:pt idx="6">
                  <c:v>Radio Stations</c:v>
                </c:pt>
                <c:pt idx="7">
                  <c:v>Cable News Channels</c:v>
                </c:pt>
                <c:pt idx="8">
                  <c:v>National/Local Newspapers Websites/Apps</c:v>
                </c:pt>
                <c:pt idx="9">
                  <c:v>National Newspapers</c:v>
                </c:pt>
                <c:pt idx="10">
                  <c:v>Other</c:v>
                </c:pt>
              </c:strCache>
            </c:strRef>
          </c:cat>
          <c:val>
            <c:numRef>
              <c:f>Sheet1!$C$2:$C$12</c:f>
              <c:numCache>
                <c:formatCode>General</c:formatCode>
                <c:ptCount val="11"/>
                <c:pt idx="10" formatCode="0.0%">
                  <c:v>0.81099999999999994</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3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0.98701298479956778"/>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Online Sports Bettors</c:v>
                </c:pt>
              </c:strCache>
            </c:strRef>
          </c:cat>
          <c:val>
            <c:numRef>
              <c:f>Sheet1!$B$2:$C$2</c:f>
              <c:numCache>
                <c:formatCode>0%</c:formatCode>
                <c:ptCount val="2"/>
                <c:pt idx="0">
                  <c:v>0.56399999999999995</c:v>
                </c:pt>
                <c:pt idx="1">
                  <c:v>0.82799999999999996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6325938861751113"/>
                  <c:y val="-0.28555231845675944"/>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161330181141214"/>
                  <c:y val="0.1970911783304075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6446798520556513"/>
                  <c:y val="1.122191866826724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1.0416666666666666E-2</c:v>
                </c:pt>
                <c:pt idx="1">
                  <c:v>8.3333333333333332E-3</c:v>
                </c:pt>
                <c:pt idx="2">
                  <c:v>5.5555555555555558E-3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Sports Bettors</c:v>
                </c:pt>
              </c:strCache>
            </c:strRef>
          </c:cat>
          <c:val>
            <c:numRef>
              <c:f>Sheet1!$B$2:$C$2</c:f>
              <c:numCache>
                <c:formatCode>0%</c:formatCode>
                <c:ptCount val="2"/>
                <c:pt idx="0">
                  <c:v>0.69099999999999995</c:v>
                </c:pt>
                <c:pt idx="1">
                  <c:v>0.90600000000000003</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95000000000000007"/>
          <c:min val="0"/>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050884008769847"/>
          <c:y val="2.3128910591887642E-2"/>
        </c:manualLayout>
      </c:layout>
      <c:overlay val="0"/>
    </c:title>
    <c:autoTitleDeleted val="0"/>
    <c:plotArea>
      <c:layout>
        <c:manualLayout>
          <c:layoutTarget val="inner"/>
          <c:xMode val="edge"/>
          <c:yMode val="edge"/>
          <c:x val="1.4553514862101763E-2"/>
          <c:y val="0.11073365592396558"/>
          <c:w val="0.9729720438275251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Sports Bettors</c:v>
                </c:pt>
              </c:strCache>
            </c:strRef>
          </c:cat>
          <c:val>
            <c:numRef>
              <c:f>Sheet1!$B$2:$C$2</c:f>
              <c:numCache>
                <c:formatCode>0%</c:formatCode>
                <c:ptCount val="2"/>
                <c:pt idx="0">
                  <c:v>0.46300000000000002</c:v>
                </c:pt>
                <c:pt idx="1">
                  <c:v>0.86</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Placed An Online Sports Bet In Past Year</a:t>
            </a:r>
          </a:p>
          <a:p>
            <a:pPr>
              <a:defRPr>
                <a:solidFill>
                  <a:schemeClr val="tx1"/>
                </a:solidFill>
              </a:defRPr>
            </a:pPr>
            <a:r>
              <a:rPr lang="en-US" dirty="0">
                <a:solidFill>
                  <a:schemeClr val="tx1"/>
                </a:solidFill>
              </a:rPr>
              <a:t>% Choose Network </a:t>
            </a:r>
          </a:p>
        </c:rich>
      </c:tx>
      <c:layout>
        <c:manualLayout>
          <c:xMode val="edge"/>
          <c:yMode val="edge"/>
          <c:x val="0.2466409484049393"/>
          <c:y val="6.6796696956378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0.35599999999999998</c:v>
                </c:pt>
                <c:pt idx="1">
                  <c:v>0.35099999999999998</c:v>
                </c:pt>
                <c:pt idx="2">
                  <c:v>0.30399999999999999</c:v>
                </c:pt>
                <c:pt idx="3">
                  <c:v>0.28999999999999998</c:v>
                </c:pt>
                <c:pt idx="4">
                  <c:v>0.186</c:v>
                </c:pt>
              </c:numCache>
            </c:numRef>
          </c:yVal>
          <c:bubbleSize>
            <c:numRef>
              <c:f>Sheet1!$C$2:$C$6</c:f>
              <c:numCache>
                <c:formatCode>General</c:formatCode>
                <c:ptCount val="5"/>
                <c:pt idx="0">
                  <c:v>3.56</c:v>
                </c:pt>
                <c:pt idx="1">
                  <c:v>3.51</c:v>
                </c:pt>
                <c:pt idx="2">
                  <c:v>3.04</c:v>
                </c:pt>
                <c:pt idx="3">
                  <c:v>2.9</c:v>
                </c:pt>
                <c:pt idx="4">
                  <c:v>1.86</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3.125E-2</c:v>
                </c:pt>
                <c:pt idx="1">
                  <c:v>2.5694444444444447E-2</c:v>
                </c:pt>
                <c:pt idx="2" formatCode="[hh]:mm">
                  <c:v>2.013888888888889E-2</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1.3888888888888888E-2</c:v>
                </c:pt>
                <c:pt idx="1">
                  <c:v>2.013888888888889E-2</c:v>
                </c:pt>
                <c:pt idx="2">
                  <c:v>1.3194444444444444E-2</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Placed An Online Sports Bet In Past Year</a:t>
            </a:r>
          </a:p>
        </c:rich>
      </c:tx>
      <c:layout>
        <c:manualLayout>
          <c:xMode val="edge"/>
          <c:yMode val="edge"/>
          <c:x val="0.37826461675376166"/>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Streaming Video Other Than TV Programs on Digital Media</c:v>
                </c:pt>
                <c:pt idx="2">
                  <c:v>Social Media</c:v>
                </c:pt>
                <c:pt idx="3">
                  <c:v>Streaming Programs on Digital Media No Ads</c:v>
                </c:pt>
                <c:pt idx="4">
                  <c:v>Email</c:v>
                </c:pt>
                <c:pt idx="5">
                  <c:v>Search</c:v>
                </c:pt>
                <c:pt idx="6">
                  <c:v>Streaming Audio</c:v>
                </c:pt>
                <c:pt idx="7">
                  <c:v>Local Radio Stations Websites/Apps</c:v>
                </c:pt>
                <c:pt idx="8">
                  <c:v>Local TV News Websites/Apps</c:v>
                </c:pt>
                <c:pt idx="9">
                  <c:v>Podcasts</c:v>
                </c:pt>
                <c:pt idx="10">
                  <c:v>Any other news website</c:v>
                </c:pt>
                <c:pt idx="11">
                  <c:v>Network Broadcast TV News Websites/Apps</c:v>
                </c:pt>
                <c:pt idx="12">
                  <c:v>Cable TV News Websites/Apps</c:v>
                </c:pt>
                <c:pt idx="13">
                  <c:v>Digital Newspaper</c:v>
                </c:pt>
                <c:pt idx="14">
                  <c:v>Digital magazine</c:v>
                </c:pt>
              </c:strCache>
            </c:strRef>
          </c:cat>
          <c:val>
            <c:numRef>
              <c:f>Sheet1!$B$2:$B$16</c:f>
              <c:numCache>
                <c:formatCode>h:mm;@</c:formatCode>
                <c:ptCount val="15"/>
                <c:pt idx="0">
                  <c:v>3.125E-2</c:v>
                </c:pt>
                <c:pt idx="1">
                  <c:v>1.3888888888888888E-2</c:v>
                </c:pt>
                <c:pt idx="2">
                  <c:v>1.0416666666666666E-2</c:v>
                </c:pt>
                <c:pt idx="3">
                  <c:v>9.7222222222222224E-3</c:v>
                </c:pt>
                <c:pt idx="4">
                  <c:v>1.0416666666666666E-2</c:v>
                </c:pt>
                <c:pt idx="5">
                  <c:v>9.7222222222222224E-3</c:v>
                </c:pt>
                <c:pt idx="6">
                  <c:v>6.2499999999999995E-3</c:v>
                </c:pt>
                <c:pt idx="7">
                  <c:v>3.472222222222222E-3</c:v>
                </c:pt>
                <c:pt idx="8">
                  <c:v>3.472222222222222E-3</c:v>
                </c:pt>
                <c:pt idx="9">
                  <c:v>2.7777777777777779E-3</c:v>
                </c:pt>
                <c:pt idx="10">
                  <c:v>4.1666666666666666E-3</c:v>
                </c:pt>
                <c:pt idx="11">
                  <c:v>3.472222222222222E-3</c:v>
                </c:pt>
                <c:pt idx="12" formatCode="h:mm">
                  <c:v>3.472222222222222E-3</c:v>
                </c:pt>
                <c:pt idx="13">
                  <c:v>3.472222222222222E-3</c:v>
                </c:pt>
                <c:pt idx="14">
                  <c:v>2.0833333333333333E-3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Streaming Video Other Than TV Programs on Digital Media</c:v>
                </c:pt>
                <c:pt idx="2">
                  <c:v>Social Media</c:v>
                </c:pt>
                <c:pt idx="3">
                  <c:v>Streaming Programs on Digital Media No Ads</c:v>
                </c:pt>
                <c:pt idx="4">
                  <c:v>Email</c:v>
                </c:pt>
                <c:pt idx="5">
                  <c:v>Search</c:v>
                </c:pt>
                <c:pt idx="6">
                  <c:v>Streaming Audio</c:v>
                </c:pt>
                <c:pt idx="7">
                  <c:v>Local Radio Stations Websites/Apps</c:v>
                </c:pt>
                <c:pt idx="8">
                  <c:v>Local TV News Websites/Apps</c:v>
                </c:pt>
                <c:pt idx="9">
                  <c:v>Podcasts</c:v>
                </c:pt>
                <c:pt idx="10">
                  <c:v>Any other news website</c:v>
                </c:pt>
                <c:pt idx="11">
                  <c:v>Network Broadcast TV News Websites/Apps</c:v>
                </c:pt>
                <c:pt idx="12">
                  <c:v>Cable TV News Websites/Apps</c:v>
                </c:pt>
                <c:pt idx="13">
                  <c:v>Digital Newspaper</c:v>
                </c:pt>
                <c:pt idx="14">
                  <c:v>Digital magazine</c:v>
                </c:pt>
              </c:strCache>
            </c:strRef>
          </c:cat>
          <c:val>
            <c:numRef>
              <c:f>Sheet1!$C$2:$C$16</c:f>
              <c:numCache>
                <c:formatCode>h:mm;@</c:formatCode>
                <c:ptCount val="15"/>
                <c:pt idx="0">
                  <c:v>2.5694444444444447E-2</c:v>
                </c:pt>
                <c:pt idx="1">
                  <c:v>2.013888888888889E-2</c:v>
                </c:pt>
                <c:pt idx="2">
                  <c:v>2.2222222222222223E-2</c:v>
                </c:pt>
                <c:pt idx="3">
                  <c:v>9.7222222222222224E-3</c:v>
                </c:pt>
                <c:pt idx="4">
                  <c:v>8.3333333333333332E-3</c:v>
                </c:pt>
                <c:pt idx="5">
                  <c:v>9.7222222222222224E-3</c:v>
                </c:pt>
                <c:pt idx="6">
                  <c:v>7.6388888888888886E-3</c:v>
                </c:pt>
                <c:pt idx="7">
                  <c:v>3.472222222222222E-3</c:v>
                </c:pt>
                <c:pt idx="8">
                  <c:v>3.472222222222222E-3</c:v>
                </c:pt>
                <c:pt idx="9">
                  <c:v>3.472222222222222E-3</c:v>
                </c:pt>
                <c:pt idx="10">
                  <c:v>2.7777777777777779E-3</c:v>
                </c:pt>
                <c:pt idx="11">
                  <c:v>3.472222222222222E-3</c:v>
                </c:pt>
                <c:pt idx="12" formatCode="h:mm">
                  <c:v>2.0833333333333333E-3</c:v>
                </c:pt>
                <c:pt idx="13">
                  <c:v>2.7777777777777779E-3</c:v>
                </c:pt>
                <c:pt idx="14">
                  <c:v>2.0833333333333333E-3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Streaming Video Other Than TV Programs on Digital Media</c:v>
                </c:pt>
                <c:pt idx="2">
                  <c:v>Social Media</c:v>
                </c:pt>
                <c:pt idx="3">
                  <c:v>Streaming Programs on Digital Media No Ads</c:v>
                </c:pt>
                <c:pt idx="4">
                  <c:v>Email</c:v>
                </c:pt>
                <c:pt idx="5">
                  <c:v>Search</c:v>
                </c:pt>
                <c:pt idx="6">
                  <c:v>Streaming Audio</c:v>
                </c:pt>
                <c:pt idx="7">
                  <c:v>Local Radio Stations Websites/Apps</c:v>
                </c:pt>
                <c:pt idx="8">
                  <c:v>Local TV News Websites/Apps</c:v>
                </c:pt>
                <c:pt idx="9">
                  <c:v>Podcasts</c:v>
                </c:pt>
                <c:pt idx="10">
                  <c:v>Any other news website</c:v>
                </c:pt>
                <c:pt idx="11">
                  <c:v>Network Broadcast TV News Websites/Apps</c:v>
                </c:pt>
                <c:pt idx="12">
                  <c:v>Cable TV News Websites/Apps</c:v>
                </c:pt>
                <c:pt idx="13">
                  <c:v>Digital Newspaper</c:v>
                </c:pt>
                <c:pt idx="14">
                  <c:v>Digital magazine</c:v>
                </c:pt>
              </c:strCache>
            </c:strRef>
          </c:cat>
          <c:val>
            <c:numRef>
              <c:f>Sheet1!$D$2:$D$16</c:f>
              <c:numCache>
                <c:formatCode>h:mm;@</c:formatCode>
                <c:ptCount val="15"/>
                <c:pt idx="0" formatCode="[hh]:mm">
                  <c:v>2.013888888888889E-2</c:v>
                </c:pt>
                <c:pt idx="1">
                  <c:v>1.3194444444444444E-2</c:v>
                </c:pt>
                <c:pt idx="2">
                  <c:v>6.9444444444444441E-3</c:v>
                </c:pt>
                <c:pt idx="3">
                  <c:v>6.9444444444444441E-3</c:v>
                </c:pt>
                <c:pt idx="4">
                  <c:v>5.5555555555555558E-3</c:v>
                </c:pt>
                <c:pt idx="5">
                  <c:v>3.472222222222222E-3</c:v>
                </c:pt>
                <c:pt idx="6">
                  <c:v>2.7777777777777779E-3</c:v>
                </c:pt>
                <c:pt idx="7">
                  <c:v>3.472222222222222E-3</c:v>
                </c:pt>
                <c:pt idx="8">
                  <c:v>2.7777777777777779E-3</c:v>
                </c:pt>
                <c:pt idx="9">
                  <c:v>3.472222222222222E-3</c:v>
                </c:pt>
                <c:pt idx="10">
                  <c:v>2.0833333333333333E-3</c:v>
                </c:pt>
                <c:pt idx="11">
                  <c:v>2.0833333333333333E-3</c:v>
                </c:pt>
                <c:pt idx="12" formatCode="h:mm">
                  <c:v>3.472222222222222E-3</c:v>
                </c:pt>
                <c:pt idx="13">
                  <c:v>2.0833333333333333E-3</c:v>
                </c:pt>
                <c:pt idx="14">
                  <c:v>3.472222222222222E-3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8.0000000000000016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Streaming Programs on Digital Media With Ads</c:v>
                </c:pt>
                <c:pt idx="3">
                  <c:v>Cable TV</c:v>
                </c:pt>
                <c:pt idx="4">
                  <c:v>Streaming Programs on TV With Ads</c:v>
                </c:pt>
                <c:pt idx="5">
                  <c:v>Social Media</c:v>
                </c:pt>
                <c:pt idx="6">
                  <c:v>Streaming Video Other Than TV Programs on Digital Media</c:v>
                </c:pt>
                <c:pt idx="7">
                  <c:v>Streaming Programs on TV No Ads</c:v>
                </c:pt>
                <c:pt idx="8">
                  <c:v>Email</c:v>
                </c:pt>
                <c:pt idx="9">
                  <c:v>Search</c:v>
                </c:pt>
                <c:pt idx="10">
                  <c:v>Streaming Video Other Than TV Programs on TV</c:v>
                </c:pt>
                <c:pt idx="11">
                  <c:v>Radio</c:v>
                </c:pt>
                <c:pt idx="12">
                  <c:v>Streaming Programs on Digital Media No Ads</c:v>
                </c:pt>
                <c:pt idx="13">
                  <c:v>Broadcast TV News Websites/Apps</c:v>
                </c:pt>
                <c:pt idx="14">
                  <c:v>Streaming Audio</c:v>
                </c:pt>
                <c:pt idx="15">
                  <c:v>Newspapers</c:v>
                </c:pt>
                <c:pt idx="16">
                  <c:v>Magazines</c:v>
                </c:pt>
                <c:pt idx="17">
                  <c:v>Podcasts</c:v>
                </c:pt>
                <c:pt idx="18">
                  <c:v>Local Radio Stations Websites/Apps</c:v>
                </c:pt>
                <c:pt idx="19">
                  <c:v>Any other news website</c:v>
                </c:pt>
                <c:pt idx="20">
                  <c:v>Cable News Channels' Websites/Apps</c:v>
                </c:pt>
                <c:pt idx="21">
                  <c:v>Digital Newspaper</c:v>
                </c:pt>
                <c:pt idx="22">
                  <c:v>Digital Magazine</c:v>
                </c:pt>
              </c:strCache>
            </c:strRef>
          </c:cat>
          <c:val>
            <c:numRef>
              <c:f>Sheet1!$B$2:$B$24</c:f>
              <c:numCache>
                <c:formatCode>0.0%</c:formatCode>
                <c:ptCount val="23"/>
                <c:pt idx="0">
                  <c:v>0.64100000000000001</c:v>
                </c:pt>
                <c:pt idx="1">
                  <c:v>0.63900000000000001</c:v>
                </c:pt>
                <c:pt idx="2">
                  <c:v>0.57599999999999996</c:v>
                </c:pt>
                <c:pt idx="3">
                  <c:v>0.56699999999999995</c:v>
                </c:pt>
                <c:pt idx="4" formatCode="0%">
                  <c:v>0.54600000000000004</c:v>
                </c:pt>
                <c:pt idx="5">
                  <c:v>0.52600000000000002</c:v>
                </c:pt>
                <c:pt idx="6">
                  <c:v>0.52600000000000002</c:v>
                </c:pt>
                <c:pt idx="7">
                  <c:v>0.47399999999999998</c:v>
                </c:pt>
                <c:pt idx="8">
                  <c:v>0.45900000000000002</c:v>
                </c:pt>
                <c:pt idx="9">
                  <c:v>0.45100000000000001</c:v>
                </c:pt>
                <c:pt idx="10">
                  <c:v>0.437</c:v>
                </c:pt>
                <c:pt idx="11" formatCode="0%">
                  <c:v>0.41399999999999998</c:v>
                </c:pt>
                <c:pt idx="12">
                  <c:v>0.378</c:v>
                </c:pt>
                <c:pt idx="13">
                  <c:v>0.33</c:v>
                </c:pt>
                <c:pt idx="14">
                  <c:v>0.32</c:v>
                </c:pt>
                <c:pt idx="15">
                  <c:v>0.29599999999999999</c:v>
                </c:pt>
                <c:pt idx="16">
                  <c:v>0.25900000000000001</c:v>
                </c:pt>
                <c:pt idx="17">
                  <c:v>0.25700000000000001</c:v>
                </c:pt>
                <c:pt idx="18">
                  <c:v>0.246</c:v>
                </c:pt>
                <c:pt idx="19">
                  <c:v>0.23100000000000001</c:v>
                </c:pt>
                <c:pt idx="20">
                  <c:v>0.23</c:v>
                </c:pt>
                <c:pt idx="21">
                  <c:v>0.22800000000000001</c:v>
                </c:pt>
                <c:pt idx="22">
                  <c:v>0.218</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055499981998544"/>
          <c:w val="1"/>
          <c:h val="0.68177721516872336"/>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0.63900000000000001</c:v>
                </c:pt>
                <c:pt idx="1">
                  <c:v>0.64100000000000001</c:v>
                </c:pt>
                <c:pt idx="2">
                  <c:v>0.76800000000000002</c:v>
                </c:pt>
                <c:pt idx="3">
                  <c:v>0.64700000000000002</c:v>
                </c:pt>
                <c:pt idx="4">
                  <c:v>0.65100000000000002</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Sports Bettors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0.47399999999999998</c:v>
                </c:pt>
                <c:pt idx="1">
                  <c:v>0.378</c:v>
                </c:pt>
                <c:pt idx="2">
                  <c:v>0.67500000000000004</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Online Sports Bettors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0.72499999999999998</c:v>
                </c:pt>
                <c:pt idx="1">
                  <c:v>0.88900000000000001</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28</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425513226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Online Sports Betting</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00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674847857"/>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1280196126"/>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4 out of 10 Use PC for Email. </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Placed an online sports bet in past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1214558454"/>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77052387"/>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600200"/>
            <a:ext cx="6781800" cy="646331"/>
          </a:xfrm>
          <a:prstGeom prst="rect">
            <a:avLst/>
          </a:prstGeom>
          <a:noFill/>
        </p:spPr>
        <p:txBody>
          <a:bodyPr wrap="square">
            <a:spAutoFit/>
          </a:bodyPr>
          <a:lstStyle/>
          <a:p>
            <a:pPr algn="ctr"/>
            <a:r>
              <a:rPr lang="en-US" sz="1800" b="1" i="0" baseline="0" dirty="0">
                <a:effectLst/>
              </a:rPr>
              <a:t>A18+ Placed An </a:t>
            </a:r>
            <a:r>
              <a:rPr lang="en-US" b="1" dirty="0"/>
              <a:t>O</a:t>
            </a:r>
            <a:r>
              <a:rPr lang="en-US" sz="1800" b="1" i="0" baseline="0" dirty="0">
                <a:effectLst/>
              </a:rPr>
              <a:t>nline </a:t>
            </a:r>
            <a:r>
              <a:rPr lang="en-US" b="1" dirty="0"/>
              <a:t>S</a:t>
            </a:r>
            <a:r>
              <a:rPr lang="en-US" sz="1800" b="1" i="0" baseline="0" dirty="0">
                <a:effectLst/>
              </a:rPr>
              <a:t>ports </a:t>
            </a:r>
            <a:r>
              <a:rPr lang="en-US" b="1" dirty="0"/>
              <a:t>B</a:t>
            </a:r>
            <a:r>
              <a:rPr lang="en-US" sz="1800" b="1" i="0" baseline="0" dirty="0">
                <a:effectLst/>
              </a:rPr>
              <a:t>et In Past </a:t>
            </a:r>
            <a:r>
              <a:rPr lang="en-US" b="1" dirty="0"/>
              <a:t>Y</a:t>
            </a:r>
            <a:r>
              <a:rPr lang="en-US" sz="1800" b="1" i="0" baseline="0" dirty="0">
                <a:effectLst/>
              </a:rPr>
              <a:t>ear</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Placed an online sports bet in past year: Yes. </a:t>
            </a: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2780034948"/>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Online Sports Bettors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1000" y="6324600"/>
            <a:ext cx="9372599" cy="507831"/>
          </a:xfrm>
        </p:spPr>
        <p:txBody>
          <a:bodyPr/>
          <a:lstStyle/>
          <a:p>
            <a:pPr eaLnBrk="0" hangingPunct="0"/>
            <a:r>
              <a:rPr lang="en-US" dirty="0"/>
              <a:t>Source: GfK TVB Media Comparisons Study 2023. M-S 4A-2A. Persons 18+ Placed an online sports bet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738664"/>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dirty="0">
                <a:effectLst/>
              </a:rPr>
              <a:t>A18+ Placed An Online Sports Bet In Past Year</a:t>
            </a:r>
          </a:p>
          <a:p>
            <a:pPr algn="ctr" rtl="0">
              <a:defRPr sz="1600" b="1" i="0" u="none" strike="noStrike" kern="1200" spc="0" baseline="0">
                <a:solidFill>
                  <a:prstClr val="black"/>
                </a:solidFill>
                <a:latin typeface="+mn-lt"/>
                <a:ea typeface="+mn-ea"/>
                <a:cs typeface="+mn-cs"/>
              </a:defRPr>
            </a:pP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272730783"/>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51470407"/>
              </p:ext>
            </p:extLst>
          </p:nvPr>
        </p:nvGraphicFramePr>
        <p:xfrm>
          <a:off x="306781" y="1352729"/>
          <a:ext cx="11732819" cy="502737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5" name="Text Placeholder 4"/>
          <p:cNvSpPr>
            <a:spLocks noGrp="1"/>
          </p:cNvSpPr>
          <p:nvPr>
            <p:ph type="body" sz="quarter" idx="13"/>
          </p:nvPr>
        </p:nvSpPr>
        <p:spPr>
          <a:xfrm>
            <a:off x="381000" y="6507223"/>
            <a:ext cx="8610599" cy="230832"/>
          </a:xfrm>
        </p:spPr>
        <p:txBody>
          <a:bodyPr/>
          <a:lstStyle/>
          <a:p>
            <a:r>
              <a:rPr lang="en-US" dirty="0"/>
              <a:t>Source: GfK TVB Media Comparisons Study 2023. M-S 4A-2A. Persons 18+ Placed an online sports bet in past year: Yes.</a:t>
            </a:r>
          </a:p>
        </p:txBody>
      </p:sp>
      <p:sp>
        <p:nvSpPr>
          <p:cNvPr id="6" name="TextBox 1"/>
          <p:cNvSpPr txBox="1"/>
          <p:nvPr/>
        </p:nvSpPr>
        <p:spPr>
          <a:xfrm>
            <a:off x="3581400" y="31667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0.2%</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31667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12.9%</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31667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0.8%</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31667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1.2%</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295400"/>
            <a:ext cx="6781800" cy="369332"/>
          </a:xfrm>
          <a:prstGeom prst="rect">
            <a:avLst/>
          </a:prstGeom>
          <a:noFill/>
        </p:spPr>
        <p:txBody>
          <a:bodyPr wrap="square">
            <a:spAutoFit/>
          </a:bodyPr>
          <a:lstStyle/>
          <a:p>
            <a:pPr algn="ctr"/>
            <a:r>
              <a:rPr lang="en-US" sz="1800" b="1" i="0" baseline="0" dirty="0">
                <a:effectLst/>
              </a:rPr>
              <a:t>A18+ Placed An Online Sports Bet In Past Year</a:t>
            </a:r>
          </a:p>
        </p:txBody>
      </p:sp>
    </p:spTree>
    <p:extLst>
      <p:ext uri="{BB962C8B-B14F-4D97-AF65-F5344CB8AC3E}">
        <p14:creationId xmlns:p14="http://schemas.microsoft.com/office/powerpoint/2010/main" val="295158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Online Sports Bettors.</a:t>
            </a:r>
          </a:p>
        </p:txBody>
      </p:sp>
      <p:graphicFrame>
        <p:nvGraphicFramePr>
          <p:cNvPr id="7" name="Chart 6"/>
          <p:cNvGraphicFramePr/>
          <p:nvPr>
            <p:extLst>
              <p:ext uri="{D42A27DB-BD31-4B8C-83A1-F6EECF244321}">
                <p14:modId xmlns:p14="http://schemas.microsoft.com/office/powerpoint/2010/main" val="1893244755"/>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4188694912"/>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1305544258"/>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152400"/>
            <a:ext cx="11352809" cy="1089529"/>
          </a:xfrm>
        </p:spPr>
        <p:txBody>
          <a:bodyPr/>
          <a:lstStyle/>
          <a:p>
            <a:r>
              <a:rPr lang="en-US" sz="3600" dirty="0"/>
              <a:t>Online Sports Bettors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81000" y="6324600"/>
            <a:ext cx="8648701" cy="553998"/>
          </a:xfrm>
        </p:spPr>
        <p:txBody>
          <a:bodyPr/>
          <a:lstStyle/>
          <a:p>
            <a:r>
              <a:rPr lang="en-US" dirty="0"/>
              <a:t>Source: GfK TVB Media Comparisons Study 2023. M-S 4A-2A. Persons 18+ Placed an online sports bet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162800" y="3962400"/>
            <a:ext cx="44958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a:t>
            </a:r>
            <a:br>
              <a:rPr lang="en-US" sz="1400" b="1" i="0" baseline="0" dirty="0">
                <a:effectLst/>
              </a:rPr>
            </a:br>
            <a:r>
              <a:rPr lang="en-US" sz="1400" b="1" i="0" baseline="0" dirty="0">
                <a:effectLst/>
              </a:rPr>
              <a:t>A18+ Placed An Online Sports Bet In Past Year</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Online Sports Bettors</a:t>
            </a:r>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Placed an online sports bet in past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2418073585"/>
              </p:ext>
            </p:extLst>
          </p:nvPr>
        </p:nvGraphicFramePr>
        <p:xfrm>
          <a:off x="496289" y="1241929"/>
          <a:ext cx="11199419" cy="5262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77</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2903021953"/>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17</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8610599" cy="369332"/>
          </a:xfrm>
        </p:spPr>
        <p:txBody>
          <a:bodyPr/>
          <a:lstStyle/>
          <a:p>
            <a:r>
              <a:rPr lang="en-US" dirty="0"/>
              <a:t>Source: GfK TVB Media Comparisons Study 2023. M-S 4A-2A. Persons 18+ Placed an online sports bet in past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1036658107"/>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sz="1800" b="1" i="0" baseline="0" dirty="0">
                <a:effectLst/>
              </a:rPr>
              <a:t>A18+ Placed An </a:t>
            </a:r>
            <a:r>
              <a:rPr lang="en-US" b="1" dirty="0"/>
              <a:t>O</a:t>
            </a:r>
            <a:r>
              <a:rPr lang="en-US" sz="1800" b="1" i="0" baseline="0" dirty="0">
                <a:effectLst/>
              </a:rPr>
              <a:t>nline </a:t>
            </a:r>
            <a:r>
              <a:rPr lang="en-US" b="1" dirty="0"/>
              <a:t>S</a:t>
            </a:r>
            <a:r>
              <a:rPr lang="en-US" sz="1800" b="1" i="0" baseline="0" dirty="0">
                <a:effectLst/>
              </a:rPr>
              <a:t>ports </a:t>
            </a:r>
            <a:r>
              <a:rPr lang="en-US" b="1" dirty="0"/>
              <a:t>B</a:t>
            </a:r>
            <a:r>
              <a:rPr lang="en-US" sz="1800" b="1" i="0" baseline="0" dirty="0">
                <a:effectLst/>
              </a:rPr>
              <a:t>et In Past </a:t>
            </a:r>
            <a:r>
              <a:rPr lang="en-US" b="1" dirty="0"/>
              <a:t>Y</a:t>
            </a:r>
            <a:r>
              <a:rPr lang="en-US" sz="1800" b="1" i="0" baseline="0" dirty="0">
                <a:effectLst/>
              </a:rPr>
              <a:t>ear</a:t>
            </a:r>
            <a:endParaRPr lang="en-US" sz="1800" dirty="0"/>
          </a:p>
        </p:txBody>
      </p:sp>
    </p:spTree>
    <p:extLst>
      <p:ext uri="{BB962C8B-B14F-4D97-AF65-F5344CB8AC3E}">
        <p14:creationId xmlns:p14="http://schemas.microsoft.com/office/powerpoint/2010/main" val="109360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19</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531077"/>
            <a:ext cx="8610599" cy="230832"/>
          </a:xfrm>
        </p:spPr>
        <p:txBody>
          <a:bodyPr/>
          <a:lstStyle/>
          <a:p>
            <a:r>
              <a:rPr lang="en-US" dirty="0"/>
              <a:t>Source: GfK TVB Media Comparisons Study 2023. M-S 4A-2A. Persons 18+ Placed an online sports bet in past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1947810001"/>
              </p:ext>
            </p:extLst>
          </p:nvPr>
        </p:nvGraphicFramePr>
        <p:xfrm>
          <a:off x="2514600" y="1397092"/>
          <a:ext cx="6781801"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More Than 2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868440" y="1676400"/>
            <a:ext cx="6781800" cy="369332"/>
          </a:xfrm>
          <a:prstGeom prst="rect">
            <a:avLst/>
          </a:prstGeom>
          <a:noFill/>
        </p:spPr>
        <p:txBody>
          <a:bodyPr wrap="square">
            <a:spAutoFit/>
          </a:bodyPr>
          <a:lstStyle/>
          <a:p>
            <a:pPr algn="ctr"/>
            <a:r>
              <a:rPr lang="en-US" sz="1800" b="1" i="0" baseline="0" dirty="0">
                <a:effectLst/>
              </a:rPr>
              <a:t>A18+ Placed An </a:t>
            </a:r>
            <a:r>
              <a:rPr lang="en-US" b="1" dirty="0"/>
              <a:t>O</a:t>
            </a:r>
            <a:r>
              <a:rPr lang="en-US" sz="1800" b="1" i="0" baseline="0" dirty="0">
                <a:effectLst/>
              </a:rPr>
              <a:t>nline </a:t>
            </a:r>
            <a:r>
              <a:rPr lang="en-US" b="1" dirty="0"/>
              <a:t>S</a:t>
            </a:r>
            <a:r>
              <a:rPr lang="en-US" sz="1800" b="1" i="0" baseline="0" dirty="0">
                <a:effectLst/>
              </a:rPr>
              <a:t>ports </a:t>
            </a:r>
            <a:r>
              <a:rPr lang="en-US" b="1" dirty="0"/>
              <a:t>B</a:t>
            </a:r>
            <a:r>
              <a:rPr lang="en-US" sz="1800" b="1" i="0" baseline="0" dirty="0">
                <a:effectLst/>
              </a:rPr>
              <a:t>et In Past </a:t>
            </a:r>
            <a:r>
              <a:rPr lang="en-US" b="1" dirty="0"/>
              <a:t>Y</a:t>
            </a:r>
            <a:r>
              <a:rPr lang="en-US" sz="1800" b="1" i="0" baseline="0" dirty="0">
                <a:effectLst/>
              </a:rPr>
              <a:t>ear</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a:t>
            </a:r>
            <a:r>
              <a:rPr lang="en-US" sz="2000" b="1" dirty="0"/>
              <a:t>placed an online sports bet </a:t>
            </a:r>
            <a:r>
              <a:rPr lang="en-US" sz="2000" dirty="0"/>
              <a:t>in the past year. n=626</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20</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814284293"/>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8641773" cy="246221"/>
          </a:xfrm>
        </p:spPr>
        <p:txBody>
          <a:bodyPr/>
          <a:lstStyle/>
          <a:p>
            <a:r>
              <a:rPr lang="en-US" dirty="0"/>
              <a:t>Source: GfK TVB Media Comparisons Study 2023.  </a:t>
            </a:r>
            <a:r>
              <a:rPr lang="en-US"/>
              <a:t>M-S 4A-2A</a:t>
            </a:r>
            <a:r>
              <a:rPr lang="en-US" dirty="0"/>
              <a:t>. Persons 18+ Placed an online sports bet in past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sz="1800" b="1" i="0" baseline="0" dirty="0">
                <a:effectLst/>
              </a:rPr>
              <a:t>A18+ Placed An </a:t>
            </a:r>
            <a:r>
              <a:rPr lang="en-US" b="1" dirty="0"/>
              <a:t>O</a:t>
            </a:r>
            <a:r>
              <a:rPr lang="en-US" sz="1800" b="1" i="0" baseline="0" dirty="0">
                <a:effectLst/>
              </a:rPr>
              <a:t>nline </a:t>
            </a:r>
            <a:r>
              <a:rPr lang="en-US" b="1" dirty="0"/>
              <a:t>S</a:t>
            </a:r>
            <a:r>
              <a:rPr lang="en-US" sz="1800" b="1" i="0" baseline="0" dirty="0">
                <a:effectLst/>
              </a:rPr>
              <a:t>ports </a:t>
            </a:r>
            <a:r>
              <a:rPr lang="en-US" b="1" dirty="0"/>
              <a:t>B</a:t>
            </a:r>
            <a:r>
              <a:rPr lang="en-US" sz="1800" b="1" i="0" baseline="0" dirty="0">
                <a:effectLst/>
              </a:rPr>
              <a:t>et In Past </a:t>
            </a:r>
            <a:r>
              <a:rPr lang="en-US" b="1" dirty="0"/>
              <a:t>Y</a:t>
            </a:r>
            <a:r>
              <a:rPr lang="en-US" sz="1800" b="1" i="0" baseline="0" dirty="0">
                <a:effectLst/>
              </a:rPr>
              <a:t>ear</a:t>
            </a:r>
            <a:endParaRPr lang="en-US" sz="1800" dirty="0"/>
          </a:p>
        </p:txBody>
      </p:sp>
    </p:spTree>
    <p:extLst>
      <p:ext uri="{BB962C8B-B14F-4D97-AF65-F5344CB8AC3E}">
        <p14:creationId xmlns:p14="http://schemas.microsoft.com/office/powerpoint/2010/main" val="131005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381000" y="6227802"/>
            <a:ext cx="7848600" cy="553998"/>
          </a:xfrm>
        </p:spPr>
        <p:txBody>
          <a:bodyPr/>
          <a:lstStyle/>
          <a:p>
            <a:r>
              <a:rPr lang="en-US" dirty="0"/>
              <a:t>Source: GfK TVB Media Comparisons Study 2023. Persons 18+ Placed an online sports bet in past year: Yes. Includes only those who chose a media. QO6 - What source do you turn to first for information about local weather, traffic, or sports? Broadcast TV News &amp; Broadcast TV News Websites/Apps include local TV station &amp; broadcast network telecasts and websites/apps for news/weather/sports.</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Placed An Online Sports Bet In Past Year</a:t>
            </a:r>
          </a:p>
        </p:txBody>
      </p:sp>
      <p:graphicFrame>
        <p:nvGraphicFramePr>
          <p:cNvPr id="6" name="Chart 5">
            <a:extLst>
              <a:ext uri="{FF2B5EF4-FFF2-40B4-BE49-F238E27FC236}">
                <a16:creationId xmlns:a16="http://schemas.microsoft.com/office/drawing/2014/main" id="{B6FE1AAF-09CC-FC11-E700-42F16E4B4480}"/>
              </a:ext>
            </a:extLst>
          </p:cNvPr>
          <p:cNvGraphicFramePr/>
          <p:nvPr>
            <p:extLst>
              <p:ext uri="{D42A27DB-BD31-4B8C-83A1-F6EECF244321}">
                <p14:modId xmlns:p14="http://schemas.microsoft.com/office/powerpoint/2010/main" val="3829983664"/>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3681366316"/>
              </p:ext>
            </p:extLst>
          </p:nvPr>
        </p:nvGraphicFramePr>
        <p:xfrm>
          <a:off x="304799" y="1447800"/>
          <a:ext cx="11809022"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6" y="228600"/>
            <a:ext cx="11467604" cy="590931"/>
          </a:xfrm>
        </p:spPr>
        <p:txBody>
          <a:bodyPr/>
          <a:lstStyle/>
          <a:p>
            <a:r>
              <a:rPr lang="en-US" sz="3600" dirty="0"/>
              <a:t>Online Sports Bettors’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5" name="Text Placeholder 4"/>
          <p:cNvSpPr>
            <a:spLocks noGrp="1"/>
          </p:cNvSpPr>
          <p:nvPr>
            <p:ph type="body" sz="quarter" idx="13"/>
          </p:nvPr>
        </p:nvSpPr>
        <p:spPr>
          <a:xfrm>
            <a:off x="381000" y="6381690"/>
            <a:ext cx="9525000" cy="400110"/>
          </a:xfrm>
        </p:spPr>
        <p:txBody>
          <a:bodyPr/>
          <a:lstStyle/>
          <a:p>
            <a:pPr>
              <a:lnSpc>
                <a:spcPct val="100000"/>
              </a:lnSpc>
            </a:pPr>
            <a:r>
              <a:rPr lang="en-US" dirty="0"/>
              <a:t>Source: GfK TVB Media Comparisons Study 2023. Persons 18+ Placed an online sports bet in past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A18+ Placed An Online Sports Bet In Past Year</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277600"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954985" y="18288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10345385"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98881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978729"/>
          </a:xfrm>
        </p:spPr>
        <p:txBody>
          <a:bodyPr/>
          <a:lstStyle/>
          <a:p>
            <a:r>
              <a:rPr lang="en-US" sz="3200" dirty="0"/>
              <a:t>Local Broadcast Television News:</a:t>
            </a:r>
            <a:br>
              <a:rPr lang="en-US" sz="3200" dirty="0"/>
            </a:br>
            <a:r>
              <a:rPr lang="en-US" sz="3200" dirty="0"/>
              <a:t>Most Involved In Your Community For Online Sports Bettors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25</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Placed an online sports bet in past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1925012550"/>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a:t>
            </a:r>
          </a:p>
        </p:txBody>
      </p:sp>
    </p:spTree>
    <p:extLst>
      <p:ext uri="{BB962C8B-B14F-4D97-AF65-F5344CB8AC3E}">
        <p14:creationId xmlns:p14="http://schemas.microsoft.com/office/powerpoint/2010/main" val="380824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 For Online Sports Bettors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1000" y="6361799"/>
            <a:ext cx="8610599" cy="400110"/>
          </a:xfrm>
        </p:spPr>
        <p:txBody>
          <a:bodyPr/>
          <a:lstStyle/>
          <a:p>
            <a:pPr>
              <a:lnSpc>
                <a:spcPct val="100000"/>
              </a:lnSpc>
            </a:pPr>
            <a:r>
              <a:rPr lang="en-US" dirty="0"/>
              <a:t>Source: GfK TVB Media Comparisons Study 2023. Persons 18+, Persons 18+ Placed an online sports bet in past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576537245"/>
              </p:ext>
            </p:extLst>
          </p:nvPr>
        </p:nvGraphicFramePr>
        <p:xfrm>
          <a:off x="3124199" y="1860032"/>
          <a:ext cx="5867399"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207911"/>
            <a:ext cx="7924799" cy="553998"/>
          </a:xfrm>
        </p:spPr>
        <p:txBody>
          <a:bodyPr/>
          <a:lstStyle/>
          <a:p>
            <a:pPr>
              <a:lnSpc>
                <a:spcPct val="100000"/>
              </a:lnSpc>
            </a:pPr>
            <a:r>
              <a:rPr lang="en-US" dirty="0"/>
              <a:t>Source: GfK TVB Media Comparisons Study 2023. Persons 18+, Persons 18+ Placed an online sports bet in past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4267873084"/>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86% of Online Sports Bettors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227802"/>
            <a:ext cx="8451272" cy="553998"/>
          </a:xfrm>
        </p:spPr>
        <p:txBody>
          <a:bodyPr/>
          <a:lstStyle/>
          <a:p>
            <a:r>
              <a:rPr lang="en-US" dirty="0"/>
              <a:t>Source: GfK TVB Media Comparisons Study 2023. Persons 18+, Persons 18+ Placed an online sports bet in past year: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761024363"/>
              </p:ext>
            </p:extLst>
          </p:nvPr>
        </p:nvGraphicFramePr>
        <p:xfrm>
          <a:off x="3035510" y="1193286"/>
          <a:ext cx="6108490"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8651216"/>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31</a:t>
            </a:fld>
            <a:endParaRPr lang="en-US"/>
          </a:p>
        </p:txBody>
      </p:sp>
      <p:sp>
        <p:nvSpPr>
          <p:cNvPr id="3" name="Text Placeholder 2"/>
          <p:cNvSpPr>
            <a:spLocks noGrp="1"/>
          </p:cNvSpPr>
          <p:nvPr>
            <p:ph type="body" sz="quarter" idx="13"/>
          </p:nvPr>
        </p:nvSpPr>
        <p:spPr>
          <a:xfrm>
            <a:off x="381000" y="6273969"/>
            <a:ext cx="8000999" cy="507831"/>
          </a:xfrm>
        </p:spPr>
        <p:txBody>
          <a:bodyPr/>
          <a:lstStyle/>
          <a:p>
            <a:r>
              <a:rPr lang="en-US" dirty="0"/>
              <a:t>Source: GfK TVB Media Comparisons Study 2023. Persons 18+ Placed an online sports bet in past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Online Sports Bettors Summary</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7" name="Content Placeholder 2">
            <a:extLst>
              <a:ext uri="{FF2B5EF4-FFF2-40B4-BE49-F238E27FC236}">
                <a16:creationId xmlns:a16="http://schemas.microsoft.com/office/drawing/2014/main" id="{9123BE37-D46F-6F6D-5EC5-4CEE75DF177E}"/>
              </a:ext>
            </a:extLst>
          </p:cNvPr>
          <p:cNvSpPr>
            <a:spLocks noGrp="1"/>
          </p:cNvSpPr>
          <p:nvPr>
            <p:ph idx="1"/>
          </p:nvPr>
        </p:nvSpPr>
        <p:spPr>
          <a:xfrm>
            <a:off x="324591" y="990600"/>
            <a:ext cx="11542816" cy="5486400"/>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2</a:t>
            </a:r>
            <a:r>
              <a:rPr lang="en-US" sz="2200" baseline="30000" dirty="0">
                <a:latin typeface="Tahoma" panose="020B0604030504040204" pitchFamily="34" charset="0"/>
                <a:ea typeface="Tahoma" panose="020B0604030504040204" pitchFamily="34" charset="0"/>
                <a:cs typeface="Tahoma" panose="020B0604030504040204" pitchFamily="34" charset="0"/>
              </a:rPr>
              <a:t>nd</a:t>
            </a:r>
            <a:r>
              <a:rPr lang="en-US" sz="2200" dirty="0">
                <a:latin typeface="Tahoma" panose="020B0604030504040204" pitchFamily="34" charset="0"/>
                <a:ea typeface="Tahoma" panose="020B0604030504040204" pitchFamily="34" charset="0"/>
                <a:cs typeface="Tahoma" panose="020B0604030504040204" pitchFamily="34" charset="0"/>
              </a:rPr>
              <a:t> most trusted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p:txBody>
      </p:sp>
    </p:spTree>
    <p:extLst>
      <p:ext uri="{BB962C8B-B14F-4D97-AF65-F5344CB8AC3E}">
        <p14:creationId xmlns:p14="http://schemas.microsoft.com/office/powerpoint/2010/main" val="261912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14280</TotalTime>
  <Words>2513</Words>
  <Application>Microsoft Office PowerPoint</Application>
  <PresentationFormat>Widescreen</PresentationFormat>
  <Paragraphs>263</Paragraphs>
  <Slides>33</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4 out of 10 Use PC for Email. </vt:lpstr>
      <vt:lpstr>Digital platform usage was asked separately for each device. Results on media comparisons reflect the total of all three digital devices.</vt:lpstr>
      <vt:lpstr>TV Has Highest Reach of Ad Supported Platforms Broadcast Leads the Way For Online Sports Bettors</vt:lpstr>
      <vt:lpstr>Broadcast Websites Added More Reach to Broadcast TV than Cable or Streaming</vt:lpstr>
      <vt:lpstr>Streaming with NO Advertising:  Advertisers Cannot Reach these Viewers  </vt:lpstr>
      <vt:lpstr>Online Sports Bettors Spend the Most Time with Television of All Ad Supported Platforms</vt:lpstr>
      <vt:lpstr>Most Time Spent with TV Programs  is On Linear TV For Online Sports Bettors</vt:lpstr>
      <vt:lpstr>Numbers Quoted for Streaming by Industry Include Streaming Without Ads.  When looking only at platforms that have advertising,  Linear TV Represents 77% of the Viewing Time</vt:lpstr>
      <vt:lpstr>Screen Size Matters</vt:lpstr>
      <vt:lpstr>More Than 2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Local Traffic, Weather &amp; Sports: Broadcast Television News</vt:lpstr>
      <vt:lpstr>Online Sports Bettors’ Trust is in Local Broadcast Assets</vt:lpstr>
      <vt:lpstr>Local Broadcast Television News: Most Involved In Your Community For Online Sports Bettors</vt:lpstr>
      <vt:lpstr>Television: Motivator</vt:lpstr>
      <vt:lpstr>Television Ads Are Motivation To Do  Further Research Online For Online Sports Bettors</vt:lpstr>
      <vt:lpstr>“When visiting a local television station’s website/apps, do you look at the video ads?”</vt:lpstr>
      <vt:lpstr>86% of Online Sports Bettors Have Read or Watched Local Broadcast TV Station Content on a Social Media Site</vt:lpstr>
      <vt:lpstr>If you could choose  only five networks,  which five would you choose?  </vt:lpstr>
      <vt:lpstr>Out of 5 choices, the top 4 were Broadcast Networks</vt:lpstr>
      <vt:lpstr>Online Sports Bettors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1234</cp:revision>
  <cp:lastPrinted>2023-02-08T15:29:24Z</cp:lastPrinted>
  <dcterms:created xsi:type="dcterms:W3CDTF">2017-03-08T14:37:33Z</dcterms:created>
  <dcterms:modified xsi:type="dcterms:W3CDTF">2023-03-09T20:03:55Z</dcterms:modified>
</cp:coreProperties>
</file>