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theme/themeOverride2.xml" ContentType="application/vnd.openxmlformats-officedocument.themeOverr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notesSlides/notesSlide13.xml" ContentType="application/vnd.openxmlformats-officedocument.presentationml.notesSlide+xml"/>
  <Override PartName="/ppt/charts/chart12.xml" ContentType="application/vnd.openxmlformats-officedocument.drawingml.chart+xml"/>
  <Override PartName="/ppt/notesSlides/notesSlide14.xml" ContentType="application/vnd.openxmlformats-officedocument.presentationml.notesSlid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5.xml" ContentType="application/vnd.openxmlformats-officedocument.presentationml.notesSlide+xml"/>
  <Override PartName="/ppt/charts/chart15.xml" ContentType="application/vnd.openxmlformats-officedocument.drawingml.chart+xml"/>
  <Override PartName="/ppt/theme/themeOverride3.xml" ContentType="application/vnd.openxmlformats-officedocument.themeOverride+xml"/>
  <Override PartName="/ppt/notesSlides/notesSlide16.xml" ContentType="application/vnd.openxmlformats-officedocument.presentationml.notesSlide+xml"/>
  <Override PartName="/ppt/charts/chart16.xml" ContentType="application/vnd.openxmlformats-officedocument.drawingml.chart+xml"/>
  <Override PartName="/ppt/theme/themeOverride4.xml" ContentType="application/vnd.openxmlformats-officedocument.themeOverride+xml"/>
  <Override PartName="/ppt/charts/chart17.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8.xml" ContentType="application/vnd.openxmlformats-officedocument.drawingml.chart+xml"/>
  <Override PartName="/ppt/theme/themeOverride5.xml" ContentType="application/vnd.openxmlformats-officedocument.themeOverride+xml"/>
  <Override PartName="/ppt/charts/chart19.xml" ContentType="application/vnd.openxmlformats-officedocument.drawingml.chart+xml"/>
  <Override PartName="/ppt/theme/themeOverride6.xml" ContentType="application/vnd.openxmlformats-officedocument.themeOverride+xml"/>
  <Override PartName="/ppt/charts/chart20.xml" ContentType="application/vnd.openxmlformats-officedocument.drawingml.chart+xml"/>
  <Override PartName="/ppt/theme/themeOverride7.xml" ContentType="application/vnd.openxmlformats-officedocument.themeOverride+xml"/>
  <Override PartName="/ppt/charts/chart21.xml" ContentType="application/vnd.openxmlformats-officedocument.drawingml.chart+xml"/>
  <Override PartName="/ppt/charts/chart22.xml" ContentType="application/vnd.openxmlformats-officedocument.drawingml.chart+xml"/>
  <Override PartName="/ppt/theme/themeOverride8.xml" ContentType="application/vnd.openxmlformats-officedocument.themeOverride+xml"/>
  <Override PartName="/ppt/notesSlides/notesSlide19.xml" ContentType="application/vnd.openxmlformats-officedocument.presentationml.notesSlide+xml"/>
  <Override PartName="/ppt/charts/chart23.xml" ContentType="application/vnd.openxmlformats-officedocument.drawingml.chart+xml"/>
  <Override PartName="/ppt/theme/themeOverride9.xml" ContentType="application/vnd.openxmlformats-officedocument.themeOverride+xml"/>
  <Override PartName="/ppt/drawings/drawing2.xml" ContentType="application/vnd.openxmlformats-officedocument.drawingml.chartshapes+xml"/>
  <Override PartName="/ppt/notesSlides/notesSlide20.xml" ContentType="application/vnd.openxmlformats-officedocument.presentationml.notesSlide+xml"/>
  <Override PartName="/ppt/charts/chart24.xml" ContentType="application/vnd.openxmlformats-officedocument.drawingml.chart+xml"/>
  <Override PartName="/ppt/theme/themeOverride10.xml" ContentType="application/vnd.openxmlformats-officedocument.themeOverride+xml"/>
  <Override PartName="/ppt/notesSlides/notesSlide21.xml" ContentType="application/vnd.openxmlformats-officedocument.presentationml.notesSlide+xml"/>
  <Override PartName="/ppt/charts/chart25.xml" ContentType="application/vnd.openxmlformats-officedocument.drawingml.chart+xml"/>
  <Override PartName="/ppt/theme/themeOverride11.xml" ContentType="application/vnd.openxmlformats-officedocument.themeOverride+xml"/>
  <Override PartName="/ppt/notesSlides/notesSlide22.xml" ContentType="application/vnd.openxmlformats-officedocument.presentationml.notesSlide+xml"/>
  <Override PartName="/ppt/charts/chart26.xml" ContentType="application/vnd.openxmlformats-officedocument.drawingml.chart+xml"/>
  <Override PartName="/ppt/theme/themeOverride12.xml" ContentType="application/vnd.openxmlformats-officedocument.themeOverride+xml"/>
  <Override PartName="/ppt/charts/chart27.xml" ContentType="application/vnd.openxmlformats-officedocument.drawingml.chart+xml"/>
  <Override PartName="/ppt/theme/themeOverride13.xml" ContentType="application/vnd.openxmlformats-officedocument.themeOverride+xml"/>
  <Override PartName="/ppt/notesSlides/notesSlide23.xml" ContentType="application/vnd.openxmlformats-officedocument.presentationml.notesSlide+xml"/>
  <Override PartName="/ppt/charts/chart28.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 id="2147483684" r:id="rId2"/>
  </p:sldMasterIdLst>
  <p:notesMasterIdLst>
    <p:notesMasterId r:id="rId43"/>
  </p:notesMasterIdLst>
  <p:handoutMasterIdLst>
    <p:handoutMasterId r:id="rId44"/>
  </p:handoutMasterIdLst>
  <p:sldIdLst>
    <p:sldId id="865" r:id="rId3"/>
    <p:sldId id="673" r:id="rId4"/>
    <p:sldId id="660" r:id="rId5"/>
    <p:sldId id="1098" r:id="rId6"/>
    <p:sldId id="886" r:id="rId7"/>
    <p:sldId id="926" r:id="rId8"/>
    <p:sldId id="869" r:id="rId9"/>
    <p:sldId id="878" r:id="rId10"/>
    <p:sldId id="1094" r:id="rId11"/>
    <p:sldId id="1099" r:id="rId12"/>
    <p:sldId id="1093" r:id="rId13"/>
    <p:sldId id="393" r:id="rId14"/>
    <p:sldId id="911" r:id="rId15"/>
    <p:sldId id="1100" r:id="rId16"/>
    <p:sldId id="1101" r:id="rId17"/>
    <p:sldId id="882" r:id="rId18"/>
    <p:sldId id="892" r:id="rId19"/>
    <p:sldId id="1095" r:id="rId20"/>
    <p:sldId id="1102" r:id="rId21"/>
    <p:sldId id="1097" r:id="rId22"/>
    <p:sldId id="1103" r:id="rId23"/>
    <p:sldId id="1106" r:id="rId24"/>
    <p:sldId id="906" r:id="rId25"/>
    <p:sldId id="677" r:id="rId26"/>
    <p:sldId id="478" r:id="rId27"/>
    <p:sldId id="1082" r:id="rId28"/>
    <p:sldId id="1083" r:id="rId29"/>
    <p:sldId id="352" r:id="rId30"/>
    <p:sldId id="354" r:id="rId31"/>
    <p:sldId id="380" r:id="rId32"/>
    <p:sldId id="1104" r:id="rId33"/>
    <p:sldId id="503" r:id="rId34"/>
    <p:sldId id="505" r:id="rId35"/>
    <p:sldId id="378" r:id="rId36"/>
    <p:sldId id="830" r:id="rId37"/>
    <p:sldId id="368" r:id="rId38"/>
    <p:sldId id="1105" r:id="rId39"/>
    <p:sldId id="356" r:id="rId40"/>
    <p:sldId id="337" r:id="rId41"/>
    <p:sldId id="617" r:id="rId42"/>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504" userDrawn="1">
          <p15:clr>
            <a:srgbClr val="A4A3A4"/>
          </p15:clr>
        </p15:guide>
        <p15:guide id="5" orient="horz" pos="3984" userDrawn="1">
          <p15:clr>
            <a:srgbClr val="A4A3A4"/>
          </p15:clr>
        </p15:guide>
        <p15:guide id="6" pos="3504" userDrawn="1">
          <p15:clr>
            <a:srgbClr val="A4A3A4"/>
          </p15:clr>
        </p15:guide>
        <p15:guide id="7" pos="4176" userDrawn="1">
          <p15:clr>
            <a:srgbClr val="A4A3A4"/>
          </p15:clr>
        </p15:guide>
        <p15:guide id="10" pos="7296" userDrawn="1">
          <p15:clr>
            <a:srgbClr val="A4A3A4"/>
          </p15:clr>
        </p15:guide>
        <p15:guide id="11" orient="horz" pos="1296" userDrawn="1">
          <p15:clr>
            <a:srgbClr val="A4A3A4"/>
          </p15:clr>
        </p15:guide>
        <p15:guide id="12" orient="horz" pos="480" userDrawn="1">
          <p15:clr>
            <a:srgbClr val="A4A3A4"/>
          </p15:clr>
        </p15:guide>
        <p15:guide id="13" orient="horz" pos="2976" userDrawn="1">
          <p15:clr>
            <a:srgbClr val="A4A3A4"/>
          </p15:clr>
        </p15:guide>
        <p15:guide id="14" orient="horz" pos="3744" userDrawn="1">
          <p15:clr>
            <a:srgbClr val="A4A3A4"/>
          </p15:clr>
        </p15:guide>
        <p15:guide id="15" pos="288" userDrawn="1">
          <p15:clr>
            <a:srgbClr val="A4A3A4"/>
          </p15:clr>
        </p15:guide>
        <p15:guide id="16" orient="horz" pos="768" userDrawn="1">
          <p15:clr>
            <a:srgbClr val="A4A3A4"/>
          </p15:clr>
        </p15:guide>
        <p15:guide id="17" orient="horz" pos="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7FFA1"/>
    <a:srgbClr val="FFFFFF"/>
    <a:srgbClr val="FF15C7"/>
    <a:srgbClr val="C27AF9"/>
    <a:srgbClr val="AA68DC"/>
    <a:srgbClr val="B671EB"/>
    <a:srgbClr val="A0B5FF"/>
    <a:srgbClr val="BE6743"/>
    <a:srgbClr val="4B05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66" autoAdjust="0"/>
    <p:restoredTop sz="96187" autoAdjust="0"/>
  </p:normalViewPr>
  <p:slideViewPr>
    <p:cSldViewPr showGuides="1">
      <p:cViewPr varScale="1">
        <p:scale>
          <a:sx n="114" d="100"/>
          <a:sy n="114" d="100"/>
        </p:scale>
        <p:origin x="2574" y="120"/>
      </p:cViewPr>
      <p:guideLst>
        <p:guide orient="horz" pos="2160"/>
        <p:guide pos="3840"/>
        <p:guide orient="horz" pos="3504"/>
        <p:guide orient="horz" pos="3984"/>
        <p:guide pos="3504"/>
        <p:guide pos="4176"/>
        <p:guide pos="7296"/>
        <p:guide orient="horz" pos="1296"/>
        <p:guide orient="horz" pos="480"/>
        <p:guide orient="horz" pos="2976"/>
        <p:guide orient="horz" pos="3744"/>
        <p:guide pos="288"/>
        <p:guide orient="horz" pos="768"/>
        <p:guide orient="horz" pos="672"/>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9.xml"/><Relationship Id="rId1" Type="http://schemas.microsoft.com/office/2011/relationships/chartStyle" Target="style9.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3.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0.xml"/><Relationship Id="rId1" Type="http://schemas.microsoft.com/office/2011/relationships/chartStyle" Target="style10.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5.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7.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8.xml"/></Relationships>
</file>

<file path=ppt/charts/_rels/chart2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2.xlsx"/><Relationship Id="rId1" Type="http://schemas.openxmlformats.org/officeDocument/2006/relationships/themeOverride" Target="../theme/themeOverride9.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0.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1.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2.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3.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62068783484573"/>
          <c:y val="6.3059158135292642E-2"/>
          <c:w val="0.76912673612881588"/>
          <c:h val="0.78827928618352394"/>
        </c:manualLayout>
      </c:layout>
      <c:pieChart>
        <c:varyColors val="1"/>
        <c:ser>
          <c:idx val="0"/>
          <c:order val="0"/>
          <c:tx>
            <c:strRef>
              <c:f>Sheet1!$A$2</c:f>
              <c:strCache>
                <c:ptCount val="1"/>
                <c:pt idx="0">
                  <c:v>Social Media</c:v>
                </c:pt>
              </c:strCache>
            </c:strRef>
          </c:tx>
          <c:spPr>
            <a:solidFill>
              <a:srgbClr val="A1A1C3"/>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E-5DEF-493F-9C6E-F62151027DDF}"/>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5DEF-493F-9C6E-F62151027DDF}"/>
              </c:ext>
            </c:extLst>
          </c:dPt>
          <c:dPt>
            <c:idx val="2"/>
            <c:bubble3D val="0"/>
            <c:spPr>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5DEF-493F-9C6E-F62151027DDF}"/>
              </c:ext>
            </c:extLst>
          </c:dPt>
          <c:dLbls>
            <c:dLbl>
              <c:idx val="0"/>
              <c:layout>
                <c:manualLayout>
                  <c:x val="-0.17786847992738242"/>
                  <c:y val="0.17002373485002714"/>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E-5DEF-493F-9C6E-F62151027DDF}"/>
                </c:ext>
              </c:extLst>
            </c:dLbl>
            <c:dLbl>
              <c:idx val="1"/>
              <c:layout>
                <c:manualLayout>
                  <c:x val="0.15865816485929399"/>
                  <c:y val="-0.25482911423395194"/>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5DEF-493F-9C6E-F62151027DDF}"/>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5DEF-493F-9C6E-F62151027DD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Cache>
                <c:formatCode>h:mm;@</c:formatCode>
                <c:ptCount val="3"/>
                <c:pt idx="0">
                  <c:v>1.3194444444444444E-2</c:v>
                </c:pt>
                <c:pt idx="1">
                  <c:v>3.1944444444444449E-2</c:v>
                </c:pt>
                <c:pt idx="2">
                  <c:v>3.472222222222222E-3</c:v>
                </c:pt>
              </c:numCache>
            </c:numRef>
          </c:val>
          <c:extLst>
            <c:ext xmlns:c16="http://schemas.microsoft.com/office/drawing/2014/chart" uri="{C3380CC4-5D6E-409C-BE32-E72D297353CC}">
              <c16:uniqueId val="{00000000-B83F-464C-B8EB-6FC8982DECBD}"/>
            </c:ext>
          </c:extLst>
        </c:ser>
        <c:ser>
          <c:idx val="1"/>
          <c:order val="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07-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1-B83F-464C-B8EB-6FC8982DECBD}"/>
            </c:ext>
          </c:extLst>
        </c:ser>
        <c:ser>
          <c:idx val="2"/>
          <c:order val="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0D-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2-B83F-464C-B8EB-6FC8982DECBD}"/>
            </c:ext>
          </c:extLst>
        </c:ser>
        <c:ser>
          <c:idx val="3"/>
          <c:order val="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3-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0-5DEF-493F-9C6E-F62151027DDF}"/>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9-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1-5DEF-493F-9C6E-F62151027DDF}"/>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F-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2-5DEF-493F-9C6E-F62151027DDF}"/>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5-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3-5DEF-493F-9C6E-F62151027DDF}"/>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B-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4-5DEF-493F-9C6E-F62151027DDF}"/>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1-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5-5DEF-493F-9C6E-F62151027DDF}"/>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7-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6-5DEF-493F-9C6E-F62151027DDF}"/>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D-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7-5DEF-493F-9C6E-F62151027DDF}"/>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3-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8-5DEF-493F-9C6E-F62151027DDF}"/>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9-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9-5DEF-493F-9C6E-F62151027DDF}"/>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F-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A-5DEF-493F-9C6E-F62151027DDF}"/>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5-21BC-4688-9046-FD986455052C}"/>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0B-5DEF-493F-9C6E-F62151027DD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b="1" dirty="0">
                <a:solidFill>
                  <a:schemeClr val="tx1"/>
                </a:solidFill>
              </a:rPr>
              <a:t>QSR/Casual Dining Patrons</a:t>
            </a:r>
          </a:p>
          <a:p>
            <a:pPr>
              <a:defRPr sz="1600">
                <a:solidFill>
                  <a:schemeClr val="tx1"/>
                </a:solidFill>
              </a:defRPr>
            </a:pPr>
            <a:r>
              <a:rPr lang="en-US" sz="1600" b="1" dirty="0">
                <a:solidFill>
                  <a:schemeClr val="tx1"/>
                </a:solidFill>
              </a:rPr>
              <a:t>% Reach of Streamers with No Advertising</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Percent Broadcast Reach of Streamers with NO Advertising</c:v>
                </c:pt>
              </c:strCache>
            </c:strRef>
          </c:tx>
          <c:spPr>
            <a:solidFill>
              <a:schemeClr val="accent1"/>
            </a:solidFill>
            <a:ln w="19050">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9F48-45C3-B882-7FFCBD287511}"/>
              </c:ext>
            </c:extLst>
          </c:dPt>
          <c:dPt>
            <c:idx val="1"/>
            <c:invertIfNegative val="0"/>
            <c:bubble3D val="0"/>
            <c:spPr>
              <a:solidFill>
                <a:srgbClr val="0000FF"/>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9F48-45C3-B882-7FFCBD287511}"/>
              </c:ext>
            </c:extLst>
          </c:dPt>
          <c:dLbls>
            <c:spPr>
              <a:noFill/>
              <a:ln>
                <a:noFill/>
              </a:ln>
              <a:effectLst/>
            </c:spPr>
            <c:txPr>
              <a:bodyPr rot="0" spcFirstLastPara="1" vertOverflow="ellipsis" vert="horz" wrap="square" lIns="38100" tIns="19050" rIns="38100" bIns="19050" anchor="ctr" anchorCtr="0">
                <a:spAutoFit/>
              </a:bodyPr>
              <a:lstStyle/>
              <a:p>
                <a:pPr algn="just">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Broadcast TV</c:v>
                </c:pt>
                <c:pt idx="1">
                  <c:v>Broadcast TV +Broadcast Websites/Apps</c:v>
                </c:pt>
              </c:strCache>
            </c:strRef>
          </c:cat>
          <c:val>
            <c:numRef>
              <c:f>Sheet1!$B$2:$B$3</c:f>
              <c:numCache>
                <c:formatCode>0%</c:formatCode>
                <c:ptCount val="2"/>
                <c:pt idx="0">
                  <c:v>0.82399999999999995</c:v>
                </c:pt>
                <c:pt idx="1">
                  <c:v>0.89700000000000002</c:v>
                </c:pt>
              </c:numCache>
            </c:numRef>
          </c:val>
          <c:extLst>
            <c:ext xmlns:c16="http://schemas.microsoft.com/office/drawing/2014/chart" uri="{C3380CC4-5D6E-409C-BE32-E72D297353CC}">
              <c16:uniqueId val="{00000004-9F48-45C3-B882-7FFCBD287511}"/>
            </c:ext>
          </c:extLst>
        </c:ser>
        <c:dLbls>
          <c:dLblPos val="inBase"/>
          <c:showLegendKey val="0"/>
          <c:showVal val="1"/>
          <c:showCatName val="0"/>
          <c:showSerName val="0"/>
          <c:showPercent val="0"/>
          <c:showBubbleSize val="0"/>
        </c:dLbls>
        <c:gapWidth val="100"/>
        <c:axId val="579801192"/>
        <c:axId val="579807072"/>
      </c:barChart>
      <c:valAx>
        <c:axId val="579807072"/>
        <c:scaling>
          <c:orientation val="minMax"/>
          <c:max val="1"/>
          <c:min val="0"/>
        </c:scaling>
        <c:delete val="1"/>
        <c:axPos val="t"/>
        <c:numFmt formatCode="0%" sourceLinked="1"/>
        <c:majorTickMark val="out"/>
        <c:minorTickMark val="none"/>
        <c:tickLblPos val="nextTo"/>
        <c:crossAx val="579801192"/>
        <c:crosses val="autoZero"/>
        <c:crossBetween val="between"/>
      </c:valAx>
      <c:catAx>
        <c:axId val="5798011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80707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Daily Time Spent Yesterday A18+</a:t>
            </a:r>
          </a:p>
          <a:p>
            <a:pPr>
              <a:defRPr sz="1600" b="1" i="0" u="none" strike="noStrike" kern="1200" spc="0" baseline="0">
                <a:solidFill>
                  <a:schemeClr val="tx1"/>
                </a:solidFill>
                <a:latin typeface="+mn-lt"/>
                <a:ea typeface="+mn-ea"/>
                <a:cs typeface="+mn-cs"/>
              </a:defRPr>
            </a:pPr>
            <a:r>
              <a:rPr lang="en-US" sz="1600" b="1" i="0" u="none" strike="noStrike" baseline="0" dirty="0">
                <a:effectLst/>
              </a:rPr>
              <a:t>QSR/Casual Dining Patrons</a:t>
            </a:r>
          </a:p>
          <a:p>
            <a:pPr>
              <a:defRPr sz="1600" b="1" i="0" u="none" strike="noStrike" kern="1200" spc="0" baseline="0">
                <a:solidFill>
                  <a:schemeClr val="tx1"/>
                </a:solidFill>
                <a:latin typeface="+mn-lt"/>
                <a:ea typeface="+mn-ea"/>
                <a:cs typeface="+mn-cs"/>
              </a:defRPr>
            </a:pPr>
            <a:r>
              <a:rPr lang="en-US" sz="1600" b="1" i="0" baseline="0" dirty="0">
                <a:effectLst/>
              </a:rPr>
              <a:t>(In </a:t>
            </a:r>
            <a:r>
              <a:rPr lang="en-US" sz="1600" b="1" i="0" baseline="0" dirty="0" err="1">
                <a:effectLst/>
              </a:rPr>
              <a:t>Hours:Minutes</a:t>
            </a:r>
            <a:r>
              <a:rPr lang="en-US" sz="1600" b="1" i="0" baseline="0" dirty="0">
                <a:effectLst/>
              </a:rPr>
              <a:t>)</a:t>
            </a:r>
          </a:p>
        </c:rich>
      </c:tx>
      <c:layout>
        <c:manualLayout>
          <c:xMode val="edge"/>
          <c:yMode val="edge"/>
          <c:x val="0.65182706328375628"/>
          <c:y val="0.70400650095686512"/>
        </c:manualLayout>
      </c:layout>
      <c:overlay val="0"/>
      <c:spPr>
        <a:noFill/>
        <a:ln>
          <a:noFill/>
        </a:ln>
        <a:effectLst/>
      </c:spPr>
    </c:title>
    <c:autoTitleDeleted val="0"/>
    <c:plotArea>
      <c:layout>
        <c:manualLayout>
          <c:layoutTarget val="inner"/>
          <c:xMode val="edge"/>
          <c:yMode val="edge"/>
          <c:x val="0.41263517060367455"/>
          <c:y val="1.4988999536822607E-2"/>
          <c:w val="0.56515519431038874"/>
          <c:h val="0.97834240389069016"/>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4F98-4912-BB9F-C1554857D4A0}"/>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4F98-4912-BB9F-C1554857D4A0}"/>
              </c:ext>
            </c:extLst>
          </c:dPt>
          <c:dPt>
            <c:idx val="2"/>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4F98-4912-BB9F-C1554857D4A0}"/>
              </c:ext>
            </c:extLst>
          </c:dPt>
          <c:dPt>
            <c:idx val="3"/>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4F98-4912-BB9F-C1554857D4A0}"/>
              </c:ext>
            </c:extLst>
          </c:dPt>
          <c:dPt>
            <c:idx val="4"/>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4F98-4912-BB9F-C1554857D4A0}"/>
              </c:ext>
            </c:extLst>
          </c:dPt>
          <c:dPt>
            <c:idx val="5"/>
            <c:invertIfNegative val="0"/>
            <c:bubble3D val="0"/>
            <c:spPr>
              <a:solidFill>
                <a:srgbClr val="84F1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4F98-4912-BB9F-C1554857D4A0}"/>
              </c:ext>
            </c:extLst>
          </c:dPt>
          <c:dPt>
            <c:idx val="6"/>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4F98-4912-BB9F-C1554857D4A0}"/>
              </c:ext>
            </c:extLst>
          </c:dPt>
          <c:dPt>
            <c:idx val="7"/>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4F98-4912-BB9F-C1554857D4A0}"/>
              </c:ext>
            </c:extLst>
          </c:dPt>
          <c:dPt>
            <c:idx val="8"/>
            <c:invertIfNegative val="0"/>
            <c:bubble3D val="0"/>
            <c:spPr>
              <a:solidFill>
                <a:srgbClr val="F6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4F98-4912-BB9F-C1554857D4A0}"/>
              </c:ext>
            </c:extLst>
          </c:dPt>
          <c:dPt>
            <c:idx val="9"/>
            <c:invertIfNegative val="0"/>
            <c:bubble3D val="0"/>
            <c:spPr>
              <a:solidFill>
                <a:srgbClr val="CCCC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4F98-4912-BB9F-C1554857D4A0}"/>
              </c:ext>
            </c:extLst>
          </c:dPt>
          <c:dPt>
            <c:idx val="10"/>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4F98-4912-BB9F-C1554857D4A0}"/>
              </c:ext>
            </c:extLst>
          </c:dPt>
          <c:dPt>
            <c:idx val="11"/>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4F98-4912-BB9F-C1554857D4A0}"/>
              </c:ext>
            </c:extLst>
          </c:dPt>
          <c:dPt>
            <c:idx val="12"/>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4F98-4912-BB9F-C1554857D4A0}"/>
              </c:ext>
            </c:extLst>
          </c:dPt>
          <c:dPt>
            <c:idx val="13"/>
            <c:invertIfNegative val="0"/>
            <c:bubble3D val="0"/>
            <c:spPr>
              <a:solidFill>
                <a:srgbClr val="82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4F98-4912-BB9F-C1554857D4A0}"/>
              </c:ext>
            </c:extLst>
          </c:dPt>
          <c:dPt>
            <c:idx val="14"/>
            <c:invertIfNegative val="0"/>
            <c:bubble3D val="0"/>
            <c:spPr>
              <a:solidFill>
                <a:srgbClr val="009A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4F98-4912-BB9F-C1554857D4A0}"/>
              </c:ext>
            </c:extLst>
          </c:dPt>
          <c:dPt>
            <c:idx val="15"/>
            <c:invertIfNegative val="0"/>
            <c:bubble3D val="0"/>
            <c:spPr>
              <a:solidFill>
                <a:srgbClr val="FF67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4F98-4912-BB9F-C1554857D4A0}"/>
              </c:ext>
            </c:extLst>
          </c:dPt>
          <c:dPt>
            <c:idx val="16"/>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4F98-4912-BB9F-C1554857D4A0}"/>
              </c:ext>
            </c:extLst>
          </c:dPt>
          <c:dPt>
            <c:idx val="17"/>
            <c:invertIfNegative val="0"/>
            <c:bubble3D val="0"/>
            <c:spPr>
              <a:solidFill>
                <a:srgbClr val="9F5FD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4F98-4912-BB9F-C1554857D4A0}"/>
              </c:ext>
            </c:extLst>
          </c:dPt>
          <c:dPt>
            <c:idx val="18"/>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4F98-4912-BB9F-C1554857D4A0}"/>
              </c:ext>
            </c:extLst>
          </c:dPt>
          <c:dPt>
            <c:idx val="19"/>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4F98-4912-BB9F-C1554857D4A0}"/>
              </c:ext>
            </c:extLst>
          </c:dPt>
          <c:dPt>
            <c:idx val="20"/>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4F98-4912-BB9F-C1554857D4A0}"/>
              </c:ext>
            </c:extLst>
          </c:dPt>
          <c:dPt>
            <c:idx val="21"/>
            <c:invertIfNegative val="0"/>
            <c:bubble3D val="0"/>
            <c:spPr>
              <a:solidFill>
                <a:srgbClr val="E80AA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4F98-4912-BB9F-C1554857D4A0}"/>
              </c:ext>
            </c:extLst>
          </c:dPt>
          <c:dPt>
            <c:idx val="22"/>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4F98-4912-BB9F-C1554857D4A0}"/>
              </c:ext>
            </c:extLst>
          </c:dPt>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Sheet1!$A$2:$A$24</c:f>
              <c:strCache>
                <c:ptCount val="23"/>
                <c:pt idx="0">
                  <c:v>Television (Broadcast/Cable)</c:v>
                </c:pt>
                <c:pt idx="1">
                  <c:v>Broadcast TV</c:v>
                </c:pt>
                <c:pt idx="2">
                  <c:v>Cable TV</c:v>
                </c:pt>
                <c:pt idx="3">
                  <c:v>Streaming Programs on TV With Ads</c:v>
                </c:pt>
                <c:pt idx="4">
                  <c:v>Social Media</c:v>
                </c:pt>
                <c:pt idx="5">
                  <c:v>Email</c:v>
                </c:pt>
                <c:pt idx="6">
                  <c:v>Radio</c:v>
                </c:pt>
                <c:pt idx="7">
                  <c:v>Streaming Programs on TV No Ads</c:v>
                </c:pt>
                <c:pt idx="8">
                  <c:v>Streaming Programs on Digital Media With Ads</c:v>
                </c:pt>
                <c:pt idx="9">
                  <c:v>Streaming Video Other Than TV Programs on TV</c:v>
                </c:pt>
                <c:pt idx="10">
                  <c:v>Streaming Video Other Than TV Programs on Digital Media</c:v>
                </c:pt>
                <c:pt idx="11">
                  <c:v>Search</c:v>
                </c:pt>
                <c:pt idx="12">
                  <c:v>Streaming Audio</c:v>
                </c:pt>
                <c:pt idx="13">
                  <c:v>Streaming Programs on Digital Media No Ads</c:v>
                </c:pt>
                <c:pt idx="14">
                  <c:v>Broadcast TV News Websites/Apps</c:v>
                </c:pt>
                <c:pt idx="15">
                  <c:v>Newspapers</c:v>
                </c:pt>
                <c:pt idx="16">
                  <c:v>Magazines</c:v>
                </c:pt>
                <c:pt idx="17">
                  <c:v>Any other news website</c:v>
                </c:pt>
                <c:pt idx="18">
                  <c:v>Podcasts</c:v>
                </c:pt>
                <c:pt idx="19">
                  <c:v>Digital Newspaper</c:v>
                </c:pt>
                <c:pt idx="20">
                  <c:v>Cable News Channels' Websites/Apps</c:v>
                </c:pt>
                <c:pt idx="21">
                  <c:v>Local Radio Stations Websites/Apps</c:v>
                </c:pt>
                <c:pt idx="22">
                  <c:v>Digital Magazine</c:v>
                </c:pt>
              </c:strCache>
            </c:strRef>
          </c:cat>
          <c:val>
            <c:numRef>
              <c:f>Sheet1!$B$2:$B$24</c:f>
              <c:numCache>
                <c:formatCode>h:mm;@</c:formatCode>
                <c:ptCount val="23"/>
                <c:pt idx="0">
                  <c:v>0.23819444444444446</c:v>
                </c:pt>
                <c:pt idx="1">
                  <c:v>0.15694444444444444</c:v>
                </c:pt>
                <c:pt idx="2">
                  <c:v>8.1250000000000003E-2</c:v>
                </c:pt>
                <c:pt idx="3">
                  <c:v>6.25E-2</c:v>
                </c:pt>
                <c:pt idx="4">
                  <c:v>4.8611111111111112E-2</c:v>
                </c:pt>
                <c:pt idx="5">
                  <c:v>4.2361111111111106E-2</c:v>
                </c:pt>
                <c:pt idx="6">
                  <c:v>4.027777777777778E-2</c:v>
                </c:pt>
                <c:pt idx="7">
                  <c:v>3.9583333333333331E-2</c:v>
                </c:pt>
                <c:pt idx="8">
                  <c:v>3.5416666666666666E-2</c:v>
                </c:pt>
                <c:pt idx="9">
                  <c:v>3.4027777777777775E-2</c:v>
                </c:pt>
                <c:pt idx="10">
                  <c:v>3.3333333333333333E-2</c:v>
                </c:pt>
                <c:pt idx="11">
                  <c:v>2.8472222222222222E-2</c:v>
                </c:pt>
                <c:pt idx="12">
                  <c:v>1.4583333333333332E-2</c:v>
                </c:pt>
                <c:pt idx="13">
                  <c:v>1.3888888888888888E-2</c:v>
                </c:pt>
                <c:pt idx="14">
                  <c:v>1.1805555555555555E-2</c:v>
                </c:pt>
                <c:pt idx="15">
                  <c:v>1.0416666666666666E-2</c:v>
                </c:pt>
                <c:pt idx="16">
                  <c:v>8.3333333333333332E-3</c:v>
                </c:pt>
                <c:pt idx="17">
                  <c:v>8.3333333333333332E-3</c:v>
                </c:pt>
                <c:pt idx="18">
                  <c:v>6.9444444444444441E-3</c:v>
                </c:pt>
                <c:pt idx="19">
                  <c:v>6.2499999999999995E-3</c:v>
                </c:pt>
                <c:pt idx="20">
                  <c:v>6.2499999999999995E-3</c:v>
                </c:pt>
                <c:pt idx="21">
                  <c:v>6.2499999999999995E-3</c:v>
                </c:pt>
                <c:pt idx="22">
                  <c:v>3.472222222222222E-3</c:v>
                </c:pt>
              </c:numCache>
            </c:numRef>
          </c:val>
          <c:extLst>
            <c:ext xmlns:c16="http://schemas.microsoft.com/office/drawing/2014/chart" uri="{C3380CC4-5D6E-409C-BE32-E72D297353CC}">
              <c16:uniqueId val="{0000002E-4F98-4912-BB9F-C1554857D4A0}"/>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h:mm;@"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u="none" strike="noStrike" baseline="0" dirty="0">
                <a:effectLst/>
              </a:rPr>
              <a:t>QSR/Casual Dining Patrons</a:t>
            </a:r>
          </a:p>
          <a:p>
            <a:pPr>
              <a:defRPr sz="1600" b="1" i="0" u="none" strike="noStrike" kern="1200" spc="0" baseline="0">
                <a:solidFill>
                  <a:schemeClr val="tx1"/>
                </a:solidFill>
                <a:latin typeface="+mn-lt"/>
                <a:ea typeface="+mn-ea"/>
                <a:cs typeface="+mn-cs"/>
              </a:defRPr>
            </a:pPr>
            <a:r>
              <a:rPr lang="en-US" sz="1600" b="1" i="0" baseline="0" dirty="0">
                <a:effectLst/>
              </a:rPr>
              <a:t>Daily Time Spent Yesterday A18+</a:t>
            </a:r>
            <a:endParaRPr lang="en-US" sz="1600" dirty="0">
              <a:effectLst/>
            </a:endParaRPr>
          </a:p>
          <a:p>
            <a:pPr>
              <a:defRPr sz="1600" b="1" i="0" u="none" strike="noStrike" kern="1200" spc="0" baseline="0">
                <a:solidFill>
                  <a:schemeClr val="tx1"/>
                </a:solidFill>
                <a:latin typeface="+mn-lt"/>
                <a:ea typeface="+mn-ea"/>
                <a:cs typeface="+mn-cs"/>
              </a:defRPr>
            </a:pPr>
            <a:r>
              <a:rPr lang="en-US" sz="1600" b="1" i="0" baseline="0" dirty="0">
                <a:effectLst/>
              </a:rPr>
              <a:t>(In </a:t>
            </a:r>
            <a:r>
              <a:rPr lang="en-US" sz="1600" b="1" i="0" baseline="0" dirty="0" err="1">
                <a:effectLst/>
              </a:rPr>
              <a:t>Hours:Minutes</a:t>
            </a:r>
            <a:r>
              <a:rPr lang="en-US" sz="1600" b="1" i="0" baseline="0" dirty="0">
                <a:effectLst/>
              </a:rPr>
              <a:t>)</a:t>
            </a:r>
            <a:endParaRPr lang="en-US" sz="1600" dirty="0">
              <a:effectLst/>
            </a:endParaRPr>
          </a:p>
        </c:rich>
      </c:tx>
      <c:layout>
        <c:manualLayout>
          <c:xMode val="edge"/>
          <c:yMode val="edge"/>
          <c:x val="0.34333754277788875"/>
          <c:y val="0"/>
        </c:manualLayout>
      </c:layout>
      <c:overlay val="0"/>
      <c:spPr>
        <a:noFill/>
        <a:ln>
          <a:noFill/>
        </a:ln>
        <a:effectLst/>
      </c:spPr>
    </c:title>
    <c:autoTitleDeleted val="0"/>
    <c:plotArea>
      <c:layout>
        <c:manualLayout>
          <c:layoutTarget val="inner"/>
          <c:xMode val="edge"/>
          <c:yMode val="edge"/>
          <c:x val="1.010909583791802E-2"/>
          <c:y val="2.9474886037294545E-2"/>
          <c:w val="0.97984332937271124"/>
          <c:h val="0.76290155011768745"/>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C2DF-42BD-BF23-FC4C34E6058F}"/>
              </c:ext>
            </c:extLst>
          </c:dPt>
          <c:dPt>
            <c:idx val="1"/>
            <c:invertIfNegative val="0"/>
            <c:bubble3D val="0"/>
            <c:spPr>
              <a:solidFill>
                <a:srgbClr val="CCE6B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C2DF-42BD-BF23-FC4C34E6058F}"/>
              </c:ext>
            </c:extLst>
          </c:dPt>
          <c:dPt>
            <c:idx val="2"/>
            <c:invertIfNegative val="0"/>
            <c:bubble3D val="0"/>
            <c:spPr>
              <a:solidFill>
                <a:srgbClr val="909C5E"/>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C2DF-42BD-BF23-FC4C34E6058F}"/>
              </c:ext>
            </c:extLst>
          </c:dPt>
          <c:dPt>
            <c:idx val="3"/>
            <c:invertIfNegative val="0"/>
            <c:bubble3D val="0"/>
            <c:spPr>
              <a:solidFill>
                <a:srgbClr val="F5AD99"/>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C2DF-42BD-BF23-FC4C34E6058F}"/>
              </c:ext>
            </c:extLst>
          </c:dPt>
          <c:dPt>
            <c:idx val="4"/>
            <c:invertIfNegative val="0"/>
            <c:bubble3D val="0"/>
            <c:spPr>
              <a:solidFill>
                <a:srgbClr val="8A00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C2DF-42BD-BF23-FC4C34E6058F}"/>
              </c:ext>
            </c:extLst>
          </c:dPt>
          <c:dPt>
            <c:idx val="5"/>
            <c:invertIfNegative val="0"/>
            <c:bubble3D val="0"/>
            <c:spPr>
              <a:solidFill>
                <a:schemeClr val="accent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C2DF-42BD-BF23-FC4C34E6058F}"/>
              </c:ext>
            </c:extLst>
          </c:dPt>
          <c:dPt>
            <c:idx val="6"/>
            <c:invertIfNegative val="0"/>
            <c:bubble3D val="0"/>
            <c:spPr>
              <a:solidFill>
                <a:schemeClr val="accent2">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C2DF-42BD-BF23-FC4C34E6058F}"/>
              </c:ext>
            </c:extLst>
          </c:dPt>
          <c:dPt>
            <c:idx val="7"/>
            <c:invertIfNegative val="0"/>
            <c:bubble3D val="0"/>
            <c:spPr>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C2DF-42BD-BF23-FC4C34E6058F}"/>
              </c:ext>
            </c:extLst>
          </c:dPt>
          <c:dPt>
            <c:idx val="8"/>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C2DF-42BD-BF23-FC4C34E6058F}"/>
              </c:ext>
            </c:extLst>
          </c:dPt>
          <c:dPt>
            <c:idx val="9"/>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C2DF-42BD-BF23-FC4C34E6058F}"/>
              </c:ext>
            </c:extLst>
          </c:dPt>
          <c:dPt>
            <c:idx val="10"/>
            <c:invertIfNegative val="0"/>
            <c:bubble3D val="0"/>
            <c:spPr>
              <a:solidFill>
                <a:srgbClr val="FFFF0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C2DF-42BD-BF23-FC4C34E6058F}"/>
              </c:ext>
            </c:extLst>
          </c:dPt>
          <c:dPt>
            <c:idx val="11"/>
            <c:invertIfNegative val="0"/>
            <c:bubble3D val="0"/>
            <c:spPr>
              <a:solidFill>
                <a:schemeClr val="tx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C2DF-42BD-BF23-FC4C34E6058F}"/>
              </c:ext>
            </c:extLst>
          </c:dPt>
          <c:dPt>
            <c:idx val="12"/>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C2DF-42BD-BF23-FC4C34E6058F}"/>
              </c:ext>
            </c:extLst>
          </c:dPt>
          <c:dPt>
            <c:idx val="13"/>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C2DF-42BD-BF23-FC4C34E6058F}"/>
              </c:ext>
            </c:extLst>
          </c:dPt>
          <c:dPt>
            <c:idx val="14"/>
            <c:invertIfNegative val="0"/>
            <c:bubble3D val="0"/>
            <c:spPr>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C2DF-42BD-BF23-FC4C34E6058F}"/>
              </c:ext>
            </c:extLst>
          </c:dPt>
          <c:dPt>
            <c:idx val="15"/>
            <c:invertIfNegative val="0"/>
            <c:bubble3D val="0"/>
            <c:spPr>
              <a:solidFill>
                <a:srgbClr val="92D05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C2DF-42BD-BF23-FC4C34E6058F}"/>
              </c:ext>
            </c:extLst>
          </c:dPt>
          <c:dPt>
            <c:idx val="16"/>
            <c:invertIfNegative val="0"/>
            <c:bubble3D val="0"/>
            <c:spPr>
              <a:solidFill>
                <a:schemeClr val="accent2">
                  <a:lumMod val="20000"/>
                  <a:lumOff val="8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C2DF-42BD-BF23-FC4C34E6058F}"/>
              </c:ext>
            </c:extLst>
          </c:dPt>
          <c:dPt>
            <c:idx val="17"/>
            <c:invertIfNegative val="0"/>
            <c:bubble3D val="0"/>
            <c:spPr>
              <a:solidFill>
                <a:schemeClr val="tx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C2DF-42BD-BF23-FC4C34E6058F}"/>
              </c:ext>
            </c:extLst>
          </c:dPt>
          <c:dPt>
            <c:idx val="18"/>
            <c:invertIfNegative val="0"/>
            <c:bubble3D val="0"/>
            <c:spPr>
              <a:solidFill>
                <a:schemeClr val="bg1">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C2DF-42BD-BF23-FC4C34E6058F}"/>
              </c:ext>
            </c:extLst>
          </c:dPt>
          <c:dPt>
            <c:idx val="19"/>
            <c:invertIfNegative val="0"/>
            <c:bubble3D val="0"/>
            <c:spPr>
              <a:solidFill>
                <a:schemeClr val="bg2"/>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C2DF-42BD-BF23-FC4C34E6058F}"/>
              </c:ext>
            </c:extLst>
          </c:dPt>
          <c:dPt>
            <c:idx val="20"/>
            <c:invertIfNegative val="0"/>
            <c:bubble3D val="0"/>
            <c:spPr>
              <a:solidFill>
                <a:schemeClr val="bg1">
                  <a:lumMod val="75000"/>
                </a:schemeClr>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C2DF-42BD-BF23-FC4C34E6058F}"/>
              </c:ext>
            </c:extLst>
          </c:dPt>
          <c:dPt>
            <c:idx val="21"/>
            <c:invertIfNegative val="0"/>
            <c:bubble3D val="0"/>
            <c:spPr>
              <a:solidFill>
                <a:srgbClr val="0070C0"/>
              </a:solidFill>
              <a:ln>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C2DF-42BD-BF23-FC4C34E6058F}"/>
              </c:ext>
            </c:extLst>
          </c:dPt>
          <c:dLbls>
            <c:spPr>
              <a:noFill/>
              <a:ln>
                <a:noFill/>
              </a:ln>
              <a:effectLst/>
            </c:spPr>
            <c:txPr>
              <a:bodyPr wrap="square" lIns="38100" tIns="19050" rIns="38100" bIns="19050" anchor="ctr">
                <a:spAutoFit/>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TV
(Broadcast/Cable)</c:v>
                </c:pt>
                <c:pt idx="1">
                  <c:v>Streaming Programs
on TV With Ads </c:v>
                </c:pt>
                <c:pt idx="2">
                  <c:v>Streaming Programs 
on TV No Ads </c:v>
                </c:pt>
                <c:pt idx="3">
                  <c:v>Streaming Programs on Digital Media With Ads</c:v>
                </c:pt>
                <c:pt idx="4">
                  <c:v>Streaming Programs on Digital Media No Ads</c:v>
                </c:pt>
              </c:strCache>
            </c:strRef>
          </c:cat>
          <c:val>
            <c:numRef>
              <c:f>Sheet1!$B$2:$B$6</c:f>
              <c:numCache>
                <c:formatCode>h:mm;@</c:formatCode>
                <c:ptCount val="5"/>
                <c:pt idx="0">
                  <c:v>0.23819444444444446</c:v>
                </c:pt>
                <c:pt idx="1">
                  <c:v>6.25E-2</c:v>
                </c:pt>
                <c:pt idx="2">
                  <c:v>3.9583333333333331E-2</c:v>
                </c:pt>
                <c:pt idx="3">
                  <c:v>3.5416666666666666E-2</c:v>
                </c:pt>
                <c:pt idx="4">
                  <c:v>1.3888888888888888E-2</c:v>
                </c:pt>
              </c:numCache>
            </c:numRef>
          </c:val>
          <c:extLst>
            <c:ext xmlns:c16="http://schemas.microsoft.com/office/drawing/2014/chart" uri="{C3380CC4-5D6E-409C-BE32-E72D297353CC}">
              <c16:uniqueId val="{0000002C-C2DF-42BD-BF23-FC4C34E6058F}"/>
            </c:ext>
          </c:extLst>
        </c:ser>
        <c:dLbls>
          <c:showLegendKey val="0"/>
          <c:showVal val="0"/>
          <c:showCatName val="0"/>
          <c:showSerName val="0"/>
          <c:showPercent val="0"/>
          <c:showBubbleSize val="0"/>
        </c:dLbls>
        <c:gapWidth val="34"/>
        <c:axId val="579798840"/>
        <c:axId val="579804720"/>
      </c:barChart>
      <c:catAx>
        <c:axId val="579798840"/>
        <c:scaling>
          <c:orientation val="minMax"/>
        </c:scaling>
        <c:delete val="0"/>
        <c:axPos val="b"/>
        <c:numFmt formatCode="General" sourceLinked="1"/>
        <c:majorTickMark val="out"/>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4720"/>
        <c:crosses val="autoZero"/>
        <c:auto val="1"/>
        <c:lblAlgn val="ctr"/>
        <c:lblOffset val="100"/>
        <c:noMultiLvlLbl val="0"/>
      </c:catAx>
      <c:valAx>
        <c:axId val="579804720"/>
        <c:scaling>
          <c:orientation val="minMax"/>
          <c:min val="0"/>
        </c:scaling>
        <c:delete val="1"/>
        <c:axPos val="l"/>
        <c:numFmt formatCode="h:mm;@" sourceLinked="1"/>
        <c:majorTickMark val="out"/>
        <c:minorTickMark val="none"/>
        <c:tickLblPos val="none"/>
        <c:crossAx val="579798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Time</c:v>
                </c:pt>
              </c:strCache>
            </c:strRef>
          </c:tx>
          <c:spPr>
            <a:ln>
              <a:solidFill>
                <a:schemeClr val="tx1"/>
              </a:solidFill>
            </a:ln>
            <a:effectLst>
              <a:outerShdw blurRad="50800" dist="38100" dir="2700000" algn="tl" rotWithShape="0">
                <a:prstClr val="black">
                  <a:alpha val="40000"/>
                </a:prstClr>
              </a:outerShdw>
            </a:effectLst>
          </c:spPr>
          <c:dPt>
            <c:idx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2680-4560-B406-295F44BDFEA4}"/>
              </c:ext>
            </c:extLst>
          </c:dPt>
          <c:dPt>
            <c:idx val="1"/>
            <c:bubble3D val="0"/>
            <c:spPr>
              <a:solidFill>
                <a:schemeClr val="accent2"/>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2680-4560-B406-295F44BDFEA4}"/>
              </c:ext>
            </c:extLst>
          </c:dPt>
          <c:dPt>
            <c:idx val="2"/>
            <c:bubble3D val="0"/>
            <c:spPr>
              <a:solidFill>
                <a:schemeClr val="accent3"/>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2680-4560-B406-295F44BDFEA4}"/>
              </c:ext>
            </c:extLst>
          </c:dPt>
          <c:dLbls>
            <c:dLbl>
              <c:idx val="0"/>
              <c:layout>
                <c:manualLayout>
                  <c:x val="0.21040283008102248"/>
                  <c:y val="-7.1554741577150457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99123A03-A8D0-470B-826F-1E1A3366BECA}" type="CATEGORYNAME">
                      <a:rPr lang="en-US" sz="1800" smtClean="0">
                        <a:solidFill>
                          <a:schemeClr val="bg1"/>
                        </a:solidFill>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[CATEGORY NAME]</a:t>
                    </a:fld>
                    <a:endParaRPr lang="en-US" sz="1800" baseline="0" dirty="0">
                      <a:solidFill>
                        <a:schemeClr val="bg1"/>
                      </a:solidFill>
                      <a:effectLst>
                        <a:outerShdw blurRad="38100" dist="38100" dir="2700000" algn="tl">
                          <a:srgbClr val="000000">
                            <a:alpha val="43137"/>
                          </a:srgbClr>
                        </a:outerShdw>
                      </a:effectLst>
                    </a:endParaRPr>
                  </a:p>
                  <a:p>
                    <a:pPr>
                      <a:defRPr sz="1800" b="1">
                        <a:solidFill>
                          <a:schemeClr val="bg1"/>
                        </a:solidFill>
                        <a:effectLst>
                          <a:outerShdw blurRad="38100" dist="38100" dir="2700000" algn="tl">
                            <a:srgbClr val="000000">
                              <a:alpha val="43137"/>
                            </a:srgbClr>
                          </a:outerShdw>
                        </a:effectLst>
                      </a:defRPr>
                    </a:pPr>
                    <a:r>
                      <a:rPr lang="en-US" sz="1800" baseline="0" dirty="0">
                        <a:solidFill>
                          <a:schemeClr val="bg1"/>
                        </a:solidFill>
                        <a:effectLst>
                          <a:outerShdw blurRad="38100" dist="38100" dir="2700000" algn="tl">
                            <a:srgbClr val="000000">
                              <a:alpha val="43137"/>
                            </a:srgbClr>
                          </a:outerShdw>
                        </a:effectLst>
                      </a:rPr>
                      <a:t> </a:t>
                    </a:r>
                    <a:fld id="{B21E2B3B-60F0-4F7E-AA50-1DAE456E2BE7}" type="VALUE">
                      <a:rPr lang="en-US" sz="1800" baseline="0" smtClean="0">
                        <a:solidFill>
                          <a:schemeClr val="bg1"/>
                        </a:solidFill>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[VALUE]</a:t>
                    </a:fld>
                    <a:r>
                      <a:rPr lang="en-US" sz="1800" baseline="0" dirty="0">
                        <a:solidFill>
                          <a:schemeClr val="bg1"/>
                        </a:solidFill>
                        <a:effectLst>
                          <a:outerShdw blurRad="38100" dist="38100" dir="2700000" algn="tl">
                            <a:srgbClr val="000000">
                              <a:alpha val="43137"/>
                            </a:srgbClr>
                          </a:outerShdw>
                        </a:effectLst>
                      </a:rPr>
                      <a:t> </a:t>
                    </a:r>
                  </a:p>
                  <a:p>
                    <a:pPr>
                      <a:defRPr sz="1800" b="1">
                        <a:solidFill>
                          <a:schemeClr val="bg1"/>
                        </a:solidFill>
                        <a:effectLst>
                          <a:outerShdw blurRad="38100" dist="38100" dir="2700000" algn="tl">
                            <a:srgbClr val="000000">
                              <a:alpha val="43137"/>
                            </a:srgbClr>
                          </a:outerShdw>
                        </a:effectLst>
                      </a:defRPr>
                    </a:pPr>
                    <a:fld id="{6579BA8F-E6C3-4BC2-BF06-70CA461B4898}" type="PERCENTAGE">
                      <a:rPr lang="en-US" sz="1800" baseline="0" smtClean="0">
                        <a:solidFill>
                          <a:schemeClr val="bg1"/>
                        </a:solidFill>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680-4560-B406-295F44BDFEA4}"/>
                </c:ext>
              </c:extLst>
            </c:dLbl>
            <c:dLbl>
              <c:idx val="1"/>
              <c:layout>
                <c:manualLayout>
                  <c:x val="-0.17269257103731606"/>
                  <c:y val="0.11508149433221097"/>
                </c:manualLayout>
              </c:layout>
              <c:tx>
                <c:rich>
                  <a:bodyPr/>
                  <a:lstStyle/>
                  <a:p>
                    <a:fld id="{37015D01-12AA-4016-BBF4-20CA1374E413}" type="CATEGORYNAME">
                      <a:rPr lang="en-US">
                        <a:solidFill>
                          <a:schemeClr val="bg1"/>
                        </a:solidFill>
                      </a:rPr>
                      <a:pPr/>
                      <a:t>[CATEGORY NAME]</a:t>
                    </a:fld>
                    <a:r>
                      <a:rPr lang="en-US" baseline="0" dirty="0">
                        <a:solidFill>
                          <a:schemeClr val="bg1"/>
                        </a:solidFill>
                      </a:rPr>
                      <a:t> </a:t>
                    </a:r>
                  </a:p>
                  <a:p>
                    <a:fld id="{1B1F9B6F-A3F2-410C-8DDA-132EF41B4A5D}" type="VALUE">
                      <a:rPr lang="en-US" baseline="0" smtClean="0">
                        <a:solidFill>
                          <a:schemeClr val="bg1"/>
                        </a:solidFill>
                      </a:rPr>
                      <a:pPr/>
                      <a:t>[VALUE]</a:t>
                    </a:fld>
                    <a:r>
                      <a:rPr lang="en-US" baseline="0" dirty="0">
                        <a:solidFill>
                          <a:schemeClr val="bg1"/>
                        </a:solidFill>
                      </a:rPr>
                      <a:t> </a:t>
                    </a:r>
                  </a:p>
                  <a:p>
                    <a:fld id="{E1B880A1-44A7-4D13-A32B-7BA7DB20CD7D}" type="PERCENTAGE">
                      <a:rPr lang="en-US" baseline="0" smtClean="0">
                        <a:solidFill>
                          <a:schemeClr val="bg1"/>
                        </a:solidFill>
                      </a:rPr>
                      <a:pPr/>
                      <a:t>[PERCENTAGE]</a:t>
                    </a:fld>
                    <a:endParaRPr lang="en-US"/>
                  </a:p>
                </c:rich>
              </c:tx>
              <c:showLegendKey val="0"/>
              <c:showVal val="1"/>
              <c:showCatName val="1"/>
              <c:showSerName val="0"/>
              <c:showPercent val="1"/>
              <c:showBubbleSize val="0"/>
              <c:separator> </c:separator>
              <c:extLst>
                <c:ext xmlns:c15="http://schemas.microsoft.com/office/drawing/2012/chart" uri="{CE6537A1-D6FC-4f65-9D91-7224C49458BB}">
                  <c15:layout>
                    <c:manualLayout>
                      <c:w val="0.17304347826086958"/>
                      <c:h val="0.17830748662700105"/>
                    </c:manualLayout>
                  </c15:layout>
                  <c15:dlblFieldTable/>
                  <c15:showDataLabelsRange val="0"/>
                </c:ext>
                <c:ext xmlns:c16="http://schemas.microsoft.com/office/drawing/2014/chart" uri="{C3380CC4-5D6E-409C-BE32-E72D297353CC}">
                  <c16:uniqueId val="{00000003-2680-4560-B406-295F44BDFEA4}"/>
                </c:ext>
              </c:extLst>
            </c:dLbl>
            <c:dLbl>
              <c:idx val="2"/>
              <c:layout>
                <c:manualLayout>
                  <c:x val="-0.16276532009585765"/>
                  <c:y val="-0.10488287770619595"/>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3ABE635D-8301-40CF-81D6-6C84A4968F86}" type="CATEGORYNAME">
                      <a:rPr lang="en-US">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[CATEGORY NAME]</a:t>
                    </a:fld>
                    <a:r>
                      <a:rPr lang="en-US" baseline="0" dirty="0">
                        <a:solidFill>
                          <a:schemeClr val="bg1"/>
                        </a:solidFill>
                        <a:effectLst>
                          <a:outerShdw blurRad="38100" dist="38100" dir="2700000" algn="tl">
                            <a:srgbClr val="000000">
                              <a:alpha val="43137"/>
                            </a:srgbClr>
                          </a:outerShdw>
                        </a:effectLst>
                      </a:rPr>
                      <a:t> </a:t>
                    </a:r>
                    <a:fld id="{F4EC53FE-A650-4DA2-956F-BCCCD6971008}" type="VALUE">
                      <a:rPr lang="en-US" baseline="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[VALUE]</a:t>
                    </a:fld>
                    <a:r>
                      <a:rPr lang="en-US" baseline="0" dirty="0">
                        <a:solidFill>
                          <a:schemeClr val="bg1"/>
                        </a:solidFill>
                        <a:effectLst>
                          <a:outerShdw blurRad="38100" dist="38100" dir="2700000" algn="tl">
                            <a:srgbClr val="000000">
                              <a:alpha val="43137"/>
                            </a:srgbClr>
                          </a:outerShdw>
                        </a:effectLst>
                      </a:rPr>
                      <a:t> </a:t>
                    </a:r>
                  </a:p>
                  <a:p>
                    <a:pPr>
                      <a:defRPr sz="1100" b="1">
                        <a:solidFill>
                          <a:schemeClr val="bg1"/>
                        </a:solidFill>
                        <a:effectLst>
                          <a:outerShdw blurRad="38100" dist="38100" dir="2700000" algn="tl">
                            <a:srgbClr val="000000">
                              <a:alpha val="43137"/>
                            </a:srgbClr>
                          </a:outerShdw>
                        </a:effectLst>
                      </a:defRPr>
                    </a:pPr>
                    <a:fld id="{A91D62F2-3BE2-4614-9ED2-C6C4CDE3D134}" type="PERCENTAGE">
                      <a:rPr lang="en-US" baseline="0"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layout>
                    <c:manualLayout>
                      <c:w val="0.17858695652173914"/>
                      <c:h val="0.20286064802046577"/>
                    </c:manualLayout>
                  </c15:layout>
                  <c15:dlblFieldTable/>
                  <c15:showDataLabelsRange val="0"/>
                </c:ext>
                <c:ext xmlns:c16="http://schemas.microsoft.com/office/drawing/2014/chart" uri="{C3380CC4-5D6E-409C-BE32-E72D297353CC}">
                  <c16:uniqueId val="{00000002-2680-4560-B406-295F44BDFEA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Linear TV</c:v>
                </c:pt>
                <c:pt idx="1">
                  <c:v>Streaming TV with Ads</c:v>
                </c:pt>
                <c:pt idx="2">
                  <c:v>Streaming TV without Ads</c:v>
                </c:pt>
              </c:strCache>
            </c:strRef>
          </c:cat>
          <c:val>
            <c:numRef>
              <c:f>Sheet1!$B$2:$B$4</c:f>
              <c:numCache>
                <c:formatCode>[hh]:mm</c:formatCode>
                <c:ptCount val="3"/>
                <c:pt idx="0">
                  <c:v>0.23819444444444446</c:v>
                </c:pt>
                <c:pt idx="1">
                  <c:v>6.25E-2</c:v>
                </c:pt>
                <c:pt idx="2">
                  <c:v>3.9583333333333331E-2</c:v>
                </c:pt>
              </c:numCache>
            </c:numRef>
          </c:val>
          <c:extLst>
            <c:ext xmlns:c16="http://schemas.microsoft.com/office/drawing/2014/chart" uri="{C3380CC4-5D6E-409C-BE32-E72D297353CC}">
              <c16:uniqueId val="{00000000-2680-4560-B406-295F44BDFEA4}"/>
            </c:ext>
          </c:extLst>
        </c:ser>
        <c:dLbls>
          <c:showLegendKey val="0"/>
          <c:showVal val="1"/>
          <c:showCatName val="0"/>
          <c:showSerName val="0"/>
          <c:showPercent val="0"/>
          <c:showBubbleSize val="0"/>
          <c:showLeaderLines val="1"/>
        </c:dLbls>
        <c:firstSliceAng val="139"/>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Time</c:v>
                </c:pt>
              </c:strCache>
            </c:strRef>
          </c:tx>
          <c:spPr>
            <a:ln>
              <a:solidFill>
                <a:schemeClr val="tx1"/>
              </a:solidFill>
            </a:ln>
            <a:effectLst>
              <a:outerShdw blurRad="50800" dist="38100" dir="2700000" algn="tl" rotWithShape="0">
                <a:prstClr val="black">
                  <a:alpha val="40000"/>
                </a:prstClr>
              </a:outerShdw>
            </a:effectLst>
          </c:spPr>
          <c:dPt>
            <c:idx val="0"/>
            <c:bubble3D val="0"/>
            <c:spPr>
              <a:solidFill>
                <a:schemeClr val="accent1"/>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5C7-4A9C-BCBB-F80DE776A6C4}"/>
              </c:ext>
            </c:extLst>
          </c:dPt>
          <c:dPt>
            <c:idx val="1"/>
            <c:bubble3D val="0"/>
            <c:spPr>
              <a:solidFill>
                <a:schemeClr val="accent2"/>
              </a:solidFill>
              <a:ln w="19050">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5C7-4A9C-BCBB-F80DE776A6C4}"/>
              </c:ext>
            </c:extLst>
          </c:dPt>
          <c:dLbls>
            <c:dLbl>
              <c:idx val="0"/>
              <c:layout>
                <c:manualLayout>
                  <c:x val="0.21872182757046674"/>
                  <c:y val="5.976217659916641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E2F7A04F-CF98-412E-AA78-EAA0001E6906}" type="CATEGORYNAME">
                      <a:rPr lang="en-US" sz="1800" smtClean="0">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[CATEGORY NAME]</a:t>
                    </a:fld>
                    <a:endParaRPr lang="en-US" sz="1800" baseline="0" dirty="0">
                      <a:effectLst>
                        <a:outerShdw blurRad="38100" dist="38100" dir="2700000" algn="tl">
                          <a:srgbClr val="000000">
                            <a:alpha val="43137"/>
                          </a:srgbClr>
                        </a:outerShdw>
                      </a:effectLst>
                    </a:endParaRPr>
                  </a:p>
                  <a:p>
                    <a:pPr>
                      <a:defRPr sz="1800" b="1">
                        <a:solidFill>
                          <a:schemeClr val="bg1"/>
                        </a:solidFill>
                        <a:effectLst>
                          <a:outerShdw blurRad="38100" dist="38100" dir="2700000" algn="tl">
                            <a:srgbClr val="000000">
                              <a:alpha val="43137"/>
                            </a:srgbClr>
                          </a:outerShdw>
                        </a:effectLst>
                      </a:defRPr>
                    </a:pPr>
                    <a:r>
                      <a:rPr lang="en-US" sz="1800" baseline="0" dirty="0">
                        <a:effectLst>
                          <a:outerShdw blurRad="38100" dist="38100" dir="2700000" algn="tl">
                            <a:srgbClr val="000000">
                              <a:alpha val="43137"/>
                            </a:srgbClr>
                          </a:outerShdw>
                        </a:effectLst>
                      </a:rPr>
                      <a:t> </a:t>
                    </a:r>
                    <a:fld id="{0EE942D0-6414-4E44-B57B-DBAE95A9D07E}" type="VALUE">
                      <a:rPr lang="en-US" sz="1800" baseline="0" smtClean="0">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[VALUE]</a:t>
                    </a:fld>
                    <a:r>
                      <a:rPr lang="en-US" sz="1800" baseline="0" dirty="0">
                        <a:effectLst>
                          <a:outerShdw blurRad="38100" dist="38100" dir="2700000" algn="tl">
                            <a:srgbClr val="000000">
                              <a:alpha val="43137"/>
                            </a:srgbClr>
                          </a:outerShdw>
                        </a:effectLst>
                      </a:rPr>
                      <a:t> </a:t>
                    </a:r>
                  </a:p>
                  <a:p>
                    <a:pPr>
                      <a:defRPr sz="1800" b="1">
                        <a:solidFill>
                          <a:schemeClr val="bg1"/>
                        </a:solidFill>
                        <a:effectLst>
                          <a:outerShdw blurRad="38100" dist="38100" dir="2700000" algn="tl">
                            <a:srgbClr val="000000">
                              <a:alpha val="43137"/>
                            </a:srgbClr>
                          </a:outerShdw>
                        </a:effectLst>
                      </a:defRPr>
                    </a:pPr>
                    <a:fld id="{D47D03E1-59CF-43EA-AA40-9E0DB2F62BFD}" type="PERCENTAGE">
                      <a:rPr lang="en-US" sz="1800" baseline="0" smtClean="0">
                        <a:effectLst>
                          <a:outerShdw blurRad="38100" dist="38100" dir="2700000" algn="tl">
                            <a:srgbClr val="000000">
                              <a:alpha val="43137"/>
                            </a:srgbClr>
                          </a:outerShdw>
                        </a:effectLst>
                      </a:rPr>
                      <a:pPr>
                        <a:defRPr sz="18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E5C7-4A9C-BCBB-F80DE776A6C4}"/>
                </c:ext>
              </c:extLst>
            </c:dLbl>
            <c:dLbl>
              <c:idx val="1"/>
              <c:layout>
                <c:manualLayout>
                  <c:x val="-0.17722162786716877"/>
                  <c:y val="-5.0194857620795015E-2"/>
                </c:manualLayout>
              </c:layout>
              <c:tx>
                <c:rich>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fld id="{2A351E12-CB28-420E-9251-41D2450CC707}" type="CATEGORYNAME">
                      <a:rPr lang="en-US"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[CATEGORY NAME]</a:t>
                    </a:fld>
                    <a:endParaRPr lang="en-US" baseline="0" dirty="0">
                      <a:solidFill>
                        <a:schemeClr val="bg1"/>
                      </a:solidFill>
                      <a:effectLst>
                        <a:outerShdw blurRad="38100" dist="38100" dir="2700000" algn="tl">
                          <a:srgbClr val="000000">
                            <a:alpha val="43137"/>
                          </a:srgbClr>
                        </a:outerShdw>
                      </a:effectLst>
                    </a:endParaRPr>
                  </a:p>
                  <a:p>
                    <a:pPr>
                      <a:defRPr sz="1100" b="1">
                        <a:solidFill>
                          <a:schemeClr val="bg1"/>
                        </a:solidFill>
                        <a:effectLst>
                          <a:outerShdw blurRad="38100" dist="38100" dir="2700000" algn="tl">
                            <a:srgbClr val="000000">
                              <a:alpha val="43137"/>
                            </a:srgbClr>
                          </a:outerShdw>
                        </a:effectLst>
                      </a:defRPr>
                    </a:pPr>
                    <a:r>
                      <a:rPr lang="en-US" baseline="0" dirty="0">
                        <a:solidFill>
                          <a:schemeClr val="bg1"/>
                        </a:solidFill>
                        <a:effectLst>
                          <a:outerShdw blurRad="38100" dist="38100" dir="2700000" algn="tl">
                            <a:srgbClr val="000000">
                              <a:alpha val="43137"/>
                            </a:srgbClr>
                          </a:outerShdw>
                        </a:effectLst>
                      </a:rPr>
                      <a:t> </a:t>
                    </a:r>
                    <a:fld id="{979F4534-EB61-48E4-A43A-ED6C097A6F1A}" type="VALUE">
                      <a:rPr lang="en-US" baseline="0"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[VALUE]</a:t>
                    </a:fld>
                    <a:endParaRPr lang="en-US" baseline="0" dirty="0">
                      <a:solidFill>
                        <a:schemeClr val="bg1"/>
                      </a:solidFill>
                      <a:effectLst>
                        <a:outerShdw blurRad="38100" dist="38100" dir="2700000" algn="tl">
                          <a:srgbClr val="000000">
                            <a:alpha val="43137"/>
                          </a:srgbClr>
                        </a:outerShdw>
                      </a:effectLst>
                    </a:endParaRPr>
                  </a:p>
                  <a:p>
                    <a:pPr>
                      <a:defRPr sz="1100" b="1">
                        <a:solidFill>
                          <a:schemeClr val="bg1"/>
                        </a:solidFill>
                        <a:effectLst>
                          <a:outerShdw blurRad="38100" dist="38100" dir="2700000" algn="tl">
                            <a:srgbClr val="000000">
                              <a:alpha val="43137"/>
                            </a:srgbClr>
                          </a:outerShdw>
                        </a:effectLst>
                      </a:defRPr>
                    </a:pPr>
                    <a:fld id="{63036B5B-538E-4B92-B6FF-0B449B1D3FC5}" type="PERCENTAGE">
                      <a:rPr lang="en-US" baseline="0" smtClean="0">
                        <a:solidFill>
                          <a:schemeClr val="bg1"/>
                        </a:solidFill>
                        <a:effectLst>
                          <a:outerShdw blurRad="38100" dist="38100" dir="2700000" algn="tl">
                            <a:srgbClr val="000000">
                              <a:alpha val="43137"/>
                            </a:srgbClr>
                          </a:outerShdw>
                        </a:effectLst>
                      </a:rPr>
                      <a:pPr>
                        <a:defRPr sz="1100" b="1">
                          <a:solidFill>
                            <a:schemeClr val="bg1"/>
                          </a:solidFill>
                          <a:effectLst>
                            <a:outerShdw blurRad="38100" dist="38100" dir="2700000" algn="tl">
                              <a:srgbClr val="000000">
                                <a:alpha val="43137"/>
                              </a:srgbClr>
                            </a:outerShdw>
                          </a:effectLst>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15311594202898549"/>
                      <c:h val="0.1829161471547934"/>
                    </c:manualLayout>
                  </c15:layout>
                  <c15:dlblFieldTable/>
                  <c15:showDataLabelsRange val="0"/>
                </c:ext>
                <c:ext xmlns:c16="http://schemas.microsoft.com/office/drawing/2014/chart" uri="{C3380CC4-5D6E-409C-BE32-E72D297353CC}">
                  <c16:uniqueId val="{00000003-E5C7-4A9C-BCBB-F80DE776A6C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Linear TV</c:v>
                </c:pt>
                <c:pt idx="1">
                  <c:v>Streaming TV with Ads</c:v>
                </c:pt>
              </c:strCache>
            </c:strRef>
          </c:cat>
          <c:val>
            <c:numRef>
              <c:f>Sheet1!$B$2:$B$3</c:f>
              <c:numCache>
                <c:formatCode>[hh]:mm</c:formatCode>
                <c:ptCount val="2"/>
                <c:pt idx="0">
                  <c:v>0.23819444444444446</c:v>
                </c:pt>
                <c:pt idx="1">
                  <c:v>6.25E-2</c:v>
                </c:pt>
              </c:numCache>
            </c:numRef>
          </c:val>
          <c:extLst>
            <c:ext xmlns:c16="http://schemas.microsoft.com/office/drawing/2014/chart" uri="{C3380CC4-5D6E-409C-BE32-E72D297353CC}">
              <c16:uniqueId val="{00000006-E5C7-4A9C-BCBB-F80DE776A6C4}"/>
            </c:ext>
          </c:extLst>
        </c:ser>
        <c:dLbls>
          <c:showLegendKey val="0"/>
          <c:showVal val="1"/>
          <c:showCatName val="0"/>
          <c:showSerName val="0"/>
          <c:showPercent val="0"/>
          <c:showBubbleSize val="0"/>
          <c:showLeaderLines val="1"/>
        </c:dLbls>
        <c:firstSliceAng val="137"/>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800" b="1" i="0" baseline="0" dirty="0">
                <a:effectLst/>
              </a:rPr>
              <a:t>Daily Time Spent Yesterday A18+</a:t>
            </a:r>
            <a:endParaRPr lang="en-US" sz="1600" dirty="0">
              <a:effectLst/>
            </a:endParaRPr>
          </a:p>
          <a:p>
            <a:pPr>
              <a:defRPr sz="1600" b="1" i="0" u="none" strike="noStrike" kern="1200" spc="0" baseline="0">
                <a:solidFill>
                  <a:schemeClr val="tx1"/>
                </a:solidFill>
                <a:latin typeface="+mn-lt"/>
                <a:ea typeface="+mn-ea"/>
                <a:cs typeface="+mn-cs"/>
              </a:defRPr>
            </a:pPr>
            <a:r>
              <a:rPr lang="en-US" sz="1800" b="1" i="0" baseline="0" dirty="0">
                <a:effectLst/>
              </a:rPr>
              <a:t>(In </a:t>
            </a:r>
            <a:r>
              <a:rPr lang="en-US" sz="1800" b="1" i="0" baseline="0" dirty="0" err="1">
                <a:effectLst/>
              </a:rPr>
              <a:t>Hours:Minutes</a:t>
            </a:r>
            <a:r>
              <a:rPr lang="en-US" sz="1800" b="1" i="0" baseline="0" dirty="0">
                <a:effectLst/>
              </a:rPr>
              <a:t>)</a:t>
            </a:r>
            <a:endParaRPr lang="en-US" sz="1600" dirty="0">
              <a:effectLst/>
            </a:endParaRPr>
          </a:p>
        </c:rich>
      </c:tx>
      <c:layout>
        <c:manualLayout>
          <c:xMode val="edge"/>
          <c:yMode val="edge"/>
          <c:x val="0.31142517341582304"/>
          <c:y val="0.15222189753826335"/>
        </c:manualLayout>
      </c:layout>
      <c:overlay val="0"/>
      <c:spPr>
        <a:noFill/>
        <a:ln>
          <a:noFill/>
        </a:ln>
        <a:effectLst/>
      </c:spPr>
    </c:title>
    <c:autoTitleDeleted val="0"/>
    <c:plotArea>
      <c:layout>
        <c:manualLayout>
          <c:layoutTarget val="inner"/>
          <c:xMode val="edge"/>
          <c:yMode val="edge"/>
          <c:x val="8.0303477690288713E-2"/>
          <c:y val="0.23892868066861861"/>
          <c:w val="0.87893722911771566"/>
          <c:h val="0.68515760293595229"/>
        </c:manualLayout>
      </c:layout>
      <c:barChart>
        <c:barDir val="col"/>
        <c:grouping val="stacked"/>
        <c:varyColors val="0"/>
        <c:ser>
          <c:idx val="0"/>
          <c:order val="0"/>
          <c:tx>
            <c:strRef>
              <c:f>Sheet1!$A$2</c:f>
              <c:strCache>
                <c:ptCount val="1"/>
                <c:pt idx="0">
                  <c:v>Computer</c:v>
                </c:pt>
              </c:strCache>
            </c:strRef>
          </c:tx>
          <c:spPr>
            <a:solidFill>
              <a:srgbClr val="A1A1C3"/>
            </a:solidFill>
            <a:ln>
              <a:solidFill>
                <a:sysClr val="windowText" lastClr="000000"/>
              </a:solidFill>
            </a:ln>
          </c:spPr>
          <c:invertIfNegative val="0"/>
          <c:dPt>
            <c:idx val="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1-2B1D-4F72-8B79-80A8A7A81A3C}"/>
              </c:ext>
            </c:extLst>
          </c:dPt>
          <c:dPt>
            <c:idx val="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3-2B1D-4F72-8B79-80A8A7A81A3C}"/>
              </c:ext>
            </c:extLst>
          </c:dPt>
          <c:dPt>
            <c:idx val="3"/>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5-2B1D-4F72-8B79-80A8A7A81A3C}"/>
              </c:ext>
            </c:extLst>
          </c:dPt>
          <c:dPt>
            <c:idx val="4"/>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7-2B1D-4F72-8B79-80A8A7A81A3C}"/>
              </c:ext>
            </c:extLst>
          </c:dPt>
          <c:dPt>
            <c:idx val="5"/>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9-2B1D-4F72-8B79-80A8A7A81A3C}"/>
              </c:ext>
            </c:extLst>
          </c:dPt>
          <c:dPt>
            <c:idx val="6"/>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B-2B1D-4F72-8B79-80A8A7A81A3C}"/>
              </c:ext>
            </c:extLst>
          </c:dPt>
          <c:dPt>
            <c:idx val="7"/>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D-2B1D-4F72-8B79-80A8A7A81A3C}"/>
              </c:ext>
            </c:extLst>
          </c:dPt>
          <c:dPt>
            <c:idx val="8"/>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0F-2B1D-4F72-8B79-80A8A7A81A3C}"/>
              </c:ext>
            </c:extLst>
          </c:dPt>
          <c:dPt>
            <c:idx val="9"/>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1-2B1D-4F72-8B79-80A8A7A81A3C}"/>
              </c:ext>
            </c:extLst>
          </c:dPt>
          <c:dPt>
            <c:idx val="1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3-2B1D-4F72-8B79-80A8A7A81A3C}"/>
              </c:ext>
            </c:extLst>
          </c:dPt>
          <c:dPt>
            <c:idx val="1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5-2B1D-4F72-8B79-80A8A7A81A3C}"/>
              </c:ext>
            </c:extLst>
          </c:dPt>
          <c:dPt>
            <c:idx val="12"/>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7-2B1D-4F72-8B79-80A8A7A81A3C}"/>
              </c:ext>
            </c:extLst>
          </c:dPt>
          <c:dPt>
            <c:idx val="13"/>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9-2B1D-4F72-8B79-80A8A7A81A3C}"/>
              </c:ext>
            </c:extLst>
          </c:dPt>
          <c:dPt>
            <c:idx val="14"/>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B-2B1D-4F72-8B79-80A8A7A81A3C}"/>
              </c:ext>
            </c:extLst>
          </c:dPt>
          <c:dPt>
            <c:idx val="15"/>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D-2B1D-4F72-8B79-80A8A7A81A3C}"/>
              </c:ext>
            </c:extLst>
          </c:dPt>
          <c:dPt>
            <c:idx val="16"/>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1F-2B1D-4F72-8B79-80A8A7A81A3C}"/>
              </c:ext>
            </c:extLst>
          </c:dPt>
          <c:dPt>
            <c:idx val="17"/>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1-2B1D-4F72-8B79-80A8A7A81A3C}"/>
              </c:ext>
            </c:extLst>
          </c:dPt>
          <c:dPt>
            <c:idx val="18"/>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3-2B1D-4F72-8B79-80A8A7A81A3C}"/>
              </c:ext>
            </c:extLst>
          </c:dPt>
          <c:dPt>
            <c:idx val="19"/>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5-2B1D-4F72-8B79-80A8A7A81A3C}"/>
              </c:ext>
            </c:extLst>
          </c:dPt>
          <c:dPt>
            <c:idx val="20"/>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7-2B1D-4F72-8B79-80A8A7A81A3C}"/>
              </c:ext>
            </c:extLst>
          </c:dPt>
          <c:dPt>
            <c:idx val="21"/>
            <c:invertIfNegative val="0"/>
            <c:bubble3D val="0"/>
            <c:spPr>
              <a:solidFill>
                <a:srgbClr val="A1A1C3"/>
              </a:solidFill>
              <a:ln>
                <a:solidFill>
                  <a:sysClr val="windowText" lastClr="000000"/>
                </a:solidFill>
              </a:ln>
              <a:effectLst>
                <a:outerShdw blurRad="50800" dist="38100" dir="2700000" algn="tl" rotWithShape="0">
                  <a:prstClr val="black">
                    <a:alpha val="40000"/>
                  </a:prstClr>
                </a:outerShdw>
              </a:effectLst>
              <a:scene3d>
                <a:camera prst="orthographicFront"/>
                <a:lightRig rig="threePt" dir="t"/>
              </a:scene3d>
            </c:spPr>
            <c:extLst>
              <c:ext xmlns:c16="http://schemas.microsoft.com/office/drawing/2014/chart" uri="{C3380CC4-5D6E-409C-BE32-E72D297353CC}">
                <c16:uniqueId val="{00000029-2B1D-4F72-8B79-80A8A7A81A3C}"/>
              </c:ext>
            </c:extLst>
          </c:dPt>
          <c:dLbls>
            <c:dLbl>
              <c:idx val="0"/>
              <c:spPr>
                <a:noFill/>
                <a:ln>
                  <a:noFill/>
                </a:ln>
                <a:effectLst/>
              </c:spPr>
              <c:txPr>
                <a:bodyPr wrap="square" lIns="38100" tIns="19050" rIns="38100" bIns="19050" anchor="ctr">
                  <a:spAutoFit/>
                </a:bodyPr>
                <a:lstStyle/>
                <a:p>
                  <a:pPr>
                    <a:defRPr sz="1800" b="0"/>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1D-4F72-8B79-80A8A7A81A3C}"/>
                </c:ext>
              </c:extLst>
            </c:dLbl>
            <c:spPr>
              <a:noFill/>
              <a:ln>
                <a:noFill/>
              </a:ln>
              <a:effectLst/>
            </c:spPr>
            <c:txPr>
              <a:bodyPr wrap="square" lIns="38100" tIns="19050" rIns="38100" bIns="19050" anchor="ctr">
                <a:spAutoFit/>
              </a:bodyPr>
              <a:lstStyle/>
              <a:p>
                <a:pPr>
                  <a:defRPr b="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Sheet1!$B$1:$C$1</c:f>
              <c:strCache>
                <c:ptCount val="2"/>
                <c:pt idx="0">
                  <c:v>Online Device</c:v>
                </c:pt>
                <c:pt idx="1">
                  <c:v>Online Video Exclusively</c:v>
                </c:pt>
              </c:strCache>
            </c:strRef>
          </c:cat>
          <c:val>
            <c:numRef>
              <c:f>Sheet1!$B$2:$C$2</c:f>
              <c:numCache>
                <c:formatCode>h:mm;@</c:formatCode>
                <c:ptCount val="2"/>
                <c:pt idx="0">
                  <c:v>0.13680555555555554</c:v>
                </c:pt>
                <c:pt idx="1">
                  <c:v>3.0555555555555555E-2</c:v>
                </c:pt>
              </c:numCache>
            </c:numRef>
          </c:val>
          <c:extLst>
            <c:ext xmlns:c16="http://schemas.microsoft.com/office/drawing/2014/chart" uri="{C3380CC4-5D6E-409C-BE32-E72D297353CC}">
              <c16:uniqueId val="{0000002A-2B1D-4F72-8B79-80A8A7A81A3C}"/>
            </c:ext>
          </c:extLst>
        </c:ser>
        <c:ser>
          <c:idx val="1"/>
          <c:order val="1"/>
          <c:tx>
            <c:strRef>
              <c:f>Sheet1!$A$3</c:f>
              <c:strCache>
                <c:ptCount val="1"/>
                <c:pt idx="0">
                  <c:v>Smartphone</c:v>
                </c:pt>
              </c:strCache>
            </c:strRef>
          </c:tx>
          <c:spPr>
            <a:solidFill>
              <a:srgbClr val="790505"/>
            </a:solidFill>
            <a:ln>
              <a:solidFill>
                <a:sysClr val="windowText" lastClr="000000"/>
              </a:solidFill>
            </a:ln>
            <a:effectLst>
              <a:outerShdw blurRad="50800" dist="38100" dir="2700000" algn="tl" rotWithShape="0">
                <a:prstClr val="black">
                  <a:alpha val="40000"/>
                </a:prstClr>
              </a:outerShdw>
            </a:effectLst>
          </c:spPr>
          <c:invertIfNegative val="0"/>
          <c:dLbls>
            <c:dLbl>
              <c:idx val="0"/>
              <c:spPr>
                <a:noFill/>
                <a:ln>
                  <a:noFill/>
                </a:ln>
                <a:effectLst/>
              </c:spPr>
              <c:txPr>
                <a:bodyPr wrap="square" lIns="38100" tIns="19050" rIns="38100" bIns="19050" anchor="ctr">
                  <a:spAutoFit/>
                </a:bodyPr>
                <a:lstStyle/>
                <a:p>
                  <a:pPr>
                    <a:defRPr sz="1800" b="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2B1D-4F72-8B79-80A8A7A81A3C}"/>
                </c:ext>
              </c:extLst>
            </c:dLbl>
            <c:spPr>
              <a:noFill/>
              <a:ln>
                <a:noFill/>
              </a:ln>
              <a:effectLst/>
            </c:spPr>
            <c:txPr>
              <a:bodyPr wrap="square" lIns="38100" tIns="19050" rIns="38100" bIns="19050" anchor="ctr">
                <a:spAutoFit/>
              </a:bodyPr>
              <a:lstStyle/>
              <a:p>
                <a:pPr>
                  <a:defRPr sz="1600" b="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Sheet1!$B$1:$C$1</c:f>
              <c:strCache>
                <c:ptCount val="2"/>
                <c:pt idx="0">
                  <c:v>Online Device</c:v>
                </c:pt>
                <c:pt idx="1">
                  <c:v>Online Video Exclusively</c:v>
                </c:pt>
              </c:strCache>
            </c:strRef>
          </c:cat>
          <c:val>
            <c:numRef>
              <c:f>Sheet1!$B$3:$C$3</c:f>
              <c:numCache>
                <c:formatCode>h:mm;@</c:formatCode>
                <c:ptCount val="2"/>
                <c:pt idx="0">
                  <c:v>0.14930555555555555</c:v>
                </c:pt>
                <c:pt idx="1">
                  <c:v>3.888888888888889E-2</c:v>
                </c:pt>
              </c:numCache>
            </c:numRef>
          </c:val>
          <c:extLst>
            <c:ext xmlns:c16="http://schemas.microsoft.com/office/drawing/2014/chart" uri="{C3380CC4-5D6E-409C-BE32-E72D297353CC}">
              <c16:uniqueId val="{0000002C-2B1D-4F72-8B79-80A8A7A81A3C}"/>
            </c:ext>
          </c:extLst>
        </c:ser>
        <c:ser>
          <c:idx val="2"/>
          <c:order val="2"/>
          <c:tx>
            <c:strRef>
              <c:f>Sheet1!$A$4</c:f>
              <c:strCache>
                <c:ptCount val="1"/>
                <c:pt idx="0">
                  <c:v>Tablet</c:v>
                </c:pt>
              </c:strCache>
            </c:strRef>
          </c:tx>
          <c:spPr>
            <a:solidFill>
              <a:srgbClr val="FFD9D9"/>
            </a:solidFill>
            <a:ln>
              <a:solidFill>
                <a:sysClr val="windowText" lastClr="000000"/>
              </a:solidFill>
            </a:ln>
            <a:effectLst>
              <a:outerShdw blurRad="50800" dist="38100" dir="2700000" algn="tl" rotWithShape="0">
                <a:prstClr val="black">
                  <a:alpha val="40000"/>
                </a:prstClr>
              </a:outerShdw>
            </a:effectLst>
          </c:spPr>
          <c:invertIfNegative val="0"/>
          <c:dLbls>
            <c:dLbl>
              <c:idx val="0"/>
              <c:spPr>
                <a:noFill/>
                <a:ln>
                  <a:noFill/>
                </a:ln>
                <a:effectLst/>
              </c:spPr>
              <c:txPr>
                <a:bodyPr wrap="square" lIns="38100" tIns="19050" rIns="38100" bIns="19050" anchor="ctr">
                  <a:spAutoFit/>
                </a:bodyPr>
                <a:lstStyle/>
                <a:p>
                  <a:pPr>
                    <a:defRPr sz="1800" b="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2D-2B1D-4F72-8B79-80A8A7A81A3C}"/>
                </c:ext>
              </c:extLst>
            </c:dLbl>
            <c:dLbl>
              <c:idx val="1"/>
              <c:delete val="1"/>
              <c:extLst>
                <c:ext xmlns:c15="http://schemas.microsoft.com/office/drawing/2012/chart" uri="{CE6537A1-D6FC-4f65-9D91-7224C49458BB}"/>
                <c:ext xmlns:c16="http://schemas.microsoft.com/office/drawing/2014/chart" uri="{C3380CC4-5D6E-409C-BE32-E72D297353CC}">
                  <c16:uniqueId val="{0000002E-2B1D-4F72-8B79-80A8A7A81A3C}"/>
                </c:ext>
              </c:extLst>
            </c:dLbl>
            <c:spPr>
              <a:noFill/>
              <a:ln>
                <a:noFill/>
              </a:ln>
              <a:effectLst/>
            </c:spPr>
            <c:txPr>
              <a:bodyPr wrap="square" lIns="38100" tIns="19050" rIns="38100" bIns="19050" anchor="ctr">
                <a:spAutoFit/>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Online Device</c:v>
                </c:pt>
                <c:pt idx="1">
                  <c:v>Online Video Exclusively</c:v>
                </c:pt>
              </c:strCache>
            </c:strRef>
          </c:cat>
          <c:val>
            <c:numRef>
              <c:f>Sheet1!$B$4:$C$4</c:f>
              <c:numCache>
                <c:formatCode>h:mm;@</c:formatCode>
                <c:ptCount val="2"/>
                <c:pt idx="0">
                  <c:v>3.6111111111111115E-2</c:v>
                </c:pt>
                <c:pt idx="1">
                  <c:v>1.3888888888888888E-2</c:v>
                </c:pt>
              </c:numCache>
            </c:numRef>
          </c:val>
          <c:extLst>
            <c:ext xmlns:c16="http://schemas.microsoft.com/office/drawing/2014/chart" uri="{C3380CC4-5D6E-409C-BE32-E72D297353CC}">
              <c16:uniqueId val="{0000002F-2B1D-4F72-8B79-80A8A7A81A3C}"/>
            </c:ext>
          </c:extLst>
        </c:ser>
        <c:dLbls>
          <c:showLegendKey val="0"/>
          <c:showVal val="0"/>
          <c:showCatName val="0"/>
          <c:showSerName val="0"/>
          <c:showPercent val="0"/>
          <c:showBubbleSize val="0"/>
        </c:dLbls>
        <c:gapWidth val="44"/>
        <c:overlap val="100"/>
        <c:axId val="579808248"/>
        <c:axId val="579800800"/>
      </c:barChart>
      <c:catAx>
        <c:axId val="579808248"/>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0800"/>
        <c:crosses val="autoZero"/>
        <c:auto val="1"/>
        <c:lblAlgn val="ctr"/>
        <c:lblOffset val="0"/>
        <c:noMultiLvlLbl val="0"/>
      </c:catAx>
      <c:valAx>
        <c:axId val="579800800"/>
        <c:scaling>
          <c:orientation val="minMax"/>
        </c:scaling>
        <c:delete val="1"/>
        <c:axPos val="l"/>
        <c:numFmt formatCode="h:mm;@" sourceLinked="1"/>
        <c:majorTickMark val="out"/>
        <c:minorTickMark val="none"/>
        <c:tickLblPos val="nextTo"/>
        <c:crossAx val="579808248"/>
        <c:crosses val="autoZero"/>
        <c:crossBetween val="between"/>
      </c:valAx>
      <c:spPr>
        <a:noFill/>
        <a:ln>
          <a:noFill/>
        </a:ln>
        <a:effectLst/>
      </c:spPr>
    </c:plotArea>
    <c:legend>
      <c:legendPos val="r"/>
      <c:layout>
        <c:manualLayout>
          <c:xMode val="edge"/>
          <c:yMode val="edge"/>
          <c:x val="0.62067232450885534"/>
          <c:y val="0.27757432018736816"/>
          <c:w val="0.28764683434743182"/>
          <c:h val="0.1757705500288276"/>
        </c:manualLayout>
      </c:layout>
      <c:overlay val="0"/>
      <c:txPr>
        <a:bodyPr/>
        <a:lstStyle/>
        <a:p>
          <a:pPr>
            <a:defRPr sz="1600"/>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 Reached Yesterday</a:t>
            </a:r>
            <a:endParaRPr lang="en-US" sz="1600" dirty="0">
              <a:effectLst/>
            </a:endParaRPr>
          </a:p>
        </c:rich>
      </c:tx>
      <c:layout>
        <c:manualLayout>
          <c:xMode val="edge"/>
          <c:yMode val="edge"/>
          <c:x val="0.38407622289778681"/>
          <c:y val="0.16097473595091874"/>
        </c:manualLayout>
      </c:layout>
      <c:overlay val="0"/>
      <c:spPr>
        <a:noFill/>
        <a:ln>
          <a:noFill/>
        </a:ln>
        <a:effectLst/>
      </c:spPr>
    </c:title>
    <c:autoTitleDeleted val="0"/>
    <c:plotArea>
      <c:layout>
        <c:manualLayout>
          <c:layoutTarget val="inner"/>
          <c:xMode val="edge"/>
          <c:yMode val="edge"/>
          <c:x val="0"/>
          <c:y val="6.3916439274629491E-2"/>
          <c:w val="0.9998348643769015"/>
          <c:h val="0.68130133795803283"/>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AB7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2359-4E14-8E29-04BED2A49E1E}"/>
              </c:ext>
            </c:extLst>
          </c:dPt>
          <c:dPt>
            <c:idx val="1"/>
            <c:invertIfNegative val="0"/>
            <c:bubble3D val="0"/>
            <c:spPr>
              <a:solidFill>
                <a:srgbClr val="790505"/>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2359-4E14-8E29-04BED2A49E1E}"/>
              </c:ext>
            </c:extLst>
          </c:dPt>
          <c:dPt>
            <c:idx val="2"/>
            <c:invertIfNegative val="0"/>
            <c:bubble3D val="0"/>
            <c:spPr>
              <a:solidFill>
                <a:srgbClr val="A1A1C3"/>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2359-4E14-8E29-04BED2A49E1E}"/>
              </c:ext>
            </c:extLst>
          </c:dPt>
          <c:dPt>
            <c:idx val="3"/>
            <c:invertIfNegative val="0"/>
            <c:bubble3D val="0"/>
            <c:spPr>
              <a:solidFill>
                <a:srgbClr val="FFD9D9"/>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2359-4E14-8E29-04BED2A49E1E}"/>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2359-4E14-8E29-04BED2A49E1E}"/>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2359-4E14-8E29-04BED2A49E1E}"/>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2359-4E14-8E29-04BED2A49E1E}"/>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2359-4E14-8E29-04BED2A49E1E}"/>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2359-4E14-8E29-04BED2A49E1E}"/>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2359-4E14-8E29-04BED2A49E1E}"/>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2359-4E14-8E29-04BED2A49E1E}"/>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2359-4E14-8E29-04BED2A49E1E}"/>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2359-4E14-8E29-04BED2A49E1E}"/>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2359-4E14-8E29-04BED2A49E1E}"/>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2359-4E14-8E29-04BED2A49E1E}"/>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2359-4E14-8E29-04BED2A49E1E}"/>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2359-4E14-8E29-04BED2A49E1E}"/>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2359-4E14-8E29-04BED2A49E1E}"/>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2359-4E14-8E29-04BED2A49E1E}"/>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2359-4E14-8E29-04BED2A49E1E}"/>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2359-4E14-8E29-04BED2A49E1E}"/>
              </c:ext>
            </c:extLst>
          </c:dPt>
          <c:dLbls>
            <c:dLbl>
              <c:idx val="0"/>
              <c:numFmt formatCode="0%" sourceLinked="0"/>
              <c:spPr>
                <a:noFill/>
                <a:ln>
                  <a:noFill/>
                </a:ln>
                <a:effectLst/>
              </c:spPr>
              <c:txPr>
                <a:bodyPr wrap="square" lIns="38100" tIns="19050" rIns="38100" bIns="19050" anchor="ctr">
                  <a:spAutoFit/>
                </a:bodyPr>
                <a:lstStyle/>
                <a:p>
                  <a:pPr>
                    <a:defRPr sz="2000" b="1">
                      <a:solidFill>
                        <a:schemeClr val="tx1"/>
                      </a:solidFill>
                      <a:effectLst/>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2359-4E14-8E29-04BED2A49E1E}"/>
                </c:ext>
              </c:extLst>
            </c:dLbl>
            <c:dLbl>
              <c:idx val="2"/>
              <c:numFmt formatCode="0%" sourceLinked="0"/>
              <c:spPr>
                <a:noFill/>
                <a:ln>
                  <a:noFill/>
                </a:ln>
                <a:effectLst/>
              </c:spPr>
              <c:txPr>
                <a:bodyPr wrap="square" lIns="38100" tIns="19050" rIns="38100" bIns="19050" anchor="ctr">
                  <a:spAutoFit/>
                </a:bodyPr>
                <a:lstStyle/>
                <a:p>
                  <a:pPr>
                    <a:defRPr sz="2000" b="1">
                      <a:solidFill>
                        <a:schemeClr val="tx1"/>
                      </a:solidFill>
                      <a:effectLst/>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5-2359-4E14-8E29-04BED2A49E1E}"/>
                </c:ext>
              </c:extLst>
            </c:dLbl>
            <c:dLbl>
              <c:idx val="3"/>
              <c:layout>
                <c:manualLayout>
                  <c:x val="-4.4746634951755111E-3"/>
                  <c:y val="7.0703064056052617E-2"/>
                </c:manualLayout>
              </c:layout>
              <c:numFmt formatCode="0%" sourceLinked="0"/>
              <c:spPr>
                <a:noFill/>
                <a:ln>
                  <a:noFill/>
                </a:ln>
                <a:effectLst/>
              </c:spPr>
              <c:txPr>
                <a:bodyPr wrap="square" lIns="38100" tIns="19050" rIns="38100" bIns="19050" anchor="ctr">
                  <a:spAutoFit/>
                </a:bodyPr>
                <a:lstStyle/>
                <a:p>
                  <a:pPr>
                    <a:defRPr sz="2000" b="1">
                      <a:solidFill>
                        <a:schemeClr val="tx1"/>
                      </a:solidFill>
                      <a:effectLst/>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359-4E14-8E29-04BED2A49E1E}"/>
                </c:ext>
              </c:extLst>
            </c:dLbl>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TV (Broadcast/Cable)</c:v>
                </c:pt>
                <c:pt idx="1">
                  <c:v>Streaming Programs on a Smartphone With Ads</c:v>
                </c:pt>
                <c:pt idx="2">
                  <c:v>Streaming Programs on a Computer With Ads</c:v>
                </c:pt>
                <c:pt idx="3">
                  <c:v>Streaming Programs on a Tablet With Ads</c:v>
                </c:pt>
              </c:strCache>
            </c:strRef>
          </c:cat>
          <c:val>
            <c:numRef>
              <c:f>Sheet1!$B$2:$B$7</c:f>
              <c:numCache>
                <c:formatCode>0.0%</c:formatCode>
                <c:ptCount val="4"/>
                <c:pt idx="0">
                  <c:v>0.78900000000000003</c:v>
                </c:pt>
                <c:pt idx="1">
                  <c:v>0.17399999999999999</c:v>
                </c:pt>
                <c:pt idx="2">
                  <c:v>0.158</c:v>
                </c:pt>
                <c:pt idx="3">
                  <c:v>8.4000000000000005E-2</c:v>
                </c:pt>
              </c:numCache>
            </c:numRef>
          </c:val>
          <c:extLst>
            <c:ext xmlns:c16="http://schemas.microsoft.com/office/drawing/2014/chart" uri="{C3380CC4-5D6E-409C-BE32-E72D297353CC}">
              <c16:uniqueId val="{0000002A-2359-4E14-8E29-04BED2A49E1E}"/>
            </c:ext>
          </c:extLst>
        </c:ser>
        <c:dLbls>
          <c:showLegendKey val="0"/>
          <c:showVal val="0"/>
          <c:showCatName val="0"/>
          <c:showSerName val="0"/>
          <c:showPercent val="0"/>
          <c:showBubbleSize val="0"/>
        </c:dLbls>
        <c:gapWidth val="100"/>
        <c:axId val="579798056"/>
        <c:axId val="579798448"/>
      </c:barChart>
      <c:catAx>
        <c:axId val="579798056"/>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798448"/>
        <c:crosses val="autoZero"/>
        <c:auto val="1"/>
        <c:lblAlgn val="ctr"/>
        <c:lblOffset val="100"/>
        <c:noMultiLvlLbl val="0"/>
      </c:catAx>
      <c:valAx>
        <c:axId val="579798448"/>
        <c:scaling>
          <c:orientation val="minMax"/>
          <c:min val="0"/>
        </c:scaling>
        <c:delete val="1"/>
        <c:axPos val="l"/>
        <c:numFmt formatCode="0.0%" sourceLinked="1"/>
        <c:majorTickMark val="out"/>
        <c:minorTickMark val="none"/>
        <c:tickLblPos val="none"/>
        <c:crossAx val="579798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dirty="0"/>
              <a:t>Daily Time Spent Yesterday </a:t>
            </a:r>
          </a:p>
        </c:rich>
      </c:tx>
      <c:layout>
        <c:manualLayout>
          <c:xMode val="edge"/>
          <c:yMode val="edge"/>
          <c:x val="0.47077599064951475"/>
          <c:y val="0.11727278748118904"/>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2540810819574548"/>
          <c:y val="0.15349712201652804"/>
          <c:w val="0.55529297396075961"/>
          <c:h val="0.80338225377565886"/>
        </c:manualLayout>
      </c:layout>
      <c:barChart>
        <c:barDir val="bar"/>
        <c:grouping val="stacked"/>
        <c:varyColors val="0"/>
        <c:ser>
          <c:idx val="0"/>
          <c:order val="0"/>
          <c:tx>
            <c:strRef>
              <c:f>Sheet1!$B$1</c:f>
              <c:strCache>
                <c:ptCount val="1"/>
                <c:pt idx="0">
                  <c:v>Computer</c:v>
                </c:pt>
              </c:strCache>
            </c:strRef>
          </c:tx>
          <c:spPr>
            <a:solidFill>
              <a:srgbClr val="A1A1C3"/>
            </a:solidFill>
            <a:ln>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 (79% as its own universe)</c:v>
                </c:pt>
                <c:pt idx="1">
                  <c:v>Streaming Programs on Smartphone With Ads 
(17% own universe)</c:v>
                </c:pt>
              </c:strCache>
            </c:strRef>
          </c:cat>
          <c:val>
            <c:numRef>
              <c:f>Sheet1!$B$2:$B$3</c:f>
            </c:numRef>
          </c:val>
          <c:extLst>
            <c:ext xmlns:c16="http://schemas.microsoft.com/office/drawing/2014/chart" uri="{C3380CC4-5D6E-409C-BE32-E72D297353CC}">
              <c16:uniqueId val="{00000000-3C27-49FD-924A-1C1712B613DA}"/>
            </c:ext>
          </c:extLst>
        </c:ser>
        <c:ser>
          <c:idx val="1"/>
          <c:order val="1"/>
          <c:tx>
            <c:strRef>
              <c:f>Sheet1!$C$1</c:f>
              <c:strCache>
                <c:ptCount val="1"/>
                <c:pt idx="0">
                  <c:v>Column3</c:v>
                </c:pt>
              </c:strCache>
            </c:strRef>
          </c:tx>
          <c:spPr>
            <a:solidFill>
              <a:srgbClr val="790505"/>
            </a:solidFill>
            <a:ln>
              <a:solidFill>
                <a:schemeClr val="tx1"/>
              </a:solidFill>
            </a:ln>
            <a:effectLst>
              <a:outerShdw blurRad="50800" dist="38100" dir="2700000" algn="tl" rotWithShape="0">
                <a:prstClr val="black">
                  <a:alpha val="40000"/>
                </a:prstClr>
              </a:outerShdw>
            </a:effectLst>
          </c:spPr>
          <c:invertIfNegative val="0"/>
          <c:dPt>
            <c:idx val="0"/>
            <c:invertIfNegative val="0"/>
            <c:bubble3D val="0"/>
            <c:spPr>
              <a:solidFill>
                <a:srgbClr val="8AB7FF"/>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3C27-49FD-924A-1C1712B613DA}"/>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3C27-49FD-924A-1C1712B613DA}"/>
                </c:ext>
              </c:extLst>
            </c:dLbl>
            <c:dLbl>
              <c:idx val="1"/>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AB6D-4776-A5F0-FA3A62878C21}"/>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TV (79% as its own universe)</c:v>
                </c:pt>
                <c:pt idx="1">
                  <c:v>Streaming Programs on Smartphone With Ads 
(17% own universe)</c:v>
                </c:pt>
              </c:strCache>
            </c:strRef>
          </c:cat>
          <c:val>
            <c:numRef>
              <c:f>Sheet1!$C$2:$C$3</c:f>
              <c:numCache>
                <c:formatCode>h:mm;@</c:formatCode>
                <c:ptCount val="2"/>
                <c:pt idx="0">
                  <c:v>0.30138888888888887</c:v>
                </c:pt>
                <c:pt idx="1">
                  <c:v>8.8888888888888892E-2</c:v>
                </c:pt>
              </c:numCache>
            </c:numRef>
          </c:val>
          <c:extLst>
            <c:ext xmlns:c16="http://schemas.microsoft.com/office/drawing/2014/chart" uri="{C3380CC4-5D6E-409C-BE32-E72D297353CC}">
              <c16:uniqueId val="{00000003-3C27-49FD-924A-1C1712B613DA}"/>
            </c:ext>
          </c:extLst>
        </c:ser>
        <c:dLbls>
          <c:dLblPos val="ctr"/>
          <c:showLegendKey val="0"/>
          <c:showVal val="1"/>
          <c:showCatName val="0"/>
          <c:showSerName val="0"/>
          <c:showPercent val="0"/>
          <c:showBubbleSize val="0"/>
        </c:dLbls>
        <c:gapWidth val="70"/>
        <c:overlap val="100"/>
        <c:axId val="584619968"/>
        <c:axId val="584618792"/>
      </c:barChart>
      <c:catAx>
        <c:axId val="58461996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584618792"/>
        <c:crosses val="autoZero"/>
        <c:auto val="1"/>
        <c:lblAlgn val="ctr"/>
        <c:lblOffset val="100"/>
        <c:noMultiLvlLbl val="0"/>
      </c:catAx>
      <c:valAx>
        <c:axId val="584618792"/>
        <c:scaling>
          <c:orientation val="minMax"/>
          <c:min val="0"/>
        </c:scaling>
        <c:delete val="1"/>
        <c:axPos val="t"/>
        <c:numFmt formatCode="h:mm;@" sourceLinked="1"/>
        <c:majorTickMark val="none"/>
        <c:minorTickMark val="none"/>
        <c:tickLblPos val="nextTo"/>
        <c:crossAx val="584619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0294991063448E-3"/>
          <c:y val="0.14588998558278807"/>
          <c:w val="0.99004261008962868"/>
          <c:h val="0.72159772281985868"/>
        </c:manualLayout>
      </c:layout>
      <c:barChart>
        <c:barDir val="col"/>
        <c:grouping val="clustered"/>
        <c:varyColors val="0"/>
        <c:ser>
          <c:idx val="0"/>
          <c:order val="0"/>
          <c:tx>
            <c:strRef>
              <c:f>Sheet1!$B$1</c:f>
              <c:strCache>
                <c:ptCount val="1"/>
                <c:pt idx="0">
                  <c:v>Column1</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363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33F6-4622-91AB-994116950844}"/>
              </c:ext>
            </c:extLst>
          </c:dPt>
          <c:dPt>
            <c:idx val="1"/>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33F6-4622-91AB-994116950844}"/>
              </c:ext>
            </c:extLst>
          </c:dPt>
          <c:dPt>
            <c:idx val="2"/>
            <c:invertIfNegative val="0"/>
            <c:bubble3D val="0"/>
            <c:spPr>
              <a:solidFill>
                <a:srgbClr val="95959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33F6-4622-91AB-994116950844}"/>
              </c:ext>
            </c:extLst>
          </c:dPt>
          <c:dPt>
            <c:idx val="3"/>
            <c:invertIfNegative val="0"/>
            <c:bubble3D val="0"/>
            <c:spPr>
              <a:solidFill>
                <a:srgbClr val="0099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33F6-4622-91AB-994116950844}"/>
              </c:ext>
            </c:extLst>
          </c:dPt>
          <c:dPt>
            <c:idx val="4"/>
            <c:invertIfNegative val="0"/>
            <c:bubble3D val="0"/>
            <c:spPr>
              <a:solidFill>
                <a:srgbClr val="AA68D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33F6-4622-91AB-994116950844}"/>
              </c:ext>
            </c:extLst>
          </c:dPt>
          <c:dPt>
            <c:idx val="5"/>
            <c:invertIfNegative val="0"/>
            <c:bubble3D val="0"/>
            <c:spPr>
              <a:solidFill>
                <a:srgbClr val="FFBB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33F6-4622-91AB-994116950844}"/>
              </c:ext>
            </c:extLst>
          </c:dPt>
          <c:dPt>
            <c:idx val="6"/>
            <c:invertIfNegative val="0"/>
            <c:bubble3D val="0"/>
            <c:spPr>
              <a:solidFill>
                <a:srgbClr val="D7FF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33F6-4622-91AB-994116950844}"/>
              </c:ext>
            </c:extLst>
          </c:dPt>
          <c:dPt>
            <c:idx val="7"/>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33F6-4622-91AB-994116950844}"/>
              </c:ext>
            </c:extLst>
          </c:dPt>
          <c:dPt>
            <c:idx val="8"/>
            <c:invertIfNegative val="0"/>
            <c:bubble3D val="0"/>
            <c:spPr>
              <a:solidFill>
                <a:srgbClr val="65964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33F6-4622-91AB-994116950844}"/>
              </c:ext>
            </c:extLst>
          </c:dPt>
          <c:dPt>
            <c:idx val="9"/>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33F6-4622-91AB-994116950844}"/>
              </c:ext>
            </c:extLst>
          </c:dPt>
          <c:dPt>
            <c:idx val="10"/>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33F6-4622-91AB-994116950844}"/>
              </c:ext>
            </c:extLst>
          </c:dPt>
          <c:dPt>
            <c:idx val="11"/>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33F6-4622-91AB-994116950844}"/>
              </c:ext>
            </c:extLst>
          </c:dPt>
          <c:dPt>
            <c:idx val="12"/>
            <c:invertIfNegative val="0"/>
            <c:bubble3D val="0"/>
            <c:spPr>
              <a:solidFill>
                <a:srgbClr val="FF6E6E"/>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33F6-4622-91AB-994116950844}"/>
              </c:ext>
            </c:extLst>
          </c:dPt>
          <c:dPt>
            <c:idx val="13"/>
            <c:invertIfNegative val="0"/>
            <c:bubble3D val="0"/>
            <c:spPr>
              <a:solidFill>
                <a:srgbClr val="FF15C7"/>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33F6-4622-91AB-99411695084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Broadcast 
TV News</c:v>
                </c:pt>
                <c:pt idx="1">
                  <c:v>Social Media</c:v>
                </c:pt>
                <c:pt idx="2">
                  <c:v>Cable News Channels</c:v>
                </c:pt>
                <c:pt idx="3">
                  <c:v>Broadcast TV News Websites/Apps </c:v>
                </c:pt>
                <c:pt idx="4">
                  <c:v>All Other Internet
News 
Websites/Apps</c:v>
                </c:pt>
                <c:pt idx="5">
                  <c:v>Radio Stations</c:v>
                </c:pt>
                <c:pt idx="6">
                  <c:v>Public TV News</c:v>
                </c:pt>
                <c:pt idx="7">
                  <c:v>National/Local Newspapers Websites/Apps</c:v>
                </c:pt>
                <c:pt idx="8">
                  <c:v>Local Newspapers</c:v>
                </c:pt>
                <c:pt idx="9">
                  <c:v>National Newspapers</c:v>
                </c:pt>
                <c:pt idx="10">
                  <c:v>Cable TV 
News 
Websites/Apps</c:v>
                </c:pt>
                <c:pt idx="11">
                  <c:v>Podcasts</c:v>
                </c:pt>
                <c:pt idx="12">
                  <c:v>Streaming Radio</c:v>
                </c:pt>
                <c:pt idx="13">
                  <c:v>Radio Stations Websites/Apps </c:v>
                </c:pt>
              </c:strCache>
            </c:strRef>
          </c:cat>
          <c:val>
            <c:numRef>
              <c:f>Sheet1!$B$2:$B$15</c:f>
              <c:numCache>
                <c:formatCode>0%</c:formatCode>
                <c:ptCount val="14"/>
                <c:pt idx="0">
                  <c:v>0.30399999999999999</c:v>
                </c:pt>
                <c:pt idx="1">
                  <c:v>0.18099999999999999</c:v>
                </c:pt>
                <c:pt idx="2">
                  <c:v>0.14899999999999999</c:v>
                </c:pt>
                <c:pt idx="3">
                  <c:v>7.2999999999999995E-2</c:v>
                </c:pt>
                <c:pt idx="4">
                  <c:v>6.0999999999999999E-2</c:v>
                </c:pt>
                <c:pt idx="5">
                  <c:v>5.5E-2</c:v>
                </c:pt>
                <c:pt idx="6">
                  <c:v>3.5999999999999997E-2</c:v>
                </c:pt>
                <c:pt idx="7">
                  <c:v>3.4000000000000002E-2</c:v>
                </c:pt>
                <c:pt idx="8">
                  <c:v>2.7E-2</c:v>
                </c:pt>
                <c:pt idx="9">
                  <c:v>2.1999999999999999E-2</c:v>
                </c:pt>
                <c:pt idx="10">
                  <c:v>2.1000000000000001E-2</c:v>
                </c:pt>
                <c:pt idx="11">
                  <c:v>1.9E-2</c:v>
                </c:pt>
                <c:pt idx="12">
                  <c:v>8.9999999999999993E-3</c:v>
                </c:pt>
                <c:pt idx="13">
                  <c:v>8.0000000000000002E-3</c:v>
                </c:pt>
              </c:numCache>
            </c:numRef>
          </c:val>
          <c:extLst>
            <c:ext xmlns:c16="http://schemas.microsoft.com/office/drawing/2014/chart" uri="{C3380CC4-5D6E-409C-BE32-E72D297353CC}">
              <c16:uniqueId val="{0000001C-33F6-4622-91AB-994116950844}"/>
            </c:ext>
          </c:extLst>
        </c:ser>
        <c:dLbls>
          <c:showLegendKey val="0"/>
          <c:showVal val="0"/>
          <c:showCatName val="0"/>
          <c:showSerName val="0"/>
          <c:showPercent val="0"/>
          <c:showBubbleSize val="0"/>
        </c:dLbls>
        <c:gapWidth val="60"/>
        <c:axId val="579811384"/>
        <c:axId val="579812168"/>
      </c:barChart>
      <c:catAx>
        <c:axId val="579811384"/>
        <c:scaling>
          <c:orientation val="minMax"/>
        </c:scaling>
        <c:delete val="0"/>
        <c:axPos val="b"/>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79812168"/>
        <c:crosses val="autoZero"/>
        <c:auto val="1"/>
        <c:lblAlgn val="ctr"/>
        <c:lblOffset val="100"/>
        <c:noMultiLvlLbl val="0"/>
      </c:catAx>
      <c:valAx>
        <c:axId val="579812168"/>
        <c:scaling>
          <c:orientation val="minMax"/>
        </c:scaling>
        <c:delete val="1"/>
        <c:axPos val="l"/>
        <c:numFmt formatCode="0%" sourceLinked="1"/>
        <c:majorTickMark val="none"/>
        <c:minorTickMark val="none"/>
        <c:tickLblPos val="none"/>
        <c:crossAx val="579811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0869528405723478E-3"/>
          <c:y val="8.6798704856682035E-2"/>
          <c:w val="0.98814896868205626"/>
          <c:h val="0.75107965208702288"/>
        </c:manualLayout>
      </c:layout>
      <c:barChart>
        <c:barDir val="col"/>
        <c:grouping val="clustered"/>
        <c:varyColors val="0"/>
        <c:ser>
          <c:idx val="0"/>
          <c:order val="0"/>
          <c:tx>
            <c:strRef>
              <c:f>Sheet1!$B$1</c:f>
              <c:strCache>
                <c:ptCount val="1"/>
                <c:pt idx="0">
                  <c:v>Column1</c:v>
                </c:pt>
              </c:strCache>
            </c:strRef>
          </c:tx>
          <c:spPr>
            <a:solidFill>
              <a:srgbClr val="4C4C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1"/>
            <c:invertIfNegative val="0"/>
            <c:bubble3D val="0"/>
            <c:spPr>
              <a:solidFill>
                <a:srgbClr val="9F5FC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743D-4C3F-8285-3E291B4A3E15}"/>
              </c:ext>
            </c:extLst>
          </c:dPt>
          <c:dPt>
            <c:idx val="2"/>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743D-4C3F-8285-3E291B4A3E15}"/>
              </c:ext>
            </c:extLst>
          </c:dPt>
          <c:dPt>
            <c:idx val="3"/>
            <c:invertIfNegative val="0"/>
            <c:bubble3D val="0"/>
            <c:spPr>
              <a:solidFill>
                <a:srgbClr val="B2E5F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743D-4C3F-8285-3E291B4A3E15}"/>
              </c:ext>
            </c:extLst>
          </c:dPt>
          <c:dPt>
            <c:idx val="4"/>
            <c:invertIfNegative val="0"/>
            <c:bubble3D val="0"/>
            <c:spPr>
              <a:solidFill>
                <a:srgbClr val="1515A3"/>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743D-4C3F-8285-3E291B4A3E15}"/>
              </c:ext>
            </c:extLst>
          </c:dPt>
          <c:dPt>
            <c:idx val="5"/>
            <c:invertIfNegative val="0"/>
            <c:bubble3D val="0"/>
            <c:spPr>
              <a:solidFill>
                <a:srgbClr val="FFBB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743D-4C3F-8285-3E291B4A3E15}"/>
              </c:ext>
            </c:extLst>
          </c:dPt>
          <c:dPt>
            <c:idx val="6"/>
            <c:invertIfNegative val="0"/>
            <c:bubble3D val="0"/>
            <c:spPr>
              <a:solidFill>
                <a:srgbClr val="95959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743D-4C3F-8285-3E291B4A3E15}"/>
              </c:ext>
            </c:extLst>
          </c:dPt>
          <c:dPt>
            <c:idx val="7"/>
            <c:invertIfNegative val="0"/>
            <c:bubble3D val="0"/>
            <c:spPr>
              <a:solidFill>
                <a:srgbClr val="95A9F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743D-4C3F-8285-3E291B4A3E15}"/>
              </c:ext>
            </c:extLst>
          </c:dPt>
          <c:dPt>
            <c:idx val="8"/>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743D-4C3F-8285-3E291B4A3E15}"/>
              </c:ext>
            </c:extLst>
          </c:dPt>
          <c:dPt>
            <c:idx val="9"/>
            <c:invertIfNegative val="0"/>
            <c:bubble3D val="0"/>
            <c:spPr>
              <a:solidFill>
                <a:srgbClr val="D7FF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0-F950-45E7-8154-5F8D7DF48E74}"/>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0"/>
                <c:pt idx="0">
                  <c:v>Local Broadcast TV News</c:v>
                </c:pt>
                <c:pt idx="1">
                  <c:v>All Other Internet 
News
Websites/Apps</c:v>
                </c:pt>
                <c:pt idx="2">
                  <c:v>Social Media</c:v>
                </c:pt>
                <c:pt idx="3">
                  <c:v>Local TV
News Websites/Apps </c:v>
                </c:pt>
                <c:pt idx="4">
                  <c:v>Network Broadcast TV News</c:v>
                </c:pt>
                <c:pt idx="5">
                  <c:v>Radio 
Stations</c:v>
                </c:pt>
                <c:pt idx="6">
                  <c:v>Cable News Channels</c:v>
                </c:pt>
                <c:pt idx="7">
                  <c:v>Network Broadcast TV News Websites/Apps </c:v>
                </c:pt>
                <c:pt idx="8">
                  <c:v>National/Local Newspapers Websites/Apps </c:v>
                </c:pt>
                <c:pt idx="9">
                  <c:v>Public TV News</c:v>
                </c:pt>
              </c:strCache>
            </c:strRef>
          </c:cat>
          <c:val>
            <c:numRef>
              <c:f>Sheet1!$B$2:$B$17</c:f>
              <c:numCache>
                <c:formatCode>0%</c:formatCode>
                <c:ptCount val="10"/>
                <c:pt idx="0">
                  <c:v>0.31</c:v>
                </c:pt>
                <c:pt idx="1">
                  <c:v>0.106</c:v>
                </c:pt>
                <c:pt idx="2">
                  <c:v>0.106</c:v>
                </c:pt>
                <c:pt idx="3">
                  <c:v>9.5000000000000001E-2</c:v>
                </c:pt>
                <c:pt idx="4">
                  <c:v>7.4999999999999997E-2</c:v>
                </c:pt>
                <c:pt idx="5">
                  <c:v>6.9000000000000006E-2</c:v>
                </c:pt>
                <c:pt idx="6">
                  <c:v>5.8000000000000003E-2</c:v>
                </c:pt>
                <c:pt idx="7">
                  <c:v>4.1000000000000002E-2</c:v>
                </c:pt>
                <c:pt idx="8">
                  <c:v>3.3000000000000002E-2</c:v>
                </c:pt>
                <c:pt idx="9">
                  <c:v>0.03</c:v>
                </c:pt>
              </c:numCache>
            </c:numRef>
          </c:val>
          <c:extLst>
            <c:ext xmlns:c16="http://schemas.microsoft.com/office/drawing/2014/chart" uri="{C3380CC4-5D6E-409C-BE32-E72D297353CC}">
              <c16:uniqueId val="{0000001A-743D-4C3F-8285-3E291B4A3E15}"/>
            </c:ext>
          </c:extLst>
        </c:ser>
        <c:dLbls>
          <c:showLegendKey val="0"/>
          <c:showVal val="0"/>
          <c:showCatName val="0"/>
          <c:showSerName val="0"/>
          <c:showPercent val="0"/>
          <c:showBubbleSize val="0"/>
        </c:dLbls>
        <c:gapWidth val="60"/>
        <c:axId val="579812952"/>
        <c:axId val="579811776"/>
      </c:barChart>
      <c:catAx>
        <c:axId val="579812952"/>
        <c:scaling>
          <c:orientation val="minMax"/>
        </c:scaling>
        <c:delete val="0"/>
        <c:axPos val="b"/>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579811776"/>
        <c:crosses val="autoZero"/>
        <c:auto val="1"/>
        <c:lblAlgn val="ctr"/>
        <c:lblOffset val="100"/>
        <c:noMultiLvlLbl val="0"/>
      </c:catAx>
      <c:valAx>
        <c:axId val="579811776"/>
        <c:scaling>
          <c:orientation val="minMax"/>
        </c:scaling>
        <c:delete val="1"/>
        <c:axPos val="l"/>
        <c:numFmt formatCode="0%" sourceLinked="1"/>
        <c:majorTickMark val="none"/>
        <c:minorTickMark val="none"/>
        <c:tickLblPos val="none"/>
        <c:crossAx val="5798129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18954695880406"/>
          <c:y val="7.5872868408755331E-2"/>
          <c:w val="0.80290023641440889"/>
          <c:h val="0.78374664773725078"/>
        </c:manualLayout>
      </c:layout>
      <c:pieChart>
        <c:varyColors val="1"/>
        <c:ser>
          <c:idx val="0"/>
          <c:order val="0"/>
          <c:tx>
            <c:strRef>
              <c:f>Sheet1!$A$2</c:f>
              <c:strCache>
                <c:ptCount val="1"/>
                <c:pt idx="0">
                  <c:v>Social Media</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Ref>
          </c:val>
          <c:extLst>
            <c:ext xmlns:c16="http://schemas.microsoft.com/office/drawing/2014/chart" uri="{C3380CC4-5D6E-409C-BE32-E72D297353CC}">
              <c16:uniqueId val="{00000006-3413-4687-BE2A-A38AF8537827}"/>
            </c:ext>
          </c:extLst>
        </c:ser>
        <c:ser>
          <c:idx val="1"/>
          <c:order val="1"/>
          <c:tx>
            <c:strRef>
              <c:f>Sheet1!$A$3</c:f>
              <c:strCache>
                <c:ptCount val="1"/>
                <c:pt idx="0">
                  <c:v>Email</c:v>
                </c:pt>
              </c:strCache>
            </c:strRef>
          </c:tx>
          <c:spPr>
            <a:solidFill>
              <a:srgbClr val="790505"/>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8-3413-4687-BE2A-A38AF8537827}"/>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A-3413-4687-BE2A-A38AF8537827}"/>
              </c:ext>
            </c:extLst>
          </c:dPt>
          <c:dPt>
            <c:idx val="2"/>
            <c:bubble3D val="0"/>
            <c:spPr>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3413-4687-BE2A-A38AF8537827}"/>
              </c:ext>
            </c:extLst>
          </c:dPt>
          <c:dLbls>
            <c:dLbl>
              <c:idx val="0"/>
              <c:layout>
                <c:manualLayout>
                  <c:x val="0.19673616316712933"/>
                  <c:y val="-0.19977170198134891"/>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8-3413-4687-BE2A-A38AF8537827}"/>
                </c:ext>
              </c:extLst>
            </c:dLbl>
            <c:dLbl>
              <c:idx val="1"/>
              <c:layout>
                <c:manualLayout>
                  <c:x val="-0.13494419137210961"/>
                  <c:y val="0.21751513463407668"/>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A-3413-4687-BE2A-A38AF8537827}"/>
                </c:ext>
              </c:extLst>
            </c:dLbl>
            <c:dLbl>
              <c:idx val="2"/>
              <c:layout>
                <c:manualLayout>
                  <c:x val="-0.13099104590722999"/>
                  <c:y val="-5.198009452271312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3413-4687-BE2A-A38AF853782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Sheet1!$B$3:$D$3</c:f>
              <c:numCache>
                <c:formatCode>h:mm;@</c:formatCode>
                <c:ptCount val="3"/>
                <c:pt idx="0">
                  <c:v>2.4305555555555556E-2</c:v>
                </c:pt>
                <c:pt idx="1">
                  <c:v>1.4583333333333332E-2</c:v>
                </c:pt>
                <c:pt idx="2">
                  <c:v>3.472222222222222E-3</c:v>
                </c:pt>
              </c:numCache>
            </c:numRef>
          </c:val>
          <c:extLst>
            <c:ext xmlns:c16="http://schemas.microsoft.com/office/drawing/2014/chart" uri="{C3380CC4-5D6E-409C-BE32-E72D297353CC}">
              <c16:uniqueId val="{0000000D-3413-4687-BE2A-A38AF8537827}"/>
            </c:ext>
          </c:extLst>
        </c:ser>
        <c:ser>
          <c:idx val="2"/>
          <c:order val="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0F-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4-3413-4687-BE2A-A38AF8537827}"/>
            </c:ext>
          </c:extLst>
        </c:ser>
        <c:ser>
          <c:idx val="3"/>
          <c:order val="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6-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B-3413-4687-BE2A-A38AF8537827}"/>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D-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2-3413-4687-BE2A-A38AF8537827}"/>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4-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9-3413-4687-BE2A-A38AF8537827}"/>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B-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0-3413-4687-BE2A-A38AF8537827}"/>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2-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7-3413-4687-BE2A-A38AF8537827}"/>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9-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E-3413-4687-BE2A-A38AF8537827}"/>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0-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5-3413-4687-BE2A-A38AF8537827}"/>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7-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C-3413-4687-BE2A-A38AF8537827}"/>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E-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3-3413-4687-BE2A-A38AF8537827}"/>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5-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A-3413-4687-BE2A-A38AF8537827}"/>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C-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61-3413-4687-BE2A-A38AF8537827}"/>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63-3413-4687-BE2A-A38AF8537827}"/>
              </c:ext>
            </c:extLst>
          </c:dPt>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68-3413-4687-BE2A-A38AF8537827}"/>
            </c:ext>
          </c:extLst>
        </c:ser>
        <c:dLbls>
          <c:showLegendKey val="0"/>
          <c:showVal val="0"/>
          <c:showCatName val="0"/>
          <c:showSerName val="0"/>
          <c:showPercent val="0"/>
          <c:showBubbleSize val="0"/>
          <c:showLeaderLines val="1"/>
        </c:dLbls>
        <c:firstSliceAng val="12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32803568797413"/>
          <c:y val="2.1303956402459374E-2"/>
          <c:w val="0.68867196431202593"/>
          <c:h val="0.97869604359754059"/>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4C4C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5B40-4075-9C7C-5AEBBDBA8FF5}"/>
              </c:ext>
            </c:extLst>
          </c:dPt>
          <c:dPt>
            <c:idx val="1"/>
            <c:invertIfNegative val="0"/>
            <c:bubble3D val="0"/>
            <c:spPr>
              <a:solidFill>
                <a:srgbClr val="5C8C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5B40-4075-9C7C-5AEBBDBA8FF5}"/>
              </c:ext>
            </c:extLst>
          </c:dPt>
          <c:dPt>
            <c:idx val="2"/>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5B40-4075-9C7C-5AEBBDBA8FF5}"/>
              </c:ext>
            </c:extLst>
          </c:dPt>
          <c:dPt>
            <c:idx val="3"/>
            <c:invertIfNegative val="0"/>
            <c:bubble3D val="0"/>
            <c:spPr>
              <a:solidFill>
                <a:srgbClr val="B2E5F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5B40-4075-9C7C-5AEBBDBA8FF5}"/>
              </c:ext>
            </c:extLst>
          </c:dPt>
          <c:dPt>
            <c:idx val="4"/>
            <c:invertIfNegative val="0"/>
            <c:bubble3D val="0"/>
            <c:spPr>
              <a:solidFill>
                <a:srgbClr val="0A0A8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5B40-4075-9C7C-5AEBBDBA8FF5}"/>
              </c:ext>
            </c:extLst>
          </c:dPt>
          <c:dPt>
            <c:idx val="5"/>
            <c:invertIfNegative val="0"/>
            <c:bubble3D val="0"/>
            <c:spPr>
              <a:solidFill>
                <a:srgbClr val="CAFA9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5B40-4075-9C7C-5AEBBDBA8FF5}"/>
              </c:ext>
            </c:extLst>
          </c:dPt>
          <c:dPt>
            <c:idx val="6"/>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5B40-4075-9C7C-5AEBBDBA8FF5}"/>
              </c:ext>
            </c:extLst>
          </c:dPt>
          <c:dPt>
            <c:idx val="7"/>
            <c:invertIfNegative val="0"/>
            <c:bubble3D val="0"/>
            <c:spPr>
              <a:solidFill>
                <a:srgbClr val="B25E3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5B40-4075-9C7C-5AEBBDBA8FF5}"/>
              </c:ext>
            </c:extLst>
          </c:dPt>
          <c:dPt>
            <c:idx val="8"/>
            <c:invertIfNegative val="0"/>
            <c:bubble3D val="0"/>
            <c:spPr>
              <a:solidFill>
                <a:srgbClr val="95A9FD"/>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5B40-4075-9C7C-5AEBBDBA8FF5}"/>
              </c:ext>
            </c:extLst>
          </c:dPt>
          <c:dPt>
            <c:idx val="9"/>
            <c:invertIfNegative val="0"/>
            <c:bubble3D val="0"/>
            <c:spPr>
              <a:solidFill>
                <a:srgbClr val="8B8B8B"/>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5B40-4075-9C7C-5AEBBDBA8FF5}"/>
              </c:ext>
            </c:extLst>
          </c:dPt>
          <c:dPt>
            <c:idx val="10"/>
            <c:invertIfNegative val="0"/>
            <c:bubble3D val="0"/>
            <c:spPr>
              <a:solidFill>
                <a:srgbClr val="FF15C7"/>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5B40-4075-9C7C-5AEBBDBA8FF5}"/>
              </c:ext>
            </c:extLst>
          </c:dPt>
          <c:dPt>
            <c:idx val="11"/>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5B40-4075-9C7C-5AEBBDBA8FF5}"/>
              </c:ext>
            </c:extLst>
          </c:dPt>
          <c:dPt>
            <c:idx val="12"/>
            <c:invertIfNegative val="0"/>
            <c:bubble3D val="0"/>
            <c:spPr>
              <a:solidFill>
                <a:srgbClr val="FF6F6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5B40-4075-9C7C-5AEBBDBA8FF5}"/>
              </c:ext>
            </c:extLst>
          </c:dPt>
          <c:dPt>
            <c:idx val="13"/>
            <c:invertIfNegative val="0"/>
            <c:bubble3D val="0"/>
            <c:spPr>
              <a:solidFill>
                <a:srgbClr val="AA68DC"/>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5B40-4075-9C7C-5AEBBDBA8FF5}"/>
              </c:ext>
            </c:extLst>
          </c:dPt>
          <c:dPt>
            <c:idx val="14"/>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5B40-4075-9C7C-5AEBBDBA8FF5}"/>
              </c:ext>
            </c:extLst>
          </c:dPt>
          <c:dPt>
            <c:idx val="15"/>
            <c:invertIfNegative val="0"/>
            <c:bubble3D val="0"/>
            <c:spPr>
              <a:solidFill>
                <a:srgbClr val="FF000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5B40-4075-9C7C-5AEBBDBA8FF5}"/>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Local Broadcast TV News</c:v>
                </c:pt>
                <c:pt idx="1">
                  <c:v>Local Newspapers</c:v>
                </c:pt>
                <c:pt idx="2">
                  <c:v>Radio Stations</c:v>
                </c:pt>
                <c:pt idx="3">
                  <c:v>Local TV News Websites/Apps</c:v>
                </c:pt>
                <c:pt idx="4">
                  <c:v>Network Broadcast TV News</c:v>
                </c:pt>
                <c:pt idx="5">
                  <c:v>Public TV News</c:v>
                </c:pt>
                <c:pt idx="6">
                  <c:v>National Newspapers</c:v>
                </c:pt>
                <c:pt idx="7">
                  <c:v>National/Local Newspapers Websites/Apps</c:v>
                </c:pt>
                <c:pt idx="8">
                  <c:v>Network Broadcast TV News Websites/Apps </c:v>
                </c:pt>
                <c:pt idx="9">
                  <c:v>Cable News Channels</c:v>
                </c:pt>
                <c:pt idx="10">
                  <c:v>Radio Stations Websites/Apps </c:v>
                </c:pt>
                <c:pt idx="11">
                  <c:v>Cable TV News Websites/Apps</c:v>
                </c:pt>
                <c:pt idx="12">
                  <c:v>Streaming Radio</c:v>
                </c:pt>
                <c:pt idx="13">
                  <c:v>All Other Internet News Websites/Apps</c:v>
                </c:pt>
                <c:pt idx="14">
                  <c:v>Podcasts</c:v>
                </c:pt>
                <c:pt idx="15">
                  <c:v>Social Media</c:v>
                </c:pt>
              </c:strCache>
            </c:strRef>
          </c:cat>
          <c:val>
            <c:numRef>
              <c:f>Sheet1!$B$2:$B$17</c:f>
              <c:numCache>
                <c:formatCode>0%</c:formatCode>
                <c:ptCount val="16"/>
                <c:pt idx="0">
                  <c:v>0.76700000000000002</c:v>
                </c:pt>
                <c:pt idx="1">
                  <c:v>0.69599999999999995</c:v>
                </c:pt>
                <c:pt idx="2">
                  <c:v>0.67600000000000005</c:v>
                </c:pt>
                <c:pt idx="3">
                  <c:v>0.66500000000000004</c:v>
                </c:pt>
                <c:pt idx="4">
                  <c:v>0.66200000000000003</c:v>
                </c:pt>
                <c:pt idx="5">
                  <c:v>0.65600000000000003</c:v>
                </c:pt>
                <c:pt idx="6">
                  <c:v>0.60699999999999998</c:v>
                </c:pt>
                <c:pt idx="7">
                  <c:v>0.60599999999999998</c:v>
                </c:pt>
                <c:pt idx="8">
                  <c:v>0.57799999999999996</c:v>
                </c:pt>
                <c:pt idx="9">
                  <c:v>0.57799999999999996</c:v>
                </c:pt>
                <c:pt idx="10">
                  <c:v>0.55400000000000005</c:v>
                </c:pt>
                <c:pt idx="11">
                  <c:v>0.55300000000000005</c:v>
                </c:pt>
                <c:pt idx="12">
                  <c:v>0.505</c:v>
                </c:pt>
                <c:pt idx="13">
                  <c:v>0.47</c:v>
                </c:pt>
                <c:pt idx="14">
                  <c:v>0.40500000000000003</c:v>
                </c:pt>
                <c:pt idx="15">
                  <c:v>0.37</c:v>
                </c:pt>
              </c:numCache>
            </c:numRef>
          </c:val>
          <c:extLst>
            <c:ext xmlns:c16="http://schemas.microsoft.com/office/drawing/2014/chart" uri="{C3380CC4-5D6E-409C-BE32-E72D297353CC}">
              <c16:uniqueId val="{00000020-5B40-4075-9C7C-5AEBBDBA8FF5}"/>
            </c:ext>
          </c:extLst>
        </c:ser>
        <c:dLbls>
          <c:showLegendKey val="0"/>
          <c:showVal val="0"/>
          <c:showCatName val="0"/>
          <c:showSerName val="0"/>
          <c:showPercent val="0"/>
          <c:showBubbleSize val="0"/>
        </c:dLbls>
        <c:gapWidth val="60"/>
        <c:axId val="579810208"/>
        <c:axId val="584613304"/>
      </c:barChart>
      <c:catAx>
        <c:axId val="579810208"/>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4613304"/>
        <c:crosses val="autoZero"/>
        <c:auto val="1"/>
        <c:lblAlgn val="ctr"/>
        <c:lblOffset val="100"/>
        <c:noMultiLvlLbl val="0"/>
      </c:catAx>
      <c:valAx>
        <c:axId val="584613304"/>
        <c:scaling>
          <c:orientation val="minMax"/>
        </c:scaling>
        <c:delete val="1"/>
        <c:axPos val="t"/>
        <c:numFmt formatCode="0%" sourceLinked="1"/>
        <c:majorTickMark val="none"/>
        <c:minorTickMark val="none"/>
        <c:tickLblPos val="none"/>
        <c:crossAx val="579810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74799740941471"/>
          <c:y val="7.1595685776790305E-2"/>
          <c:w val="0.98651403054483966"/>
          <c:h val="0.72166291079210332"/>
        </c:manualLayout>
      </c:layout>
      <c:pieChart>
        <c:varyColors val="1"/>
        <c:ser>
          <c:idx val="0"/>
          <c:order val="0"/>
          <c:tx>
            <c:strRef>
              <c:f>Sheet1!$B$1</c:f>
              <c:strCache>
                <c:ptCount val="1"/>
                <c:pt idx="0">
                  <c:v>Column1</c:v>
                </c:pt>
              </c:strCache>
            </c:strRef>
          </c:tx>
          <c:spPr>
            <a:solidFill>
              <a:schemeClr val="tx2">
                <a:lumMod val="20000"/>
                <a:lumOff val="80000"/>
              </a:schemeClr>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dPt>
            <c:idx val="0"/>
            <c:bubble3D val="0"/>
            <c:spPr>
              <a:solidFill>
                <a:srgbClr val="4C4C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B1B2-47C0-AE1A-26C1F9EA7416}"/>
              </c:ext>
            </c:extLst>
          </c:dPt>
          <c:dPt>
            <c:idx val="1"/>
            <c:bubble3D val="0"/>
            <c:spPr>
              <a:solidFill>
                <a:schemeClr val="accent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B1B2-47C0-AE1A-26C1F9EA7416}"/>
              </c:ext>
            </c:extLst>
          </c:dPt>
          <c:dPt>
            <c:idx val="2"/>
            <c:bubble3D val="0"/>
            <c:spPr>
              <a:solidFill>
                <a:srgbClr val="65964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B1B2-47C0-AE1A-26C1F9EA7416}"/>
              </c:ext>
            </c:extLst>
          </c:dPt>
          <c:dPt>
            <c:idx val="3"/>
            <c:bubble3D val="0"/>
            <c:spPr>
              <a:solidFill>
                <a:srgbClr val="FFBB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B1B2-47C0-AE1A-26C1F9EA7416}"/>
              </c:ext>
            </c:extLst>
          </c:dPt>
          <c:dPt>
            <c:idx val="4"/>
            <c:bubble3D val="0"/>
            <c:spPr>
              <a:solidFill>
                <a:srgbClr val="B2E5FC"/>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B1B2-47C0-AE1A-26C1F9EA7416}"/>
              </c:ext>
            </c:extLst>
          </c:dPt>
          <c:dPt>
            <c:idx val="5"/>
            <c:bubble3D val="0"/>
            <c:spPr>
              <a:solidFill>
                <a:srgbClr val="0A0A8D"/>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B1B2-47C0-AE1A-26C1F9EA7416}"/>
              </c:ext>
            </c:extLst>
          </c:dPt>
          <c:dPt>
            <c:idx val="6"/>
            <c:bubble3D val="0"/>
            <c:spPr>
              <a:solidFill>
                <a:srgbClr val="D7FFA1"/>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B1B2-47C0-AE1A-26C1F9EA7416}"/>
              </c:ext>
            </c:extLst>
          </c:dPt>
          <c:dPt>
            <c:idx val="7"/>
            <c:bubble3D val="0"/>
            <c:spPr>
              <a:solidFill>
                <a:srgbClr val="959595"/>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B1B2-47C0-AE1A-26C1F9EA7416}"/>
              </c:ext>
            </c:extLst>
          </c:dPt>
          <c:dPt>
            <c:idx val="8"/>
            <c:bubble3D val="0"/>
            <c:spPr>
              <a:solidFill>
                <a:srgbClr val="A0B5FF"/>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B1B2-47C0-AE1A-26C1F9EA7416}"/>
              </c:ext>
            </c:extLst>
          </c:dPt>
          <c:dPt>
            <c:idx val="9"/>
            <c:bubble3D val="0"/>
            <c:spPr>
              <a:solidFill>
                <a:srgbClr val="BE6743"/>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B1B2-47C0-AE1A-26C1F9EA7416}"/>
              </c:ext>
            </c:extLst>
          </c:dPt>
          <c:dPt>
            <c:idx val="10"/>
            <c:bubble3D val="0"/>
            <c:spPr>
              <a:solidFill>
                <a:srgbClr val="663300"/>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B1B2-47C0-AE1A-26C1F9EA7416}"/>
              </c:ext>
            </c:extLst>
          </c:dPt>
          <c:dPt>
            <c:idx val="15"/>
            <c:bubble3D val="0"/>
            <c:spPr>
              <a:solidFill>
                <a:schemeClr val="bg2"/>
              </a:solidFill>
              <a:ln w="19050">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B1B2-47C0-AE1A-26C1F9EA7416}"/>
              </c:ext>
            </c:extLst>
          </c:dPt>
          <c:dLbls>
            <c:dLbl>
              <c:idx val="0"/>
              <c:layout>
                <c:manualLayout>
                  <c:x val="-3.7838736067082523E-3"/>
                  <c:y val="0.13697347172772922"/>
                </c:manualLayout>
              </c:layout>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2"/>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1B2-47C0-AE1A-26C1F9EA7416}"/>
                </c:ext>
              </c:extLst>
            </c:dLbl>
            <c:dLbl>
              <c:idx val="1"/>
              <c:layout>
                <c:manualLayout>
                  <c:x val="-0.1103817704605107"/>
                  <c:y val="-3.5882857162955546E-3"/>
                </c:manualLayout>
              </c:layout>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B1B2-47C0-AE1A-26C1F9EA7416}"/>
                </c:ext>
              </c:extLst>
            </c:dLbl>
            <c:dLbl>
              <c:idx val="2"/>
              <c:layout>
                <c:manualLayout>
                  <c:x val="1.8213050073286215E-2"/>
                  <c:y val="-7.6402509428444815E-2"/>
                </c:manualLayout>
              </c:layout>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5397186147186145"/>
                      <c:h val="0.11557439402206955"/>
                    </c:manualLayout>
                  </c15:layout>
                </c:ext>
                <c:ext xmlns:c16="http://schemas.microsoft.com/office/drawing/2014/chart" uri="{C3380CC4-5D6E-409C-BE32-E72D297353CC}">
                  <c16:uniqueId val="{00000005-B1B2-47C0-AE1A-26C1F9EA7416}"/>
                </c:ext>
              </c:extLst>
            </c:dLbl>
            <c:dLbl>
              <c:idx val="3"/>
              <c:layout>
                <c:manualLayout>
                  <c:x val="8.574948017861396E-2"/>
                  <c:y val="-3.5714436448815078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B1B2-47C0-AE1A-26C1F9EA7416}"/>
                </c:ext>
              </c:extLst>
            </c:dLbl>
            <c:dLbl>
              <c:idx val="4"/>
              <c:layout>
                <c:manualLayout>
                  <c:x val="6.2611633773051095E-2"/>
                  <c:y val="1.8283093514696184E-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B1B2-47C0-AE1A-26C1F9EA7416}"/>
                </c:ext>
              </c:extLst>
            </c:dLbl>
            <c:dLbl>
              <c:idx val="5"/>
              <c:layout>
                <c:manualLayout>
                  <c:x val="3.5241589119541873E-2"/>
                  <c:y val="3.7379651039515467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397727272727273"/>
                      <c:h val="0.16744114067852645"/>
                    </c:manualLayout>
                  </c15:layout>
                </c:ext>
                <c:ext xmlns:c16="http://schemas.microsoft.com/office/drawing/2014/chart" uri="{C3380CC4-5D6E-409C-BE32-E72D297353CC}">
                  <c16:uniqueId val="{0000000B-B1B2-47C0-AE1A-26C1F9EA7416}"/>
                </c:ext>
              </c:extLst>
            </c:dLbl>
            <c:dLbl>
              <c:idx val="6"/>
              <c:layout>
                <c:manualLayout>
                  <c:x val="-7.5371970549135942E-2"/>
                  <c:y val="0.10017213883253093"/>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B1B2-47C0-AE1A-26C1F9EA7416}"/>
                </c:ext>
              </c:extLst>
            </c:dLbl>
            <c:dLbl>
              <c:idx val="7"/>
              <c:layout>
                <c:manualLayout>
                  <c:x val="-5.1035381940893751E-3"/>
                  <c:y val="9.7951316766603652E-3"/>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9.0010822510822514E-2"/>
                      <c:h val="0.15005783181443172"/>
                    </c:manualLayout>
                  </c15:layout>
                </c:ext>
                <c:ext xmlns:c16="http://schemas.microsoft.com/office/drawing/2014/chart" uri="{C3380CC4-5D6E-409C-BE32-E72D297353CC}">
                  <c16:uniqueId val="{0000000F-B1B2-47C0-AE1A-26C1F9EA7416}"/>
                </c:ext>
              </c:extLst>
            </c:dLbl>
            <c:dLbl>
              <c:idx val="8"/>
              <c:layout>
                <c:manualLayout>
                  <c:x val="-7.5763540921021236E-2"/>
                  <c:y val="3.2881129745248594E-2"/>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1902327265909943"/>
                      <c:h val="0.17813465015018182"/>
                    </c:manualLayout>
                  </c15:layout>
                </c:ext>
                <c:ext xmlns:c16="http://schemas.microsoft.com/office/drawing/2014/chart" uri="{C3380CC4-5D6E-409C-BE32-E72D297353CC}">
                  <c16:uniqueId val="{00000011-B1B2-47C0-AE1A-26C1F9EA7416}"/>
                </c:ext>
              </c:extLst>
            </c:dLbl>
            <c:dLbl>
              <c:idx val="9"/>
              <c:layout>
                <c:manualLayout>
                  <c:x val="-1.6887633364011317E-2"/>
                  <c:y val="-4.2219937756688343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3-B1B2-47C0-AE1A-26C1F9EA7416}"/>
                </c:ext>
              </c:extLst>
            </c:dLbl>
            <c:dLbl>
              <c:idx val="10"/>
              <c:layout>
                <c:manualLayout>
                  <c:x val="6.1906082762381978E-2"/>
                  <c:y val="3.9742264052728946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5-B1B2-47C0-AE1A-26C1F9EA741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Local Broadcast TV News</c:v>
                </c:pt>
                <c:pt idx="1">
                  <c:v>Social Media</c:v>
                </c:pt>
                <c:pt idx="2">
                  <c:v>Local Newspapers</c:v>
                </c:pt>
                <c:pt idx="3">
                  <c:v>Radio Stations</c:v>
                </c:pt>
                <c:pt idx="4">
                  <c:v>Local TV News Websites/Apps </c:v>
                </c:pt>
                <c:pt idx="5">
                  <c:v>Network Broadcast
TV News</c:v>
                </c:pt>
                <c:pt idx="6">
                  <c:v>Public TV News</c:v>
                </c:pt>
                <c:pt idx="7">
                  <c:v>Cable News Channels</c:v>
                </c:pt>
                <c:pt idx="8">
                  <c:v>Network Broadcast TV News Websites/Apps </c:v>
                </c:pt>
                <c:pt idx="9">
                  <c:v>National/Local Newspapers Websites/Apps</c:v>
                </c:pt>
                <c:pt idx="10">
                  <c:v>Other</c:v>
                </c:pt>
              </c:strCache>
            </c:strRef>
          </c:cat>
          <c:val>
            <c:numRef>
              <c:f>Sheet1!$B$2:$B$12</c:f>
              <c:numCache>
                <c:formatCode>0.0%</c:formatCode>
                <c:ptCount val="11"/>
                <c:pt idx="0">
                  <c:v>0.36299999999999999</c:v>
                </c:pt>
                <c:pt idx="1">
                  <c:v>0.14399999999999999</c:v>
                </c:pt>
                <c:pt idx="2">
                  <c:v>8.7999999999999995E-2</c:v>
                </c:pt>
                <c:pt idx="3">
                  <c:v>7.0999999999999994E-2</c:v>
                </c:pt>
                <c:pt idx="4">
                  <c:v>6.6000000000000003E-2</c:v>
                </c:pt>
                <c:pt idx="5">
                  <c:v>5.3999999999999999E-2</c:v>
                </c:pt>
                <c:pt idx="6">
                  <c:v>4.4999999999999998E-2</c:v>
                </c:pt>
                <c:pt idx="7">
                  <c:v>4.4999999999999998E-2</c:v>
                </c:pt>
                <c:pt idx="8">
                  <c:v>2.4E-2</c:v>
                </c:pt>
                <c:pt idx="9">
                  <c:v>2.1999999999999999E-2</c:v>
                </c:pt>
                <c:pt idx="10">
                  <c:v>7.7999999999999847E-2</c:v>
                </c:pt>
              </c:numCache>
            </c:numRef>
          </c:val>
          <c:extLst>
            <c:ext xmlns:c16="http://schemas.microsoft.com/office/drawing/2014/chart" uri="{C3380CC4-5D6E-409C-BE32-E72D297353CC}">
              <c16:uniqueId val="{00000018-B1B2-47C0-AE1A-26C1F9EA7416}"/>
            </c:ext>
          </c:extLst>
        </c:ser>
        <c:ser>
          <c:idx val="1"/>
          <c:order val="1"/>
          <c:tx>
            <c:strRef>
              <c:f>Sheet1!$C$1</c:f>
              <c:strCache>
                <c:ptCount val="1"/>
                <c:pt idx="0">
                  <c:v>Column2</c:v>
                </c:pt>
              </c:strCache>
            </c:strRef>
          </c:tx>
          <c:cat>
            <c:strRef>
              <c:f>Sheet1!$A$2:$A$12</c:f>
              <c:strCache>
                <c:ptCount val="11"/>
                <c:pt idx="0">
                  <c:v>Local Broadcast TV News</c:v>
                </c:pt>
                <c:pt idx="1">
                  <c:v>Social Media</c:v>
                </c:pt>
                <c:pt idx="2">
                  <c:v>Local Newspapers</c:v>
                </c:pt>
                <c:pt idx="3">
                  <c:v>Radio Stations</c:v>
                </c:pt>
                <c:pt idx="4">
                  <c:v>Local TV News Websites/Apps </c:v>
                </c:pt>
                <c:pt idx="5">
                  <c:v>Network Broadcast
TV News</c:v>
                </c:pt>
                <c:pt idx="6">
                  <c:v>Public TV News</c:v>
                </c:pt>
                <c:pt idx="7">
                  <c:v>Cable News Channels</c:v>
                </c:pt>
                <c:pt idx="8">
                  <c:v>Network Broadcast TV News Websites/Apps </c:v>
                </c:pt>
                <c:pt idx="9">
                  <c:v>National/Local Newspapers Websites/Apps</c:v>
                </c:pt>
                <c:pt idx="10">
                  <c:v>Other</c:v>
                </c:pt>
              </c:strCache>
            </c:strRef>
          </c:cat>
          <c:val>
            <c:numRef>
              <c:f>Sheet1!$C$2:$C$12</c:f>
              <c:numCache>
                <c:formatCode>General</c:formatCode>
                <c:ptCount val="11"/>
                <c:pt idx="10" formatCode="0.0%">
                  <c:v>0.92200000000000015</c:v>
                </c:pt>
              </c:numCache>
            </c:numRef>
          </c:val>
          <c:extLst>
            <c:ext xmlns:c16="http://schemas.microsoft.com/office/drawing/2014/chart" uri="{C3380CC4-5D6E-409C-BE32-E72D297353CC}">
              <c16:uniqueId val="{00000019-B1B2-47C0-AE1A-26C1F9EA7416}"/>
            </c:ext>
          </c:extLst>
        </c:ser>
        <c:dLbls>
          <c:showLegendKey val="0"/>
          <c:showVal val="0"/>
          <c:showCatName val="0"/>
          <c:showSerName val="0"/>
          <c:showPercent val="0"/>
          <c:showBubbleSize val="0"/>
          <c:showLeaderLines val="1"/>
        </c:dLbls>
        <c:firstSliceAng val="296"/>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646689997083702E-3"/>
          <c:y val="3.5109177558841236E-2"/>
          <c:w val="0.99053656952674629"/>
          <c:h val="0.7516140444532915"/>
        </c:manualLayout>
      </c:layout>
      <c:pieChart>
        <c:varyColors val="1"/>
        <c:ser>
          <c:idx val="0"/>
          <c:order val="0"/>
          <c:tx>
            <c:strRef>
              <c:f>Sheet1!$B$1</c:f>
              <c:strCache>
                <c:ptCount val="1"/>
                <c:pt idx="0">
                  <c:v>Column1</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dPt>
            <c:idx val="0"/>
            <c:bubble3D val="0"/>
            <c:spPr>
              <a:solidFill>
                <a:srgbClr val="4C4C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6763-40E0-9E96-B63FE758D72D}"/>
              </c:ext>
            </c:extLst>
          </c:dPt>
          <c:dPt>
            <c:idx val="1"/>
            <c:bubble3D val="0"/>
            <c:spPr>
              <a:solidFill>
                <a:srgbClr val="FF0A0A"/>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6763-40E0-9E96-B63FE758D72D}"/>
              </c:ext>
            </c:extLst>
          </c:dPt>
          <c:dPt>
            <c:idx val="2"/>
            <c:bubble3D val="0"/>
            <c:spPr>
              <a:solidFill>
                <a:srgbClr val="FF7D0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6763-40E0-9E96-B63FE758D72D}"/>
              </c:ext>
            </c:extLst>
          </c:dPt>
          <c:dPt>
            <c:idx val="3"/>
            <c:bubble3D val="0"/>
            <c:spPr>
              <a:solidFill>
                <a:srgbClr val="FF15C7"/>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6763-40E0-9E96-B63FE758D72D}"/>
              </c:ext>
            </c:extLst>
          </c:dPt>
          <c:dPt>
            <c:idx val="4"/>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6763-40E0-9E96-B63FE758D72D}"/>
              </c:ext>
            </c:extLst>
          </c:dPt>
          <c:dPt>
            <c:idx val="5"/>
            <c:bubble3D val="0"/>
            <c:spPr>
              <a:solidFill>
                <a:srgbClr val="C27AF9"/>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6763-40E0-9E96-B63FE758D72D}"/>
              </c:ext>
            </c:extLst>
          </c:dPt>
          <c:dPt>
            <c:idx val="6"/>
            <c:bubble3D val="0"/>
            <c:spPr>
              <a:solidFill>
                <a:schemeClr val="tx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6763-40E0-9E96-B63FE758D72D}"/>
              </c:ext>
            </c:extLst>
          </c:dPt>
          <c:dPt>
            <c:idx val="7"/>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6763-40E0-9E96-B63FE758D72D}"/>
              </c:ext>
            </c:extLst>
          </c:dPt>
          <c:dPt>
            <c:idx val="9"/>
            <c:bubble3D val="0"/>
            <c:spPr>
              <a:solidFill>
                <a:srgbClr val="FF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6763-40E0-9E96-B63FE758D72D}"/>
              </c:ext>
            </c:extLst>
          </c:dPt>
          <c:dLbls>
            <c:dLbl>
              <c:idx val="0"/>
              <c:layout>
                <c:manualLayout>
                  <c:x val="9.8252377221132461E-2"/>
                  <c:y val="6.7354793111164366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471363156154896"/>
                      <c:h val="0.31144596260782892"/>
                    </c:manualLayout>
                  </c15:layout>
                </c:ext>
                <c:ext xmlns:c16="http://schemas.microsoft.com/office/drawing/2014/chart" uri="{C3380CC4-5D6E-409C-BE32-E72D297353CC}">
                  <c16:uniqueId val="{00000001-6763-40E0-9E96-B63FE758D72D}"/>
                </c:ext>
              </c:extLst>
            </c:dLbl>
            <c:dLbl>
              <c:idx val="1"/>
              <c:layout>
                <c:manualLayout>
                  <c:x val="-0.21268226912507016"/>
                  <c:y val="-5.6578624773780881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1603693484408396"/>
                      <c:h val="0.30949882437293896"/>
                    </c:manualLayout>
                  </c15:layout>
                </c:ext>
                <c:ext xmlns:c16="http://schemas.microsoft.com/office/drawing/2014/chart" uri="{C3380CC4-5D6E-409C-BE32-E72D297353CC}">
                  <c16:uniqueId val="{00000003-6763-40E0-9E96-B63FE758D72D}"/>
                </c:ext>
              </c:extLst>
            </c:dLbl>
            <c:dLbl>
              <c:idx val="2"/>
              <c:layout>
                <c:manualLayout>
                  <c:x val="5.6388569041216724E-2"/>
                  <c:y val="-9.6569991233666774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30321118840547845"/>
                      <c:h val="0.23978646853128141"/>
                    </c:manualLayout>
                  </c15:layout>
                </c:ext>
                <c:ext xmlns:c16="http://schemas.microsoft.com/office/drawing/2014/chart" uri="{C3380CC4-5D6E-409C-BE32-E72D297353CC}">
                  <c16:uniqueId val="{00000005-6763-40E0-9E96-B63FE758D72D}"/>
                </c:ext>
              </c:extLst>
            </c:dLbl>
            <c:dLbl>
              <c:idx val="3"/>
              <c:layout>
                <c:manualLayout>
                  <c:x val="-6.6920461037338237E-3"/>
                  <c:y val="-6.7990218492384902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20634113443600763"/>
                      <c:h val="0.18209348307767087"/>
                    </c:manualLayout>
                  </c15:layout>
                </c:ext>
                <c:ext xmlns:c16="http://schemas.microsoft.com/office/drawing/2014/chart" uri="{C3380CC4-5D6E-409C-BE32-E72D297353CC}">
                  <c16:uniqueId val="{00000007-6763-40E0-9E96-B63FE758D72D}"/>
                </c:ext>
              </c:extLst>
            </c:dLbl>
            <c:dLbl>
              <c:idx val="4"/>
              <c:layout>
                <c:manualLayout>
                  <c:x val="-2.7972017991907277E-2"/>
                  <c:y val="-0.12533944023503207"/>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mn-lt"/>
                        <a:ea typeface="+mn-ea"/>
                        <a:cs typeface="+mn-cs"/>
                      </a:defRPr>
                    </a:pPr>
                    <a:fld id="{ECBE83BC-013A-4E51-B91B-D0F2FE689C4F}" type="CATEGORYNAME">
                      <a:rPr lang="en-US" sz="1800" smtClean="0">
                        <a:solidFill>
                          <a:schemeClr val="tx1"/>
                        </a:solidFill>
                      </a:rPr>
                      <a:pPr>
                        <a:defRPr sz="1800" b="0" i="0" u="none" strike="noStrike" kern="1200" baseline="0">
                          <a:solidFill>
                            <a:schemeClr val="tx1"/>
                          </a:solidFill>
                          <a:latin typeface="+mn-lt"/>
                          <a:ea typeface="+mn-ea"/>
                          <a:cs typeface="+mn-cs"/>
                        </a:defRPr>
                      </a:pPr>
                      <a:t>[CATEGORY NAME]</a:t>
                    </a:fld>
                    <a:endParaRPr lang="en-US" sz="1800" baseline="0" dirty="0">
                      <a:solidFill>
                        <a:schemeClr val="tx1"/>
                      </a:solidFill>
                    </a:endParaRPr>
                  </a:p>
                  <a:p>
                    <a:pPr>
                      <a:defRPr sz="1800" b="0" i="0" u="none" strike="noStrike" kern="1200" baseline="0">
                        <a:solidFill>
                          <a:schemeClr val="tx1"/>
                        </a:solidFill>
                        <a:latin typeface="+mn-lt"/>
                        <a:ea typeface="+mn-ea"/>
                        <a:cs typeface="+mn-cs"/>
                      </a:defRPr>
                    </a:pPr>
                    <a:r>
                      <a:rPr lang="en-US" sz="1800" baseline="0" dirty="0">
                        <a:solidFill>
                          <a:schemeClr val="tx1"/>
                        </a:solidFill>
                      </a:rPr>
                      <a:t> </a:t>
                    </a:r>
                    <a:fld id="{A5646AAB-E024-4DC5-88FF-2E353CEE88CA}" type="VALUE">
                      <a:rPr lang="en-US" sz="1800" baseline="0">
                        <a:solidFill>
                          <a:schemeClr val="tx1"/>
                        </a:solidFill>
                      </a:rPr>
                      <a:pPr>
                        <a:defRPr sz="1800" b="0" i="0" u="none" strike="noStrike" kern="1200" baseline="0">
                          <a:solidFill>
                            <a:schemeClr val="tx1"/>
                          </a:solidFill>
                          <a:latin typeface="+mn-lt"/>
                          <a:ea typeface="+mn-ea"/>
                          <a:cs typeface="+mn-cs"/>
                        </a:defRPr>
                      </a:pPr>
                      <a:t>[VALUE]</a:t>
                    </a:fld>
                    <a:endParaRPr lang="en-US" sz="1800" baseline="0" dirty="0">
                      <a:solidFill>
                        <a:schemeClr val="tx1"/>
                      </a:solidFill>
                    </a:endParaRPr>
                  </a:p>
                </c:rich>
              </c:tx>
              <c:numFmt formatCode="0%" sourceLinked="0"/>
              <c:spPr>
                <a:noFill/>
                <a:ln>
                  <a:noFill/>
                </a:ln>
                <a:effectLst/>
              </c:spPr>
              <c:showLegendKey val="0"/>
              <c:showVal val="1"/>
              <c:showCatName val="1"/>
              <c:showSerName val="0"/>
              <c:showPercent val="0"/>
              <c:showBubbleSize val="0"/>
              <c:separator>
</c:separator>
              <c:extLst>
                <c:ext xmlns:c15="http://schemas.microsoft.com/office/drawing/2012/chart" uri="{CE6537A1-D6FC-4f65-9D91-7224C49458BB}">
                  <c15:layout>
                    <c:manualLayout>
                      <c:w val="0.22258271319261666"/>
                      <c:h val="0.20293507381408549"/>
                    </c:manualLayout>
                  </c15:layout>
                  <c15:dlblFieldTable/>
                  <c15:showDataLabelsRange val="0"/>
                </c:ext>
                <c:ext xmlns:c16="http://schemas.microsoft.com/office/drawing/2014/chart" uri="{C3380CC4-5D6E-409C-BE32-E72D297353CC}">
                  <c16:uniqueId val="{00000009-6763-40E0-9E96-B63FE758D72D}"/>
                </c:ext>
              </c:extLst>
            </c:dLbl>
            <c:dLbl>
              <c:idx val="5"/>
              <c:layout>
                <c:manualLayout>
                  <c:x val="0.10672419414243912"/>
                  <c:y val="-5.9731571425202051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6763-40E0-9E96-B63FE758D72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50000"/>
                        <a:lumOff val="50000"/>
                      </a:schemeClr>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Local Broadcast TV Websites/Apps</c:v>
                </c:pt>
                <c:pt idx="1">
                  <c:v>Social Media Websites/Apps</c:v>
                </c:pt>
                <c:pt idx="2">
                  <c:v>Local Newspapers Websites/Apps</c:v>
                </c:pt>
                <c:pt idx="3">
                  <c:v>Local Radio Websites/Apps</c:v>
                </c:pt>
                <c:pt idx="4">
                  <c:v>Local Magazines Websites/Apps</c:v>
                </c:pt>
                <c:pt idx="5">
                  <c:v>Other</c:v>
                </c:pt>
              </c:strCache>
            </c:strRef>
          </c:cat>
          <c:val>
            <c:numRef>
              <c:f>Sheet1!$B$2:$B$7</c:f>
              <c:numCache>
                <c:formatCode>0%</c:formatCode>
                <c:ptCount val="6"/>
                <c:pt idx="0" formatCode="0.0%">
                  <c:v>0.42299999999999999</c:v>
                </c:pt>
                <c:pt idx="1">
                  <c:v>0.19500000000000001</c:v>
                </c:pt>
                <c:pt idx="2" formatCode="0.0%">
                  <c:v>0.157</c:v>
                </c:pt>
                <c:pt idx="3" formatCode="0.0%">
                  <c:v>8.5999999999999993E-2</c:v>
                </c:pt>
                <c:pt idx="4" formatCode="0.0%">
                  <c:v>3.3000000000000002E-2</c:v>
                </c:pt>
                <c:pt idx="5">
                  <c:v>0.10599999999999998</c:v>
                </c:pt>
              </c:numCache>
            </c:numRef>
          </c:val>
          <c:extLst>
            <c:ext xmlns:c16="http://schemas.microsoft.com/office/drawing/2014/chart" uri="{C3380CC4-5D6E-409C-BE32-E72D297353CC}">
              <c16:uniqueId val="{00000012-6763-40E0-9E96-B63FE758D72D}"/>
            </c:ext>
          </c:extLst>
        </c:ser>
        <c:dLbls>
          <c:showLegendKey val="0"/>
          <c:showVal val="0"/>
          <c:showCatName val="0"/>
          <c:showSerName val="0"/>
          <c:showPercent val="0"/>
          <c:showBubbleSize val="0"/>
          <c:showLeaderLines val="1"/>
        </c:dLbls>
        <c:firstSliceAng val="273"/>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749137582277714"/>
          <c:y val="4.7316143024740159E-2"/>
          <c:w val="0.66567790673382787"/>
          <c:h val="0.92577506658800879"/>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0505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B5FC-4535-A5FA-1A30ABCADA9B}"/>
              </c:ext>
            </c:extLst>
          </c:dPt>
          <c:dPt>
            <c:idx val="1"/>
            <c:invertIfNegative val="0"/>
            <c:bubble3D val="0"/>
            <c:spPr>
              <a:solidFill>
                <a:srgbClr val="FF0A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B5FC-4535-A5FA-1A30ABCADA9B}"/>
              </c:ext>
            </c:extLst>
          </c:dPt>
          <c:dPt>
            <c:idx val="2"/>
            <c:invertIfNegative val="0"/>
            <c:bubble3D val="0"/>
            <c:spPr>
              <a:solidFill>
                <a:srgbClr val="8EFE6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B5FC-4535-A5FA-1A30ABCADA9B}"/>
              </c:ext>
            </c:extLst>
          </c:dPt>
          <c:dPt>
            <c:idx val="3"/>
            <c:invertIfNegative val="0"/>
            <c:bubble3D val="0"/>
            <c:spPr>
              <a:solidFill>
                <a:srgbClr val="0AAFE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B5FC-4535-A5FA-1A30ABCADA9B}"/>
              </c:ext>
            </c:extLst>
          </c:dPt>
          <c:dPt>
            <c:idx val="4"/>
            <c:invertIfNegative val="0"/>
            <c:bubble3D val="0"/>
            <c:spPr>
              <a:solidFill>
                <a:srgbClr val="0A9B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B5FC-4535-A5FA-1A30ABCADA9B}"/>
              </c:ext>
            </c:extLst>
          </c:dPt>
          <c:dPt>
            <c:idx val="5"/>
            <c:invertIfNegative val="0"/>
            <c:bubble3D val="0"/>
            <c:spPr>
              <a:solidFill>
                <a:srgbClr val="A46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B5FC-4535-A5FA-1A30ABCADA9B}"/>
              </c:ext>
            </c:extLst>
          </c:dPt>
          <c:dPt>
            <c:idx val="6"/>
            <c:invertIfNegative val="0"/>
            <c:bubble3D val="0"/>
            <c:spPr>
              <a:solidFill>
                <a:srgbClr val="03491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B5FC-4535-A5FA-1A30ABCADA9B}"/>
              </c:ext>
            </c:extLst>
          </c:dPt>
          <c:dPt>
            <c:idx val="7"/>
            <c:invertIfNegative val="0"/>
            <c:bubble3D val="0"/>
            <c:spPr>
              <a:solidFill>
                <a:srgbClr val="67A1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B5FC-4535-A5FA-1A30ABCADA9B}"/>
              </c:ext>
            </c:extLst>
          </c:dPt>
          <c:dPt>
            <c:idx val="8"/>
            <c:invertIfNegative val="0"/>
            <c:bubble3D val="0"/>
            <c:spPr>
              <a:solidFill>
                <a:srgbClr val="FFE69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B5FC-4535-A5FA-1A30ABCADA9B}"/>
              </c:ext>
            </c:extLst>
          </c:dPt>
          <c:dPt>
            <c:idx val="9"/>
            <c:invertIfNegative val="0"/>
            <c:bubble3D val="0"/>
            <c:spPr>
              <a:solidFill>
                <a:srgbClr val="FFF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B5FC-4535-A5FA-1A30ABCADA9B}"/>
              </c:ext>
            </c:extLst>
          </c:dPt>
          <c:dPt>
            <c:idx val="10"/>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C-3BEC-41E5-A0C8-628966B89EEA}"/>
              </c:ext>
            </c:extLst>
          </c:dPt>
          <c:dPt>
            <c:idx val="11"/>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B5FC-4535-A5FA-1A30ABCADA9B}"/>
              </c:ext>
            </c:extLst>
          </c:dPt>
          <c:dPt>
            <c:idx val="12"/>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B5FC-4535-A5FA-1A30ABCADA9B}"/>
              </c:ext>
            </c:extLst>
          </c:dPt>
          <c:dPt>
            <c:idx val="13"/>
            <c:invertIfNegative val="0"/>
            <c:bubble3D val="0"/>
            <c:spPr>
              <a:solidFill>
                <a:srgbClr val="0505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B5FC-4535-A5FA-1A30ABCADA9B}"/>
              </c:ext>
            </c:extLst>
          </c:dPt>
          <c:dPt>
            <c:idx val="14"/>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B5FC-4535-A5FA-1A30ABCADA9B}"/>
              </c:ext>
            </c:extLst>
          </c:dPt>
          <c:dPt>
            <c:idx val="15"/>
            <c:invertIfNegative val="0"/>
            <c:bubble3D val="0"/>
            <c:spPr>
              <a:solidFill>
                <a:srgbClr val="E3B9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E64E-4DBC-97DF-8241D6517D44}"/>
              </c:ext>
            </c:extLst>
          </c:dPt>
          <c:dPt>
            <c:idx val="16"/>
            <c:invertIfNegative val="0"/>
            <c:bubble3D val="0"/>
            <c:spPr>
              <a:solidFill>
                <a:srgbClr val="996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2F76-4039-B36D-9996C7C85081}"/>
              </c:ext>
            </c:extLst>
          </c:dPt>
          <c:dPt>
            <c:idx val="17"/>
            <c:invertIfNegative val="0"/>
            <c:bubble3D val="0"/>
            <c:spPr>
              <a:solidFill>
                <a:srgbClr val="FF666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2-2F76-4039-B36D-9996C7C85081}"/>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Television</c:v>
                </c:pt>
                <c:pt idx="1">
                  <c:v>Social Media</c:v>
                </c:pt>
                <c:pt idx="2">
                  <c:v>Email</c:v>
                </c:pt>
                <c:pt idx="3">
                  <c:v>Broadcast TV News Websites/Apps</c:v>
                </c:pt>
                <c:pt idx="4">
                  <c:v>Search</c:v>
                </c:pt>
                <c:pt idx="5">
                  <c:v>Direct Mail</c:v>
                </c:pt>
                <c:pt idx="6">
                  <c:v>Streaming TV Programs or Movies</c:v>
                </c:pt>
                <c:pt idx="7">
                  <c:v>Non-TV/Movie Streaming Video</c:v>
                </c:pt>
                <c:pt idx="8">
                  <c:v>Review Websites/Apps</c:v>
                </c:pt>
                <c:pt idx="9">
                  <c:v>Magazines</c:v>
                </c:pt>
                <c:pt idx="10">
                  <c:v>Newspapers</c:v>
                </c:pt>
                <c:pt idx="11">
                  <c:v>Radio</c:v>
                </c:pt>
                <c:pt idx="12">
                  <c:v>Podcasts</c:v>
                </c:pt>
                <c:pt idx="13">
                  <c:v>Online Print</c:v>
                </c:pt>
                <c:pt idx="14">
                  <c:v>Cable TV News Websites/Apps</c:v>
                </c:pt>
                <c:pt idx="15">
                  <c:v>Out-of-Home/Billboards</c:v>
                </c:pt>
                <c:pt idx="16">
                  <c:v>Movie Theater</c:v>
                </c:pt>
                <c:pt idx="17">
                  <c:v>Streaming Radio</c:v>
                </c:pt>
              </c:strCache>
            </c:strRef>
          </c:cat>
          <c:val>
            <c:numRef>
              <c:f>Sheet1!$B$2:$B$19</c:f>
              <c:numCache>
                <c:formatCode>0.0%</c:formatCode>
                <c:ptCount val="18"/>
                <c:pt idx="0">
                  <c:v>0.28000000000000003</c:v>
                </c:pt>
                <c:pt idx="1">
                  <c:v>0.24099999999999999</c:v>
                </c:pt>
                <c:pt idx="2">
                  <c:v>0.14599999999999999</c:v>
                </c:pt>
                <c:pt idx="3">
                  <c:v>0.13400000000000001</c:v>
                </c:pt>
                <c:pt idx="4">
                  <c:v>0.124</c:v>
                </c:pt>
                <c:pt idx="5">
                  <c:v>0.11899999999999999</c:v>
                </c:pt>
                <c:pt idx="6">
                  <c:v>8.8999999999999996E-2</c:v>
                </c:pt>
                <c:pt idx="7">
                  <c:v>8.5999999999999993E-2</c:v>
                </c:pt>
                <c:pt idx="8">
                  <c:v>0.08</c:v>
                </c:pt>
                <c:pt idx="9">
                  <c:v>7.5999999999999998E-2</c:v>
                </c:pt>
                <c:pt idx="10">
                  <c:v>7.0999999999999994E-2</c:v>
                </c:pt>
                <c:pt idx="11">
                  <c:v>6.6000000000000003E-2</c:v>
                </c:pt>
                <c:pt idx="12">
                  <c:v>4.9000000000000002E-2</c:v>
                </c:pt>
                <c:pt idx="13">
                  <c:v>4.2999999999999997E-2</c:v>
                </c:pt>
                <c:pt idx="14">
                  <c:v>3.7999999999999999E-2</c:v>
                </c:pt>
                <c:pt idx="15">
                  <c:v>3.5999999999999997E-2</c:v>
                </c:pt>
                <c:pt idx="16">
                  <c:v>3.5000000000000003E-2</c:v>
                </c:pt>
                <c:pt idx="17">
                  <c:v>2.7E-2</c:v>
                </c:pt>
              </c:numCache>
            </c:numRef>
          </c:val>
          <c:extLst>
            <c:ext xmlns:c16="http://schemas.microsoft.com/office/drawing/2014/chart" uri="{C3380CC4-5D6E-409C-BE32-E72D297353CC}">
              <c16:uniqueId val="{0000001C-B5FC-4535-A5FA-1A30ABCADA9B}"/>
            </c:ext>
          </c:extLst>
        </c:ser>
        <c:dLbls>
          <c:showLegendKey val="0"/>
          <c:showVal val="0"/>
          <c:showCatName val="0"/>
          <c:showSerName val="0"/>
          <c:showPercent val="0"/>
          <c:showBubbleSize val="0"/>
        </c:dLbls>
        <c:gapWidth val="45"/>
        <c:axId val="579805112"/>
        <c:axId val="579800408"/>
      </c:barChart>
      <c:catAx>
        <c:axId val="579805112"/>
        <c:scaling>
          <c:orientation val="maxMin"/>
        </c:scaling>
        <c:delete val="0"/>
        <c:axPos val="l"/>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0408"/>
        <c:crosses val="autoZero"/>
        <c:auto val="1"/>
        <c:lblAlgn val="ctr"/>
        <c:lblOffset val="100"/>
        <c:noMultiLvlLbl val="0"/>
      </c:catAx>
      <c:valAx>
        <c:axId val="579800408"/>
        <c:scaling>
          <c:orientation val="minMax"/>
        </c:scaling>
        <c:delete val="1"/>
        <c:axPos val="t"/>
        <c:numFmt formatCode="0.0%" sourceLinked="1"/>
        <c:majorTickMark val="none"/>
        <c:minorTickMark val="none"/>
        <c:tickLblPos val="none"/>
        <c:crossAx val="579805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749137582277714"/>
          <c:y val="2.6726260258498481E-2"/>
          <c:w val="0.65675291131354541"/>
          <c:h val="0.9664244840629973"/>
        </c:manualLayout>
      </c:layout>
      <c:barChart>
        <c:barDir val="bar"/>
        <c:grouping val="clustered"/>
        <c:varyColors val="0"/>
        <c:ser>
          <c:idx val="0"/>
          <c:order val="0"/>
          <c:tx>
            <c:strRef>
              <c:f>Sheet1!$B$1</c:f>
              <c:strCache>
                <c:ptCount val="1"/>
                <c:pt idx="0">
                  <c:v>A18+</c:v>
                </c:pt>
              </c:strCache>
            </c:strRef>
          </c:tx>
          <c:spPr>
            <a:solidFill>
              <a:schemeClr val="tx2">
                <a:lumMod val="20000"/>
                <a:lumOff val="80000"/>
              </a:schemeClr>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0505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22DA-47E7-95CF-1E80ECFDD40C}"/>
              </c:ext>
            </c:extLst>
          </c:dPt>
          <c:dPt>
            <c:idx val="1"/>
            <c:invertIfNegative val="0"/>
            <c:bubble3D val="0"/>
            <c:spPr>
              <a:solidFill>
                <a:srgbClr val="FF0A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22DA-47E7-95CF-1E80ECFDD40C}"/>
              </c:ext>
            </c:extLst>
          </c:dPt>
          <c:dPt>
            <c:idx val="2"/>
            <c:invertIfNegative val="0"/>
            <c:bubble3D val="0"/>
            <c:spPr>
              <a:solidFill>
                <a:srgbClr val="0AAFE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22DA-47E7-95CF-1E80ECFDD40C}"/>
              </c:ext>
            </c:extLst>
          </c:dPt>
          <c:dPt>
            <c:idx val="3"/>
            <c:invertIfNegative val="0"/>
            <c:bubble3D val="0"/>
            <c:spPr>
              <a:solidFill>
                <a:srgbClr val="8EFE6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22DA-47E7-95CF-1E80ECFDD40C}"/>
              </c:ext>
            </c:extLst>
          </c:dPt>
          <c:dPt>
            <c:idx val="4"/>
            <c:invertIfNegative val="0"/>
            <c:bubble3D val="0"/>
            <c:spPr>
              <a:solidFill>
                <a:srgbClr val="A46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22DA-47E7-95CF-1E80ECFDD40C}"/>
              </c:ext>
            </c:extLst>
          </c:dPt>
          <c:dPt>
            <c:idx val="5"/>
            <c:invertIfNegative val="0"/>
            <c:bubble3D val="0"/>
            <c:spPr>
              <a:solidFill>
                <a:srgbClr val="0A9B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22DA-47E7-95CF-1E80ECFDD40C}"/>
              </c:ext>
            </c:extLst>
          </c:dPt>
          <c:dPt>
            <c:idx val="6"/>
            <c:invertIfNegative val="0"/>
            <c:bubble3D val="0"/>
            <c:spPr>
              <a:solidFill>
                <a:srgbClr val="034910"/>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22DA-47E7-95CF-1E80ECFDD40C}"/>
              </c:ext>
            </c:extLst>
          </c:dPt>
          <c:dPt>
            <c:idx val="7"/>
            <c:invertIfNegative val="0"/>
            <c:bubble3D val="0"/>
            <c:spPr>
              <a:solidFill>
                <a:srgbClr val="FFE69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22DA-47E7-95CF-1E80ECFDD40C}"/>
              </c:ext>
            </c:extLst>
          </c:dPt>
          <c:dPt>
            <c:idx val="8"/>
            <c:invertIfNegative val="0"/>
            <c:bubble3D val="0"/>
            <c:spPr>
              <a:solidFill>
                <a:srgbClr val="67A1A1"/>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22DA-47E7-95CF-1E80ECFDD40C}"/>
              </c:ext>
            </c:extLst>
          </c:dPt>
          <c:dPt>
            <c:idx val="9"/>
            <c:invertIfNegative val="0"/>
            <c:bubble3D val="0"/>
            <c:spPr>
              <a:solidFill>
                <a:srgbClr val="FF730A"/>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22DA-47E7-95CF-1E80ECFDD40C}"/>
              </c:ext>
            </c:extLst>
          </c:dPt>
          <c:dPt>
            <c:idx val="10"/>
            <c:invertIfNegative val="0"/>
            <c:bubble3D val="0"/>
            <c:spPr>
              <a:solidFill>
                <a:srgbClr val="FFAF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22DA-47E7-95CF-1E80ECFDD40C}"/>
              </c:ext>
            </c:extLst>
          </c:dPt>
          <c:dPt>
            <c:idx val="11"/>
            <c:invertIfNegative val="0"/>
            <c:bubble3D val="0"/>
            <c:spPr>
              <a:solidFill>
                <a:srgbClr val="FFD9D9"/>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22DA-47E7-95CF-1E80ECFDD40C}"/>
              </c:ext>
            </c:extLst>
          </c:dPt>
          <c:dPt>
            <c:idx val="12"/>
            <c:invertIfNegative val="0"/>
            <c:bubble3D val="0"/>
            <c:spPr>
              <a:solidFill>
                <a:srgbClr val="FFFF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22DA-47E7-95CF-1E80ECFDD40C}"/>
              </c:ext>
            </c:extLst>
          </c:dPt>
          <c:dPt>
            <c:idx val="13"/>
            <c:invertIfNegative val="0"/>
            <c:bubble3D val="0"/>
            <c:spPr>
              <a:solidFill>
                <a:srgbClr val="0505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22DA-47E7-95CF-1E80ECFDD40C}"/>
              </c:ext>
            </c:extLst>
          </c:dPt>
          <c:dPt>
            <c:idx val="14"/>
            <c:invertIfNegative val="0"/>
            <c:bubble3D val="0"/>
            <c:spPr>
              <a:solidFill>
                <a:srgbClr val="43008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22DA-47E7-95CF-1E80ECFDD40C}"/>
              </c:ext>
            </c:extLst>
          </c:dPt>
          <c:dPt>
            <c:idx val="15"/>
            <c:invertIfNegative val="0"/>
            <c:bubble3D val="0"/>
            <c:spPr>
              <a:solidFill>
                <a:srgbClr val="9966FF"/>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22DA-47E7-95CF-1E80ECFDD40C}"/>
              </c:ext>
            </c:extLst>
          </c:dPt>
          <c:dPt>
            <c:idx val="16"/>
            <c:invertIfNegative val="0"/>
            <c:bubble3D val="0"/>
            <c:spPr>
              <a:solidFill>
                <a:srgbClr val="FF6666"/>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22DA-47E7-95CF-1E80ECFDD40C}"/>
              </c:ext>
            </c:extLst>
          </c:dPt>
          <c:dPt>
            <c:idx val="17"/>
            <c:invertIfNegative val="0"/>
            <c:bubble3D val="0"/>
            <c:spPr>
              <a:solidFill>
                <a:srgbClr val="E3B905"/>
              </a:solidFill>
              <a:ln w="1270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22DA-47E7-95CF-1E80ECFDD40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Television</c:v>
                </c:pt>
                <c:pt idx="1">
                  <c:v>Social Media</c:v>
                </c:pt>
                <c:pt idx="2">
                  <c:v>Broadcast TV News Websites/Apps</c:v>
                </c:pt>
                <c:pt idx="3">
                  <c:v>Email</c:v>
                </c:pt>
                <c:pt idx="4">
                  <c:v>Direct Mail</c:v>
                </c:pt>
                <c:pt idx="5">
                  <c:v>Search</c:v>
                </c:pt>
                <c:pt idx="6">
                  <c:v>Streaming TV Programs or Movies</c:v>
                </c:pt>
                <c:pt idx="7">
                  <c:v>Review Websites/Apps</c:v>
                </c:pt>
                <c:pt idx="8">
                  <c:v>Non-TV/Movie Streaming Video</c:v>
                </c:pt>
                <c:pt idx="9">
                  <c:v>Newspapers</c:v>
                </c:pt>
                <c:pt idx="10">
                  <c:v>Radio</c:v>
                </c:pt>
                <c:pt idx="11">
                  <c:v>Podcasts</c:v>
                </c:pt>
                <c:pt idx="12">
                  <c:v>Magazines</c:v>
                </c:pt>
                <c:pt idx="13">
                  <c:v>Online Print</c:v>
                </c:pt>
                <c:pt idx="14">
                  <c:v>Cable TV News Websites/Apps</c:v>
                </c:pt>
                <c:pt idx="15">
                  <c:v>Movie Theater</c:v>
                </c:pt>
                <c:pt idx="16">
                  <c:v>Streaming Radio</c:v>
                </c:pt>
                <c:pt idx="17">
                  <c:v>Out-of-Home/Billboards</c:v>
                </c:pt>
              </c:strCache>
            </c:strRef>
          </c:cat>
          <c:val>
            <c:numRef>
              <c:f>Sheet1!$B$2:$B$19</c:f>
              <c:numCache>
                <c:formatCode>0.0%</c:formatCode>
                <c:ptCount val="18"/>
                <c:pt idx="0">
                  <c:v>0.23799999999999999</c:v>
                </c:pt>
                <c:pt idx="1">
                  <c:v>0.17899999999999999</c:v>
                </c:pt>
                <c:pt idx="2">
                  <c:v>9.0999999999999998E-2</c:v>
                </c:pt>
                <c:pt idx="3">
                  <c:v>7.5999999999999998E-2</c:v>
                </c:pt>
                <c:pt idx="4">
                  <c:v>6.5000000000000002E-2</c:v>
                </c:pt>
                <c:pt idx="5">
                  <c:v>5.7000000000000002E-2</c:v>
                </c:pt>
                <c:pt idx="6">
                  <c:v>5.2999999999999999E-2</c:v>
                </c:pt>
                <c:pt idx="7">
                  <c:v>4.2000000000000003E-2</c:v>
                </c:pt>
                <c:pt idx="8">
                  <c:v>0.04</c:v>
                </c:pt>
                <c:pt idx="9">
                  <c:v>3.5999999999999997E-2</c:v>
                </c:pt>
                <c:pt idx="10">
                  <c:v>2.7E-2</c:v>
                </c:pt>
                <c:pt idx="11">
                  <c:v>0.02</c:v>
                </c:pt>
                <c:pt idx="12">
                  <c:v>1.7999999999999999E-2</c:v>
                </c:pt>
                <c:pt idx="13">
                  <c:v>1.7000000000000001E-2</c:v>
                </c:pt>
                <c:pt idx="14">
                  <c:v>1.4999999999999999E-2</c:v>
                </c:pt>
                <c:pt idx="15">
                  <c:v>0.01</c:v>
                </c:pt>
                <c:pt idx="16">
                  <c:v>8.0000000000000002E-3</c:v>
                </c:pt>
                <c:pt idx="17">
                  <c:v>7.0000000000000001E-3</c:v>
                </c:pt>
              </c:numCache>
            </c:numRef>
          </c:val>
          <c:extLst>
            <c:ext xmlns:c16="http://schemas.microsoft.com/office/drawing/2014/chart" uri="{C3380CC4-5D6E-409C-BE32-E72D297353CC}">
              <c16:uniqueId val="{00000024-22DA-47E7-95CF-1E80ECFDD40C}"/>
            </c:ext>
          </c:extLst>
        </c:ser>
        <c:dLbls>
          <c:showLegendKey val="0"/>
          <c:showVal val="0"/>
          <c:showCatName val="0"/>
          <c:showSerName val="0"/>
          <c:showPercent val="0"/>
          <c:showBubbleSize val="0"/>
        </c:dLbls>
        <c:gapWidth val="45"/>
        <c:axId val="579805112"/>
        <c:axId val="579800408"/>
      </c:barChart>
      <c:catAx>
        <c:axId val="579805112"/>
        <c:scaling>
          <c:orientation val="maxMin"/>
        </c:scaling>
        <c:delete val="0"/>
        <c:axPos val="l"/>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79800408"/>
        <c:crosses val="autoZero"/>
        <c:auto val="1"/>
        <c:lblAlgn val="ctr"/>
        <c:lblOffset val="100"/>
        <c:noMultiLvlLbl val="0"/>
      </c:catAx>
      <c:valAx>
        <c:axId val="579800408"/>
        <c:scaling>
          <c:orientation val="minMax"/>
        </c:scaling>
        <c:delete val="1"/>
        <c:axPos val="t"/>
        <c:numFmt formatCode="0.0%" sourceLinked="1"/>
        <c:majorTickMark val="none"/>
        <c:minorTickMark val="none"/>
        <c:tickLblPos val="none"/>
        <c:crossAx val="579805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7522414698162737"/>
          <c:y val="2.4168631507931485E-2"/>
        </c:manualLayout>
      </c:layout>
      <c:overlay val="0"/>
    </c:title>
    <c:autoTitleDeleted val="0"/>
    <c:plotArea>
      <c:layout>
        <c:manualLayout>
          <c:layoutTarget val="inner"/>
          <c:xMode val="edge"/>
          <c:yMode val="edge"/>
          <c:x val="0"/>
          <c:y val="0.14679915200586646"/>
          <c:w val="1"/>
          <c:h val="0.69195086438141284"/>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Adults 18+</c:v>
                </c:pt>
                <c:pt idx="1">
                  <c:v>QSR/Casual Dining</c:v>
                </c:pt>
              </c:strCache>
            </c:strRef>
          </c:cat>
          <c:val>
            <c:numRef>
              <c:f>Sheet1!$B$2:$C$2</c:f>
              <c:numCache>
                <c:formatCode>0%</c:formatCode>
                <c:ptCount val="2"/>
                <c:pt idx="0">
                  <c:v>0.56399999999999995</c:v>
                </c:pt>
                <c:pt idx="1">
                  <c:v>0.61799999999999999</c:v>
                </c:pt>
              </c:numCache>
            </c:numRef>
          </c:val>
          <c:extLst>
            <c:ext xmlns:c16="http://schemas.microsoft.com/office/drawing/2014/chart" uri="{C3380CC4-5D6E-409C-BE32-E72D297353CC}">
              <c16:uniqueId val="{00000000-B01A-46E9-B432-D652D836A979}"/>
            </c:ext>
          </c:extLst>
        </c:ser>
        <c:dLbls>
          <c:showLegendKey val="0"/>
          <c:showVal val="0"/>
          <c:showCatName val="0"/>
          <c:showSerName val="0"/>
          <c:showPercent val="0"/>
          <c:showBubbleSize val="0"/>
        </c:dLbls>
        <c:gapWidth val="60"/>
        <c:axId val="612776352"/>
        <c:axId val="612784192"/>
      </c:barChart>
      <c:catAx>
        <c:axId val="612776352"/>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612784192"/>
        <c:crosses val="autoZero"/>
        <c:auto val="1"/>
        <c:lblAlgn val="ctr"/>
        <c:lblOffset val="100"/>
        <c:noMultiLvlLbl val="0"/>
      </c:catAx>
      <c:valAx>
        <c:axId val="612784192"/>
        <c:scaling>
          <c:orientation val="minMax"/>
          <c:min val="0"/>
        </c:scaling>
        <c:delete val="1"/>
        <c:axPos val="l"/>
        <c:numFmt formatCode="0%" sourceLinked="1"/>
        <c:majorTickMark val="out"/>
        <c:minorTickMark val="none"/>
        <c:tickLblPos val="nextTo"/>
        <c:crossAx val="612776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992670989655705"/>
          <c:y val="9.7389794869514573E-2"/>
        </c:manualLayout>
      </c:layout>
      <c:overlay val="0"/>
    </c:title>
    <c:autoTitleDeleted val="0"/>
    <c:plotArea>
      <c:layout>
        <c:manualLayout>
          <c:layoutTarget val="inner"/>
          <c:xMode val="edge"/>
          <c:yMode val="edge"/>
          <c:x val="4.7058823529411764E-2"/>
          <c:y val="0"/>
          <c:w val="0.90595321908290871"/>
          <c:h val="0.85836097522620991"/>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A18+</c:v>
                </c:pt>
                <c:pt idx="1">
                  <c:v>QSR/Casual Dining</c:v>
                </c:pt>
              </c:strCache>
            </c:strRef>
          </c:cat>
          <c:val>
            <c:numRef>
              <c:f>Sheet1!$B$2:$C$2</c:f>
              <c:numCache>
                <c:formatCode>0%</c:formatCode>
                <c:ptCount val="2"/>
                <c:pt idx="0">
                  <c:v>0.69099999999999995</c:v>
                </c:pt>
                <c:pt idx="1">
                  <c:v>0.70299999999999996</c:v>
                </c:pt>
              </c:numCache>
            </c:numRef>
          </c:val>
          <c:extLst>
            <c:ext xmlns:c16="http://schemas.microsoft.com/office/drawing/2014/chart" uri="{C3380CC4-5D6E-409C-BE32-E72D297353CC}">
              <c16:uniqueId val="{00000000-5B4D-4181-AF35-0D45E06A3337}"/>
            </c:ext>
          </c:extLst>
        </c:ser>
        <c:dLbls>
          <c:showLegendKey val="0"/>
          <c:showVal val="0"/>
          <c:showCatName val="0"/>
          <c:showSerName val="0"/>
          <c:showPercent val="0"/>
          <c:showBubbleSize val="0"/>
        </c:dLbls>
        <c:gapWidth val="60"/>
        <c:axId val="890588840"/>
        <c:axId val="890586880"/>
      </c:barChart>
      <c:catAx>
        <c:axId val="890588840"/>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890586880"/>
        <c:crosses val="autoZero"/>
        <c:auto val="1"/>
        <c:lblAlgn val="ctr"/>
        <c:lblOffset val="100"/>
        <c:noMultiLvlLbl val="0"/>
      </c:catAx>
      <c:valAx>
        <c:axId val="890586880"/>
        <c:scaling>
          <c:orientation val="minMax"/>
          <c:max val="0.8600000000000001"/>
          <c:min val="0.45"/>
        </c:scaling>
        <c:delete val="1"/>
        <c:axPos val="l"/>
        <c:numFmt formatCode="0%" sourceLinked="1"/>
        <c:majorTickMark val="out"/>
        <c:minorTickMark val="none"/>
        <c:tickLblPos val="nextTo"/>
        <c:crossAx val="890588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u="sng"/>
            </a:pPr>
            <a:r>
              <a:rPr lang="en-US" u="none" dirty="0"/>
              <a:t>Percent Yes</a:t>
            </a:r>
          </a:p>
        </c:rich>
      </c:tx>
      <c:layout>
        <c:manualLayout>
          <c:xMode val="edge"/>
          <c:yMode val="edge"/>
          <c:x val="0.37428442251583033"/>
          <c:y val="1.5012980417470357E-2"/>
        </c:manualLayout>
      </c:layout>
      <c:overlay val="0"/>
    </c:title>
    <c:autoTitleDeleted val="0"/>
    <c:plotArea>
      <c:layout>
        <c:manualLayout>
          <c:layoutTarget val="inner"/>
          <c:xMode val="edge"/>
          <c:yMode val="edge"/>
          <c:x val="0"/>
          <c:y val="3.1067408329685922E-2"/>
          <c:w val="1"/>
          <c:h val="0.78139921612621299"/>
        </c:manualLayout>
      </c:layout>
      <c:barChart>
        <c:barDir val="col"/>
        <c:grouping val="clustered"/>
        <c:varyColors val="0"/>
        <c:ser>
          <c:idx val="0"/>
          <c:order val="0"/>
          <c:tx>
            <c:strRef>
              <c:f>Sheet1!$A$2</c:f>
              <c:strCache>
                <c:ptCount val="1"/>
                <c:pt idx="0">
                  <c:v>Yes</c:v>
                </c:pt>
              </c:strCache>
            </c:strRef>
          </c:tx>
          <c:spPr>
            <a:solidFill>
              <a:schemeClr val="tx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A18+</c:v>
                </c:pt>
                <c:pt idx="1">
                  <c:v>QSR/Casual Dining</c:v>
                </c:pt>
              </c:strCache>
            </c:strRef>
          </c:cat>
          <c:val>
            <c:numRef>
              <c:f>Sheet1!$B$2:$C$2</c:f>
              <c:numCache>
                <c:formatCode>0%</c:formatCode>
                <c:ptCount val="2"/>
                <c:pt idx="0">
                  <c:v>0.46300000000000002</c:v>
                </c:pt>
                <c:pt idx="1">
                  <c:v>0.47699999999999998</c:v>
                </c:pt>
              </c:numCache>
            </c:numRef>
          </c:val>
          <c:extLst>
            <c:ext xmlns:c16="http://schemas.microsoft.com/office/drawing/2014/chart" uri="{C3380CC4-5D6E-409C-BE32-E72D297353CC}">
              <c16:uniqueId val="{00000000-63C4-47FC-BC6C-7D8F3F4E518D}"/>
            </c:ext>
          </c:extLst>
        </c:ser>
        <c:dLbls>
          <c:showLegendKey val="0"/>
          <c:showVal val="0"/>
          <c:showCatName val="0"/>
          <c:showSerName val="0"/>
          <c:showPercent val="0"/>
          <c:showBubbleSize val="0"/>
        </c:dLbls>
        <c:gapWidth val="60"/>
        <c:axId val="446656416"/>
        <c:axId val="616553032"/>
      </c:barChart>
      <c:catAx>
        <c:axId val="446656416"/>
        <c:scaling>
          <c:orientation val="minMax"/>
        </c:scaling>
        <c:delete val="0"/>
        <c:axPos val="b"/>
        <c:numFmt formatCode="General" sourceLinked="1"/>
        <c:majorTickMark val="none"/>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616553032"/>
        <c:crosses val="autoZero"/>
        <c:auto val="1"/>
        <c:lblAlgn val="ctr"/>
        <c:lblOffset val="100"/>
        <c:noMultiLvlLbl val="0"/>
      </c:catAx>
      <c:valAx>
        <c:axId val="616553032"/>
        <c:scaling>
          <c:orientation val="minMax"/>
          <c:max val="0.60000000000000009"/>
          <c:min val="0.1"/>
        </c:scaling>
        <c:delete val="1"/>
        <c:axPos val="l"/>
        <c:numFmt formatCode="0%" sourceLinked="1"/>
        <c:majorTickMark val="out"/>
        <c:minorTickMark val="none"/>
        <c:tickLblPos val="nextTo"/>
        <c:crossAx val="446656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800" b="1" i="0" baseline="0" dirty="0">
                <a:effectLst/>
              </a:rPr>
              <a:t>QSR/Casual Dining Patrons</a:t>
            </a:r>
            <a:endParaRPr lang="en-US" dirty="0">
              <a:effectLst/>
            </a:endParaRPr>
          </a:p>
          <a:p>
            <a:pPr>
              <a:defRPr>
                <a:solidFill>
                  <a:schemeClr val="tx1"/>
                </a:solidFill>
              </a:defRPr>
            </a:pPr>
            <a:r>
              <a:rPr lang="en-US" dirty="0">
                <a:solidFill>
                  <a:schemeClr val="tx1"/>
                </a:solidFill>
              </a:rPr>
              <a:t>% Choose Network </a:t>
            </a:r>
          </a:p>
        </c:rich>
      </c:tx>
      <c:layout>
        <c:manualLayout>
          <c:xMode val="edge"/>
          <c:yMode val="edge"/>
          <c:x val="0.33612640701791463"/>
          <c:y val="4.869129951133756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3630502563018549E-2"/>
          <c:y val="0.1766335284262886"/>
          <c:w val="0.97051671041119858"/>
          <c:h val="0.76088039147507991"/>
        </c:manualLayout>
      </c:layout>
      <c:bubbleChart>
        <c:varyColors val="0"/>
        <c:ser>
          <c:idx val="0"/>
          <c:order val="0"/>
          <c:tx>
            <c:strRef>
              <c:f>Sheet1!$B$1</c:f>
              <c:strCache>
                <c:ptCount val="1"/>
                <c:pt idx="0">
                  <c:v>Y-Values</c:v>
                </c:pt>
              </c:strCache>
            </c:strRef>
          </c:tx>
          <c:spPr>
            <a:solidFill>
              <a:srgbClr val="3333FF"/>
            </a:solidFill>
            <a:ln>
              <a:noFill/>
            </a:ln>
            <a:effectLst/>
          </c:spPr>
          <c:invertIfNegative val="0"/>
          <c:dPt>
            <c:idx val="4"/>
            <c:invertIfNegative val="0"/>
            <c:bubble3D val="1"/>
            <c:spPr>
              <a:solidFill>
                <a:schemeClr val="bg1">
                  <a:lumMod val="50000"/>
                </a:schemeClr>
              </a:solidFill>
              <a:ln>
                <a:noFill/>
              </a:ln>
              <a:effectLst/>
            </c:spPr>
            <c:extLst>
              <c:ext xmlns:c16="http://schemas.microsoft.com/office/drawing/2014/chart" uri="{C3380CC4-5D6E-409C-BE32-E72D297353CC}">
                <c16:uniqueId val="{00000001-C009-4464-9CB9-CAED9B73E5F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Sheet1!$A$2:$A$6</c:f>
              <c:numCache>
                <c:formatCode>General</c:formatCode>
                <c:ptCount val="5"/>
                <c:pt idx="0">
                  <c:v>1</c:v>
                </c:pt>
                <c:pt idx="1">
                  <c:v>2</c:v>
                </c:pt>
                <c:pt idx="2">
                  <c:v>3</c:v>
                </c:pt>
                <c:pt idx="3">
                  <c:v>4</c:v>
                </c:pt>
                <c:pt idx="4">
                  <c:v>5</c:v>
                </c:pt>
              </c:numCache>
            </c:numRef>
          </c:xVal>
          <c:yVal>
            <c:numRef>
              <c:f>Sheet1!$B$2:$B$6</c:f>
              <c:numCache>
                <c:formatCode>0%</c:formatCode>
                <c:ptCount val="5"/>
                <c:pt idx="0">
                  <c:v>0.40400000000000003</c:v>
                </c:pt>
                <c:pt idx="1">
                  <c:v>0.40100000000000002</c:v>
                </c:pt>
                <c:pt idx="2">
                  <c:v>0.36199999999999999</c:v>
                </c:pt>
                <c:pt idx="3">
                  <c:v>0.33</c:v>
                </c:pt>
                <c:pt idx="4">
                  <c:v>0.13900000000000001</c:v>
                </c:pt>
              </c:numCache>
            </c:numRef>
          </c:yVal>
          <c:bubbleSize>
            <c:numRef>
              <c:f>Sheet1!$C$2:$C$6</c:f>
              <c:numCache>
                <c:formatCode>General</c:formatCode>
                <c:ptCount val="5"/>
                <c:pt idx="0">
                  <c:v>4</c:v>
                </c:pt>
                <c:pt idx="1">
                  <c:v>4</c:v>
                </c:pt>
                <c:pt idx="2">
                  <c:v>3.6</c:v>
                </c:pt>
                <c:pt idx="3">
                  <c:v>3.3</c:v>
                </c:pt>
                <c:pt idx="4">
                  <c:v>1.4</c:v>
                </c:pt>
              </c:numCache>
            </c:numRef>
          </c:bubbleSize>
          <c:bubble3D val="1"/>
          <c:extLst>
            <c:ext xmlns:c16="http://schemas.microsoft.com/office/drawing/2014/chart" uri="{C3380CC4-5D6E-409C-BE32-E72D297353CC}">
              <c16:uniqueId val="{00000002-C009-4464-9CB9-CAED9B73E5FA}"/>
            </c:ext>
          </c:extLst>
        </c:ser>
        <c:dLbls>
          <c:dLblPos val="ctr"/>
          <c:showLegendKey val="0"/>
          <c:showVal val="1"/>
          <c:showCatName val="0"/>
          <c:showSerName val="0"/>
          <c:showPercent val="0"/>
          <c:showBubbleSize val="0"/>
        </c:dLbls>
        <c:bubbleScale val="100"/>
        <c:showNegBubbles val="0"/>
        <c:axId val="615012272"/>
        <c:axId val="615015408"/>
      </c:bubbleChart>
      <c:valAx>
        <c:axId val="615012272"/>
        <c:scaling>
          <c:orientation val="minMax"/>
          <c:max val="5.5"/>
          <c:min val="0.5"/>
        </c:scaling>
        <c:delete val="1"/>
        <c:axPos val="b"/>
        <c:numFmt formatCode="General" sourceLinked="1"/>
        <c:majorTickMark val="out"/>
        <c:minorTickMark val="none"/>
        <c:tickLblPos val="nextTo"/>
        <c:crossAx val="615015408"/>
        <c:crosses val="autoZero"/>
        <c:crossBetween val="midCat"/>
      </c:valAx>
      <c:valAx>
        <c:axId val="615015408"/>
        <c:scaling>
          <c:orientation val="minMax"/>
        </c:scaling>
        <c:delete val="1"/>
        <c:axPos val="l"/>
        <c:numFmt formatCode="0%" sourceLinked="1"/>
        <c:majorTickMark val="none"/>
        <c:minorTickMark val="none"/>
        <c:tickLblPos val="nextTo"/>
        <c:crossAx val="61501227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43593824192185"/>
          <c:y val="0.16114578568384724"/>
          <c:w val="0.78112777838044967"/>
          <c:h val="0.63898889764922739"/>
        </c:manualLayout>
      </c:layout>
      <c:pieChart>
        <c:varyColors val="1"/>
        <c:ser>
          <c:idx val="0"/>
          <c:order val="0"/>
          <c:tx>
            <c:strRef>
              <c:f>Sheet1!$A$2</c:f>
              <c:strCache>
                <c:ptCount val="1"/>
                <c:pt idx="0">
                  <c:v>Social Media</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Ref>
          </c:val>
          <c:extLst>
            <c:ext xmlns:c16="http://schemas.microsoft.com/office/drawing/2014/chart" uri="{C3380CC4-5D6E-409C-BE32-E72D297353CC}">
              <c16:uniqueId val="{00000000-5E03-4E98-8BD7-FD206384A577}"/>
            </c:ext>
          </c:extLst>
        </c:ser>
        <c:ser>
          <c:idx val="1"/>
          <c:order val="1"/>
          <c:tx>
            <c:strRef>
              <c:f>Sheet1!$A$3</c:f>
              <c:strCache>
                <c:ptCount val="1"/>
                <c:pt idx="0">
                  <c:v>Email</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Sheet1!$B$3:$D$3</c:f>
            </c:numRef>
          </c:val>
          <c:extLst>
            <c:ext xmlns:c16="http://schemas.microsoft.com/office/drawing/2014/chart" uri="{C3380CC4-5D6E-409C-BE32-E72D297353CC}">
              <c16:uniqueId val="{00000007-5E03-4E98-8BD7-FD206384A577}"/>
            </c:ext>
          </c:extLst>
        </c:ser>
        <c:ser>
          <c:idx val="2"/>
          <c:order val="2"/>
          <c:tx>
            <c:strRef>
              <c:f>Sheet1!$A$4</c:f>
              <c:strCache>
                <c:ptCount val="1"/>
                <c:pt idx="0">
                  <c:v>Streaming Programs on Digital Media With Ads</c:v>
                </c:pt>
              </c:strCache>
            </c:strRef>
          </c:tx>
          <c:spPr>
            <a:solidFill>
              <a:srgbClr val="FFD9D9"/>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9-5E03-4E98-8BD7-FD206384A577}"/>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B-5E03-4E98-8BD7-FD206384A577}"/>
              </c:ext>
            </c:extLst>
          </c:dPt>
          <c:dPt>
            <c:idx val="2"/>
            <c:bubble3D val="0"/>
            <c:spPr>
              <a:solidFill>
                <a:srgbClr val="FFD9D9"/>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D-5E03-4E98-8BD7-FD206384A577}"/>
              </c:ext>
            </c:extLst>
          </c:dPt>
          <c:dLbls>
            <c:dLbl>
              <c:idx val="0"/>
              <c:layout>
                <c:manualLayout>
                  <c:x val="6.2315092911699704E-2"/>
                  <c:y val="-0.20945759501663633"/>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5E03-4E98-8BD7-FD206384A577}"/>
                </c:ext>
              </c:extLst>
            </c:dLbl>
            <c:dLbl>
              <c:idx val="1"/>
              <c:layout>
                <c:manualLayout>
                  <c:x val="0.14363938873222978"/>
                  <c:y val="0.17937935320346154"/>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5E03-4E98-8BD7-FD206384A577}"/>
                </c:ext>
              </c:extLst>
            </c:dLbl>
            <c:dLbl>
              <c:idx val="2"/>
              <c:layout>
                <c:manualLayout>
                  <c:x val="-0.1758816645986814"/>
                  <c:y val="2.5911348699194679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5E03-4E98-8BD7-FD206384A57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Sheet1!$B$4:$D$4</c:f>
              <c:numCache>
                <c:formatCode>h:mm;@</c:formatCode>
                <c:ptCount val="3"/>
                <c:pt idx="0">
                  <c:v>1.3888888888888888E-2</c:v>
                </c:pt>
                <c:pt idx="1">
                  <c:v>1.5277777777777777E-2</c:v>
                </c:pt>
                <c:pt idx="2" formatCode="[hh]:mm">
                  <c:v>6.2499999999999995E-3</c:v>
                </c:pt>
              </c:numCache>
            </c:numRef>
          </c:val>
          <c:extLst>
            <c:ext xmlns:c16="http://schemas.microsoft.com/office/drawing/2014/chart" uri="{C3380CC4-5D6E-409C-BE32-E72D297353CC}">
              <c16:uniqueId val="{0000000E-5E03-4E98-8BD7-FD206384A577}"/>
            </c:ext>
          </c:extLst>
        </c:ser>
        <c:ser>
          <c:idx val="3"/>
          <c:order val="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0-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5-5E03-4E98-8BD7-FD206384A577}"/>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7-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C-5E03-4E98-8BD7-FD206384A577}"/>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E-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3-5E03-4E98-8BD7-FD206384A577}"/>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5-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A-5E03-4E98-8BD7-FD206384A577}"/>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C-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1-5E03-4E98-8BD7-FD206384A577}"/>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3-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8-5E03-4E98-8BD7-FD206384A577}"/>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A-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F-5E03-4E98-8BD7-FD206384A577}"/>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1-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6-5E03-4E98-8BD7-FD206384A577}"/>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8-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D-5E03-4E98-8BD7-FD206384A577}"/>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F-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4-5E03-4E98-8BD7-FD206384A577}"/>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6-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B-5E03-4E98-8BD7-FD206384A577}"/>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D-5E03-4E98-8BD7-FD206384A57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62-5E03-4E98-8BD7-FD206384A577}"/>
            </c:ext>
          </c:extLst>
        </c:ser>
        <c:dLbls>
          <c:dLblPos val="bestFit"/>
          <c:showLegendKey val="0"/>
          <c:showVal val="1"/>
          <c:showCatName val="0"/>
          <c:showSerName val="0"/>
          <c:showPercent val="0"/>
          <c:showBubbleSize val="0"/>
          <c:showLeaderLines val="1"/>
        </c:dLbls>
        <c:firstSliceAng val="12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24019780849159E-2"/>
          <c:y val="0.21113667911448006"/>
          <c:w val="0.87017202241611691"/>
          <c:h val="0.66616496724245799"/>
        </c:manualLayout>
      </c:layout>
      <c:pieChart>
        <c:varyColors val="1"/>
        <c:ser>
          <c:idx val="0"/>
          <c:order val="0"/>
          <c:tx>
            <c:strRef>
              <c:f>Sheet1!$A$2</c:f>
              <c:strCache>
                <c:ptCount val="1"/>
                <c:pt idx="0">
                  <c:v>Social Media</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Sheet1!$B$2:$D$2</c:f>
            </c:numRef>
          </c:val>
          <c:extLst>
            <c:ext xmlns:c16="http://schemas.microsoft.com/office/drawing/2014/chart" uri="{C3380CC4-5D6E-409C-BE32-E72D297353CC}">
              <c16:uniqueId val="{00000000-4CEF-48A8-86F8-A96DF77C601D}"/>
            </c:ext>
          </c:extLst>
        </c:ser>
        <c:ser>
          <c:idx val="1"/>
          <c:order val="1"/>
          <c:tx>
            <c:strRef>
              <c:f>Sheet1!$A$3</c:f>
              <c:strCache>
                <c:ptCount val="1"/>
                <c:pt idx="0">
                  <c:v>Email</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Sheet1!$B$3:$D$3</c:f>
            </c:numRef>
          </c:val>
          <c:extLst>
            <c:ext xmlns:c16="http://schemas.microsoft.com/office/drawing/2014/chart" uri="{C3380CC4-5D6E-409C-BE32-E72D297353CC}">
              <c16:uniqueId val="{00000001-4CEF-48A8-86F8-A96DF77C601D}"/>
            </c:ext>
          </c:extLst>
        </c:ser>
        <c:ser>
          <c:idx val="2"/>
          <c:order val="2"/>
          <c:tx>
            <c:strRef>
              <c:f>Sheet1!$A$4</c:f>
              <c:strCache>
                <c:ptCount val="1"/>
                <c:pt idx="0">
                  <c:v>Streaming Programs on Digital Media With Ads</c:v>
                </c:pt>
              </c:strCache>
            </c:strRef>
          </c:tx>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Sheet1!$B$4:$D$4</c:f>
            </c:numRef>
          </c:val>
          <c:extLst>
            <c:ext xmlns:c16="http://schemas.microsoft.com/office/drawing/2014/chart" uri="{C3380CC4-5D6E-409C-BE32-E72D297353CC}">
              <c16:uniqueId val="{00000008-4CEF-48A8-86F8-A96DF77C601D}"/>
            </c:ext>
          </c:extLst>
        </c:ser>
        <c:ser>
          <c:idx val="3"/>
          <c:order val="3"/>
          <c:tx>
            <c:strRef>
              <c:f>Sheet1!$A$5</c:f>
              <c:strCache>
                <c:ptCount val="1"/>
                <c:pt idx="0">
                  <c:v>Streaming Video Other Than TV Programs on Digital Media</c:v>
                </c:pt>
              </c:strCache>
            </c:strRef>
          </c:tx>
          <c:spPr>
            <a:solidFill>
              <a:schemeClr val="accent4">
                <a:lumMod val="50000"/>
              </a:schemeClr>
            </a:solidFill>
            <a:ln>
              <a:solidFill>
                <a:schemeClr val="tx1"/>
              </a:solidFill>
            </a:ln>
            <a:effectLst>
              <a:outerShdw blurRad="50800" dist="38100" dir="2700000" algn="tl" rotWithShape="0">
                <a:prstClr val="black">
                  <a:alpha val="40000"/>
                </a:prstClr>
              </a:outerShdw>
            </a:effectLst>
          </c:spPr>
          <c:dPt>
            <c:idx val="0"/>
            <c:bubble3D val="0"/>
            <c:spPr>
              <a:solidFill>
                <a:schemeClr val="tx1">
                  <a:lumMod val="50000"/>
                  <a:lumOff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A-4CEF-48A8-86F8-A96DF77C601D}"/>
              </c:ext>
            </c:extLst>
          </c:dPt>
          <c:dPt>
            <c:idx val="1"/>
            <c:bubble3D val="0"/>
            <c:spPr>
              <a:solidFill>
                <a:schemeClr val="accent4">
                  <a:lumMod val="5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C-4CEF-48A8-86F8-A96DF77C601D}"/>
              </c:ext>
            </c:extLst>
          </c:dPt>
          <c:dPt>
            <c:idx val="2"/>
            <c:bubble3D val="0"/>
            <c:spPr>
              <a:solidFill>
                <a:schemeClr val="accent3">
                  <a:lumMod val="20000"/>
                  <a:lumOff val="80000"/>
                </a:schemeClr>
              </a:solidFill>
              <a:ln>
                <a:solidFill>
                  <a:schemeClr val="tx1"/>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E-4CEF-48A8-86F8-A96DF77C601D}"/>
              </c:ext>
            </c:extLst>
          </c:dPt>
          <c:dLbls>
            <c:dLbl>
              <c:idx val="0"/>
              <c:layout>
                <c:manualLayout>
                  <c:x val="1.7024898914661868E-3"/>
                  <c:y val="-0.20982259227721395"/>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A-4CEF-48A8-86F8-A96DF77C601D}"/>
                </c:ext>
              </c:extLst>
            </c:dLbl>
            <c:dLbl>
              <c:idx val="1"/>
              <c:layout>
                <c:manualLayout>
                  <c:x val="0.21130524225012415"/>
                  <c:y val="0.17432095440011117"/>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C-4CEF-48A8-86F8-A96DF77C601D}"/>
                </c:ext>
              </c:extLst>
            </c:dLbl>
            <c:dLbl>
              <c:idx val="2"/>
              <c:layout>
                <c:manualLayout>
                  <c:x val="-0.16664396680144711"/>
                  <c:y val="9.8698930383705752E-3"/>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effectLst/>
                      <a:latin typeface="+mn-lt"/>
                      <a:ea typeface="+mn-ea"/>
                      <a:cs typeface="+mn-cs"/>
                    </a:defRPr>
                  </a:pPr>
                  <a:endParaRPr lang="en-US"/>
                </a:p>
              </c:txPr>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E-4CEF-48A8-86F8-A96DF77C601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bestFit"/>
            <c:showLegendKey val="0"/>
            <c:showVal val="1"/>
            <c:showCatName val="0"/>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Sheet1!$B$5:$D$5</c:f>
              <c:numCache>
                <c:formatCode>h:mm;@</c:formatCode>
                <c:ptCount val="3"/>
                <c:pt idx="0">
                  <c:v>1.1111111111111112E-2</c:v>
                </c:pt>
                <c:pt idx="1">
                  <c:v>1.7361111111111112E-2</c:v>
                </c:pt>
                <c:pt idx="2">
                  <c:v>4.8611111111111112E-3</c:v>
                </c:pt>
              </c:numCache>
            </c:numRef>
          </c:val>
          <c:extLst>
            <c:ext xmlns:c16="http://schemas.microsoft.com/office/drawing/2014/chart" uri="{C3380CC4-5D6E-409C-BE32-E72D297353CC}">
              <c16:uniqueId val="{0000000F-4CEF-48A8-86F8-A96DF77C601D}"/>
            </c:ext>
          </c:extLst>
        </c:ser>
        <c:ser>
          <c:idx val="4"/>
          <c:order val="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1-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6-4CEF-48A8-86F8-A96DF77C601D}"/>
            </c:ext>
          </c:extLst>
        </c:ser>
        <c:ser>
          <c:idx val="5"/>
          <c:order val="5"/>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8-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1D-4CEF-48A8-86F8-A96DF77C601D}"/>
            </c:ext>
          </c:extLst>
        </c:ser>
        <c:ser>
          <c:idx val="6"/>
          <c:order val="6"/>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1F-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4-4CEF-48A8-86F8-A96DF77C601D}"/>
            </c:ext>
          </c:extLst>
        </c:ser>
        <c:ser>
          <c:idx val="7"/>
          <c:order val="7"/>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6-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2B-4CEF-48A8-86F8-A96DF77C601D}"/>
            </c:ext>
          </c:extLst>
        </c:ser>
        <c:ser>
          <c:idx val="8"/>
          <c:order val="8"/>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2D-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2-4CEF-48A8-86F8-A96DF77C601D}"/>
            </c:ext>
          </c:extLst>
        </c:ser>
        <c:ser>
          <c:idx val="9"/>
          <c:order val="9"/>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4-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39-4CEF-48A8-86F8-A96DF77C601D}"/>
            </c:ext>
          </c:extLst>
        </c:ser>
        <c:ser>
          <c:idx val="10"/>
          <c:order val="10"/>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3B-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0-4CEF-48A8-86F8-A96DF77C601D}"/>
            </c:ext>
          </c:extLst>
        </c:ser>
        <c:ser>
          <c:idx val="11"/>
          <c:order val="11"/>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2-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7-4CEF-48A8-86F8-A96DF77C601D}"/>
            </c:ext>
          </c:extLst>
        </c:ser>
        <c:ser>
          <c:idx val="12"/>
          <c:order val="12"/>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49-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4E-4CEF-48A8-86F8-A96DF77C601D}"/>
            </c:ext>
          </c:extLst>
        </c:ser>
        <c:ser>
          <c:idx val="13"/>
          <c:order val="13"/>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0-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5-4CEF-48A8-86F8-A96DF77C601D}"/>
            </c:ext>
          </c:extLst>
        </c:ser>
        <c:ser>
          <c:idx val="14"/>
          <c:order val="14"/>
          <c:tx>
            <c:strRef>
              <c:f>Sheet1!#REF!</c:f>
              <c:strCache>
                <c:ptCount val="1"/>
                <c:pt idx="0">
                  <c:v>#REF!</c:v>
                </c:pt>
              </c:strCache>
            </c:strRef>
          </c:tx>
          <c:dPt>
            <c:idx val="0"/>
            <c:bubble3D val="0"/>
            <c:spPr>
              <a:solidFill>
                <a:schemeClr val="accent1"/>
              </a:solidFill>
              <a:ln>
                <a:noFill/>
              </a:ln>
              <a:effectLst/>
            </c:spPr>
            <c:extLst>
              <c:ext xmlns:c16="http://schemas.microsoft.com/office/drawing/2014/chart" uri="{C3380CC4-5D6E-409C-BE32-E72D297353CC}">
                <c16:uniqueId val="{00000057-4CEF-48A8-86F8-A96DF77C601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Sheet1!$B$1:$D$1</c:f>
              <c:strCache>
                <c:ptCount val="3"/>
                <c:pt idx="0">
                  <c:v>Computer</c:v>
                </c:pt>
                <c:pt idx="1">
                  <c:v>Smartphone</c:v>
                </c:pt>
                <c:pt idx="2">
                  <c:v>Tablet</c:v>
                </c:pt>
              </c:strCache>
            </c:strRef>
          </c:cat>
          <c:val>
            <c:numRef>
              <c:f>Sheet1!#REF!</c:f>
              <c:numCache>
                <c:formatCode>General</c:formatCode>
                <c:ptCount val="1"/>
                <c:pt idx="0">
                  <c:v>1</c:v>
                </c:pt>
              </c:numCache>
            </c:numRef>
          </c:val>
          <c:extLst>
            <c:ext xmlns:c16="http://schemas.microsoft.com/office/drawing/2014/chart" uri="{C3380CC4-5D6E-409C-BE32-E72D297353CC}">
              <c16:uniqueId val="{0000005C-4CEF-48A8-86F8-A96DF77C601D}"/>
            </c:ext>
          </c:extLst>
        </c:ser>
        <c:dLbls>
          <c:dLblPos val="bestFit"/>
          <c:showLegendKey val="0"/>
          <c:showVal val="1"/>
          <c:showCatName val="0"/>
          <c:showSerName val="0"/>
          <c:showPercent val="0"/>
          <c:showBubbleSize val="0"/>
          <c:showLeaderLines val="1"/>
        </c:dLbls>
        <c:firstSliceAng val="113"/>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1600" b="1" i="0" baseline="0" dirty="0">
                <a:effectLst/>
              </a:rPr>
              <a:t>Daily Time Spent Yesterday </a:t>
            </a:r>
            <a:endParaRPr lang="en-US" sz="1800" dirty="0">
              <a:effectLst/>
            </a:endParaRPr>
          </a:p>
          <a:p>
            <a:pPr>
              <a:defRPr sz="2000"/>
            </a:pPr>
            <a:r>
              <a:rPr lang="en-US" sz="1600" b="1" i="0" baseline="0" dirty="0">
                <a:effectLst/>
              </a:rPr>
              <a:t>A18+ QSR/Casual Dining Patrons</a:t>
            </a:r>
            <a:endParaRPr lang="en-US" sz="1800" dirty="0"/>
          </a:p>
        </c:rich>
      </c:tx>
      <c:layout>
        <c:manualLayout>
          <c:xMode val="edge"/>
          <c:yMode val="edge"/>
          <c:x val="0.40986376649022938"/>
          <c:y val="0"/>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42540810819574548"/>
          <c:y val="0.16736209897555654"/>
          <c:w val="0.55529297396075961"/>
          <c:h val="0.73636819847368806"/>
        </c:manualLayout>
      </c:layout>
      <c:barChart>
        <c:barDir val="bar"/>
        <c:grouping val="stacked"/>
        <c:varyColors val="0"/>
        <c:ser>
          <c:idx val="0"/>
          <c:order val="0"/>
          <c:tx>
            <c:strRef>
              <c:f>Sheet1!$B$1</c:f>
              <c:strCache>
                <c:ptCount val="1"/>
                <c:pt idx="0">
                  <c:v>Computer</c:v>
                </c:pt>
              </c:strCache>
            </c:strRef>
          </c:tx>
          <c:spPr>
            <a:solidFill>
              <a:srgbClr val="A1A1C3"/>
            </a:solidFill>
            <a:ln>
              <a:solidFill>
                <a:schemeClr val="tx1"/>
              </a:solidFill>
            </a:ln>
            <a:effectLst>
              <a:outerShdw blurRad="50800" dist="38100" dir="2700000" algn="tl" rotWithShape="0">
                <a:prstClr val="black">
                  <a:alpha val="40000"/>
                </a:prstClr>
              </a:outerShdw>
            </a:effectLst>
          </c:spPr>
          <c:invertIfNegative val="0"/>
          <c:cat>
            <c:strRef>
              <c:f>Sheet1!$A$2:$A$16</c:f>
              <c:strCache>
                <c:ptCount val="15"/>
                <c:pt idx="0">
                  <c:v>Social Media</c:v>
                </c:pt>
                <c:pt idx="1">
                  <c:v>Email</c:v>
                </c:pt>
                <c:pt idx="2">
                  <c:v>Streaming Programs on Digital Media With Ads</c:v>
                </c:pt>
                <c:pt idx="3">
                  <c:v>Streaming Video Other Than TV Programs on Digital Media</c:v>
                </c:pt>
                <c:pt idx="4">
                  <c:v>Search</c:v>
                </c:pt>
                <c:pt idx="5">
                  <c:v>Streaming Audio</c:v>
                </c:pt>
                <c:pt idx="6">
                  <c:v>Streaming Programs on Digital Media No Ads</c:v>
                </c:pt>
                <c:pt idx="7">
                  <c:v>Any other news website</c:v>
                </c:pt>
                <c:pt idx="8">
                  <c:v>Local TV News Websites/Apps</c:v>
                </c:pt>
                <c:pt idx="9">
                  <c:v>Podcasts</c:v>
                </c:pt>
                <c:pt idx="10">
                  <c:v>Local Radio Stations Websites/Apps</c:v>
                </c:pt>
                <c:pt idx="11">
                  <c:v>Digital Newspaper</c:v>
                </c:pt>
                <c:pt idx="12">
                  <c:v>Cable TV News Websites/Apps</c:v>
                </c:pt>
                <c:pt idx="13">
                  <c:v>Network Broadcast TV News Websites/Apps</c:v>
                </c:pt>
                <c:pt idx="14">
                  <c:v>Digital magazine</c:v>
                </c:pt>
              </c:strCache>
            </c:strRef>
          </c:cat>
          <c:val>
            <c:numRef>
              <c:f>Sheet1!$B$2:$B$16</c:f>
              <c:numCache>
                <c:formatCode>h:mm;@</c:formatCode>
                <c:ptCount val="15"/>
                <c:pt idx="0">
                  <c:v>1.3194444444444444E-2</c:v>
                </c:pt>
                <c:pt idx="1">
                  <c:v>2.4305555555555556E-2</c:v>
                </c:pt>
                <c:pt idx="2">
                  <c:v>1.3888888888888888E-2</c:v>
                </c:pt>
                <c:pt idx="3">
                  <c:v>1.1111111111111112E-2</c:v>
                </c:pt>
                <c:pt idx="4">
                  <c:v>1.3194444444444444E-2</c:v>
                </c:pt>
                <c:pt idx="5">
                  <c:v>4.8611111111111112E-3</c:v>
                </c:pt>
                <c:pt idx="6">
                  <c:v>5.5555555555555558E-3</c:v>
                </c:pt>
                <c:pt idx="7">
                  <c:v>3.472222222222222E-3</c:v>
                </c:pt>
                <c:pt idx="8">
                  <c:v>3.472222222222222E-3</c:v>
                </c:pt>
                <c:pt idx="9">
                  <c:v>2.0833333333333333E-3</c:v>
                </c:pt>
                <c:pt idx="10">
                  <c:v>2.7777777777777779E-3</c:v>
                </c:pt>
                <c:pt idx="11">
                  <c:v>2.7777777777777779E-3</c:v>
                </c:pt>
                <c:pt idx="12" formatCode="h:mm">
                  <c:v>2.7777777777777779E-3</c:v>
                </c:pt>
                <c:pt idx="13">
                  <c:v>2.7777777777777779E-3</c:v>
                </c:pt>
                <c:pt idx="14">
                  <c:v>1.3888888888888889E-3</c:v>
                </c:pt>
              </c:numCache>
            </c:numRef>
          </c:val>
          <c:extLst>
            <c:ext xmlns:c16="http://schemas.microsoft.com/office/drawing/2014/chart" uri="{C3380CC4-5D6E-409C-BE32-E72D297353CC}">
              <c16:uniqueId val="{00000000-9F9D-4D15-AB2B-B9784B57939B}"/>
            </c:ext>
          </c:extLst>
        </c:ser>
        <c:ser>
          <c:idx val="1"/>
          <c:order val="1"/>
          <c:tx>
            <c:strRef>
              <c:f>Sheet1!$C$1</c:f>
              <c:strCache>
                <c:ptCount val="1"/>
                <c:pt idx="0">
                  <c:v>Smartphone</c:v>
                </c:pt>
              </c:strCache>
            </c:strRef>
          </c:tx>
          <c:spPr>
            <a:solidFill>
              <a:srgbClr val="790505"/>
            </a:solidFill>
            <a:ln>
              <a:solidFill>
                <a:schemeClr val="tx1"/>
              </a:solidFill>
            </a:ln>
            <a:effectLst>
              <a:outerShdw blurRad="50800" dist="38100" dir="2700000" algn="tl" rotWithShape="0">
                <a:prstClr val="black">
                  <a:alpha val="40000"/>
                </a:prstClr>
              </a:outerShdw>
            </a:effectLst>
          </c:spPr>
          <c:invertIfNegative val="0"/>
          <c:cat>
            <c:strRef>
              <c:f>Sheet1!$A$2:$A$16</c:f>
              <c:strCache>
                <c:ptCount val="15"/>
                <c:pt idx="0">
                  <c:v>Social Media</c:v>
                </c:pt>
                <c:pt idx="1">
                  <c:v>Email</c:v>
                </c:pt>
                <c:pt idx="2">
                  <c:v>Streaming Programs on Digital Media With Ads</c:v>
                </c:pt>
                <c:pt idx="3">
                  <c:v>Streaming Video Other Than TV Programs on Digital Media</c:v>
                </c:pt>
                <c:pt idx="4">
                  <c:v>Search</c:v>
                </c:pt>
                <c:pt idx="5">
                  <c:v>Streaming Audio</c:v>
                </c:pt>
                <c:pt idx="6">
                  <c:v>Streaming Programs on Digital Media No Ads</c:v>
                </c:pt>
                <c:pt idx="7">
                  <c:v>Any other news website</c:v>
                </c:pt>
                <c:pt idx="8">
                  <c:v>Local TV News Websites/Apps</c:v>
                </c:pt>
                <c:pt idx="9">
                  <c:v>Podcasts</c:v>
                </c:pt>
                <c:pt idx="10">
                  <c:v>Local Radio Stations Websites/Apps</c:v>
                </c:pt>
                <c:pt idx="11">
                  <c:v>Digital Newspaper</c:v>
                </c:pt>
                <c:pt idx="12">
                  <c:v>Cable TV News Websites/Apps</c:v>
                </c:pt>
                <c:pt idx="13">
                  <c:v>Network Broadcast TV News Websites/Apps</c:v>
                </c:pt>
                <c:pt idx="14">
                  <c:v>Digital magazine</c:v>
                </c:pt>
              </c:strCache>
            </c:strRef>
          </c:cat>
          <c:val>
            <c:numRef>
              <c:f>Sheet1!$C$2:$C$16</c:f>
              <c:numCache>
                <c:formatCode>h:mm;@</c:formatCode>
                <c:ptCount val="15"/>
                <c:pt idx="0">
                  <c:v>3.1944444444444449E-2</c:v>
                </c:pt>
                <c:pt idx="1">
                  <c:v>1.4583333333333332E-2</c:v>
                </c:pt>
                <c:pt idx="2">
                  <c:v>1.5277777777777777E-2</c:v>
                </c:pt>
                <c:pt idx="3">
                  <c:v>1.7361111111111112E-2</c:v>
                </c:pt>
                <c:pt idx="4">
                  <c:v>1.2499999999999999E-2</c:v>
                </c:pt>
                <c:pt idx="5">
                  <c:v>9.0277777777777787E-3</c:v>
                </c:pt>
                <c:pt idx="6">
                  <c:v>6.2499999999999995E-3</c:v>
                </c:pt>
                <c:pt idx="7">
                  <c:v>3.472222222222222E-3</c:v>
                </c:pt>
                <c:pt idx="8">
                  <c:v>2.7777777777777779E-3</c:v>
                </c:pt>
                <c:pt idx="9">
                  <c:v>4.1666666666666666E-3</c:v>
                </c:pt>
                <c:pt idx="10">
                  <c:v>2.7777777777777779E-3</c:v>
                </c:pt>
                <c:pt idx="11">
                  <c:v>2.0833333333333333E-3</c:v>
                </c:pt>
                <c:pt idx="12" formatCode="h:mm">
                  <c:v>2.0833333333333333E-3</c:v>
                </c:pt>
                <c:pt idx="13">
                  <c:v>2.0833333333333333E-3</c:v>
                </c:pt>
                <c:pt idx="14">
                  <c:v>1.3888888888888889E-3</c:v>
                </c:pt>
              </c:numCache>
            </c:numRef>
          </c:val>
          <c:extLst>
            <c:ext xmlns:c16="http://schemas.microsoft.com/office/drawing/2014/chart" uri="{C3380CC4-5D6E-409C-BE32-E72D297353CC}">
              <c16:uniqueId val="{00000001-9F9D-4D15-AB2B-B9784B57939B}"/>
            </c:ext>
          </c:extLst>
        </c:ser>
        <c:ser>
          <c:idx val="2"/>
          <c:order val="2"/>
          <c:tx>
            <c:strRef>
              <c:f>Sheet1!$D$1</c:f>
              <c:strCache>
                <c:ptCount val="1"/>
                <c:pt idx="0">
                  <c:v>Tablet</c:v>
                </c:pt>
              </c:strCache>
            </c:strRef>
          </c:tx>
          <c:spPr>
            <a:solidFill>
              <a:srgbClr val="FFD9D9"/>
            </a:solidFill>
            <a:ln>
              <a:solidFill>
                <a:schemeClr val="tx1"/>
              </a:solidFill>
            </a:ln>
            <a:effectLst>
              <a:outerShdw blurRad="50800" dist="38100" dir="2700000" algn="tl" rotWithShape="0">
                <a:prstClr val="black">
                  <a:alpha val="40000"/>
                </a:prstClr>
              </a:outerShdw>
            </a:effectLst>
          </c:spPr>
          <c:invertIfNegative val="0"/>
          <c:cat>
            <c:strRef>
              <c:f>Sheet1!$A$2:$A$16</c:f>
              <c:strCache>
                <c:ptCount val="15"/>
                <c:pt idx="0">
                  <c:v>Social Media</c:v>
                </c:pt>
                <c:pt idx="1">
                  <c:v>Email</c:v>
                </c:pt>
                <c:pt idx="2">
                  <c:v>Streaming Programs on Digital Media With Ads</c:v>
                </c:pt>
                <c:pt idx="3">
                  <c:v>Streaming Video Other Than TV Programs on Digital Media</c:v>
                </c:pt>
                <c:pt idx="4">
                  <c:v>Search</c:v>
                </c:pt>
                <c:pt idx="5">
                  <c:v>Streaming Audio</c:v>
                </c:pt>
                <c:pt idx="6">
                  <c:v>Streaming Programs on Digital Media No Ads</c:v>
                </c:pt>
                <c:pt idx="7">
                  <c:v>Any other news website</c:v>
                </c:pt>
                <c:pt idx="8">
                  <c:v>Local TV News Websites/Apps</c:v>
                </c:pt>
                <c:pt idx="9">
                  <c:v>Podcasts</c:v>
                </c:pt>
                <c:pt idx="10">
                  <c:v>Local Radio Stations Websites/Apps</c:v>
                </c:pt>
                <c:pt idx="11">
                  <c:v>Digital Newspaper</c:v>
                </c:pt>
                <c:pt idx="12">
                  <c:v>Cable TV News Websites/Apps</c:v>
                </c:pt>
                <c:pt idx="13">
                  <c:v>Network Broadcast TV News Websites/Apps</c:v>
                </c:pt>
                <c:pt idx="14">
                  <c:v>Digital magazine</c:v>
                </c:pt>
              </c:strCache>
            </c:strRef>
          </c:cat>
          <c:val>
            <c:numRef>
              <c:f>Sheet1!$D$2:$D$16</c:f>
              <c:numCache>
                <c:formatCode>h:mm;@</c:formatCode>
                <c:ptCount val="15"/>
                <c:pt idx="0">
                  <c:v>3.472222222222222E-3</c:v>
                </c:pt>
                <c:pt idx="1">
                  <c:v>3.472222222222222E-3</c:v>
                </c:pt>
                <c:pt idx="2" formatCode="[hh]:mm">
                  <c:v>6.2499999999999995E-3</c:v>
                </c:pt>
                <c:pt idx="3">
                  <c:v>4.8611111111111112E-3</c:v>
                </c:pt>
                <c:pt idx="4">
                  <c:v>2.7777777777777779E-3</c:v>
                </c:pt>
                <c:pt idx="5">
                  <c:v>6.9444444444444447E-4</c:v>
                </c:pt>
                <c:pt idx="6">
                  <c:v>2.7777777777777779E-3</c:v>
                </c:pt>
                <c:pt idx="7">
                  <c:v>1.3888888888888889E-3</c:v>
                </c:pt>
                <c:pt idx="8">
                  <c:v>6.9444444444444447E-4</c:v>
                </c:pt>
                <c:pt idx="9">
                  <c:v>6.9444444444444447E-4</c:v>
                </c:pt>
                <c:pt idx="10">
                  <c:v>6.9444444444444447E-4</c:v>
                </c:pt>
                <c:pt idx="11">
                  <c:v>6.9444444444444447E-4</c:v>
                </c:pt>
                <c:pt idx="12" formatCode="h:mm">
                  <c:v>6.9444444444444447E-4</c:v>
                </c:pt>
                <c:pt idx="13">
                  <c:v>6.9444444444444447E-4</c:v>
                </c:pt>
                <c:pt idx="14">
                  <c:v>6.9444444444444447E-4</c:v>
                </c:pt>
              </c:numCache>
            </c:numRef>
          </c:val>
          <c:extLst>
            <c:ext xmlns:c16="http://schemas.microsoft.com/office/drawing/2014/chart" uri="{C3380CC4-5D6E-409C-BE32-E72D297353CC}">
              <c16:uniqueId val="{00000002-9F9D-4D15-AB2B-B9784B57939B}"/>
            </c:ext>
          </c:extLst>
        </c:ser>
        <c:dLbls>
          <c:showLegendKey val="0"/>
          <c:showVal val="0"/>
          <c:showCatName val="0"/>
          <c:showSerName val="0"/>
          <c:showPercent val="0"/>
          <c:showBubbleSize val="0"/>
        </c:dLbls>
        <c:gapWidth val="70"/>
        <c:overlap val="100"/>
        <c:axId val="584619968"/>
        <c:axId val="584618792"/>
      </c:barChart>
      <c:catAx>
        <c:axId val="584619968"/>
        <c:scaling>
          <c:orientation val="maxMin"/>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18792"/>
        <c:crosses val="autoZero"/>
        <c:auto val="1"/>
        <c:lblAlgn val="ctr"/>
        <c:lblOffset val="100"/>
        <c:noMultiLvlLbl val="0"/>
      </c:catAx>
      <c:valAx>
        <c:axId val="584618792"/>
        <c:scaling>
          <c:orientation val="minMax"/>
          <c:max val="5.000000000000001E-2"/>
          <c:min val="0"/>
        </c:scaling>
        <c:delete val="0"/>
        <c:axPos val="t"/>
        <c:majorGridlines>
          <c:spPr>
            <a:ln w="9525" cap="flat" cmpd="sng" algn="ctr">
              <a:solidFill>
                <a:schemeClr val="tx1">
                  <a:lumMod val="15000"/>
                  <a:lumOff val="85000"/>
                </a:schemeClr>
              </a:solidFill>
              <a:round/>
            </a:ln>
            <a:effectLst/>
          </c:spPr>
        </c:majorGridlines>
        <c:numFmt formatCode="h:mm;@"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19968"/>
        <c:crosses val="autoZero"/>
        <c:crossBetween val="between"/>
        <c:majorUnit val="8.0000000000000019E-3"/>
      </c:valAx>
      <c:spPr>
        <a:noFill/>
        <a:ln>
          <a:noFill/>
        </a:ln>
        <a:effectLst/>
      </c:spPr>
    </c:plotArea>
    <c:legend>
      <c:legendPos val="b"/>
      <c:layout>
        <c:manualLayout>
          <c:xMode val="edge"/>
          <c:yMode val="edge"/>
          <c:x val="0.58074028211772255"/>
          <c:y val="0.70064225219075293"/>
          <c:w val="0.38487876745818911"/>
          <c:h val="0.1356467713834035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63517060367455"/>
          <c:y val="4.685174663012872E-2"/>
          <c:w val="0.56515519431038874"/>
          <c:h val="0.94647963936426283"/>
        </c:manualLayout>
      </c:layout>
      <c:barChart>
        <c:barDir val="bar"/>
        <c:grouping val="clustered"/>
        <c:varyColors val="0"/>
        <c:ser>
          <c:idx val="0"/>
          <c:order val="0"/>
          <c:tx>
            <c:strRef>
              <c:f>Sheet1!$B$1</c:f>
              <c:strCache>
                <c:ptCount val="1"/>
                <c:pt idx="0">
                  <c:v>Column2</c:v>
                </c:pt>
              </c:strCache>
            </c:strRef>
          </c:tx>
          <c:spPr>
            <a:solidFill>
              <a:schemeClr val="tx2">
                <a:lumMod val="20000"/>
                <a:lumOff val="80000"/>
              </a:schemeClr>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0AB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14F2-48A2-A281-95881E37BDC8}"/>
              </c:ext>
            </c:extLst>
          </c:dPt>
          <c:dPt>
            <c:idx val="1"/>
            <c:invertIfNegative val="0"/>
            <c:bubble3D val="0"/>
            <c:spPr>
              <a:solidFill>
                <a:srgbClr val="3636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14F2-48A2-A281-95881E37BDC8}"/>
              </c:ext>
            </c:extLst>
          </c:dPt>
          <c:dPt>
            <c:idx val="2"/>
            <c:invertIfNegative val="0"/>
            <c:bubble3D val="0"/>
            <c:spPr>
              <a:solidFill>
                <a:srgbClr val="84F05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14F2-48A2-A281-95881E37BDC8}"/>
              </c:ext>
            </c:extLst>
          </c:dPt>
          <c:dPt>
            <c:idx val="3"/>
            <c:invertIfNegative val="0"/>
            <c:bubble3D val="0"/>
            <c:spPr>
              <a:solidFill>
                <a:srgbClr val="FF05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7-14F2-48A2-A281-95881E37BDC8}"/>
              </c:ext>
            </c:extLst>
          </c:dPt>
          <c:dPt>
            <c:idx val="4"/>
            <c:invertIfNegative val="0"/>
            <c:bubble3D val="0"/>
            <c:spPr>
              <a:solidFill>
                <a:srgbClr val="0590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9-14F2-48A2-A281-95881E37BDC8}"/>
              </c:ext>
            </c:extLst>
          </c:dPt>
          <c:dPt>
            <c:idx val="5"/>
            <c:invertIfNegative val="0"/>
            <c:bubble3D val="0"/>
            <c:spPr>
              <a:solidFill>
                <a:srgbClr val="78787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14F2-48A2-A281-95881E37BDC8}"/>
              </c:ext>
            </c:extLst>
          </c:dPt>
          <c:dPt>
            <c:idx val="6"/>
            <c:invertIfNegative val="0"/>
            <c:bubble3D val="0"/>
            <c:spPr>
              <a:solidFill>
                <a:srgbClr val="CCE6B2"/>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14F2-48A2-A281-95881E37BDC8}"/>
              </c:ext>
            </c:extLst>
          </c:dPt>
          <c:dPt>
            <c:idx val="7"/>
            <c:invertIfNegative val="0"/>
            <c:bubble3D val="0"/>
            <c:spPr>
              <a:solidFill>
                <a:srgbClr val="FFA4FF"/>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14F2-48A2-A281-95881E37BDC8}"/>
              </c:ext>
            </c:extLst>
          </c:dPt>
          <c:dPt>
            <c:idx val="8"/>
            <c:invertIfNegative val="0"/>
            <c:bubble3D val="0"/>
            <c:spPr>
              <a:solidFill>
                <a:srgbClr val="909C5E"/>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14F2-48A2-A281-95881E37BDC8}"/>
              </c:ext>
            </c:extLst>
          </c:dPt>
          <c:dPt>
            <c:idx val="9"/>
            <c:invertIfNegative val="0"/>
            <c:bubble3D val="0"/>
            <c:spPr>
              <a:solidFill>
                <a:srgbClr val="67A1A1"/>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14F2-48A2-A281-95881E37BDC8}"/>
              </c:ext>
            </c:extLst>
          </c:dPt>
          <c:dPt>
            <c:idx val="10"/>
            <c:invertIfNegative val="0"/>
            <c:bubble3D val="0"/>
            <c:spPr>
              <a:solidFill>
                <a:srgbClr val="F5AD9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14F2-48A2-A281-95881E37BDC8}"/>
              </c:ext>
            </c:extLst>
          </c:dPt>
          <c:dPt>
            <c:idx val="11"/>
            <c:invertIfNegative val="0"/>
            <c:bubble3D val="0"/>
            <c:spPr>
              <a:solidFill>
                <a:srgbClr val="CCCC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14F2-48A2-A281-95881E37BDC8}"/>
              </c:ext>
            </c:extLst>
          </c:dPt>
          <c:dPt>
            <c:idx val="12"/>
            <c:invertIfNegative val="0"/>
            <c:bubble3D val="0"/>
            <c:spPr>
              <a:solidFill>
                <a:srgbClr val="05A4D9"/>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14F2-48A2-A281-95881E37BDC8}"/>
              </c:ext>
            </c:extLst>
          </c:dPt>
          <c:dPt>
            <c:idx val="13"/>
            <c:invertIfNegative val="0"/>
            <c:bubble3D val="0"/>
            <c:spPr>
              <a:solidFill>
                <a:srgbClr val="FF730A"/>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14F2-48A2-A281-95881E37BDC8}"/>
              </c:ext>
            </c:extLst>
          </c:dPt>
          <c:dPt>
            <c:idx val="14"/>
            <c:invertIfNegative val="0"/>
            <c:bubble3D val="0"/>
            <c:spPr>
              <a:solidFill>
                <a:srgbClr val="B671EB"/>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14F2-48A2-A281-95881E37BDC8}"/>
              </c:ext>
            </c:extLst>
          </c:dPt>
          <c:dPt>
            <c:idx val="15"/>
            <c:invertIfNegative val="0"/>
            <c:bubble3D val="0"/>
            <c:spPr>
              <a:solidFill>
                <a:srgbClr val="FF666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14F2-48A2-A281-95881E37BDC8}"/>
              </c:ext>
            </c:extLst>
          </c:dPt>
          <c:dPt>
            <c:idx val="16"/>
            <c:invertIfNegative val="0"/>
            <c:bubble3D val="0"/>
            <c:spPr>
              <a:solidFill>
                <a:srgbClr val="8A00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14F2-48A2-A281-95881E37BDC8}"/>
              </c:ext>
            </c:extLst>
          </c:dPt>
          <c:dPt>
            <c:idx val="17"/>
            <c:invertIfNegative val="0"/>
            <c:bubble3D val="0"/>
            <c:spPr>
              <a:solidFill>
                <a:srgbClr val="FFFF05"/>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14F2-48A2-A281-95881E37BDC8}"/>
              </c:ext>
            </c:extLst>
          </c:dPt>
          <c:dPt>
            <c:idx val="18"/>
            <c:invertIfNegative val="0"/>
            <c:bubble3D val="0"/>
            <c:spPr>
              <a:solidFill>
                <a:srgbClr val="B25E3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14F2-48A2-A281-95881E37BDC8}"/>
              </c:ext>
            </c:extLst>
          </c:dPt>
          <c:dPt>
            <c:idx val="19"/>
            <c:invertIfNegative val="0"/>
            <c:bubble3D val="0"/>
            <c:spPr>
              <a:solidFill>
                <a:srgbClr val="430086"/>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14F2-48A2-A281-95881E37BDC8}"/>
              </c:ext>
            </c:extLst>
          </c:dPt>
          <c:dPt>
            <c:idx val="20"/>
            <c:invertIfNegative val="0"/>
            <c:bubble3D val="0"/>
            <c:spPr>
              <a:solidFill>
                <a:srgbClr val="FFCCCC"/>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14F2-48A2-A281-95881E37BDC8}"/>
              </c:ext>
            </c:extLst>
          </c:dPt>
          <c:dPt>
            <c:idx val="21"/>
            <c:invertIfNegative val="0"/>
            <c:bubble3D val="0"/>
            <c:spPr>
              <a:solidFill>
                <a:srgbClr val="B539B8"/>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14F2-48A2-A281-95881E37BDC8}"/>
              </c:ext>
            </c:extLst>
          </c:dPt>
          <c:dPt>
            <c:idx val="22"/>
            <c:invertIfNegative val="0"/>
            <c:bubble3D val="0"/>
            <c:spPr>
              <a:solidFill>
                <a:srgbClr val="B8B400"/>
              </a:solidFill>
              <a:ln w="9525">
                <a:solidFill>
                  <a:schemeClr val="tx1"/>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D-14F2-48A2-A281-95881E37BDC8}"/>
              </c:ext>
            </c:extLst>
          </c:dPt>
          <c:dLbls>
            <c:numFmt formatCode="0%" sourceLinked="0"/>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Television (Broadcast/Cable)</c:v>
                </c:pt>
                <c:pt idx="1">
                  <c:v>Broadcast TV</c:v>
                </c:pt>
                <c:pt idx="2">
                  <c:v>Email</c:v>
                </c:pt>
                <c:pt idx="3">
                  <c:v>Social Media</c:v>
                </c:pt>
                <c:pt idx="4">
                  <c:v>Search</c:v>
                </c:pt>
                <c:pt idx="5">
                  <c:v>Cable TV</c:v>
                </c:pt>
                <c:pt idx="6">
                  <c:v>Streaming Programs on TV With Ads</c:v>
                </c:pt>
                <c:pt idx="7">
                  <c:v>Radio</c:v>
                </c:pt>
                <c:pt idx="8">
                  <c:v>Streaming Programs on TV No Ads</c:v>
                </c:pt>
                <c:pt idx="9">
                  <c:v>Streaming Video Other Than TV Programs on Digital Media</c:v>
                </c:pt>
                <c:pt idx="10">
                  <c:v>Streaming Programs on Digital Media With Ads</c:v>
                </c:pt>
                <c:pt idx="11">
                  <c:v>Streaming Video Other Than TV Programs on TV</c:v>
                </c:pt>
                <c:pt idx="12">
                  <c:v>Broadcast TV News Websites/Apps</c:v>
                </c:pt>
                <c:pt idx="13">
                  <c:v>Newspapers</c:v>
                </c:pt>
                <c:pt idx="14">
                  <c:v>Any other news website</c:v>
                </c:pt>
                <c:pt idx="15">
                  <c:v>Streaming Audio</c:v>
                </c:pt>
                <c:pt idx="16">
                  <c:v>Streaming Programs on Digital Media No Ads</c:v>
                </c:pt>
                <c:pt idx="17">
                  <c:v>Magazines</c:v>
                </c:pt>
                <c:pt idx="18">
                  <c:v>Digital Newspaper</c:v>
                </c:pt>
                <c:pt idx="19">
                  <c:v>Cable News Channels' Websites/Apps</c:v>
                </c:pt>
                <c:pt idx="20">
                  <c:v>Podcasts</c:v>
                </c:pt>
                <c:pt idx="21">
                  <c:v>Local Radio Stations Websites/Apps</c:v>
                </c:pt>
                <c:pt idx="22">
                  <c:v>Digital Magazine</c:v>
                </c:pt>
              </c:strCache>
            </c:strRef>
          </c:cat>
          <c:val>
            <c:numRef>
              <c:f>Sheet1!$B$2:$B$24</c:f>
              <c:numCache>
                <c:formatCode>0.0%</c:formatCode>
                <c:ptCount val="23"/>
                <c:pt idx="0">
                  <c:v>0.78900000000000003</c:v>
                </c:pt>
                <c:pt idx="1">
                  <c:v>0.78300000000000003</c:v>
                </c:pt>
                <c:pt idx="2">
                  <c:v>0.67300000000000004</c:v>
                </c:pt>
                <c:pt idx="3">
                  <c:v>0.58299999999999996</c:v>
                </c:pt>
                <c:pt idx="4">
                  <c:v>0.56999999999999995</c:v>
                </c:pt>
                <c:pt idx="5">
                  <c:v>0.55600000000000005</c:v>
                </c:pt>
                <c:pt idx="6" formatCode="0%">
                  <c:v>0.51100000000000001</c:v>
                </c:pt>
                <c:pt idx="7" formatCode="0%">
                  <c:v>0.46500000000000002</c:v>
                </c:pt>
                <c:pt idx="8">
                  <c:v>0.38</c:v>
                </c:pt>
                <c:pt idx="9">
                  <c:v>0.375</c:v>
                </c:pt>
                <c:pt idx="10">
                  <c:v>0.318</c:v>
                </c:pt>
                <c:pt idx="11">
                  <c:v>0.31</c:v>
                </c:pt>
                <c:pt idx="12">
                  <c:v>0.245</c:v>
                </c:pt>
                <c:pt idx="13">
                  <c:v>0.23400000000000001</c:v>
                </c:pt>
                <c:pt idx="14">
                  <c:v>0.22</c:v>
                </c:pt>
                <c:pt idx="15">
                  <c:v>0.22</c:v>
                </c:pt>
                <c:pt idx="16">
                  <c:v>0.2</c:v>
                </c:pt>
                <c:pt idx="17">
                  <c:v>0.188</c:v>
                </c:pt>
                <c:pt idx="18">
                  <c:v>0.183</c:v>
                </c:pt>
                <c:pt idx="19">
                  <c:v>0.159</c:v>
                </c:pt>
                <c:pt idx="20">
                  <c:v>0.152</c:v>
                </c:pt>
                <c:pt idx="21">
                  <c:v>0.13700000000000001</c:v>
                </c:pt>
                <c:pt idx="22">
                  <c:v>0.108</c:v>
                </c:pt>
              </c:numCache>
            </c:numRef>
          </c:val>
          <c:extLst>
            <c:ext xmlns:c16="http://schemas.microsoft.com/office/drawing/2014/chart" uri="{C3380CC4-5D6E-409C-BE32-E72D297353CC}">
              <c16:uniqueId val="{0000002E-14F2-48A2-A281-95881E37BDC8}"/>
            </c:ext>
          </c:extLst>
        </c:ser>
        <c:dLbls>
          <c:showLegendKey val="0"/>
          <c:showVal val="0"/>
          <c:showCatName val="0"/>
          <c:showSerName val="0"/>
          <c:showPercent val="0"/>
          <c:showBubbleSize val="0"/>
        </c:dLbls>
        <c:gapWidth val="34"/>
        <c:axId val="584619576"/>
        <c:axId val="584608600"/>
      </c:barChart>
      <c:catAx>
        <c:axId val="584619576"/>
        <c:scaling>
          <c:orientation val="maxMin"/>
        </c:scaling>
        <c:delete val="0"/>
        <c:axPos val="l"/>
        <c:numFmt formatCode="General" sourceLinked="1"/>
        <c:majorTickMark val="none"/>
        <c:minorTickMark val="none"/>
        <c:tickLblPos val="nextTo"/>
        <c:spPr>
          <a:solidFill>
            <a:schemeClr val="bg1"/>
          </a:solidFill>
          <a:ln w="19050"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84608600"/>
        <c:crosses val="autoZero"/>
        <c:auto val="1"/>
        <c:lblAlgn val="ctr"/>
        <c:lblOffset val="100"/>
        <c:noMultiLvlLbl val="0"/>
      </c:catAx>
      <c:valAx>
        <c:axId val="584608600"/>
        <c:scaling>
          <c:orientation val="minMax"/>
        </c:scaling>
        <c:delete val="1"/>
        <c:axPos val="t"/>
        <c:numFmt formatCode="0.0%" sourceLinked="1"/>
        <c:majorTickMark val="none"/>
        <c:minorTickMark val="none"/>
        <c:tickLblPos val="none"/>
        <c:crossAx val="5846195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 Reached Yesterday</a:t>
            </a:r>
          </a:p>
          <a:p>
            <a:pPr>
              <a:defRPr sz="1600" b="1" i="0" u="none" strike="noStrike" kern="1200" spc="0" baseline="0">
                <a:solidFill>
                  <a:schemeClr val="tx1"/>
                </a:solidFill>
                <a:latin typeface="+mn-lt"/>
                <a:ea typeface="+mn-ea"/>
                <a:cs typeface="+mn-cs"/>
              </a:defRPr>
            </a:pPr>
            <a:r>
              <a:rPr lang="en-US" sz="1600" dirty="0">
                <a:effectLst/>
              </a:rPr>
              <a:t>A18+ QSR/Casual Dining Patrons</a:t>
            </a:r>
          </a:p>
        </c:rich>
      </c:tx>
      <c:layout>
        <c:manualLayout>
          <c:xMode val="edge"/>
          <c:yMode val="edge"/>
          <c:x val="0.33870491931912722"/>
          <c:y val="4.7345510573799626E-2"/>
        </c:manualLayout>
      </c:layout>
      <c:overlay val="0"/>
      <c:spPr>
        <a:noFill/>
        <a:ln>
          <a:noFill/>
        </a:ln>
        <a:effectLst/>
      </c:spPr>
    </c:title>
    <c:autoTitleDeleted val="0"/>
    <c:plotArea>
      <c:layout>
        <c:manualLayout>
          <c:layoutTarget val="inner"/>
          <c:xMode val="edge"/>
          <c:yMode val="edge"/>
          <c:x val="3.3905842985003189E-2"/>
          <c:y val="0.14203653172139888"/>
          <c:w val="0.93084717946624207"/>
          <c:h val="0.74048322617528239"/>
        </c:manualLayout>
      </c:layout>
      <c:barChart>
        <c:barDir val="col"/>
        <c:grouping val="clustered"/>
        <c:varyColors val="0"/>
        <c:ser>
          <c:idx val="0"/>
          <c:order val="0"/>
          <c:tx>
            <c:strRef>
              <c:f>Sheet1!$B$1</c:f>
              <c:strCache>
                <c:ptCount val="1"/>
                <c:pt idx="0">
                  <c:v>Column2</c:v>
                </c:pt>
              </c:strCache>
            </c:strRef>
          </c:tx>
          <c:spPr>
            <a:solidFill>
              <a:srgbClr val="3333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8AB7FF"/>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D702-4DE8-B879-81D65470CADF}"/>
              </c:ext>
            </c:extLst>
          </c:dPt>
          <c:dPt>
            <c:idx val="1"/>
            <c:invertIfNegative val="0"/>
            <c:bubble3D val="0"/>
            <c:spPr>
              <a:solidFill>
                <a:sysClr val="windowText" lastClr="000000">
                  <a:lumMod val="50000"/>
                  <a:lumOff val="50000"/>
                </a:sys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D702-4DE8-B879-81D65470CADF}"/>
              </c:ext>
            </c:extLst>
          </c:dPt>
          <c:dPt>
            <c:idx val="2"/>
            <c:invertIfNegative val="0"/>
            <c:bubble3D val="0"/>
            <c:extLst>
              <c:ext xmlns:c16="http://schemas.microsoft.com/office/drawing/2014/chart" uri="{C3380CC4-5D6E-409C-BE32-E72D297353CC}">
                <c16:uniqueId val="{00000005-D702-4DE8-B879-81D65470CADF}"/>
              </c:ext>
            </c:extLst>
          </c:dPt>
          <c:dPt>
            <c:idx val="3"/>
            <c:invertIfNegative val="0"/>
            <c:bubble3D val="0"/>
            <c:extLst>
              <c:ext xmlns:c16="http://schemas.microsoft.com/office/drawing/2014/chart" uri="{C3380CC4-5D6E-409C-BE32-E72D297353CC}">
                <c16:uniqueId val="{00000007-D702-4DE8-B879-81D65470CADF}"/>
              </c:ext>
            </c:extLst>
          </c:dPt>
          <c:dPt>
            <c:idx val="4"/>
            <c:invertIfNegative val="0"/>
            <c:bubble3D val="0"/>
            <c:extLst>
              <c:ext xmlns:c16="http://schemas.microsoft.com/office/drawing/2014/chart" uri="{C3380CC4-5D6E-409C-BE32-E72D297353CC}">
                <c16:uniqueId val="{00000009-D702-4DE8-B879-81D65470CADF}"/>
              </c:ext>
            </c:extLst>
          </c:dPt>
          <c:dPt>
            <c:idx val="5"/>
            <c:invertIfNegative val="0"/>
            <c:bubble3D val="0"/>
            <c:extLst>
              <c:ext xmlns:c16="http://schemas.microsoft.com/office/drawing/2014/chart" uri="{C3380CC4-5D6E-409C-BE32-E72D297353CC}">
                <c16:uniqueId val="{0000000B-D702-4DE8-B879-81D65470CADF}"/>
              </c:ext>
            </c:extLst>
          </c:dPt>
          <c:dPt>
            <c:idx val="6"/>
            <c:invertIfNegative val="0"/>
            <c:bubble3D val="0"/>
            <c:extLst>
              <c:ext xmlns:c16="http://schemas.microsoft.com/office/drawing/2014/chart" uri="{C3380CC4-5D6E-409C-BE32-E72D297353CC}">
                <c16:uniqueId val="{0000000D-D702-4DE8-B879-81D65470CADF}"/>
              </c:ext>
            </c:extLst>
          </c:dPt>
          <c:dPt>
            <c:idx val="7"/>
            <c:invertIfNegative val="0"/>
            <c:bubble3D val="0"/>
            <c:extLst>
              <c:ext xmlns:c16="http://schemas.microsoft.com/office/drawing/2014/chart" uri="{C3380CC4-5D6E-409C-BE32-E72D297353CC}">
                <c16:uniqueId val="{0000000F-D702-4DE8-B879-81D65470CADF}"/>
              </c:ext>
            </c:extLst>
          </c:dPt>
          <c:dPt>
            <c:idx val="8"/>
            <c:invertIfNegative val="0"/>
            <c:bubble3D val="0"/>
            <c:extLst>
              <c:ext xmlns:c16="http://schemas.microsoft.com/office/drawing/2014/chart" uri="{C3380CC4-5D6E-409C-BE32-E72D297353CC}">
                <c16:uniqueId val="{00000011-D702-4DE8-B879-81D65470CADF}"/>
              </c:ext>
            </c:extLst>
          </c:dPt>
          <c:dPt>
            <c:idx val="9"/>
            <c:invertIfNegative val="0"/>
            <c:bubble3D val="0"/>
            <c:extLst>
              <c:ext xmlns:c16="http://schemas.microsoft.com/office/drawing/2014/chart" uri="{C3380CC4-5D6E-409C-BE32-E72D297353CC}">
                <c16:uniqueId val="{00000013-D702-4DE8-B879-81D65470CADF}"/>
              </c:ext>
            </c:extLst>
          </c:dPt>
          <c:dPt>
            <c:idx val="10"/>
            <c:invertIfNegative val="0"/>
            <c:bubble3D val="0"/>
            <c:extLst>
              <c:ext xmlns:c16="http://schemas.microsoft.com/office/drawing/2014/chart" uri="{C3380CC4-5D6E-409C-BE32-E72D297353CC}">
                <c16:uniqueId val="{00000015-D702-4DE8-B879-81D65470CADF}"/>
              </c:ext>
            </c:extLst>
          </c:dPt>
          <c:dPt>
            <c:idx val="11"/>
            <c:invertIfNegative val="0"/>
            <c:bubble3D val="0"/>
            <c:extLst>
              <c:ext xmlns:c16="http://schemas.microsoft.com/office/drawing/2014/chart" uri="{C3380CC4-5D6E-409C-BE32-E72D297353CC}">
                <c16:uniqueId val="{00000017-D702-4DE8-B879-81D65470CADF}"/>
              </c:ext>
            </c:extLst>
          </c:dPt>
          <c:dPt>
            <c:idx val="12"/>
            <c:invertIfNegative val="0"/>
            <c:bubble3D val="0"/>
            <c:extLst>
              <c:ext xmlns:c16="http://schemas.microsoft.com/office/drawing/2014/chart" uri="{C3380CC4-5D6E-409C-BE32-E72D297353CC}">
                <c16:uniqueId val="{00000019-D702-4DE8-B879-81D65470CADF}"/>
              </c:ext>
            </c:extLst>
          </c:dPt>
          <c:dPt>
            <c:idx val="13"/>
            <c:invertIfNegative val="0"/>
            <c:bubble3D val="0"/>
            <c:extLst>
              <c:ext xmlns:c16="http://schemas.microsoft.com/office/drawing/2014/chart" uri="{C3380CC4-5D6E-409C-BE32-E72D297353CC}">
                <c16:uniqueId val="{0000001B-D702-4DE8-B879-81D65470CADF}"/>
              </c:ext>
            </c:extLst>
          </c:dPt>
          <c:dPt>
            <c:idx val="14"/>
            <c:invertIfNegative val="0"/>
            <c:bubble3D val="0"/>
            <c:extLst>
              <c:ext xmlns:c16="http://schemas.microsoft.com/office/drawing/2014/chart" uri="{C3380CC4-5D6E-409C-BE32-E72D297353CC}">
                <c16:uniqueId val="{0000001D-D702-4DE8-B879-81D65470CADF}"/>
              </c:ext>
            </c:extLst>
          </c:dPt>
          <c:dPt>
            <c:idx val="15"/>
            <c:invertIfNegative val="0"/>
            <c:bubble3D val="0"/>
            <c:extLst>
              <c:ext xmlns:c16="http://schemas.microsoft.com/office/drawing/2014/chart" uri="{C3380CC4-5D6E-409C-BE32-E72D297353CC}">
                <c16:uniqueId val="{0000001F-D702-4DE8-B879-81D65470CADF}"/>
              </c:ext>
            </c:extLst>
          </c:dPt>
          <c:dPt>
            <c:idx val="16"/>
            <c:invertIfNegative val="0"/>
            <c:bubble3D val="0"/>
            <c:extLst>
              <c:ext xmlns:c16="http://schemas.microsoft.com/office/drawing/2014/chart" uri="{C3380CC4-5D6E-409C-BE32-E72D297353CC}">
                <c16:uniqueId val="{00000021-D702-4DE8-B879-81D65470CADF}"/>
              </c:ext>
            </c:extLst>
          </c:dPt>
          <c:dPt>
            <c:idx val="17"/>
            <c:invertIfNegative val="0"/>
            <c:bubble3D val="0"/>
            <c:extLst>
              <c:ext xmlns:c16="http://schemas.microsoft.com/office/drawing/2014/chart" uri="{C3380CC4-5D6E-409C-BE32-E72D297353CC}">
                <c16:uniqueId val="{00000023-D702-4DE8-B879-81D65470CADF}"/>
              </c:ext>
            </c:extLst>
          </c:dPt>
          <c:dPt>
            <c:idx val="18"/>
            <c:invertIfNegative val="0"/>
            <c:bubble3D val="0"/>
            <c:extLst>
              <c:ext xmlns:c16="http://schemas.microsoft.com/office/drawing/2014/chart" uri="{C3380CC4-5D6E-409C-BE32-E72D297353CC}">
                <c16:uniqueId val="{00000025-D702-4DE8-B879-81D65470CADF}"/>
              </c:ext>
            </c:extLst>
          </c:dPt>
          <c:dPt>
            <c:idx val="19"/>
            <c:invertIfNegative val="0"/>
            <c:bubble3D val="0"/>
            <c:extLst>
              <c:ext xmlns:c16="http://schemas.microsoft.com/office/drawing/2014/chart" uri="{C3380CC4-5D6E-409C-BE32-E72D297353CC}">
                <c16:uniqueId val="{00000027-D702-4DE8-B879-81D65470CADF}"/>
              </c:ext>
            </c:extLst>
          </c:dPt>
          <c:dPt>
            <c:idx val="20"/>
            <c:invertIfNegative val="0"/>
            <c:bubble3D val="0"/>
            <c:extLst>
              <c:ext xmlns:c16="http://schemas.microsoft.com/office/drawing/2014/chart" uri="{C3380CC4-5D6E-409C-BE32-E72D297353CC}">
                <c16:uniqueId val="{00000029-D702-4DE8-B879-81D65470CADF}"/>
              </c:ext>
            </c:extLst>
          </c:dPt>
          <c:dPt>
            <c:idx val="21"/>
            <c:invertIfNegative val="0"/>
            <c:bubble3D val="0"/>
            <c:extLst>
              <c:ext xmlns:c16="http://schemas.microsoft.com/office/drawing/2014/chart" uri="{C3380CC4-5D6E-409C-BE32-E72D297353CC}">
                <c16:uniqueId val="{0000002B-D702-4DE8-B879-81D65470CADF}"/>
              </c:ext>
            </c:extLst>
          </c:dPt>
          <c:dLbls>
            <c:dLbl>
              <c:idx val="0"/>
              <c:numFmt formatCode="0%" sourceLinked="0"/>
              <c:spPr>
                <a:noFill/>
                <a:ln>
                  <a:noFill/>
                </a:ln>
                <a:effectLst/>
              </c:spPr>
              <c:txPr>
                <a:bodyPr wrap="square" lIns="38100" tIns="19050" rIns="38100" bIns="19050" anchor="ctr">
                  <a:spAutoFit/>
                </a:bodyPr>
                <a:lstStyle/>
                <a:p>
                  <a:pPr>
                    <a:defRPr sz="2000" b="1">
                      <a:solidFill>
                        <a:schemeClr val="tx1"/>
                      </a:solidFill>
                      <a:effectLst/>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D702-4DE8-B879-81D65470CADF}"/>
                </c:ext>
              </c:extLst>
            </c:dLbl>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Broadcast Only</c:v>
                </c:pt>
                <c:pt idx="1">
                  <c:v>Cable Only</c:v>
                </c:pt>
                <c:pt idx="2">
                  <c:v>TV (Broadcast/Cable)</c:v>
                </c:pt>
              </c:strCache>
            </c:strRef>
          </c:cat>
          <c:val>
            <c:numRef>
              <c:f>Sheet1!$B$2:$B$4</c:f>
              <c:numCache>
                <c:formatCode>0.0%</c:formatCode>
                <c:ptCount val="3"/>
                <c:pt idx="0">
                  <c:v>0.78300000000000003</c:v>
                </c:pt>
                <c:pt idx="1">
                  <c:v>0.55600000000000005</c:v>
                </c:pt>
                <c:pt idx="2" formatCode="0%">
                  <c:v>0.78900000000000003</c:v>
                </c:pt>
              </c:numCache>
            </c:numRef>
          </c:val>
          <c:extLst>
            <c:ext xmlns:c16="http://schemas.microsoft.com/office/drawing/2014/chart" uri="{C3380CC4-5D6E-409C-BE32-E72D297353CC}">
              <c16:uniqueId val="{0000002C-D702-4DE8-B879-81D65470CADF}"/>
            </c:ext>
          </c:extLst>
        </c:ser>
        <c:dLbls>
          <c:showLegendKey val="0"/>
          <c:showVal val="0"/>
          <c:showCatName val="0"/>
          <c:showSerName val="0"/>
          <c:showPercent val="0"/>
          <c:showBubbleSize val="0"/>
        </c:dLbls>
        <c:gapWidth val="100"/>
        <c:axId val="579801976"/>
        <c:axId val="579802760"/>
      </c:barChart>
      <c:catAx>
        <c:axId val="579801976"/>
        <c:scaling>
          <c:orientation val="minMax"/>
        </c:scaling>
        <c:delete val="0"/>
        <c:axPos val="b"/>
        <c:numFmt formatCode="General" sourceLinked="1"/>
        <c:majorTickMark val="out"/>
        <c:minorTickMark val="none"/>
        <c:tickLblPos val="nextTo"/>
        <c:spPr>
          <a:solidFill>
            <a:schemeClr val="bg1"/>
          </a:solidFill>
          <a:ln w="19050"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79802760"/>
        <c:crosses val="autoZero"/>
        <c:auto val="1"/>
        <c:lblAlgn val="ctr"/>
        <c:lblOffset val="100"/>
        <c:noMultiLvlLbl val="0"/>
      </c:catAx>
      <c:valAx>
        <c:axId val="579802760"/>
        <c:scaling>
          <c:orientation val="minMax"/>
          <c:min val="0"/>
        </c:scaling>
        <c:delete val="1"/>
        <c:axPos val="l"/>
        <c:numFmt formatCode="0.0%" sourceLinked="1"/>
        <c:majorTickMark val="out"/>
        <c:minorTickMark val="none"/>
        <c:tickLblPos val="none"/>
        <c:crossAx val="579801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6.1924659894978001E-2"/>
          <c:w val="1"/>
          <c:h val="0.73040751779088875"/>
        </c:manualLayout>
      </c:layout>
      <c:barChart>
        <c:barDir val="col"/>
        <c:grouping val="clustered"/>
        <c:varyColors val="0"/>
        <c:ser>
          <c:idx val="0"/>
          <c:order val="0"/>
          <c:tx>
            <c:strRef>
              <c:f>Sheet1!$B$1</c:f>
              <c:strCache>
                <c:ptCount val="1"/>
                <c:pt idx="0">
                  <c:v>Series 1</c:v>
                </c:pt>
              </c:strCache>
            </c:strRef>
          </c:tx>
          <c:spPr>
            <a:solidFill>
              <a:schemeClr val="accent1"/>
            </a:solidFill>
            <a:ln>
              <a:solidFill>
                <a:schemeClr val="tx1"/>
              </a:solidFill>
            </a:ln>
            <a:effectLst>
              <a:outerShdw blurRad="50800" dist="38100" dir="2700000" algn="tl" rotWithShape="0">
                <a:prstClr val="black">
                  <a:alpha val="40000"/>
                </a:prstClr>
              </a:outerShdw>
            </a:effectLst>
          </c:spPr>
          <c:invertIfNegative val="0"/>
          <c:dLbls>
            <c:dLbl>
              <c:idx val="2"/>
              <c:numFmt formatCode="0.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DD58-460A-A4CD-4110C19721B3}"/>
                </c:ext>
              </c:extLst>
            </c:dLbl>
            <c:dLbl>
              <c:idx val="4"/>
              <c:tx>
                <c:rich>
                  <a:bodyPr/>
                  <a:lstStyle/>
                  <a:p>
                    <a:fld id="{F18DCA0A-9C88-48C7-A1AC-53671092DCCB}" type="VALUE">
                      <a:rPr lang="en-US" b="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D91-4F57-816C-F0C9011E4F6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Broadcast TV 
Alone</c:v>
                </c:pt>
                <c:pt idx="1">
                  <c:v>Broadcast TV 
and Cable</c:v>
                </c:pt>
                <c:pt idx="2">
                  <c:v>Broadcast TV and 
Broadcast Websites</c:v>
                </c:pt>
                <c:pt idx="3">
                  <c:v>Broadcast TV and 
Streaming on 
a TV with Ads</c:v>
                </c:pt>
                <c:pt idx="4">
                  <c:v>Broadcast TV and Streaming on a TV                 with or without Ads</c:v>
                </c:pt>
              </c:strCache>
            </c:strRef>
          </c:cat>
          <c:val>
            <c:numRef>
              <c:f>Sheet1!$B$2:$B$6</c:f>
              <c:numCache>
                <c:formatCode>0.00%</c:formatCode>
                <c:ptCount val="5"/>
                <c:pt idx="0">
                  <c:v>0.78300000000000003</c:v>
                </c:pt>
                <c:pt idx="1">
                  <c:v>0.78900000000000003</c:v>
                </c:pt>
                <c:pt idx="2">
                  <c:v>0.84099999999999997</c:v>
                </c:pt>
                <c:pt idx="3">
                  <c:v>0.81100000000000005</c:v>
                </c:pt>
                <c:pt idx="4">
                  <c:v>0.81799999999999995</c:v>
                </c:pt>
              </c:numCache>
            </c:numRef>
          </c:val>
          <c:extLst>
            <c:ext xmlns:c16="http://schemas.microsoft.com/office/drawing/2014/chart" uri="{C3380CC4-5D6E-409C-BE32-E72D297353CC}">
              <c16:uniqueId val="{00000000-F751-4216-8686-8438860C945B}"/>
            </c:ext>
          </c:extLst>
        </c:ser>
        <c:dLbls>
          <c:dLblPos val="outEnd"/>
          <c:showLegendKey val="0"/>
          <c:showVal val="1"/>
          <c:showCatName val="0"/>
          <c:showSerName val="0"/>
          <c:showPercent val="0"/>
          <c:showBubbleSize val="0"/>
        </c:dLbls>
        <c:gapWidth val="170"/>
        <c:axId val="591968384"/>
        <c:axId val="591968776"/>
      </c:barChart>
      <c:catAx>
        <c:axId val="591968384"/>
        <c:scaling>
          <c:orientation val="minMax"/>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91968776"/>
        <c:crosses val="autoZero"/>
        <c:auto val="1"/>
        <c:lblAlgn val="ctr"/>
        <c:lblOffset val="0"/>
        <c:noMultiLvlLbl val="0"/>
      </c:catAx>
      <c:valAx>
        <c:axId val="591968776"/>
        <c:scaling>
          <c:orientation val="minMax"/>
          <c:min val="0.30000000000000004"/>
        </c:scaling>
        <c:delete val="1"/>
        <c:axPos val="l"/>
        <c:numFmt formatCode="0.00%" sourceLinked="1"/>
        <c:majorTickMark val="none"/>
        <c:minorTickMark val="none"/>
        <c:tickLblPos val="nextTo"/>
        <c:crossAx val="591968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i="0" baseline="0" dirty="0">
                <a:effectLst/>
              </a:rPr>
              <a:t>QSR/Casual Dining Patrons</a:t>
            </a:r>
          </a:p>
          <a:p>
            <a:pPr>
              <a:defRPr sz="1600" b="1" i="0" u="none" strike="noStrike" kern="1200" spc="0" baseline="0">
                <a:solidFill>
                  <a:schemeClr val="tx1"/>
                </a:solidFill>
                <a:latin typeface="+mn-lt"/>
                <a:ea typeface="+mn-ea"/>
                <a:cs typeface="+mn-cs"/>
              </a:defRPr>
            </a:pPr>
            <a:r>
              <a:rPr lang="en-US" sz="1600" b="1" i="0" baseline="0" dirty="0">
                <a:effectLst/>
              </a:rPr>
              <a:t>% Reached Yesterday</a:t>
            </a:r>
            <a:endParaRPr lang="en-US" sz="1600" dirty="0">
              <a:effectLst/>
            </a:endParaRPr>
          </a:p>
        </c:rich>
      </c:tx>
      <c:layout>
        <c:manualLayout>
          <c:xMode val="edge"/>
          <c:yMode val="edge"/>
          <c:x val="0.33733415089915575"/>
          <c:y val="1.6374084980452817E-2"/>
        </c:manualLayout>
      </c:layout>
      <c:overlay val="0"/>
      <c:spPr>
        <a:noFill/>
        <a:ln>
          <a:noFill/>
        </a:ln>
        <a:effectLst/>
      </c:spPr>
    </c:title>
    <c:autoTitleDeleted val="0"/>
    <c:plotArea>
      <c:layout>
        <c:manualLayout>
          <c:layoutTarget val="inner"/>
          <c:xMode val="edge"/>
          <c:yMode val="edge"/>
          <c:x val="7.5268795707836549E-4"/>
          <c:y val="4.8952859691011874E-2"/>
          <c:w val="0.97929843941840111"/>
          <c:h val="0.68130133795803283"/>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invertIfNegative val="0"/>
          <c:dPt>
            <c:idx val="0"/>
            <c:invertIfNegative val="0"/>
            <c:bubble3D val="0"/>
            <c:spPr>
              <a:solidFill>
                <a:srgbClr val="909C5E"/>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1-D702-4DE8-B879-81D65470CADF}"/>
              </c:ext>
            </c:extLst>
          </c:dPt>
          <c:dPt>
            <c:idx val="1"/>
            <c:invertIfNegative val="0"/>
            <c:bubble3D val="0"/>
            <c:spPr>
              <a:solidFill>
                <a:srgbClr val="8A00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3-D702-4DE8-B879-81D65470CADF}"/>
              </c:ext>
            </c:extLst>
          </c:dPt>
          <c:dPt>
            <c:idx val="2"/>
            <c:invertIfNegative val="0"/>
            <c:bubble3D val="0"/>
            <c:spPr>
              <a:solidFill>
                <a:srgbClr val="FF9900">
                  <a:lumMod val="50000"/>
                </a:srgb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5-D702-4DE8-B879-81D65470CADF}"/>
              </c:ext>
            </c:extLst>
          </c:dPt>
          <c:dPt>
            <c:idx val="5"/>
            <c:invertIfNegative val="0"/>
            <c:bubble3D val="0"/>
            <c:spPr>
              <a:solidFill>
                <a:schemeClr val="accent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B-D702-4DE8-B879-81D65470CADF}"/>
              </c:ext>
            </c:extLst>
          </c:dPt>
          <c:dPt>
            <c:idx val="6"/>
            <c:invertIfNegative val="0"/>
            <c:bubble3D val="0"/>
            <c:spPr>
              <a:solidFill>
                <a:schemeClr val="accent2">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D-D702-4DE8-B879-81D65470CADF}"/>
              </c:ext>
            </c:extLst>
          </c:dPt>
          <c:dPt>
            <c:idx val="7"/>
            <c:invertIfNegative val="0"/>
            <c:bubble3D val="0"/>
            <c:spPr>
              <a:solidFill>
                <a:schemeClr val="accent2">
                  <a:lumMod val="60000"/>
                  <a:lumOff val="4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0F-D702-4DE8-B879-81D65470CADF}"/>
              </c:ext>
            </c:extLst>
          </c:dPt>
          <c:dPt>
            <c:idx val="8"/>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1-D702-4DE8-B879-81D65470CADF}"/>
              </c:ext>
            </c:extLst>
          </c:dPt>
          <c:dPt>
            <c:idx val="9"/>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3-D702-4DE8-B879-81D65470CADF}"/>
              </c:ext>
            </c:extLst>
          </c:dPt>
          <c:dPt>
            <c:idx val="10"/>
            <c:invertIfNegative val="0"/>
            <c:bubble3D val="0"/>
            <c:spPr>
              <a:solidFill>
                <a:srgbClr val="FFFF0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5-D702-4DE8-B879-81D65470CADF}"/>
              </c:ext>
            </c:extLst>
          </c:dPt>
          <c:dPt>
            <c:idx val="11"/>
            <c:invertIfNegative val="0"/>
            <c:bubble3D val="0"/>
            <c:spPr>
              <a:solidFill>
                <a:schemeClr val="tx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7-D702-4DE8-B879-81D65470CADF}"/>
              </c:ext>
            </c:extLst>
          </c:dPt>
          <c:dPt>
            <c:idx val="12"/>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9-D702-4DE8-B879-81D65470CADF}"/>
              </c:ext>
            </c:extLst>
          </c:dPt>
          <c:dPt>
            <c:idx val="13"/>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B-D702-4DE8-B879-81D65470CADF}"/>
              </c:ext>
            </c:extLst>
          </c:dPt>
          <c:dPt>
            <c:idx val="14"/>
            <c:invertIfNegative val="0"/>
            <c:bubble3D val="0"/>
            <c:spPr>
              <a:solidFill>
                <a:schemeClr val="accent2">
                  <a:lumMod val="40000"/>
                  <a:lumOff val="6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D-D702-4DE8-B879-81D65470CADF}"/>
              </c:ext>
            </c:extLst>
          </c:dPt>
          <c:dPt>
            <c:idx val="15"/>
            <c:invertIfNegative val="0"/>
            <c:bubble3D val="0"/>
            <c:spPr>
              <a:solidFill>
                <a:srgbClr val="92D05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1F-D702-4DE8-B879-81D65470CADF}"/>
              </c:ext>
            </c:extLst>
          </c:dPt>
          <c:dPt>
            <c:idx val="16"/>
            <c:invertIfNegative val="0"/>
            <c:bubble3D val="0"/>
            <c:spPr>
              <a:solidFill>
                <a:schemeClr val="accent2">
                  <a:lumMod val="20000"/>
                  <a:lumOff val="8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1-D702-4DE8-B879-81D65470CADF}"/>
              </c:ext>
            </c:extLst>
          </c:dPt>
          <c:dPt>
            <c:idx val="17"/>
            <c:invertIfNegative val="0"/>
            <c:bubble3D val="0"/>
            <c:spPr>
              <a:solidFill>
                <a:schemeClr val="tx2">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3-D702-4DE8-B879-81D65470CADF}"/>
              </c:ext>
            </c:extLst>
          </c:dPt>
          <c:dPt>
            <c:idx val="18"/>
            <c:invertIfNegative val="0"/>
            <c:bubble3D val="0"/>
            <c:spPr>
              <a:solidFill>
                <a:schemeClr val="bg1">
                  <a:lumMod val="50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5-D702-4DE8-B879-81D65470CADF}"/>
              </c:ext>
            </c:extLst>
          </c:dPt>
          <c:dPt>
            <c:idx val="19"/>
            <c:invertIfNegative val="0"/>
            <c:bubble3D val="0"/>
            <c:spPr>
              <a:solidFill>
                <a:schemeClr val="bg2"/>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7-D702-4DE8-B879-81D65470CADF}"/>
              </c:ext>
            </c:extLst>
          </c:dPt>
          <c:dPt>
            <c:idx val="20"/>
            <c:invertIfNegative val="0"/>
            <c:bubble3D val="0"/>
            <c:spPr>
              <a:solidFill>
                <a:schemeClr val="bg1">
                  <a:lumMod val="75000"/>
                </a:schemeClr>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9-D702-4DE8-B879-81D65470CADF}"/>
              </c:ext>
            </c:extLst>
          </c:dPt>
          <c:dPt>
            <c:idx val="21"/>
            <c:invertIfNegative val="0"/>
            <c:bubble3D val="0"/>
            <c:spPr>
              <a:solidFill>
                <a:srgbClr val="0070C0"/>
              </a:solidFill>
              <a:ln w="19050">
                <a:solidFill>
                  <a:sysClr val="windowText" lastClr="000000"/>
                </a:solidFill>
              </a:ln>
              <a:effectLst>
                <a:outerShdw blurRad="50800" dist="38100" dir="2700000" algn="tl" rotWithShape="0">
                  <a:prstClr val="black">
                    <a:alpha val="40000"/>
                  </a:prstClr>
                </a:outerShdw>
              </a:effectLst>
              <a:scene3d>
                <a:camera prst="orthographicFront"/>
                <a:lightRig rig="threePt" dir="t"/>
              </a:scene3d>
              <a:sp3d/>
            </c:spPr>
            <c:extLst>
              <c:ext xmlns:c16="http://schemas.microsoft.com/office/drawing/2014/chart" uri="{C3380CC4-5D6E-409C-BE32-E72D297353CC}">
                <c16:uniqueId val="{0000002B-D702-4DE8-B879-81D65470CADF}"/>
              </c:ext>
            </c:extLst>
          </c:dPt>
          <c:dLbls>
            <c:numFmt formatCode="0%" sourceLinked="0"/>
            <c:spPr>
              <a:noFill/>
              <a:ln>
                <a:noFill/>
              </a:ln>
              <a:effectLst/>
            </c:spPr>
            <c:txPr>
              <a:bodyPr wrap="square" lIns="38100" tIns="19050" rIns="38100" bIns="19050" anchor="ctr">
                <a:spAutoFit/>
              </a:bodyPr>
              <a:lstStyle/>
              <a:p>
                <a:pPr>
                  <a:defRPr sz="2000" b="1">
                    <a:solidFill>
                      <a:schemeClr val="bg1"/>
                    </a:solidFill>
                    <a:effectLst>
                      <a:outerShdw blurRad="38100" dist="38100" dir="2700000" algn="tl">
                        <a:srgbClr val="000000">
                          <a:alpha val="43137"/>
                        </a:srgbClr>
                      </a:outerShdw>
                    </a:effectLs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Streaming Programs 
on TV No Ads </c:v>
                </c:pt>
                <c:pt idx="1">
                  <c:v>Streaming Programs
 on Digital Media
 No Ads</c:v>
                </c:pt>
                <c:pt idx="2">
                  <c:v>Total Streaming Programs
 on Any Device
 No Ads
</c:v>
                </c:pt>
              </c:strCache>
            </c:strRef>
          </c:cat>
          <c:val>
            <c:numRef>
              <c:f>Sheet1!$B$2:$B$4</c:f>
              <c:numCache>
                <c:formatCode>0.0%</c:formatCode>
                <c:ptCount val="3"/>
                <c:pt idx="0">
                  <c:v>0.38</c:v>
                </c:pt>
                <c:pt idx="1">
                  <c:v>0.2</c:v>
                </c:pt>
                <c:pt idx="2">
                  <c:v>0.47899999999999998</c:v>
                </c:pt>
              </c:numCache>
            </c:numRef>
          </c:val>
          <c:extLst>
            <c:ext xmlns:c16="http://schemas.microsoft.com/office/drawing/2014/chart" uri="{C3380CC4-5D6E-409C-BE32-E72D297353CC}">
              <c16:uniqueId val="{0000002C-D702-4DE8-B879-81D65470CADF}"/>
            </c:ext>
          </c:extLst>
        </c:ser>
        <c:dLbls>
          <c:showLegendKey val="0"/>
          <c:showVal val="0"/>
          <c:showCatName val="0"/>
          <c:showSerName val="0"/>
          <c:showPercent val="0"/>
          <c:showBubbleSize val="0"/>
        </c:dLbls>
        <c:gapWidth val="100"/>
        <c:axId val="579804328"/>
        <c:axId val="579802368"/>
      </c:barChart>
      <c:catAx>
        <c:axId val="579804328"/>
        <c:scaling>
          <c:orientation val="minMax"/>
        </c:scaling>
        <c:delete val="0"/>
        <c:axPos val="b"/>
        <c:numFmt formatCode="General" sourceLinked="1"/>
        <c:majorTickMark val="out"/>
        <c:minorTickMark val="none"/>
        <c:tickLblPos val="nextTo"/>
        <c:txPr>
          <a:bodyPr/>
          <a:lstStyle/>
          <a:p>
            <a:pPr>
              <a:defRPr sz="1400"/>
            </a:pPr>
            <a:endParaRPr lang="en-US"/>
          </a:p>
        </c:txPr>
        <c:crossAx val="579802368"/>
        <c:crosses val="autoZero"/>
        <c:auto val="1"/>
        <c:lblAlgn val="ctr"/>
        <c:lblOffset val="100"/>
        <c:noMultiLvlLbl val="0"/>
      </c:catAx>
      <c:valAx>
        <c:axId val="579802368"/>
        <c:scaling>
          <c:orientation val="minMax"/>
          <c:min val="0"/>
        </c:scaling>
        <c:delete val="1"/>
        <c:axPos val="l"/>
        <c:numFmt formatCode="0.0%" sourceLinked="1"/>
        <c:majorTickMark val="out"/>
        <c:minorTickMark val="none"/>
        <c:tickLblPos val="none"/>
        <c:crossAx val="579804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0.73913</cdr:x>
      <cdr:y>0.14635</cdr:y>
    </cdr:from>
    <cdr:to>
      <cdr:x>0.76954</cdr:x>
      <cdr:y>0.8093</cdr:y>
    </cdr:to>
    <cdr:sp macro="" textlink="">
      <cdr:nvSpPr>
        <cdr:cNvPr id="2" name="Right Brace 1">
          <a:extLst xmlns:a="http://schemas.openxmlformats.org/drawingml/2006/main">
            <a:ext uri="{FF2B5EF4-FFF2-40B4-BE49-F238E27FC236}">
              <a16:creationId xmlns:a16="http://schemas.microsoft.com/office/drawing/2014/main" id="{F8256CD9-9C70-8FE6-913D-DEE21039CBAB}"/>
            </a:ext>
          </a:extLst>
        </cdr:cNvPr>
        <cdr:cNvSpPr/>
      </cdr:nvSpPr>
      <cdr:spPr>
        <a:xfrm xmlns:a="http://schemas.openxmlformats.org/drawingml/2006/main">
          <a:off x="5181597" y="584775"/>
          <a:ext cx="213194" cy="2648962"/>
        </a:xfrm>
        <a:prstGeom xmlns:a="http://schemas.openxmlformats.org/drawingml/2006/main" prst="rightBrace">
          <a:avLst>
            <a:gd name="adj1" fmla="val 0"/>
            <a:gd name="adj2" fmla="val 50000"/>
          </a:avLst>
        </a:prstGeom>
        <a:ln xmlns:a="http://schemas.openxmlformats.org/drawingml/2006/main" w="22225"/>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sz="1400" dirty="0"/>
        </a:p>
      </cdr:txBody>
    </cdr:sp>
  </cdr:relSizeAnchor>
  <cdr:relSizeAnchor xmlns:cdr="http://schemas.openxmlformats.org/drawingml/2006/chartDrawing">
    <cdr:from>
      <cdr:x>0.8032</cdr:x>
      <cdr:y>0.42789</cdr:y>
    </cdr:from>
    <cdr:to>
      <cdr:x>0.88374</cdr:x>
      <cdr:y>0.61412</cdr:y>
    </cdr:to>
    <cdr:sp macro="" textlink="">
      <cdr:nvSpPr>
        <cdr:cNvPr id="3" name="TextBox 2">
          <a:extLst xmlns:a="http://schemas.openxmlformats.org/drawingml/2006/main">
            <a:ext uri="{FF2B5EF4-FFF2-40B4-BE49-F238E27FC236}">
              <a16:creationId xmlns:a16="http://schemas.microsoft.com/office/drawing/2014/main" id="{CEC46B21-655C-1A67-0945-A9CCCCDFB0F2}"/>
            </a:ext>
          </a:extLst>
        </cdr:cNvPr>
        <cdr:cNvSpPr txBox="1"/>
      </cdr:nvSpPr>
      <cdr:spPr>
        <a:xfrm xmlns:a="http://schemas.openxmlformats.org/drawingml/2006/main">
          <a:off x="5630736" y="1709738"/>
          <a:ext cx="564618" cy="7441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dirty="0"/>
            <a:t>Streaming TV</a:t>
          </a:r>
        </a:p>
        <a:p xmlns:a="http://schemas.openxmlformats.org/drawingml/2006/main">
          <a:pPr algn="ctr"/>
          <a:r>
            <a:rPr lang="en-US" dirty="0"/>
            <a:t>Programs on TV</a:t>
          </a:r>
        </a:p>
        <a:p xmlns:a="http://schemas.openxmlformats.org/drawingml/2006/main">
          <a:pPr algn="ctr"/>
          <a:r>
            <a:rPr lang="en-US" sz="1400" dirty="0"/>
            <a:t>30%</a:t>
          </a:r>
        </a:p>
      </cdr:txBody>
    </cdr:sp>
  </cdr:relSizeAnchor>
</c:userShapes>
</file>

<file path=ppt/drawings/drawing2.xml><?xml version="1.0" encoding="utf-8"?>
<c:userShapes xmlns:c="http://schemas.openxmlformats.org/drawingml/2006/chart">
  <cdr:relSizeAnchor xmlns:cdr="http://schemas.openxmlformats.org/drawingml/2006/chartDrawing">
    <cdr:from>
      <cdr:x>0.63138</cdr:x>
      <cdr:y>0.32571</cdr:y>
    </cdr:from>
    <cdr:to>
      <cdr:x>0.98555</cdr:x>
      <cdr:y>0.76856</cdr:y>
    </cdr:to>
    <cdr:sp macro="" textlink="">
      <cdr:nvSpPr>
        <cdr:cNvPr id="2" name="Rectangle 1"/>
        <cdr:cNvSpPr/>
      </cdr:nvSpPr>
      <cdr:spPr>
        <a:xfrm xmlns:a="http://schemas.openxmlformats.org/drawingml/2006/main">
          <a:off x="7047971" y="1607199"/>
          <a:ext cx="3953530" cy="2185214"/>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algn="l" rtl="0" fontAlgn="base">
            <a:spcBef>
              <a:spcPct val="0"/>
            </a:spcBef>
            <a:spcAft>
              <a:spcPct val="0"/>
            </a:spcAft>
            <a:defRPr sz="1000" kern="1200">
              <a:solidFill>
                <a:schemeClr val="tx1"/>
              </a:solidFill>
              <a:latin typeface="Tahoma" pitchFamily="34" charset="0"/>
              <a:ea typeface="+mn-ea"/>
              <a:cs typeface="Arial" charset="0"/>
            </a:defRPr>
          </a:lvl1pPr>
          <a:lvl2pPr marL="457200" algn="l" rtl="0" fontAlgn="base">
            <a:spcBef>
              <a:spcPct val="0"/>
            </a:spcBef>
            <a:spcAft>
              <a:spcPct val="0"/>
            </a:spcAft>
            <a:defRPr sz="1000" kern="1200">
              <a:solidFill>
                <a:schemeClr val="tx1"/>
              </a:solidFill>
              <a:latin typeface="Tahoma" pitchFamily="34" charset="0"/>
              <a:ea typeface="+mn-ea"/>
              <a:cs typeface="Arial" charset="0"/>
            </a:defRPr>
          </a:lvl2pPr>
          <a:lvl3pPr marL="914400" algn="l" rtl="0" fontAlgn="base">
            <a:spcBef>
              <a:spcPct val="0"/>
            </a:spcBef>
            <a:spcAft>
              <a:spcPct val="0"/>
            </a:spcAft>
            <a:defRPr sz="1000" kern="1200">
              <a:solidFill>
                <a:schemeClr val="tx1"/>
              </a:solidFill>
              <a:latin typeface="Tahoma" pitchFamily="34" charset="0"/>
              <a:ea typeface="+mn-ea"/>
              <a:cs typeface="Arial" charset="0"/>
            </a:defRPr>
          </a:lvl3pPr>
          <a:lvl4pPr marL="1371600" algn="l" rtl="0" fontAlgn="base">
            <a:spcBef>
              <a:spcPct val="0"/>
            </a:spcBef>
            <a:spcAft>
              <a:spcPct val="0"/>
            </a:spcAft>
            <a:defRPr sz="1000" kern="1200">
              <a:solidFill>
                <a:schemeClr val="tx1"/>
              </a:solidFill>
              <a:latin typeface="Tahoma" pitchFamily="34" charset="0"/>
              <a:ea typeface="+mn-ea"/>
              <a:cs typeface="Arial" charset="0"/>
            </a:defRPr>
          </a:lvl4pPr>
          <a:lvl5pPr marL="1828800" algn="l" rtl="0" fontAlgn="base">
            <a:spcBef>
              <a:spcPct val="0"/>
            </a:spcBef>
            <a:spcAft>
              <a:spcPct val="0"/>
            </a:spcAft>
            <a:defRPr sz="1000" kern="1200">
              <a:solidFill>
                <a:schemeClr val="tx1"/>
              </a:solidFill>
              <a:latin typeface="Tahoma" pitchFamily="34" charset="0"/>
              <a:ea typeface="+mn-ea"/>
              <a:cs typeface="Arial" charset="0"/>
            </a:defRPr>
          </a:lvl5pPr>
          <a:lvl6pPr marL="2286000" algn="l" defTabSz="914400" rtl="0" eaLnBrk="1" latinLnBrk="0" hangingPunct="1">
            <a:defRPr sz="1000" kern="1200">
              <a:solidFill>
                <a:schemeClr val="tx1"/>
              </a:solidFill>
              <a:latin typeface="Tahoma" pitchFamily="34" charset="0"/>
              <a:ea typeface="+mn-ea"/>
              <a:cs typeface="Arial" charset="0"/>
            </a:defRPr>
          </a:lvl6pPr>
          <a:lvl7pPr marL="2743200" algn="l" defTabSz="914400" rtl="0" eaLnBrk="1" latinLnBrk="0" hangingPunct="1">
            <a:defRPr sz="1000" kern="1200">
              <a:solidFill>
                <a:schemeClr val="tx1"/>
              </a:solidFill>
              <a:latin typeface="Tahoma" pitchFamily="34" charset="0"/>
              <a:ea typeface="+mn-ea"/>
              <a:cs typeface="Arial" charset="0"/>
            </a:defRPr>
          </a:lvl7pPr>
          <a:lvl8pPr marL="3200400" algn="l" defTabSz="914400" rtl="0" eaLnBrk="1" latinLnBrk="0" hangingPunct="1">
            <a:defRPr sz="1000" kern="1200">
              <a:solidFill>
                <a:schemeClr val="tx1"/>
              </a:solidFill>
              <a:latin typeface="Tahoma" pitchFamily="34" charset="0"/>
              <a:ea typeface="+mn-ea"/>
              <a:cs typeface="Arial" charset="0"/>
            </a:defRPr>
          </a:lvl8pPr>
          <a:lvl9pPr marL="3657600" algn="l" defTabSz="914400" rtl="0" eaLnBrk="1" latinLnBrk="0" hangingPunct="1">
            <a:defRPr sz="1000" kern="1200">
              <a:solidFill>
                <a:schemeClr val="tx1"/>
              </a:solidFill>
              <a:latin typeface="Tahoma" pitchFamily="34" charset="0"/>
              <a:ea typeface="+mn-ea"/>
              <a:cs typeface="Arial" charset="0"/>
            </a:defRPr>
          </a:lvl9pPr>
        </a:lstStyle>
        <a:p xmlns:a="http://schemas.openxmlformats.org/drawingml/2006/main">
          <a:pPr algn="ctr"/>
          <a:r>
            <a:rPr lang="en-US" sz="2000" b="1" dirty="0"/>
            <a:t>(%)</a:t>
          </a:r>
        </a:p>
        <a:p xmlns:a="http://schemas.openxmlformats.org/drawingml/2006/main">
          <a:pPr algn="ctr"/>
          <a:r>
            <a:rPr lang="en-US" sz="1600" b="1" dirty="0"/>
            <a:t>A18+ QSR/Casual Dining Patrons</a:t>
          </a:r>
        </a:p>
        <a:p xmlns:a="http://schemas.openxmlformats.org/drawingml/2006/main">
          <a:pPr algn="ctr"/>
          <a:r>
            <a:rPr lang="en-US" sz="2000" b="1" dirty="0"/>
            <a:t> </a:t>
          </a:r>
        </a:p>
        <a:p xmlns:a="http://schemas.openxmlformats.org/drawingml/2006/main">
          <a:pPr algn="ctr"/>
          <a:r>
            <a:rPr lang="en-US" sz="1600" b="1" dirty="0"/>
            <a:t>From which of the following advertising sources are you most motivated to learn more about the advertised products or brands you might like to try or buy?</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D5383F17-7D89-4BF5-A68F-9E09FC4D3C46}" type="datetimeFigureOut">
              <a:rPr lang="en-US" smtClean="0"/>
              <a:t>3/9/2023</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FB8D0739-FA2F-4F32-B028-424CE00DC1A7}" type="slidenum">
              <a:rPr lang="en-US" smtClean="0"/>
              <a:t>‹#›</a:t>
            </a:fld>
            <a:endParaRPr lang="en-US"/>
          </a:p>
        </p:txBody>
      </p:sp>
    </p:spTree>
    <p:extLst>
      <p:ext uri="{BB962C8B-B14F-4D97-AF65-F5344CB8AC3E}">
        <p14:creationId xmlns:p14="http://schemas.microsoft.com/office/powerpoint/2010/main" val="4260491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F6F05FFA-EE28-429C-BCEB-74ED7364C62D}" type="datetimeFigureOut">
              <a:rPr lang="en-US" smtClean="0"/>
              <a:t>3/9/2023</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5CBFF038-FE79-4731-8216-C523A2A3BC48}" type="slidenum">
              <a:rPr lang="en-US" smtClean="0"/>
              <a:t>‹#›</a:t>
            </a:fld>
            <a:endParaRPr lang="en-US" dirty="0"/>
          </a:p>
        </p:txBody>
      </p:sp>
    </p:spTree>
    <p:extLst>
      <p:ext uri="{BB962C8B-B14F-4D97-AF65-F5344CB8AC3E}">
        <p14:creationId xmlns:p14="http://schemas.microsoft.com/office/powerpoint/2010/main" val="3994006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9469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6196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16</a:t>
            </a:fld>
            <a:endParaRPr lang="en-US" dirty="0"/>
          </a:p>
        </p:txBody>
      </p:sp>
    </p:spTree>
    <p:extLst>
      <p:ext uri="{BB962C8B-B14F-4D97-AF65-F5344CB8AC3E}">
        <p14:creationId xmlns:p14="http://schemas.microsoft.com/office/powerpoint/2010/main" val="2854646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17</a:t>
            </a:fld>
            <a:endParaRPr lang="en-US" dirty="0"/>
          </a:p>
        </p:txBody>
      </p:sp>
    </p:spTree>
    <p:extLst>
      <p:ext uri="{BB962C8B-B14F-4D97-AF65-F5344CB8AC3E}">
        <p14:creationId xmlns:p14="http://schemas.microsoft.com/office/powerpoint/2010/main" val="3183205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18</a:t>
            </a:fld>
            <a:endParaRPr lang="en-US" dirty="0"/>
          </a:p>
        </p:txBody>
      </p:sp>
    </p:spTree>
    <p:extLst>
      <p:ext uri="{BB962C8B-B14F-4D97-AF65-F5344CB8AC3E}">
        <p14:creationId xmlns:p14="http://schemas.microsoft.com/office/powerpoint/2010/main" val="3325834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4984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20</a:t>
            </a:fld>
            <a:endParaRPr lang="en-US" dirty="0"/>
          </a:p>
        </p:txBody>
      </p:sp>
    </p:spTree>
    <p:extLst>
      <p:ext uri="{BB962C8B-B14F-4D97-AF65-F5344CB8AC3E}">
        <p14:creationId xmlns:p14="http://schemas.microsoft.com/office/powerpoint/2010/main" val="3770764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22</a:t>
            </a:fld>
            <a:endParaRPr lang="en-US" dirty="0"/>
          </a:p>
        </p:txBody>
      </p:sp>
    </p:spTree>
    <p:extLst>
      <p:ext uri="{BB962C8B-B14F-4D97-AF65-F5344CB8AC3E}">
        <p14:creationId xmlns:p14="http://schemas.microsoft.com/office/powerpoint/2010/main" val="908655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8772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282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32</a:t>
            </a:fld>
            <a:endParaRPr lang="en-US" dirty="0"/>
          </a:p>
        </p:txBody>
      </p:sp>
    </p:spTree>
    <p:extLst>
      <p:ext uri="{BB962C8B-B14F-4D97-AF65-F5344CB8AC3E}">
        <p14:creationId xmlns:p14="http://schemas.microsoft.com/office/powerpoint/2010/main" val="2774196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2</a:t>
            </a:fld>
            <a:endParaRPr lang="en-US" dirty="0"/>
          </a:p>
        </p:txBody>
      </p:sp>
    </p:spTree>
    <p:extLst>
      <p:ext uri="{BB962C8B-B14F-4D97-AF65-F5344CB8AC3E}">
        <p14:creationId xmlns:p14="http://schemas.microsoft.com/office/powerpoint/2010/main" val="893355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33</a:t>
            </a:fld>
            <a:endParaRPr lang="en-US" dirty="0"/>
          </a:p>
        </p:txBody>
      </p:sp>
    </p:spTree>
    <p:extLst>
      <p:ext uri="{BB962C8B-B14F-4D97-AF65-F5344CB8AC3E}">
        <p14:creationId xmlns:p14="http://schemas.microsoft.com/office/powerpoint/2010/main" val="11371097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9956416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35</a:t>
            </a:fld>
            <a:endParaRPr lang="en-US" dirty="0"/>
          </a:p>
        </p:txBody>
      </p:sp>
    </p:spTree>
    <p:extLst>
      <p:ext uri="{BB962C8B-B14F-4D97-AF65-F5344CB8AC3E}">
        <p14:creationId xmlns:p14="http://schemas.microsoft.com/office/powerpoint/2010/main" val="2413802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382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41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3</a:t>
            </a:fld>
            <a:endParaRPr lang="en-US" dirty="0"/>
          </a:p>
        </p:txBody>
      </p:sp>
    </p:spTree>
    <p:extLst>
      <p:ext uri="{BB962C8B-B14F-4D97-AF65-F5344CB8AC3E}">
        <p14:creationId xmlns:p14="http://schemas.microsoft.com/office/powerpoint/2010/main" val="3524608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5</a:t>
            </a:fld>
            <a:endParaRPr lang="en-US" dirty="0"/>
          </a:p>
        </p:txBody>
      </p:sp>
    </p:spTree>
    <p:extLst>
      <p:ext uri="{BB962C8B-B14F-4D97-AF65-F5344CB8AC3E}">
        <p14:creationId xmlns:p14="http://schemas.microsoft.com/office/powerpoint/2010/main" val="2198935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7</a:t>
            </a:fld>
            <a:endParaRPr lang="en-US" dirty="0"/>
          </a:p>
        </p:txBody>
      </p:sp>
    </p:spTree>
    <p:extLst>
      <p:ext uri="{BB962C8B-B14F-4D97-AF65-F5344CB8AC3E}">
        <p14:creationId xmlns:p14="http://schemas.microsoft.com/office/powerpoint/2010/main" val="1315613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865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BFF038-FE79-4731-8216-C523A2A3BC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6673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FF038-FE79-4731-8216-C523A2A3BC48}" type="slidenum">
              <a:rPr lang="en-US" smtClean="0"/>
              <a:t>11</a:t>
            </a:fld>
            <a:endParaRPr lang="en-US" dirty="0"/>
          </a:p>
        </p:txBody>
      </p:sp>
    </p:spTree>
    <p:extLst>
      <p:ext uri="{BB962C8B-B14F-4D97-AF65-F5344CB8AC3E}">
        <p14:creationId xmlns:p14="http://schemas.microsoft.com/office/powerpoint/2010/main" val="3262922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BFF038-FE79-4731-8216-C523A2A3BC48}" type="slidenum">
              <a:rPr lang="en-US" smtClean="0"/>
              <a:t>13</a:t>
            </a:fld>
            <a:endParaRPr lang="en-US" dirty="0"/>
          </a:p>
        </p:txBody>
      </p:sp>
    </p:spTree>
    <p:extLst>
      <p:ext uri="{BB962C8B-B14F-4D97-AF65-F5344CB8AC3E}">
        <p14:creationId xmlns:p14="http://schemas.microsoft.com/office/powerpoint/2010/main" val="35769785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3654553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5251922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29725848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20859946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779279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2992409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918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4280754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7162784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with scree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FDF15F-E507-BA4B-F966-2392A1EEFFA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21" name="Group 20"/>
          <p:cNvGrpSpPr/>
          <p:nvPr userDrawn="1"/>
        </p:nvGrpSpPr>
        <p:grpSpPr>
          <a:xfrm>
            <a:off x="1546728" y="1140676"/>
            <a:ext cx="9127230" cy="4813629"/>
            <a:chOff x="1546728" y="1140676"/>
            <a:chExt cx="9127230" cy="4813629"/>
          </a:xfrm>
          <a:effectLst/>
        </p:grpSpPr>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4" cstate="print"/>
          <a:stretch>
            <a:fillRect/>
          </a:stretch>
        </p:blipFill>
        <p:spPr>
          <a:xfrm>
            <a:off x="4025876" y="1777873"/>
            <a:ext cx="4343400" cy="1230332"/>
          </a:xfrm>
          <a:prstGeom prst="rect">
            <a:avLst/>
          </a:prstGeom>
        </p:spPr>
      </p:pic>
    </p:spTree>
    <p:extLst>
      <p:ext uri="{BB962C8B-B14F-4D97-AF65-F5344CB8AC3E}">
        <p14:creationId xmlns:p14="http://schemas.microsoft.com/office/powerpoint/2010/main" val="40428173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363046755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1174059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157740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9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345701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944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22795316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23509589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B601F2-0FBF-0F29-446F-035C03679B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ctrTitle"/>
          </p:nvPr>
        </p:nvSpPr>
        <p:spPr>
          <a:xfrm>
            <a:off x="381000" y="1671688"/>
            <a:ext cx="11425813" cy="854080"/>
          </a:xfrm>
        </p:spPr>
        <p:txBody>
          <a:bodyPr wrap="square" anchor="ctr">
            <a:spAutoFit/>
          </a:bodyPr>
          <a:lstStyle>
            <a:lvl1pPr algn="ctr">
              <a:defRPr sz="5500">
                <a:solidFill>
                  <a:schemeClr val="bg1"/>
                </a:solidFill>
              </a:defRPr>
            </a:lvl1pPr>
          </a:lstStyle>
          <a:p>
            <a:r>
              <a:rPr lang="en-US"/>
              <a:t>Click to edit Master title style</a:t>
            </a:r>
            <a:endParaRPr lang="en-US"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08642" y="6150922"/>
            <a:ext cx="1702358" cy="482218"/>
          </a:xfrm>
          <a:prstGeom prst="rect">
            <a:avLst/>
          </a:prstGeom>
        </p:spPr>
      </p:pic>
    </p:spTree>
    <p:extLst>
      <p:ext uri="{BB962C8B-B14F-4D97-AF65-F5344CB8AC3E}">
        <p14:creationId xmlns:p14="http://schemas.microsoft.com/office/powerpoint/2010/main" val="2343221719"/>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guide id="3" pos="240">
          <p15:clr>
            <a:srgbClr val="FBAE40"/>
          </p15:clr>
        </p15:guide>
        <p15:guide id="4" pos="74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399557"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72729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guide id="4" pos="2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30037"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0326531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with screen">
    <p:spTree>
      <p:nvGrpSpPr>
        <p:cNvPr id="1" name=""/>
        <p:cNvGrpSpPr/>
        <p:nvPr/>
      </p:nvGrpSpPr>
      <p:grpSpPr>
        <a:xfrm>
          <a:off x="0" y="0"/>
          <a:ext cx="0" cy="0"/>
          <a:chOff x="0" y="0"/>
          <a:chExt cx="0" cy="0"/>
        </a:xfrm>
      </p:grpSpPr>
      <p:sp>
        <p:nvSpPr>
          <p:cNvPr id="7" name="Rectangle 6"/>
          <p:cNvSpPr/>
          <p:nvPr userDrawn="1"/>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727" y="3419275"/>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userDrawn="1"/>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18" name="Rectangle 17"/>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userDrawn="1">
            <p:ph type="body" sz="quarter" idx="10"/>
          </p:nvPr>
        </p:nvSpPr>
        <p:spPr>
          <a:xfrm>
            <a:off x="2325979" y="3147550"/>
            <a:ext cx="7568727" cy="707886"/>
          </a:xfrm>
        </p:spPr>
        <p:txBody>
          <a:bodyPr wrap="square">
            <a:spAutoFit/>
          </a:bodyPr>
          <a:lstStyle>
            <a:lvl1pPr marL="0" indent="0" algn="ctr">
              <a:lnSpc>
                <a:spcPct val="100000"/>
              </a:lnSpc>
              <a:spcBef>
                <a:spcPts val="0"/>
              </a:spcBef>
              <a:spcAft>
                <a:spcPts val="1200"/>
              </a:spcAft>
              <a:buNone/>
              <a:defRPr sz="4000" b="0" cap="none" spc="0">
                <a:ln w="0"/>
                <a:solidFill>
                  <a:schemeClr val="accent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3" cstate="print"/>
          <a:stretch>
            <a:fillRect/>
          </a:stretch>
        </p:blipFill>
        <p:spPr>
          <a:xfrm>
            <a:off x="4025876" y="1603624"/>
            <a:ext cx="4343400" cy="1230332"/>
          </a:xfrm>
          <a:prstGeom prst="rect">
            <a:avLst/>
          </a:prstGeom>
        </p:spPr>
      </p:pic>
    </p:spTree>
    <p:extLst>
      <p:ext uri="{BB962C8B-B14F-4D97-AF65-F5344CB8AC3E}">
        <p14:creationId xmlns:p14="http://schemas.microsoft.com/office/powerpoint/2010/main" val="6782688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p:cNvSpPr/>
          <p:nvPr userDrawn="1"/>
        </p:nvSpPr>
        <p:spPr>
          <a:xfrm flipH="1">
            <a:off x="-9527" y="-5"/>
            <a:ext cx="12201525" cy="4642308"/>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9526" y="4642304"/>
            <a:ext cx="12201525" cy="2343814"/>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0" y="4642304"/>
            <a:ext cx="12201729" cy="128217"/>
            <a:chOff x="-9727" y="3419275"/>
            <a:chExt cx="12201729" cy="128217"/>
          </a:xfrm>
        </p:grpSpPr>
        <p:sp>
          <p:nvSpPr>
            <p:cNvPr id="10" name="Rectangle 9"/>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14"/>
          <p:cNvSpPr>
            <a:spLocks noGrp="1"/>
          </p:cNvSpPr>
          <p:nvPr>
            <p:ph type="body" sz="quarter" idx="10"/>
          </p:nvPr>
        </p:nvSpPr>
        <p:spPr>
          <a:xfrm>
            <a:off x="450376" y="647805"/>
            <a:ext cx="11341291" cy="938719"/>
          </a:xfrm>
        </p:spPr>
        <p:txBody>
          <a:bodyPr wrap="square">
            <a:spAutoFit/>
          </a:bodyPr>
          <a:lstStyle>
            <a:lvl1pPr marL="0" indent="0" algn="ctr">
              <a:lnSpc>
                <a:spcPct val="100000"/>
              </a:lnSpc>
              <a:spcBef>
                <a:spcPts val="0"/>
              </a:spcBef>
              <a:spcAft>
                <a:spcPts val="1200"/>
              </a:spcAft>
              <a:buNone/>
              <a:defRPr sz="5500" b="0" cap="none" spc="0">
                <a:ln w="0"/>
                <a:solidFill>
                  <a:schemeClr val="bg1"/>
                </a:solidFill>
                <a:effectLst/>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styles</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93790" y="5133155"/>
            <a:ext cx="5228437" cy="1481032"/>
          </a:xfrm>
          <a:prstGeom prst="rect">
            <a:avLst/>
          </a:prstGeom>
        </p:spPr>
      </p:pic>
    </p:spTree>
    <p:extLst>
      <p:ext uri="{BB962C8B-B14F-4D97-AF65-F5344CB8AC3E}">
        <p14:creationId xmlns:p14="http://schemas.microsoft.com/office/powerpoint/2010/main" val="713682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35579"/>
            <a:ext cx="8641773" cy="246221"/>
          </a:xfrm>
        </p:spPr>
        <p:txBody>
          <a:bodyPr anchor="b">
            <a:spAutoFit/>
          </a:bodyPr>
          <a:lstStyle>
            <a:lvl1pPr marL="0" indent="0">
              <a:lnSpc>
                <a:spcPct val="100000"/>
              </a:lnSpc>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374817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420584" y="1253330"/>
            <a:ext cx="11351819"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550968"/>
            <a:ext cx="8641773" cy="230832"/>
          </a:xfrm>
        </p:spPr>
        <p:txBody>
          <a:bodyPr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2776737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spTree>
    <p:extLst>
      <p:ext uri="{BB962C8B-B14F-4D97-AF65-F5344CB8AC3E}">
        <p14:creationId xmlns:p14="http://schemas.microsoft.com/office/powerpoint/2010/main" val="9257585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Tahoma"/>
                <a:ea typeface="+mn-ea"/>
                <a:cs typeface="Aria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760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15704072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7995584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for blue and green bkgn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452759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lank for blue and green bkgnd">
    <p:spTree>
      <p:nvGrpSpPr>
        <p:cNvPr id="1" name=""/>
        <p:cNvGrpSpPr/>
        <p:nvPr/>
      </p:nvGrpSpPr>
      <p:grpSpPr>
        <a:xfrm>
          <a:off x="0" y="0"/>
          <a:ext cx="0" cy="0"/>
          <a:chOff x="0" y="0"/>
          <a:chExt cx="0" cy="0"/>
        </a:xfrm>
      </p:grpSpPr>
      <p:sp>
        <p:nvSpPr>
          <p:cNvPr id="16" name="Rectangle 15"/>
          <p:cNvSpPr/>
          <p:nvPr userDrawn="1"/>
        </p:nvSpPr>
        <p:spPr>
          <a:xfrm flipH="1">
            <a:off x="6096000" y="5317"/>
            <a:ext cx="6105526" cy="1483015"/>
          </a:xfrm>
          <a:prstGeom prst="rect">
            <a:avLst/>
          </a:prstGeom>
          <a:solidFill>
            <a:srgbClr val="FF2F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Rectangle 16"/>
          <p:cNvSpPr/>
          <p:nvPr userDrawn="1"/>
        </p:nvSpPr>
        <p:spPr>
          <a:xfrm>
            <a:off x="1" y="5317"/>
            <a:ext cx="6095999" cy="1483015"/>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10" name="Group 9"/>
          <p:cNvGrpSpPr/>
          <p:nvPr userDrawn="1"/>
        </p:nvGrpSpPr>
        <p:grpSpPr>
          <a:xfrm rot="16200000" flipV="1">
            <a:off x="2667203" y="3381297"/>
            <a:ext cx="6880179" cy="128217"/>
            <a:chOff x="-9727" y="3419275"/>
            <a:chExt cx="12201729" cy="128217"/>
          </a:xfrm>
        </p:grpSpPr>
        <p:sp>
          <p:nvSpPr>
            <p:cNvPr id="11" name="Rectangle 10"/>
            <p:cNvSpPr/>
            <p:nvPr/>
          </p:nvSpPr>
          <p:spPr>
            <a:xfrm rot="10800000" flipH="1">
              <a:off x="-9727" y="3419276"/>
              <a:ext cx="3493790" cy="128216"/>
            </a:xfrm>
            <a:prstGeom prst="rect">
              <a:avLst/>
            </a:prstGeom>
            <a:solidFill>
              <a:srgbClr val="FE0000"/>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2" name="Rectangle 11"/>
            <p:cNvSpPr/>
            <p:nvPr/>
          </p:nvSpPr>
          <p:spPr>
            <a:xfrm rot="10800000" flipH="1">
              <a:off x="3484063" y="3419276"/>
              <a:ext cx="5058036" cy="128216"/>
            </a:xfrm>
            <a:prstGeom prst="rect">
              <a:avLst/>
            </a:prstGeom>
            <a:solidFill>
              <a:srgbClr val="36CF12"/>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sp>
          <p:nvSpPr>
            <p:cNvPr id="13" name="Rectangle 12"/>
            <p:cNvSpPr/>
            <p:nvPr/>
          </p:nvSpPr>
          <p:spPr>
            <a:xfrm rot="10800000" flipH="1">
              <a:off x="8542098" y="3419275"/>
              <a:ext cx="3649904" cy="128216"/>
            </a:xfrm>
            <a:prstGeom prst="rect">
              <a:avLst/>
            </a:prstGeom>
            <a:solidFill>
              <a:srgbClr val="1322FE"/>
            </a:solid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18" name="Text Placeholder 13"/>
          <p:cNvSpPr>
            <a:spLocks noGrp="1"/>
          </p:cNvSpPr>
          <p:nvPr>
            <p:ph type="body" sz="quarter" idx="13"/>
          </p:nvPr>
        </p:nvSpPr>
        <p:spPr>
          <a:xfrm>
            <a:off x="419099" y="6344537"/>
            <a:ext cx="5445673" cy="230832"/>
          </a:xfrm>
        </p:spPr>
        <p:txBody>
          <a:bodyPr wrap="square">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pic>
        <p:nvPicPr>
          <p:cNvPr id="19" name="Picture 18"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20" name="Text Placeholder 19"/>
          <p:cNvSpPr>
            <a:spLocks noGrp="1"/>
          </p:cNvSpPr>
          <p:nvPr>
            <p:ph type="body" sz="quarter" idx="14"/>
          </p:nvPr>
        </p:nvSpPr>
        <p:spPr>
          <a:xfrm>
            <a:off x="0"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1" name="Text Placeholder 19"/>
          <p:cNvSpPr>
            <a:spLocks noGrp="1"/>
          </p:cNvSpPr>
          <p:nvPr>
            <p:ph type="body" sz="quarter" idx="15"/>
          </p:nvPr>
        </p:nvSpPr>
        <p:spPr>
          <a:xfrm>
            <a:off x="6017821" y="209549"/>
            <a:ext cx="6096000" cy="1104900"/>
          </a:xfrm>
        </p:spPr>
        <p:txBody>
          <a:bodyPr>
            <a:noAutofit/>
          </a:bodyPr>
          <a:lstStyle>
            <a:lvl1pPr marL="0" indent="0" algn="ctr">
              <a:buNone/>
              <a:defRPr sz="3600">
                <a:solidFill>
                  <a:schemeClr val="bg1"/>
                </a:solidFill>
              </a:defRPr>
            </a:lvl1pPr>
            <a:lvl2pPr marL="457200" indent="0" algn="ctr">
              <a:buNone/>
              <a:defRPr sz="3600">
                <a:solidFill>
                  <a:schemeClr val="bg1"/>
                </a:solidFill>
              </a:defRPr>
            </a:lvl2pPr>
            <a:lvl3pPr marL="914400" indent="0" algn="ctr">
              <a:buNone/>
              <a:defRPr sz="36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r>
              <a:rPr lang="en-US" dirty="0"/>
              <a:t>Click to edit Master text styles</a:t>
            </a:r>
          </a:p>
        </p:txBody>
      </p:sp>
      <p:sp>
        <p:nvSpPr>
          <p:cNvPr id="22" name="Content Placeholder 2"/>
          <p:cNvSpPr>
            <a:spLocks noGrp="1"/>
          </p:cNvSpPr>
          <p:nvPr>
            <p:ph idx="1"/>
          </p:nvPr>
        </p:nvSpPr>
        <p:spPr>
          <a:xfrm>
            <a:off x="262759"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16"/>
          </p:nvPr>
        </p:nvSpPr>
        <p:spPr>
          <a:xfrm>
            <a:off x="6349813" y="1692565"/>
            <a:ext cx="5600527" cy="4478090"/>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787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5" name="Chart Placeholder 4"/>
          <p:cNvSpPr>
            <a:spLocks noGrp="1"/>
          </p:cNvSpPr>
          <p:nvPr>
            <p:ph type="chart" sz="quarter" idx="14"/>
          </p:nvPr>
        </p:nvSpPr>
        <p:spPr>
          <a:xfrm>
            <a:off x="419100" y="1093788"/>
            <a:ext cx="11353304" cy="4906962"/>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0805790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master">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6" name="Slide Number Placeholder 5"/>
          <p:cNvSpPr>
            <a:spLocks noGrp="1"/>
          </p:cNvSpPr>
          <p:nvPr>
            <p:ph type="sldNum" sz="quarter" idx="12"/>
          </p:nvPr>
        </p:nvSpPr>
        <p:spPr>
          <a:xfrm>
            <a:off x="9370621" y="6380100"/>
            <a:ext cx="2743200" cy="365125"/>
          </a:xfrm>
        </p:spPr>
        <p:txBody>
          <a:bodyPr/>
          <a:lstStyle>
            <a:lvl1pPr>
              <a:defRPr sz="1000">
                <a:solidFill>
                  <a:schemeClr val="tx1"/>
                </a:solidFill>
              </a:defRPr>
            </a:lvl1pPr>
          </a:lstStyle>
          <a:p>
            <a:fld id="{BB88B489-69ED-4F0A-A940-13A5E0BFFCBC}" type="slidenum">
              <a:rPr lang="en-US" smtClean="0">
                <a:solidFill>
                  <a:prstClr val="black"/>
                </a:solidFill>
              </a:rPr>
              <a:pPr/>
              <a:t>‹#›</a:t>
            </a:fld>
            <a:endParaRPr lang="en-US" dirty="0">
              <a:solidFill>
                <a:prstClr val="black"/>
              </a:solidFill>
            </a:endParaRPr>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419099" y="6344538"/>
            <a:ext cx="8641773" cy="230832"/>
          </a:xfrm>
        </p:spPr>
        <p:txBody>
          <a:bodyPr>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Click to edit Master text styles</a:t>
            </a:r>
          </a:p>
        </p:txBody>
      </p:sp>
      <p:sp>
        <p:nvSpPr>
          <p:cNvPr id="4" name="Table Placeholder 3"/>
          <p:cNvSpPr>
            <a:spLocks noGrp="1"/>
          </p:cNvSpPr>
          <p:nvPr>
            <p:ph type="tbl" sz="quarter" idx="14"/>
          </p:nvPr>
        </p:nvSpPr>
        <p:spPr>
          <a:xfrm>
            <a:off x="419100" y="1103915"/>
            <a:ext cx="11353800" cy="4856163"/>
          </a:xfrm>
        </p:spPr>
        <p:txBody>
          <a:bodyPr/>
          <a:lstStyle/>
          <a:p>
            <a:endParaRPr lang="en-US" dirty="0"/>
          </a:p>
        </p:txBody>
      </p:sp>
    </p:spTree>
    <p:extLst>
      <p:ext uri="{BB962C8B-B14F-4D97-AF65-F5344CB8AC3E}">
        <p14:creationId xmlns:p14="http://schemas.microsoft.com/office/powerpoint/2010/main" val="28897608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18" name="Rectangle 17"/>
          <p:cNvSpPr/>
          <p:nvPr/>
        </p:nvSpPr>
        <p:spPr>
          <a:xfrm flipH="1">
            <a:off x="-9526" y="-5"/>
            <a:ext cx="12201525" cy="3429000"/>
          </a:xfrm>
          <a:prstGeom prst="rect">
            <a:avLst/>
          </a:prstGeom>
          <a:solidFill>
            <a:srgbClr val="6671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9526" y="3428995"/>
            <a:ext cx="12201525" cy="3557123"/>
          </a:xfrm>
          <a:prstGeom prst="rect">
            <a:avLst/>
          </a:prstGeom>
          <a:solidFill>
            <a:srgbClr val="C8F9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0" name="Group 19"/>
          <p:cNvGrpSpPr/>
          <p:nvPr/>
        </p:nvGrpSpPr>
        <p:grpSpPr>
          <a:xfrm>
            <a:off x="-9727" y="3419275"/>
            <a:ext cx="12201729" cy="128217"/>
            <a:chOff x="-9727" y="3419275"/>
            <a:chExt cx="12201729" cy="128217"/>
          </a:xfrm>
        </p:grpSpPr>
        <p:sp>
          <p:nvSpPr>
            <p:cNvPr id="21" name="Rectangle 20"/>
            <p:cNvSpPr/>
            <p:nvPr/>
          </p:nvSpPr>
          <p:spPr>
            <a:xfrm rot="10800000" flipH="1">
              <a:off x="-9727" y="3419276"/>
              <a:ext cx="3493790" cy="1282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rot="10800000" flipH="1">
              <a:off x="3484063" y="3419276"/>
              <a:ext cx="5058036" cy="1282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p:nvSpPr>
          <p:spPr>
            <a:xfrm rot="10800000" flipH="1">
              <a:off x="8542098" y="3419275"/>
              <a:ext cx="3649904" cy="1282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4" name="Group 23"/>
          <p:cNvGrpSpPr/>
          <p:nvPr/>
        </p:nvGrpSpPr>
        <p:grpSpPr>
          <a:xfrm>
            <a:off x="1546728" y="1140676"/>
            <a:ext cx="9127230" cy="4813629"/>
            <a:chOff x="1546728" y="1140676"/>
            <a:chExt cx="9127230" cy="4813629"/>
          </a:xfrm>
          <a:effectLst>
            <a:reflection blurRad="63500" stA="58000" endPos="20000" dist="101600" dir="5400000" sy="-100000" algn="bl" rotWithShape="0"/>
          </a:effectLst>
        </p:grpSpPr>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6728" y="1140676"/>
              <a:ext cx="9127230" cy="4813629"/>
            </a:xfrm>
            <a:prstGeom prst="rect">
              <a:avLst/>
            </a:prstGeom>
            <a:effectLst>
              <a:outerShdw blurRad="50800" dist="38100" dir="5400000" algn="t" rotWithShape="0">
                <a:prstClr val="black">
                  <a:alpha val="40000"/>
                </a:prstClr>
              </a:outerShdw>
            </a:effectLst>
          </p:spPr>
        </p:pic>
        <p:sp>
          <p:nvSpPr>
            <p:cNvPr id="26" name="Rectangle 25"/>
            <p:cNvSpPr/>
            <p:nvPr userDrawn="1"/>
          </p:nvSpPr>
          <p:spPr>
            <a:xfrm>
              <a:off x="1778112" y="1419366"/>
              <a:ext cx="8629882" cy="4271749"/>
            </a:xfrm>
            <a:prstGeom prst="rect">
              <a:avLst/>
            </a:prstGeom>
            <a:solidFill>
              <a:schemeClr val="bg1"/>
            </a:solidFill>
            <a:ln>
              <a:noFill/>
            </a:ln>
            <a:effectLst>
              <a:innerShdw blurRad="241300">
                <a:prstClr val="black">
                  <a:alpha val="8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 name="Title 1"/>
          <p:cNvSpPr>
            <a:spLocks noGrp="1"/>
          </p:cNvSpPr>
          <p:nvPr>
            <p:ph type="ctrTitle"/>
          </p:nvPr>
        </p:nvSpPr>
        <p:spPr>
          <a:xfrm>
            <a:off x="1778112" y="1879437"/>
            <a:ext cx="8629882" cy="646331"/>
          </a:xfrm>
        </p:spPr>
        <p:txBody>
          <a:bodyPr wrap="square" anchor="b">
            <a:spAutoFit/>
          </a:bodyPr>
          <a:lstStyle>
            <a:lvl1pPr algn="ctr">
              <a:defRPr sz="4000">
                <a:solidFill>
                  <a:srgbClr val="0000FF"/>
                </a:solidFill>
              </a:defRPr>
            </a:lvl1pPr>
          </a:lstStyle>
          <a:p>
            <a:r>
              <a:rPr lang="en-US"/>
              <a:t>Click to edit Master title style</a:t>
            </a:r>
            <a:endParaRPr lang="en-US" dirty="0"/>
          </a:p>
        </p:txBody>
      </p:sp>
      <p:sp>
        <p:nvSpPr>
          <p:cNvPr id="3" name="Subtitle 2"/>
          <p:cNvSpPr>
            <a:spLocks noGrp="1"/>
          </p:cNvSpPr>
          <p:nvPr>
            <p:ph type="subTitle" idx="1"/>
          </p:nvPr>
        </p:nvSpPr>
        <p:spPr>
          <a:xfrm>
            <a:off x="1778112" y="2807291"/>
            <a:ext cx="8629882" cy="424732"/>
          </a:xfrm>
        </p:spPr>
        <p:txBody>
          <a:bodyPr wrap="square">
            <a:sp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21955" y="4851189"/>
            <a:ext cx="1976776" cy="559951"/>
          </a:xfrm>
          <a:prstGeom prst="rect">
            <a:avLst/>
          </a:prstGeom>
          <a:effectLst>
            <a:reflection blurRad="6350" stA="50000" endA="300" endPos="55500" dist="1219200" dir="5400000" sy="-100000" algn="bl" rotWithShape="0"/>
          </a:effectLst>
        </p:spPr>
      </p:pic>
    </p:spTree>
    <p:extLst>
      <p:ext uri="{BB962C8B-B14F-4D97-AF65-F5344CB8AC3E}">
        <p14:creationId xmlns:p14="http://schemas.microsoft.com/office/powerpoint/2010/main" val="2047099865"/>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646331"/>
          </a:xfrm>
        </p:spPr>
        <p:txBody>
          <a:bodyPr wrap="square" anchor="t">
            <a:spAutoFit/>
          </a:bodyPr>
          <a:lstStyle>
            <a:lvl1pPr algn="ctr">
              <a:defRPr sz="4000">
                <a:solidFill>
                  <a:srgbClr val="0000FF"/>
                </a:solidFill>
              </a:defRPr>
            </a:lvl1pPr>
          </a:lstStyle>
          <a:p>
            <a:r>
              <a:rPr lang="en-US" dirty="0"/>
              <a:t>Click to edit Master title style</a:t>
            </a:r>
          </a:p>
        </p:txBody>
      </p:sp>
      <p:sp>
        <p:nvSpPr>
          <p:cNvPr id="3" name="Content Placeholder 2"/>
          <p:cNvSpPr>
            <a:spLocks noGrp="1"/>
          </p:cNvSpPr>
          <p:nvPr>
            <p:ph idx="1"/>
          </p:nvPr>
        </p:nvSpPr>
        <p:spPr>
          <a:xfrm>
            <a:off x="609601" y="1066800"/>
            <a:ext cx="11353800" cy="4909963"/>
          </a:xfrm>
        </p:spPr>
        <p:txBody>
          <a:bodyPr/>
          <a:lstStyle>
            <a:lvl1pPr marL="228600" indent="-228600">
              <a:buClr>
                <a:srgbClr val="0000FF"/>
              </a:buClr>
              <a:buFont typeface="Wingdings" panose="05000000000000000000" pitchFamily="2" charset="2"/>
              <a:buChar char="§"/>
              <a:defRPr sz="3000"/>
            </a:lvl1pPr>
            <a:lvl2pPr marL="685800" indent="-228600">
              <a:buClr>
                <a:schemeClr val="accent2"/>
              </a:buClr>
              <a:buFont typeface="Wingdings" panose="05000000000000000000" pitchFamily="2" charset="2"/>
              <a:buChar char="§"/>
              <a:defRPr/>
            </a:lvl2pPr>
            <a:lvl3pPr marL="1143000" indent="-228600">
              <a:buClr>
                <a:srgbClr val="FF0000"/>
              </a:buClr>
              <a:buFont typeface="Wingdings" panose="05000000000000000000" pitchFamily="2" charset="2"/>
              <a:buChar char="§"/>
              <a:defRPr/>
            </a:lvl3pPr>
            <a:lvl4pPr marL="1600200" indent="-228600">
              <a:buClr>
                <a:schemeClr val="accent4"/>
              </a:buClr>
              <a:buFont typeface="Wingdings" panose="05000000000000000000" pitchFamily="2" charset="2"/>
              <a:buChar char="§"/>
              <a:defRPr/>
            </a:lvl4pPr>
            <a:lvl5pPr marL="2057400" indent="-228600">
              <a:buClr>
                <a:srgbClr val="FFC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125199" y="6380100"/>
            <a:ext cx="988621" cy="365125"/>
          </a:xfrm>
        </p:spPr>
        <p:txBody>
          <a:bodyPr/>
          <a:lstStyle>
            <a:lvl1pPr>
              <a:defRPr sz="1000">
                <a:solidFill>
                  <a:schemeClr val="tx1"/>
                </a:solidFill>
              </a:defRPr>
            </a:lvl1pPr>
          </a:lstStyle>
          <a:p>
            <a:fld id="{BB88B489-69ED-4F0A-A940-13A5E0BFFCBC}" type="slidenum">
              <a:rPr lang="en-US" smtClean="0"/>
              <a:pPr/>
              <a:t>‹#›</a:t>
            </a:fld>
            <a:endParaRPr lang="en-US" dirty="0"/>
          </a:p>
        </p:txBody>
      </p:sp>
      <p:grpSp>
        <p:nvGrpSpPr>
          <p:cNvPr id="8" name="Group 7"/>
          <p:cNvGrpSpPr/>
          <p:nvPr userDrawn="1"/>
        </p:nvGrpSpPr>
        <p:grpSpPr>
          <a:xfrm>
            <a:off x="106759" y="0"/>
            <a:ext cx="91723" cy="6858000"/>
            <a:chOff x="72034" y="0"/>
            <a:chExt cx="193017" cy="6858000"/>
          </a:xfrm>
        </p:grpSpPr>
        <p:sp>
          <p:nvSpPr>
            <p:cNvPr id="9" name="Rectangle 8"/>
            <p:cNvSpPr/>
            <p:nvPr/>
          </p:nvSpPr>
          <p:spPr>
            <a:xfrm rot="5400000">
              <a:off x="-813303" y="885337"/>
              <a:ext cx="1963690" cy="193016"/>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rot="5400000">
              <a:off x="-1252896" y="3288620"/>
              <a:ext cx="2842877" cy="193016"/>
            </a:xfrm>
            <a:prstGeom prst="rect">
              <a:avLst/>
            </a:prstGeom>
            <a:solidFill>
              <a:srgbClr val="36CF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rot="5400000">
              <a:off x="-857175" y="5735775"/>
              <a:ext cx="2051434" cy="193016"/>
            </a:xfrm>
            <a:prstGeom prst="rect">
              <a:avLst/>
            </a:prstGeom>
            <a:solidFill>
              <a:srgbClr val="132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2" name="Picture 11" descr="TVB_Logo_RGB_300_4_Line_Tag.jpg"/>
          <p:cNvPicPr>
            <a:picLocks noChangeAspect="1"/>
          </p:cNvPicPr>
          <p:nvPr userDrawn="1"/>
        </p:nvPicPr>
        <p:blipFill>
          <a:blip r:embed="rId2" cstate="print"/>
          <a:stretch>
            <a:fillRect/>
          </a:stretch>
        </p:blipFill>
        <p:spPr>
          <a:xfrm>
            <a:off x="10198360" y="6356350"/>
            <a:ext cx="1434197" cy="405559"/>
          </a:xfrm>
          <a:prstGeom prst="rect">
            <a:avLst/>
          </a:prstGeom>
        </p:spPr>
      </p:pic>
      <p:sp>
        <p:nvSpPr>
          <p:cNvPr id="14" name="Text Placeholder 13"/>
          <p:cNvSpPr>
            <a:spLocks noGrp="1"/>
          </p:cNvSpPr>
          <p:nvPr>
            <p:ph type="body" sz="quarter" idx="13"/>
          </p:nvPr>
        </p:nvSpPr>
        <p:spPr>
          <a:xfrm>
            <a:off x="609601" y="6550968"/>
            <a:ext cx="8610599" cy="210941"/>
          </a:xfrm>
        </p:spPr>
        <p:txBody>
          <a:bodyPr wrap="square" anchor="b">
            <a:spAutoFit/>
          </a:bodyPr>
          <a:lstStyle>
            <a:lvl1pPr marL="0" indent="0">
              <a:buNone/>
              <a:defRPr sz="1000"/>
            </a:lvl1pPr>
            <a:lvl2pPr marL="457200" indent="0">
              <a:buNone/>
              <a:defRPr sz="1000"/>
            </a:lvl2pPr>
            <a:lvl3pPr marL="914400" indent="0">
              <a:buNone/>
              <a:defRPr sz="1000"/>
            </a:lvl3pPr>
            <a:lvl4pPr marL="1371600" indent="0">
              <a:buNone/>
              <a:defRPr sz="1000"/>
            </a:lvl4pPr>
            <a:lvl5pPr marL="1828800" indent="0">
              <a:buNone/>
              <a:defRPr sz="1000"/>
            </a:lvl5pPr>
          </a:lstStyle>
          <a:p>
            <a:pPr lvl="0"/>
            <a:endParaRPr lang="en-US" dirty="0"/>
          </a:p>
        </p:txBody>
      </p:sp>
    </p:spTree>
    <p:extLst>
      <p:ext uri="{BB962C8B-B14F-4D97-AF65-F5344CB8AC3E}">
        <p14:creationId xmlns:p14="http://schemas.microsoft.com/office/powerpoint/2010/main" val="326578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8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684750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81" r:id="rId8"/>
    <p:sldLayoutId id="2147483682" r:id="rId9"/>
    <p:sldLayoutId id="2147483683" r:id="rId10"/>
    <p:sldLayoutId id="2147483649" r:id="rId11"/>
    <p:sldLayoutId id="2147483660" r:id="rId12"/>
    <p:sldLayoutId id="2147483650" r:id="rId13"/>
    <p:sldLayoutId id="2147483661" r:id="rId14"/>
    <p:sldLayoutId id="2147483664" r:id="rId15"/>
    <p:sldLayoutId id="2147483662" r:id="rId16"/>
    <p:sldLayoutId id="2147483663"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endParaRPr lang="en-US" dirty="0">
              <a:solidFill>
                <a:prstClr val="black"/>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solidFill>
                <a:prstClr val="black"/>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88B489-69ED-4F0A-A940-13A5E0BFFCB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84117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28.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4"/>
          <p:cNvSpPr txBox="1">
            <a:spLocks/>
          </p:cNvSpPr>
          <p:nvPr/>
        </p:nvSpPr>
        <p:spPr>
          <a:xfrm>
            <a:off x="2019300" y="3429000"/>
            <a:ext cx="8153400" cy="1101075"/>
          </a:xfrm>
          <a:prstGeom prst="rect">
            <a:avLst/>
          </a:prstGeom>
          <a:ln>
            <a:noFill/>
          </a:ln>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000FF"/>
              </a:buClr>
              <a:buFont typeface="Wingdings" panose="05000000000000000000"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000FF"/>
              </a:buClr>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000FF"/>
              </a:buClr>
              <a:buFont typeface="Wingdings" panose="05000000000000000000" pitchFamily="2" charset="2"/>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tab pos="0" algn="l"/>
                <a:tab pos="1198563" algn="l"/>
              </a:tabLst>
              <a:defRPr/>
            </a:pPr>
            <a:r>
              <a:rPr kumimoji="0" lang="en-US" sz="4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Media Comparisons 2023:</a:t>
            </a:r>
            <a:br>
              <a:rPr kumimoji="0" lang="en-US" sz="4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br>
            <a:r>
              <a:rPr kumimoji="0" lang="en-US" sz="48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3333FF"/>
                </a:solidFill>
              </a:rPr>
              <a:t>QSR/</a:t>
            </a:r>
            <a:r>
              <a:rPr kumimoji="0" lang="en-US" sz="4800" b="1" i="0" u="none" strike="noStrike" kern="1200" cap="none" spc="0" normalizeH="0" baseline="0" noProof="0" dirty="0">
                <a:ln>
                  <a:noFill/>
                </a:ln>
                <a:solidFill>
                  <a:srgbClr val="3333FF"/>
                </a:solidFill>
                <a:effectLst/>
                <a:uLnTx/>
                <a:uFillTx/>
                <a:latin typeface="Tahoma" panose="020B0604030504040204" pitchFamily="34" charset="0"/>
                <a:ea typeface="Tahoma" panose="020B0604030504040204" pitchFamily="34" charset="0"/>
                <a:cs typeface="Tahoma" panose="020B0604030504040204" pitchFamily="34" charset="0"/>
              </a:rPr>
              <a:t>Casual Dining</a:t>
            </a:r>
            <a:endParaRPr kumimoji="0" lang="en-US" sz="3600" b="1" i="0" u="none" strike="noStrike" kern="1200" cap="none" spc="0" normalizeH="0" baseline="0" noProof="0" dirty="0">
              <a:ln>
                <a:noFill/>
              </a:ln>
              <a:solidFill>
                <a:srgbClr val="3333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
                <a:srgbClr val="0000FF"/>
              </a:buClr>
              <a:buSzTx/>
              <a:buFont typeface="Wingdings" panose="05000000000000000000" pitchFamily="2" charset="2"/>
              <a:buNone/>
              <a:tabLst>
                <a:tab pos="0" algn="l"/>
                <a:tab pos="1198563" algn="l"/>
              </a:tabLst>
              <a:defRPr/>
            </a:pPr>
            <a:endParaRPr kumimoji="0" lang="en-US" sz="3600" b="1" i="0" u="none" strike="noStrike" kern="120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8950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CBC4DA9D-51F1-41AD-88EC-31B99D6EA555}"/>
              </a:ext>
            </a:extLst>
          </p:cNvPr>
          <p:cNvGraphicFramePr>
            <a:graphicFrameLocks noGrp="1"/>
          </p:cNvGraphicFramePr>
          <p:nvPr>
            <p:ph idx="1"/>
            <p:extLst>
              <p:ext uri="{D42A27DB-BD31-4B8C-83A1-F6EECF244321}">
                <p14:modId xmlns:p14="http://schemas.microsoft.com/office/powerpoint/2010/main" val="36269866"/>
              </p:ext>
            </p:extLst>
          </p:nvPr>
        </p:nvGraphicFramePr>
        <p:xfrm>
          <a:off x="-152400" y="2828891"/>
          <a:ext cx="3181598" cy="3104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ontent Placeholder 7">
            <a:extLst>
              <a:ext uri="{FF2B5EF4-FFF2-40B4-BE49-F238E27FC236}">
                <a16:creationId xmlns:a16="http://schemas.microsoft.com/office/drawing/2014/main" id="{33B6C1D8-1840-78C7-9EAD-BDA891B4BE7D}"/>
              </a:ext>
            </a:extLst>
          </p:cNvPr>
          <p:cNvGraphicFramePr>
            <a:graphicFrameLocks/>
          </p:cNvGraphicFramePr>
          <p:nvPr>
            <p:extLst>
              <p:ext uri="{D42A27DB-BD31-4B8C-83A1-F6EECF244321}">
                <p14:modId xmlns:p14="http://schemas.microsoft.com/office/powerpoint/2010/main" val="1453838093"/>
              </p:ext>
            </p:extLst>
          </p:nvPr>
        </p:nvGraphicFramePr>
        <p:xfrm>
          <a:off x="3061772" y="2786064"/>
          <a:ext cx="3034925" cy="3109094"/>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0775D14C-C99B-4C08-8F32-7C812D92EF8B}"/>
              </a:ext>
            </a:extLst>
          </p:cNvPr>
          <p:cNvSpPr>
            <a:spLocks noGrp="1"/>
          </p:cNvSpPr>
          <p:nvPr>
            <p:ph type="title"/>
          </p:nvPr>
        </p:nvSpPr>
        <p:spPr>
          <a:xfrm>
            <a:off x="419595" y="198870"/>
            <a:ext cx="11352809" cy="867930"/>
          </a:xfrm>
        </p:spPr>
        <p:txBody>
          <a:bodyPr/>
          <a:lstStyle/>
          <a:p>
            <a:r>
              <a:rPr lang="en-US" sz="2800" dirty="0"/>
              <a:t>Smartphone Usage Heavy for Social Media and Short Form Videos. </a:t>
            </a:r>
            <a:br>
              <a:rPr lang="en-US" sz="2800" dirty="0"/>
            </a:br>
            <a:r>
              <a:rPr lang="en-US" sz="2800" dirty="0"/>
              <a:t>Nearly 6 out of 10 Use PC for Email. </a:t>
            </a:r>
          </a:p>
        </p:txBody>
      </p:sp>
      <p:sp>
        <p:nvSpPr>
          <p:cNvPr id="4" name="Slide Number Placeholder 3">
            <a:extLst>
              <a:ext uri="{FF2B5EF4-FFF2-40B4-BE49-F238E27FC236}">
                <a16:creationId xmlns:a16="http://schemas.microsoft.com/office/drawing/2014/main" id="{657F530C-0B69-4988-9E88-6829413C9C1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a:extLst>
              <a:ext uri="{FF2B5EF4-FFF2-40B4-BE49-F238E27FC236}">
                <a16:creationId xmlns:a16="http://schemas.microsoft.com/office/drawing/2014/main" id="{89FB5221-4639-4C2A-B6AA-D28992554036}"/>
              </a:ext>
            </a:extLst>
          </p:cNvPr>
          <p:cNvSpPr>
            <a:spLocks noGrp="1"/>
          </p:cNvSpPr>
          <p:nvPr>
            <p:ph type="body" sz="quarter" idx="13"/>
          </p:nvPr>
        </p:nvSpPr>
        <p:spPr>
          <a:xfrm>
            <a:off x="457200" y="6227802"/>
            <a:ext cx="6705599" cy="553998"/>
          </a:xfrm>
        </p:spPr>
        <p:txBody>
          <a:bodyPr/>
          <a:lstStyle/>
          <a:p>
            <a:r>
              <a:rPr lang="en-US" dirty="0"/>
              <a:t>Source: GfK TVB Media Comparisons Study 2023. M-S 4A-2A.                                                                     Persons 18+ Visited or ordered from a fast food/quick service or a casual dining restaurant in the past month.</a:t>
            </a:r>
          </a:p>
        </p:txBody>
      </p:sp>
      <p:graphicFrame>
        <p:nvGraphicFramePr>
          <p:cNvPr id="6" name="Content Placeholder 7">
            <a:extLst>
              <a:ext uri="{FF2B5EF4-FFF2-40B4-BE49-F238E27FC236}">
                <a16:creationId xmlns:a16="http://schemas.microsoft.com/office/drawing/2014/main" id="{2E1E064E-CD02-401A-2957-540124CF85C4}"/>
              </a:ext>
            </a:extLst>
          </p:cNvPr>
          <p:cNvGraphicFramePr>
            <a:graphicFrameLocks/>
          </p:cNvGraphicFramePr>
          <p:nvPr>
            <p:extLst>
              <p:ext uri="{D42A27DB-BD31-4B8C-83A1-F6EECF244321}">
                <p14:modId xmlns:p14="http://schemas.microsoft.com/office/powerpoint/2010/main" val="3941888588"/>
              </p:ext>
            </p:extLst>
          </p:nvPr>
        </p:nvGraphicFramePr>
        <p:xfrm>
          <a:off x="6129271" y="2410958"/>
          <a:ext cx="3115754" cy="38088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ontent Placeholder 7">
            <a:extLst>
              <a:ext uri="{FF2B5EF4-FFF2-40B4-BE49-F238E27FC236}">
                <a16:creationId xmlns:a16="http://schemas.microsoft.com/office/drawing/2014/main" id="{ABF81AAB-2B7F-0B79-B3A0-E6F924EAEF87}"/>
              </a:ext>
            </a:extLst>
          </p:cNvPr>
          <p:cNvGraphicFramePr>
            <a:graphicFrameLocks/>
          </p:cNvGraphicFramePr>
          <p:nvPr>
            <p:extLst>
              <p:ext uri="{D42A27DB-BD31-4B8C-83A1-F6EECF244321}">
                <p14:modId xmlns:p14="http://schemas.microsoft.com/office/powerpoint/2010/main" val="2619103656"/>
              </p:ext>
            </p:extLst>
          </p:nvPr>
        </p:nvGraphicFramePr>
        <p:xfrm>
          <a:off x="9277598" y="2232175"/>
          <a:ext cx="2819400" cy="3682816"/>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9">
            <a:extLst>
              <a:ext uri="{FF2B5EF4-FFF2-40B4-BE49-F238E27FC236}">
                <a16:creationId xmlns:a16="http://schemas.microsoft.com/office/drawing/2014/main" id="{416D38CF-4041-6E88-BD60-917B889E1C83}"/>
              </a:ext>
            </a:extLst>
          </p:cNvPr>
          <p:cNvSpPr txBox="1"/>
          <p:nvPr/>
        </p:nvSpPr>
        <p:spPr>
          <a:xfrm>
            <a:off x="914400" y="2257391"/>
            <a:ext cx="143942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a:ea typeface="+mn-ea"/>
                <a:cs typeface="Arial"/>
              </a:rPr>
              <a:t>Social Media</a:t>
            </a:r>
          </a:p>
        </p:txBody>
      </p:sp>
      <p:sp>
        <p:nvSpPr>
          <p:cNvPr id="11" name="TextBox 10">
            <a:extLst>
              <a:ext uri="{FF2B5EF4-FFF2-40B4-BE49-F238E27FC236}">
                <a16:creationId xmlns:a16="http://schemas.microsoft.com/office/drawing/2014/main" id="{9C83BB20-C813-9D5E-68C5-6D6C50BC92D0}"/>
              </a:ext>
            </a:extLst>
          </p:cNvPr>
          <p:cNvSpPr txBox="1"/>
          <p:nvPr/>
        </p:nvSpPr>
        <p:spPr>
          <a:xfrm>
            <a:off x="3951972" y="2257391"/>
            <a:ext cx="143942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a:ea typeface="+mn-ea"/>
                <a:cs typeface="Arial"/>
              </a:rPr>
              <a:t>Email</a:t>
            </a:r>
          </a:p>
        </p:txBody>
      </p:sp>
      <p:sp>
        <p:nvSpPr>
          <p:cNvPr id="12" name="TextBox 11">
            <a:extLst>
              <a:ext uri="{FF2B5EF4-FFF2-40B4-BE49-F238E27FC236}">
                <a16:creationId xmlns:a16="http://schemas.microsoft.com/office/drawing/2014/main" id="{5DDF47B5-06C9-8812-6300-43EC354D07AF}"/>
              </a:ext>
            </a:extLst>
          </p:cNvPr>
          <p:cNvSpPr txBox="1"/>
          <p:nvPr/>
        </p:nvSpPr>
        <p:spPr>
          <a:xfrm>
            <a:off x="6381998" y="2257391"/>
            <a:ext cx="243651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a:ea typeface="+mn-ea"/>
                <a:cs typeface="Arial"/>
              </a:rPr>
              <a:t>Streaming Programs with Ads- Digital</a:t>
            </a:r>
          </a:p>
        </p:txBody>
      </p:sp>
      <p:sp>
        <p:nvSpPr>
          <p:cNvPr id="13" name="TextBox 12">
            <a:extLst>
              <a:ext uri="{FF2B5EF4-FFF2-40B4-BE49-F238E27FC236}">
                <a16:creationId xmlns:a16="http://schemas.microsoft.com/office/drawing/2014/main" id="{D2EE4089-8D40-5894-F268-96F045385D17}"/>
              </a:ext>
            </a:extLst>
          </p:cNvPr>
          <p:cNvSpPr txBox="1"/>
          <p:nvPr/>
        </p:nvSpPr>
        <p:spPr>
          <a:xfrm>
            <a:off x="9448801" y="2257391"/>
            <a:ext cx="257199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ahoma"/>
                <a:ea typeface="+mn-ea"/>
                <a:cs typeface="Arial"/>
              </a:rPr>
              <a:t>Streaming Video other than Programs- Digital</a:t>
            </a:r>
          </a:p>
        </p:txBody>
      </p:sp>
      <p:pic>
        <p:nvPicPr>
          <p:cNvPr id="14" name="Picture 13">
            <a:extLst>
              <a:ext uri="{FF2B5EF4-FFF2-40B4-BE49-F238E27FC236}">
                <a16:creationId xmlns:a16="http://schemas.microsoft.com/office/drawing/2014/main" id="{18297CFA-494E-6B8B-4B10-47743843771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681632" y="5851532"/>
            <a:ext cx="5388765" cy="549268"/>
          </a:xfrm>
          <a:prstGeom prst="rect">
            <a:avLst/>
          </a:prstGeom>
        </p:spPr>
      </p:pic>
      <p:sp>
        <p:nvSpPr>
          <p:cNvPr id="9" name="TextBox 8">
            <a:extLst>
              <a:ext uri="{FF2B5EF4-FFF2-40B4-BE49-F238E27FC236}">
                <a16:creationId xmlns:a16="http://schemas.microsoft.com/office/drawing/2014/main" id="{CE096471-652B-C1E0-1F13-A2435525E894}"/>
              </a:ext>
            </a:extLst>
          </p:cNvPr>
          <p:cNvSpPr txBox="1"/>
          <p:nvPr/>
        </p:nvSpPr>
        <p:spPr>
          <a:xfrm>
            <a:off x="2057134" y="1428784"/>
            <a:ext cx="814427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ahoma"/>
                <a:ea typeface="+mn-ea"/>
                <a:cs typeface="Arial"/>
              </a:rPr>
              <a:t>A18+ </a:t>
            </a:r>
            <a:r>
              <a:rPr lang="en-US" sz="1800" b="1" i="0" baseline="0" dirty="0">
                <a:effectLst/>
              </a:rPr>
              <a:t>QSR/Casual Dining Patrons</a:t>
            </a:r>
          </a:p>
          <a:p>
            <a:pPr algn="ctr">
              <a:defRPr/>
            </a:pPr>
            <a:r>
              <a:rPr lang="en-US" b="1" dirty="0"/>
              <a:t>% of Time Spent</a:t>
            </a:r>
            <a:endParaRPr lang="en-US" sz="1800" dirty="0"/>
          </a:p>
        </p:txBody>
      </p:sp>
    </p:spTree>
    <p:extLst>
      <p:ext uri="{BB962C8B-B14F-4D97-AF65-F5344CB8AC3E}">
        <p14:creationId xmlns:p14="http://schemas.microsoft.com/office/powerpoint/2010/main" val="4113284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5D14C-C99B-4C08-8F32-7C812D92EF8B}"/>
              </a:ext>
            </a:extLst>
          </p:cNvPr>
          <p:cNvSpPr>
            <a:spLocks noGrp="1"/>
          </p:cNvSpPr>
          <p:nvPr>
            <p:ph type="title"/>
          </p:nvPr>
        </p:nvSpPr>
        <p:spPr>
          <a:xfrm>
            <a:off x="419595" y="159444"/>
            <a:ext cx="11352809" cy="867930"/>
          </a:xfrm>
        </p:spPr>
        <p:txBody>
          <a:bodyPr/>
          <a:lstStyle/>
          <a:p>
            <a:r>
              <a:rPr lang="en-US" sz="2800" dirty="0"/>
              <a:t>Digital platform usage was asked separately for each device. Results on media comparisons reflect the </a:t>
            </a:r>
            <a:r>
              <a:rPr lang="en-US" sz="2800" b="1" dirty="0"/>
              <a:t>total</a:t>
            </a:r>
            <a:r>
              <a:rPr lang="en-US" sz="2800" dirty="0"/>
              <a:t> of all three digital devices.</a:t>
            </a:r>
          </a:p>
        </p:txBody>
      </p:sp>
      <p:sp>
        <p:nvSpPr>
          <p:cNvPr id="4" name="Slide Number Placeholder 3">
            <a:extLst>
              <a:ext uri="{FF2B5EF4-FFF2-40B4-BE49-F238E27FC236}">
                <a16:creationId xmlns:a16="http://schemas.microsoft.com/office/drawing/2014/main" id="{657F530C-0B69-4988-9E88-6829413C9C1F}"/>
              </a:ext>
            </a:extLst>
          </p:cNvPr>
          <p:cNvSpPr>
            <a:spLocks noGrp="1"/>
          </p:cNvSpPr>
          <p:nvPr>
            <p:ph type="sldNum" sz="quarter" idx="12"/>
          </p:nvPr>
        </p:nvSpPr>
        <p:spPr/>
        <p:txBody>
          <a:bodyPr/>
          <a:lstStyle/>
          <a:p>
            <a:fld id="{BB88B489-69ED-4F0A-A940-13A5E0BFFCBC}" type="slidenum">
              <a:rPr lang="en-US" smtClean="0">
                <a:solidFill>
                  <a:prstClr val="black"/>
                </a:solidFill>
              </a:rPr>
              <a:pPr/>
              <a:t>11</a:t>
            </a:fld>
            <a:endParaRPr lang="en-US" dirty="0">
              <a:solidFill>
                <a:prstClr val="black"/>
              </a:solidFill>
            </a:endParaRPr>
          </a:p>
        </p:txBody>
      </p:sp>
      <p:graphicFrame>
        <p:nvGraphicFramePr>
          <p:cNvPr id="7" name="Content Placeholder 7">
            <a:extLst>
              <a:ext uri="{FF2B5EF4-FFF2-40B4-BE49-F238E27FC236}">
                <a16:creationId xmlns:a16="http://schemas.microsoft.com/office/drawing/2014/main" id="{E0977465-CD62-D717-8ECE-1A2D0E65D018}"/>
              </a:ext>
            </a:extLst>
          </p:cNvPr>
          <p:cNvGraphicFramePr>
            <a:graphicFrameLocks noGrp="1"/>
          </p:cNvGraphicFramePr>
          <p:nvPr>
            <p:ph idx="1"/>
            <p:extLst>
              <p:ext uri="{D42A27DB-BD31-4B8C-83A1-F6EECF244321}">
                <p14:modId xmlns:p14="http://schemas.microsoft.com/office/powerpoint/2010/main" val="4097895456"/>
              </p:ext>
            </p:extLst>
          </p:nvPr>
        </p:nvGraphicFramePr>
        <p:xfrm>
          <a:off x="-762000" y="1285938"/>
          <a:ext cx="12459196" cy="549586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4">
            <a:extLst>
              <a:ext uri="{FF2B5EF4-FFF2-40B4-BE49-F238E27FC236}">
                <a16:creationId xmlns:a16="http://schemas.microsoft.com/office/drawing/2014/main" id="{29527AC2-3062-4976-9F98-EE6A079BE42C}"/>
              </a:ext>
            </a:extLst>
          </p:cNvPr>
          <p:cNvSpPr>
            <a:spLocks noGrp="1"/>
          </p:cNvSpPr>
          <p:nvPr>
            <p:ph type="body" sz="quarter" idx="13"/>
          </p:nvPr>
        </p:nvSpPr>
        <p:spPr>
          <a:xfrm>
            <a:off x="457200" y="6381690"/>
            <a:ext cx="7086600" cy="400110"/>
          </a:xfrm>
        </p:spPr>
        <p:txBody>
          <a:bodyPr/>
          <a:lstStyle/>
          <a:p>
            <a:r>
              <a:rPr lang="en-US" dirty="0"/>
              <a:t>Source: GfK TVB Media Comparisons Study 2023. M-S 4A-2A.                                                                                        Persons 18+ Visited or ordered from a fast food/quick service or a casual dining restaurant in the past month.</a:t>
            </a:r>
          </a:p>
        </p:txBody>
      </p:sp>
    </p:spTree>
    <p:extLst>
      <p:ext uri="{BB962C8B-B14F-4D97-AF65-F5344CB8AC3E}">
        <p14:creationId xmlns:p14="http://schemas.microsoft.com/office/powerpoint/2010/main" val="1959799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343" y="76200"/>
            <a:ext cx="11615057" cy="1034129"/>
          </a:xfrm>
        </p:spPr>
        <p:txBody>
          <a:bodyPr/>
          <a:lstStyle/>
          <a:p>
            <a:r>
              <a:rPr lang="en-US" sz="3400" dirty="0"/>
              <a:t>TV Has Highest Reach of Ad Supported Platforms Broadcast Leads the Way For QSR/Casual Dining Patrons</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12</a:t>
            </a:fld>
            <a:endParaRPr lang="en-US" dirty="0"/>
          </a:p>
        </p:txBody>
      </p:sp>
      <p:sp>
        <p:nvSpPr>
          <p:cNvPr id="5" name="Text Placeholder 4"/>
          <p:cNvSpPr>
            <a:spLocks noGrp="1"/>
          </p:cNvSpPr>
          <p:nvPr>
            <p:ph type="body" sz="quarter" idx="13"/>
          </p:nvPr>
        </p:nvSpPr>
        <p:spPr>
          <a:xfrm>
            <a:off x="457201" y="6324600"/>
            <a:ext cx="9525000" cy="507831"/>
          </a:xfrm>
        </p:spPr>
        <p:txBody>
          <a:bodyPr/>
          <a:lstStyle/>
          <a:p>
            <a:pPr eaLnBrk="0" hangingPunct="0"/>
            <a:r>
              <a:rPr lang="en-US" dirty="0"/>
              <a:t>Source: GfK TVB Media Comparisons Study 2023. M-S 4A-2A. Persons 18+ Visited or ordered from a fast food/quick service or a casual dining restaurant in the past month. Online/internet platforms such as email, social media, internet radio and websites, are totaled for any online device-PC, Smartphone and Tablets. Broadcast TV News Websites/Apps includes local TV station &amp; network websites/apps for news/weather/sports.</a:t>
            </a:r>
          </a:p>
        </p:txBody>
      </p:sp>
      <p:sp>
        <p:nvSpPr>
          <p:cNvPr id="8" name="TextBox 7">
            <a:extLst>
              <a:ext uri="{FF2B5EF4-FFF2-40B4-BE49-F238E27FC236}">
                <a16:creationId xmlns:a16="http://schemas.microsoft.com/office/drawing/2014/main" id="{ED56104E-4342-4C00-9E11-7DE069C8EF41}"/>
              </a:ext>
            </a:extLst>
          </p:cNvPr>
          <p:cNvSpPr txBox="1"/>
          <p:nvPr/>
        </p:nvSpPr>
        <p:spPr>
          <a:xfrm>
            <a:off x="3124200" y="1066800"/>
            <a:ext cx="6934200" cy="523220"/>
          </a:xfrm>
          <a:prstGeom prst="rect">
            <a:avLst/>
          </a:prstGeom>
          <a:noFill/>
        </p:spPr>
        <p:txBody>
          <a:bodyPr wrap="square">
            <a:spAutoFit/>
          </a:bodyPr>
          <a:lstStyle/>
          <a:p>
            <a:pPr algn="ctr" rtl="0">
              <a:defRPr sz="1600" b="1" i="0" u="none" strike="noStrike" kern="1200" spc="0" baseline="0">
                <a:solidFill>
                  <a:prstClr val="black"/>
                </a:solidFill>
                <a:latin typeface="+mn-lt"/>
                <a:ea typeface="+mn-ea"/>
                <a:cs typeface="+mn-cs"/>
              </a:defRPr>
            </a:pPr>
            <a:r>
              <a:rPr lang="en-US" sz="1400" b="1" i="0" baseline="0" dirty="0">
                <a:effectLst/>
              </a:rPr>
              <a:t>% Reached Yesterday</a:t>
            </a:r>
            <a:endParaRPr lang="en-US" sz="1400" dirty="0">
              <a:effectLst/>
            </a:endParaRPr>
          </a:p>
          <a:p>
            <a:pPr algn="ctr" rtl="0">
              <a:defRPr sz="1600" b="1" i="0" u="none" strike="noStrike" kern="1200" spc="0" baseline="0">
                <a:solidFill>
                  <a:prstClr val="black"/>
                </a:solidFill>
                <a:latin typeface="+mn-lt"/>
                <a:ea typeface="+mn-ea"/>
                <a:cs typeface="+mn-cs"/>
              </a:defRPr>
            </a:pPr>
            <a:r>
              <a:rPr lang="en-US" sz="1400" b="1" i="0" baseline="0" dirty="0">
                <a:effectLst/>
              </a:rPr>
              <a:t>Adults 18+ QSR/Casual Dining Patrons</a:t>
            </a:r>
            <a:endParaRPr lang="en-US" sz="1400" dirty="0">
              <a:effectLst/>
            </a:endParaRPr>
          </a:p>
        </p:txBody>
      </p:sp>
      <p:graphicFrame>
        <p:nvGraphicFramePr>
          <p:cNvPr id="3" name="Chart 2">
            <a:extLst>
              <a:ext uri="{FF2B5EF4-FFF2-40B4-BE49-F238E27FC236}">
                <a16:creationId xmlns:a16="http://schemas.microsoft.com/office/drawing/2014/main" id="{4702A671-B41F-FF91-C08B-0BA794962688}"/>
              </a:ext>
            </a:extLst>
          </p:cNvPr>
          <p:cNvGraphicFramePr/>
          <p:nvPr>
            <p:extLst>
              <p:ext uri="{D42A27DB-BD31-4B8C-83A1-F6EECF244321}">
                <p14:modId xmlns:p14="http://schemas.microsoft.com/office/powerpoint/2010/main" val="416168019"/>
              </p:ext>
            </p:extLst>
          </p:nvPr>
        </p:nvGraphicFramePr>
        <p:xfrm>
          <a:off x="228600" y="1369643"/>
          <a:ext cx="11811000" cy="487875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5955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Broadcast TV is TV’s Primary Reach Engine</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13</a:t>
            </a:fld>
            <a:endParaRPr lang="en-US" dirty="0"/>
          </a:p>
        </p:txBody>
      </p:sp>
      <p:sp>
        <p:nvSpPr>
          <p:cNvPr id="5" name="Text Placeholder 4"/>
          <p:cNvSpPr>
            <a:spLocks noGrp="1"/>
          </p:cNvSpPr>
          <p:nvPr>
            <p:ph type="body" sz="quarter" idx="13"/>
          </p:nvPr>
        </p:nvSpPr>
        <p:spPr>
          <a:xfrm>
            <a:off x="390607" y="6419095"/>
            <a:ext cx="5171994" cy="369332"/>
          </a:xfrm>
        </p:spPr>
        <p:txBody>
          <a:bodyPr/>
          <a:lstStyle/>
          <a:p>
            <a:r>
              <a:rPr lang="en-US" dirty="0"/>
              <a:t>Source: GfK TVB Media Comparisons Study 2023. M-S 4A-2A. Persons 18+ Visited or ordered from a fast food/quick service or a casual dining restaurant in the past month.</a:t>
            </a:r>
          </a:p>
        </p:txBody>
      </p:sp>
      <p:graphicFrame>
        <p:nvGraphicFramePr>
          <p:cNvPr id="7" name="Chart 6"/>
          <p:cNvGraphicFramePr/>
          <p:nvPr>
            <p:extLst>
              <p:ext uri="{D42A27DB-BD31-4B8C-83A1-F6EECF244321}">
                <p14:modId xmlns:p14="http://schemas.microsoft.com/office/powerpoint/2010/main" val="350345517"/>
              </p:ext>
            </p:extLst>
          </p:nvPr>
        </p:nvGraphicFramePr>
        <p:xfrm>
          <a:off x="622897" y="895376"/>
          <a:ext cx="10972799" cy="53648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6419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5A0D2-BB63-7490-BCA0-8C82D6700F38}"/>
              </a:ext>
            </a:extLst>
          </p:cNvPr>
          <p:cNvSpPr>
            <a:spLocks noGrp="1"/>
          </p:cNvSpPr>
          <p:nvPr>
            <p:ph type="title"/>
          </p:nvPr>
        </p:nvSpPr>
        <p:spPr>
          <a:xfrm>
            <a:off x="419595" y="280114"/>
            <a:ext cx="11352809" cy="1089529"/>
          </a:xfrm>
        </p:spPr>
        <p:txBody>
          <a:bodyPr/>
          <a:lstStyle/>
          <a:p>
            <a:r>
              <a:rPr lang="en-US" sz="3600" dirty="0"/>
              <a:t>Why is it Important That Cable Only Adds 1 Reach Point to Broadcast?</a:t>
            </a:r>
          </a:p>
        </p:txBody>
      </p:sp>
      <p:sp>
        <p:nvSpPr>
          <p:cNvPr id="3" name="Content Placeholder 2">
            <a:extLst>
              <a:ext uri="{FF2B5EF4-FFF2-40B4-BE49-F238E27FC236}">
                <a16:creationId xmlns:a16="http://schemas.microsoft.com/office/drawing/2014/main" id="{7F6411AD-A28D-0016-0CB0-133F7578ACC4}"/>
              </a:ext>
            </a:extLst>
          </p:cNvPr>
          <p:cNvSpPr>
            <a:spLocks noGrp="1"/>
          </p:cNvSpPr>
          <p:nvPr>
            <p:ph idx="1"/>
          </p:nvPr>
        </p:nvSpPr>
        <p:spPr>
          <a:xfrm>
            <a:off x="609600" y="1948037"/>
            <a:ext cx="11353800" cy="4909963"/>
          </a:xfrm>
        </p:spPr>
        <p:txBody>
          <a:bodyPr/>
          <a:lstStyle/>
          <a:p>
            <a:pPr>
              <a:lnSpc>
                <a:spcPct val="100000"/>
              </a:lnSpc>
            </a:pPr>
            <a:r>
              <a:rPr lang="en-US" dirty="0"/>
              <a:t>Advertisers can see a reach number for broadcast of 78%,              and a reach number for cable of 56% and think “if I add them together, I can really reach my prospects- possibly 90%.”</a:t>
            </a:r>
          </a:p>
          <a:p>
            <a:pPr>
              <a:lnSpc>
                <a:spcPct val="100000"/>
              </a:lnSpc>
            </a:pPr>
            <a:r>
              <a:rPr lang="en-US" dirty="0"/>
              <a:t>That’s incorrect- they don’t realize the high amount of duplication cable has with broadcast and that it barely adds one percent to the reach.</a:t>
            </a:r>
          </a:p>
          <a:p>
            <a:pPr>
              <a:lnSpc>
                <a:spcPct val="100000"/>
              </a:lnSpc>
            </a:pPr>
            <a:r>
              <a:rPr lang="en-US" dirty="0"/>
              <a:t>In fact, advertisers can add more reach to their broadcast schedules by adding broadcast apps/websites.</a:t>
            </a:r>
          </a:p>
        </p:txBody>
      </p:sp>
      <p:sp>
        <p:nvSpPr>
          <p:cNvPr id="4" name="Slide Number Placeholder 3">
            <a:extLst>
              <a:ext uri="{FF2B5EF4-FFF2-40B4-BE49-F238E27FC236}">
                <a16:creationId xmlns:a16="http://schemas.microsoft.com/office/drawing/2014/main" id="{A668FD14-BEA1-622A-8C80-0E9948055E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Tree>
    <p:extLst>
      <p:ext uri="{BB962C8B-B14F-4D97-AF65-F5344CB8AC3E}">
        <p14:creationId xmlns:p14="http://schemas.microsoft.com/office/powerpoint/2010/main" val="3267951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200329"/>
          </a:xfrm>
        </p:spPr>
        <p:txBody>
          <a:bodyPr/>
          <a:lstStyle/>
          <a:p>
            <a:pPr>
              <a:tabLst>
                <a:tab pos="1258888" algn="l"/>
              </a:tabLst>
            </a:pPr>
            <a:r>
              <a:rPr lang="en-US" dirty="0"/>
              <a:t>Broadcast Websites Added More Reach to Broadcast TV than Cable or Streaming</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03958268"/>
              </p:ext>
            </p:extLst>
          </p:nvPr>
        </p:nvGraphicFramePr>
        <p:xfrm>
          <a:off x="306781" y="1447800"/>
          <a:ext cx="11732819" cy="49323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457201" y="6368723"/>
            <a:ext cx="5181600" cy="369332"/>
          </a:xfrm>
        </p:spPr>
        <p:txBody>
          <a:bodyPr/>
          <a:lstStyle/>
          <a:p>
            <a:r>
              <a:rPr lang="en-US" dirty="0"/>
              <a:t>Source: GfK TVB Media Comparisons Study 2023. M-S 4A-2A. Persons 18+ Visited or ordered from a fast food/quick service or a casual dining restaurant in the past month.</a:t>
            </a:r>
          </a:p>
        </p:txBody>
      </p:sp>
      <p:sp>
        <p:nvSpPr>
          <p:cNvPr id="6" name="TextBox 1"/>
          <p:cNvSpPr txBox="1"/>
          <p:nvPr/>
        </p:nvSpPr>
        <p:spPr>
          <a:xfrm>
            <a:off x="3581400" y="2861974"/>
            <a:ext cx="1066800" cy="13290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0.6%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Reach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Added</a:t>
            </a:r>
          </a:p>
        </p:txBody>
      </p:sp>
      <p:sp>
        <p:nvSpPr>
          <p:cNvPr id="7" name="TextBox 1"/>
          <p:cNvSpPr txBox="1"/>
          <p:nvPr/>
        </p:nvSpPr>
        <p:spPr>
          <a:xfrm>
            <a:off x="5878115" y="2861973"/>
            <a:ext cx="1056085" cy="1329027"/>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5.8%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Reach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Added</a:t>
            </a:r>
          </a:p>
        </p:txBody>
      </p:sp>
      <p:sp>
        <p:nvSpPr>
          <p:cNvPr id="3" name="TextBox 1">
            <a:extLst>
              <a:ext uri="{FF2B5EF4-FFF2-40B4-BE49-F238E27FC236}">
                <a16:creationId xmlns:a16="http://schemas.microsoft.com/office/drawing/2014/main" id="{88194D74-C170-8B18-FBE6-3EB1CA233C56}"/>
              </a:ext>
            </a:extLst>
          </p:cNvPr>
          <p:cNvSpPr txBox="1"/>
          <p:nvPr/>
        </p:nvSpPr>
        <p:spPr>
          <a:xfrm>
            <a:off x="8235863" y="2861974"/>
            <a:ext cx="1066800" cy="13290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2.8%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Reach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Added</a:t>
            </a:r>
          </a:p>
        </p:txBody>
      </p:sp>
      <p:sp>
        <p:nvSpPr>
          <p:cNvPr id="9" name="TextBox 1">
            <a:extLst>
              <a:ext uri="{FF2B5EF4-FFF2-40B4-BE49-F238E27FC236}">
                <a16:creationId xmlns:a16="http://schemas.microsoft.com/office/drawing/2014/main" id="{C471DD85-E8C6-2ABA-065E-7B7B41C2A780}"/>
              </a:ext>
            </a:extLst>
          </p:cNvPr>
          <p:cNvSpPr txBox="1"/>
          <p:nvPr/>
        </p:nvSpPr>
        <p:spPr>
          <a:xfrm>
            <a:off x="10552709" y="2861974"/>
            <a:ext cx="1066800" cy="132902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aseline="-25000" dirty="0">
                <a:solidFill>
                  <a:srgbClr val="3333FF"/>
                </a:solidFill>
                <a:latin typeface="Tahoma"/>
                <a:cs typeface="Arial"/>
              </a:rPr>
              <a:t>3</a:t>
            </a:r>
            <a:r>
              <a:rPr kumimoji="0" lang="en-US" sz="3600" b="0" i="0" u="none" strike="noStrike" kern="1200" cap="none" spc="0" normalizeH="0" baseline="-25000" noProof="0" dirty="0">
                <a:ln>
                  <a:noFill/>
                </a:ln>
                <a:solidFill>
                  <a:srgbClr val="3333FF"/>
                </a:solidFill>
                <a:effectLst/>
                <a:uLnTx/>
                <a:uFillTx/>
                <a:latin typeface="Tahoma"/>
                <a:ea typeface="+mn-ea"/>
                <a:cs typeface="Arial"/>
              </a:rPr>
              <a:t>.5%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Reach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25000" noProof="0" dirty="0">
                <a:ln>
                  <a:noFill/>
                </a:ln>
                <a:solidFill>
                  <a:srgbClr val="3333FF"/>
                </a:solidFill>
                <a:effectLst/>
                <a:uLnTx/>
                <a:uFillTx/>
                <a:latin typeface="Tahoma"/>
                <a:ea typeface="+mn-ea"/>
                <a:cs typeface="Arial"/>
              </a:rPr>
              <a:t>Added</a:t>
            </a:r>
          </a:p>
        </p:txBody>
      </p:sp>
      <p:sp>
        <p:nvSpPr>
          <p:cNvPr id="10" name="TextBox 9">
            <a:extLst>
              <a:ext uri="{FF2B5EF4-FFF2-40B4-BE49-F238E27FC236}">
                <a16:creationId xmlns:a16="http://schemas.microsoft.com/office/drawing/2014/main" id="{BAF3F8B3-C769-1356-0A5B-382D11C96C3E}"/>
              </a:ext>
            </a:extLst>
          </p:cNvPr>
          <p:cNvSpPr txBox="1"/>
          <p:nvPr/>
        </p:nvSpPr>
        <p:spPr>
          <a:xfrm>
            <a:off x="2018910" y="1347041"/>
            <a:ext cx="8308560" cy="369332"/>
          </a:xfrm>
          <a:prstGeom prst="rect">
            <a:avLst/>
          </a:prstGeom>
          <a:noFill/>
        </p:spPr>
        <p:txBody>
          <a:bodyPr wrap="square">
            <a:spAutoFit/>
          </a:bodyPr>
          <a:lstStyle/>
          <a:p>
            <a:pPr algn="ctr" rtl="0">
              <a:defRPr sz="1600" b="1" i="0" u="none" strike="noStrike" kern="1200" spc="0" baseline="0">
                <a:solidFill>
                  <a:srgbClr val="000000"/>
                </a:solidFill>
                <a:latin typeface="+mn-lt"/>
                <a:ea typeface="+mn-ea"/>
                <a:cs typeface="+mn-cs"/>
              </a:defRPr>
            </a:pPr>
            <a:r>
              <a:rPr lang="en-US" sz="1800" b="1" i="0" baseline="0" dirty="0">
                <a:effectLst/>
              </a:rPr>
              <a:t>A18+ </a:t>
            </a:r>
            <a:r>
              <a:rPr lang="en-US" sz="1800" b="1" i="0" u="none" strike="noStrike" baseline="0" dirty="0">
                <a:effectLst/>
              </a:rPr>
              <a:t>QSR/Casual Dining Patrons</a:t>
            </a:r>
            <a:endParaRPr lang="en-US" sz="1800" dirty="0">
              <a:effectLst/>
            </a:endParaRPr>
          </a:p>
        </p:txBody>
      </p:sp>
    </p:spTree>
    <p:extLst>
      <p:ext uri="{BB962C8B-B14F-4D97-AF65-F5344CB8AC3E}">
        <p14:creationId xmlns:p14="http://schemas.microsoft.com/office/powerpoint/2010/main" val="3089143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68442"/>
            <a:ext cx="11352809" cy="1421928"/>
          </a:xfrm>
        </p:spPr>
        <p:txBody>
          <a:bodyPr/>
          <a:lstStyle/>
          <a:p>
            <a:r>
              <a:rPr lang="en-US" sz="3200" dirty="0"/>
              <a:t>Streaming with NO Advertising: </a:t>
            </a:r>
            <a:br>
              <a:rPr lang="en-US" sz="3200" dirty="0"/>
            </a:br>
            <a:r>
              <a:rPr lang="en-US" sz="3200" dirty="0"/>
              <a:t>Advertisers Cannot Reach these Viewers</a:t>
            </a:r>
            <a:br>
              <a:rPr lang="en-US" sz="3200" dirty="0"/>
            </a:br>
            <a:r>
              <a:rPr lang="en-US" sz="3200" dirty="0"/>
              <a:t> </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16</a:t>
            </a:fld>
            <a:endParaRPr lang="en-US" dirty="0"/>
          </a:p>
        </p:txBody>
      </p:sp>
      <p:sp>
        <p:nvSpPr>
          <p:cNvPr id="5" name="Text Placeholder 4"/>
          <p:cNvSpPr>
            <a:spLocks noGrp="1"/>
          </p:cNvSpPr>
          <p:nvPr>
            <p:ph type="body" sz="quarter" idx="13"/>
          </p:nvPr>
        </p:nvSpPr>
        <p:spPr>
          <a:xfrm>
            <a:off x="457201" y="6531077"/>
            <a:ext cx="8588077" cy="230832"/>
          </a:xfrm>
        </p:spPr>
        <p:txBody>
          <a:bodyPr/>
          <a:lstStyle/>
          <a:p>
            <a:r>
              <a:rPr lang="en-US" dirty="0"/>
              <a:t>Source: GfK TVB Media Comparisons Study 2023. M-S 4A-2A. Persons 18+ QSR/Casual Dining Patrons.</a:t>
            </a:r>
          </a:p>
        </p:txBody>
      </p:sp>
      <p:graphicFrame>
        <p:nvGraphicFramePr>
          <p:cNvPr id="7" name="Chart 6"/>
          <p:cNvGraphicFramePr/>
          <p:nvPr>
            <p:extLst>
              <p:ext uri="{D42A27DB-BD31-4B8C-83A1-F6EECF244321}">
                <p14:modId xmlns:p14="http://schemas.microsoft.com/office/powerpoint/2010/main" val="4045945183"/>
              </p:ext>
            </p:extLst>
          </p:nvPr>
        </p:nvGraphicFramePr>
        <p:xfrm>
          <a:off x="304800" y="1839104"/>
          <a:ext cx="7002902" cy="464593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DA0FC0F-F400-46B5-A9B1-5784683BD49C}"/>
              </a:ext>
            </a:extLst>
          </p:cNvPr>
          <p:cNvSpPr txBox="1"/>
          <p:nvPr/>
        </p:nvSpPr>
        <p:spPr>
          <a:xfrm>
            <a:off x="1752600" y="1109255"/>
            <a:ext cx="8745664" cy="584775"/>
          </a:xfrm>
          <a:prstGeom prst="rect">
            <a:avLst/>
          </a:prstGeom>
          <a:noFill/>
        </p:spPr>
        <p:txBody>
          <a:bodyPr wrap="none" rtlCol="0">
            <a:spAutoFit/>
          </a:bodyPr>
          <a:lstStyle/>
          <a:p>
            <a:r>
              <a:rPr lang="en-US" sz="3200" dirty="0">
                <a:solidFill>
                  <a:srgbClr val="0000FF"/>
                </a:solidFill>
              </a:rPr>
              <a:t>But Broadcast Assets </a:t>
            </a:r>
            <a:r>
              <a:rPr lang="en-US" sz="3200" b="1" dirty="0">
                <a:solidFill>
                  <a:srgbClr val="0000FF"/>
                </a:solidFill>
              </a:rPr>
              <a:t>Can</a:t>
            </a:r>
            <a:r>
              <a:rPr lang="en-US" sz="3200" dirty="0">
                <a:solidFill>
                  <a:srgbClr val="0000FF"/>
                </a:solidFill>
              </a:rPr>
              <a:t> Reach Most of Them</a:t>
            </a:r>
          </a:p>
        </p:txBody>
      </p:sp>
      <p:graphicFrame>
        <p:nvGraphicFramePr>
          <p:cNvPr id="8" name="Content Placeholder 7">
            <a:extLst>
              <a:ext uri="{FF2B5EF4-FFF2-40B4-BE49-F238E27FC236}">
                <a16:creationId xmlns:a16="http://schemas.microsoft.com/office/drawing/2014/main" id="{DEB77820-9D55-44B9-AC0C-0F4E9DCA41F3}"/>
              </a:ext>
            </a:extLst>
          </p:cNvPr>
          <p:cNvGraphicFramePr>
            <a:graphicFrameLocks noGrp="1"/>
          </p:cNvGraphicFramePr>
          <p:nvPr>
            <p:ph idx="1"/>
            <p:extLst>
              <p:ext uri="{D42A27DB-BD31-4B8C-83A1-F6EECF244321}">
                <p14:modId xmlns:p14="http://schemas.microsoft.com/office/powerpoint/2010/main" val="2333014796"/>
              </p:ext>
            </p:extLst>
          </p:nvPr>
        </p:nvGraphicFramePr>
        <p:xfrm>
          <a:off x="7627495" y="1839104"/>
          <a:ext cx="4572000" cy="4042809"/>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a:extLst>
              <a:ext uri="{FF2B5EF4-FFF2-40B4-BE49-F238E27FC236}">
                <a16:creationId xmlns:a16="http://schemas.microsoft.com/office/drawing/2014/main" id="{22B80438-0D8B-431C-B32B-D5DF663566D0}"/>
              </a:ext>
            </a:extLst>
          </p:cNvPr>
          <p:cNvCxnSpPr/>
          <p:nvPr/>
        </p:nvCxnSpPr>
        <p:spPr>
          <a:xfrm>
            <a:off x="7467601" y="2057400"/>
            <a:ext cx="0" cy="3824513"/>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207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8871"/>
            <a:ext cx="11543805" cy="1200329"/>
          </a:xfrm>
        </p:spPr>
        <p:txBody>
          <a:bodyPr/>
          <a:lstStyle/>
          <a:p>
            <a:r>
              <a:rPr lang="en-US" dirty="0"/>
              <a:t>QSR/Casual Dining Patrons Spend the </a:t>
            </a:r>
            <a:br>
              <a:rPr lang="en-US" dirty="0"/>
            </a:br>
            <a:r>
              <a:rPr lang="en-US" dirty="0"/>
              <a:t>Most Time with Television </a:t>
            </a:r>
          </a:p>
        </p:txBody>
      </p:sp>
      <p:sp>
        <p:nvSpPr>
          <p:cNvPr id="4" name="Slide Number Placeholder 3"/>
          <p:cNvSpPr>
            <a:spLocks noGrp="1"/>
          </p:cNvSpPr>
          <p:nvPr>
            <p:ph type="sldNum" sz="quarter" idx="12"/>
          </p:nvPr>
        </p:nvSpPr>
        <p:spPr>
          <a:xfrm>
            <a:off x="11125199" y="6380100"/>
            <a:ext cx="988621" cy="365125"/>
          </a:xfrm>
        </p:spPr>
        <p:txBody>
          <a:bodyPr/>
          <a:lstStyle/>
          <a:p>
            <a:fld id="{BB88B489-69ED-4F0A-A940-13A5E0BFFCBC}" type="slidenum">
              <a:rPr lang="en-US" smtClean="0"/>
              <a:pPr/>
              <a:t>17</a:t>
            </a:fld>
            <a:endParaRPr lang="en-US" dirty="0"/>
          </a:p>
        </p:txBody>
      </p:sp>
      <p:sp>
        <p:nvSpPr>
          <p:cNvPr id="5" name="Text Placeholder 4"/>
          <p:cNvSpPr>
            <a:spLocks noGrp="1"/>
          </p:cNvSpPr>
          <p:nvPr>
            <p:ph type="body" sz="quarter" idx="13"/>
          </p:nvPr>
        </p:nvSpPr>
        <p:spPr>
          <a:xfrm>
            <a:off x="457200" y="6227802"/>
            <a:ext cx="8382000" cy="553998"/>
          </a:xfrm>
        </p:spPr>
        <p:txBody>
          <a:bodyPr/>
          <a:lstStyle/>
          <a:p>
            <a:r>
              <a:rPr lang="en-US" dirty="0"/>
              <a:t>Source: GfK TVB Media Comparisons Study 2023. M-S 4A-2A. Persons 18+ Visited or ordered from a fast food/quick service or a casual dining restaurant in the past month. Online/internet platforms such as email, social media, internet radio and websites, are totaled for any online device-PC, Smartphone and Tablets. Broadcast TV News Websites/Apps includes local TV station &amp; network websites/apps for news/weather/sports.</a:t>
            </a:r>
          </a:p>
        </p:txBody>
      </p:sp>
      <p:graphicFrame>
        <p:nvGraphicFramePr>
          <p:cNvPr id="6" name="Chart 5">
            <a:extLst>
              <a:ext uri="{FF2B5EF4-FFF2-40B4-BE49-F238E27FC236}">
                <a16:creationId xmlns:a16="http://schemas.microsoft.com/office/drawing/2014/main" id="{4CC447F9-4B3C-E4F6-89A0-87B83B37E409}"/>
              </a:ext>
            </a:extLst>
          </p:cNvPr>
          <p:cNvGraphicFramePr/>
          <p:nvPr>
            <p:extLst>
              <p:ext uri="{D42A27DB-BD31-4B8C-83A1-F6EECF244321}">
                <p14:modId xmlns:p14="http://schemas.microsoft.com/office/powerpoint/2010/main" val="98859743"/>
              </p:ext>
            </p:extLst>
          </p:nvPr>
        </p:nvGraphicFramePr>
        <p:xfrm>
          <a:off x="228600" y="1219200"/>
          <a:ext cx="11811000" cy="50086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2683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595" y="152400"/>
            <a:ext cx="11352809" cy="1089529"/>
          </a:xfrm>
        </p:spPr>
        <p:txBody>
          <a:bodyPr/>
          <a:lstStyle/>
          <a:p>
            <a:r>
              <a:rPr lang="en-US" sz="3600" dirty="0"/>
              <a:t>Most Time Spent with TV Programs</a:t>
            </a:r>
            <a:br>
              <a:rPr lang="en-US" sz="3600" dirty="0"/>
            </a:br>
            <a:r>
              <a:rPr lang="en-US" sz="3600" dirty="0"/>
              <a:t> is On Linear TV For QSR/Casual Dining Patrons</a:t>
            </a:r>
          </a:p>
        </p:txBody>
      </p:sp>
      <p:sp>
        <p:nvSpPr>
          <p:cNvPr id="5" name="Text Placeholder 4"/>
          <p:cNvSpPr>
            <a:spLocks noGrp="1"/>
          </p:cNvSpPr>
          <p:nvPr>
            <p:ph type="body" sz="quarter" idx="13"/>
          </p:nvPr>
        </p:nvSpPr>
        <p:spPr>
          <a:xfrm>
            <a:off x="457201" y="6392577"/>
            <a:ext cx="8763000" cy="369332"/>
          </a:xfrm>
        </p:spPr>
        <p:txBody>
          <a:bodyPr/>
          <a:lstStyle/>
          <a:p>
            <a:r>
              <a:rPr lang="en-US" dirty="0"/>
              <a:t>Source: GfK TVB Media Comparisons Study 2023. M-S 4A-2A.                                                                                                                                Persons 18+ Visited or ordered from a fast food/quick service or a casual dining restaurant in the past month.</a:t>
            </a:r>
          </a:p>
        </p:txBody>
      </p:sp>
      <p:sp>
        <p:nvSpPr>
          <p:cNvPr id="4" name="Slide Number Placeholder 3"/>
          <p:cNvSpPr>
            <a:spLocks noGrp="1"/>
          </p:cNvSpPr>
          <p:nvPr>
            <p:ph type="sldNum" sz="quarter" idx="12"/>
          </p:nvPr>
        </p:nvSpPr>
        <p:spPr/>
        <p:txBody>
          <a:bodyPr/>
          <a:lstStyle/>
          <a:p>
            <a:fld id="{BB88B489-69ED-4F0A-A940-13A5E0BFFCBC}" type="slidenum">
              <a:rPr lang="en-US" smtClean="0"/>
              <a:pPr/>
              <a:t>18</a:t>
            </a:fld>
            <a:endParaRPr lang="en-US" dirty="0"/>
          </a:p>
        </p:txBody>
      </p:sp>
      <p:graphicFrame>
        <p:nvGraphicFramePr>
          <p:cNvPr id="2" name="Chart 1">
            <a:extLst>
              <a:ext uri="{FF2B5EF4-FFF2-40B4-BE49-F238E27FC236}">
                <a16:creationId xmlns:a16="http://schemas.microsoft.com/office/drawing/2014/main" id="{DDD1D270-528C-2579-4055-86D93F39D8ED}"/>
              </a:ext>
            </a:extLst>
          </p:cNvPr>
          <p:cNvGraphicFramePr/>
          <p:nvPr>
            <p:extLst>
              <p:ext uri="{D42A27DB-BD31-4B8C-83A1-F6EECF244321}">
                <p14:modId xmlns:p14="http://schemas.microsoft.com/office/powerpoint/2010/main" val="2482975542"/>
              </p:ext>
            </p:extLst>
          </p:nvPr>
        </p:nvGraphicFramePr>
        <p:xfrm>
          <a:off x="496289" y="1295400"/>
          <a:ext cx="11199419" cy="49801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161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9A519-1FCE-35A0-CA7E-8E9A606E1A96}"/>
              </a:ext>
            </a:extLst>
          </p:cNvPr>
          <p:cNvSpPr>
            <a:spLocks noGrp="1"/>
          </p:cNvSpPr>
          <p:nvPr>
            <p:ph type="title"/>
          </p:nvPr>
        </p:nvSpPr>
        <p:spPr>
          <a:xfrm>
            <a:off x="419595" y="152400"/>
            <a:ext cx="11352809" cy="1089529"/>
          </a:xfrm>
        </p:spPr>
        <p:txBody>
          <a:bodyPr/>
          <a:lstStyle/>
          <a:p>
            <a:r>
              <a:rPr lang="en-US" sz="2400" dirty="0"/>
              <a:t>Numbers Quoted for Streaming by Industry Include Streaming Without Ads. </a:t>
            </a:r>
            <a:br>
              <a:rPr lang="en-US" sz="2400" dirty="0"/>
            </a:br>
            <a:r>
              <a:rPr lang="en-US" sz="2400" dirty="0">
                <a:latin typeface="+mj-lt"/>
                <a:ea typeface="+mj-ea"/>
                <a:cs typeface="+mj-cs"/>
              </a:rPr>
              <a:t>When looking Only at Platforms That Have Advertising, </a:t>
            </a:r>
            <a:br>
              <a:rPr lang="en-US" sz="2400" dirty="0">
                <a:latin typeface="+mj-lt"/>
                <a:ea typeface="+mj-ea"/>
                <a:cs typeface="+mj-cs"/>
              </a:rPr>
            </a:br>
            <a:r>
              <a:rPr lang="en-US" sz="2400" dirty="0">
                <a:latin typeface="+mj-lt"/>
                <a:ea typeface="+mj-ea"/>
                <a:cs typeface="+mj-cs"/>
              </a:rPr>
              <a:t>Linear TV Represents </a:t>
            </a:r>
            <a:r>
              <a:rPr lang="en-US" sz="2400" dirty="0"/>
              <a:t>79</a:t>
            </a:r>
            <a:r>
              <a:rPr lang="en-US" sz="2400" dirty="0">
                <a:latin typeface="+mj-lt"/>
                <a:ea typeface="+mj-ea"/>
                <a:cs typeface="+mj-cs"/>
              </a:rPr>
              <a:t>% of the Viewing Time</a:t>
            </a:r>
            <a:endParaRPr lang="en-US" sz="2400" dirty="0"/>
          </a:p>
        </p:txBody>
      </p:sp>
      <p:graphicFrame>
        <p:nvGraphicFramePr>
          <p:cNvPr id="8" name="Content Placeholder 7">
            <a:extLst>
              <a:ext uri="{FF2B5EF4-FFF2-40B4-BE49-F238E27FC236}">
                <a16:creationId xmlns:a16="http://schemas.microsoft.com/office/drawing/2014/main" id="{E9081A1F-18F3-2E86-38DA-FCEE8268CA72}"/>
              </a:ext>
            </a:extLst>
          </p:cNvPr>
          <p:cNvGraphicFramePr>
            <a:graphicFrameLocks noGrp="1"/>
          </p:cNvGraphicFramePr>
          <p:nvPr>
            <p:ph idx="1"/>
            <p:extLst>
              <p:ext uri="{D42A27DB-BD31-4B8C-83A1-F6EECF244321}">
                <p14:modId xmlns:p14="http://schemas.microsoft.com/office/powerpoint/2010/main" val="3685848085"/>
              </p:ext>
            </p:extLst>
          </p:nvPr>
        </p:nvGraphicFramePr>
        <p:xfrm>
          <a:off x="-533400" y="2176462"/>
          <a:ext cx="7010400" cy="39957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976011D1-F926-F98B-CAD1-0D84427B78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a:extLst>
              <a:ext uri="{FF2B5EF4-FFF2-40B4-BE49-F238E27FC236}">
                <a16:creationId xmlns:a16="http://schemas.microsoft.com/office/drawing/2014/main" id="{1FDCB0AA-98A7-2DB0-96F9-7DFC672E7006}"/>
              </a:ext>
            </a:extLst>
          </p:cNvPr>
          <p:cNvSpPr>
            <a:spLocks noGrp="1"/>
          </p:cNvSpPr>
          <p:nvPr>
            <p:ph type="body" sz="quarter" idx="13"/>
          </p:nvPr>
        </p:nvSpPr>
        <p:spPr>
          <a:xfrm>
            <a:off x="457201" y="6392577"/>
            <a:ext cx="6858000" cy="369332"/>
          </a:xfrm>
        </p:spPr>
        <p:txBody>
          <a:bodyPr/>
          <a:lstStyle/>
          <a:p>
            <a:r>
              <a:rPr lang="en-US" dirty="0"/>
              <a:t>Source: GfK TVB Media Comparisons Study 2023. M-S 4A-2A. Persons 18+ Visited or ordered from a fast food/quick service or a casual dining restaurant in the past month. Time Spent on TV set viewing programming (not short form).</a:t>
            </a:r>
          </a:p>
        </p:txBody>
      </p:sp>
      <p:graphicFrame>
        <p:nvGraphicFramePr>
          <p:cNvPr id="9" name="Content Placeholder 7">
            <a:extLst>
              <a:ext uri="{FF2B5EF4-FFF2-40B4-BE49-F238E27FC236}">
                <a16:creationId xmlns:a16="http://schemas.microsoft.com/office/drawing/2014/main" id="{928FA739-AF1A-F31C-9AC3-BDD0D6D7072E}"/>
              </a:ext>
            </a:extLst>
          </p:cNvPr>
          <p:cNvGraphicFramePr>
            <a:graphicFrameLocks/>
          </p:cNvGraphicFramePr>
          <p:nvPr>
            <p:extLst>
              <p:ext uri="{D42A27DB-BD31-4B8C-83A1-F6EECF244321}">
                <p14:modId xmlns:p14="http://schemas.microsoft.com/office/powerpoint/2010/main" val="552303774"/>
              </p:ext>
            </p:extLst>
          </p:nvPr>
        </p:nvGraphicFramePr>
        <p:xfrm>
          <a:off x="5410200" y="2176462"/>
          <a:ext cx="7010400" cy="399573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2F018F9C-0D72-710A-39ED-CFA0C88EF086}"/>
              </a:ext>
            </a:extLst>
          </p:cNvPr>
          <p:cNvSpPr txBox="1"/>
          <p:nvPr/>
        </p:nvSpPr>
        <p:spPr>
          <a:xfrm>
            <a:off x="1004369" y="1929825"/>
            <a:ext cx="3796231"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ahoma"/>
                <a:ea typeface="+mn-ea"/>
                <a:cs typeface="Arial"/>
              </a:rPr>
              <a:t>Time Spent On TV Screen Linear +</a:t>
            </a:r>
            <a:br>
              <a:rPr kumimoji="0" lang="en-US" sz="1600" b="1" i="0" u="none" strike="noStrike" kern="1200" cap="none" spc="0" normalizeH="0" baseline="0" noProof="0" dirty="0">
                <a:ln>
                  <a:noFill/>
                </a:ln>
                <a:solidFill>
                  <a:prstClr val="black"/>
                </a:solidFill>
                <a:effectLst/>
                <a:uLnTx/>
                <a:uFillTx/>
                <a:latin typeface="Tahoma"/>
                <a:ea typeface="+mn-ea"/>
                <a:cs typeface="Arial"/>
              </a:rPr>
            </a:br>
            <a:r>
              <a:rPr kumimoji="0" lang="en-US" sz="1600" b="1" i="0" u="none" strike="noStrike" kern="1200" cap="none" spc="0" normalizeH="0" baseline="0" noProof="0" dirty="0">
                <a:ln>
                  <a:noFill/>
                </a:ln>
                <a:solidFill>
                  <a:prstClr val="black"/>
                </a:solidFill>
                <a:effectLst/>
                <a:uLnTx/>
                <a:uFillTx/>
                <a:latin typeface="Tahoma"/>
                <a:ea typeface="+mn-ea"/>
                <a:cs typeface="Arial"/>
              </a:rPr>
              <a:t>All Streaming (with &amp; without ads)</a:t>
            </a:r>
          </a:p>
        </p:txBody>
      </p:sp>
      <p:sp>
        <p:nvSpPr>
          <p:cNvPr id="7" name="TextBox 6">
            <a:extLst>
              <a:ext uri="{FF2B5EF4-FFF2-40B4-BE49-F238E27FC236}">
                <a16:creationId xmlns:a16="http://schemas.microsoft.com/office/drawing/2014/main" id="{F0B762A6-E36A-9440-038A-F1494FAA3732}"/>
              </a:ext>
            </a:extLst>
          </p:cNvPr>
          <p:cNvSpPr txBox="1"/>
          <p:nvPr/>
        </p:nvSpPr>
        <p:spPr>
          <a:xfrm>
            <a:off x="7467600" y="1929825"/>
            <a:ext cx="2755883"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ahoma"/>
                <a:ea typeface="+mn-ea"/>
                <a:cs typeface="Arial"/>
              </a:rPr>
              <a:t>Time Spent on TV Screen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ahoma"/>
                <a:ea typeface="+mn-ea"/>
                <a:cs typeface="Arial"/>
              </a:rPr>
              <a:t> With Ads Only</a:t>
            </a:r>
          </a:p>
        </p:txBody>
      </p:sp>
      <p:sp>
        <p:nvSpPr>
          <p:cNvPr id="3" name="TextBox 2">
            <a:extLst>
              <a:ext uri="{FF2B5EF4-FFF2-40B4-BE49-F238E27FC236}">
                <a16:creationId xmlns:a16="http://schemas.microsoft.com/office/drawing/2014/main" id="{721B6CEC-730A-FD5B-FE5E-A5470084C970}"/>
              </a:ext>
            </a:extLst>
          </p:cNvPr>
          <p:cNvSpPr txBox="1"/>
          <p:nvPr/>
        </p:nvSpPr>
        <p:spPr>
          <a:xfrm>
            <a:off x="2209800" y="1371600"/>
            <a:ext cx="8153400" cy="369332"/>
          </a:xfrm>
          <a:prstGeom prst="rect">
            <a:avLst/>
          </a:prstGeom>
          <a:noFill/>
        </p:spPr>
        <p:txBody>
          <a:bodyPr wrap="square">
            <a:spAutoFit/>
          </a:bodyPr>
          <a:lstStyle/>
          <a:p>
            <a:pPr algn="ctr">
              <a:defRPr sz="1600" b="1" i="0" u="none" strike="noStrike" kern="1200" spc="0" baseline="0">
                <a:solidFill>
                  <a:srgbClr val="000000"/>
                </a:solidFill>
                <a:latin typeface="+mn-lt"/>
                <a:ea typeface="+mn-ea"/>
                <a:cs typeface="+mn-cs"/>
              </a:defRPr>
            </a:pPr>
            <a:r>
              <a:rPr lang="en-US" sz="1800" b="1" i="0" baseline="0" dirty="0">
                <a:effectLst/>
              </a:rPr>
              <a:t>A18+ </a:t>
            </a:r>
            <a:r>
              <a:rPr lang="en-US" sz="1800" b="1" i="0" u="none" strike="noStrike" baseline="0" dirty="0">
                <a:effectLst/>
              </a:rPr>
              <a:t>QSR/Casual Dining Patrons</a:t>
            </a:r>
          </a:p>
        </p:txBody>
      </p:sp>
    </p:spTree>
    <p:extLst>
      <p:ext uri="{BB962C8B-B14F-4D97-AF65-F5344CB8AC3E}">
        <p14:creationId xmlns:p14="http://schemas.microsoft.com/office/powerpoint/2010/main" val="2511237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799"/>
            <a:ext cx="11352809" cy="646331"/>
          </a:xfrm>
        </p:spPr>
        <p:txBody>
          <a:bodyPr/>
          <a:lstStyle/>
          <a:p>
            <a:r>
              <a:rPr lang="en-US" dirty="0"/>
              <a:t>Research Methodology Overview</a:t>
            </a:r>
          </a:p>
        </p:txBody>
      </p:sp>
      <p:sp>
        <p:nvSpPr>
          <p:cNvPr id="5" name="Content Placeholder 4"/>
          <p:cNvSpPr>
            <a:spLocks noGrp="1"/>
          </p:cNvSpPr>
          <p:nvPr>
            <p:ph idx="1"/>
          </p:nvPr>
        </p:nvSpPr>
        <p:spPr>
          <a:xfrm>
            <a:off x="533400" y="974018"/>
            <a:ext cx="11353800" cy="4909963"/>
          </a:xfrm>
        </p:spPr>
        <p:txBody>
          <a:bodyPr>
            <a:noAutofit/>
          </a:bodyPr>
          <a:lstStyle/>
          <a:p>
            <a:pPr marL="1201738" indent="-1201738">
              <a:lnSpc>
                <a:spcPct val="100000"/>
              </a:lnSpc>
              <a:spcBef>
                <a:spcPts val="600"/>
              </a:spcBef>
              <a:buNone/>
            </a:pPr>
            <a:r>
              <a:rPr lang="en-US" sz="2000" b="1" dirty="0">
                <a:solidFill>
                  <a:schemeClr val="tx2"/>
                </a:solidFill>
              </a:rPr>
              <a:t> WHO:</a:t>
            </a:r>
          </a:p>
          <a:p>
            <a:pPr>
              <a:lnSpc>
                <a:spcPct val="100000"/>
              </a:lnSpc>
              <a:spcBef>
                <a:spcPts val="1200"/>
              </a:spcBef>
            </a:pPr>
            <a:r>
              <a:rPr lang="en-US" sz="2000" dirty="0">
                <a:solidFill>
                  <a:schemeClr val="tx2"/>
                </a:solidFill>
              </a:rPr>
              <a:t>Interviews were collected via opt-in panel.</a:t>
            </a:r>
          </a:p>
          <a:p>
            <a:pPr>
              <a:lnSpc>
                <a:spcPct val="100000"/>
              </a:lnSpc>
              <a:spcBef>
                <a:spcPts val="1200"/>
              </a:spcBef>
            </a:pPr>
            <a:r>
              <a:rPr lang="en-US" sz="2000" dirty="0">
                <a:solidFill>
                  <a:schemeClr val="tx2"/>
                </a:solidFill>
              </a:rPr>
              <a:t>The base sample included over 4,000 Adults 18+. This analysis focuses on respondents </a:t>
            </a:r>
            <a:r>
              <a:rPr lang="en-US" sz="2000" dirty="0"/>
              <a:t>18+ that have visited or ordered from a </a:t>
            </a:r>
            <a:r>
              <a:rPr lang="en-US" sz="2000" b="1" dirty="0"/>
              <a:t>fast food/quick service restaurant or casual dining restaurant </a:t>
            </a:r>
            <a:r>
              <a:rPr lang="en-US" sz="2000" dirty="0"/>
              <a:t>in the past month. n=3,139</a:t>
            </a:r>
            <a:endParaRPr lang="en-US" sz="1800" dirty="0"/>
          </a:p>
          <a:p>
            <a:pPr marL="0" indent="0">
              <a:lnSpc>
                <a:spcPct val="100000"/>
              </a:lnSpc>
              <a:spcBef>
                <a:spcPts val="1200"/>
              </a:spcBef>
              <a:buNone/>
            </a:pPr>
            <a:r>
              <a:rPr lang="en-US" sz="2000" dirty="0">
                <a:solidFill>
                  <a:schemeClr val="tx2"/>
                </a:solidFill>
              </a:rPr>
              <a:t> </a:t>
            </a:r>
          </a:p>
          <a:p>
            <a:pPr marL="0" indent="0">
              <a:lnSpc>
                <a:spcPct val="100000"/>
              </a:lnSpc>
              <a:spcBef>
                <a:spcPts val="1200"/>
              </a:spcBef>
              <a:buNone/>
            </a:pPr>
            <a:r>
              <a:rPr lang="en-US" sz="2000" b="1" dirty="0">
                <a:solidFill>
                  <a:schemeClr val="tx2"/>
                </a:solidFill>
              </a:rPr>
              <a:t>How:</a:t>
            </a:r>
          </a:p>
          <a:p>
            <a:pPr>
              <a:lnSpc>
                <a:spcPct val="100000"/>
              </a:lnSpc>
              <a:spcBef>
                <a:spcPts val="1200"/>
              </a:spcBef>
            </a:pPr>
            <a:r>
              <a:rPr lang="en-US" sz="2000" dirty="0">
                <a:solidFill>
                  <a:schemeClr val="tx2"/>
                </a:solidFill>
              </a:rPr>
              <a:t>Via a 21 minute online quantitative survey.</a:t>
            </a:r>
          </a:p>
          <a:p>
            <a:pPr>
              <a:lnSpc>
                <a:spcPct val="100000"/>
              </a:lnSpc>
              <a:spcBef>
                <a:spcPts val="1200"/>
              </a:spcBef>
            </a:pPr>
            <a:r>
              <a:rPr lang="en-US" sz="2000" dirty="0">
                <a:solidFill>
                  <a:schemeClr val="tx2"/>
                </a:solidFill>
              </a:rPr>
              <a:t>Care was taken to have an equal number of respondents reporting on each individual day so as not to overweight any individual day.</a:t>
            </a:r>
          </a:p>
          <a:p>
            <a:pPr marL="1035050" indent="-1035050">
              <a:lnSpc>
                <a:spcPct val="100000"/>
              </a:lnSpc>
              <a:spcBef>
                <a:spcPts val="1200"/>
              </a:spcBef>
              <a:buNone/>
            </a:pPr>
            <a:endParaRPr lang="en-US" sz="2000" b="1" dirty="0">
              <a:solidFill>
                <a:schemeClr val="tx2"/>
              </a:solidFill>
            </a:endParaRPr>
          </a:p>
          <a:p>
            <a:pPr marL="1035050" indent="-1035050">
              <a:lnSpc>
                <a:spcPct val="100000"/>
              </a:lnSpc>
              <a:spcBef>
                <a:spcPts val="1200"/>
              </a:spcBef>
              <a:buNone/>
            </a:pPr>
            <a:r>
              <a:rPr lang="en-US" sz="2000" b="1" dirty="0">
                <a:solidFill>
                  <a:schemeClr val="tx2"/>
                </a:solidFill>
              </a:rPr>
              <a:t>WHEN: </a:t>
            </a:r>
            <a:r>
              <a:rPr lang="en-US" sz="2000" dirty="0">
                <a:solidFill>
                  <a:schemeClr val="tx2"/>
                </a:solidFill>
              </a:rPr>
              <a:t>Interviews took place November 3</a:t>
            </a:r>
            <a:r>
              <a:rPr lang="en-US" sz="2000" baseline="30000" dirty="0">
                <a:solidFill>
                  <a:schemeClr val="tx2"/>
                </a:solidFill>
              </a:rPr>
              <a:t>rd</a:t>
            </a:r>
            <a:r>
              <a:rPr lang="en-US" sz="2000" dirty="0">
                <a:solidFill>
                  <a:schemeClr val="tx2"/>
                </a:solidFill>
              </a:rPr>
              <a:t> through December 1</a:t>
            </a:r>
            <a:r>
              <a:rPr lang="en-US" sz="2000" baseline="30000" dirty="0">
                <a:solidFill>
                  <a:schemeClr val="tx2"/>
                </a:solidFill>
              </a:rPr>
              <a:t>st</a:t>
            </a:r>
            <a:r>
              <a:rPr lang="en-US" sz="2000" dirty="0">
                <a:solidFill>
                  <a:schemeClr val="tx2"/>
                </a:solidFill>
              </a:rPr>
              <a:t>, 2022.</a:t>
            </a:r>
          </a:p>
          <a:p>
            <a:pPr marL="1035050" indent="-1035050">
              <a:lnSpc>
                <a:spcPct val="100000"/>
              </a:lnSpc>
              <a:spcBef>
                <a:spcPts val="1200"/>
              </a:spcBef>
              <a:buNone/>
            </a:pPr>
            <a:endParaRPr lang="en-US" sz="2000" dirty="0">
              <a:solidFill>
                <a:schemeClr val="tx2"/>
              </a:solidFill>
            </a:endParaRP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2</a:t>
            </a:fld>
            <a:endParaRPr lang="en-US" dirty="0">
              <a:solidFill>
                <a:srgbClr val="1C1C1C"/>
              </a:solidFill>
            </a:endParaRPr>
          </a:p>
        </p:txBody>
      </p:sp>
      <p:sp>
        <p:nvSpPr>
          <p:cNvPr id="3" name="Text Placeholder 2"/>
          <p:cNvSpPr>
            <a:spLocks noGrp="1"/>
          </p:cNvSpPr>
          <p:nvPr>
            <p:ph type="body" sz="quarter" idx="13"/>
          </p:nvPr>
        </p:nvSpPr>
        <p:spPr>
          <a:xfrm>
            <a:off x="457200" y="6514393"/>
            <a:ext cx="8585584" cy="230832"/>
          </a:xfrm>
        </p:spPr>
        <p:txBody>
          <a:bodyPr/>
          <a:lstStyle/>
          <a:p>
            <a:r>
              <a:rPr lang="en-US" dirty="0"/>
              <a:t>Source: GfK TVB Media Comparisons Study 2023.</a:t>
            </a:r>
          </a:p>
        </p:txBody>
      </p:sp>
    </p:spTree>
    <p:extLst>
      <p:ext uri="{BB962C8B-B14F-4D97-AF65-F5344CB8AC3E}">
        <p14:creationId xmlns:p14="http://schemas.microsoft.com/office/powerpoint/2010/main" val="3269517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20</a:t>
            </a:fld>
            <a:endParaRPr lang="en-US" dirty="0">
              <a:solidFill>
                <a:prstClr val="black"/>
              </a:solidFill>
            </a:endParaRPr>
          </a:p>
        </p:txBody>
      </p:sp>
      <p:sp>
        <p:nvSpPr>
          <p:cNvPr id="6" name="Text Placeholder 5"/>
          <p:cNvSpPr>
            <a:spLocks noGrp="1"/>
          </p:cNvSpPr>
          <p:nvPr>
            <p:ph type="body" sz="quarter" idx="13"/>
          </p:nvPr>
        </p:nvSpPr>
        <p:spPr>
          <a:xfrm>
            <a:off x="457200" y="6392577"/>
            <a:ext cx="9829800" cy="369332"/>
          </a:xfrm>
        </p:spPr>
        <p:txBody>
          <a:bodyPr/>
          <a:lstStyle/>
          <a:p>
            <a:r>
              <a:rPr lang="en-US" dirty="0"/>
              <a:t>Source: GfK TVB Media Comparisons Study 2023. M-S 4A-2A.                                                                                                                                                                 Persons 18+ Visited or ordered from a fast food/quick service or a casual dining restaurant in the past month.</a:t>
            </a:r>
          </a:p>
        </p:txBody>
      </p:sp>
      <p:sp>
        <p:nvSpPr>
          <p:cNvPr id="17" name="Title 2">
            <a:extLst>
              <a:ext uri="{FF2B5EF4-FFF2-40B4-BE49-F238E27FC236}">
                <a16:creationId xmlns:a16="http://schemas.microsoft.com/office/drawing/2014/main" id="{AD8DC7BF-688F-4BB3-86AC-0A5512B37CAC}"/>
              </a:ext>
            </a:extLst>
          </p:cNvPr>
          <p:cNvSpPr txBox="1">
            <a:spLocks/>
          </p:cNvSpPr>
          <p:nvPr/>
        </p:nvSpPr>
        <p:spPr>
          <a:xfrm>
            <a:off x="266700" y="76200"/>
            <a:ext cx="11658599" cy="1089529"/>
          </a:xfrm>
          <a:prstGeom prst="rect">
            <a:avLst/>
          </a:prstGeom>
        </p:spPr>
        <p:txBody>
          <a:bodyPr vert="horz" wrap="square" lIns="91440" tIns="45720" rIns="91440" bIns="45720" rtlCol="0" anchor="t">
            <a:spAutoFit/>
          </a:bodyPr>
          <a:lstStyle>
            <a:lvl1pPr algn="ctr" defTabSz="914400" rtl="0" eaLnBrk="1" latinLnBrk="0" hangingPunct="1">
              <a:lnSpc>
                <a:spcPct val="90000"/>
              </a:lnSpc>
              <a:spcBef>
                <a:spcPct val="0"/>
              </a:spcBef>
              <a:buNone/>
              <a:defRPr sz="4000" kern="1200">
                <a:solidFill>
                  <a:srgbClr val="0000FF"/>
                </a:solidFill>
                <a:latin typeface="+mj-lt"/>
                <a:ea typeface="+mj-ea"/>
                <a:cs typeface="+mj-cs"/>
              </a:defRPr>
            </a:lvl1pPr>
          </a:lstStyle>
          <a:p>
            <a:r>
              <a:rPr lang="en-US" sz="3600" dirty="0"/>
              <a:t>Most Online is Not Exclusively Video </a:t>
            </a:r>
          </a:p>
          <a:p>
            <a:r>
              <a:rPr lang="en-US" sz="3600"/>
              <a:t>For QSR</a:t>
            </a:r>
            <a:r>
              <a:rPr lang="en-US" sz="3600" dirty="0"/>
              <a:t>/Casual Dining Patrons</a:t>
            </a:r>
          </a:p>
        </p:txBody>
      </p:sp>
      <p:graphicFrame>
        <p:nvGraphicFramePr>
          <p:cNvPr id="2" name="Chart 1">
            <a:extLst>
              <a:ext uri="{FF2B5EF4-FFF2-40B4-BE49-F238E27FC236}">
                <a16:creationId xmlns:a16="http://schemas.microsoft.com/office/drawing/2014/main" id="{35B6CEDF-27D5-B008-3E4E-6BEB7C388C02}"/>
              </a:ext>
            </a:extLst>
          </p:cNvPr>
          <p:cNvGraphicFramePr/>
          <p:nvPr>
            <p:extLst>
              <p:ext uri="{D42A27DB-BD31-4B8C-83A1-F6EECF244321}">
                <p14:modId xmlns:p14="http://schemas.microsoft.com/office/powerpoint/2010/main" val="3570816521"/>
              </p:ext>
            </p:extLst>
          </p:nvPr>
        </p:nvGraphicFramePr>
        <p:xfrm>
          <a:off x="1752600" y="708537"/>
          <a:ext cx="8534400" cy="57115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3187550-CFAA-BF1C-B116-59C6BC7943FC}"/>
              </a:ext>
            </a:extLst>
          </p:cNvPr>
          <p:cNvSpPr txBox="1"/>
          <p:nvPr/>
        </p:nvSpPr>
        <p:spPr>
          <a:xfrm>
            <a:off x="7772400" y="4724400"/>
            <a:ext cx="646331" cy="369332"/>
          </a:xfrm>
          <a:prstGeom prst="rect">
            <a:avLst/>
          </a:prstGeom>
          <a:noFill/>
        </p:spPr>
        <p:txBody>
          <a:bodyPr wrap="none" rtlCol="0">
            <a:spAutoFit/>
          </a:bodyPr>
          <a:lstStyle/>
          <a:p>
            <a:r>
              <a:rPr lang="en-US" dirty="0"/>
              <a:t>2:00</a:t>
            </a:r>
          </a:p>
        </p:txBody>
      </p:sp>
      <p:sp>
        <p:nvSpPr>
          <p:cNvPr id="5" name="TextBox 4">
            <a:extLst>
              <a:ext uri="{FF2B5EF4-FFF2-40B4-BE49-F238E27FC236}">
                <a16:creationId xmlns:a16="http://schemas.microsoft.com/office/drawing/2014/main" id="{70EF5320-72E4-F912-56D3-DA013D07680C}"/>
              </a:ext>
            </a:extLst>
          </p:cNvPr>
          <p:cNvSpPr txBox="1"/>
          <p:nvPr/>
        </p:nvSpPr>
        <p:spPr>
          <a:xfrm>
            <a:off x="4001869" y="2069068"/>
            <a:ext cx="646331" cy="369332"/>
          </a:xfrm>
          <a:prstGeom prst="rect">
            <a:avLst/>
          </a:prstGeom>
          <a:noFill/>
        </p:spPr>
        <p:txBody>
          <a:bodyPr wrap="none" rtlCol="0">
            <a:spAutoFit/>
          </a:bodyPr>
          <a:lstStyle/>
          <a:p>
            <a:r>
              <a:rPr lang="en-US" dirty="0"/>
              <a:t>7:44</a:t>
            </a:r>
          </a:p>
        </p:txBody>
      </p:sp>
      <p:sp>
        <p:nvSpPr>
          <p:cNvPr id="8" name="TextBox 7">
            <a:extLst>
              <a:ext uri="{FF2B5EF4-FFF2-40B4-BE49-F238E27FC236}">
                <a16:creationId xmlns:a16="http://schemas.microsoft.com/office/drawing/2014/main" id="{54B5D9F2-01AC-6C35-45C8-38B246ED2049}"/>
              </a:ext>
            </a:extLst>
          </p:cNvPr>
          <p:cNvSpPr txBox="1"/>
          <p:nvPr/>
        </p:nvSpPr>
        <p:spPr>
          <a:xfrm>
            <a:off x="4227731" y="1234980"/>
            <a:ext cx="4191000" cy="369332"/>
          </a:xfrm>
          <a:prstGeom prst="rect">
            <a:avLst/>
          </a:prstGeom>
          <a:noFill/>
        </p:spPr>
        <p:txBody>
          <a:bodyPr wrap="square">
            <a:spAutoFit/>
          </a:bodyPr>
          <a:lstStyle/>
          <a:p>
            <a:pPr algn="ctr"/>
            <a:r>
              <a:rPr lang="en-US" b="1" dirty="0"/>
              <a:t>A18+ QSR/Casual Dining Patrons</a:t>
            </a:r>
          </a:p>
        </p:txBody>
      </p:sp>
    </p:spTree>
    <p:extLst>
      <p:ext uri="{BB962C8B-B14F-4D97-AF65-F5344CB8AC3E}">
        <p14:creationId xmlns:p14="http://schemas.microsoft.com/office/powerpoint/2010/main" val="1906951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2498973"/>
            <a:ext cx="11425813" cy="854080"/>
          </a:xfrm>
        </p:spPr>
        <p:txBody>
          <a:bodyPr/>
          <a:lstStyle/>
          <a:p>
            <a:r>
              <a:rPr lang="en-US" dirty="0">
                <a:effectLst>
                  <a:outerShdw blurRad="38100" dist="38100" dir="2700000" algn="tl">
                    <a:srgbClr val="000000">
                      <a:alpha val="43137"/>
                    </a:srgbClr>
                  </a:outerShdw>
                </a:effectLst>
              </a:rPr>
              <a:t>Screen Size Matters</a:t>
            </a:r>
          </a:p>
        </p:txBody>
      </p:sp>
    </p:spTree>
    <p:extLst>
      <p:ext uri="{BB962C8B-B14F-4D97-AF65-F5344CB8AC3E}">
        <p14:creationId xmlns:p14="http://schemas.microsoft.com/office/powerpoint/2010/main" val="572067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88B489-69ED-4F0A-A940-13A5E0BFFCBC}" type="slidenum">
              <a:rPr lang="en-US" smtClean="0"/>
              <a:pPr/>
              <a:t>22</a:t>
            </a:fld>
            <a:endParaRPr lang="en-US" dirty="0"/>
          </a:p>
        </p:txBody>
      </p:sp>
      <p:sp>
        <p:nvSpPr>
          <p:cNvPr id="8" name="Text Placeholder 4">
            <a:extLst>
              <a:ext uri="{FF2B5EF4-FFF2-40B4-BE49-F238E27FC236}">
                <a16:creationId xmlns:a16="http://schemas.microsoft.com/office/drawing/2014/main" id="{047795C0-A039-4AE7-9430-42774312DBC1}"/>
              </a:ext>
            </a:extLst>
          </p:cNvPr>
          <p:cNvSpPr>
            <a:spLocks noGrp="1"/>
          </p:cNvSpPr>
          <p:nvPr>
            <p:ph type="body" sz="quarter" idx="13"/>
          </p:nvPr>
        </p:nvSpPr>
        <p:spPr>
          <a:xfrm>
            <a:off x="381000" y="6392577"/>
            <a:ext cx="9753600" cy="369332"/>
          </a:xfrm>
        </p:spPr>
        <p:txBody>
          <a:bodyPr/>
          <a:lstStyle/>
          <a:p>
            <a:r>
              <a:rPr lang="en-US" dirty="0"/>
              <a:t>Source: GfK TVB Media Comparisons Study 2023. M-S 4A-2A.                                                                                                                                                 Persons 18+ Visited or ordered from a fast food/quick service or a casual dining restaurant in the past month.</a:t>
            </a:r>
          </a:p>
        </p:txBody>
      </p:sp>
      <p:graphicFrame>
        <p:nvGraphicFramePr>
          <p:cNvPr id="9" name="Chart 8">
            <a:extLst>
              <a:ext uri="{FF2B5EF4-FFF2-40B4-BE49-F238E27FC236}">
                <a16:creationId xmlns:a16="http://schemas.microsoft.com/office/drawing/2014/main" id="{CC6CDD1E-0B6D-4731-9BFC-822582BC728F}"/>
              </a:ext>
            </a:extLst>
          </p:cNvPr>
          <p:cNvGraphicFramePr/>
          <p:nvPr>
            <p:extLst>
              <p:ext uri="{D42A27DB-BD31-4B8C-83A1-F6EECF244321}">
                <p14:modId xmlns:p14="http://schemas.microsoft.com/office/powerpoint/2010/main" val="1900255782"/>
              </p:ext>
            </p:extLst>
          </p:nvPr>
        </p:nvGraphicFramePr>
        <p:xfrm>
          <a:off x="381000" y="1188383"/>
          <a:ext cx="11352809" cy="5364817"/>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0">
            <a:extLst>
              <a:ext uri="{FF2B5EF4-FFF2-40B4-BE49-F238E27FC236}">
                <a16:creationId xmlns:a16="http://schemas.microsoft.com/office/drawing/2014/main" id="{9CA6B096-D0D1-4FEA-91CF-4DBA39DF1102}"/>
              </a:ext>
            </a:extLst>
          </p:cNvPr>
          <p:cNvSpPr>
            <a:spLocks noGrp="1"/>
          </p:cNvSpPr>
          <p:nvPr>
            <p:ph type="title"/>
          </p:nvPr>
        </p:nvSpPr>
        <p:spPr>
          <a:xfrm>
            <a:off x="419595" y="171373"/>
            <a:ext cx="11352809" cy="1421928"/>
          </a:xfrm>
        </p:spPr>
        <p:txBody>
          <a:bodyPr/>
          <a:lstStyle/>
          <a:p>
            <a:r>
              <a:rPr lang="en-US" sz="3200" dirty="0"/>
              <a:t>Almost 5 Times As Many Respondents Viewed Programs With Ads on Linear TV on Their Larger Screen TV Set </a:t>
            </a:r>
            <a:br>
              <a:rPr lang="en-US" sz="3200" dirty="0"/>
            </a:br>
            <a:r>
              <a:rPr lang="en-US" sz="3200" dirty="0"/>
              <a:t>Than on Their Smartphone</a:t>
            </a:r>
          </a:p>
        </p:txBody>
      </p:sp>
      <p:sp>
        <p:nvSpPr>
          <p:cNvPr id="2" name="TextBox 1">
            <a:extLst>
              <a:ext uri="{FF2B5EF4-FFF2-40B4-BE49-F238E27FC236}">
                <a16:creationId xmlns:a16="http://schemas.microsoft.com/office/drawing/2014/main" id="{348DC679-CE2A-2B8B-CFF5-AC36E6D2E861}"/>
              </a:ext>
            </a:extLst>
          </p:cNvPr>
          <p:cNvSpPr txBox="1"/>
          <p:nvPr/>
        </p:nvSpPr>
        <p:spPr>
          <a:xfrm>
            <a:off x="2666504" y="1688068"/>
            <a:ext cx="6781800" cy="369332"/>
          </a:xfrm>
          <a:prstGeom prst="rect">
            <a:avLst/>
          </a:prstGeom>
          <a:noFill/>
        </p:spPr>
        <p:txBody>
          <a:bodyPr wrap="square">
            <a:spAutoFit/>
          </a:bodyPr>
          <a:lstStyle/>
          <a:p>
            <a:pPr algn="ctr"/>
            <a:r>
              <a:rPr lang="en-US" b="1" dirty="0"/>
              <a:t>A18+ QSR/Casual Dining Patrons</a:t>
            </a:r>
          </a:p>
        </p:txBody>
      </p:sp>
    </p:spTree>
    <p:extLst>
      <p:ext uri="{BB962C8B-B14F-4D97-AF65-F5344CB8AC3E}">
        <p14:creationId xmlns:p14="http://schemas.microsoft.com/office/powerpoint/2010/main" val="2750732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CFA5C1-C9B3-4171-987E-99F2F94EC26D}"/>
              </a:ext>
            </a:extLst>
          </p:cNvPr>
          <p:cNvSpPr>
            <a:spLocks noGrp="1"/>
          </p:cNvSpPr>
          <p:nvPr>
            <p:ph idx="1"/>
          </p:nvPr>
        </p:nvSpPr>
        <p:spPr>
          <a:xfrm>
            <a:off x="913905" y="1752600"/>
            <a:ext cx="10705604" cy="4659006"/>
          </a:xfrm>
        </p:spPr>
        <p:txBody>
          <a:bodyPr>
            <a:normAutofit/>
          </a:bodyPr>
          <a:lstStyle/>
          <a:p>
            <a:pPr marL="0" indent="0" algn="ctr">
              <a:buNone/>
            </a:pPr>
            <a:r>
              <a:rPr lang="en-US" sz="2800" dirty="0"/>
              <a:t>If the experience of viewing on the two screen sizes were comparable, the gap in time spent should be much narrower</a:t>
            </a:r>
          </a:p>
          <a:p>
            <a:pPr marL="0" indent="0">
              <a:buNone/>
            </a:pPr>
            <a:endParaRPr lang="en-US" sz="3600" dirty="0"/>
          </a:p>
        </p:txBody>
      </p:sp>
      <p:sp>
        <p:nvSpPr>
          <p:cNvPr id="4" name="Slide Number Placeholder 3">
            <a:extLst>
              <a:ext uri="{FF2B5EF4-FFF2-40B4-BE49-F238E27FC236}">
                <a16:creationId xmlns:a16="http://schemas.microsoft.com/office/drawing/2014/main" id="{F3750880-CF8D-42E8-A6F7-2E251DB00A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graphicFrame>
        <p:nvGraphicFramePr>
          <p:cNvPr id="9" name="Content Placeholder 7">
            <a:extLst>
              <a:ext uri="{FF2B5EF4-FFF2-40B4-BE49-F238E27FC236}">
                <a16:creationId xmlns:a16="http://schemas.microsoft.com/office/drawing/2014/main" id="{219CD8F6-CDA5-4E51-9E35-AEC03FEBF4F0}"/>
              </a:ext>
            </a:extLst>
          </p:cNvPr>
          <p:cNvGraphicFramePr>
            <a:graphicFrameLocks/>
          </p:cNvGraphicFramePr>
          <p:nvPr>
            <p:extLst>
              <p:ext uri="{D42A27DB-BD31-4B8C-83A1-F6EECF244321}">
                <p14:modId xmlns:p14="http://schemas.microsoft.com/office/powerpoint/2010/main" val="4181251821"/>
              </p:ext>
            </p:extLst>
          </p:nvPr>
        </p:nvGraphicFramePr>
        <p:xfrm>
          <a:off x="609599" y="2230070"/>
          <a:ext cx="10820401" cy="434852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C36FD95B-DFC8-470D-B89C-6B46D1945BC8}"/>
              </a:ext>
            </a:extLst>
          </p:cNvPr>
          <p:cNvSpPr>
            <a:spLocks noGrp="1"/>
          </p:cNvSpPr>
          <p:nvPr>
            <p:ph type="body" sz="quarter" idx="13"/>
          </p:nvPr>
        </p:nvSpPr>
        <p:spPr>
          <a:xfrm>
            <a:off x="457200" y="6381690"/>
            <a:ext cx="8565573" cy="400110"/>
          </a:xfrm>
        </p:spPr>
        <p:txBody>
          <a:bodyPr/>
          <a:lstStyle/>
          <a:p>
            <a:r>
              <a:rPr lang="en-US" dirty="0"/>
              <a:t>Source: GfK TVB Media Comparisons Study 2023.  M-S 4A-2A.                                                                                                                                Persons 18+ Visited or ordered from a fast food/quick service or a casual dining restaurant in the past month.</a:t>
            </a:r>
          </a:p>
        </p:txBody>
      </p:sp>
      <p:sp>
        <p:nvSpPr>
          <p:cNvPr id="12" name="Title 11">
            <a:extLst>
              <a:ext uri="{FF2B5EF4-FFF2-40B4-BE49-F238E27FC236}">
                <a16:creationId xmlns:a16="http://schemas.microsoft.com/office/drawing/2014/main" id="{9743FFE9-9F10-465C-BD86-F0EF445C1990}"/>
              </a:ext>
            </a:extLst>
          </p:cNvPr>
          <p:cNvSpPr>
            <a:spLocks noGrp="1"/>
          </p:cNvSpPr>
          <p:nvPr>
            <p:ph type="title"/>
          </p:nvPr>
        </p:nvSpPr>
        <p:spPr>
          <a:xfrm>
            <a:off x="419595" y="159444"/>
            <a:ext cx="11352809" cy="1089529"/>
          </a:xfrm>
        </p:spPr>
        <p:txBody>
          <a:bodyPr/>
          <a:lstStyle/>
          <a:p>
            <a:r>
              <a:rPr lang="en-US" sz="3600" dirty="0"/>
              <a:t>A Measure of Engagement is How Much Time People Are Willing to Invest With a Platform Daily</a:t>
            </a:r>
          </a:p>
        </p:txBody>
      </p:sp>
      <p:sp>
        <p:nvSpPr>
          <p:cNvPr id="2" name="TextBox 1">
            <a:extLst>
              <a:ext uri="{FF2B5EF4-FFF2-40B4-BE49-F238E27FC236}">
                <a16:creationId xmlns:a16="http://schemas.microsoft.com/office/drawing/2014/main" id="{8ABE805B-C621-54E1-5EA3-EF0C423F6E47}"/>
              </a:ext>
            </a:extLst>
          </p:cNvPr>
          <p:cNvSpPr txBox="1"/>
          <p:nvPr/>
        </p:nvSpPr>
        <p:spPr>
          <a:xfrm>
            <a:off x="2474495" y="1371600"/>
            <a:ext cx="8193505" cy="369332"/>
          </a:xfrm>
          <a:prstGeom prst="rect">
            <a:avLst/>
          </a:prstGeom>
          <a:noFill/>
        </p:spPr>
        <p:txBody>
          <a:bodyPr wrap="square">
            <a:spAutoFit/>
          </a:bodyPr>
          <a:lstStyle/>
          <a:p>
            <a:pPr algn="ctr"/>
            <a:r>
              <a:rPr lang="en-US" sz="1800" b="1" dirty="0"/>
              <a:t>A18+ QSR/Casual Dining Patrons</a:t>
            </a:r>
          </a:p>
        </p:txBody>
      </p:sp>
    </p:spTree>
    <p:extLst>
      <p:ext uri="{BB962C8B-B14F-4D97-AF65-F5344CB8AC3E}">
        <p14:creationId xmlns:p14="http://schemas.microsoft.com/office/powerpoint/2010/main" val="1310053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1737226"/>
            <a:ext cx="11425813" cy="2377574"/>
          </a:xfrm>
        </p:spPr>
        <p:txBody>
          <a:bodyPr/>
          <a:lstStyle/>
          <a:p>
            <a:r>
              <a:rPr lang="en-US" dirty="0">
                <a:effectLst>
                  <a:outerShdw blurRad="38100" dist="38100" dir="2700000" algn="tl">
                    <a:srgbClr val="000000">
                      <a:alpha val="43137"/>
                    </a:srgbClr>
                  </a:outerShdw>
                </a:effectLst>
              </a:rPr>
              <a:t>Part 2:</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Attitude and Media Preference Questions</a:t>
            </a:r>
          </a:p>
        </p:txBody>
      </p:sp>
    </p:spTree>
    <p:extLst>
      <p:ext uri="{BB962C8B-B14F-4D97-AF65-F5344CB8AC3E}">
        <p14:creationId xmlns:p14="http://schemas.microsoft.com/office/powerpoint/2010/main" val="678464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Image result for 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sp>
        <p:nvSpPr>
          <p:cNvPr id="4" name="AutoShape 4" descr="Image result for new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sp>
        <p:nvSpPr>
          <p:cNvPr id="6" name="AutoShape 6" descr="Image result for new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pic>
        <p:nvPicPr>
          <p:cNvPr id="7" name="Picture 6">
            <a:extLst>
              <a:ext uri="{FF2B5EF4-FFF2-40B4-BE49-F238E27FC236}">
                <a16:creationId xmlns:a16="http://schemas.microsoft.com/office/drawing/2014/main" id="{7BF48E1C-A702-E7F7-8B60-BE800F52CD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863" b="8696"/>
          <a:stretch/>
        </p:blipFill>
        <p:spPr>
          <a:xfrm>
            <a:off x="3077469" y="990600"/>
            <a:ext cx="6037061" cy="3992880"/>
          </a:xfrm>
          <a:prstGeom prst="rect">
            <a:avLst/>
          </a:prstGeom>
          <a:noFill/>
          <a:ln>
            <a:solidFill>
              <a:schemeClr val="tx2"/>
            </a:solidFill>
          </a:ln>
          <a:effectLst>
            <a:innerShdw blurRad="114300">
              <a:prstClr val="black"/>
            </a:innerShdw>
          </a:effectLst>
        </p:spPr>
      </p:pic>
    </p:spTree>
    <p:extLst>
      <p:ext uri="{BB962C8B-B14F-4D97-AF65-F5344CB8AC3E}">
        <p14:creationId xmlns:p14="http://schemas.microsoft.com/office/powerpoint/2010/main" val="2544389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E877D506-7F9E-F60D-503C-AF8E92D7AFAA}"/>
              </a:ext>
            </a:extLst>
          </p:cNvPr>
          <p:cNvGraphicFramePr/>
          <p:nvPr>
            <p:extLst>
              <p:ext uri="{D42A27DB-BD31-4B8C-83A1-F6EECF244321}">
                <p14:modId xmlns:p14="http://schemas.microsoft.com/office/powerpoint/2010/main" val="289634281"/>
              </p:ext>
            </p:extLst>
          </p:nvPr>
        </p:nvGraphicFramePr>
        <p:xfrm>
          <a:off x="228600" y="609601"/>
          <a:ext cx="11885220" cy="5410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78180" y="152400"/>
            <a:ext cx="11687713" cy="1089529"/>
          </a:xfrm>
        </p:spPr>
        <p:txBody>
          <a:bodyPr/>
          <a:lstStyle/>
          <a:p>
            <a:r>
              <a:rPr lang="en-US" sz="3600" dirty="0"/>
              <a:t>The Primary Source For News Among </a:t>
            </a:r>
            <a:br>
              <a:rPr lang="en-US" sz="3600" dirty="0"/>
            </a:br>
            <a:r>
              <a:rPr lang="en-US" sz="3600" dirty="0"/>
              <a:t>QSR/Casual Dining Patrons: Broadcast Television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88B489-69ED-4F0A-A940-13A5E0BFFCBC}" type="slidenum">
              <a:rPr kumimoji="0" lang="en-US" sz="1000" b="0" i="0" u="none" strike="noStrike" kern="1200" cap="none" spc="0" normalizeH="0" baseline="0" noProof="0" smtClean="0">
                <a:ln>
                  <a:noFill/>
                </a:ln>
                <a:solidFill>
                  <a:prstClr val="black"/>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prstClr val="black"/>
              </a:solidFill>
              <a:effectLst/>
              <a:uLnTx/>
              <a:uFillTx/>
              <a:latin typeface="Tahoma"/>
              <a:ea typeface="+mn-ea"/>
              <a:cs typeface="Arial"/>
            </a:endParaRPr>
          </a:p>
        </p:txBody>
      </p:sp>
      <p:sp>
        <p:nvSpPr>
          <p:cNvPr id="5" name="Text Placeholder 4"/>
          <p:cNvSpPr>
            <a:spLocks noGrp="1"/>
          </p:cNvSpPr>
          <p:nvPr>
            <p:ph type="body" sz="quarter" idx="13"/>
          </p:nvPr>
        </p:nvSpPr>
        <p:spPr>
          <a:xfrm>
            <a:off x="457200" y="6273969"/>
            <a:ext cx="9296400" cy="507831"/>
          </a:xfrm>
        </p:spPr>
        <p:txBody>
          <a:bodyPr/>
          <a:lstStyle/>
          <a:p>
            <a:r>
              <a:rPr lang="en-US" dirty="0"/>
              <a:t>Source: GfK TVB Media Comparisons Study 2023. Persons 18+ Visited or ordered from a fast food/quick service or a casual dining restaurant in the past month.                                                   Includes only those who chose a media. QO5 - Which one of the following sources, if any, would you say is your primary source for news?                                                                                         Broadcast TV News &amp; Broadcast TV News Websites/Apps include local TV station &amp; broadcast network telecasts and websites/apps for news/weather/sports.</a:t>
            </a:r>
          </a:p>
        </p:txBody>
      </p:sp>
      <p:sp>
        <p:nvSpPr>
          <p:cNvPr id="9" name="Rectangle 8"/>
          <p:cNvSpPr/>
          <p:nvPr/>
        </p:nvSpPr>
        <p:spPr>
          <a:xfrm>
            <a:off x="1987358" y="1394329"/>
            <a:ext cx="8453433" cy="492443"/>
          </a:xfrm>
          <a:prstGeom prst="rect">
            <a:avLst/>
          </a:prstGeom>
        </p:spPr>
        <p:txBody>
          <a:bodyPr wrap="square">
            <a:spAutoFit/>
          </a:bodyPr>
          <a:lstStyle/>
          <a:p>
            <a:pPr lvl="0" algn="ctr"/>
            <a:r>
              <a:rPr lang="en-US" sz="1400" b="1" dirty="0"/>
              <a:t>Which one of the following sources, if any, would you say is your primary source for news?</a:t>
            </a:r>
          </a:p>
          <a:p>
            <a:pPr algn="ctr"/>
            <a:r>
              <a:rPr lang="en-US" sz="1200" b="1" dirty="0"/>
              <a:t>A18+ QSR/Casual Dining Patrons</a:t>
            </a:r>
          </a:p>
        </p:txBody>
      </p:sp>
    </p:spTree>
    <p:extLst>
      <p:ext uri="{BB962C8B-B14F-4D97-AF65-F5344CB8AC3E}">
        <p14:creationId xmlns:p14="http://schemas.microsoft.com/office/powerpoint/2010/main" val="1807741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7B1C5CC7-AAB1-4D53-99F9-BF19161AA208}"/>
              </a:ext>
            </a:extLst>
          </p:cNvPr>
          <p:cNvGraphicFramePr/>
          <p:nvPr>
            <p:extLst>
              <p:ext uri="{D42A27DB-BD31-4B8C-83A1-F6EECF244321}">
                <p14:modId xmlns:p14="http://schemas.microsoft.com/office/powerpoint/2010/main" val="4171931856"/>
              </p:ext>
            </p:extLst>
          </p:nvPr>
        </p:nvGraphicFramePr>
        <p:xfrm>
          <a:off x="302820" y="619950"/>
          <a:ext cx="11811000" cy="56181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27</a:t>
            </a:fld>
            <a:endParaRPr lang="en-US" dirty="0">
              <a:solidFill>
                <a:prstClr val="black"/>
              </a:solidFill>
            </a:endParaRPr>
          </a:p>
        </p:txBody>
      </p:sp>
      <p:sp>
        <p:nvSpPr>
          <p:cNvPr id="5" name="Text Placeholder 4"/>
          <p:cNvSpPr>
            <a:spLocks noGrp="1"/>
          </p:cNvSpPr>
          <p:nvPr>
            <p:ph type="body" sz="quarter" idx="13"/>
          </p:nvPr>
        </p:nvSpPr>
        <p:spPr>
          <a:xfrm>
            <a:off x="457200" y="6227802"/>
            <a:ext cx="8839200" cy="553998"/>
          </a:xfrm>
        </p:spPr>
        <p:txBody>
          <a:bodyPr/>
          <a:lstStyle/>
          <a:p>
            <a:r>
              <a:rPr lang="en-US" dirty="0"/>
              <a:t>Source: GfK TVB Media Comparisons Study 2023. Persons 18+ Visited or ordered from a fast food/quick service or a casual dining restaurant in the past month. Includes only those who chose a media. QO6 - What source do you turn to first for information about local weather, traffic, or sports? Cable TV websites/apps, national newspapers, local newspapers, radio station website/apps, streaming radio, and podcasts were &lt; 3%.</a:t>
            </a:r>
          </a:p>
        </p:txBody>
      </p:sp>
      <p:sp>
        <p:nvSpPr>
          <p:cNvPr id="2" name="Title 1"/>
          <p:cNvSpPr>
            <a:spLocks noGrp="1"/>
          </p:cNvSpPr>
          <p:nvPr>
            <p:ph type="title"/>
          </p:nvPr>
        </p:nvSpPr>
        <p:spPr>
          <a:xfrm>
            <a:off x="337074" y="76200"/>
            <a:ext cx="11543805" cy="1089529"/>
          </a:xfrm>
        </p:spPr>
        <p:txBody>
          <a:bodyPr/>
          <a:lstStyle/>
          <a:p>
            <a:r>
              <a:rPr lang="en-US" sz="3600" dirty="0"/>
              <a:t>The Primary Source For Local Traffic, Weather &amp; Sports:</a:t>
            </a:r>
            <a:br>
              <a:rPr lang="en-US" sz="3600" dirty="0"/>
            </a:br>
            <a:r>
              <a:rPr lang="en-US" sz="3600" dirty="0"/>
              <a:t>Local Broadcast Television News</a:t>
            </a:r>
          </a:p>
        </p:txBody>
      </p:sp>
      <p:sp>
        <p:nvSpPr>
          <p:cNvPr id="11" name="Rectangle 10"/>
          <p:cNvSpPr/>
          <p:nvPr/>
        </p:nvSpPr>
        <p:spPr>
          <a:xfrm>
            <a:off x="1714500" y="1415266"/>
            <a:ext cx="8763000" cy="492443"/>
          </a:xfrm>
          <a:prstGeom prst="rect">
            <a:avLst/>
          </a:prstGeom>
        </p:spPr>
        <p:txBody>
          <a:bodyPr wrap="square">
            <a:spAutoFit/>
          </a:bodyPr>
          <a:lstStyle/>
          <a:p>
            <a:pPr algn="ctr"/>
            <a:r>
              <a:rPr lang="en-US" sz="1400" b="1" dirty="0"/>
              <a:t>What source do you turn to first for information about local weather, traffic, or sports?</a:t>
            </a:r>
          </a:p>
          <a:p>
            <a:pPr algn="ctr"/>
            <a:r>
              <a:rPr lang="en-US" sz="1200" b="1" dirty="0"/>
              <a:t>A18+ QSR/Casual Dining Patrons</a:t>
            </a:r>
          </a:p>
        </p:txBody>
      </p:sp>
    </p:spTree>
    <p:extLst>
      <p:ext uri="{BB962C8B-B14F-4D97-AF65-F5344CB8AC3E}">
        <p14:creationId xmlns:p14="http://schemas.microsoft.com/office/powerpoint/2010/main" val="3500053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10C12686-CC6C-91A6-4718-71FA6C0DA2EB}"/>
              </a:ext>
            </a:extLst>
          </p:cNvPr>
          <p:cNvGraphicFramePr/>
          <p:nvPr>
            <p:extLst>
              <p:ext uri="{D42A27DB-BD31-4B8C-83A1-F6EECF244321}">
                <p14:modId xmlns:p14="http://schemas.microsoft.com/office/powerpoint/2010/main" val="1483035824"/>
              </p:ext>
            </p:extLst>
          </p:nvPr>
        </p:nvGraphicFramePr>
        <p:xfrm>
          <a:off x="304800" y="1447800"/>
          <a:ext cx="12192000" cy="480307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152400" y="228600"/>
            <a:ext cx="11885220" cy="563231"/>
          </a:xfrm>
        </p:spPr>
        <p:txBody>
          <a:bodyPr/>
          <a:lstStyle/>
          <a:p>
            <a:r>
              <a:rPr lang="en-US" sz="3400" dirty="0"/>
              <a:t>QSR/Casual Dining Patrons’ Trust is in Local Broadcast Assets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28</a:t>
            </a:fld>
            <a:endParaRPr lang="en-US" dirty="0">
              <a:solidFill>
                <a:prstClr val="black"/>
              </a:solidFill>
            </a:endParaRPr>
          </a:p>
        </p:txBody>
      </p:sp>
      <p:sp>
        <p:nvSpPr>
          <p:cNvPr id="5" name="Text Placeholder 4"/>
          <p:cNvSpPr>
            <a:spLocks noGrp="1"/>
          </p:cNvSpPr>
          <p:nvPr>
            <p:ph type="body" sz="quarter" idx="13"/>
          </p:nvPr>
        </p:nvSpPr>
        <p:spPr>
          <a:xfrm>
            <a:off x="381000" y="6324600"/>
            <a:ext cx="8229600" cy="553998"/>
          </a:xfrm>
        </p:spPr>
        <p:txBody>
          <a:bodyPr/>
          <a:lstStyle/>
          <a:p>
            <a:pPr>
              <a:lnSpc>
                <a:spcPct val="100000"/>
              </a:lnSpc>
            </a:pPr>
            <a:r>
              <a:rPr lang="en-US" dirty="0"/>
              <a:t>Source: GfK TVB Media Comparisons Study 2023. Persons 18+ Visited or ordered from a fast food/quick service or a casual dining restaurant in the past month. QO9 - For each source, please indicate the extent to which you agree or disagree with the following statement:                                  I trust the News that I see/hear on this media source. Agree Strongly or Agree Somewhat. </a:t>
            </a:r>
          </a:p>
        </p:txBody>
      </p:sp>
      <p:sp>
        <p:nvSpPr>
          <p:cNvPr id="12" name="Rectangle 11"/>
          <p:cNvSpPr/>
          <p:nvPr/>
        </p:nvSpPr>
        <p:spPr>
          <a:xfrm>
            <a:off x="1827810" y="742772"/>
            <a:ext cx="8763000" cy="800219"/>
          </a:xfrm>
          <a:prstGeom prst="rect">
            <a:avLst/>
          </a:prstGeom>
        </p:spPr>
        <p:txBody>
          <a:bodyPr wrap="square">
            <a:spAutoFit/>
          </a:bodyPr>
          <a:lstStyle/>
          <a:p>
            <a:pPr algn="ctr"/>
            <a:r>
              <a:rPr lang="en-US" sz="1400" b="1" dirty="0"/>
              <a:t>A18+ QSR/Casual Dining Patrons</a:t>
            </a:r>
          </a:p>
          <a:p>
            <a:pPr algn="ctr"/>
            <a:r>
              <a:rPr lang="en-US" sz="1400" b="1" dirty="0"/>
              <a:t>I trust the News that I see/hear on this media source:</a:t>
            </a:r>
            <a:endParaRPr lang="en-US" sz="2000" b="1" dirty="0"/>
          </a:p>
          <a:p>
            <a:pPr algn="ctr"/>
            <a:r>
              <a:rPr lang="en-US" sz="1800" b="1" dirty="0"/>
              <a:t>Percent Agree</a:t>
            </a:r>
          </a:p>
        </p:txBody>
      </p:sp>
      <p:sp>
        <p:nvSpPr>
          <p:cNvPr id="8" name="Oval 7">
            <a:extLst>
              <a:ext uri="{FF2B5EF4-FFF2-40B4-BE49-F238E27FC236}">
                <a16:creationId xmlns:a16="http://schemas.microsoft.com/office/drawing/2014/main" id="{198E2645-964C-49B2-AD0E-4CB5F2EAB39F}"/>
              </a:ext>
            </a:extLst>
          </p:cNvPr>
          <p:cNvSpPr/>
          <p:nvPr/>
        </p:nvSpPr>
        <p:spPr>
          <a:xfrm>
            <a:off x="11125200" y="15240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9" name="Oval 8">
            <a:extLst>
              <a:ext uri="{FF2B5EF4-FFF2-40B4-BE49-F238E27FC236}">
                <a16:creationId xmlns:a16="http://schemas.microsoft.com/office/drawing/2014/main" id="{8BC22FAC-E11F-49DE-9F89-198A597ECB3E}"/>
              </a:ext>
            </a:extLst>
          </p:cNvPr>
          <p:cNvSpPr/>
          <p:nvPr/>
        </p:nvSpPr>
        <p:spPr>
          <a:xfrm>
            <a:off x="10192985" y="2404646"/>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0" name="Oval 9">
            <a:extLst>
              <a:ext uri="{FF2B5EF4-FFF2-40B4-BE49-F238E27FC236}">
                <a16:creationId xmlns:a16="http://schemas.microsoft.com/office/drawing/2014/main" id="{64466A4D-C8AB-4E5F-9F88-44943A2C611C}"/>
              </a:ext>
            </a:extLst>
          </p:cNvPr>
          <p:cNvSpPr/>
          <p:nvPr/>
        </p:nvSpPr>
        <p:spPr>
          <a:xfrm>
            <a:off x="9372600" y="41910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
        <p:nvSpPr>
          <p:cNvPr id="11" name="Oval 10">
            <a:extLst>
              <a:ext uri="{FF2B5EF4-FFF2-40B4-BE49-F238E27FC236}">
                <a16:creationId xmlns:a16="http://schemas.microsoft.com/office/drawing/2014/main" id="{321318D2-C2DE-4DBB-B738-A7F5D06AEE83}"/>
              </a:ext>
            </a:extLst>
          </p:cNvPr>
          <p:cNvSpPr/>
          <p:nvPr/>
        </p:nvSpPr>
        <p:spPr>
          <a:xfrm>
            <a:off x="7449785" y="5943600"/>
            <a:ext cx="703615" cy="3385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ahoma"/>
              <a:ea typeface="+mn-ea"/>
              <a:cs typeface="Arial"/>
            </a:endParaRPr>
          </a:p>
        </p:txBody>
      </p:sp>
    </p:spTree>
    <p:extLst>
      <p:ext uri="{BB962C8B-B14F-4D97-AF65-F5344CB8AC3E}">
        <p14:creationId xmlns:p14="http://schemas.microsoft.com/office/powerpoint/2010/main" val="1530075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80114"/>
            <a:ext cx="11734799" cy="978729"/>
          </a:xfrm>
        </p:spPr>
        <p:txBody>
          <a:bodyPr/>
          <a:lstStyle/>
          <a:p>
            <a:r>
              <a:rPr lang="en-US" sz="3200" dirty="0"/>
              <a:t>Local Broadcast Television News: Most Involved In Your Community For QSR/Casual Dining Patrons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29</a:t>
            </a:fld>
            <a:endParaRPr lang="en-US" dirty="0">
              <a:solidFill>
                <a:prstClr val="black"/>
              </a:solidFill>
            </a:endParaRPr>
          </a:p>
        </p:txBody>
      </p:sp>
      <p:sp>
        <p:nvSpPr>
          <p:cNvPr id="5" name="Text Placeholder 4"/>
          <p:cNvSpPr>
            <a:spLocks noGrp="1"/>
          </p:cNvSpPr>
          <p:nvPr>
            <p:ph type="body" sz="quarter" idx="13"/>
          </p:nvPr>
        </p:nvSpPr>
        <p:spPr>
          <a:xfrm>
            <a:off x="457200" y="6381690"/>
            <a:ext cx="9448800" cy="400110"/>
          </a:xfrm>
        </p:spPr>
        <p:txBody>
          <a:bodyPr/>
          <a:lstStyle/>
          <a:p>
            <a:r>
              <a:rPr lang="en-US" dirty="0"/>
              <a:t>Source: GfK TVB Media Comparisons Study 2023. Persons 18+ Visited or ordered from a fast food/quick service or a casual dining restaurant in the past month.                                                                                        Includes only those who chose a media. QO8 - And, which source of news do you feel is the most involved in your community? </a:t>
            </a:r>
          </a:p>
        </p:txBody>
      </p:sp>
      <p:sp>
        <p:nvSpPr>
          <p:cNvPr id="7" name="Rectangle 6"/>
          <p:cNvSpPr/>
          <p:nvPr/>
        </p:nvSpPr>
        <p:spPr>
          <a:xfrm>
            <a:off x="3929062" y="1295400"/>
            <a:ext cx="4410075" cy="584775"/>
          </a:xfrm>
          <a:prstGeom prst="rect">
            <a:avLst/>
          </a:prstGeom>
        </p:spPr>
        <p:txBody>
          <a:bodyPr wrap="square">
            <a:spAutoFit/>
          </a:bodyPr>
          <a:lstStyle/>
          <a:p>
            <a:pPr algn="ctr"/>
            <a:r>
              <a:rPr lang="en-US" sz="1600" b="1" dirty="0"/>
              <a:t>Which source of news do you feel is the most involved in your community?</a:t>
            </a:r>
          </a:p>
        </p:txBody>
      </p:sp>
      <p:graphicFrame>
        <p:nvGraphicFramePr>
          <p:cNvPr id="3" name="Chart 2">
            <a:extLst>
              <a:ext uri="{FF2B5EF4-FFF2-40B4-BE49-F238E27FC236}">
                <a16:creationId xmlns:a16="http://schemas.microsoft.com/office/drawing/2014/main" id="{C341FBA3-7167-F69B-C6F0-4454706CD8A5}"/>
              </a:ext>
            </a:extLst>
          </p:cNvPr>
          <p:cNvGraphicFramePr/>
          <p:nvPr>
            <p:extLst>
              <p:ext uri="{D42A27DB-BD31-4B8C-83A1-F6EECF244321}">
                <p14:modId xmlns:p14="http://schemas.microsoft.com/office/powerpoint/2010/main" val="3017508657"/>
              </p:ext>
            </p:extLst>
          </p:nvPr>
        </p:nvGraphicFramePr>
        <p:xfrm>
          <a:off x="228600" y="1541225"/>
          <a:ext cx="11734800" cy="49756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4208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901337"/>
            <a:ext cx="11353800" cy="4909963"/>
          </a:xfrm>
        </p:spPr>
        <p:txBody>
          <a:bodyPr>
            <a:noAutofit/>
          </a:bodyPr>
          <a:lstStyle/>
          <a:p>
            <a:pPr>
              <a:lnSpc>
                <a:spcPct val="100000"/>
              </a:lnSpc>
              <a:spcBef>
                <a:spcPts val="1200"/>
              </a:spcBef>
            </a:pPr>
            <a:r>
              <a:rPr lang="en-US" sz="4000" dirty="0">
                <a:solidFill>
                  <a:schemeClr val="tx2"/>
                </a:solidFill>
              </a:rPr>
              <a:t>Two parts to the survey</a:t>
            </a:r>
          </a:p>
          <a:p>
            <a:pPr lvl="1">
              <a:lnSpc>
                <a:spcPct val="100000"/>
              </a:lnSpc>
              <a:spcBef>
                <a:spcPts val="1200"/>
              </a:spcBef>
            </a:pPr>
            <a:r>
              <a:rPr lang="en-US" sz="3600" dirty="0"/>
              <a:t>Time spent with media and reach</a:t>
            </a:r>
          </a:p>
          <a:p>
            <a:pPr lvl="1">
              <a:lnSpc>
                <a:spcPct val="100000"/>
              </a:lnSpc>
              <a:spcBef>
                <a:spcPts val="1200"/>
              </a:spcBef>
            </a:pPr>
            <a:r>
              <a:rPr lang="en-US" sz="3600" dirty="0">
                <a:solidFill>
                  <a:schemeClr val="tx2"/>
                </a:solidFill>
              </a:rPr>
              <a:t>Attitudinal and media preference questions</a:t>
            </a:r>
          </a:p>
          <a:p>
            <a:pPr lvl="1">
              <a:lnSpc>
                <a:spcPct val="100000"/>
              </a:lnSpc>
              <a:spcBef>
                <a:spcPts val="1200"/>
              </a:spcBef>
            </a:pPr>
            <a:endParaRPr lang="en-US" sz="3600" dirty="0">
              <a:solidFill>
                <a:schemeClr val="tx2"/>
              </a:solidFill>
            </a:endParaRP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3</a:t>
            </a:fld>
            <a:endParaRPr lang="en-US" dirty="0">
              <a:solidFill>
                <a:srgbClr val="1C1C1C"/>
              </a:solidFill>
            </a:endParaRPr>
          </a:p>
        </p:txBody>
      </p:sp>
      <p:sp>
        <p:nvSpPr>
          <p:cNvPr id="3" name="Text Placeholder 2"/>
          <p:cNvSpPr>
            <a:spLocks noGrp="1"/>
          </p:cNvSpPr>
          <p:nvPr>
            <p:ph type="body" sz="quarter" idx="13"/>
          </p:nvPr>
        </p:nvSpPr>
        <p:spPr>
          <a:xfrm>
            <a:off x="457200" y="6531077"/>
            <a:ext cx="8580127" cy="230832"/>
          </a:xfrm>
        </p:spPr>
        <p:txBody>
          <a:bodyPr/>
          <a:lstStyle/>
          <a:p>
            <a:r>
              <a:rPr lang="en-US" dirty="0"/>
              <a:t>Source: GfK TVB Media Comparisons Study 2023.</a:t>
            </a:r>
          </a:p>
        </p:txBody>
      </p:sp>
    </p:spTree>
    <p:extLst>
      <p:ext uri="{BB962C8B-B14F-4D97-AF65-F5344CB8AC3E}">
        <p14:creationId xmlns:p14="http://schemas.microsoft.com/office/powerpoint/2010/main" val="3036809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11604187" cy="1034129"/>
          </a:xfrm>
        </p:spPr>
        <p:txBody>
          <a:bodyPr/>
          <a:lstStyle/>
          <a:p>
            <a:r>
              <a:rPr lang="en-US" sz="3400" dirty="0"/>
              <a:t>Local Broadcast Television Station Websites: Top Choice For Info On News And Events For QSR/Casual Dining Patrons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30</a:t>
            </a:fld>
            <a:endParaRPr lang="en-US" dirty="0">
              <a:solidFill>
                <a:prstClr val="black"/>
              </a:solidFill>
            </a:endParaRPr>
          </a:p>
        </p:txBody>
      </p:sp>
      <p:sp>
        <p:nvSpPr>
          <p:cNvPr id="5" name="Text Placeholder 4"/>
          <p:cNvSpPr>
            <a:spLocks noGrp="1"/>
          </p:cNvSpPr>
          <p:nvPr>
            <p:ph type="body" sz="quarter" idx="13"/>
          </p:nvPr>
        </p:nvSpPr>
        <p:spPr>
          <a:xfrm>
            <a:off x="457201" y="6207911"/>
            <a:ext cx="8458199" cy="553998"/>
          </a:xfrm>
        </p:spPr>
        <p:txBody>
          <a:bodyPr/>
          <a:lstStyle/>
          <a:p>
            <a:pPr>
              <a:lnSpc>
                <a:spcPct val="100000"/>
              </a:lnSpc>
            </a:pPr>
            <a:r>
              <a:rPr lang="en-US" dirty="0"/>
              <a:t>Source: GfK TVB Media Comparisons Study 2023. Persons 18+ Visited or ordered from a fast food/quick service or a casual dining restaurant in the past month. Includes only those who answered. QO13 - Which one of the following websites are you most likely to turn to when you need information about local news or events? As a percentage of those that use websites and apps. </a:t>
            </a:r>
          </a:p>
        </p:txBody>
      </p:sp>
      <p:sp>
        <p:nvSpPr>
          <p:cNvPr id="7" name="Rectangle 6"/>
          <p:cNvSpPr/>
          <p:nvPr/>
        </p:nvSpPr>
        <p:spPr>
          <a:xfrm>
            <a:off x="3505200" y="1273314"/>
            <a:ext cx="5562599" cy="707886"/>
          </a:xfrm>
          <a:prstGeom prst="rect">
            <a:avLst/>
          </a:prstGeom>
        </p:spPr>
        <p:txBody>
          <a:bodyPr wrap="square">
            <a:spAutoFit/>
          </a:bodyPr>
          <a:lstStyle/>
          <a:p>
            <a:pPr algn="ctr"/>
            <a:r>
              <a:rPr lang="en-US" sz="1400" b="1" dirty="0"/>
              <a:t> Websites Most Likely To Turn To When You Need Information About Local News Or Events</a:t>
            </a:r>
          </a:p>
          <a:p>
            <a:pPr algn="ctr"/>
            <a:r>
              <a:rPr lang="en-US" sz="1200" b="1" dirty="0"/>
              <a:t>A18+ QSR/Casual Dining Patrons</a:t>
            </a:r>
          </a:p>
        </p:txBody>
      </p:sp>
      <p:graphicFrame>
        <p:nvGraphicFramePr>
          <p:cNvPr id="3" name="Chart 2">
            <a:extLst>
              <a:ext uri="{FF2B5EF4-FFF2-40B4-BE49-F238E27FC236}">
                <a16:creationId xmlns:a16="http://schemas.microsoft.com/office/drawing/2014/main" id="{5D4A1C33-677B-8897-D810-3A9BDBC75F5D}"/>
              </a:ext>
            </a:extLst>
          </p:cNvPr>
          <p:cNvGraphicFramePr/>
          <p:nvPr>
            <p:extLst>
              <p:ext uri="{D42A27DB-BD31-4B8C-83A1-F6EECF244321}">
                <p14:modId xmlns:p14="http://schemas.microsoft.com/office/powerpoint/2010/main" val="350580074"/>
              </p:ext>
            </p:extLst>
          </p:nvPr>
        </p:nvGraphicFramePr>
        <p:xfrm>
          <a:off x="1556818" y="1812561"/>
          <a:ext cx="9459364" cy="50454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9989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2498973"/>
            <a:ext cx="11425813" cy="854080"/>
          </a:xfrm>
        </p:spPr>
        <p:txBody>
          <a:bodyPr/>
          <a:lstStyle/>
          <a:p>
            <a:r>
              <a:rPr lang="en-US" dirty="0">
                <a:effectLst>
                  <a:outerShdw blurRad="38100" dist="38100" dir="2700000" algn="tl">
                    <a:srgbClr val="000000">
                      <a:alpha val="43137"/>
                    </a:srgbClr>
                  </a:outerShdw>
                </a:effectLst>
              </a:rPr>
              <a:t>Television: Motivator &amp; Influencer</a:t>
            </a:r>
          </a:p>
        </p:txBody>
      </p:sp>
    </p:spTree>
    <p:extLst>
      <p:ext uri="{BB962C8B-B14F-4D97-AF65-F5344CB8AC3E}">
        <p14:creationId xmlns:p14="http://schemas.microsoft.com/office/powerpoint/2010/main" val="3598983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71069"/>
            <a:ext cx="11352809" cy="1200329"/>
          </a:xfrm>
        </p:spPr>
        <p:txBody>
          <a:bodyPr/>
          <a:lstStyle/>
          <a:p>
            <a:r>
              <a:rPr lang="en-US" dirty="0"/>
              <a:t>Television Ads Motivate </a:t>
            </a:r>
            <a:br>
              <a:rPr lang="en-US" dirty="0"/>
            </a:br>
            <a:r>
              <a:rPr lang="en-US" dirty="0"/>
              <a:t>QSR/Casual Dining Patrons To Learn More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32</a:t>
            </a:fld>
            <a:endParaRPr lang="en-US" dirty="0">
              <a:solidFill>
                <a:prstClr val="black"/>
              </a:solidFill>
            </a:endParaRPr>
          </a:p>
        </p:txBody>
      </p:sp>
      <p:sp>
        <p:nvSpPr>
          <p:cNvPr id="5" name="Text Placeholder 4"/>
          <p:cNvSpPr>
            <a:spLocks noGrp="1"/>
          </p:cNvSpPr>
          <p:nvPr>
            <p:ph type="body" sz="quarter" idx="13"/>
          </p:nvPr>
        </p:nvSpPr>
        <p:spPr>
          <a:xfrm>
            <a:off x="389115" y="6207911"/>
            <a:ext cx="9410205" cy="553998"/>
          </a:xfrm>
        </p:spPr>
        <p:txBody>
          <a:bodyPr/>
          <a:lstStyle/>
          <a:p>
            <a:pPr eaLnBrk="0" hangingPunct="0">
              <a:lnSpc>
                <a:spcPct val="100000"/>
              </a:lnSpc>
            </a:pPr>
            <a:r>
              <a:rPr lang="en-US" dirty="0"/>
              <a:t>Source: GfK TVB Media Comparisons Study 2023. Persons 18+ Visited or ordered from a fast food/quick service or a casual dining restaurant in the past month.                                                        QO2 - From which of the following sources’ advertising are you most motivated to learn more about advertised products or brands you might like to try or buy? Respondent could select more than one answer. Broadcast TV News Websites/Apps includes local TV station &amp; network websites/apps for news/weather/sports.</a:t>
            </a:r>
          </a:p>
        </p:txBody>
      </p:sp>
      <p:graphicFrame>
        <p:nvGraphicFramePr>
          <p:cNvPr id="9" name="Chart 8"/>
          <p:cNvGraphicFramePr/>
          <p:nvPr>
            <p:extLst>
              <p:ext uri="{D42A27DB-BD31-4B8C-83A1-F6EECF244321}">
                <p14:modId xmlns:p14="http://schemas.microsoft.com/office/powerpoint/2010/main" val="3988012284"/>
              </p:ext>
            </p:extLst>
          </p:nvPr>
        </p:nvGraphicFramePr>
        <p:xfrm>
          <a:off x="419595" y="1219200"/>
          <a:ext cx="11162804" cy="49344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17220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D4F5FA13-5FB1-407D-BF2B-456AD4979843}"/>
              </a:ext>
            </a:extLst>
          </p:cNvPr>
          <p:cNvGraphicFramePr/>
          <p:nvPr>
            <p:extLst>
              <p:ext uri="{D42A27DB-BD31-4B8C-83A1-F6EECF244321}">
                <p14:modId xmlns:p14="http://schemas.microsoft.com/office/powerpoint/2010/main" val="3249551862"/>
              </p:ext>
            </p:extLst>
          </p:nvPr>
        </p:nvGraphicFramePr>
        <p:xfrm>
          <a:off x="419594" y="1183489"/>
          <a:ext cx="11383779" cy="50649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04801" y="152401"/>
            <a:ext cx="11658600" cy="1034129"/>
          </a:xfrm>
        </p:spPr>
        <p:txBody>
          <a:bodyPr/>
          <a:lstStyle/>
          <a:p>
            <a:r>
              <a:rPr lang="en-US" sz="3400" dirty="0"/>
              <a:t>Television is The Top Advertising Medium That Influences Purchase Decisions For QSR/Casual Dining Patrons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33</a:t>
            </a:fld>
            <a:endParaRPr lang="en-US" dirty="0">
              <a:solidFill>
                <a:prstClr val="black"/>
              </a:solidFill>
            </a:endParaRPr>
          </a:p>
        </p:txBody>
      </p:sp>
      <p:sp>
        <p:nvSpPr>
          <p:cNvPr id="5" name="Text Placeholder 4"/>
          <p:cNvSpPr>
            <a:spLocks noGrp="1"/>
          </p:cNvSpPr>
          <p:nvPr>
            <p:ph type="body" sz="quarter" idx="13"/>
          </p:nvPr>
        </p:nvSpPr>
        <p:spPr>
          <a:xfrm>
            <a:off x="388626" y="6054023"/>
            <a:ext cx="9593574" cy="707886"/>
          </a:xfrm>
        </p:spPr>
        <p:txBody>
          <a:bodyPr/>
          <a:lstStyle/>
          <a:p>
            <a:pPr eaLnBrk="0" hangingPunct="0">
              <a:lnSpc>
                <a:spcPct val="100000"/>
              </a:lnSpc>
            </a:pPr>
            <a:r>
              <a:rPr lang="en-US" dirty="0"/>
              <a:t>Source: GfK TVB Media Comparisons Study 2023. Persons 18+ Visited or ordered from a fast food/quick service or a casual dining restaurant in the past month. Includes only those who chose a media. QO1 - Please select the one type of advertising medium which, you feel, most influences you to make a purchase decision? Broadcast TV News Websites/Apps includes local TV station &amp; network websites/apps for news/weather/sports. </a:t>
            </a:r>
          </a:p>
        </p:txBody>
      </p:sp>
      <p:sp>
        <p:nvSpPr>
          <p:cNvPr id="9" name="Rectangle 8"/>
          <p:cNvSpPr/>
          <p:nvPr/>
        </p:nvSpPr>
        <p:spPr>
          <a:xfrm>
            <a:off x="6854239" y="3124200"/>
            <a:ext cx="4953000" cy="1323439"/>
          </a:xfrm>
          <a:prstGeom prst="rect">
            <a:avLst/>
          </a:prstGeom>
        </p:spPr>
        <p:txBody>
          <a:bodyPr wrap="square">
            <a:spAutoFit/>
          </a:bodyPr>
          <a:lstStyle/>
          <a:p>
            <a:pPr algn="ctr" fontAlgn="base">
              <a:spcBef>
                <a:spcPct val="0"/>
              </a:spcBef>
              <a:spcAft>
                <a:spcPct val="0"/>
              </a:spcAft>
              <a:defRPr/>
            </a:pPr>
            <a:r>
              <a:rPr lang="en-US" sz="1600" b="1" kern="0" dirty="0">
                <a:solidFill>
                  <a:srgbClr val="000000"/>
                </a:solidFill>
              </a:rPr>
              <a:t>% </a:t>
            </a:r>
            <a:r>
              <a:rPr lang="en-US" sz="1600" b="1" dirty="0"/>
              <a:t>A18+ QSR/Casual Dining Patrons</a:t>
            </a:r>
          </a:p>
          <a:p>
            <a:pPr algn="ctr" fontAlgn="base">
              <a:spcBef>
                <a:spcPct val="0"/>
              </a:spcBef>
              <a:spcAft>
                <a:spcPct val="0"/>
              </a:spcAft>
              <a:defRPr/>
            </a:pPr>
            <a:endParaRPr lang="en-US" sz="1600" b="1" dirty="0"/>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000000"/>
                </a:solidFill>
                <a:effectLst/>
                <a:uLnTx/>
                <a:uFillTx/>
              </a:rPr>
              <a:t>Advertising medium which you feel most influences you to make a purchase decision </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7999168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Television Ads Are Motivation To Do </a:t>
            </a:r>
            <a:br>
              <a:rPr lang="en-US" sz="3600" dirty="0"/>
            </a:br>
            <a:r>
              <a:rPr lang="en-US" sz="3600" dirty="0"/>
              <a:t>Further Research Online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34</a:t>
            </a:fld>
            <a:endParaRPr lang="en-US" dirty="0">
              <a:solidFill>
                <a:prstClr val="black"/>
              </a:solidFill>
            </a:endParaRPr>
          </a:p>
        </p:txBody>
      </p:sp>
      <p:sp>
        <p:nvSpPr>
          <p:cNvPr id="5" name="Text Placeholder 4"/>
          <p:cNvSpPr>
            <a:spLocks noGrp="1"/>
          </p:cNvSpPr>
          <p:nvPr>
            <p:ph type="body" sz="quarter" idx="13"/>
          </p:nvPr>
        </p:nvSpPr>
        <p:spPr>
          <a:xfrm>
            <a:off x="457201" y="6207911"/>
            <a:ext cx="7848599" cy="553998"/>
          </a:xfrm>
        </p:spPr>
        <p:txBody>
          <a:bodyPr/>
          <a:lstStyle/>
          <a:p>
            <a:pPr>
              <a:lnSpc>
                <a:spcPct val="100000"/>
              </a:lnSpc>
            </a:pPr>
            <a:r>
              <a:rPr lang="en-US" dirty="0"/>
              <a:t>Source: GfK TVB Media Comparisons Study 2023. Persons 18+, Persons 18+ Visited or ordered from a fast food/quick service or a casual dining restaurant in the past month. Includes only those who answered.                                                                                          QO3 - Has an advertisement on television motivated you to go the Internet to find out more information about that product or service?</a:t>
            </a:r>
          </a:p>
        </p:txBody>
      </p:sp>
      <p:sp>
        <p:nvSpPr>
          <p:cNvPr id="6" name="Rectangle 5"/>
          <p:cNvSpPr/>
          <p:nvPr/>
        </p:nvSpPr>
        <p:spPr>
          <a:xfrm>
            <a:off x="1714499" y="1295400"/>
            <a:ext cx="8763000" cy="523220"/>
          </a:xfrm>
          <a:prstGeom prst="rect">
            <a:avLst/>
          </a:prstGeom>
        </p:spPr>
        <p:txBody>
          <a:bodyPr wrap="square">
            <a:spAutoFit/>
          </a:bodyPr>
          <a:lstStyle/>
          <a:p>
            <a:pPr algn="ctr"/>
            <a:r>
              <a:rPr lang="en-US" sz="1400" b="1" dirty="0">
                <a:solidFill>
                  <a:prstClr val="black"/>
                </a:solidFill>
              </a:rPr>
              <a:t>Has an advertisement on television motivated you to go to the Internet to find out more information about that product or service?</a:t>
            </a:r>
          </a:p>
        </p:txBody>
      </p:sp>
      <p:graphicFrame>
        <p:nvGraphicFramePr>
          <p:cNvPr id="8" name="Chart 7"/>
          <p:cNvGraphicFramePr/>
          <p:nvPr>
            <p:extLst>
              <p:ext uri="{D42A27DB-BD31-4B8C-83A1-F6EECF244321}">
                <p14:modId xmlns:p14="http://schemas.microsoft.com/office/powerpoint/2010/main" val="3831415440"/>
              </p:ext>
            </p:extLst>
          </p:nvPr>
        </p:nvGraphicFramePr>
        <p:xfrm>
          <a:off x="3124200" y="1860032"/>
          <a:ext cx="5715000" cy="46127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7322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“When visiting a local television station’s website/apps, do you look at the video ads?”</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35</a:t>
            </a:fld>
            <a:endParaRPr lang="en-US" dirty="0">
              <a:solidFill>
                <a:prstClr val="black"/>
              </a:solidFill>
            </a:endParaRPr>
          </a:p>
        </p:txBody>
      </p:sp>
      <p:sp>
        <p:nvSpPr>
          <p:cNvPr id="5" name="Text Placeholder 4"/>
          <p:cNvSpPr>
            <a:spLocks noGrp="1"/>
          </p:cNvSpPr>
          <p:nvPr>
            <p:ph type="body" sz="quarter" idx="13"/>
          </p:nvPr>
        </p:nvSpPr>
        <p:spPr>
          <a:xfrm>
            <a:off x="457200" y="6207911"/>
            <a:ext cx="8458199" cy="553998"/>
          </a:xfrm>
        </p:spPr>
        <p:txBody>
          <a:bodyPr/>
          <a:lstStyle/>
          <a:p>
            <a:pPr>
              <a:lnSpc>
                <a:spcPct val="100000"/>
              </a:lnSpc>
            </a:pPr>
            <a:r>
              <a:rPr lang="en-US" dirty="0"/>
              <a:t>Source: GfK TVB Media Comparisons Study 2023. Persons 18+, Persons 18+ Visited or ordered from a fast food/quick service or a casual dining restaurant in the past month. QO12 - And, when visiting a local television station’s website/apps, how often do you look at the video ads? Of those who go to a local station’s website or app. Includes only those who answered every time, most of the time, or sometimes.</a:t>
            </a:r>
          </a:p>
        </p:txBody>
      </p:sp>
      <p:graphicFrame>
        <p:nvGraphicFramePr>
          <p:cNvPr id="8" name="Chart 7"/>
          <p:cNvGraphicFramePr/>
          <p:nvPr>
            <p:extLst>
              <p:ext uri="{D42A27DB-BD31-4B8C-83A1-F6EECF244321}">
                <p14:modId xmlns:p14="http://schemas.microsoft.com/office/powerpoint/2010/main" val="247637934"/>
              </p:ext>
            </p:extLst>
          </p:nvPr>
        </p:nvGraphicFramePr>
        <p:xfrm>
          <a:off x="2971800" y="1084667"/>
          <a:ext cx="6477000" cy="52399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00518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396" y="228600"/>
            <a:ext cx="11352809" cy="978729"/>
          </a:xfrm>
        </p:spPr>
        <p:txBody>
          <a:bodyPr/>
          <a:lstStyle/>
          <a:p>
            <a:r>
              <a:rPr lang="en-US" sz="3200" dirty="0"/>
              <a:t>48% of QSR/Casual Dining Patrons Have Read or Watched Local Broadcast TV Station Content on a Social Media Site</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36</a:t>
            </a:fld>
            <a:endParaRPr lang="en-US" dirty="0">
              <a:solidFill>
                <a:prstClr val="black"/>
              </a:solidFill>
            </a:endParaRPr>
          </a:p>
        </p:txBody>
      </p:sp>
      <p:sp>
        <p:nvSpPr>
          <p:cNvPr id="5" name="Text Placeholder 4"/>
          <p:cNvSpPr>
            <a:spLocks noGrp="1"/>
          </p:cNvSpPr>
          <p:nvPr>
            <p:ph type="body" sz="quarter" idx="13"/>
          </p:nvPr>
        </p:nvSpPr>
        <p:spPr>
          <a:xfrm>
            <a:off x="381000" y="6227802"/>
            <a:ext cx="7848600" cy="553998"/>
          </a:xfrm>
        </p:spPr>
        <p:txBody>
          <a:bodyPr/>
          <a:lstStyle/>
          <a:p>
            <a:r>
              <a:rPr lang="en-US" dirty="0"/>
              <a:t>Source: GfK TVB Media Comparisons Study 2023. Persons 18+, Persons 18+ Visited or ordered from a fast food/quick service or a casual dining restaurant in the past month. Includes only those who answered all of the time, often, or sometimes.</a:t>
            </a:r>
            <a:br>
              <a:rPr lang="en-US" dirty="0"/>
            </a:br>
            <a:r>
              <a:rPr lang="en-US" dirty="0"/>
              <a:t>QO10 - Have you ever read or watched local broadcast TV station content on a social media site like Facebook, Twitter, or Instagram?</a:t>
            </a:r>
          </a:p>
        </p:txBody>
      </p:sp>
      <p:graphicFrame>
        <p:nvGraphicFramePr>
          <p:cNvPr id="7" name="Chart 6"/>
          <p:cNvGraphicFramePr/>
          <p:nvPr>
            <p:extLst>
              <p:ext uri="{D42A27DB-BD31-4B8C-83A1-F6EECF244321}">
                <p14:modId xmlns:p14="http://schemas.microsoft.com/office/powerpoint/2010/main" val="2476195044"/>
              </p:ext>
            </p:extLst>
          </p:nvPr>
        </p:nvGraphicFramePr>
        <p:xfrm>
          <a:off x="3251618" y="1524001"/>
          <a:ext cx="5688762" cy="50180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68947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5187" y="1600200"/>
            <a:ext cx="11425813" cy="2751522"/>
          </a:xfrm>
        </p:spPr>
        <p:txBody>
          <a:bodyPr/>
          <a:lstStyle/>
          <a:p>
            <a:r>
              <a:rPr lang="en-US" sz="4800" dirty="0">
                <a:effectLst>
                  <a:outerShdw blurRad="38100" dist="38100" dir="2700000" algn="tl">
                    <a:srgbClr val="000000">
                      <a:alpha val="43137"/>
                    </a:srgbClr>
                  </a:outerShdw>
                </a:effectLst>
              </a:rPr>
              <a:t>If you could choose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only </a:t>
            </a:r>
            <a:r>
              <a:rPr lang="en-US" sz="4800" b="1" dirty="0">
                <a:effectLst>
                  <a:outerShdw blurRad="38100" dist="38100" dir="2700000" algn="tl">
                    <a:srgbClr val="000000">
                      <a:alpha val="43137"/>
                    </a:srgbClr>
                  </a:outerShdw>
                </a:effectLst>
              </a:rPr>
              <a:t>five</a:t>
            </a:r>
            <a:r>
              <a:rPr lang="en-US" sz="4800" dirty="0">
                <a:effectLst>
                  <a:outerShdw blurRad="38100" dist="38100" dir="2700000" algn="tl">
                    <a:srgbClr val="000000">
                      <a:alpha val="43137"/>
                    </a:srgbClr>
                  </a:outerShdw>
                </a:effectLst>
              </a:rPr>
              <a:t> networks, </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which five would you choose? </a:t>
            </a:r>
            <a:br>
              <a:rPr lang="en-US" sz="4800" dirty="0">
                <a:effectLst>
                  <a:outerShdw blurRad="38100" dist="38100" dir="2700000" algn="tl">
                    <a:srgbClr val="000000">
                      <a:alpha val="43137"/>
                    </a:srgbClr>
                  </a:outerShdw>
                </a:effectLst>
              </a:rPr>
            </a:br>
            <a:endParaRPr lang="en-US" sz="4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15755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352809" cy="590931"/>
          </a:xfrm>
        </p:spPr>
        <p:txBody>
          <a:bodyPr/>
          <a:lstStyle/>
          <a:p>
            <a:r>
              <a:rPr lang="en-US" sz="3600" dirty="0"/>
              <a:t>Out of 5 choices, the top 4 were Broadcast Networks</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251622777"/>
              </p:ext>
            </p:extLst>
          </p:nvPr>
        </p:nvGraphicFramePr>
        <p:xfrm>
          <a:off x="609600" y="1066800"/>
          <a:ext cx="11353800" cy="4910138"/>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CCDEFDE6-E0D7-4837-9BAC-C5447762A0EF}" type="slidenum">
              <a:rPr lang="en-US" smtClean="0"/>
              <a:t>38</a:t>
            </a:fld>
            <a:endParaRPr lang="en-US"/>
          </a:p>
        </p:txBody>
      </p:sp>
      <p:sp>
        <p:nvSpPr>
          <p:cNvPr id="3" name="Text Placeholder 2"/>
          <p:cNvSpPr>
            <a:spLocks noGrp="1"/>
          </p:cNvSpPr>
          <p:nvPr>
            <p:ph type="body" sz="quarter" idx="13"/>
          </p:nvPr>
        </p:nvSpPr>
        <p:spPr>
          <a:xfrm>
            <a:off x="457200" y="6273969"/>
            <a:ext cx="8915400" cy="507831"/>
          </a:xfrm>
        </p:spPr>
        <p:txBody>
          <a:bodyPr/>
          <a:lstStyle/>
          <a:p>
            <a:r>
              <a:rPr lang="en-US" dirty="0"/>
              <a:t>Source: GfK TVB Media Comparisons Study 2023. Persons 18+ Visited or ordered from a fast food/quick service or a casual dining restaurant in the past month. QTV4 – “Now think about all the television networks you watch, either regularly or occasionally. If you could choose only five networks, which five would you choose?” Respondents were given 50 choices of Broadcast and Cable Networks with an option to write in a network.</a:t>
            </a:r>
          </a:p>
        </p:txBody>
      </p:sp>
      <p:sp>
        <p:nvSpPr>
          <p:cNvPr id="15" name="Rectangle 14"/>
          <p:cNvSpPr/>
          <p:nvPr/>
        </p:nvSpPr>
        <p:spPr>
          <a:xfrm>
            <a:off x="1458411" y="866745"/>
            <a:ext cx="9275176" cy="400110"/>
          </a:xfrm>
          <a:prstGeom prst="rect">
            <a:avLst/>
          </a:prstGeom>
        </p:spPr>
        <p:txBody>
          <a:bodyPr wrap="square">
            <a:spAutoFit/>
          </a:bodyPr>
          <a:lstStyle/>
          <a:p>
            <a:pPr algn="ctr"/>
            <a:r>
              <a:rPr lang="en-US" sz="2000" dirty="0"/>
              <a:t>If you could choose only </a:t>
            </a:r>
            <a:r>
              <a:rPr lang="en-US" sz="2000" b="1" dirty="0"/>
              <a:t>five</a:t>
            </a:r>
            <a:r>
              <a:rPr lang="en-US" sz="2000" dirty="0"/>
              <a:t> networks, which five would you choose? </a:t>
            </a:r>
          </a:p>
        </p:txBody>
      </p:sp>
      <p:sp>
        <p:nvSpPr>
          <p:cNvPr id="16" name="TextBox 15"/>
          <p:cNvSpPr txBox="1"/>
          <p:nvPr/>
        </p:nvSpPr>
        <p:spPr>
          <a:xfrm>
            <a:off x="986512" y="5029200"/>
            <a:ext cx="1219200" cy="646331"/>
          </a:xfrm>
          <a:prstGeom prst="rect">
            <a:avLst/>
          </a:prstGeom>
          <a:noFill/>
        </p:spPr>
        <p:txBody>
          <a:bodyPr wrap="square" rtlCol="0">
            <a:spAutoFit/>
          </a:bodyPr>
          <a:lstStyle/>
          <a:p>
            <a:pPr algn="ctr"/>
            <a:r>
              <a:rPr lang="en-US" dirty="0"/>
              <a:t>Network “A”</a:t>
            </a:r>
          </a:p>
        </p:txBody>
      </p:sp>
      <p:sp>
        <p:nvSpPr>
          <p:cNvPr id="17" name="TextBox 16"/>
          <p:cNvSpPr txBox="1"/>
          <p:nvPr/>
        </p:nvSpPr>
        <p:spPr>
          <a:xfrm>
            <a:off x="3276600" y="5029200"/>
            <a:ext cx="1219200" cy="646331"/>
          </a:xfrm>
          <a:prstGeom prst="rect">
            <a:avLst/>
          </a:prstGeom>
          <a:noFill/>
        </p:spPr>
        <p:txBody>
          <a:bodyPr wrap="square" rtlCol="0">
            <a:spAutoFit/>
          </a:bodyPr>
          <a:lstStyle/>
          <a:p>
            <a:pPr algn="ctr"/>
            <a:r>
              <a:rPr lang="en-US" dirty="0"/>
              <a:t>Network “B”</a:t>
            </a:r>
          </a:p>
        </p:txBody>
      </p:sp>
      <p:sp>
        <p:nvSpPr>
          <p:cNvPr id="18" name="TextBox 17"/>
          <p:cNvSpPr txBox="1"/>
          <p:nvPr/>
        </p:nvSpPr>
        <p:spPr>
          <a:xfrm>
            <a:off x="5486400" y="5036418"/>
            <a:ext cx="1219200" cy="646331"/>
          </a:xfrm>
          <a:prstGeom prst="rect">
            <a:avLst/>
          </a:prstGeom>
          <a:noFill/>
        </p:spPr>
        <p:txBody>
          <a:bodyPr wrap="square" rtlCol="0">
            <a:spAutoFit/>
          </a:bodyPr>
          <a:lstStyle/>
          <a:p>
            <a:pPr algn="ctr"/>
            <a:r>
              <a:rPr lang="en-US" dirty="0"/>
              <a:t>Network “C”</a:t>
            </a:r>
          </a:p>
        </p:txBody>
      </p:sp>
      <p:sp>
        <p:nvSpPr>
          <p:cNvPr id="19" name="TextBox 18"/>
          <p:cNvSpPr txBox="1"/>
          <p:nvPr/>
        </p:nvSpPr>
        <p:spPr>
          <a:xfrm>
            <a:off x="7776488" y="5036418"/>
            <a:ext cx="1219200" cy="646331"/>
          </a:xfrm>
          <a:prstGeom prst="rect">
            <a:avLst/>
          </a:prstGeom>
          <a:noFill/>
        </p:spPr>
        <p:txBody>
          <a:bodyPr wrap="square" rtlCol="0">
            <a:spAutoFit/>
          </a:bodyPr>
          <a:lstStyle/>
          <a:p>
            <a:pPr algn="ctr"/>
            <a:r>
              <a:rPr lang="en-US" dirty="0"/>
              <a:t>Network “D”</a:t>
            </a:r>
          </a:p>
        </p:txBody>
      </p:sp>
      <p:sp>
        <p:nvSpPr>
          <p:cNvPr id="20" name="TextBox 19"/>
          <p:cNvSpPr txBox="1"/>
          <p:nvPr/>
        </p:nvSpPr>
        <p:spPr>
          <a:xfrm>
            <a:off x="10058400" y="5036418"/>
            <a:ext cx="1219200" cy="646331"/>
          </a:xfrm>
          <a:prstGeom prst="rect">
            <a:avLst/>
          </a:prstGeom>
          <a:noFill/>
        </p:spPr>
        <p:txBody>
          <a:bodyPr wrap="square" rtlCol="0">
            <a:spAutoFit/>
          </a:bodyPr>
          <a:lstStyle/>
          <a:p>
            <a:pPr algn="ctr"/>
            <a:r>
              <a:rPr lang="en-US" dirty="0"/>
              <a:t>Network “E”</a:t>
            </a:r>
          </a:p>
        </p:txBody>
      </p:sp>
      <p:cxnSp>
        <p:nvCxnSpPr>
          <p:cNvPr id="6" name="Straight Connector 5"/>
          <p:cNvCxnSpPr/>
          <p:nvPr/>
        </p:nvCxnSpPr>
        <p:spPr>
          <a:xfrm>
            <a:off x="609600" y="5029200"/>
            <a:ext cx="108712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3619499" y="5728603"/>
            <a:ext cx="4953000" cy="381000"/>
            <a:chOff x="3352800" y="5964866"/>
            <a:chExt cx="4953000" cy="381000"/>
          </a:xfrm>
        </p:grpSpPr>
        <p:sp>
          <p:nvSpPr>
            <p:cNvPr id="23" name="Rectangle 22"/>
            <p:cNvSpPr/>
            <p:nvPr/>
          </p:nvSpPr>
          <p:spPr>
            <a:xfrm>
              <a:off x="3352800" y="5964866"/>
              <a:ext cx="4953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3429000" y="5986046"/>
              <a:ext cx="4872771" cy="338554"/>
              <a:chOff x="3429000" y="5986046"/>
              <a:chExt cx="4872771" cy="338554"/>
            </a:xfrm>
          </p:grpSpPr>
          <p:sp>
            <p:nvSpPr>
              <p:cNvPr id="13" name="TextBox 12"/>
              <p:cNvSpPr txBox="1"/>
              <p:nvPr/>
            </p:nvSpPr>
            <p:spPr>
              <a:xfrm>
                <a:off x="3651602" y="5986046"/>
                <a:ext cx="2333909" cy="338554"/>
              </a:xfrm>
              <a:prstGeom prst="rect">
                <a:avLst/>
              </a:prstGeom>
              <a:noFill/>
            </p:spPr>
            <p:txBody>
              <a:bodyPr wrap="none" rtlCol="0">
                <a:spAutoFit/>
              </a:bodyPr>
              <a:lstStyle/>
              <a:p>
                <a:r>
                  <a:rPr lang="en-US" sz="1600" dirty="0"/>
                  <a:t>BROADCAST NETWORK</a:t>
                </a:r>
              </a:p>
            </p:txBody>
          </p:sp>
          <p:sp>
            <p:nvSpPr>
              <p:cNvPr id="14" name="TextBox 13"/>
              <p:cNvSpPr txBox="1"/>
              <p:nvPr/>
            </p:nvSpPr>
            <p:spPr>
              <a:xfrm>
                <a:off x="6518911" y="5986046"/>
                <a:ext cx="1782860" cy="338554"/>
              </a:xfrm>
              <a:prstGeom prst="rect">
                <a:avLst/>
              </a:prstGeom>
              <a:noFill/>
            </p:spPr>
            <p:txBody>
              <a:bodyPr wrap="none" rtlCol="0">
                <a:spAutoFit/>
              </a:bodyPr>
              <a:lstStyle/>
              <a:p>
                <a:r>
                  <a:rPr lang="en-US" sz="1600" dirty="0"/>
                  <a:t>CABLE NETWORK</a:t>
                </a:r>
              </a:p>
            </p:txBody>
          </p:sp>
          <p:pic>
            <p:nvPicPr>
              <p:cNvPr id="8" name="Picture 7"/>
              <p:cNvPicPr>
                <a:picLocks noChangeAspect="1"/>
              </p:cNvPicPr>
              <p:nvPr/>
            </p:nvPicPr>
            <p:blipFill>
              <a:blip r:embed="rId3"/>
              <a:stretch>
                <a:fillRect/>
              </a:stretch>
            </p:blipFill>
            <p:spPr>
              <a:xfrm>
                <a:off x="6290311" y="6007718"/>
                <a:ext cx="327414" cy="295210"/>
              </a:xfrm>
              <a:prstGeom prst="rect">
                <a:avLst/>
              </a:prstGeom>
            </p:spPr>
          </p:pic>
          <p:pic>
            <p:nvPicPr>
              <p:cNvPr id="9" name="Picture 8"/>
              <p:cNvPicPr>
                <a:picLocks noChangeAspect="1"/>
              </p:cNvPicPr>
              <p:nvPr/>
            </p:nvPicPr>
            <p:blipFill>
              <a:blip r:embed="rId4"/>
              <a:stretch>
                <a:fillRect/>
              </a:stretch>
            </p:blipFill>
            <p:spPr>
              <a:xfrm>
                <a:off x="3429000" y="6005016"/>
                <a:ext cx="292704" cy="300615"/>
              </a:xfrm>
              <a:prstGeom prst="rect">
                <a:avLst/>
              </a:prstGeom>
            </p:spPr>
          </p:pic>
        </p:grpSp>
      </p:grpSp>
    </p:spTree>
    <p:extLst>
      <p:ext uri="{BB962C8B-B14F-4D97-AF65-F5344CB8AC3E}">
        <p14:creationId xmlns:p14="http://schemas.microsoft.com/office/powerpoint/2010/main" val="25602445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91869"/>
            <a:ext cx="11352809" cy="646331"/>
          </a:xfrm>
        </p:spPr>
        <p:txBody>
          <a:bodyPr/>
          <a:lstStyle/>
          <a:p>
            <a:r>
              <a:rPr lang="en-US" dirty="0"/>
              <a:t>QSR/Casual Dining Summary</a:t>
            </a:r>
          </a:p>
        </p:txBody>
      </p:sp>
      <p:sp>
        <p:nvSpPr>
          <p:cNvPr id="3" name="Content Placeholder 2"/>
          <p:cNvSpPr>
            <a:spLocks noGrp="1"/>
          </p:cNvSpPr>
          <p:nvPr>
            <p:ph idx="1"/>
          </p:nvPr>
        </p:nvSpPr>
        <p:spPr>
          <a:xfrm>
            <a:off x="324591" y="990600"/>
            <a:ext cx="11542816" cy="5486400"/>
          </a:xfrm>
        </p:spPr>
        <p:txBody>
          <a:bodyPr>
            <a:noAutofit/>
          </a:bodyPr>
          <a:lstStyle/>
          <a:p>
            <a:pPr marL="290513" indent="-290513">
              <a:lnSpc>
                <a:spcPct val="100000"/>
              </a:lnSpc>
              <a:spcBef>
                <a:spcPts val="2400"/>
              </a:spcBef>
            </a:pPr>
            <a:r>
              <a:rPr lang="en-US" sz="2400" dirty="0"/>
              <a:t>TV has the highest reach and people spend the most time with TV of all media platforms studied.</a:t>
            </a:r>
          </a:p>
          <a:p>
            <a:pPr marL="290513" indent="-290513">
              <a:lnSpc>
                <a:spcPct val="100000"/>
              </a:lnSpc>
              <a:spcBef>
                <a:spcPts val="2400"/>
              </a:spcBef>
            </a:pPr>
            <a:r>
              <a:rPr lang="en-US" sz="2400" dirty="0"/>
              <a:t>Most TV viewers are reached through broadcast TV.</a:t>
            </a:r>
          </a:p>
          <a:p>
            <a:pPr marL="290513" indent="-290513">
              <a:lnSpc>
                <a:spcPct val="100000"/>
              </a:lnSpc>
              <a:spcBef>
                <a:spcPts val="2400"/>
              </a:spcBef>
            </a:pPr>
            <a:r>
              <a:rPr lang="en-US" sz="2400" dirty="0"/>
              <a:t>If streaming platforms have no advertising, advertisers cannot reach these viewers. But Broadcast assets can reach most of them.</a:t>
            </a:r>
          </a:p>
          <a:p>
            <a:pPr>
              <a:lnSpc>
                <a:spcPct val="100000"/>
              </a:lnSpc>
              <a:spcBef>
                <a:spcPts val="1800"/>
              </a:spcBef>
            </a:pPr>
            <a:r>
              <a:rPr lang="en-US" sz="2400" dirty="0"/>
              <a:t>Local TV news is the most trusted news source. </a:t>
            </a:r>
            <a:r>
              <a:rPr lang="en-US" sz="2400" dirty="0">
                <a:latin typeface="Tahoma" panose="020B0604030504040204" pitchFamily="34" charset="0"/>
                <a:ea typeface="Tahoma" panose="020B0604030504040204" pitchFamily="34" charset="0"/>
                <a:cs typeface="Tahoma" panose="020B0604030504040204" pitchFamily="34" charset="0"/>
              </a:rPr>
              <a:t>Local TV News websites/apps is the most trusted digital source.</a:t>
            </a:r>
          </a:p>
          <a:p>
            <a:pPr>
              <a:lnSpc>
                <a:spcPct val="100000"/>
              </a:lnSpc>
              <a:spcBef>
                <a:spcPts val="1800"/>
              </a:spcBef>
            </a:pPr>
            <a:r>
              <a:rPr lang="en-US" sz="2400" dirty="0">
                <a:latin typeface="Tahoma" panose="020B0604030504040204" pitchFamily="34" charset="0"/>
                <a:ea typeface="Tahoma" panose="020B0604030504040204" pitchFamily="34" charset="0"/>
                <a:cs typeface="Tahoma" panose="020B0604030504040204" pitchFamily="34" charset="0"/>
              </a:rPr>
              <a:t>TV is the top advertising medium for purchase influence and motivating respondents to learn more about products.</a:t>
            </a:r>
          </a:p>
          <a:p>
            <a:pPr>
              <a:lnSpc>
                <a:spcPct val="100000"/>
              </a:lnSpc>
              <a:spcAft>
                <a:spcPts val="1200"/>
              </a:spcAft>
            </a:pPr>
            <a:r>
              <a:rPr lang="en-US" sz="2400" dirty="0"/>
              <a:t>When picking only five networks, the top four are on broadcast TV.</a:t>
            </a: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619127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D4CB63B-5BCE-460B-8557-1A5E2DE03B46}"/>
              </a:ext>
            </a:extLst>
          </p:cNvPr>
          <p:cNvSpPr>
            <a:spLocks noGrp="1"/>
          </p:cNvSpPr>
          <p:nvPr>
            <p:ph type="ctrTitle"/>
          </p:nvPr>
        </p:nvSpPr>
        <p:spPr>
          <a:xfrm>
            <a:off x="381000" y="669724"/>
            <a:ext cx="11425813" cy="1615827"/>
          </a:xfrm>
        </p:spPr>
        <p:txBody>
          <a:bodyPr/>
          <a:lstStyle/>
          <a:p>
            <a:r>
              <a:rPr lang="en-US" dirty="0">
                <a:effectLst>
                  <a:outerShdw blurRad="38100" dist="38100" dir="2700000" algn="tl">
                    <a:srgbClr val="000000">
                      <a:alpha val="43137"/>
                    </a:srgbClr>
                  </a:outerShdw>
                </a:effectLst>
              </a:rPr>
              <a:t>Part 1:</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Reach and Time Spent</a:t>
            </a:r>
          </a:p>
        </p:txBody>
      </p:sp>
      <p:grpSp>
        <p:nvGrpSpPr>
          <p:cNvPr id="14" name="Group 13">
            <a:extLst>
              <a:ext uri="{FF2B5EF4-FFF2-40B4-BE49-F238E27FC236}">
                <a16:creationId xmlns:a16="http://schemas.microsoft.com/office/drawing/2014/main" id="{EB0B47A2-B444-2C75-1129-29633B9D9BAA}"/>
              </a:ext>
            </a:extLst>
          </p:cNvPr>
          <p:cNvGrpSpPr/>
          <p:nvPr/>
        </p:nvGrpSpPr>
        <p:grpSpPr>
          <a:xfrm>
            <a:off x="2209800" y="2514600"/>
            <a:ext cx="7772400" cy="2473720"/>
            <a:chOff x="2590800" y="2514600"/>
            <a:chExt cx="7772400" cy="2473720"/>
          </a:xfrm>
        </p:grpSpPr>
        <p:pic>
          <p:nvPicPr>
            <p:cNvPr id="10" name="Picture 9">
              <a:extLst>
                <a:ext uri="{FF2B5EF4-FFF2-40B4-BE49-F238E27FC236}">
                  <a16:creationId xmlns:a16="http://schemas.microsoft.com/office/drawing/2014/main" id="{0AD289B6-1ED9-E2F7-F0C9-501AEDA245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4908" y="2514600"/>
              <a:ext cx="3298292" cy="2473720"/>
            </a:xfrm>
            <a:prstGeom prst="rect">
              <a:avLst/>
            </a:prstGeom>
            <a:noFill/>
            <a:ln>
              <a:solidFill>
                <a:schemeClr val="tx2"/>
              </a:solidFill>
            </a:ln>
            <a:effectLst>
              <a:innerShdw blurRad="114300">
                <a:prstClr val="black"/>
              </a:innerShdw>
            </a:effectLst>
          </p:spPr>
        </p:pic>
        <p:pic>
          <p:nvPicPr>
            <p:cNvPr id="12" name="Picture 11">
              <a:extLst>
                <a:ext uri="{FF2B5EF4-FFF2-40B4-BE49-F238E27FC236}">
                  <a16:creationId xmlns:a16="http://schemas.microsoft.com/office/drawing/2014/main" id="{C4915A19-D3BB-7EDF-9273-8EF2FF9B858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250" r="3574" b="4743"/>
            <a:stretch/>
          </p:blipFill>
          <p:spPr>
            <a:xfrm>
              <a:off x="2590800" y="2514600"/>
              <a:ext cx="3298292" cy="2473720"/>
            </a:xfrm>
            <a:prstGeom prst="rect">
              <a:avLst/>
            </a:prstGeom>
            <a:noFill/>
            <a:ln>
              <a:solidFill>
                <a:schemeClr val="tx2"/>
              </a:solidFill>
            </a:ln>
            <a:effectLst>
              <a:innerShdw blurRad="114300">
                <a:prstClr val="black"/>
              </a:innerShdw>
            </a:effectLst>
          </p:spPr>
        </p:pic>
      </p:grpSp>
    </p:spTree>
    <p:extLst>
      <p:ext uri="{BB962C8B-B14F-4D97-AF65-F5344CB8AC3E}">
        <p14:creationId xmlns:p14="http://schemas.microsoft.com/office/powerpoint/2010/main" val="30204884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311636" y="3449052"/>
            <a:ext cx="7568727" cy="1427747"/>
          </a:xfrm>
        </p:spPr>
        <p:txBody>
          <a:bodyPr/>
          <a:lstStyle/>
          <a:p>
            <a:r>
              <a:rPr lang="en-US" sz="8000" dirty="0"/>
              <a:t>Thank You!</a:t>
            </a:r>
          </a:p>
        </p:txBody>
      </p:sp>
    </p:spTree>
    <p:extLst>
      <p:ext uri="{BB962C8B-B14F-4D97-AF65-F5344CB8AC3E}">
        <p14:creationId xmlns:p14="http://schemas.microsoft.com/office/powerpoint/2010/main" val="1162054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2400"/>
            <a:ext cx="11352809" cy="1089529"/>
          </a:xfrm>
        </p:spPr>
        <p:txBody>
          <a:bodyPr/>
          <a:lstStyle/>
          <a:p>
            <a:r>
              <a:rPr lang="en-US" sz="3600" dirty="0"/>
              <a:t>Reach and Time Spent Focus on the Individual and Their One Day Use of Media Platforms</a:t>
            </a:r>
          </a:p>
        </p:txBody>
      </p:sp>
      <p:sp>
        <p:nvSpPr>
          <p:cNvPr id="3" name="Content Placeholder 2"/>
          <p:cNvSpPr>
            <a:spLocks noGrp="1"/>
          </p:cNvSpPr>
          <p:nvPr>
            <p:ph idx="1"/>
          </p:nvPr>
        </p:nvSpPr>
        <p:spPr>
          <a:xfrm>
            <a:off x="577516" y="1643237"/>
            <a:ext cx="11351819" cy="1480963"/>
          </a:xfrm>
        </p:spPr>
        <p:txBody>
          <a:bodyPr/>
          <a:lstStyle/>
          <a:p>
            <a:pPr marL="0" indent="0">
              <a:buNone/>
            </a:pPr>
            <a:r>
              <a:rPr lang="en-US" dirty="0">
                <a:solidFill>
                  <a:schemeClr val="tx2"/>
                </a:solidFill>
              </a:rPr>
              <a:t>Thinking about your use of “Media A” yesterday in any location, for about how long did you use “Media A” during each of these time periods?</a:t>
            </a:r>
          </a:p>
          <a:p>
            <a:endParaRPr lang="en-US" dirty="0">
              <a:solidFill>
                <a:schemeClr val="tx2"/>
              </a:solidFill>
            </a:endParaRPr>
          </a:p>
          <a:p>
            <a:pPr lvl="1"/>
            <a:endParaRPr lang="en-US" dirty="0">
              <a:solidFill>
                <a:schemeClr val="tx2"/>
              </a:solidFill>
            </a:endParaRPr>
          </a:p>
          <a:p>
            <a:pPr lvl="1"/>
            <a:endParaRPr lang="en-US" dirty="0">
              <a:solidFill>
                <a:schemeClr val="tx2"/>
              </a:solidFill>
            </a:endParaRPr>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5</a:t>
            </a:fld>
            <a:endParaRPr lang="en-US" dirty="0">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839806317"/>
              </p:ext>
            </p:extLst>
          </p:nvPr>
        </p:nvGraphicFramePr>
        <p:xfrm>
          <a:off x="2031999" y="3581400"/>
          <a:ext cx="8127999" cy="185420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a:t>Hours</a:t>
                      </a:r>
                    </a:p>
                  </a:txBody>
                  <a:tcPr>
                    <a:lnT w="12700" cap="flat" cmpd="sng" algn="ctr">
                      <a:solidFill>
                        <a:schemeClr val="tx1"/>
                      </a:solidFill>
                      <a:prstDash val="solid"/>
                      <a:round/>
                      <a:headEnd type="none" w="med" len="med"/>
                      <a:tailEnd type="none" w="med" len="med"/>
                    </a:lnT>
                  </a:tcPr>
                </a:tc>
                <a:tc>
                  <a:txBody>
                    <a:bodyPr/>
                    <a:lstStyle/>
                    <a:p>
                      <a:r>
                        <a:rPr lang="en-US" dirty="0"/>
                        <a:t>Minutes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en-US" dirty="0"/>
                        <a:t>4am-9am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r>
                        <a:rPr lang="en-US" dirty="0"/>
                        <a:t>9am-4pm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en-US" dirty="0"/>
                        <a:t>4pm-8pm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8pm-2am</a:t>
                      </a:r>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93343151"/>
                  </a:ext>
                </a:extLst>
              </a:tr>
            </a:tbl>
          </a:graphicData>
        </a:graphic>
      </p:graphicFrame>
    </p:spTree>
    <p:extLst>
      <p:ext uri="{BB962C8B-B14F-4D97-AF65-F5344CB8AC3E}">
        <p14:creationId xmlns:p14="http://schemas.microsoft.com/office/powerpoint/2010/main" val="517955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CFA5C1-C9B3-4171-987E-99F2F94EC26D}"/>
              </a:ext>
            </a:extLst>
          </p:cNvPr>
          <p:cNvSpPr>
            <a:spLocks noGrp="1"/>
          </p:cNvSpPr>
          <p:nvPr>
            <p:ph idx="1"/>
          </p:nvPr>
        </p:nvSpPr>
        <p:spPr/>
        <p:txBody>
          <a:bodyPr>
            <a:normAutofit/>
          </a:bodyPr>
          <a:lstStyle/>
          <a:p>
            <a:pPr marL="290513" indent="-290513"/>
            <a:r>
              <a:rPr lang="en-US" sz="3200" dirty="0"/>
              <a:t>If users spent even one minute a day with a platform they were included in that platform’s “Reach”</a:t>
            </a:r>
          </a:p>
          <a:p>
            <a:pPr marL="290513" indent="-290513"/>
            <a:endParaRPr lang="en-US" sz="3200" dirty="0"/>
          </a:p>
          <a:p>
            <a:pPr marL="290513" indent="-290513"/>
            <a:r>
              <a:rPr lang="en-US" sz="3200" dirty="0"/>
              <a:t>“Time Spent,” reflects how much time people invest with a platform daily</a:t>
            </a:r>
          </a:p>
        </p:txBody>
      </p:sp>
      <p:sp>
        <p:nvSpPr>
          <p:cNvPr id="4" name="Slide Number Placeholder 3">
            <a:extLst>
              <a:ext uri="{FF2B5EF4-FFF2-40B4-BE49-F238E27FC236}">
                <a16:creationId xmlns:a16="http://schemas.microsoft.com/office/drawing/2014/main" id="{F3750880-CF8D-42E8-A6F7-2E251DB00A93}"/>
              </a:ext>
            </a:extLst>
          </p:cNvPr>
          <p:cNvSpPr>
            <a:spLocks noGrp="1"/>
          </p:cNvSpPr>
          <p:nvPr>
            <p:ph type="sldNum" sz="quarter" idx="12"/>
          </p:nvPr>
        </p:nvSpPr>
        <p:spPr/>
        <p:txBody>
          <a:bodyPr/>
          <a:lstStyle/>
          <a:p>
            <a:fld id="{BB88B489-69ED-4F0A-A940-13A5E0BFFCBC}" type="slidenum">
              <a:rPr lang="en-US" smtClean="0"/>
              <a:pPr/>
              <a:t>6</a:t>
            </a:fld>
            <a:endParaRPr lang="en-US" dirty="0"/>
          </a:p>
        </p:txBody>
      </p:sp>
    </p:spTree>
    <p:extLst>
      <p:ext uri="{BB962C8B-B14F-4D97-AF65-F5344CB8AC3E}">
        <p14:creationId xmlns:p14="http://schemas.microsoft.com/office/powerpoint/2010/main" val="3604358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159444"/>
            <a:ext cx="11352809" cy="1089529"/>
          </a:xfrm>
        </p:spPr>
        <p:txBody>
          <a:bodyPr/>
          <a:lstStyle/>
          <a:p>
            <a:r>
              <a:rPr lang="en-US" sz="3600" dirty="0"/>
              <a:t>Respondents Were Asked Questions on their Media Use by Device/Outlet</a:t>
            </a:r>
          </a:p>
        </p:txBody>
      </p:sp>
      <p:sp>
        <p:nvSpPr>
          <p:cNvPr id="3" name="Content Placeholder 2"/>
          <p:cNvSpPr>
            <a:spLocks noGrp="1"/>
          </p:cNvSpPr>
          <p:nvPr>
            <p:ph idx="1"/>
          </p:nvPr>
        </p:nvSpPr>
        <p:spPr>
          <a:xfrm>
            <a:off x="2648198" y="1643237"/>
            <a:ext cx="8572003" cy="4909963"/>
          </a:xfrm>
        </p:spPr>
        <p:txBody>
          <a:bodyPr/>
          <a:lstStyle/>
          <a:p>
            <a:r>
              <a:rPr lang="en-US" dirty="0"/>
              <a:t>Traditional</a:t>
            </a:r>
          </a:p>
          <a:p>
            <a:pPr lvl="1"/>
            <a:r>
              <a:rPr lang="en-US" dirty="0"/>
              <a:t>Television </a:t>
            </a:r>
          </a:p>
          <a:p>
            <a:pPr lvl="1"/>
            <a:r>
              <a:rPr lang="en-US" dirty="0"/>
              <a:t>AM/FM and/or Satellite radio</a:t>
            </a:r>
          </a:p>
          <a:p>
            <a:pPr lvl="1"/>
            <a:r>
              <a:rPr lang="en-US" dirty="0"/>
              <a:t>Printed Newspaper</a:t>
            </a:r>
          </a:p>
          <a:p>
            <a:pPr lvl="1"/>
            <a:r>
              <a:rPr lang="en-US" dirty="0"/>
              <a:t>Printed Magazine</a:t>
            </a:r>
          </a:p>
          <a:p>
            <a:pPr lvl="1"/>
            <a:endParaRPr lang="en-US" dirty="0"/>
          </a:p>
          <a:p>
            <a:r>
              <a:rPr lang="en-US" dirty="0"/>
              <a:t>Digital</a:t>
            </a:r>
          </a:p>
          <a:p>
            <a:pPr lvl="1"/>
            <a:r>
              <a:rPr lang="en-US" dirty="0"/>
              <a:t>Computer</a:t>
            </a:r>
          </a:p>
          <a:p>
            <a:pPr lvl="1"/>
            <a:r>
              <a:rPr lang="en-US" dirty="0"/>
              <a:t>Smartphone</a:t>
            </a:r>
          </a:p>
          <a:p>
            <a:pPr lvl="1"/>
            <a:r>
              <a:rPr lang="en-US" dirty="0"/>
              <a:t>Tablet or e-reader</a:t>
            </a:r>
          </a:p>
          <a:p>
            <a:endParaRPr lang="en-US" dirty="0"/>
          </a:p>
          <a:p>
            <a:endParaRPr lang="en-US" dirty="0"/>
          </a:p>
          <a:p>
            <a:endParaRPr lang="en-US" dirty="0"/>
          </a:p>
          <a:p>
            <a:pPr marL="457200" lvl="1" indent="0">
              <a:buNone/>
            </a:pPr>
            <a:endParaRPr lang="en-US" dirty="0"/>
          </a:p>
          <a:p>
            <a:pPr lvl="1"/>
            <a:endParaRPr lang="en-US" dirty="0"/>
          </a:p>
        </p:txBody>
      </p:sp>
      <p:sp>
        <p:nvSpPr>
          <p:cNvPr id="4" name="Slide Number Placeholder 3"/>
          <p:cNvSpPr>
            <a:spLocks noGrp="1"/>
          </p:cNvSpPr>
          <p:nvPr>
            <p:ph type="sldNum" sz="quarter" idx="12"/>
          </p:nvPr>
        </p:nvSpPr>
        <p:spPr/>
        <p:txBody>
          <a:bodyPr/>
          <a:lstStyle/>
          <a:p>
            <a:fld id="{BB88B489-69ED-4F0A-A940-13A5E0BFFCBC}"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094674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1" y="168442"/>
            <a:ext cx="11582400" cy="1588127"/>
          </a:xfrm>
        </p:spPr>
        <p:txBody>
          <a:bodyPr/>
          <a:lstStyle/>
          <a:p>
            <a:r>
              <a:rPr lang="en-US" sz="3600" dirty="0"/>
              <a:t>These are the media platforms measured.</a:t>
            </a:r>
            <a:br>
              <a:rPr lang="en-US" sz="3600" dirty="0"/>
            </a:br>
            <a:r>
              <a:rPr lang="en-US" sz="3600" dirty="0"/>
              <a:t>Respondents did not have to watch TV to be </a:t>
            </a:r>
            <a:br>
              <a:rPr lang="en-US" sz="3600" dirty="0"/>
            </a:br>
            <a:r>
              <a:rPr lang="en-US" sz="3600" dirty="0"/>
              <a:t>included in the study.</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4FF0E6-B28D-47FB-82BB-E6AB0AF17B14}" type="slidenum">
              <a:rPr kumimoji="0" lang="en-US" sz="1000" b="0" i="0" u="none" strike="noStrike" kern="1200" cap="none" spc="0" normalizeH="0" baseline="0" noProof="0" smtClean="0">
                <a:ln>
                  <a:noFill/>
                </a:ln>
                <a:solidFill>
                  <a:srgbClr val="1C1C1C"/>
                </a:solidFill>
                <a:effectLst/>
                <a:uLnTx/>
                <a:uFillTx/>
                <a:latin typeface="Tahoma"/>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1C1C1C"/>
              </a:solidFill>
              <a:effectLst/>
              <a:uLnTx/>
              <a:uFillTx/>
              <a:latin typeface="Tahoma"/>
              <a:ea typeface="+mn-ea"/>
              <a:cs typeface="Arial"/>
            </a:endParaRPr>
          </a:p>
        </p:txBody>
      </p:sp>
      <p:sp>
        <p:nvSpPr>
          <p:cNvPr id="3" name="Rectangle 2"/>
          <p:cNvSpPr/>
          <p:nvPr/>
        </p:nvSpPr>
        <p:spPr bwMode="auto">
          <a:xfrm>
            <a:off x="2196354" y="1874324"/>
            <a:ext cx="7785846" cy="1630876"/>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Tahoma" pitchFamily="34" charset="0"/>
              <a:ea typeface="+mn-ea"/>
              <a:cs typeface="Arial"/>
            </a:endParaRPr>
          </a:p>
        </p:txBody>
      </p:sp>
      <p:sp>
        <p:nvSpPr>
          <p:cNvPr id="9" name="Rectangle 8"/>
          <p:cNvSpPr/>
          <p:nvPr/>
        </p:nvSpPr>
        <p:spPr bwMode="auto">
          <a:xfrm>
            <a:off x="2240973" y="3628199"/>
            <a:ext cx="7696200" cy="3117026"/>
          </a:xfrm>
          <a:prstGeom prst="rect">
            <a:avLst/>
          </a:prstGeom>
          <a:noFill/>
          <a:ln w="19050" cap="flat" cmpd="sng" algn="ctr">
            <a:solidFill>
              <a:schemeClr val="tx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ahoma"/>
              <a:ea typeface="+mn-ea"/>
              <a:cs typeface="Arial"/>
            </a:endParaRPr>
          </a:p>
        </p:txBody>
      </p:sp>
      <p:sp>
        <p:nvSpPr>
          <p:cNvPr id="19" name="TextBox 18"/>
          <p:cNvSpPr txBox="1"/>
          <p:nvPr/>
        </p:nvSpPr>
        <p:spPr>
          <a:xfrm>
            <a:off x="4203164" y="2784193"/>
            <a:ext cx="1724230" cy="568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Radio</a:t>
            </a:r>
          </a:p>
        </p:txBody>
      </p:sp>
      <p:sp>
        <p:nvSpPr>
          <p:cNvPr id="29" name="TextBox 28"/>
          <p:cNvSpPr txBox="1"/>
          <p:nvPr/>
        </p:nvSpPr>
        <p:spPr>
          <a:xfrm>
            <a:off x="5955764" y="2784193"/>
            <a:ext cx="172455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Print</a:t>
            </a:r>
          </a:p>
        </p:txBody>
      </p:sp>
      <p:sp>
        <p:nvSpPr>
          <p:cNvPr id="48" name="TextBox 47"/>
          <p:cNvSpPr txBox="1"/>
          <p:nvPr/>
        </p:nvSpPr>
        <p:spPr>
          <a:xfrm>
            <a:off x="6205217" y="3134638"/>
            <a:ext cx="122565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Tahoma"/>
                <a:ea typeface="+mn-ea"/>
                <a:cs typeface="Helvetica" panose="020B0604020202020204" pitchFamily="34" charset="0"/>
              </a:rPr>
              <a:t>(Newspaper and Magazine)</a:t>
            </a:r>
          </a:p>
        </p:txBody>
      </p:sp>
      <p:sp>
        <p:nvSpPr>
          <p:cNvPr id="54" name="TextBox 53"/>
          <p:cNvSpPr txBox="1"/>
          <p:nvPr/>
        </p:nvSpPr>
        <p:spPr>
          <a:xfrm>
            <a:off x="3797148" y="3811289"/>
            <a:ext cx="458385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    Digital media include:</a:t>
            </a:r>
          </a:p>
        </p:txBody>
      </p:sp>
      <p:sp>
        <p:nvSpPr>
          <p:cNvPr id="62" name="TextBox 61"/>
          <p:cNvSpPr txBox="1"/>
          <p:nvPr/>
        </p:nvSpPr>
        <p:spPr>
          <a:xfrm>
            <a:off x="2743200" y="4378246"/>
            <a:ext cx="3027378" cy="217495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Cable News </a:t>
            </a:r>
            <a:r>
              <a:rPr kumimoji="0" lang="en-US" sz="11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Email</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Local Radio Stations </a:t>
            </a:r>
            <a:r>
              <a:rPr kumimoji="0" lang="en-US" sz="11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Broadcast TV News </a:t>
            </a:r>
            <a:r>
              <a:rPr kumimoji="0" lang="en-US" sz="11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site/app</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Digital Newspaper</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Digital Magazine</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Search</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Audio</a:t>
            </a:r>
          </a:p>
        </p:txBody>
      </p:sp>
      <p:sp>
        <p:nvSpPr>
          <p:cNvPr id="70" name="TextBox 69"/>
          <p:cNvSpPr txBox="1"/>
          <p:nvPr/>
        </p:nvSpPr>
        <p:spPr>
          <a:xfrm>
            <a:off x="2612577" y="3134638"/>
            <a:ext cx="1375877" cy="4467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lumMod val="50000"/>
                  </a:prstClr>
                </a:solidFill>
                <a:effectLst/>
                <a:uLnTx/>
                <a:uFillTx/>
                <a:latin typeface="Tahoma"/>
                <a:ea typeface="+mn-ea"/>
                <a:cs typeface="Helvetica" panose="020B0604020202020204" pitchFamily="34" charset="0"/>
              </a:rPr>
              <a:t>(Broadcast, Cable and Streaming)</a:t>
            </a:r>
          </a:p>
        </p:txBody>
      </p:sp>
      <p:sp>
        <p:nvSpPr>
          <p:cNvPr id="71" name="TextBox 70"/>
          <p:cNvSpPr txBox="1"/>
          <p:nvPr/>
        </p:nvSpPr>
        <p:spPr>
          <a:xfrm>
            <a:off x="7618459" y="2784193"/>
            <a:ext cx="2275757" cy="5686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Digital</a:t>
            </a:r>
          </a:p>
        </p:txBody>
      </p:sp>
      <p:sp>
        <p:nvSpPr>
          <p:cNvPr id="74" name="TextBox 73"/>
          <p:cNvSpPr txBox="1"/>
          <p:nvPr/>
        </p:nvSpPr>
        <p:spPr>
          <a:xfrm>
            <a:off x="6210815" y="4378246"/>
            <a:ext cx="3464563" cy="202106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Social Media</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Podcasts</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Programs On Digital Media With Ads</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Programs On Digital Media No Ads</a:t>
            </a:r>
          </a:p>
          <a:p>
            <a:pPr marL="285750" marR="0" lvl="0" indent="-285750" algn="l" defTabSz="914400" rtl="0" eaLnBrk="1" fontAlgn="auto" latinLnBrk="0" hangingPunct="1">
              <a:lnSpc>
                <a:spcPct val="100000"/>
              </a:lnSpc>
              <a:spcBef>
                <a:spcPts val="400"/>
              </a:spcBef>
              <a:spcAft>
                <a:spcPts val="0"/>
              </a:spcAft>
              <a:buClr>
                <a:srgbClr val="3333FF"/>
              </a:buClr>
              <a:buSzTx/>
              <a:buFont typeface="Wingdings" panose="05000000000000000000" pitchFamily="2" charset="2"/>
              <a:buChar char="§"/>
              <a:tabLst/>
              <a:defRPr/>
            </a:pPr>
            <a:r>
              <a:rPr kumimoji="0" lang="en-US" sz="1400" b="1" i="0" u="none" strike="noStrike" kern="1200" cap="none" spc="0" normalizeH="0" baseline="0" noProof="0" dirty="0">
                <a:ln>
                  <a:noFill/>
                </a:ln>
                <a:solidFill>
                  <a:prstClr val="black"/>
                </a:solidFill>
                <a:effectLst/>
                <a:uLnTx/>
                <a:uFillTx/>
                <a:latin typeface="Tahoma"/>
                <a:ea typeface="+mn-ea"/>
                <a:cs typeface="Helvetica" panose="020B0604020202020204" pitchFamily="34" charset="0"/>
              </a:rPr>
              <a:t>Streaming Video Other Than TV Programs on Digital Media</a:t>
            </a:r>
          </a:p>
        </p:txBody>
      </p:sp>
      <p:pic>
        <p:nvPicPr>
          <p:cNvPr id="7" name="Picture 6"/>
          <p:cNvPicPr>
            <a:picLocks noChangeAspect="1"/>
          </p:cNvPicPr>
          <p:nvPr/>
        </p:nvPicPr>
        <p:blipFill>
          <a:blip r:embed="rId3"/>
          <a:stretch>
            <a:fillRect/>
          </a:stretch>
        </p:blipFill>
        <p:spPr>
          <a:xfrm>
            <a:off x="2804193" y="2104199"/>
            <a:ext cx="992645" cy="737154"/>
          </a:xfrm>
          <a:prstGeom prst="rect">
            <a:avLst/>
          </a:prstGeom>
        </p:spPr>
      </p:pic>
      <p:pic>
        <p:nvPicPr>
          <p:cNvPr id="12" name="Picture 11">
            <a:extLst>
              <a:ext uri="{FF2B5EF4-FFF2-40B4-BE49-F238E27FC236}">
                <a16:creationId xmlns:a16="http://schemas.microsoft.com/office/drawing/2014/main" id="{26DDE7E0-6F39-C01B-4848-91B49490543D}"/>
              </a:ext>
            </a:extLst>
          </p:cNvPr>
          <p:cNvPicPr>
            <a:picLocks noChangeAspect="1"/>
          </p:cNvPicPr>
          <p:nvPr/>
        </p:nvPicPr>
        <p:blipFill>
          <a:blip r:embed="rId4"/>
          <a:stretch>
            <a:fillRect/>
          </a:stretch>
        </p:blipFill>
        <p:spPr>
          <a:xfrm>
            <a:off x="2665067" y="1905000"/>
            <a:ext cx="1259233" cy="1046081"/>
          </a:xfrm>
          <a:prstGeom prst="rect">
            <a:avLst/>
          </a:prstGeom>
        </p:spPr>
      </p:pic>
      <p:sp>
        <p:nvSpPr>
          <p:cNvPr id="13" name="TextBox 12"/>
          <p:cNvSpPr txBox="1"/>
          <p:nvPr/>
        </p:nvSpPr>
        <p:spPr>
          <a:xfrm>
            <a:off x="2438400" y="2784193"/>
            <a:ext cx="1724230" cy="5686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3333FF"/>
                </a:solidFill>
                <a:effectLst/>
                <a:uLnTx/>
                <a:uFillTx/>
                <a:latin typeface="Tahoma"/>
                <a:ea typeface="+mn-ea"/>
                <a:cs typeface="Helvetica" panose="020B0604020202020204" pitchFamily="34" charset="0"/>
              </a:rPr>
              <a:t>TV</a:t>
            </a:r>
          </a:p>
        </p:txBody>
      </p:sp>
      <p:pic>
        <p:nvPicPr>
          <p:cNvPr id="15" name="Picture 14">
            <a:extLst>
              <a:ext uri="{FF2B5EF4-FFF2-40B4-BE49-F238E27FC236}">
                <a16:creationId xmlns:a16="http://schemas.microsoft.com/office/drawing/2014/main" id="{5B3613D1-2334-FFD2-A645-64C93822628B}"/>
              </a:ext>
            </a:extLst>
          </p:cNvPr>
          <p:cNvPicPr>
            <a:picLocks noChangeAspect="1"/>
          </p:cNvPicPr>
          <p:nvPr/>
        </p:nvPicPr>
        <p:blipFill>
          <a:blip r:embed="rId5"/>
          <a:stretch>
            <a:fillRect/>
          </a:stretch>
        </p:blipFill>
        <p:spPr>
          <a:xfrm>
            <a:off x="4648985" y="2029751"/>
            <a:ext cx="859428" cy="769435"/>
          </a:xfrm>
          <a:prstGeom prst="rect">
            <a:avLst/>
          </a:prstGeom>
        </p:spPr>
      </p:pic>
      <p:pic>
        <p:nvPicPr>
          <p:cNvPr id="17" name="Picture 16">
            <a:extLst>
              <a:ext uri="{FF2B5EF4-FFF2-40B4-BE49-F238E27FC236}">
                <a16:creationId xmlns:a16="http://schemas.microsoft.com/office/drawing/2014/main" id="{4EB99A89-2FD1-DE6D-6790-EC3CA33C3891}"/>
              </a:ext>
            </a:extLst>
          </p:cNvPr>
          <p:cNvPicPr>
            <a:picLocks noChangeAspect="1"/>
          </p:cNvPicPr>
          <p:nvPr/>
        </p:nvPicPr>
        <p:blipFill>
          <a:blip r:embed="rId6"/>
          <a:stretch>
            <a:fillRect/>
          </a:stretch>
        </p:blipFill>
        <p:spPr>
          <a:xfrm>
            <a:off x="6323744" y="1942942"/>
            <a:ext cx="938116" cy="933584"/>
          </a:xfrm>
          <a:prstGeom prst="rect">
            <a:avLst/>
          </a:prstGeom>
        </p:spPr>
      </p:pic>
      <p:pic>
        <p:nvPicPr>
          <p:cNvPr id="20" name="Picture 19">
            <a:extLst>
              <a:ext uri="{FF2B5EF4-FFF2-40B4-BE49-F238E27FC236}">
                <a16:creationId xmlns:a16="http://schemas.microsoft.com/office/drawing/2014/main" id="{4CDA3423-E073-E711-8C49-85E8AA130DF9}"/>
              </a:ext>
            </a:extLst>
          </p:cNvPr>
          <p:cNvPicPr>
            <a:picLocks noChangeAspect="1"/>
          </p:cNvPicPr>
          <p:nvPr/>
        </p:nvPicPr>
        <p:blipFill>
          <a:blip r:embed="rId7"/>
          <a:stretch>
            <a:fillRect/>
          </a:stretch>
        </p:blipFill>
        <p:spPr>
          <a:xfrm>
            <a:off x="7718192" y="1963349"/>
            <a:ext cx="2076291" cy="933584"/>
          </a:xfrm>
          <a:prstGeom prst="rect">
            <a:avLst/>
          </a:prstGeom>
        </p:spPr>
      </p:pic>
      <p:pic>
        <p:nvPicPr>
          <p:cNvPr id="21" name="Picture 20">
            <a:extLst>
              <a:ext uri="{FF2B5EF4-FFF2-40B4-BE49-F238E27FC236}">
                <a16:creationId xmlns:a16="http://schemas.microsoft.com/office/drawing/2014/main" id="{14A9CD2C-FCC8-8F37-0017-6B82A371A80D}"/>
              </a:ext>
            </a:extLst>
          </p:cNvPr>
          <p:cNvPicPr>
            <a:picLocks noChangeAspect="1"/>
          </p:cNvPicPr>
          <p:nvPr/>
        </p:nvPicPr>
        <p:blipFill>
          <a:blip r:embed="rId7"/>
          <a:stretch>
            <a:fillRect/>
          </a:stretch>
        </p:blipFill>
        <p:spPr>
          <a:xfrm>
            <a:off x="3204402" y="3688757"/>
            <a:ext cx="1429343" cy="642690"/>
          </a:xfrm>
          <a:prstGeom prst="rect">
            <a:avLst/>
          </a:prstGeom>
        </p:spPr>
      </p:pic>
    </p:spTree>
    <p:extLst>
      <p:ext uri="{BB962C8B-B14F-4D97-AF65-F5344CB8AC3E}">
        <p14:creationId xmlns:p14="http://schemas.microsoft.com/office/powerpoint/2010/main" val="1954768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95" y="280114"/>
            <a:ext cx="11620005" cy="646331"/>
          </a:xfrm>
        </p:spPr>
        <p:txBody>
          <a:bodyPr>
            <a:noAutofit/>
          </a:bodyPr>
          <a:lstStyle/>
          <a:p>
            <a:r>
              <a:rPr lang="en-US" sz="3600" dirty="0"/>
              <a:t>Media Key Guide for Reach &amp; Time-Spent</a:t>
            </a:r>
          </a:p>
        </p:txBody>
      </p:sp>
      <p:sp>
        <p:nvSpPr>
          <p:cNvPr id="4" name="Slide Number Placeholder 3"/>
          <p:cNvSpPr>
            <a:spLocks noGrp="1"/>
          </p:cNvSpPr>
          <p:nvPr>
            <p:ph type="sldNum" sz="quarter" idx="12"/>
          </p:nvPr>
        </p:nvSpPr>
        <p:spPr/>
        <p:txBody>
          <a:bodyPr/>
          <a:lstStyle/>
          <a:p>
            <a:fld id="{E24FF0E6-B28D-47FB-82BB-E6AB0AF17B14}" type="slidenum">
              <a:rPr lang="en-US" smtClean="0">
                <a:solidFill>
                  <a:srgbClr val="1C1C1C"/>
                </a:solidFill>
              </a:rPr>
              <a:pPr/>
              <a:t>9</a:t>
            </a:fld>
            <a:endParaRPr lang="en-US" dirty="0">
              <a:solidFill>
                <a:srgbClr val="1C1C1C"/>
              </a:solidFill>
            </a:endParaRPr>
          </a:p>
        </p:txBody>
      </p:sp>
      <p:sp>
        <p:nvSpPr>
          <p:cNvPr id="15" name="Content Placeholder 4"/>
          <p:cNvSpPr>
            <a:spLocks noGrp="1"/>
          </p:cNvSpPr>
          <p:nvPr>
            <p:ph idx="1"/>
          </p:nvPr>
        </p:nvSpPr>
        <p:spPr>
          <a:xfrm>
            <a:off x="439473" y="1035650"/>
            <a:ext cx="4589727" cy="5015219"/>
          </a:xfrm>
        </p:spPr>
        <p:txBody>
          <a:bodyPr>
            <a:noAutofit/>
          </a:bodyPr>
          <a:lstStyle/>
          <a:p>
            <a:pPr marL="342900" indent="-342900">
              <a:buNone/>
            </a:pPr>
            <a:r>
              <a:rPr lang="en-US" sz="1800" b="1" dirty="0">
                <a:solidFill>
                  <a:schemeClr val="accent1"/>
                </a:solidFill>
              </a:rPr>
              <a:t>Traditional:</a:t>
            </a:r>
          </a:p>
          <a:p>
            <a:pPr marL="342900" indent="-342900">
              <a:buNone/>
            </a:pPr>
            <a:r>
              <a:rPr lang="en-US" sz="1400" b="1" dirty="0">
                <a:solidFill>
                  <a:schemeClr val="tx2"/>
                </a:solidFill>
              </a:rPr>
              <a:t>Broadcast TV</a:t>
            </a:r>
            <a:r>
              <a:rPr lang="en-US" sz="1400" dirty="0">
                <a:solidFill>
                  <a:schemeClr val="tx2"/>
                </a:solidFill>
              </a:rPr>
              <a:t> = ABC, CBS, NBC, FOX, CW, Univision, Telemundo etc. live or time shifted (DVR or Video on Demand)</a:t>
            </a:r>
          </a:p>
          <a:p>
            <a:pPr marL="342900" indent="-342900">
              <a:buNone/>
            </a:pPr>
            <a:r>
              <a:rPr lang="en-US" sz="1400" b="1" dirty="0">
                <a:solidFill>
                  <a:schemeClr val="tx2"/>
                </a:solidFill>
              </a:rPr>
              <a:t>Cable TV </a:t>
            </a:r>
            <a:r>
              <a:rPr lang="en-US" sz="1400" dirty="0">
                <a:solidFill>
                  <a:schemeClr val="tx2"/>
                </a:solidFill>
              </a:rPr>
              <a:t>= Fox News Channel, TNT, ESPN, USA, etc. live or time shifted (DVR or Video on Demand)</a:t>
            </a:r>
          </a:p>
          <a:p>
            <a:pPr marL="342900" indent="-342900">
              <a:buNone/>
            </a:pPr>
            <a:r>
              <a:rPr lang="en-US" sz="1400" b="1" dirty="0">
                <a:solidFill>
                  <a:schemeClr val="tx2"/>
                </a:solidFill>
              </a:rPr>
              <a:t>Total TV </a:t>
            </a:r>
            <a:r>
              <a:rPr lang="en-US" sz="1400" dirty="0">
                <a:solidFill>
                  <a:schemeClr val="tx2"/>
                </a:solidFill>
              </a:rPr>
              <a:t>= Broadcast television and/or Cable television</a:t>
            </a:r>
          </a:p>
          <a:p>
            <a:pPr marL="342900" indent="-342900">
              <a:buNone/>
            </a:pPr>
            <a:r>
              <a:rPr lang="en-US" sz="1400" b="1" dirty="0"/>
              <a:t>Streaming Programs on TV With Ads </a:t>
            </a:r>
            <a:r>
              <a:rPr lang="en-US" sz="1400" dirty="0">
                <a:solidFill>
                  <a:schemeClr val="tx2"/>
                </a:solidFill>
              </a:rPr>
              <a:t>= U</a:t>
            </a:r>
            <a:r>
              <a:rPr lang="en-US" sz="1400" dirty="0"/>
              <a:t>sing a streaming service on a TV set to stream programs/movies with advertising</a:t>
            </a:r>
          </a:p>
          <a:p>
            <a:pPr marL="342900" indent="-342900">
              <a:buNone/>
            </a:pPr>
            <a:r>
              <a:rPr lang="en-US" sz="1400" b="1" dirty="0"/>
              <a:t>Streaming Programs on TV No Ads</a:t>
            </a:r>
            <a:r>
              <a:rPr lang="en-US" sz="1400" dirty="0"/>
              <a:t> </a:t>
            </a:r>
            <a:r>
              <a:rPr lang="en-US" sz="1400" dirty="0">
                <a:solidFill>
                  <a:schemeClr val="tx2"/>
                </a:solidFill>
              </a:rPr>
              <a:t>= U</a:t>
            </a:r>
            <a:r>
              <a:rPr lang="en-US" sz="1400" dirty="0"/>
              <a:t>sing a streaming service on a TV set to stream programs/movies without any advertising</a:t>
            </a:r>
          </a:p>
          <a:p>
            <a:pPr marL="342900" indent="-342900">
              <a:buNone/>
            </a:pPr>
            <a:r>
              <a:rPr lang="en-US" sz="1400" b="1" dirty="0"/>
              <a:t>Streaming Video Other Than TV Programs on TV</a:t>
            </a:r>
            <a:r>
              <a:rPr lang="en-US" sz="1400" dirty="0"/>
              <a:t>= Watch streaming video other than TV programs or movies, like YouTube or online-only videos on a TV</a:t>
            </a:r>
          </a:p>
          <a:p>
            <a:pPr marL="342900" indent="-342900">
              <a:buNone/>
            </a:pPr>
            <a:r>
              <a:rPr lang="en-US" sz="1400" b="1" dirty="0">
                <a:solidFill>
                  <a:schemeClr val="tx2"/>
                </a:solidFill>
              </a:rPr>
              <a:t>Radio</a:t>
            </a:r>
            <a:r>
              <a:rPr lang="en-US" sz="1400" dirty="0">
                <a:solidFill>
                  <a:schemeClr val="tx2"/>
                </a:solidFill>
              </a:rPr>
              <a:t> = AM/FM and/or satellite radio</a:t>
            </a:r>
          </a:p>
          <a:p>
            <a:pPr marL="342900" indent="-342900">
              <a:buNone/>
            </a:pPr>
            <a:r>
              <a:rPr lang="en-US" sz="1400" b="1" dirty="0">
                <a:solidFill>
                  <a:schemeClr val="tx2"/>
                </a:solidFill>
              </a:rPr>
              <a:t>Newspaper</a:t>
            </a:r>
            <a:r>
              <a:rPr lang="en-US" sz="1400" dirty="0">
                <a:solidFill>
                  <a:schemeClr val="tx2"/>
                </a:solidFill>
              </a:rPr>
              <a:t> = Printed newspaper</a:t>
            </a:r>
          </a:p>
          <a:p>
            <a:pPr marL="342900" indent="-342900">
              <a:buNone/>
            </a:pPr>
            <a:r>
              <a:rPr lang="en-US" sz="1400" b="1" dirty="0">
                <a:solidFill>
                  <a:schemeClr val="tx2"/>
                </a:solidFill>
              </a:rPr>
              <a:t>Magazine</a:t>
            </a:r>
            <a:r>
              <a:rPr lang="en-US" sz="1400" dirty="0">
                <a:solidFill>
                  <a:schemeClr val="tx2"/>
                </a:solidFill>
              </a:rPr>
              <a:t> = Printed magazine</a:t>
            </a:r>
            <a:endParaRPr lang="en-US" sz="1600" dirty="0">
              <a:solidFill>
                <a:schemeClr val="tx2"/>
              </a:solidFill>
            </a:endParaRPr>
          </a:p>
        </p:txBody>
      </p:sp>
      <p:sp>
        <p:nvSpPr>
          <p:cNvPr id="5" name="Content Placeholder 4"/>
          <p:cNvSpPr txBox="1">
            <a:spLocks/>
          </p:cNvSpPr>
          <p:nvPr/>
        </p:nvSpPr>
        <p:spPr>
          <a:xfrm>
            <a:off x="5029200" y="1035650"/>
            <a:ext cx="7162800" cy="52352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00FF"/>
              </a:buClr>
              <a:buFont typeface="Wingdings" panose="05000000000000000000" pitchFamily="2" charset="2"/>
              <a:buChar char="§"/>
              <a:defRPr sz="3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F0000"/>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FFC000"/>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500"/>
              </a:spcBef>
              <a:buFont typeface="Wingdings" panose="05000000000000000000" pitchFamily="2" charset="2"/>
              <a:buNone/>
            </a:pPr>
            <a:r>
              <a:rPr lang="en-US" sz="1800" b="1" dirty="0">
                <a:solidFill>
                  <a:schemeClr val="accent1"/>
                </a:solidFill>
              </a:rPr>
              <a:t>Digital (on a computer, tablet or smartphone):</a:t>
            </a:r>
            <a:endParaRPr lang="en-US" sz="1400" dirty="0">
              <a:solidFill>
                <a:schemeClr val="accent1"/>
              </a:solidFill>
            </a:endParaRPr>
          </a:p>
          <a:p>
            <a:pPr marL="342900" indent="-342900">
              <a:lnSpc>
                <a:spcPct val="100000"/>
              </a:lnSpc>
              <a:spcBef>
                <a:spcPts val="500"/>
              </a:spcBef>
              <a:buFont typeface="Wingdings" panose="05000000000000000000" pitchFamily="2" charset="2"/>
              <a:buNone/>
            </a:pPr>
            <a:r>
              <a:rPr lang="en-US" sz="1400" b="1" dirty="0">
                <a:solidFill>
                  <a:srgbClr val="000000"/>
                </a:solidFill>
              </a:rPr>
              <a:t>Email </a:t>
            </a:r>
            <a:r>
              <a:rPr lang="en-US" sz="1400" dirty="0">
                <a:solidFill>
                  <a:srgbClr val="000000"/>
                </a:solidFill>
              </a:rPr>
              <a:t>= Read/write/check email</a:t>
            </a:r>
          </a:p>
          <a:p>
            <a:pPr marL="342900" indent="-342900">
              <a:lnSpc>
                <a:spcPct val="100000"/>
              </a:lnSpc>
              <a:spcBef>
                <a:spcPts val="500"/>
              </a:spcBef>
              <a:buFont typeface="Wingdings" panose="05000000000000000000" pitchFamily="2" charset="2"/>
              <a:buNone/>
            </a:pPr>
            <a:r>
              <a:rPr lang="en-US" sz="1400" b="1" dirty="0">
                <a:solidFill>
                  <a:srgbClr val="000000"/>
                </a:solidFill>
              </a:rPr>
              <a:t>Social Media </a:t>
            </a:r>
            <a:r>
              <a:rPr lang="en-US" sz="1400" dirty="0">
                <a:solidFill>
                  <a:srgbClr val="000000"/>
                </a:solidFill>
              </a:rPr>
              <a:t>= Read/post to social media (Facebook, Twitter, Instagram, TikTok, etc.)</a:t>
            </a:r>
          </a:p>
          <a:p>
            <a:pPr marL="342900" indent="-342900">
              <a:lnSpc>
                <a:spcPct val="100000"/>
              </a:lnSpc>
              <a:spcBef>
                <a:spcPts val="500"/>
              </a:spcBef>
              <a:buFont typeface="Wingdings" panose="05000000000000000000" pitchFamily="2" charset="2"/>
              <a:buNone/>
            </a:pPr>
            <a:r>
              <a:rPr lang="en-US" sz="1400" b="1" dirty="0"/>
              <a:t>Search</a:t>
            </a:r>
            <a:r>
              <a:rPr lang="en-US" sz="1400" dirty="0"/>
              <a:t> </a:t>
            </a:r>
            <a:r>
              <a:rPr lang="en-US" sz="1400" dirty="0">
                <a:solidFill>
                  <a:srgbClr val="000000"/>
                </a:solidFill>
              </a:rPr>
              <a:t>= Use online search (Google, etc.)</a:t>
            </a:r>
          </a:p>
          <a:p>
            <a:pPr marL="342900" indent="-342900">
              <a:lnSpc>
                <a:spcPct val="100000"/>
              </a:lnSpc>
              <a:spcBef>
                <a:spcPts val="500"/>
              </a:spcBef>
              <a:buNone/>
            </a:pPr>
            <a:r>
              <a:rPr lang="en-US" sz="1400" b="1" dirty="0"/>
              <a:t>Streaming Programs on Digital Media with Ads </a:t>
            </a:r>
            <a:r>
              <a:rPr lang="en-US" sz="1400" dirty="0"/>
              <a:t>= </a:t>
            </a:r>
            <a:r>
              <a:rPr lang="en-US" sz="1400" dirty="0">
                <a:solidFill>
                  <a:schemeClr val="tx2"/>
                </a:solidFill>
              </a:rPr>
              <a:t>U</a:t>
            </a:r>
            <a:r>
              <a:rPr lang="en-US" sz="1400" dirty="0"/>
              <a:t>sing a streaming service on a PC or mobile device to stream programs/movies with advertising</a:t>
            </a:r>
          </a:p>
          <a:p>
            <a:pPr marL="342900" indent="-342900">
              <a:lnSpc>
                <a:spcPct val="100000"/>
              </a:lnSpc>
              <a:spcBef>
                <a:spcPts val="500"/>
              </a:spcBef>
              <a:buNone/>
            </a:pPr>
            <a:r>
              <a:rPr lang="en-US" sz="1400" b="1" dirty="0"/>
              <a:t>Streaming Programs on Digital Media No Ads </a:t>
            </a:r>
            <a:r>
              <a:rPr lang="en-US" sz="1400" dirty="0"/>
              <a:t>= </a:t>
            </a:r>
            <a:r>
              <a:rPr lang="en-US" sz="1400" dirty="0">
                <a:solidFill>
                  <a:schemeClr val="tx2"/>
                </a:solidFill>
              </a:rPr>
              <a:t>U</a:t>
            </a:r>
            <a:r>
              <a:rPr lang="en-US" sz="1400" dirty="0"/>
              <a:t>sing a streaming service on a PC or mobile device to stream programs/movies without any advertising</a:t>
            </a:r>
          </a:p>
          <a:p>
            <a:pPr marL="342900" indent="-342900">
              <a:lnSpc>
                <a:spcPct val="100000"/>
              </a:lnSpc>
              <a:spcBef>
                <a:spcPts val="500"/>
              </a:spcBef>
              <a:buNone/>
            </a:pPr>
            <a:r>
              <a:rPr lang="en-US" sz="1400" b="1" dirty="0"/>
              <a:t>Streaming Video Other Than TV Programs on Digital Media</a:t>
            </a:r>
            <a:r>
              <a:rPr lang="en-US" sz="1400" dirty="0"/>
              <a:t> = Watch streaming video other than TV programs or movies, like YouTube or online-only videos on a PC or mobile device </a:t>
            </a:r>
          </a:p>
          <a:p>
            <a:pPr marL="342900" indent="-342900">
              <a:lnSpc>
                <a:spcPct val="100000"/>
              </a:lnSpc>
              <a:spcBef>
                <a:spcPts val="500"/>
              </a:spcBef>
              <a:buFont typeface="Wingdings" panose="05000000000000000000" pitchFamily="2" charset="2"/>
              <a:buNone/>
            </a:pPr>
            <a:r>
              <a:rPr lang="en-US" sz="1400" b="1" dirty="0"/>
              <a:t>Local Radio Station’s websites/apps </a:t>
            </a:r>
            <a:r>
              <a:rPr lang="en-US" sz="1400" dirty="0"/>
              <a:t>= Use a local radio station website/app </a:t>
            </a:r>
            <a:r>
              <a:rPr lang="en-US" sz="1400" dirty="0">
                <a:solidFill>
                  <a:srgbClr val="000000"/>
                </a:solidFill>
              </a:rPr>
              <a:t>via computer, tablet or smartphone</a:t>
            </a:r>
          </a:p>
          <a:p>
            <a:pPr marL="342900" indent="-342900">
              <a:lnSpc>
                <a:spcPct val="100000"/>
              </a:lnSpc>
              <a:spcBef>
                <a:spcPts val="500"/>
              </a:spcBef>
              <a:buNone/>
            </a:pPr>
            <a:r>
              <a:rPr lang="en-US" sz="1400" b="1" dirty="0"/>
              <a:t>Streaming Audio </a:t>
            </a:r>
            <a:r>
              <a:rPr lang="en-US" sz="1400" dirty="0"/>
              <a:t>=</a:t>
            </a:r>
            <a:r>
              <a:rPr lang="en-US" sz="1400" b="1" dirty="0"/>
              <a:t> </a:t>
            </a:r>
            <a:r>
              <a:rPr lang="en-US" sz="1400" dirty="0"/>
              <a:t>Use streaming audio (Pandora, Spotify, etc.) </a:t>
            </a:r>
            <a:r>
              <a:rPr lang="en-US" sz="1400" dirty="0">
                <a:solidFill>
                  <a:srgbClr val="000000"/>
                </a:solidFill>
              </a:rPr>
              <a:t>via computer, tablet or smartphone</a:t>
            </a:r>
          </a:p>
          <a:p>
            <a:pPr marL="342900" indent="-342900">
              <a:lnSpc>
                <a:spcPct val="100000"/>
              </a:lnSpc>
              <a:spcBef>
                <a:spcPts val="500"/>
              </a:spcBef>
              <a:buNone/>
            </a:pPr>
            <a:r>
              <a:rPr lang="en-US" sz="1400" b="1" dirty="0">
                <a:solidFill>
                  <a:srgbClr val="000000"/>
                </a:solidFill>
              </a:rPr>
              <a:t>Podcasts </a:t>
            </a:r>
            <a:r>
              <a:rPr lang="en-US" sz="1400" dirty="0">
                <a:solidFill>
                  <a:srgbClr val="000000"/>
                </a:solidFill>
              </a:rPr>
              <a:t>=</a:t>
            </a:r>
            <a:r>
              <a:rPr lang="en-US" sz="1400" b="1" dirty="0">
                <a:solidFill>
                  <a:srgbClr val="000000"/>
                </a:solidFill>
              </a:rPr>
              <a:t> </a:t>
            </a:r>
            <a:r>
              <a:rPr lang="en-US" sz="1400" dirty="0">
                <a:solidFill>
                  <a:srgbClr val="000000"/>
                </a:solidFill>
              </a:rPr>
              <a:t>Listen to podcasts via computer, tablet or smartphone</a:t>
            </a:r>
          </a:p>
          <a:p>
            <a:pPr marL="342900" indent="-342900">
              <a:lnSpc>
                <a:spcPct val="100000"/>
              </a:lnSpc>
              <a:spcBef>
                <a:spcPts val="500"/>
              </a:spcBef>
              <a:buFont typeface="Wingdings" panose="05000000000000000000" pitchFamily="2" charset="2"/>
              <a:buNone/>
            </a:pPr>
            <a:r>
              <a:rPr lang="en-US" sz="1400" b="1" dirty="0"/>
              <a:t>Internet-Print (</a:t>
            </a:r>
            <a:r>
              <a:rPr lang="en-US" sz="1400" b="1" dirty="0">
                <a:solidFill>
                  <a:srgbClr val="000000"/>
                </a:solidFill>
              </a:rPr>
              <a:t>Newspapers/Magazines)</a:t>
            </a:r>
            <a:r>
              <a:rPr lang="en-US" sz="1400" dirty="0">
                <a:solidFill>
                  <a:srgbClr val="000000"/>
                </a:solidFill>
              </a:rPr>
              <a:t> = Read a digital version of a newspaper or magazine (website or app)</a:t>
            </a:r>
          </a:p>
          <a:p>
            <a:pPr marL="342900" indent="-342900">
              <a:lnSpc>
                <a:spcPct val="100000"/>
              </a:lnSpc>
              <a:spcBef>
                <a:spcPts val="500"/>
              </a:spcBef>
              <a:buNone/>
            </a:pPr>
            <a:r>
              <a:rPr lang="en-US" sz="1400" b="1" dirty="0"/>
              <a:t>Broadcast TV News Websites/Apps </a:t>
            </a:r>
            <a:r>
              <a:rPr lang="en-US" sz="1400" dirty="0"/>
              <a:t>= Use a National broadcast or local TV station’s website or app for news, weather, or sports </a:t>
            </a:r>
          </a:p>
          <a:p>
            <a:pPr marL="342900" indent="-342900">
              <a:lnSpc>
                <a:spcPct val="100000"/>
              </a:lnSpc>
              <a:spcBef>
                <a:spcPts val="500"/>
              </a:spcBef>
              <a:buFont typeface="Wingdings" panose="05000000000000000000" pitchFamily="2" charset="2"/>
              <a:buNone/>
            </a:pPr>
            <a:r>
              <a:rPr lang="en-US" sz="1400" b="1" dirty="0"/>
              <a:t>Cable News Channels’ Websites/Apps</a:t>
            </a:r>
            <a:r>
              <a:rPr lang="en-US" sz="1400" dirty="0"/>
              <a:t> = Use a cable </a:t>
            </a:r>
            <a:br>
              <a:rPr lang="en-US" sz="1400" dirty="0"/>
            </a:br>
            <a:r>
              <a:rPr lang="en-US" sz="1400" dirty="0"/>
              <a:t>news channel’s website for news, weather or sports</a:t>
            </a:r>
          </a:p>
          <a:p>
            <a:pPr marL="342900" indent="-342900">
              <a:lnSpc>
                <a:spcPct val="100000"/>
              </a:lnSpc>
              <a:spcBef>
                <a:spcPts val="500"/>
              </a:spcBef>
              <a:buFont typeface="Wingdings" panose="05000000000000000000" pitchFamily="2" charset="2"/>
              <a:buNone/>
            </a:pPr>
            <a:endParaRPr lang="en-US" sz="1400" dirty="0">
              <a:solidFill>
                <a:srgbClr val="000000"/>
              </a:solidFill>
            </a:endParaRPr>
          </a:p>
        </p:txBody>
      </p:sp>
    </p:spTree>
    <p:extLst>
      <p:ext uri="{BB962C8B-B14F-4D97-AF65-F5344CB8AC3E}">
        <p14:creationId xmlns:p14="http://schemas.microsoft.com/office/powerpoint/2010/main" val="2054407394"/>
      </p:ext>
    </p:extLst>
  </p:cSld>
  <p:clrMapOvr>
    <a:masterClrMapping/>
  </p:clrMapOvr>
</p:sld>
</file>

<file path=ppt/theme/theme1.xml><?xml version="1.0" encoding="utf-8"?>
<a:theme xmlns:a="http://schemas.openxmlformats.org/drawingml/2006/main" name="1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TVB 1">
      <a:dk1>
        <a:sysClr val="windowText" lastClr="000000"/>
      </a:dk1>
      <a:lt1>
        <a:sysClr val="window" lastClr="FFFFFF"/>
      </a:lt1>
      <a:dk2>
        <a:srgbClr val="000000"/>
      </a:dk2>
      <a:lt2>
        <a:srgbClr val="FFFFFF"/>
      </a:lt2>
      <a:accent1>
        <a:srgbClr val="3333FF"/>
      </a:accent1>
      <a:accent2>
        <a:srgbClr val="36CF13"/>
      </a:accent2>
      <a:accent3>
        <a:srgbClr val="FF0000"/>
      </a:accent3>
      <a:accent4>
        <a:srgbClr val="7030A0"/>
      </a:accent4>
      <a:accent5>
        <a:srgbClr val="FF3399"/>
      </a:accent5>
      <a:accent6>
        <a:srgbClr val="FF9900"/>
      </a:accent6>
      <a:hlink>
        <a:srgbClr val="3333FF"/>
      </a:hlink>
      <a:folHlink>
        <a:srgbClr val="00B0F0"/>
      </a:folHlink>
    </a:clrScheme>
    <a:fontScheme name="Custom 1">
      <a:majorFont>
        <a:latin typeface="Tahoma"/>
        <a:ea typeface=""/>
        <a:cs typeface="Arial"/>
      </a:majorFont>
      <a:minorFont>
        <a:latin typeface="Tahoma"/>
        <a:ea typeface=""/>
        <a:cs typeface="Arial"/>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14978</TotalTime>
  <Words>3366</Words>
  <Application>Microsoft Office PowerPoint</Application>
  <PresentationFormat>Widescreen</PresentationFormat>
  <Paragraphs>311</Paragraphs>
  <Slides>40</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40</vt:i4>
      </vt:variant>
    </vt:vector>
  </HeadingPairs>
  <TitlesOfParts>
    <vt:vector size="46" baseType="lpstr">
      <vt:lpstr>Arial</vt:lpstr>
      <vt:lpstr>Calibri</vt:lpstr>
      <vt:lpstr>Tahoma</vt:lpstr>
      <vt:lpstr>Wingdings</vt:lpstr>
      <vt:lpstr>1_Office Theme</vt:lpstr>
      <vt:lpstr>2_Office Theme</vt:lpstr>
      <vt:lpstr>PowerPoint Presentation</vt:lpstr>
      <vt:lpstr>Research Methodology Overview</vt:lpstr>
      <vt:lpstr>PowerPoint Presentation</vt:lpstr>
      <vt:lpstr>Part 1: Reach and Time Spent</vt:lpstr>
      <vt:lpstr>Reach and Time Spent Focus on the Individual and Their One Day Use of Media Platforms</vt:lpstr>
      <vt:lpstr>PowerPoint Presentation</vt:lpstr>
      <vt:lpstr>Respondents Were Asked Questions on their Media Use by Device/Outlet</vt:lpstr>
      <vt:lpstr>These are the media platforms measured. Respondents did not have to watch TV to be  included in the study.</vt:lpstr>
      <vt:lpstr>Media Key Guide for Reach &amp; Time-Spent</vt:lpstr>
      <vt:lpstr>Smartphone Usage Heavy for Social Media and Short Form Videos.  Nearly 6 out of 10 Use PC for Email. </vt:lpstr>
      <vt:lpstr>Digital platform usage was asked separately for each device. Results on media comparisons reflect the total of all three digital devices.</vt:lpstr>
      <vt:lpstr>TV Has Highest Reach of Ad Supported Platforms Broadcast Leads the Way For QSR/Casual Dining Patrons</vt:lpstr>
      <vt:lpstr>Broadcast TV is TV’s Primary Reach Engine</vt:lpstr>
      <vt:lpstr>Why is it Important That Cable Only Adds 1 Reach Point to Broadcast?</vt:lpstr>
      <vt:lpstr>Broadcast Websites Added More Reach to Broadcast TV than Cable or Streaming</vt:lpstr>
      <vt:lpstr>Streaming with NO Advertising:  Advertisers Cannot Reach these Viewers  </vt:lpstr>
      <vt:lpstr>QSR/Casual Dining Patrons Spend the  Most Time with Television </vt:lpstr>
      <vt:lpstr>Most Time Spent with TV Programs  is On Linear TV For QSR/Casual Dining Patrons</vt:lpstr>
      <vt:lpstr>Numbers Quoted for Streaming by Industry Include Streaming Without Ads.  When looking Only at Platforms That Have Advertising,  Linear TV Represents 79% of the Viewing Time</vt:lpstr>
      <vt:lpstr>PowerPoint Presentation</vt:lpstr>
      <vt:lpstr>Screen Size Matters</vt:lpstr>
      <vt:lpstr>Almost 5 Times As Many Respondents Viewed Programs With Ads on Linear TV on Their Larger Screen TV Set  Than on Their Smartphone</vt:lpstr>
      <vt:lpstr>A Measure of Engagement is How Much Time People Are Willing to Invest With a Platform Daily</vt:lpstr>
      <vt:lpstr>Part 2: Attitude and Media Preference Questions</vt:lpstr>
      <vt:lpstr>PowerPoint Presentation</vt:lpstr>
      <vt:lpstr>The Primary Source For News Among  QSR/Casual Dining Patrons: Broadcast Television</vt:lpstr>
      <vt:lpstr>The Primary Source For Local Traffic, Weather &amp; Sports: Local Broadcast Television News</vt:lpstr>
      <vt:lpstr>QSR/Casual Dining Patrons’ Trust is in Local Broadcast Assets</vt:lpstr>
      <vt:lpstr>Local Broadcast Television News: Most Involved In Your Community For QSR/Casual Dining Patrons</vt:lpstr>
      <vt:lpstr>Local Broadcast Television Station Websites: Top Choice For Info On News And Events For QSR/Casual Dining Patrons</vt:lpstr>
      <vt:lpstr>Television: Motivator &amp; Influencer</vt:lpstr>
      <vt:lpstr>Television Ads Motivate  QSR/Casual Dining Patrons To Learn More</vt:lpstr>
      <vt:lpstr>Television is The Top Advertising Medium That Influences Purchase Decisions For QSR/Casual Dining Patrons</vt:lpstr>
      <vt:lpstr>Television Ads Are Motivation To Do  Further Research Online</vt:lpstr>
      <vt:lpstr>“When visiting a local television station’s website/apps, do you look at the video ads?”</vt:lpstr>
      <vt:lpstr>48% of QSR/Casual Dining Patrons Have Read or Watched Local Broadcast TV Station Content on a Social Media Site</vt:lpstr>
      <vt:lpstr>If you could choose  only five networks,  which five would you choose?  </vt:lpstr>
      <vt:lpstr>Out of 5 choices, the top 4 were Broadcast Networks</vt:lpstr>
      <vt:lpstr>QSR/Casual Dining 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clairew</dc:creator>
  <cp:lastModifiedBy>Andrew Karamouzis</cp:lastModifiedBy>
  <cp:revision>1296</cp:revision>
  <cp:lastPrinted>2017-05-09T21:32:00Z</cp:lastPrinted>
  <dcterms:created xsi:type="dcterms:W3CDTF">2017-03-08T14:37:33Z</dcterms:created>
  <dcterms:modified xsi:type="dcterms:W3CDTF">2023-03-09T18:25:42Z</dcterms:modified>
</cp:coreProperties>
</file>