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theme/themeOverride3.xml" ContentType="application/vnd.openxmlformats-officedocument.themeOverr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8.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charts/chart19.xml" ContentType="application/vnd.openxmlformats-officedocument.drawingml.chart+xml"/>
  <Override PartName="/ppt/theme/themeOverride5.xml" ContentType="application/vnd.openxmlformats-officedocument.themeOverride+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1.xml" ContentType="application/vnd.openxmlformats-officedocument.drawingml.chart+xml"/>
  <Override PartName="/ppt/theme/themeOverride6.xml" ContentType="application/vnd.openxmlformats-officedocument.themeOverride+xml"/>
  <Override PartName="/ppt/charts/chart22.xml" ContentType="application/vnd.openxmlformats-officedocument.drawingml.chart+xml"/>
  <Override PartName="/ppt/theme/themeOverride7.xml" ContentType="application/vnd.openxmlformats-officedocument.themeOverride+xml"/>
  <Override PartName="/ppt/charts/chart23.xml" ContentType="application/vnd.openxmlformats-officedocument.drawingml.chart+xml"/>
  <Override PartName="/ppt/theme/themeOverride8.xml" ContentType="application/vnd.openxmlformats-officedocument.themeOverride+xml"/>
  <Override PartName="/ppt/charts/chart24.xml" ContentType="application/vnd.openxmlformats-officedocument.drawingml.chart+xml"/>
  <Override PartName="/ppt/charts/chart25.xml" ContentType="application/vnd.openxmlformats-officedocument.drawingml.chart+xml"/>
  <Override PartName="/ppt/theme/themeOverride9.xml" ContentType="application/vnd.openxmlformats-officedocument.themeOverride+xml"/>
  <Override PartName="/ppt/notesSlides/notesSlide21.xml" ContentType="application/vnd.openxmlformats-officedocument.presentationml.notesSlide+xml"/>
  <Override PartName="/ppt/charts/chart26.xml" ContentType="application/vnd.openxmlformats-officedocument.drawingml.chart+xml"/>
  <Override PartName="/ppt/theme/themeOverride10.xml" ContentType="application/vnd.openxmlformats-officedocument.themeOverride+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27.xml" ContentType="application/vnd.openxmlformats-officedocument.drawingml.chart+xml"/>
  <Override PartName="/ppt/theme/themeOverride11.xml" ContentType="application/vnd.openxmlformats-officedocument.themeOverride+xml"/>
  <Override PartName="/ppt/notesSlides/notesSlide23.xml" ContentType="application/vnd.openxmlformats-officedocument.presentationml.notesSlide+xml"/>
  <Override PartName="/ppt/charts/chart28.xml" ContentType="application/vnd.openxmlformats-officedocument.drawingml.chart+xml"/>
  <Override PartName="/ppt/theme/themeOverride12.xml" ContentType="application/vnd.openxmlformats-officedocument.themeOverride+xml"/>
  <Override PartName="/ppt/notesSlides/notesSlide24.xml" ContentType="application/vnd.openxmlformats-officedocument.presentationml.notesSlide+xml"/>
  <Override PartName="/ppt/charts/chart29.xml" ContentType="application/vnd.openxmlformats-officedocument.drawingml.chart+xml"/>
  <Override PartName="/ppt/theme/themeOverride13.xml" ContentType="application/vnd.openxmlformats-officedocument.themeOverride+xml"/>
  <Override PartName="/ppt/charts/chart30.xml" ContentType="application/vnd.openxmlformats-officedocument.drawingml.chart+xml"/>
  <Override PartName="/ppt/theme/themeOverride1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84" r:id="rId2"/>
  </p:sldMasterIdLst>
  <p:notesMasterIdLst>
    <p:notesMasterId r:id="rId46"/>
  </p:notesMasterIdLst>
  <p:handoutMasterIdLst>
    <p:handoutMasterId r:id="rId47"/>
  </p:handoutMasterIdLst>
  <p:sldIdLst>
    <p:sldId id="862" r:id="rId3"/>
    <p:sldId id="673" r:id="rId4"/>
    <p:sldId id="660" r:id="rId5"/>
    <p:sldId id="1098" r:id="rId6"/>
    <p:sldId id="886" r:id="rId7"/>
    <p:sldId id="926" r:id="rId8"/>
    <p:sldId id="869" r:id="rId9"/>
    <p:sldId id="878" r:id="rId10"/>
    <p:sldId id="1094" r:id="rId11"/>
    <p:sldId id="1099" r:id="rId12"/>
    <p:sldId id="1093" r:id="rId13"/>
    <p:sldId id="393" r:id="rId14"/>
    <p:sldId id="257" r:id="rId15"/>
    <p:sldId id="911" r:id="rId16"/>
    <p:sldId id="258" r:id="rId17"/>
    <p:sldId id="1106" r:id="rId18"/>
    <p:sldId id="1101" r:id="rId19"/>
    <p:sldId id="882" r:id="rId20"/>
    <p:sldId id="892" r:id="rId21"/>
    <p:sldId id="263" r:id="rId22"/>
    <p:sldId id="1095" r:id="rId23"/>
    <p:sldId id="1102" r:id="rId24"/>
    <p:sldId id="1097" r:id="rId25"/>
    <p:sldId id="1103" r:id="rId26"/>
    <p:sldId id="1107" r:id="rId27"/>
    <p:sldId id="906" r:id="rId28"/>
    <p:sldId id="677" r:id="rId29"/>
    <p:sldId id="478" r:id="rId30"/>
    <p:sldId id="1082" r:id="rId31"/>
    <p:sldId id="1083" r:id="rId32"/>
    <p:sldId id="352" r:id="rId33"/>
    <p:sldId id="354" r:id="rId34"/>
    <p:sldId id="380" r:id="rId35"/>
    <p:sldId id="1104" r:id="rId36"/>
    <p:sldId id="503" r:id="rId37"/>
    <p:sldId id="505" r:id="rId38"/>
    <p:sldId id="378" r:id="rId39"/>
    <p:sldId id="830" r:id="rId40"/>
    <p:sldId id="368" r:id="rId41"/>
    <p:sldId id="1105" r:id="rId42"/>
    <p:sldId id="391" r:id="rId43"/>
    <p:sldId id="337" r:id="rId44"/>
    <p:sldId id="617" r:id="rId4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88"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7FFA1"/>
    <a:srgbClr val="FFFFFF"/>
    <a:srgbClr val="FF15C7"/>
    <a:srgbClr val="C27AF9"/>
    <a:srgbClr val="AA68DC"/>
    <a:srgbClr val="B671EB"/>
    <a:srgbClr val="A0B5FF"/>
    <a:srgbClr val="BE6743"/>
    <a:srgbClr val="4B05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66" autoAdjust="0"/>
    <p:restoredTop sz="96187" autoAdjust="0"/>
  </p:normalViewPr>
  <p:slideViewPr>
    <p:cSldViewPr showGuides="1">
      <p:cViewPr varScale="1">
        <p:scale>
          <a:sx n="114" d="100"/>
          <a:sy n="114" d="100"/>
        </p:scale>
        <p:origin x="2574" y="102"/>
      </p:cViewPr>
      <p:guideLst>
        <p:guide orient="horz" pos="2160"/>
        <p:guide pos="3840"/>
        <p:guide orient="horz" pos="3504"/>
        <p:guide orient="horz" pos="3984"/>
        <p:guide pos="3504"/>
        <p:guide pos="4176"/>
        <p:guide pos="7296"/>
        <p:guide orient="horz" pos="1296"/>
        <p:guide orient="horz" pos="480"/>
        <p:guide orient="horz" pos="2976"/>
        <p:guide orient="horz" pos="3744"/>
        <p:guide pos="288"/>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9.xml"/><Relationship Id="rId1" Type="http://schemas.microsoft.com/office/2011/relationships/chartStyle" Target="style9.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0.xml"/><Relationship Id="rId1" Type="http://schemas.microsoft.com/office/2011/relationships/chartStyle" Target="style1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6.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7.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8.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9.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5.xlsx"/><Relationship Id="rId1" Type="http://schemas.openxmlformats.org/officeDocument/2006/relationships/themeOverride" Target="../theme/themeOverride10.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1.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2.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1.xml"/><Relationship Id="rId1" Type="http://schemas.microsoft.com/office/2011/relationships/chartStyle" Target="style1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2.xml"/><Relationship Id="rId1" Type="http://schemas.microsoft.com/office/2011/relationships/chartStyle" Target="style1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3.xml"/><Relationship Id="rId1" Type="http://schemas.microsoft.com/office/2011/relationships/chartStyle" Target="style1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4.xml"/><Relationship Id="rId1" Type="http://schemas.microsoft.com/office/2011/relationships/chartStyle" Target="style1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2068783484573"/>
          <c:y val="6.3059158135292642E-2"/>
          <c:w val="0.76912673612881588"/>
          <c:h val="0.78827928618352394"/>
        </c:manualLayout>
      </c:layout>
      <c:pieChart>
        <c:varyColors val="1"/>
        <c:ser>
          <c:idx val="0"/>
          <c:order val="0"/>
          <c:tx>
            <c:strRef>
              <c:f>Sheet1!$A$2</c:f>
              <c:strCache>
                <c:ptCount val="1"/>
                <c:pt idx="0">
                  <c:v>Social Media</c:v>
                </c:pt>
              </c:strCache>
            </c:strRef>
          </c:tx>
          <c:spPr>
            <a:solidFill>
              <a:srgbClr val="A1A1C3"/>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5DEF-493F-9C6E-F62151027DDF}"/>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5DEF-493F-9C6E-F62151027DDF}"/>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DEF-493F-9C6E-F62151027DDF}"/>
              </c:ext>
            </c:extLst>
          </c:dPt>
          <c:dLbls>
            <c:dLbl>
              <c:idx val="0"/>
              <c:layout>
                <c:manualLayout>
                  <c:x val="-0.17786847992738242"/>
                  <c:y val="0.1700237348500271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5DEF-493F-9C6E-F62151027DDF}"/>
                </c:ext>
              </c:extLst>
            </c:dLbl>
            <c:dLbl>
              <c:idx val="1"/>
              <c:layout>
                <c:manualLayout>
                  <c:x val="0.15865816485929399"/>
                  <c:y val="-0.2548291142339519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5DEF-493F-9C6E-F62151027DDF}"/>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DEF-493F-9C6E-F62151027DD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Cache>
                <c:formatCode>h:mm;@</c:formatCode>
                <c:ptCount val="3"/>
                <c:pt idx="0">
                  <c:v>1.2499999999999999E-2</c:v>
                </c:pt>
                <c:pt idx="1">
                  <c:v>2.7083333333333334E-2</c:v>
                </c:pt>
                <c:pt idx="2">
                  <c:v>3.472222222222222E-3</c:v>
                </c:pt>
              </c:numCache>
            </c:numRef>
          </c:val>
          <c:extLst>
            <c:ext xmlns:c16="http://schemas.microsoft.com/office/drawing/2014/chart" uri="{C3380CC4-5D6E-409C-BE32-E72D297353CC}">
              <c16:uniqueId val="{00000000-B83F-464C-B8EB-6FC8982DECBD}"/>
            </c:ext>
          </c:extLst>
        </c:ser>
        <c:ser>
          <c:idx val="1"/>
          <c:order val="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B83F-464C-B8EB-6FC8982DECBD}"/>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B83F-464C-B8EB-6FC8982DECBD}"/>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0-5DEF-493F-9C6E-F62151027DDF}"/>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5DEF-493F-9C6E-F62151027DDF}"/>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5DEF-493F-9C6E-F62151027DDF}"/>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3-5DEF-493F-9C6E-F62151027DDF}"/>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4-5DEF-493F-9C6E-F62151027DDF}"/>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1-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5-5DEF-493F-9C6E-F62151027DDF}"/>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6-5DEF-493F-9C6E-F62151027DDF}"/>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7-5DEF-493F-9C6E-F62151027DDF}"/>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8-5DEF-493F-9C6E-F62151027DDF}"/>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9-5DEF-493F-9C6E-F62151027DDF}"/>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A-5DEF-493F-9C6E-F62151027DDF}"/>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B-5DEF-493F-9C6E-F62151027D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1924659894978001E-2"/>
          <c:w val="1"/>
          <c:h val="0.73040751779088875"/>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D58-460A-A4CD-4110C19721B3}"/>
                </c:ext>
              </c:extLst>
            </c:dLbl>
            <c:dLbl>
              <c:idx val="4"/>
              <c:tx>
                <c:rich>
                  <a:bodyPr/>
                  <a:lstStyle/>
                  <a:p>
                    <a:fld id="{F18DCA0A-9C88-48C7-A1AC-53671092DCCB}"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91-4F57-816C-F0C9011E4F6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Broadcast TV 
Alone</c:v>
                </c:pt>
                <c:pt idx="1">
                  <c:v>Broadcast TV 
and Cable</c:v>
                </c:pt>
                <c:pt idx="2">
                  <c:v>Broadcast TV and 
Broadcast Websites</c:v>
                </c:pt>
                <c:pt idx="3">
                  <c:v>Broadcast TV and 
Streaming on 
a TV with Ads</c:v>
                </c:pt>
                <c:pt idx="4">
                  <c:v>Broadcast TV and Streaming on a TV                 with or without Ads</c:v>
                </c:pt>
              </c:strCache>
            </c:strRef>
          </c:cat>
          <c:val>
            <c:numRef>
              <c:f>Sheet1!$B$2:$B$6</c:f>
              <c:numCache>
                <c:formatCode>0.00%</c:formatCode>
                <c:ptCount val="5"/>
                <c:pt idx="0">
                  <c:v>0.78800000000000003</c:v>
                </c:pt>
                <c:pt idx="1">
                  <c:v>0.79500000000000004</c:v>
                </c:pt>
                <c:pt idx="2">
                  <c:v>0.84199999999999997</c:v>
                </c:pt>
                <c:pt idx="3">
                  <c:v>0.81299999999999994</c:v>
                </c:pt>
                <c:pt idx="4">
                  <c:v>0.81899999999999995</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170"/>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Registered Voters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0.35399999999999998</c:v>
                </c:pt>
                <c:pt idx="1">
                  <c:v>0.17599999999999999</c:v>
                </c:pt>
                <c:pt idx="2">
                  <c:v>0.443</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Registered Voters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0.83499999999999996</c:v>
                </c:pt>
                <c:pt idx="1">
                  <c:v>0.90500000000000003</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u="none" strike="noStrike" baseline="0" dirty="0">
                <a:effectLst/>
              </a:rPr>
              <a:t>Registered Voters</a:t>
            </a: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p>
        </c:rich>
      </c:tx>
      <c:layout>
        <c:manualLayout>
          <c:xMode val="edge"/>
          <c:yMode val="edge"/>
          <c:x val="0.65182706328375628"/>
          <c:y val="0.70400650095686512"/>
        </c:manualLayout>
      </c:layout>
      <c:overlay val="0"/>
      <c:spPr>
        <a:noFill/>
        <a:ln>
          <a:noFill/>
        </a:ln>
        <a:effectLst/>
      </c:spPr>
    </c:title>
    <c:autoTitleDeleted val="0"/>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F98-4912-BB9F-C1554857D4A0}"/>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F98-4912-BB9F-C1554857D4A0}"/>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F98-4912-BB9F-C1554857D4A0}"/>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F98-4912-BB9F-C1554857D4A0}"/>
              </c:ext>
            </c:extLst>
          </c:dPt>
          <c:dPt>
            <c:idx val="4"/>
            <c:invertIfNegative val="0"/>
            <c:bubble3D val="0"/>
            <c:spPr>
              <a:solidFill>
                <a:srgbClr val="84F1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F98-4912-BB9F-C1554857D4A0}"/>
              </c:ext>
            </c:extLst>
          </c:dPt>
          <c:dPt>
            <c:idx val="5"/>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F98-4912-BB9F-C1554857D4A0}"/>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F98-4912-BB9F-C1554857D4A0}"/>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F98-4912-BB9F-C1554857D4A0}"/>
              </c:ext>
            </c:extLst>
          </c:dPt>
          <c:dPt>
            <c:idx val="8"/>
            <c:invertIfNegative val="0"/>
            <c:bubble3D val="0"/>
            <c:spPr>
              <a:solidFill>
                <a:srgbClr val="F6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F98-4912-BB9F-C1554857D4A0}"/>
              </c:ext>
            </c:extLst>
          </c:dPt>
          <c:dPt>
            <c:idx val="9"/>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F98-4912-BB9F-C1554857D4A0}"/>
              </c:ext>
            </c:extLst>
          </c:dPt>
          <c:dPt>
            <c:idx val="10"/>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F98-4912-BB9F-C1554857D4A0}"/>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F98-4912-BB9F-C1554857D4A0}"/>
              </c:ext>
            </c:extLst>
          </c:dPt>
          <c:dPt>
            <c:idx val="12"/>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F98-4912-BB9F-C1554857D4A0}"/>
              </c:ext>
            </c:extLst>
          </c:dPt>
          <c:dPt>
            <c:idx val="13"/>
            <c:invertIfNegative val="0"/>
            <c:bubble3D val="0"/>
            <c:spPr>
              <a:solidFill>
                <a:srgbClr val="82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F98-4912-BB9F-C1554857D4A0}"/>
              </c:ext>
            </c:extLst>
          </c:dPt>
          <c:dPt>
            <c:idx val="14"/>
            <c:invertIfNegative val="0"/>
            <c:bubble3D val="0"/>
            <c:spPr>
              <a:solidFill>
                <a:srgbClr val="009A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F98-4912-BB9F-C1554857D4A0}"/>
              </c:ext>
            </c:extLst>
          </c:dPt>
          <c:dPt>
            <c:idx val="15"/>
            <c:invertIfNegative val="0"/>
            <c:bubble3D val="0"/>
            <c:spPr>
              <a:solidFill>
                <a:srgbClr val="FF67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F98-4912-BB9F-C1554857D4A0}"/>
              </c:ext>
            </c:extLst>
          </c:dPt>
          <c:dPt>
            <c:idx val="16"/>
            <c:invertIfNegative val="0"/>
            <c:bubble3D val="0"/>
            <c:spPr>
              <a:solidFill>
                <a:srgbClr val="9F5FD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F98-4912-BB9F-C1554857D4A0}"/>
              </c:ext>
            </c:extLst>
          </c:dPt>
          <c:dPt>
            <c:idx val="17"/>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F98-4912-BB9F-C1554857D4A0}"/>
              </c:ext>
            </c:extLst>
          </c:dPt>
          <c:dPt>
            <c:idx val="18"/>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F98-4912-BB9F-C1554857D4A0}"/>
              </c:ext>
            </c:extLst>
          </c:dPt>
          <c:dPt>
            <c:idx val="19"/>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F98-4912-BB9F-C1554857D4A0}"/>
              </c:ext>
            </c:extLst>
          </c:dPt>
          <c:dPt>
            <c:idx val="20"/>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4F98-4912-BB9F-C1554857D4A0}"/>
              </c:ext>
            </c:extLst>
          </c:dPt>
          <c:dPt>
            <c:idx val="21"/>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4F98-4912-BB9F-C1554857D4A0}"/>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4F98-4912-BB9F-C1554857D4A0}"/>
              </c:ext>
            </c:extLst>
          </c:dPt>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Email</c:v>
                </c:pt>
                <c:pt idx="5">
                  <c:v>Social Media</c:v>
                </c:pt>
                <c:pt idx="6">
                  <c:v>Radio</c:v>
                </c:pt>
                <c:pt idx="7">
                  <c:v>Streaming Programs on TV No Ads</c:v>
                </c:pt>
                <c:pt idx="8">
                  <c:v>Streaming Programs on Digital Media With Ads</c:v>
                </c:pt>
                <c:pt idx="9">
                  <c:v>Streaming Video Other Than TV Programs on TV</c:v>
                </c:pt>
                <c:pt idx="10">
                  <c:v>Streaming Video Other Than TV Programs on Digital Media</c:v>
                </c:pt>
                <c:pt idx="11">
                  <c:v>Search</c:v>
                </c:pt>
                <c:pt idx="12">
                  <c:v>Streaming Audio</c:v>
                </c:pt>
                <c:pt idx="13">
                  <c:v>Streaming Programs on Digital Media No Ads</c:v>
                </c:pt>
                <c:pt idx="14">
                  <c:v>Broadcast TV News Websites/Apps</c:v>
                </c:pt>
                <c:pt idx="15">
                  <c:v>Newspapers</c:v>
                </c:pt>
                <c:pt idx="16">
                  <c:v>Any other news website</c:v>
                </c:pt>
                <c:pt idx="17">
                  <c:v>Magazines</c:v>
                </c:pt>
                <c:pt idx="18">
                  <c:v>Podcasts</c:v>
                </c:pt>
                <c:pt idx="19">
                  <c:v>Digital Newspaper</c:v>
                </c:pt>
                <c:pt idx="20">
                  <c:v>Local Radio Stations Websites/Apps</c:v>
                </c:pt>
                <c:pt idx="21">
                  <c:v>Cable News Channels' Websites/Apps</c:v>
                </c:pt>
                <c:pt idx="22">
                  <c:v>Digital Magazine</c:v>
                </c:pt>
              </c:strCache>
            </c:strRef>
          </c:cat>
          <c:val>
            <c:numRef>
              <c:f>Sheet1!$B$2:$B$24</c:f>
              <c:numCache>
                <c:formatCode>h:mm;@</c:formatCode>
                <c:ptCount val="23"/>
                <c:pt idx="0">
                  <c:v>0.24444444444444446</c:v>
                </c:pt>
                <c:pt idx="1">
                  <c:v>0.16111111111111112</c:v>
                </c:pt>
                <c:pt idx="2">
                  <c:v>8.3333333333333329E-2</c:v>
                </c:pt>
                <c:pt idx="3">
                  <c:v>5.9027777777777783E-2</c:v>
                </c:pt>
                <c:pt idx="4">
                  <c:v>4.3750000000000004E-2</c:v>
                </c:pt>
                <c:pt idx="5">
                  <c:v>4.3055555555555562E-2</c:v>
                </c:pt>
                <c:pt idx="6">
                  <c:v>3.888888888888889E-2</c:v>
                </c:pt>
                <c:pt idx="7">
                  <c:v>3.5416666666666666E-2</c:v>
                </c:pt>
                <c:pt idx="8">
                  <c:v>3.4722222222222224E-2</c:v>
                </c:pt>
                <c:pt idx="9">
                  <c:v>3.0555555555555555E-2</c:v>
                </c:pt>
                <c:pt idx="10">
                  <c:v>2.8472222222222222E-2</c:v>
                </c:pt>
                <c:pt idx="11">
                  <c:v>2.7083333333333334E-2</c:v>
                </c:pt>
                <c:pt idx="12">
                  <c:v>1.3194444444444444E-2</c:v>
                </c:pt>
                <c:pt idx="13">
                  <c:v>1.2499999999999999E-2</c:v>
                </c:pt>
                <c:pt idx="14">
                  <c:v>1.1805555555555555E-2</c:v>
                </c:pt>
                <c:pt idx="15">
                  <c:v>1.1111111111111112E-2</c:v>
                </c:pt>
                <c:pt idx="16">
                  <c:v>9.0277777777777787E-3</c:v>
                </c:pt>
                <c:pt idx="17">
                  <c:v>8.3333333333333332E-3</c:v>
                </c:pt>
                <c:pt idx="18">
                  <c:v>6.9444444444444441E-3</c:v>
                </c:pt>
                <c:pt idx="19">
                  <c:v>6.2499999999999995E-3</c:v>
                </c:pt>
                <c:pt idx="20">
                  <c:v>6.2499999999999995E-3</c:v>
                </c:pt>
                <c:pt idx="21">
                  <c:v>5.5555555555555558E-3</c:v>
                </c:pt>
                <c:pt idx="22">
                  <c:v>3.472222222222222E-3</c:v>
                </c:pt>
              </c:numCache>
            </c:numRef>
          </c:val>
          <c:extLst>
            <c:ext xmlns:c16="http://schemas.microsoft.com/office/drawing/2014/chart" uri="{C3380CC4-5D6E-409C-BE32-E72D297353CC}">
              <c16:uniqueId val="{0000002E-4F98-4912-BB9F-C1554857D4A0}"/>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i="0" baseline="0" dirty="0">
                <a:effectLst/>
              </a:rPr>
              <a:t>% Time Spent Yesterday</a:t>
            </a:r>
          </a:p>
        </c:rich>
      </c:tx>
      <c:layout>
        <c:manualLayout>
          <c:xMode val="edge"/>
          <c:yMode val="edge"/>
          <c:x val="0.36781234025654536"/>
          <c:y val="4.353456646022414E-2"/>
        </c:manualLayout>
      </c:layout>
      <c:overlay val="0"/>
      <c:spPr>
        <a:noFill/>
        <a:ln>
          <a:noFill/>
        </a:ln>
        <a:effectLst/>
      </c:spPr>
    </c:title>
    <c:autoTitleDeleted val="0"/>
    <c:plotArea>
      <c:layout>
        <c:manualLayout>
          <c:layoutTarget val="inner"/>
          <c:xMode val="edge"/>
          <c:yMode val="edge"/>
          <c:x val="8.743632848192965E-3"/>
          <c:y val="3.0209218724413012E-2"/>
          <c:w val="0.9904535436602897"/>
          <c:h val="0.78409387654415852"/>
        </c:manualLayout>
      </c:layout>
      <c:barChart>
        <c:barDir val="col"/>
        <c:grouping val="clustered"/>
        <c:varyColors val="0"/>
        <c:ser>
          <c:idx val="0"/>
          <c:order val="0"/>
          <c:tx>
            <c:strRef>
              <c:f>Sheet1!$B$1</c:f>
              <c:strCache>
                <c:ptCount val="1"/>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Television
(Broadcast/Cable)</c:v>
                </c:pt>
                <c:pt idx="1">
                  <c:v>Broadcast TV</c:v>
                </c:pt>
                <c:pt idx="2">
                  <c:v>Cable TV</c:v>
                </c:pt>
                <c:pt idx="3">
                  <c:v>Streaming Programs
on TV With Ads </c:v>
                </c:pt>
                <c:pt idx="4">
                  <c:v>Email</c:v>
                </c:pt>
                <c:pt idx="5">
                  <c:v>Social Media</c:v>
                </c:pt>
                <c:pt idx="6">
                  <c:v>Radio</c:v>
                </c:pt>
                <c:pt idx="7">
                  <c:v>Streaming Programs
 on Digital Media With Ads</c:v>
                </c:pt>
                <c:pt idx="8">
                  <c:v>Streaming Programs
on TV No Ads </c:v>
                </c:pt>
                <c:pt idx="9">
                  <c:v>Streaming Video Other
Than TV Programs
on TV</c:v>
                </c:pt>
                <c:pt idx="10">
                  <c:v>Streaming Video Other
Than TV Programs
on Digital Media</c:v>
                </c:pt>
              </c:strCache>
            </c:strRef>
          </c:cat>
          <c:val>
            <c:numRef>
              <c:f>Sheet1!$B$2:$B$12</c:f>
            </c:numRef>
          </c:val>
          <c:extLst>
            <c:ext xmlns:c16="http://schemas.microsoft.com/office/drawing/2014/chart" uri="{C3380CC4-5D6E-409C-BE32-E72D297353CC}">
              <c16:uniqueId val="{00000000-FB45-4411-B070-8405C5F6013F}"/>
            </c:ext>
          </c:extLst>
        </c:ser>
        <c:ser>
          <c:idx val="1"/>
          <c:order val="1"/>
          <c:tx>
            <c:strRef>
              <c:f>Sheet1!$C$1</c:f>
              <c:strCache>
                <c:ptCount val="1"/>
                <c:pt idx="0">
                  <c:v>Republicans</c:v>
                </c:pt>
              </c:strCache>
            </c:strRef>
          </c:tx>
          <c:spPr>
            <a:solidFill>
              <a:srgbClr val="FF0000"/>
            </a:solidFill>
            <a:ln>
              <a:solidFill>
                <a:schemeClr val="tx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Television
(Broadcast/Cable)</c:v>
                </c:pt>
                <c:pt idx="1">
                  <c:v>Broadcast TV</c:v>
                </c:pt>
                <c:pt idx="2">
                  <c:v>Cable TV</c:v>
                </c:pt>
                <c:pt idx="3">
                  <c:v>Streaming Programs
on TV With Ads </c:v>
                </c:pt>
                <c:pt idx="4">
                  <c:v>Email</c:v>
                </c:pt>
                <c:pt idx="5">
                  <c:v>Social Media</c:v>
                </c:pt>
                <c:pt idx="6">
                  <c:v>Radio</c:v>
                </c:pt>
                <c:pt idx="7">
                  <c:v>Streaming Programs
 on Digital Media With Ads</c:v>
                </c:pt>
                <c:pt idx="8">
                  <c:v>Streaming Programs
on TV No Ads </c:v>
                </c:pt>
                <c:pt idx="9">
                  <c:v>Streaming Video Other
Than TV Programs
on TV</c:v>
                </c:pt>
                <c:pt idx="10">
                  <c:v>Streaming Video Other
Than TV Programs
on Digital Media</c:v>
                </c:pt>
              </c:strCache>
            </c:strRef>
          </c:cat>
          <c:val>
            <c:numRef>
              <c:f>Sheet1!$C$2:$C$12</c:f>
              <c:numCache>
                <c:formatCode>h:mm;@</c:formatCode>
                <c:ptCount val="11"/>
                <c:pt idx="0">
                  <c:v>0.25208333333333333</c:v>
                </c:pt>
                <c:pt idx="1">
                  <c:v>0.16250000000000001</c:v>
                </c:pt>
                <c:pt idx="2">
                  <c:v>8.9583333333333334E-2</c:v>
                </c:pt>
                <c:pt idx="3">
                  <c:v>5.486111111111111E-2</c:v>
                </c:pt>
                <c:pt idx="4">
                  <c:v>4.6527777777777779E-2</c:v>
                </c:pt>
                <c:pt idx="5">
                  <c:v>4.3750000000000004E-2</c:v>
                </c:pt>
                <c:pt idx="6">
                  <c:v>4.027777777777778E-2</c:v>
                </c:pt>
                <c:pt idx="7" formatCode="h:mm">
                  <c:v>3.3333333333333333E-2</c:v>
                </c:pt>
                <c:pt idx="8">
                  <c:v>3.3333333333333333E-2</c:v>
                </c:pt>
                <c:pt idx="9">
                  <c:v>3.125E-2</c:v>
                </c:pt>
                <c:pt idx="10" formatCode="h:mm">
                  <c:v>2.5694444444444447E-2</c:v>
                </c:pt>
              </c:numCache>
            </c:numRef>
          </c:val>
          <c:extLst>
            <c:ext xmlns:c16="http://schemas.microsoft.com/office/drawing/2014/chart" uri="{C3380CC4-5D6E-409C-BE32-E72D297353CC}">
              <c16:uniqueId val="{00000001-FB45-4411-B070-8405C5F6013F}"/>
            </c:ext>
          </c:extLst>
        </c:ser>
        <c:ser>
          <c:idx val="2"/>
          <c:order val="2"/>
          <c:tx>
            <c:strRef>
              <c:f>Sheet1!$D$1</c:f>
              <c:strCache>
                <c:ptCount val="1"/>
                <c:pt idx="0">
                  <c:v>Democrats</c:v>
                </c:pt>
              </c:strCache>
            </c:strRef>
          </c:tx>
          <c:spPr>
            <a:solidFill>
              <a:srgbClr val="0000FF"/>
            </a:solidFill>
            <a:ln>
              <a:solidFill>
                <a:schemeClr val="tx1"/>
              </a:solidFill>
            </a:ln>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Television
(Broadcast/Cable)</c:v>
                </c:pt>
                <c:pt idx="1">
                  <c:v>Broadcast TV</c:v>
                </c:pt>
                <c:pt idx="2">
                  <c:v>Cable TV</c:v>
                </c:pt>
                <c:pt idx="3">
                  <c:v>Streaming Programs
on TV With Ads </c:v>
                </c:pt>
                <c:pt idx="4">
                  <c:v>Email</c:v>
                </c:pt>
                <c:pt idx="5">
                  <c:v>Social Media</c:v>
                </c:pt>
                <c:pt idx="6">
                  <c:v>Radio</c:v>
                </c:pt>
                <c:pt idx="7">
                  <c:v>Streaming Programs
 on Digital Media With Ads</c:v>
                </c:pt>
                <c:pt idx="8">
                  <c:v>Streaming Programs
on TV No Ads </c:v>
                </c:pt>
                <c:pt idx="9">
                  <c:v>Streaming Video Other
Than TV Programs
on TV</c:v>
                </c:pt>
                <c:pt idx="10">
                  <c:v>Streaming Video Other
Than TV Programs
on Digital Media</c:v>
                </c:pt>
              </c:strCache>
            </c:strRef>
          </c:cat>
          <c:val>
            <c:numRef>
              <c:f>Sheet1!$D$2:$D$12</c:f>
              <c:numCache>
                <c:formatCode>h:mm;@</c:formatCode>
                <c:ptCount val="11"/>
                <c:pt idx="0">
                  <c:v>0.24166666666666667</c:v>
                </c:pt>
                <c:pt idx="1">
                  <c:v>0.15972222222222221</c:v>
                </c:pt>
                <c:pt idx="2">
                  <c:v>8.1944444444444445E-2</c:v>
                </c:pt>
                <c:pt idx="3">
                  <c:v>5.6944444444444443E-2</c:v>
                </c:pt>
                <c:pt idx="4">
                  <c:v>4.027777777777778E-2</c:v>
                </c:pt>
                <c:pt idx="5">
                  <c:v>4.3055555555555555E-2</c:v>
                </c:pt>
                <c:pt idx="6">
                  <c:v>3.6805555555555557E-2</c:v>
                </c:pt>
                <c:pt idx="7" formatCode="h:mm">
                  <c:v>4.0972222222222222E-2</c:v>
                </c:pt>
                <c:pt idx="8">
                  <c:v>3.7499999999999999E-2</c:v>
                </c:pt>
                <c:pt idx="9">
                  <c:v>3.4027777777777775E-2</c:v>
                </c:pt>
                <c:pt idx="10" formatCode="h:mm">
                  <c:v>3.1944444444444442E-2</c:v>
                </c:pt>
              </c:numCache>
            </c:numRef>
          </c:val>
          <c:extLst>
            <c:ext xmlns:c16="http://schemas.microsoft.com/office/drawing/2014/chart" uri="{C3380CC4-5D6E-409C-BE32-E72D297353CC}">
              <c16:uniqueId val="{00000002-FB45-4411-B070-8405C5F6013F}"/>
            </c:ext>
          </c:extLst>
        </c:ser>
        <c:ser>
          <c:idx val="3"/>
          <c:order val="3"/>
          <c:tx>
            <c:strRef>
              <c:f>Sheet1!$E$1</c:f>
              <c:strCache>
                <c:ptCount val="1"/>
                <c:pt idx="0">
                  <c:v>Independents</c:v>
                </c:pt>
              </c:strCache>
            </c:strRef>
          </c:tx>
          <c:spPr>
            <a:solidFill>
              <a:srgbClr val="00CC18"/>
            </a:solidFill>
            <a:ln>
              <a:solidFill>
                <a:schemeClr val="tx1"/>
              </a:solidFill>
            </a:ln>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Television
(Broadcast/Cable)</c:v>
                </c:pt>
                <c:pt idx="1">
                  <c:v>Broadcast TV</c:v>
                </c:pt>
                <c:pt idx="2">
                  <c:v>Cable TV</c:v>
                </c:pt>
                <c:pt idx="3">
                  <c:v>Streaming Programs
on TV With Ads </c:v>
                </c:pt>
                <c:pt idx="4">
                  <c:v>Email</c:v>
                </c:pt>
                <c:pt idx="5">
                  <c:v>Social Media</c:v>
                </c:pt>
                <c:pt idx="6">
                  <c:v>Radio</c:v>
                </c:pt>
                <c:pt idx="7">
                  <c:v>Streaming Programs
 on Digital Media With Ads</c:v>
                </c:pt>
                <c:pt idx="8">
                  <c:v>Streaming Programs
on TV No Ads </c:v>
                </c:pt>
                <c:pt idx="9">
                  <c:v>Streaming Video Other
Than TV Programs
on TV</c:v>
                </c:pt>
                <c:pt idx="10">
                  <c:v>Streaming Video Other
Than TV Programs
on Digital Media</c:v>
                </c:pt>
              </c:strCache>
            </c:strRef>
          </c:cat>
          <c:val>
            <c:numRef>
              <c:f>Sheet1!$E$2:$E$12</c:f>
              <c:numCache>
                <c:formatCode>h:mm;@</c:formatCode>
                <c:ptCount val="11"/>
                <c:pt idx="0">
                  <c:v>0.21388888888888888</c:v>
                </c:pt>
                <c:pt idx="1">
                  <c:v>0.1388888888888889</c:v>
                </c:pt>
                <c:pt idx="2">
                  <c:v>7.4999999999999997E-2</c:v>
                </c:pt>
                <c:pt idx="3">
                  <c:v>6.3888888888888884E-2</c:v>
                </c:pt>
                <c:pt idx="4">
                  <c:v>3.8194444444444448E-2</c:v>
                </c:pt>
                <c:pt idx="5">
                  <c:v>4.2361111111111113E-2</c:v>
                </c:pt>
                <c:pt idx="6">
                  <c:v>3.9583333333333331E-2</c:v>
                </c:pt>
                <c:pt idx="7" formatCode="h:mm">
                  <c:v>3.4722222222222224E-2</c:v>
                </c:pt>
                <c:pt idx="8">
                  <c:v>4.027777777777778E-2</c:v>
                </c:pt>
                <c:pt idx="9">
                  <c:v>3.4722222222222224E-2</c:v>
                </c:pt>
                <c:pt idx="10" formatCode="h:mm">
                  <c:v>3.3333333333333333E-2</c:v>
                </c:pt>
              </c:numCache>
            </c:numRef>
          </c:val>
          <c:extLst>
            <c:ext xmlns:c16="http://schemas.microsoft.com/office/drawing/2014/chart" uri="{C3380CC4-5D6E-409C-BE32-E72D297353CC}">
              <c16:uniqueId val="{00000003-FB45-4411-B070-8405C5F6013F}"/>
            </c:ext>
          </c:extLst>
        </c:ser>
        <c:dLbls>
          <c:dLblPos val="outEnd"/>
          <c:showLegendKey val="0"/>
          <c:showVal val="1"/>
          <c:showCatName val="0"/>
          <c:showSerName val="0"/>
          <c:showPercent val="0"/>
          <c:showBubbleSize val="0"/>
        </c:dLbls>
        <c:gapWidth val="80"/>
        <c:axId val="845933528"/>
        <c:axId val="845926080"/>
      </c:barChart>
      <c:catAx>
        <c:axId val="845933528"/>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45926080"/>
        <c:crosses val="autoZero"/>
        <c:auto val="1"/>
        <c:lblAlgn val="ctr"/>
        <c:lblOffset val="100"/>
        <c:noMultiLvlLbl val="0"/>
      </c:catAx>
      <c:valAx>
        <c:axId val="845926080"/>
        <c:scaling>
          <c:orientation val="minMax"/>
          <c:max val="0.35000000000000003"/>
        </c:scaling>
        <c:delete val="1"/>
        <c:axPos val="l"/>
        <c:numFmt formatCode="h:mm;@" sourceLinked="1"/>
        <c:majorTickMark val="out"/>
        <c:minorTickMark val="none"/>
        <c:tickLblPos val="nextTo"/>
        <c:crossAx val="845933528"/>
        <c:crosses val="autoZero"/>
        <c:crossBetween val="between"/>
      </c:valAx>
      <c:spPr>
        <a:noFill/>
        <a:ln>
          <a:noFill/>
        </a:ln>
        <a:effectLst/>
      </c:spPr>
    </c:plotArea>
    <c:legend>
      <c:legendPos val="t"/>
      <c:layout>
        <c:manualLayout>
          <c:xMode val="edge"/>
          <c:yMode val="edge"/>
          <c:x val="0.26347835808101533"/>
          <c:y val="0.13199896002110387"/>
          <c:w val="0.46158343772885119"/>
          <c:h val="6.6455551751683217E-2"/>
        </c:manualLayout>
      </c:layout>
      <c:overlay val="0"/>
      <c:txPr>
        <a:bodyPr/>
        <a:lstStyle/>
        <a:p>
          <a:pPr>
            <a:defRPr sz="1800"/>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u="none" strike="noStrike" baseline="0" dirty="0">
                <a:effectLst/>
              </a:rPr>
              <a:t>Registered Voters</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36374931592433496"/>
          <c:y val="0"/>
        </c:manualLayout>
      </c:layout>
      <c:overlay val="0"/>
      <c:spPr>
        <a:noFill/>
        <a:ln>
          <a:noFill/>
        </a:ln>
        <a:effectLst/>
      </c:spPr>
    </c:title>
    <c:autoTitleDeleted val="0"/>
    <c:plotArea>
      <c:layout>
        <c:manualLayout>
          <c:layoutTarget val="inner"/>
          <c:xMode val="edge"/>
          <c:yMode val="edge"/>
          <c:x val="1.010909583791802E-2"/>
          <c:y val="2.9474886037294545E-2"/>
          <c:w val="0.97984332937271124"/>
          <c:h val="0.76290155011768745"/>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C2DF-42BD-BF23-FC4C34E6058F}"/>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C2DF-42BD-BF23-FC4C34E6058F}"/>
              </c:ext>
            </c:extLst>
          </c:dPt>
          <c:dPt>
            <c:idx val="2"/>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C2DF-42BD-BF23-FC4C34E6058F}"/>
              </c:ext>
            </c:extLst>
          </c:dPt>
          <c:dPt>
            <c:idx val="3"/>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C2DF-42BD-BF23-FC4C34E6058F}"/>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C2DF-42BD-BF23-FC4C34E6058F}"/>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C2DF-42BD-BF23-FC4C34E6058F}"/>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C2DF-42BD-BF23-FC4C34E6058F}"/>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C2DF-42BD-BF23-FC4C34E6058F}"/>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C2DF-42BD-BF23-FC4C34E6058F}"/>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C2DF-42BD-BF23-FC4C34E6058F}"/>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C2DF-42BD-BF23-FC4C34E6058F}"/>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C2DF-42BD-BF23-FC4C34E6058F}"/>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C2DF-42BD-BF23-FC4C34E6058F}"/>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C2DF-42BD-BF23-FC4C34E6058F}"/>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C2DF-42BD-BF23-FC4C34E6058F}"/>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C2DF-42BD-BF23-FC4C34E6058F}"/>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C2DF-42BD-BF23-FC4C34E6058F}"/>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C2DF-42BD-BF23-FC4C34E6058F}"/>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C2DF-42BD-BF23-FC4C34E6058F}"/>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C2DF-42BD-BF23-FC4C34E6058F}"/>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C2DF-42BD-BF23-FC4C34E6058F}"/>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C2DF-42BD-BF23-FC4C34E6058F}"/>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TV No Ads </c:v>
                </c:pt>
                <c:pt idx="3">
                  <c:v>Streaming Programs on Digital Media With Ads</c:v>
                </c:pt>
                <c:pt idx="4">
                  <c:v>Streaming Programs on Digital Media No Ads</c:v>
                </c:pt>
              </c:strCache>
            </c:strRef>
          </c:cat>
          <c:val>
            <c:numRef>
              <c:f>Sheet1!$B$2:$B$6</c:f>
              <c:numCache>
                <c:formatCode>h:mm;@</c:formatCode>
                <c:ptCount val="5"/>
                <c:pt idx="0">
                  <c:v>0.24444444444444446</c:v>
                </c:pt>
                <c:pt idx="1">
                  <c:v>5.9027777777777783E-2</c:v>
                </c:pt>
                <c:pt idx="2">
                  <c:v>3.5416666666666666E-2</c:v>
                </c:pt>
                <c:pt idx="3">
                  <c:v>3.4722222222222224E-2</c:v>
                </c:pt>
                <c:pt idx="4">
                  <c:v>1.2499999999999999E-2</c:v>
                </c:pt>
              </c:numCache>
            </c:numRef>
          </c:val>
          <c:extLst>
            <c:ext xmlns:c16="http://schemas.microsoft.com/office/drawing/2014/chart" uri="{C3380CC4-5D6E-409C-BE32-E72D297353CC}">
              <c16:uniqueId val="{0000002C-C2DF-42BD-BF23-FC4C34E6058F}"/>
            </c:ext>
          </c:extLst>
        </c:ser>
        <c:dLbls>
          <c:showLegendKey val="0"/>
          <c:showVal val="0"/>
          <c:showCatName val="0"/>
          <c:showSerName val="0"/>
          <c:showPercent val="0"/>
          <c:showBubbleSize val="0"/>
        </c:dLbls>
        <c:gapWidth val="34"/>
        <c:axId val="579798840"/>
        <c:axId val="579804720"/>
      </c:barChart>
      <c:catAx>
        <c:axId val="57979884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4720"/>
        <c:crosses val="autoZero"/>
        <c:auto val="1"/>
        <c:lblAlgn val="ctr"/>
        <c:lblOffset val="100"/>
        <c:noMultiLvlLbl val="0"/>
      </c:catAx>
      <c:valAx>
        <c:axId val="579804720"/>
        <c:scaling>
          <c:orientation val="minMax"/>
          <c:min val="0"/>
        </c:scaling>
        <c:delete val="1"/>
        <c:axPos val="l"/>
        <c:numFmt formatCode="h:mm;@" sourceLinked="1"/>
        <c:majorTickMark val="out"/>
        <c:minorTickMark val="none"/>
        <c:tickLblPos val="none"/>
        <c:crossAx val="57979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680-4560-B406-295F44BDFEA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680-4560-B406-295F44BDFEA4}"/>
              </c:ext>
            </c:extLst>
          </c:dPt>
          <c:dPt>
            <c:idx val="2"/>
            <c:bubble3D val="0"/>
            <c:spPr>
              <a:solidFill>
                <a:schemeClr val="accent3"/>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2680-4560-B406-295F44BDFEA4}"/>
              </c:ext>
            </c:extLst>
          </c:dPt>
          <c:dLbls>
            <c:dLbl>
              <c:idx val="0"/>
              <c:layout>
                <c:manualLayout>
                  <c:x val="0.21040283008102248"/>
                  <c:y val="-7.15547415771504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9123A03-A8D0-470B-826F-1E1A3366BECA}" type="CATEGORYNAME">
                      <a:rPr lang="en-US" sz="180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solidFill>
                        <a:schemeClr val="bg1"/>
                      </a:solidFill>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solidFill>
                          <a:schemeClr val="bg1"/>
                        </a:solidFill>
                        <a:effectLst>
                          <a:outerShdw blurRad="38100" dist="38100" dir="2700000" algn="tl">
                            <a:srgbClr val="000000">
                              <a:alpha val="43137"/>
                            </a:srgbClr>
                          </a:outerShdw>
                        </a:effectLst>
                      </a:rPr>
                      <a:t> </a:t>
                    </a:r>
                    <a:fld id="{B21E2B3B-60F0-4F7E-AA50-1DAE456E2BE7}" type="VALU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solidFill>
                          <a:schemeClr val="bg1"/>
                        </a:solidFill>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6579BA8F-E6C3-4BC2-BF06-70CA461B4898}" type="PERCENTAG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680-4560-B406-295F44BDFEA4}"/>
                </c:ext>
              </c:extLst>
            </c:dLbl>
            <c:dLbl>
              <c:idx val="1"/>
              <c:layout>
                <c:manualLayout>
                  <c:x val="-0.16906938263151902"/>
                  <c:y val="9.601117490686327E-2"/>
                </c:manualLayout>
              </c:layout>
              <c:tx>
                <c:rich>
                  <a:bodyPr/>
                  <a:lstStyle/>
                  <a:p>
                    <a:fld id="{37015D01-12AA-4016-BBF4-20CA1374E413}" type="CATEGORYNAME">
                      <a:rPr lang="en-US">
                        <a:solidFill>
                          <a:schemeClr val="bg1"/>
                        </a:solidFill>
                      </a:rPr>
                      <a:pPr/>
                      <a:t>[CATEGORY NAME]</a:t>
                    </a:fld>
                    <a:r>
                      <a:rPr lang="en-US" baseline="0" dirty="0">
                        <a:solidFill>
                          <a:schemeClr val="bg1"/>
                        </a:solidFill>
                      </a:rPr>
                      <a:t> </a:t>
                    </a:r>
                  </a:p>
                  <a:p>
                    <a:fld id="{1B1F9B6F-A3F2-410C-8DDA-132EF41B4A5D}" type="VALUE">
                      <a:rPr lang="en-US" baseline="0" smtClean="0">
                        <a:solidFill>
                          <a:schemeClr val="bg1"/>
                        </a:solidFill>
                      </a:rPr>
                      <a:pPr/>
                      <a:t>[VALUE]</a:t>
                    </a:fld>
                    <a:r>
                      <a:rPr lang="en-US" baseline="0" dirty="0">
                        <a:solidFill>
                          <a:schemeClr val="bg1"/>
                        </a:solidFill>
                      </a:rPr>
                      <a:t> </a:t>
                    </a:r>
                  </a:p>
                  <a:p>
                    <a:fld id="{E1B880A1-44A7-4D13-A32B-7BA7DB20CD7D}" type="PERCENTAGE">
                      <a:rPr lang="en-US" baseline="0" smtClean="0">
                        <a:solidFill>
                          <a:schemeClr val="bg1"/>
                        </a:solidFill>
                      </a:rPr>
                      <a:pPr/>
                      <a:t>[PERCENTAGE]</a:t>
                    </a:fld>
                    <a:endParaRPr lang="en-US"/>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7304347826086958"/>
                      <c:h val="0.17830748662700105"/>
                    </c:manualLayout>
                  </c15:layout>
                  <c15:dlblFieldTable/>
                  <c15:showDataLabelsRange val="0"/>
                </c:ext>
                <c:ext xmlns:c16="http://schemas.microsoft.com/office/drawing/2014/chart" uri="{C3380CC4-5D6E-409C-BE32-E72D297353CC}">
                  <c16:uniqueId val="{00000003-2680-4560-B406-295F44BDFEA4}"/>
                </c:ext>
              </c:extLst>
            </c:dLbl>
            <c:dLbl>
              <c:idx val="2"/>
              <c:layout>
                <c:manualLayout>
                  <c:x val="-0.16276532009585765"/>
                  <c:y val="-0.10488287770619595"/>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3ABE635D-8301-40CF-81D6-6C84A4968F86}" type="CATEGORYNAME">
                      <a:rPr lang="en-US">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r>
                      <a:rPr lang="en-US" baseline="0" dirty="0">
                        <a:solidFill>
                          <a:schemeClr val="bg1"/>
                        </a:solidFill>
                        <a:effectLst>
                          <a:outerShdw blurRad="38100" dist="38100" dir="2700000" algn="tl">
                            <a:srgbClr val="000000">
                              <a:alpha val="43137"/>
                            </a:srgbClr>
                          </a:outerShdw>
                        </a:effectLst>
                      </a:rPr>
                      <a:t> </a:t>
                    </a:r>
                    <a:fld id="{F4EC53FE-A650-4DA2-956F-BCCCD6971008}" type="VALUE">
                      <a:rPr lang="en-US" baseline="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r>
                      <a:rPr lang="en-US" baseline="0" dirty="0">
                        <a:solidFill>
                          <a:schemeClr val="bg1"/>
                        </a:solidFill>
                        <a:effectLst>
                          <a:outerShdw blurRad="38100" dist="38100" dir="2700000" algn="tl">
                            <a:srgbClr val="000000">
                              <a:alpha val="43137"/>
                            </a:srgbClr>
                          </a:outerShdw>
                        </a:effectLst>
                      </a:rPr>
                      <a:t> </a:t>
                    </a:r>
                  </a:p>
                  <a:p>
                    <a:pPr>
                      <a:defRPr sz="1100" b="1">
                        <a:solidFill>
                          <a:schemeClr val="bg1"/>
                        </a:solidFill>
                        <a:effectLst>
                          <a:outerShdw blurRad="38100" dist="38100" dir="2700000" algn="tl">
                            <a:srgbClr val="000000">
                              <a:alpha val="43137"/>
                            </a:srgbClr>
                          </a:outerShdw>
                        </a:effectLst>
                      </a:defRPr>
                    </a:pPr>
                    <a:fld id="{A91D62F2-3BE2-4614-9ED2-C6C4CDE3D134}"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858695652173914"/>
                      <c:h val="0.20286064802046577"/>
                    </c:manualLayout>
                  </c15:layout>
                  <c15:dlblFieldTable/>
                  <c15:showDataLabelsRange val="0"/>
                </c:ext>
                <c:ext xmlns:c16="http://schemas.microsoft.com/office/drawing/2014/chart" uri="{C3380CC4-5D6E-409C-BE32-E72D297353CC}">
                  <c16:uniqueId val="{00000002-2680-4560-B406-295F44BDFEA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c:v>
                </c:pt>
                <c:pt idx="1">
                  <c:v>Streaming TV with Ads</c:v>
                </c:pt>
                <c:pt idx="2">
                  <c:v>Streaming TV without Ads</c:v>
                </c:pt>
              </c:strCache>
            </c:strRef>
          </c:cat>
          <c:val>
            <c:numRef>
              <c:f>Sheet1!$B$2:$B$4</c:f>
              <c:numCache>
                <c:formatCode>[hh]:mm</c:formatCode>
                <c:ptCount val="3"/>
                <c:pt idx="0">
                  <c:v>0.24444444444444446</c:v>
                </c:pt>
                <c:pt idx="1">
                  <c:v>5.9027777777777783E-2</c:v>
                </c:pt>
                <c:pt idx="2">
                  <c:v>3.5416666666666666E-2</c:v>
                </c:pt>
              </c:numCache>
            </c:numRef>
          </c:val>
          <c:extLst>
            <c:ext xmlns:c16="http://schemas.microsoft.com/office/drawing/2014/chart" uri="{C3380CC4-5D6E-409C-BE32-E72D297353CC}">
              <c16:uniqueId val="{00000000-2680-4560-B406-295F44BDFEA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5C7-4A9C-BCBB-F80DE776A6C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5C7-4A9C-BCBB-F80DE776A6C4}"/>
              </c:ext>
            </c:extLst>
          </c:dPt>
          <c:dLbls>
            <c:dLbl>
              <c:idx val="0"/>
              <c:layout>
                <c:manualLayout>
                  <c:x val="0.21872182757046674"/>
                  <c:y val="5.976217659916641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E2F7A04F-CF98-412E-AA78-EAA0001E6906}" type="CATEGORYNAME">
                      <a:rPr lang="en-US" sz="180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effectLst>
                          <a:outerShdw blurRad="38100" dist="38100" dir="2700000" algn="tl">
                            <a:srgbClr val="000000">
                              <a:alpha val="43137"/>
                            </a:srgbClr>
                          </a:outerShdw>
                        </a:effectLst>
                      </a:rPr>
                      <a:t> </a:t>
                    </a:r>
                    <a:fld id="{0EE942D0-6414-4E44-B57B-DBAE95A9D07E}" type="VALU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D47D03E1-59CF-43EA-AA40-9E0DB2F62BFD}" type="PERCENTAG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5C7-4A9C-BCBB-F80DE776A6C4}"/>
                </c:ext>
              </c:extLst>
            </c:dLbl>
            <c:dLbl>
              <c:idx val="1"/>
              <c:layout>
                <c:manualLayout>
                  <c:x val="-0.17722162786716877"/>
                  <c:y val="-5.0194857620795015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2A351E12-CB28-420E-9251-41D2450CC707}" type="CATEGORYNAME">
                      <a:rPr lang="en-US"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r>
                      <a:rPr lang="en-US" baseline="0" dirty="0">
                        <a:solidFill>
                          <a:schemeClr val="bg1"/>
                        </a:solidFill>
                        <a:effectLst>
                          <a:outerShdw blurRad="38100" dist="38100" dir="2700000" algn="tl">
                            <a:srgbClr val="000000">
                              <a:alpha val="43137"/>
                            </a:srgbClr>
                          </a:outerShdw>
                        </a:effectLst>
                      </a:rPr>
                      <a:t> </a:t>
                    </a:r>
                    <a:fld id="{979F4534-EB61-48E4-A43A-ED6C097A6F1A}" type="VALU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fld id="{63036B5B-538E-4B92-B6FF-0B449B1D3FC5}"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5311594202898549"/>
                      <c:h val="0.1829161471547934"/>
                    </c:manualLayout>
                  </c15:layout>
                  <c15:dlblFieldTable/>
                  <c15:showDataLabelsRange val="0"/>
                </c:ext>
                <c:ext xmlns:c16="http://schemas.microsoft.com/office/drawing/2014/chart" uri="{C3380CC4-5D6E-409C-BE32-E72D297353CC}">
                  <c16:uniqueId val="{00000003-E5C7-4A9C-BCBB-F80DE776A6C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Linear TV</c:v>
                </c:pt>
                <c:pt idx="1">
                  <c:v>Streaming TV with Ads</c:v>
                </c:pt>
              </c:strCache>
            </c:strRef>
          </c:cat>
          <c:val>
            <c:numRef>
              <c:f>Sheet1!$B$2:$B$3</c:f>
              <c:numCache>
                <c:formatCode>[hh]:mm</c:formatCode>
                <c:ptCount val="2"/>
                <c:pt idx="0">
                  <c:v>0.24444444444444446</c:v>
                </c:pt>
                <c:pt idx="1">
                  <c:v>5.9027777777777783E-2</c:v>
                </c:pt>
              </c:numCache>
            </c:numRef>
          </c:val>
          <c:extLst>
            <c:ext xmlns:c16="http://schemas.microsoft.com/office/drawing/2014/chart" uri="{C3380CC4-5D6E-409C-BE32-E72D297353CC}">
              <c16:uniqueId val="{00000006-E5C7-4A9C-BCBB-F80DE776A6C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800" b="1" i="0" baseline="0" dirty="0">
                <a:effectLst/>
              </a:rPr>
              <a:t>Daily Time Spent Yesterday </a:t>
            </a:r>
          </a:p>
          <a:p>
            <a:pPr>
              <a:defRPr sz="1600" b="1" i="0" u="none" strike="noStrike" kern="1200" spc="0" baseline="0">
                <a:solidFill>
                  <a:schemeClr val="tx1"/>
                </a:solidFill>
                <a:latin typeface="+mn-lt"/>
                <a:ea typeface="+mn-ea"/>
                <a:cs typeface="+mn-cs"/>
              </a:defRPr>
            </a:pPr>
            <a:r>
              <a:rPr lang="en-US" sz="1800" b="1" i="0" baseline="0" dirty="0">
                <a:effectLst/>
              </a:rPr>
              <a:t>(In </a:t>
            </a:r>
            <a:r>
              <a:rPr lang="en-US" sz="1800" b="1" i="0" baseline="0" dirty="0" err="1">
                <a:effectLst/>
              </a:rPr>
              <a:t>Hours:Minutes</a:t>
            </a:r>
            <a:r>
              <a:rPr lang="en-US" sz="1800" b="1" i="0" baseline="0" dirty="0">
                <a:effectLst/>
              </a:rPr>
              <a:t>)</a:t>
            </a:r>
            <a:endParaRPr lang="en-US" sz="1600" dirty="0">
              <a:effectLst/>
            </a:endParaRPr>
          </a:p>
        </c:rich>
      </c:tx>
      <c:layout>
        <c:manualLayout>
          <c:xMode val="edge"/>
          <c:yMode val="edge"/>
          <c:x val="0.3545799353205849"/>
          <c:y val="0.14555118876057355"/>
        </c:manualLayout>
      </c:layout>
      <c:overlay val="0"/>
      <c:spPr>
        <a:noFill/>
        <a:ln>
          <a:noFill/>
        </a:ln>
        <a:effectLst/>
      </c:spPr>
    </c:title>
    <c:autoTitleDeleted val="0"/>
    <c:plotArea>
      <c:layout>
        <c:manualLayout>
          <c:layoutTarget val="inner"/>
          <c:xMode val="edge"/>
          <c:yMode val="edge"/>
          <c:x val="8.0303477690288713E-2"/>
          <c:y val="0.23892868066861861"/>
          <c:w val="0.87893722911771566"/>
          <c:h val="0.68515760293595229"/>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2B1D-4F72-8B79-80A8A7A81A3C}"/>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2B1D-4F72-8B79-80A8A7A81A3C}"/>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2B1D-4F72-8B79-80A8A7A81A3C}"/>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2B1D-4F72-8B79-80A8A7A81A3C}"/>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2B1D-4F72-8B79-80A8A7A81A3C}"/>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2B1D-4F72-8B79-80A8A7A81A3C}"/>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2B1D-4F72-8B79-80A8A7A81A3C}"/>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2B1D-4F72-8B79-80A8A7A81A3C}"/>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2B1D-4F72-8B79-80A8A7A81A3C}"/>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2B1D-4F72-8B79-80A8A7A81A3C}"/>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2B1D-4F72-8B79-80A8A7A81A3C}"/>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2B1D-4F72-8B79-80A8A7A81A3C}"/>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2B1D-4F72-8B79-80A8A7A81A3C}"/>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2B1D-4F72-8B79-80A8A7A81A3C}"/>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2B1D-4F72-8B79-80A8A7A81A3C}"/>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2B1D-4F72-8B79-80A8A7A81A3C}"/>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2B1D-4F72-8B79-80A8A7A81A3C}"/>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2B1D-4F72-8B79-80A8A7A81A3C}"/>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2B1D-4F72-8B79-80A8A7A81A3C}"/>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2B1D-4F72-8B79-80A8A7A81A3C}"/>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2B1D-4F72-8B79-80A8A7A81A3C}"/>
              </c:ext>
            </c:extLst>
          </c:dPt>
          <c:dLbls>
            <c:dLbl>
              <c:idx val="0"/>
              <c:spPr>
                <a:noFill/>
                <a:ln>
                  <a:noFill/>
                </a:ln>
                <a:effectLst/>
              </c:spPr>
              <c:txPr>
                <a:bodyPr wrap="square" lIns="38100" tIns="19050" rIns="38100" bIns="19050" anchor="ctr">
                  <a:spAutoFit/>
                </a:bodyPr>
                <a:lstStyle/>
                <a:p>
                  <a:pPr>
                    <a:defRPr sz="1800" b="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1D-4F72-8B79-80A8A7A81A3C}"/>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Sheet1!$B$2:$C$2</c:f>
              <c:numCache>
                <c:formatCode>h:mm;@</c:formatCode>
                <c:ptCount val="2"/>
                <c:pt idx="0">
                  <c:v>0.1423611111111111</c:v>
                </c:pt>
                <c:pt idx="1">
                  <c:v>3.0555555555555555E-2</c:v>
                </c:pt>
              </c:numCache>
            </c:numRef>
          </c:val>
          <c:extLst>
            <c:ext xmlns:c16="http://schemas.microsoft.com/office/drawing/2014/chart" uri="{C3380CC4-5D6E-409C-BE32-E72D297353CC}">
              <c16:uniqueId val="{0000002A-2B1D-4F72-8B79-80A8A7A81A3C}"/>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B1D-4F72-8B79-80A8A7A81A3C}"/>
                </c:ext>
              </c:extLst>
            </c:dLbl>
            <c:spPr>
              <a:noFill/>
              <a:ln>
                <a:noFill/>
              </a:ln>
              <a:effectLst/>
            </c:spPr>
            <c:txPr>
              <a:bodyPr wrap="square" lIns="38100" tIns="19050" rIns="38100" bIns="19050" anchor="ctr">
                <a:spAutoFit/>
              </a:bodyPr>
              <a:lstStyle/>
              <a:p>
                <a:pPr>
                  <a:defRPr sz="1600"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Sheet1!$B$3:$C$3</c:f>
              <c:numCache>
                <c:formatCode>h:mm;@</c:formatCode>
                <c:ptCount val="2"/>
                <c:pt idx="0">
                  <c:v>0.12986111111111112</c:v>
                </c:pt>
                <c:pt idx="1">
                  <c:v>3.1944444444444449E-2</c:v>
                </c:pt>
              </c:numCache>
            </c:numRef>
          </c:val>
          <c:extLst>
            <c:ext xmlns:c16="http://schemas.microsoft.com/office/drawing/2014/chart" uri="{C3380CC4-5D6E-409C-BE32-E72D297353CC}">
              <c16:uniqueId val="{0000002C-2B1D-4F72-8B79-80A8A7A81A3C}"/>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2D-2B1D-4F72-8B79-80A8A7A81A3C}"/>
                </c:ext>
              </c:extLst>
            </c:dLbl>
            <c:dLbl>
              <c:idx val="1"/>
              <c:delete val="1"/>
              <c:extLst>
                <c:ext xmlns:c15="http://schemas.microsoft.com/office/drawing/2012/chart" uri="{CE6537A1-D6FC-4f65-9D91-7224C49458BB}"/>
                <c:ext xmlns:c16="http://schemas.microsoft.com/office/drawing/2014/chart" uri="{C3380CC4-5D6E-409C-BE32-E72D297353CC}">
                  <c16:uniqueId val="{0000002E-2B1D-4F72-8B79-80A8A7A81A3C}"/>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Sheet1!$B$4:$C$4</c:f>
              <c:numCache>
                <c:formatCode>h:mm;@</c:formatCode>
                <c:ptCount val="2"/>
                <c:pt idx="0">
                  <c:v>3.5416666666666666E-2</c:v>
                </c:pt>
                <c:pt idx="1">
                  <c:v>1.3194444444444444E-2</c:v>
                </c:pt>
              </c:numCache>
            </c:numRef>
          </c:val>
          <c:extLst>
            <c:ext xmlns:c16="http://schemas.microsoft.com/office/drawing/2014/chart" uri="{C3380CC4-5D6E-409C-BE32-E72D297353CC}">
              <c16:uniqueId val="{0000002F-2B1D-4F72-8B79-80A8A7A81A3C}"/>
            </c:ext>
          </c:extLst>
        </c:ser>
        <c:dLbls>
          <c:showLegendKey val="0"/>
          <c:showVal val="0"/>
          <c:showCatName val="0"/>
          <c:showSerName val="0"/>
          <c:showPercent val="0"/>
          <c:showBubbleSize val="0"/>
        </c:dLbls>
        <c:gapWidth val="44"/>
        <c:overlap val="100"/>
        <c:axId val="579808248"/>
        <c:axId val="579800800"/>
      </c:barChart>
      <c:catAx>
        <c:axId val="57980824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800"/>
        <c:crosses val="autoZero"/>
        <c:auto val="1"/>
        <c:lblAlgn val="ctr"/>
        <c:lblOffset val="0"/>
        <c:noMultiLvlLbl val="0"/>
      </c:catAx>
      <c:valAx>
        <c:axId val="579800800"/>
        <c:scaling>
          <c:orientation val="minMax"/>
        </c:scaling>
        <c:delete val="1"/>
        <c:axPos val="l"/>
        <c:numFmt formatCode="h:mm;@" sourceLinked="1"/>
        <c:majorTickMark val="out"/>
        <c:minorTickMark val="none"/>
        <c:tickLblPos val="nextTo"/>
        <c:crossAx val="579808248"/>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7570081806364575"/>
          <c:y val="9.4691021147599252E-2"/>
        </c:manualLayout>
      </c:layout>
      <c:overlay val="0"/>
      <c:spPr>
        <a:noFill/>
        <a:ln>
          <a:noFill/>
        </a:ln>
        <a:effectLst/>
      </c:spPr>
    </c:title>
    <c:autoTitleDeleted val="0"/>
    <c:plotArea>
      <c:layout>
        <c:manualLayout>
          <c:layoutTarget val="inner"/>
          <c:xMode val="edge"/>
          <c:yMode val="edge"/>
          <c:x val="1.5790133449511506E-2"/>
          <c:y val="8.5221919032839336E-2"/>
          <c:w val="0.96858486868645155"/>
          <c:h val="0.66473040925720295"/>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359-4E14-8E29-04BED2A49E1E}"/>
              </c:ext>
            </c:extLst>
          </c:dPt>
          <c:dPt>
            <c:idx val="1"/>
            <c:invertIfNegative val="0"/>
            <c:bubble3D val="0"/>
            <c:spPr>
              <a:solidFill>
                <a:srgbClr val="790505"/>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359-4E14-8E29-04BED2A49E1E}"/>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359-4E14-8E29-04BED2A49E1E}"/>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359-4E14-8E29-04BED2A49E1E}"/>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359-4E14-8E29-04BED2A49E1E}"/>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359-4E14-8E29-04BED2A49E1E}"/>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359-4E14-8E29-04BED2A49E1E}"/>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359-4E14-8E29-04BED2A49E1E}"/>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359-4E14-8E29-04BED2A49E1E}"/>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359-4E14-8E29-04BED2A49E1E}"/>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359-4E14-8E29-04BED2A49E1E}"/>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359-4E14-8E29-04BED2A49E1E}"/>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359-4E14-8E29-04BED2A49E1E}"/>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359-4E14-8E29-04BED2A49E1E}"/>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359-4E14-8E29-04BED2A49E1E}"/>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359-4E14-8E29-04BED2A49E1E}"/>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2359-4E14-8E29-04BED2A49E1E}"/>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2359-4E14-8E29-04BED2A49E1E}"/>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2359-4E14-8E29-04BED2A49E1E}"/>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359-4E14-8E29-04BED2A49E1E}"/>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TV (Broadcast/Cable)</c:v>
                </c:pt>
                <c:pt idx="1">
                  <c:v>Streaming Programs on 
a Smartphone With Ads</c:v>
                </c:pt>
              </c:strCache>
            </c:strRef>
          </c:cat>
          <c:val>
            <c:numRef>
              <c:f>Sheet1!$B$2:$B$7</c:f>
              <c:numCache>
                <c:formatCode>0.0%</c:formatCode>
                <c:ptCount val="2"/>
                <c:pt idx="0">
                  <c:v>0.79500000000000004</c:v>
                </c:pt>
                <c:pt idx="1">
                  <c:v>0.152</c:v>
                </c:pt>
              </c:numCache>
            </c:numRef>
          </c:val>
          <c:extLst>
            <c:ext xmlns:c16="http://schemas.microsoft.com/office/drawing/2014/chart" uri="{C3380CC4-5D6E-409C-BE32-E72D297353CC}">
              <c16:uniqueId val="{0000002A-2359-4E14-8E29-04BED2A49E1E}"/>
            </c:ext>
          </c:extLst>
        </c:ser>
        <c:dLbls>
          <c:showLegendKey val="0"/>
          <c:showVal val="0"/>
          <c:showCatName val="0"/>
          <c:showSerName val="0"/>
          <c:showPercent val="0"/>
          <c:showBubbleSize val="0"/>
        </c:dLbls>
        <c:gapWidth val="100"/>
        <c:axId val="579798056"/>
        <c:axId val="579798448"/>
      </c:barChart>
      <c:catAx>
        <c:axId val="57979805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798448"/>
        <c:crosses val="autoZero"/>
        <c:auto val="1"/>
        <c:lblAlgn val="ctr"/>
        <c:lblOffset val="100"/>
        <c:noMultiLvlLbl val="0"/>
      </c:catAx>
      <c:valAx>
        <c:axId val="579798448"/>
        <c:scaling>
          <c:orientation val="minMax"/>
          <c:min val="0"/>
        </c:scaling>
        <c:delete val="1"/>
        <c:axPos val="l"/>
        <c:numFmt formatCode="0.0%" sourceLinked="1"/>
        <c:majorTickMark val="out"/>
        <c:minorTickMark val="none"/>
        <c:tickLblPos val="none"/>
        <c:crossAx val="57979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8954695880406"/>
          <c:y val="7.5872868408755331E-2"/>
          <c:w val="0.80290023641440889"/>
          <c:h val="0.78374664773725078"/>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6-3413-4687-BE2A-A38AF8537827}"/>
            </c:ext>
          </c:extLst>
        </c:ser>
        <c:ser>
          <c:idx val="1"/>
          <c:order val="1"/>
          <c:tx>
            <c:strRef>
              <c:f>Sheet1!$A$3</c:f>
              <c:strCache>
                <c:ptCount val="1"/>
                <c:pt idx="0">
                  <c:v>Email</c:v>
                </c:pt>
              </c:strCache>
            </c:strRef>
          </c:tx>
          <c:spPr>
            <a:solidFill>
              <a:srgbClr val="790505"/>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3413-4687-BE2A-A38AF853782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3413-4687-BE2A-A38AF8537827}"/>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3413-4687-BE2A-A38AF8537827}"/>
              </c:ext>
            </c:extLst>
          </c:dPt>
          <c:dLbls>
            <c:dLbl>
              <c:idx val="0"/>
              <c:layout>
                <c:manualLayout>
                  <c:x val="0.19673616316712933"/>
                  <c:y val="-0.199771701981348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3413-4687-BE2A-A38AF8537827}"/>
                </c:ext>
              </c:extLst>
            </c:dLbl>
            <c:dLbl>
              <c:idx val="1"/>
              <c:layout>
                <c:manualLayout>
                  <c:x val="-0.13494419137210961"/>
                  <c:y val="0.21751513463407668"/>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3413-4687-BE2A-A38AF8537827}"/>
                </c:ext>
              </c:extLst>
            </c:dLbl>
            <c:dLbl>
              <c:idx val="2"/>
              <c:layout>
                <c:manualLayout>
                  <c:x val="-0.13099104590722999"/>
                  <c:y val="-5.19800945227131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3413-4687-BE2A-A38AF85378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Cache>
                <c:formatCode>h:mm;@</c:formatCode>
                <c:ptCount val="3"/>
                <c:pt idx="0">
                  <c:v>2.7083333333333334E-2</c:v>
                </c:pt>
                <c:pt idx="1">
                  <c:v>1.3194444444444444E-2</c:v>
                </c:pt>
                <c:pt idx="2">
                  <c:v>3.472222222222222E-3</c:v>
                </c:pt>
              </c:numCache>
            </c:numRef>
          </c:val>
          <c:extLst>
            <c:ext xmlns:c16="http://schemas.microsoft.com/office/drawing/2014/chart" uri="{C3380CC4-5D6E-409C-BE32-E72D297353CC}">
              <c16:uniqueId val="{0000000D-3413-4687-BE2A-A38AF8537827}"/>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F-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4-3413-4687-BE2A-A38AF853782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6-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B-3413-4687-BE2A-A38AF853782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D-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2-3413-4687-BE2A-A38AF853782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4-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9-3413-4687-BE2A-A38AF853782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0-3413-4687-BE2A-A38AF853782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2-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7-3413-4687-BE2A-A38AF853782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9-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E-3413-4687-BE2A-A38AF853782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0-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5-3413-4687-BE2A-A38AF853782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7-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C-3413-4687-BE2A-A38AF853782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E-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3-3413-4687-BE2A-A38AF853782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A-3413-4687-BE2A-A38AF853782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C-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1-3413-4687-BE2A-A38AF853782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63-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8-3413-4687-BE2A-A38AF8537827}"/>
            </c:ext>
          </c:extLst>
        </c:ser>
        <c:dLbls>
          <c:showLegendKey val="0"/>
          <c:showVal val="0"/>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Daily Time Spent Yesterday </a:t>
            </a:r>
          </a:p>
        </c:rich>
      </c:tx>
      <c:layout>
        <c:manualLayout>
          <c:xMode val="edge"/>
          <c:yMode val="edge"/>
          <c:x val="0.47077599064951475"/>
          <c:y val="0.11727278748118904"/>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349712201652804"/>
          <c:w val="0.55529297396075961"/>
          <c:h val="0.8033822537756588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(80% as its own universe)</c:v>
                </c:pt>
                <c:pt idx="1">
                  <c:v>Streaming Programs on Smartphone With Ads 
(15% own universe)</c:v>
                </c:pt>
              </c:strCache>
            </c:strRef>
          </c:cat>
          <c:val>
            <c:numRef>
              <c:f>Sheet1!$B$2:$B$3</c:f>
            </c:numRef>
          </c:val>
          <c:extLst>
            <c:ext xmlns:c16="http://schemas.microsoft.com/office/drawing/2014/chart" uri="{C3380CC4-5D6E-409C-BE32-E72D297353CC}">
              <c16:uniqueId val="{00000000-3C27-49FD-924A-1C1712B613DA}"/>
            </c:ext>
          </c:extLst>
        </c:ser>
        <c:ser>
          <c:idx val="1"/>
          <c:order val="1"/>
          <c:tx>
            <c:strRef>
              <c:f>Sheet1!$C$1</c:f>
              <c:strCache>
                <c:ptCount val="1"/>
                <c:pt idx="0">
                  <c:v>Column3</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8AB7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3C27-49FD-924A-1C1712B613D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C27-49FD-924A-1C1712B613DA}"/>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B6D-4776-A5F0-FA3A62878C2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(80% as its own universe)</c:v>
                </c:pt>
                <c:pt idx="1">
                  <c:v>Streaming Programs on Smartphone With Ads 
(15% own universe)</c:v>
                </c:pt>
              </c:strCache>
            </c:strRef>
          </c:cat>
          <c:val>
            <c:numRef>
              <c:f>Sheet1!$C$2:$C$3</c:f>
              <c:numCache>
                <c:formatCode>h:mm;@</c:formatCode>
                <c:ptCount val="2"/>
                <c:pt idx="0">
                  <c:v>0.30763888888888891</c:v>
                </c:pt>
                <c:pt idx="1">
                  <c:v>9.0277777777777776E-2</c:v>
                </c:pt>
              </c:numCache>
            </c:numRef>
          </c:val>
          <c:extLst>
            <c:ext xmlns:c16="http://schemas.microsoft.com/office/drawing/2014/chart" uri="{C3380CC4-5D6E-409C-BE32-E72D297353CC}">
              <c16:uniqueId val="{00000003-3C27-49FD-924A-1C1712B613DA}"/>
            </c:ext>
          </c:extLst>
        </c:ser>
        <c:dLbls>
          <c:dLblPos val="ctr"/>
          <c:showLegendKey val="0"/>
          <c:showVal val="1"/>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in val="0"/>
        </c:scaling>
        <c:delete val="1"/>
        <c:axPos val="t"/>
        <c:numFmt formatCode="h:mm;@" sourceLinked="1"/>
        <c:majorTickMark val="none"/>
        <c:minorTickMark val="none"/>
        <c:tickLblPos val="nextTo"/>
        <c:crossAx val="58461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4588998558278807"/>
          <c:w val="0.99004261008962868"/>
          <c:h val="0.72159772281985868"/>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3F6-4622-91AB-994116950844}"/>
              </c:ext>
            </c:extLst>
          </c:dPt>
          <c:dPt>
            <c:idx val="1"/>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3F6-4622-91AB-994116950844}"/>
              </c:ext>
            </c:extLst>
          </c:dPt>
          <c:dPt>
            <c:idx val="2"/>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3F6-4622-91AB-994116950844}"/>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3F6-4622-91AB-994116950844}"/>
              </c:ext>
            </c:extLst>
          </c:dPt>
          <c:dPt>
            <c:idx val="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3F6-4622-91AB-994116950844}"/>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3F6-4622-91AB-994116950844}"/>
              </c:ext>
            </c:extLst>
          </c:dPt>
          <c:dPt>
            <c:idx val="6"/>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3F6-4622-91AB-994116950844}"/>
              </c:ext>
            </c:extLst>
          </c:dPt>
          <c:dPt>
            <c:idx val="7"/>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3F6-4622-91AB-994116950844}"/>
              </c:ext>
            </c:extLst>
          </c:dPt>
          <c:dPt>
            <c:idx val="8"/>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3F6-4622-91AB-994116950844}"/>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3F6-4622-91AB-994116950844}"/>
              </c:ext>
            </c:extLst>
          </c:dPt>
          <c:dPt>
            <c:idx val="10"/>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3F6-4622-91AB-994116950844}"/>
              </c:ext>
            </c:extLst>
          </c:dPt>
          <c:dPt>
            <c:idx val="11"/>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3F6-4622-91AB-994116950844}"/>
              </c:ext>
            </c:extLst>
          </c:dPt>
          <c:dPt>
            <c:idx val="12"/>
            <c:invertIfNegative val="0"/>
            <c:bubble3D val="0"/>
            <c:spPr>
              <a:solidFill>
                <a:srgbClr val="FF6E6E"/>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3F6-4622-91AB-994116950844}"/>
              </c:ext>
            </c:extLst>
          </c:dPt>
          <c:dPt>
            <c:idx val="13"/>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3F6-4622-91AB-99411695084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Broadcast 
TV News</c:v>
                </c:pt>
                <c:pt idx="1">
                  <c:v>Cable News Channels</c:v>
                </c:pt>
                <c:pt idx="2">
                  <c:v>Social Media</c:v>
                </c:pt>
                <c:pt idx="3">
                  <c:v>Broadcast TV News Websites/Apps </c:v>
                </c:pt>
                <c:pt idx="4">
                  <c:v>All Other Internet
News 
Websites/Apps</c:v>
                </c:pt>
                <c:pt idx="5">
                  <c:v>Radio Stations</c:v>
                </c:pt>
                <c:pt idx="6">
                  <c:v>National/Local Newspapers Websites/Apps</c:v>
                </c:pt>
                <c:pt idx="7">
                  <c:v>Public TV News</c:v>
                </c:pt>
                <c:pt idx="8">
                  <c:v>Local Newspapers</c:v>
                </c:pt>
                <c:pt idx="9">
                  <c:v>National Newspapers</c:v>
                </c:pt>
                <c:pt idx="10">
                  <c:v>Podcasts</c:v>
                </c:pt>
                <c:pt idx="11">
                  <c:v>Cable TV 
News 
Websites/Apps</c:v>
                </c:pt>
                <c:pt idx="12">
                  <c:v>Streaming Radio</c:v>
                </c:pt>
                <c:pt idx="13">
                  <c:v>Radio Stations Websites/Apps </c:v>
                </c:pt>
              </c:strCache>
            </c:strRef>
          </c:cat>
          <c:val>
            <c:numRef>
              <c:f>Sheet1!$B$2:$B$15</c:f>
              <c:numCache>
                <c:formatCode>0%</c:formatCode>
                <c:ptCount val="14"/>
                <c:pt idx="0">
                  <c:v>0.313</c:v>
                </c:pt>
                <c:pt idx="1">
                  <c:v>0.16400000000000001</c:v>
                </c:pt>
                <c:pt idx="2">
                  <c:v>0.14699999999999999</c:v>
                </c:pt>
                <c:pt idx="3">
                  <c:v>6.8000000000000005E-2</c:v>
                </c:pt>
                <c:pt idx="4">
                  <c:v>6.5000000000000002E-2</c:v>
                </c:pt>
                <c:pt idx="5">
                  <c:v>5.6000000000000001E-2</c:v>
                </c:pt>
                <c:pt idx="6">
                  <c:v>3.5999999999999997E-2</c:v>
                </c:pt>
                <c:pt idx="7">
                  <c:v>3.5999999999999997E-2</c:v>
                </c:pt>
                <c:pt idx="8">
                  <c:v>3.2000000000000001E-2</c:v>
                </c:pt>
                <c:pt idx="9">
                  <c:v>2.7E-2</c:v>
                </c:pt>
                <c:pt idx="10">
                  <c:v>2.1999999999999999E-2</c:v>
                </c:pt>
                <c:pt idx="11">
                  <c:v>1.9E-2</c:v>
                </c:pt>
                <c:pt idx="12">
                  <c:v>8.9999999999999993E-3</c:v>
                </c:pt>
                <c:pt idx="13">
                  <c:v>8.0000000000000002E-3</c:v>
                </c:pt>
              </c:numCache>
            </c:numRef>
          </c:val>
          <c:extLst>
            <c:ext xmlns:c16="http://schemas.microsoft.com/office/drawing/2014/chart" uri="{C3380CC4-5D6E-409C-BE32-E72D297353CC}">
              <c16:uniqueId val="{0000001C-33F6-4622-91AB-994116950844}"/>
            </c:ext>
          </c:extLst>
        </c:ser>
        <c:dLbls>
          <c:showLegendKey val="0"/>
          <c:showVal val="0"/>
          <c:showCatName val="0"/>
          <c:showSerName val="0"/>
          <c:showPercent val="0"/>
          <c:showBubbleSize val="0"/>
        </c:dLbls>
        <c:gapWidth val="60"/>
        <c:axId val="579811384"/>
        <c:axId val="579812168"/>
      </c:barChart>
      <c:catAx>
        <c:axId val="57981138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2168"/>
        <c:crosses val="autoZero"/>
        <c:auto val="1"/>
        <c:lblAlgn val="ctr"/>
        <c:lblOffset val="100"/>
        <c:noMultiLvlLbl val="0"/>
      </c:catAx>
      <c:valAx>
        <c:axId val="579812168"/>
        <c:scaling>
          <c:orientation val="minMax"/>
        </c:scaling>
        <c:delete val="1"/>
        <c:axPos val="l"/>
        <c:numFmt formatCode="0%" sourceLinked="1"/>
        <c:majorTickMark val="none"/>
        <c:minorTickMark val="none"/>
        <c:tickLblPos val="none"/>
        <c:crossAx val="579811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8.6798704856682035E-2"/>
          <c:w val="0.98814896868205626"/>
          <c:h val="0.75107965208702288"/>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43D-4C3F-8285-3E291B4A3E15}"/>
              </c:ext>
            </c:extLst>
          </c:dPt>
          <c:dPt>
            <c:idx val="2"/>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43D-4C3F-8285-3E291B4A3E15}"/>
              </c:ext>
            </c:extLst>
          </c:dPt>
          <c:dPt>
            <c:idx val="3"/>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43D-4C3F-8285-3E291B4A3E15}"/>
              </c:ext>
            </c:extLst>
          </c:dPt>
          <c:dPt>
            <c:idx val="4"/>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43D-4C3F-8285-3E291B4A3E15}"/>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43D-4C3F-8285-3E291B4A3E15}"/>
              </c:ext>
            </c:extLst>
          </c:dPt>
          <c:dPt>
            <c:idx val="6"/>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43D-4C3F-8285-3E291B4A3E15}"/>
              </c:ext>
            </c:extLst>
          </c:dPt>
          <c:dPt>
            <c:idx val="7"/>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43D-4C3F-8285-3E291B4A3E15}"/>
              </c:ext>
            </c:extLst>
          </c:dPt>
          <c:dPt>
            <c:idx val="8"/>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743D-4C3F-8285-3E291B4A3E1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9"/>
                <c:pt idx="0">
                  <c:v>Local Broadcast TV News</c:v>
                </c:pt>
                <c:pt idx="1">
                  <c:v>All Other Internet 
News
Websites/Apps</c:v>
                </c:pt>
                <c:pt idx="2">
                  <c:v>Local TV
News Websites/Apps </c:v>
                </c:pt>
                <c:pt idx="3">
                  <c:v>Social Media</c:v>
                </c:pt>
                <c:pt idx="4">
                  <c:v>Network Broadcast TV News</c:v>
                </c:pt>
                <c:pt idx="5">
                  <c:v>Radio 
Stations</c:v>
                </c:pt>
                <c:pt idx="6">
                  <c:v>Cable News Channels</c:v>
                </c:pt>
                <c:pt idx="7">
                  <c:v>Network Broadcast TV News Websites/Apps </c:v>
                </c:pt>
                <c:pt idx="8">
                  <c:v>National/Local Newspapers Websites/Apps </c:v>
                </c:pt>
              </c:strCache>
            </c:strRef>
          </c:cat>
          <c:val>
            <c:numRef>
              <c:f>Sheet1!$B$2:$B$17</c:f>
              <c:numCache>
                <c:formatCode>0%</c:formatCode>
                <c:ptCount val="9"/>
                <c:pt idx="0">
                  <c:v>0.34100000000000003</c:v>
                </c:pt>
                <c:pt idx="1">
                  <c:v>9.5000000000000001E-2</c:v>
                </c:pt>
                <c:pt idx="2">
                  <c:v>8.6999999999999994E-2</c:v>
                </c:pt>
                <c:pt idx="3">
                  <c:v>8.5000000000000006E-2</c:v>
                </c:pt>
                <c:pt idx="4">
                  <c:v>7.3999999999999996E-2</c:v>
                </c:pt>
                <c:pt idx="5">
                  <c:v>7.0999999999999994E-2</c:v>
                </c:pt>
                <c:pt idx="6">
                  <c:v>5.7000000000000002E-2</c:v>
                </c:pt>
                <c:pt idx="7">
                  <c:v>3.9E-2</c:v>
                </c:pt>
                <c:pt idx="8">
                  <c:v>3.2000000000000001E-2</c:v>
                </c:pt>
              </c:numCache>
            </c:numRef>
          </c:val>
          <c:extLst>
            <c:ext xmlns:c16="http://schemas.microsoft.com/office/drawing/2014/chart" uri="{C3380CC4-5D6E-409C-BE32-E72D297353CC}">
              <c16:uniqueId val="{0000001A-743D-4C3F-8285-3E291B4A3E15}"/>
            </c:ext>
          </c:extLst>
        </c:ser>
        <c:dLbls>
          <c:showLegendKey val="0"/>
          <c:showVal val="0"/>
          <c:showCatName val="0"/>
          <c:showSerName val="0"/>
          <c:showPercent val="0"/>
          <c:showBubbleSize val="0"/>
        </c:dLbls>
        <c:gapWidth val="60"/>
        <c:axId val="579812952"/>
        <c:axId val="579811776"/>
      </c:barChart>
      <c:catAx>
        <c:axId val="579812952"/>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1776"/>
        <c:crosses val="autoZero"/>
        <c:auto val="1"/>
        <c:lblAlgn val="ctr"/>
        <c:lblOffset val="100"/>
        <c:noMultiLvlLbl val="0"/>
      </c:catAx>
      <c:valAx>
        <c:axId val="579811776"/>
        <c:scaling>
          <c:orientation val="minMax"/>
        </c:scaling>
        <c:delete val="1"/>
        <c:axPos val="l"/>
        <c:numFmt formatCode="0%" sourceLinked="1"/>
        <c:majorTickMark val="none"/>
        <c:minorTickMark val="none"/>
        <c:tickLblPos val="none"/>
        <c:crossAx val="579812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8867196431202593"/>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5B40-4075-9C7C-5AEBBDBA8FF5}"/>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5B40-4075-9C7C-5AEBBDBA8FF5}"/>
              </c:ext>
            </c:extLst>
          </c:dPt>
          <c:dPt>
            <c:idx val="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5B40-4075-9C7C-5AEBBDBA8FF5}"/>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5B40-4075-9C7C-5AEBBDBA8FF5}"/>
              </c:ext>
            </c:extLst>
          </c:dPt>
          <c:dPt>
            <c:idx val="4"/>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5B40-4075-9C7C-5AEBBDBA8FF5}"/>
              </c:ext>
            </c:extLst>
          </c:dPt>
          <c:dPt>
            <c:idx val="5"/>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5B40-4075-9C7C-5AEBBDBA8FF5}"/>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5B40-4075-9C7C-5AEBBDBA8FF5}"/>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B40-4075-9C7C-5AEBBDBA8FF5}"/>
              </c:ext>
            </c:extLst>
          </c:dPt>
          <c:dPt>
            <c:idx val="8"/>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5B40-4075-9C7C-5AEBBDBA8FF5}"/>
              </c:ext>
            </c:extLst>
          </c:dPt>
          <c:dPt>
            <c:idx val="9"/>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5B40-4075-9C7C-5AEBBDBA8FF5}"/>
              </c:ext>
            </c:extLst>
          </c:dPt>
          <c:dPt>
            <c:idx val="10"/>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5B40-4075-9C7C-5AEBBDBA8FF5}"/>
              </c:ext>
            </c:extLst>
          </c:dPt>
          <c:dPt>
            <c:idx val="11"/>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5B40-4075-9C7C-5AEBBDBA8FF5}"/>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5B40-4075-9C7C-5AEBBDBA8FF5}"/>
              </c:ext>
            </c:extLst>
          </c:dPt>
          <c:dPt>
            <c:idx val="13"/>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5B40-4075-9C7C-5AEBBDBA8FF5}"/>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5B40-4075-9C7C-5AEBBDBA8FF5}"/>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5B40-4075-9C7C-5AEBBDBA8FF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Radio Stations</c:v>
                </c:pt>
                <c:pt idx="3">
                  <c:v>Local TV News Websites/Apps</c:v>
                </c:pt>
                <c:pt idx="4">
                  <c:v>Network Broadcast TV News</c:v>
                </c:pt>
                <c:pt idx="5">
                  <c:v>Public TV News</c:v>
                </c:pt>
                <c:pt idx="6">
                  <c:v>National Newspapers</c:v>
                </c:pt>
                <c:pt idx="7">
                  <c:v>National/Local Newspapers Websites/Apps</c:v>
                </c:pt>
                <c:pt idx="8">
                  <c:v>Network Broadcast TV News Websites/Apps </c:v>
                </c:pt>
                <c:pt idx="9">
                  <c:v>Cable News Channels</c:v>
                </c:pt>
                <c:pt idx="10">
                  <c:v>Radio Stations Websites/Apps </c:v>
                </c:pt>
                <c:pt idx="11">
                  <c:v>Cable TV News Websites/Apps</c:v>
                </c:pt>
                <c:pt idx="12">
                  <c:v>Streaming Radio</c:v>
                </c:pt>
                <c:pt idx="13">
                  <c:v>All Other Internet News Websites/Apps</c:v>
                </c:pt>
                <c:pt idx="14">
                  <c:v>Podcasts</c:v>
                </c:pt>
                <c:pt idx="15">
                  <c:v>Social Media</c:v>
                </c:pt>
              </c:strCache>
            </c:strRef>
          </c:cat>
          <c:val>
            <c:numRef>
              <c:f>Sheet1!$B$2:$B$17</c:f>
              <c:numCache>
                <c:formatCode>0%</c:formatCode>
                <c:ptCount val="16"/>
                <c:pt idx="0">
                  <c:v>0.751</c:v>
                </c:pt>
                <c:pt idx="1">
                  <c:v>0.68100000000000005</c:v>
                </c:pt>
                <c:pt idx="2">
                  <c:v>0.66300000000000003</c:v>
                </c:pt>
                <c:pt idx="3">
                  <c:v>0.64300000000000002</c:v>
                </c:pt>
                <c:pt idx="4">
                  <c:v>0.64200000000000002</c:v>
                </c:pt>
                <c:pt idx="5">
                  <c:v>0.64</c:v>
                </c:pt>
                <c:pt idx="6">
                  <c:v>0.59099999999999997</c:v>
                </c:pt>
                <c:pt idx="7">
                  <c:v>0.58499999999999996</c:v>
                </c:pt>
                <c:pt idx="8">
                  <c:v>0.56000000000000005</c:v>
                </c:pt>
                <c:pt idx="9">
                  <c:v>0.55700000000000005</c:v>
                </c:pt>
                <c:pt idx="10">
                  <c:v>0.53900000000000003</c:v>
                </c:pt>
                <c:pt idx="11">
                  <c:v>0.53</c:v>
                </c:pt>
                <c:pt idx="12">
                  <c:v>0.48</c:v>
                </c:pt>
                <c:pt idx="13">
                  <c:v>0.45400000000000001</c:v>
                </c:pt>
                <c:pt idx="14">
                  <c:v>0.38700000000000001</c:v>
                </c:pt>
                <c:pt idx="15">
                  <c:v>0.33100000000000002</c:v>
                </c:pt>
              </c:numCache>
            </c:numRef>
          </c:val>
          <c:extLst>
            <c:ext xmlns:c16="http://schemas.microsoft.com/office/drawing/2014/chart" uri="{C3380CC4-5D6E-409C-BE32-E72D297353CC}">
              <c16:uniqueId val="{00000020-5B40-4075-9C7C-5AEBBDBA8FF5}"/>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1B2-47C0-AE1A-26C1F9EA7416}"/>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1B2-47C0-AE1A-26C1F9EA7416}"/>
              </c:ext>
            </c:extLst>
          </c:dPt>
          <c:dPt>
            <c:idx val="2"/>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1B2-47C0-AE1A-26C1F9EA7416}"/>
              </c:ext>
            </c:extLst>
          </c:dPt>
          <c:dPt>
            <c:idx val="3"/>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1B2-47C0-AE1A-26C1F9EA7416}"/>
              </c:ext>
            </c:extLst>
          </c:dPt>
          <c:dPt>
            <c:idx val="4"/>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1B2-47C0-AE1A-26C1F9EA7416}"/>
              </c:ext>
            </c:extLst>
          </c:dPt>
          <c:dPt>
            <c:idx val="5"/>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1B2-47C0-AE1A-26C1F9EA7416}"/>
              </c:ext>
            </c:extLst>
          </c:dPt>
          <c:dPt>
            <c:idx val="6"/>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1B2-47C0-AE1A-26C1F9EA7416}"/>
              </c:ext>
            </c:extLst>
          </c:dPt>
          <c:dPt>
            <c:idx val="7"/>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1B2-47C0-AE1A-26C1F9EA7416}"/>
              </c:ext>
            </c:extLst>
          </c:dPt>
          <c:dPt>
            <c:idx val="8"/>
            <c:bubble3D val="0"/>
            <c:spPr>
              <a:solidFill>
                <a:srgbClr val="BE67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1B2-47C0-AE1A-26C1F9EA7416}"/>
              </c:ext>
            </c:extLst>
          </c:dPt>
          <c:dPt>
            <c:idx val="9"/>
            <c:bubble3D val="0"/>
            <c:spPr>
              <a:solidFill>
                <a:srgbClr val="A0B5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1B2-47C0-AE1A-26C1F9EA7416}"/>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1B2-47C0-AE1A-26C1F9EA7416}"/>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1B2-47C0-AE1A-26C1F9EA7416}"/>
              </c:ext>
            </c:extLst>
          </c:dPt>
          <c:dLbls>
            <c:dLbl>
              <c:idx val="0"/>
              <c:layout>
                <c:manualLayout>
                  <c:x val="-3.7838736067082523E-3"/>
                  <c:y val="0.1369734717277292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1B2-47C0-AE1A-26C1F9EA7416}"/>
                </c:ext>
              </c:extLst>
            </c:dLbl>
            <c:dLbl>
              <c:idx val="1"/>
              <c:layout>
                <c:manualLayout>
                  <c:x val="-0.11471077478951502"/>
                  <c:y val="-3.1665104052045617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1B2-47C0-AE1A-26C1F9EA7416}"/>
                </c:ext>
              </c:extLst>
            </c:dLbl>
            <c:dLbl>
              <c:idx val="2"/>
              <c:layout>
                <c:manualLayout>
                  <c:x val="3.9858071718307859E-2"/>
                  <c:y val="-0.10192688973367228"/>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5-B1B2-47C0-AE1A-26C1F9EA7416}"/>
                </c:ext>
              </c:extLst>
            </c:dLbl>
            <c:dLbl>
              <c:idx val="3"/>
              <c:layout>
                <c:manualLayout>
                  <c:x val="0.12038151481064867"/>
                  <c:y val="-4.847662660142876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1B2-47C0-AE1A-26C1F9EA7416}"/>
                </c:ext>
              </c:extLst>
            </c:dLbl>
            <c:dLbl>
              <c:idx val="4"/>
              <c:layout>
                <c:manualLayout>
                  <c:x val="7.3434144595561912E-2"/>
                  <c:y val="3.245756571774256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1B2-47C0-AE1A-26C1F9EA7416}"/>
                </c:ext>
              </c:extLst>
            </c:dLbl>
            <c:dLbl>
              <c:idx val="5"/>
              <c:layout>
                <c:manualLayout>
                  <c:x val="-3.7194498414970857E-3"/>
                  <c:y val="3.6973873686474187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B-B1B2-47C0-AE1A-26C1F9EA7416}"/>
                </c:ext>
              </c:extLst>
            </c:dLbl>
            <c:dLbl>
              <c:idx val="6"/>
              <c:layout>
                <c:manualLayout>
                  <c:x val="-4.9397944575109931E-2"/>
                  <c:y val="4.912337822207608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1B2-47C0-AE1A-26C1F9EA7416}"/>
                </c:ext>
              </c:extLst>
            </c:dLbl>
            <c:dLbl>
              <c:idx val="7"/>
              <c:layout>
                <c:manualLayout>
                  <c:x val="3.0771721716603607E-4"/>
                  <c:y val="4.2976826073455855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F-B1B2-47C0-AE1A-26C1F9EA7416}"/>
                </c:ext>
              </c:extLst>
            </c:dLbl>
            <c:dLbl>
              <c:idx val="8"/>
              <c:layout>
                <c:manualLayout>
                  <c:x val="-6.6671183147561097E-2"/>
                  <c:y val="7.519221164735757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B1B2-47C0-AE1A-26C1F9EA7416}"/>
                </c:ext>
              </c:extLst>
            </c:dLbl>
            <c:dLbl>
              <c:idx val="9"/>
              <c:layout>
                <c:manualLayout>
                  <c:x val="1.0816545659065344E-2"/>
                  <c:y val="7.3567494400211767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02327265909943"/>
                      <c:h val="0.17813465015018182"/>
                    </c:manualLayout>
                  </c15:layout>
                </c:ext>
                <c:ext xmlns:c16="http://schemas.microsoft.com/office/drawing/2014/chart" uri="{C3380CC4-5D6E-409C-BE32-E72D297353CC}">
                  <c16:uniqueId val="{00000013-B1B2-47C0-AE1A-26C1F9EA7416}"/>
                </c:ext>
              </c:extLst>
            </c:dLbl>
            <c:dLbl>
              <c:idx val="10"/>
              <c:layout>
                <c:manualLayout>
                  <c:x val="6.1906082762381978E-2"/>
                  <c:y val="3.974226405272894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B1B2-47C0-AE1A-26C1F9EA741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Public TV News</c:v>
                </c:pt>
                <c:pt idx="7">
                  <c:v>Cable News Channels</c:v>
                </c:pt>
                <c:pt idx="8">
                  <c:v>National/Local Newspapers Websites/Apps</c:v>
                </c:pt>
                <c:pt idx="9">
                  <c:v>Network Broadcast TV News Websites/Apps </c:v>
                </c:pt>
                <c:pt idx="10">
                  <c:v>Other</c:v>
                </c:pt>
              </c:strCache>
            </c:strRef>
          </c:cat>
          <c:val>
            <c:numRef>
              <c:f>Sheet1!$B$2:$B$12</c:f>
              <c:numCache>
                <c:formatCode>0.0%</c:formatCode>
                <c:ptCount val="11"/>
                <c:pt idx="0">
                  <c:v>0.38100000000000001</c:v>
                </c:pt>
                <c:pt idx="1">
                  <c:v>0.11899999999999999</c:v>
                </c:pt>
                <c:pt idx="2">
                  <c:v>0.10299999999999999</c:v>
                </c:pt>
                <c:pt idx="3">
                  <c:v>7.0000000000000007E-2</c:v>
                </c:pt>
                <c:pt idx="4">
                  <c:v>6.3E-2</c:v>
                </c:pt>
                <c:pt idx="5">
                  <c:v>0.05</c:v>
                </c:pt>
                <c:pt idx="6">
                  <c:v>4.3999999999999997E-2</c:v>
                </c:pt>
                <c:pt idx="7">
                  <c:v>4.1000000000000002E-2</c:v>
                </c:pt>
                <c:pt idx="8">
                  <c:v>2.4E-2</c:v>
                </c:pt>
                <c:pt idx="9">
                  <c:v>2.1000000000000001E-2</c:v>
                </c:pt>
              </c:numCache>
            </c:numRef>
          </c:val>
          <c:extLst>
            <c:ext xmlns:c16="http://schemas.microsoft.com/office/drawing/2014/chart" uri="{C3380CC4-5D6E-409C-BE32-E72D297353CC}">
              <c16:uniqueId val="{00000018-B1B2-47C0-AE1A-26C1F9EA7416}"/>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Public TV News</c:v>
                </c:pt>
                <c:pt idx="7">
                  <c:v>Cable News Channels</c:v>
                </c:pt>
                <c:pt idx="8">
                  <c:v>National/Local Newspapers Websites/Apps</c:v>
                </c:pt>
                <c:pt idx="9">
                  <c:v>Network Broadcast TV News Websites/Apps </c:v>
                </c:pt>
                <c:pt idx="10">
                  <c:v>Other</c:v>
                </c:pt>
              </c:strCache>
            </c:strRef>
          </c:cat>
          <c:val>
            <c:numRef>
              <c:f>Sheet1!$C$2:$C$12</c:f>
              <c:numCache>
                <c:formatCode>General</c:formatCode>
                <c:ptCount val="11"/>
                <c:pt idx="10" formatCode="0.0%">
                  <c:v>0.91600000000000015</c:v>
                </c:pt>
              </c:numCache>
            </c:numRef>
          </c:val>
          <c:extLst>
            <c:ext xmlns:c16="http://schemas.microsoft.com/office/drawing/2014/chart" uri="{C3380CC4-5D6E-409C-BE32-E72D297353CC}">
              <c16:uniqueId val="{00000019-B1B2-47C0-AE1A-26C1F9EA7416}"/>
            </c:ext>
          </c:extLst>
        </c:ser>
        <c:dLbls>
          <c:showLegendKey val="0"/>
          <c:showVal val="0"/>
          <c:showCatName val="0"/>
          <c:showSerName val="0"/>
          <c:showPercent val="0"/>
          <c:showBubbleSize val="0"/>
          <c:showLeaderLines val="1"/>
        </c:dLbls>
        <c:firstSliceAng val="28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763-40E0-9E96-B63FE758D72D}"/>
              </c:ext>
            </c:extLst>
          </c:dPt>
          <c:dPt>
            <c:idx val="1"/>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763-40E0-9E96-B63FE758D72D}"/>
              </c:ext>
            </c:extLst>
          </c:dPt>
          <c:dPt>
            <c:idx val="2"/>
            <c:bubble3D val="0"/>
            <c:spPr>
              <a:solidFill>
                <a:srgbClr val="FF0A0A"/>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763-40E0-9E96-B63FE758D72D}"/>
              </c:ext>
            </c:extLst>
          </c:dPt>
          <c:dPt>
            <c:idx val="3"/>
            <c:bubble3D val="0"/>
            <c:spPr>
              <a:solidFill>
                <a:srgbClr val="FF15C7"/>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763-40E0-9E96-B63FE758D72D}"/>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763-40E0-9E96-B63FE758D72D}"/>
              </c:ext>
            </c:extLst>
          </c:dPt>
          <c:dPt>
            <c:idx val="5"/>
            <c:bubble3D val="0"/>
            <c:spPr>
              <a:solidFill>
                <a:srgbClr val="C27AF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763-40E0-9E96-B63FE758D72D}"/>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763-40E0-9E96-B63FE758D72D}"/>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763-40E0-9E96-B63FE758D72D}"/>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763-40E0-9E96-B63FE758D72D}"/>
              </c:ext>
            </c:extLst>
          </c:dPt>
          <c:dLbls>
            <c:dLbl>
              <c:idx val="0"/>
              <c:layout>
                <c:manualLayout>
                  <c:x val="2.4410203476681942E-2"/>
                  <c:y val="7.4906167728913176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6763-40E0-9E96-B63FE758D72D}"/>
                </c:ext>
              </c:extLst>
            </c:dLbl>
            <c:dLbl>
              <c:idx val="1"/>
              <c:layout>
                <c:manualLayout>
                  <c:x val="-9.8455094297616465E-17"/>
                  <c:y val="-7.643299225300315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321118840547845"/>
                      <c:h val="0.23978646853128141"/>
                    </c:manualLayout>
                  </c15:layout>
                </c:ext>
                <c:ext xmlns:c16="http://schemas.microsoft.com/office/drawing/2014/chart" uri="{C3380CC4-5D6E-409C-BE32-E72D297353CC}">
                  <c16:uniqueId val="{00000003-6763-40E0-9E96-B63FE758D72D}"/>
                </c:ext>
              </c:extLst>
            </c:dLbl>
            <c:dLbl>
              <c:idx val="2"/>
              <c:layout>
                <c:manualLayout>
                  <c:x val="-9.7219961088293033E-2"/>
                  <c:y val="-0.17488349378517906"/>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603693484408396"/>
                      <c:h val="0.30949882437293896"/>
                    </c:manualLayout>
                  </c15:layout>
                </c:ext>
                <c:ext xmlns:c16="http://schemas.microsoft.com/office/drawing/2014/chart" uri="{C3380CC4-5D6E-409C-BE32-E72D297353CC}">
                  <c16:uniqueId val="{00000005-6763-40E0-9E96-B63FE758D72D}"/>
                </c:ext>
              </c:extLst>
            </c:dLbl>
            <c:dLbl>
              <c:idx val="3"/>
              <c:layout>
                <c:manualLayout>
                  <c:x val="-6.6920461037338489E-3"/>
                  <c:y val="-3.023334540364079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634113443600763"/>
                      <c:h val="0.18209348307767087"/>
                    </c:manualLayout>
                  </c15:layout>
                </c:ext>
                <c:ext xmlns:c16="http://schemas.microsoft.com/office/drawing/2014/chart" uri="{C3380CC4-5D6E-409C-BE32-E72D297353CC}">
                  <c16:uniqueId val="{00000007-6763-40E0-9E96-B63FE758D72D}"/>
                </c:ext>
              </c:extLst>
            </c:dLbl>
            <c:dLbl>
              <c:idx val="4"/>
              <c:layout>
                <c:manualLayout>
                  <c:x val="-3.7370112832110065E-2"/>
                  <c:y val="-0.10771956612695149"/>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ECBE83BC-013A-4E51-B91B-D0F2FE689C4F}" type="CATEGORYNAME">
                      <a:rPr lang="en-US" sz="1800" smtClean="0">
                        <a:solidFill>
                          <a:schemeClr val="tx1"/>
                        </a:solidFill>
                      </a:rPr>
                      <a:pPr>
                        <a:defRPr sz="1800" b="0" i="0" u="none" strike="noStrike" kern="1200" baseline="0">
                          <a:solidFill>
                            <a:schemeClr val="tx1"/>
                          </a:solidFill>
                          <a:latin typeface="+mn-lt"/>
                          <a:ea typeface="+mn-ea"/>
                          <a:cs typeface="+mn-cs"/>
                        </a:defRPr>
                      </a:pPr>
                      <a:t>[CATEGORY NAME]</a:t>
                    </a:fld>
                    <a:endParaRPr lang="en-US" sz="1800" baseline="0" dirty="0">
                      <a:solidFill>
                        <a:schemeClr val="tx1"/>
                      </a:solidFill>
                    </a:endParaRPr>
                  </a:p>
                  <a:p>
                    <a:pPr>
                      <a:defRPr sz="1800" b="0" i="0" u="none" strike="noStrike" kern="1200" baseline="0">
                        <a:solidFill>
                          <a:schemeClr val="tx1"/>
                        </a:solidFill>
                        <a:latin typeface="+mn-lt"/>
                        <a:ea typeface="+mn-ea"/>
                        <a:cs typeface="+mn-cs"/>
                      </a:defRPr>
                    </a:pPr>
                    <a:r>
                      <a:rPr lang="en-US" sz="1800" baseline="0" dirty="0">
                        <a:solidFill>
                          <a:schemeClr val="tx1"/>
                        </a:solidFill>
                      </a:rPr>
                      <a:t> </a:t>
                    </a:r>
                    <a:fld id="{A5646AAB-E024-4DC5-88FF-2E353CEE88CA}" type="VALUE">
                      <a:rPr lang="en-US" sz="1800" baseline="0">
                        <a:solidFill>
                          <a:schemeClr val="tx1"/>
                        </a:solidFill>
                      </a:rPr>
                      <a:pPr>
                        <a:defRPr sz="1800" b="0" i="0" u="none" strike="noStrike" kern="1200" baseline="0">
                          <a:solidFill>
                            <a:schemeClr val="tx1"/>
                          </a:solidFill>
                          <a:latin typeface="+mn-lt"/>
                          <a:ea typeface="+mn-ea"/>
                          <a:cs typeface="+mn-cs"/>
                        </a:defRPr>
                      </a:pPr>
                      <a:t>[VALUE]</a:t>
                    </a:fld>
                    <a:endParaRPr lang="en-US" sz="1800"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2258271319261666"/>
                      <c:h val="0.20293507381408549"/>
                    </c:manualLayout>
                  </c15:layout>
                  <c15:dlblFieldTable/>
                  <c15:showDataLabelsRange val="0"/>
                </c:ext>
                <c:ext xmlns:c16="http://schemas.microsoft.com/office/drawing/2014/chart" uri="{C3380CC4-5D6E-409C-BE32-E72D297353CC}">
                  <c16:uniqueId val="{00000009-6763-40E0-9E96-B63FE758D72D}"/>
                </c:ext>
              </c:extLst>
            </c:dLbl>
            <c:dLbl>
              <c:idx val="5"/>
              <c:layout>
                <c:manualLayout>
                  <c:x val="0.10672419414243918"/>
                  <c:y val="-4.462882218970435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763-40E0-9E96-B63FE758D72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Local Newspapers Websites/Apps</c:v>
                </c:pt>
                <c:pt idx="2">
                  <c:v>Social Media Websites/Apps</c:v>
                </c:pt>
                <c:pt idx="3">
                  <c:v>Local Radio Websites/Apps</c:v>
                </c:pt>
                <c:pt idx="4">
                  <c:v>Local Magazines Websites/Apps</c:v>
                </c:pt>
                <c:pt idx="5">
                  <c:v>Other</c:v>
                </c:pt>
              </c:strCache>
            </c:strRef>
          </c:cat>
          <c:val>
            <c:numRef>
              <c:f>Sheet1!$B$2:$B$7</c:f>
              <c:numCache>
                <c:formatCode>0.0%</c:formatCode>
                <c:ptCount val="6"/>
                <c:pt idx="0">
                  <c:v>0.42</c:v>
                </c:pt>
                <c:pt idx="1">
                  <c:v>0.17299999999999999</c:v>
                </c:pt>
                <c:pt idx="2" formatCode="0%">
                  <c:v>0.16400000000000001</c:v>
                </c:pt>
                <c:pt idx="3">
                  <c:v>9.0999999999999998E-2</c:v>
                </c:pt>
                <c:pt idx="4">
                  <c:v>3.2000000000000001E-2</c:v>
                </c:pt>
                <c:pt idx="5" formatCode="0%">
                  <c:v>0.12</c:v>
                </c:pt>
              </c:numCache>
            </c:numRef>
          </c:val>
          <c:extLst>
            <c:ext xmlns:c16="http://schemas.microsoft.com/office/drawing/2014/chart" uri="{C3380CC4-5D6E-409C-BE32-E72D297353CC}">
              <c16:uniqueId val="{00000012-6763-40E0-9E96-B63FE758D72D}"/>
            </c:ext>
          </c:extLst>
        </c:ser>
        <c:dLbls>
          <c:showLegendKey val="0"/>
          <c:showVal val="0"/>
          <c:showCatName val="0"/>
          <c:showSerName val="0"/>
          <c:showPercent val="0"/>
          <c:showBubbleSize val="0"/>
          <c:showLeaderLines val="1"/>
        </c:dLbls>
        <c:firstSliceAng val="283"/>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4.7316143024740159E-2"/>
          <c:w val="0.66567790673382787"/>
          <c:h val="0.9257750665880087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5FC-4535-A5FA-1A30ABCADA9B}"/>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5FC-4535-A5FA-1A30ABCADA9B}"/>
              </c:ext>
            </c:extLst>
          </c:dPt>
          <c:dPt>
            <c:idx val="2"/>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5FC-4535-A5FA-1A30ABCADA9B}"/>
              </c:ext>
            </c:extLst>
          </c:dPt>
          <c:dPt>
            <c:idx val="3"/>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5FC-4535-A5FA-1A30ABCADA9B}"/>
              </c:ext>
            </c:extLst>
          </c:dPt>
          <c:dPt>
            <c:idx val="4"/>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5FC-4535-A5FA-1A30ABCADA9B}"/>
              </c:ext>
            </c:extLst>
          </c:dPt>
          <c:dPt>
            <c:idx val="5"/>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5FC-4535-A5FA-1A30ABCADA9B}"/>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5FC-4535-A5FA-1A30ABCADA9B}"/>
              </c:ext>
            </c:extLst>
          </c:dPt>
          <c:dPt>
            <c:idx val="7"/>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5FC-4535-A5FA-1A30ABCADA9B}"/>
              </c:ext>
            </c:extLst>
          </c:dPt>
          <c:dPt>
            <c:idx val="8"/>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5FC-4535-A5FA-1A30ABCADA9B}"/>
              </c:ext>
            </c:extLst>
          </c:dPt>
          <c:dPt>
            <c:idx val="9"/>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5FC-4535-A5FA-1A30ABCADA9B}"/>
              </c:ext>
            </c:extLst>
          </c:dPt>
          <c:dPt>
            <c:idx val="10"/>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C-3BEC-41E5-A0C8-628966B89EEA}"/>
              </c:ext>
            </c:extLst>
          </c:dPt>
          <c:dPt>
            <c:idx val="11"/>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5FC-4535-A5FA-1A30ABCADA9B}"/>
              </c:ext>
            </c:extLst>
          </c:dPt>
          <c:dPt>
            <c:idx val="12"/>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5FC-4535-A5FA-1A30ABCADA9B}"/>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B5FC-4535-A5FA-1A30ABCADA9B}"/>
              </c:ext>
            </c:extLst>
          </c:dPt>
          <c:dPt>
            <c:idx val="14"/>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B5FC-4535-A5FA-1A30ABCADA9B}"/>
              </c:ext>
            </c:extLst>
          </c:dPt>
          <c:dPt>
            <c:idx val="15"/>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E64E-4DBC-97DF-8241D6517D44}"/>
              </c:ext>
            </c:extLst>
          </c:dPt>
          <c:dPt>
            <c:idx val="16"/>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F76-4039-B36D-9996C7C85081}"/>
              </c:ext>
            </c:extLst>
          </c:dPt>
          <c:dPt>
            <c:idx val="17"/>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2-2F76-4039-B36D-9996C7C8508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Email</c:v>
                </c:pt>
                <c:pt idx="3">
                  <c:v>Broadcast TV News Websites/Apps</c:v>
                </c:pt>
                <c:pt idx="4">
                  <c:v>Direct Mail</c:v>
                </c:pt>
                <c:pt idx="5">
                  <c:v>Search</c:v>
                </c:pt>
                <c:pt idx="6">
                  <c:v>Streaming TV Programs or Movies</c:v>
                </c:pt>
                <c:pt idx="7">
                  <c:v>Magazines</c:v>
                </c:pt>
                <c:pt idx="8">
                  <c:v>Newspapers</c:v>
                </c:pt>
                <c:pt idx="9">
                  <c:v>Review Websites/Apps</c:v>
                </c:pt>
                <c:pt idx="10">
                  <c:v>Non-TV/Movie Streaming Video</c:v>
                </c:pt>
                <c:pt idx="11">
                  <c:v>Radio</c:v>
                </c:pt>
                <c:pt idx="12">
                  <c:v>Podcasts</c:v>
                </c:pt>
                <c:pt idx="13">
                  <c:v>Online Print</c:v>
                </c:pt>
                <c:pt idx="14">
                  <c:v>Cable TV News Websites/Apps</c:v>
                </c:pt>
                <c:pt idx="15">
                  <c:v>Out-of-Home/Billboards</c:v>
                </c:pt>
                <c:pt idx="16">
                  <c:v>Movie Theater</c:v>
                </c:pt>
                <c:pt idx="17">
                  <c:v>Streaming Radio</c:v>
                </c:pt>
              </c:strCache>
            </c:strRef>
          </c:cat>
          <c:val>
            <c:numRef>
              <c:f>Sheet1!$B$2:$B$19</c:f>
              <c:numCache>
                <c:formatCode>0.0%</c:formatCode>
                <c:ptCount val="18"/>
                <c:pt idx="0">
                  <c:v>0.26900000000000002</c:v>
                </c:pt>
                <c:pt idx="1">
                  <c:v>0.19700000000000001</c:v>
                </c:pt>
                <c:pt idx="2">
                  <c:v>0.14199999999999999</c:v>
                </c:pt>
                <c:pt idx="3">
                  <c:v>0.124</c:v>
                </c:pt>
                <c:pt idx="4">
                  <c:v>0.123</c:v>
                </c:pt>
                <c:pt idx="5">
                  <c:v>0.114</c:v>
                </c:pt>
                <c:pt idx="6">
                  <c:v>8.3000000000000004E-2</c:v>
                </c:pt>
                <c:pt idx="7">
                  <c:v>8.2000000000000003E-2</c:v>
                </c:pt>
                <c:pt idx="8">
                  <c:v>0.08</c:v>
                </c:pt>
                <c:pt idx="9">
                  <c:v>7.3999999999999996E-2</c:v>
                </c:pt>
                <c:pt idx="10">
                  <c:v>7.0999999999999994E-2</c:v>
                </c:pt>
                <c:pt idx="11">
                  <c:v>5.8999999999999997E-2</c:v>
                </c:pt>
                <c:pt idx="12">
                  <c:v>4.4999999999999998E-2</c:v>
                </c:pt>
                <c:pt idx="13">
                  <c:v>4.1000000000000002E-2</c:v>
                </c:pt>
                <c:pt idx="14">
                  <c:v>3.4000000000000002E-2</c:v>
                </c:pt>
                <c:pt idx="15">
                  <c:v>3.3000000000000002E-2</c:v>
                </c:pt>
                <c:pt idx="16">
                  <c:v>2.8000000000000001E-2</c:v>
                </c:pt>
                <c:pt idx="17">
                  <c:v>2.5000000000000001E-2</c:v>
                </c:pt>
              </c:numCache>
            </c:numRef>
          </c:val>
          <c:extLst>
            <c:ext xmlns:c16="http://schemas.microsoft.com/office/drawing/2014/chart" uri="{C3380CC4-5D6E-409C-BE32-E72D297353CC}">
              <c16:uniqueId val="{0000001C-B5FC-4535-A5FA-1A30ABCADA9B}"/>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60258498481E-2"/>
          <c:w val="0.66567790673382787"/>
          <c:h val="0.9664244840629973"/>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2DA-47E7-95CF-1E80ECFDD40C}"/>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2DA-47E7-95CF-1E80ECFDD40C}"/>
              </c:ext>
            </c:extLst>
          </c:dPt>
          <c:dPt>
            <c:idx val="2"/>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2DA-47E7-95CF-1E80ECFDD40C}"/>
              </c:ext>
            </c:extLst>
          </c:dPt>
          <c:dPt>
            <c:idx val="3"/>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2DA-47E7-95CF-1E80ECFDD40C}"/>
              </c:ext>
            </c:extLst>
          </c:dPt>
          <c:dPt>
            <c:idx val="4"/>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2DA-47E7-95CF-1E80ECFDD40C}"/>
              </c:ext>
            </c:extLst>
          </c:dPt>
          <c:dPt>
            <c:idx val="5"/>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2DA-47E7-95CF-1E80ECFDD40C}"/>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2DA-47E7-95CF-1E80ECFDD40C}"/>
              </c:ext>
            </c:extLst>
          </c:dPt>
          <c:dPt>
            <c:idx val="7"/>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2DA-47E7-95CF-1E80ECFDD40C}"/>
              </c:ext>
            </c:extLst>
          </c:dPt>
          <c:dPt>
            <c:idx val="8"/>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2DA-47E7-95CF-1E80ECFDD40C}"/>
              </c:ext>
            </c:extLst>
          </c:dPt>
          <c:dPt>
            <c:idx val="9"/>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2DA-47E7-95CF-1E80ECFDD40C}"/>
              </c:ext>
            </c:extLst>
          </c:dPt>
          <c:dPt>
            <c:idx val="10"/>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2DA-47E7-95CF-1E80ECFDD40C}"/>
              </c:ext>
            </c:extLst>
          </c:dPt>
          <c:dPt>
            <c:idx val="11"/>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2DA-47E7-95CF-1E80ECFDD40C}"/>
              </c:ext>
            </c:extLst>
          </c:dPt>
          <c:dPt>
            <c:idx val="12"/>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2DA-47E7-95CF-1E80ECFDD40C}"/>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2DA-47E7-95CF-1E80ECFDD40C}"/>
              </c:ext>
            </c:extLst>
          </c:dPt>
          <c:dPt>
            <c:idx val="14"/>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2DA-47E7-95CF-1E80ECFDD40C}"/>
              </c:ext>
            </c:extLst>
          </c:dPt>
          <c:dPt>
            <c:idx val="15"/>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2DA-47E7-95CF-1E80ECFDD40C}"/>
              </c:ext>
            </c:extLst>
          </c:dPt>
          <c:dPt>
            <c:idx val="16"/>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2DA-47E7-95CF-1E80ECFDD40C}"/>
              </c:ext>
            </c:extLst>
          </c:dPt>
          <c:dPt>
            <c:idx val="17"/>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2DA-47E7-95CF-1E80ECFDD40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Broadcast TV News Websites/Apps</c:v>
                </c:pt>
                <c:pt idx="3">
                  <c:v>Email</c:v>
                </c:pt>
                <c:pt idx="4">
                  <c:v>Direct Mail</c:v>
                </c:pt>
                <c:pt idx="5">
                  <c:v>Search</c:v>
                </c:pt>
                <c:pt idx="6">
                  <c:v>Streaming TV Programs or Movies</c:v>
                </c:pt>
                <c:pt idx="7">
                  <c:v>Newspapers</c:v>
                </c:pt>
                <c:pt idx="8">
                  <c:v>Review Websites/Apps</c:v>
                </c:pt>
                <c:pt idx="9">
                  <c:v>Non-TV/Movie Streaming Video</c:v>
                </c:pt>
                <c:pt idx="10">
                  <c:v>Radio</c:v>
                </c:pt>
                <c:pt idx="11">
                  <c:v>Podcasts</c:v>
                </c:pt>
                <c:pt idx="12">
                  <c:v>Magazines</c:v>
                </c:pt>
                <c:pt idx="13">
                  <c:v>Online Print</c:v>
                </c:pt>
                <c:pt idx="14">
                  <c:v>Cable TV News Websites/Apps</c:v>
                </c:pt>
                <c:pt idx="15">
                  <c:v>Movie Theater</c:v>
                </c:pt>
                <c:pt idx="16">
                  <c:v>Streaming Radio</c:v>
                </c:pt>
                <c:pt idx="17">
                  <c:v>Out-of-Home/Billboards</c:v>
                </c:pt>
              </c:strCache>
            </c:strRef>
          </c:cat>
          <c:val>
            <c:numRef>
              <c:f>Sheet1!$B$2:$B$19</c:f>
              <c:numCache>
                <c:formatCode>0.0%</c:formatCode>
                <c:ptCount val="18"/>
                <c:pt idx="0">
                  <c:v>0.249</c:v>
                </c:pt>
                <c:pt idx="1">
                  <c:v>0.15</c:v>
                </c:pt>
                <c:pt idx="2">
                  <c:v>0.09</c:v>
                </c:pt>
                <c:pt idx="3">
                  <c:v>8.2000000000000003E-2</c:v>
                </c:pt>
                <c:pt idx="4">
                  <c:v>7.4999999999999997E-2</c:v>
                </c:pt>
                <c:pt idx="5">
                  <c:v>5.1999999999999998E-2</c:v>
                </c:pt>
                <c:pt idx="6">
                  <c:v>4.9000000000000002E-2</c:v>
                </c:pt>
                <c:pt idx="7">
                  <c:v>4.8000000000000001E-2</c:v>
                </c:pt>
                <c:pt idx="8">
                  <c:v>4.4999999999999998E-2</c:v>
                </c:pt>
                <c:pt idx="9">
                  <c:v>3.6999999999999998E-2</c:v>
                </c:pt>
                <c:pt idx="10">
                  <c:v>2.5999999999999999E-2</c:v>
                </c:pt>
                <c:pt idx="11">
                  <c:v>2.1000000000000001E-2</c:v>
                </c:pt>
                <c:pt idx="12">
                  <c:v>2.1000000000000001E-2</c:v>
                </c:pt>
                <c:pt idx="13">
                  <c:v>1.6E-2</c:v>
                </c:pt>
                <c:pt idx="14">
                  <c:v>1.2999999999999999E-2</c:v>
                </c:pt>
                <c:pt idx="15">
                  <c:v>1.0999999999999999E-2</c:v>
                </c:pt>
                <c:pt idx="16">
                  <c:v>8.9999999999999993E-3</c:v>
                </c:pt>
                <c:pt idx="17">
                  <c:v>6.0000000000000001E-3</c:v>
                </c:pt>
              </c:numCache>
            </c:numRef>
          </c:val>
          <c:extLst>
            <c:ext xmlns:c16="http://schemas.microsoft.com/office/drawing/2014/chart" uri="{C3380CC4-5D6E-409C-BE32-E72D297353CC}">
              <c16:uniqueId val="{00000024-22DA-47E7-95CF-1E80ECFDD40C}"/>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28985820370014725"/>
          <c:y val="4.8959884286097072E-3"/>
        </c:manualLayout>
      </c:layout>
      <c:overlay val="0"/>
    </c:title>
    <c:autoTitleDeleted val="0"/>
    <c:plotArea>
      <c:layout>
        <c:manualLayout>
          <c:layoutTarget val="inner"/>
          <c:xMode val="edge"/>
          <c:yMode val="edge"/>
          <c:x val="0"/>
          <c:y val="0.14679915200586646"/>
          <c:w val="1"/>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Registered Voters</c:v>
                </c:pt>
              </c:strCache>
            </c:strRef>
          </c:cat>
          <c:val>
            <c:numRef>
              <c:f>Sheet1!$B$2:$C$2</c:f>
              <c:numCache>
                <c:formatCode>0%</c:formatCode>
                <c:ptCount val="1"/>
                <c:pt idx="0">
                  <c:v>0.56999999999999995</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min val="0"/>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26918571154215482"/>
          <c:y val="0.20887977002759386"/>
        </c:manualLayout>
      </c:layout>
      <c:overlay val="0"/>
    </c:title>
    <c:autoTitleDeleted val="0"/>
    <c:plotArea>
      <c:layout>
        <c:manualLayout>
          <c:layoutTarget val="inner"/>
          <c:xMode val="edge"/>
          <c:yMode val="edge"/>
          <c:x val="4.7058823529411764E-2"/>
          <c:y val="0"/>
          <c:w val="0.90595321908290871"/>
          <c:h val="0.9236820394459242"/>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Registered Voters</c:v>
                </c:pt>
              </c:strCache>
            </c:strRef>
          </c:cat>
          <c:val>
            <c:numRef>
              <c:f>Sheet1!$B$2:$C$2</c:f>
              <c:numCache>
                <c:formatCode>0%</c:formatCode>
                <c:ptCount val="1"/>
                <c:pt idx="0">
                  <c:v>0.68</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ax val="0.8600000000000001"/>
          <c:min val="0.45"/>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3593824192185"/>
          <c:y val="0.16114578568384724"/>
          <c:w val="0.78112777838044967"/>
          <c:h val="0.6389888976492273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5E03-4E98-8BD7-FD206384A577}"/>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7-5E03-4E98-8BD7-FD206384A577}"/>
            </c:ext>
          </c:extLst>
        </c:ser>
        <c:ser>
          <c:idx val="2"/>
          <c:order val="2"/>
          <c:tx>
            <c:strRef>
              <c:f>Sheet1!$A$4</c:f>
              <c:strCache>
                <c:ptCount val="1"/>
                <c:pt idx="0">
                  <c:v>Streaming Programs on Digital Media With Ads</c:v>
                </c:pt>
              </c:strCache>
            </c:strRef>
          </c:tx>
          <c:spPr>
            <a:solidFill>
              <a:srgbClr val="FFD9D9"/>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E03-4E98-8BD7-FD206384A57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E03-4E98-8BD7-FD206384A577}"/>
              </c:ext>
            </c:extLst>
          </c:dPt>
          <c:dPt>
            <c:idx val="2"/>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E03-4E98-8BD7-FD206384A577}"/>
              </c:ext>
            </c:extLst>
          </c:dPt>
          <c:dLbls>
            <c:dLbl>
              <c:idx val="0"/>
              <c:layout>
                <c:manualLayout>
                  <c:x val="6.2315092911699704E-2"/>
                  <c:y val="-0.2094575950166363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5E03-4E98-8BD7-FD206384A577}"/>
                </c:ext>
              </c:extLst>
            </c:dLbl>
            <c:dLbl>
              <c:idx val="1"/>
              <c:layout>
                <c:manualLayout>
                  <c:x val="0.14363938873222978"/>
                  <c:y val="0.17937935320346154"/>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5E03-4E98-8BD7-FD206384A577}"/>
                </c:ext>
              </c:extLst>
            </c:dLbl>
            <c:dLbl>
              <c:idx val="2"/>
              <c:layout>
                <c:manualLayout>
                  <c:x val="-0.1758816645986814"/>
                  <c:y val="2.591134869919467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E03-4E98-8BD7-FD206384A5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Cache>
                <c:formatCode>h:mm;@</c:formatCode>
                <c:ptCount val="3"/>
                <c:pt idx="0">
                  <c:v>1.4583333333333332E-2</c:v>
                </c:pt>
                <c:pt idx="1">
                  <c:v>1.3888888888888888E-2</c:v>
                </c:pt>
                <c:pt idx="2" formatCode="[hh]:mm">
                  <c:v>6.2499999999999995E-3</c:v>
                </c:pt>
              </c:numCache>
            </c:numRef>
          </c:val>
          <c:extLst>
            <c:ext xmlns:c16="http://schemas.microsoft.com/office/drawing/2014/chart" uri="{C3380CC4-5D6E-409C-BE32-E72D297353CC}">
              <c16:uniqueId val="{0000000E-5E03-4E98-8BD7-FD206384A57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0-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5-5E03-4E98-8BD7-FD206384A57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7-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C-5E03-4E98-8BD7-FD206384A57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E-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3-5E03-4E98-8BD7-FD206384A57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A-5E03-4E98-8BD7-FD206384A57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C-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1-5E03-4E98-8BD7-FD206384A57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3-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8-5E03-4E98-8BD7-FD206384A57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A-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F-5E03-4E98-8BD7-FD206384A57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1-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6-5E03-4E98-8BD7-FD206384A57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8-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D-5E03-4E98-8BD7-FD206384A57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4-5E03-4E98-8BD7-FD206384A57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6-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B-5E03-4E98-8BD7-FD206384A57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D-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2-5E03-4E98-8BD7-FD206384A577}"/>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27974784401949754"/>
          <c:y val="5.5673450530298672E-2"/>
        </c:manualLayout>
      </c:layout>
      <c:overlay val="0"/>
    </c:title>
    <c:autoTitleDeleted val="0"/>
    <c:plotArea>
      <c:layout>
        <c:manualLayout>
          <c:layoutTarget val="inner"/>
          <c:xMode val="edge"/>
          <c:yMode val="edge"/>
          <c:x val="0"/>
          <c:y val="2.6940918289824433E-2"/>
          <c:w val="1"/>
          <c:h val="0.78552589396771211"/>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Registered Voters</c:v>
                </c:pt>
              </c:strCache>
            </c:strRef>
          </c:cat>
          <c:val>
            <c:numRef>
              <c:f>Sheet1!$B$2:$C$2</c:f>
              <c:numCache>
                <c:formatCode>0%</c:formatCode>
                <c:ptCount val="1"/>
                <c:pt idx="0">
                  <c:v>0.43</c:v>
                </c:pt>
              </c:numCache>
            </c:numRef>
          </c:val>
          <c:extLst>
            <c:ext xmlns:c16="http://schemas.microsoft.com/office/drawing/2014/chart" uri="{C3380CC4-5D6E-409C-BE32-E72D297353CC}">
              <c16:uniqueId val="{00000000-63C4-47FC-BC6C-7D8F3F4E518D}"/>
            </c:ext>
          </c:extLst>
        </c:ser>
        <c:dLbls>
          <c:showLegendKey val="0"/>
          <c:showVal val="0"/>
          <c:showCatName val="0"/>
          <c:showSerName val="0"/>
          <c:showPercent val="0"/>
          <c:showBubbleSize val="0"/>
        </c:dLbls>
        <c:gapWidth val="60"/>
        <c:axId val="446656416"/>
        <c:axId val="616553032"/>
      </c:barChart>
      <c:catAx>
        <c:axId val="446656416"/>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553032"/>
        <c:crosses val="autoZero"/>
        <c:auto val="1"/>
        <c:lblAlgn val="ctr"/>
        <c:lblOffset val="100"/>
        <c:noMultiLvlLbl val="0"/>
      </c:catAx>
      <c:valAx>
        <c:axId val="616553032"/>
        <c:scaling>
          <c:orientation val="minMax"/>
          <c:max val="0.60000000000000009"/>
          <c:min val="0"/>
        </c:scaling>
        <c:delete val="1"/>
        <c:axPos val="l"/>
        <c:numFmt formatCode="0%" sourceLinked="1"/>
        <c:majorTickMark val="out"/>
        <c:minorTickMark val="none"/>
        <c:tickLblPos val="nextTo"/>
        <c:crossAx val="44665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Registered Voters</a:t>
            </a:r>
          </a:p>
          <a:p>
            <a:pPr>
              <a:defRPr sz="1800">
                <a:solidFill>
                  <a:schemeClr val="tx1"/>
                </a:solidFill>
              </a:defRPr>
            </a:pPr>
            <a:r>
              <a:rPr lang="en-US" sz="1600" dirty="0">
                <a:solidFill>
                  <a:schemeClr val="tx1"/>
                </a:solidFill>
              </a:rPr>
              <a:t>% Choose Network </a:t>
            </a:r>
          </a:p>
        </c:rich>
      </c:tx>
      <c:layout>
        <c:manualLayout>
          <c:xMode val="edge"/>
          <c:yMode val="edge"/>
          <c:x val="0.21875104026630821"/>
          <c:y val="0.57301475478362229"/>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9661670115517024E-2"/>
          <c:y val="0.17802649570885587"/>
          <c:w val="0.92238397029639585"/>
          <c:h val="0.74980724428794665"/>
        </c:manualLayout>
      </c:layout>
      <c:bubbleChart>
        <c:varyColors val="0"/>
        <c:ser>
          <c:idx val="0"/>
          <c:order val="0"/>
          <c:tx>
            <c:strRef>
              <c:f>Sheet1!$B$1</c:f>
              <c:strCache>
                <c:ptCount val="1"/>
                <c:pt idx="0">
                  <c:v>Y-Values</c:v>
                </c:pt>
              </c:strCache>
            </c:strRef>
          </c:tx>
          <c:spPr>
            <a:solidFill>
              <a:schemeClr val="accent1"/>
            </a:solidFill>
            <a:ln>
              <a:noFill/>
            </a:ln>
            <a:effectLst/>
          </c:spPr>
          <c:invertIfNegative val="0"/>
          <c:dPt>
            <c:idx val="4"/>
            <c:invertIfNegative val="0"/>
            <c:bubble3D val="1"/>
            <c:spPr>
              <a:solidFill>
                <a:schemeClr val="tx2">
                  <a:lumMod val="50000"/>
                  <a:lumOff val="50000"/>
                </a:schemeClr>
              </a:solidFill>
              <a:ln>
                <a:noFill/>
              </a:ln>
              <a:effectLst/>
            </c:spPr>
            <c:extLst>
              <c:ext xmlns:c16="http://schemas.microsoft.com/office/drawing/2014/chart" uri="{C3380CC4-5D6E-409C-BE32-E72D297353CC}">
                <c16:uniqueId val="{00000001-A6E9-4956-AF9B-0396533B549D}"/>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A6E9-4956-AF9B-0396533B549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0.42199999999999999</c:v>
                </c:pt>
                <c:pt idx="1">
                  <c:v>0.41899999999999998</c:v>
                </c:pt>
                <c:pt idx="2">
                  <c:v>0.377</c:v>
                </c:pt>
                <c:pt idx="3">
                  <c:v>0.32100000000000001</c:v>
                </c:pt>
                <c:pt idx="4">
                  <c:v>0.13700000000000001</c:v>
                </c:pt>
              </c:numCache>
            </c:numRef>
          </c:yVal>
          <c:bubbleSize>
            <c:numRef>
              <c:f>Sheet1!$C$2:$C$6</c:f>
              <c:numCache>
                <c:formatCode>General</c:formatCode>
                <c:ptCount val="5"/>
                <c:pt idx="0">
                  <c:v>4.22</c:v>
                </c:pt>
                <c:pt idx="1">
                  <c:v>4.1900000000000004</c:v>
                </c:pt>
                <c:pt idx="2">
                  <c:v>3.77</c:v>
                </c:pt>
                <c:pt idx="3">
                  <c:v>3.21</c:v>
                </c:pt>
                <c:pt idx="4">
                  <c:v>1.37</c:v>
                </c:pt>
              </c:numCache>
            </c:numRef>
          </c:bubbleSize>
          <c:bubble3D val="1"/>
          <c:extLst>
            <c:ext xmlns:c16="http://schemas.microsoft.com/office/drawing/2014/chart" uri="{C3380CC4-5D6E-409C-BE32-E72D297353CC}">
              <c16:uniqueId val="{00000002-A6E9-4956-AF9B-0396533B549D}"/>
            </c:ext>
          </c:extLst>
        </c:ser>
        <c:dLbls>
          <c:dLblPos val="ctr"/>
          <c:showLegendKey val="0"/>
          <c:showVal val="1"/>
          <c:showCatName val="0"/>
          <c:showSerName val="0"/>
          <c:showPercent val="0"/>
          <c:showBubbleSize val="0"/>
        </c:dLbls>
        <c:bubbleScale val="100"/>
        <c:showNegBubbles val="0"/>
        <c:axId val="845913144"/>
        <c:axId val="845917456"/>
      </c:bubbleChart>
      <c:valAx>
        <c:axId val="845913144"/>
        <c:scaling>
          <c:orientation val="minMax"/>
        </c:scaling>
        <c:delete val="1"/>
        <c:axPos val="b"/>
        <c:numFmt formatCode="General" sourceLinked="1"/>
        <c:majorTickMark val="none"/>
        <c:minorTickMark val="none"/>
        <c:tickLblPos val="nextTo"/>
        <c:crossAx val="845917456"/>
        <c:crosses val="autoZero"/>
        <c:crossBetween val="midCat"/>
      </c:valAx>
      <c:valAx>
        <c:axId val="845917456"/>
        <c:scaling>
          <c:orientation val="minMax"/>
          <c:max val="0.55000000000000004"/>
          <c:min val="0"/>
        </c:scaling>
        <c:delete val="1"/>
        <c:axPos val="l"/>
        <c:numFmt formatCode="General" sourceLinked="1"/>
        <c:majorTickMark val="out"/>
        <c:minorTickMark val="none"/>
        <c:tickLblPos val="nextTo"/>
        <c:crossAx val="8459131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Republicans</a:t>
            </a:r>
          </a:p>
          <a:p>
            <a:pPr>
              <a:defRPr sz="1800">
                <a:solidFill>
                  <a:schemeClr val="tx1"/>
                </a:solidFill>
              </a:defRPr>
            </a:pPr>
            <a:r>
              <a:rPr lang="en-US" sz="1100" dirty="0">
                <a:solidFill>
                  <a:schemeClr val="tx1"/>
                </a:solidFill>
              </a:rPr>
              <a:t>% Choose Network </a:t>
            </a:r>
          </a:p>
        </c:rich>
      </c:tx>
      <c:layout>
        <c:manualLayout>
          <c:xMode val="edge"/>
          <c:yMode val="edge"/>
          <c:x val="0.22584695161280019"/>
          <c:y val="0.4837097862767154"/>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5685320356853206E-2"/>
          <c:y val="5.5680914885639296E-2"/>
          <c:w val="0.92862935928629364"/>
          <c:h val="0.88702737157855271"/>
        </c:manualLayout>
      </c:layout>
      <c:bubbleChart>
        <c:varyColors val="0"/>
        <c:ser>
          <c:idx val="0"/>
          <c:order val="0"/>
          <c:tx>
            <c:strRef>
              <c:f>Sheet1!$B$1</c:f>
              <c:strCache>
                <c:ptCount val="1"/>
                <c:pt idx="0">
                  <c:v>Y-Values</c:v>
                </c:pt>
              </c:strCache>
            </c:strRef>
          </c:tx>
          <c:spPr>
            <a:solidFill>
              <a:schemeClr val="accent1"/>
            </a:solidFill>
            <a:ln>
              <a:noFill/>
            </a:ln>
            <a:effectLst/>
          </c:spPr>
          <c:invertIfNegative val="0"/>
          <c:dPt>
            <c:idx val="4"/>
            <c:invertIfNegative val="0"/>
            <c:bubble3D val="1"/>
            <c:spPr>
              <a:solidFill>
                <a:schemeClr val="tx1">
                  <a:lumMod val="50000"/>
                  <a:lumOff val="50000"/>
                </a:schemeClr>
              </a:solidFill>
              <a:ln>
                <a:noFill/>
              </a:ln>
              <a:effectLst/>
            </c:spPr>
            <c:extLst>
              <c:ext xmlns:c16="http://schemas.microsoft.com/office/drawing/2014/chart" uri="{C3380CC4-5D6E-409C-BE32-E72D297353CC}">
                <c16:uniqueId val="{00000001-A96B-4F59-83AB-F0CAE51756F7}"/>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A96B-4F59-83AB-F0CAE51756F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0.40100000000000002</c:v>
                </c:pt>
                <c:pt idx="1">
                  <c:v>0.37</c:v>
                </c:pt>
                <c:pt idx="2">
                  <c:v>0.36699999999999999</c:v>
                </c:pt>
                <c:pt idx="3">
                  <c:v>0.30599999999999999</c:v>
                </c:pt>
                <c:pt idx="4">
                  <c:v>0.224</c:v>
                </c:pt>
              </c:numCache>
            </c:numRef>
          </c:yVal>
          <c:bubbleSize>
            <c:numRef>
              <c:f>Sheet1!$C$2:$C$6</c:f>
              <c:numCache>
                <c:formatCode>General</c:formatCode>
                <c:ptCount val="5"/>
                <c:pt idx="0">
                  <c:v>4.01</c:v>
                </c:pt>
                <c:pt idx="1">
                  <c:v>3.7</c:v>
                </c:pt>
                <c:pt idx="2">
                  <c:v>3.67</c:v>
                </c:pt>
                <c:pt idx="3">
                  <c:v>3.06</c:v>
                </c:pt>
                <c:pt idx="4">
                  <c:v>2.2400000000000002</c:v>
                </c:pt>
              </c:numCache>
            </c:numRef>
          </c:bubbleSize>
          <c:bubble3D val="1"/>
          <c:extLst>
            <c:ext xmlns:c16="http://schemas.microsoft.com/office/drawing/2014/chart" uri="{C3380CC4-5D6E-409C-BE32-E72D297353CC}">
              <c16:uniqueId val="{00000002-A96B-4F59-83AB-F0CAE51756F7}"/>
            </c:ext>
          </c:extLst>
        </c:ser>
        <c:dLbls>
          <c:dLblPos val="ctr"/>
          <c:showLegendKey val="0"/>
          <c:showVal val="1"/>
          <c:showCatName val="0"/>
          <c:showSerName val="0"/>
          <c:showPercent val="0"/>
          <c:showBubbleSize val="0"/>
        </c:dLbls>
        <c:bubbleScale val="100"/>
        <c:showNegBubbles val="0"/>
        <c:axId val="845921768"/>
        <c:axId val="845923336"/>
      </c:bubbleChart>
      <c:valAx>
        <c:axId val="845921768"/>
        <c:scaling>
          <c:orientation val="minMax"/>
        </c:scaling>
        <c:delete val="1"/>
        <c:axPos val="b"/>
        <c:numFmt formatCode="General" sourceLinked="1"/>
        <c:majorTickMark val="out"/>
        <c:minorTickMark val="none"/>
        <c:tickLblPos val="nextTo"/>
        <c:crossAx val="845923336"/>
        <c:crosses val="autoZero"/>
        <c:crossBetween val="midCat"/>
      </c:valAx>
      <c:valAx>
        <c:axId val="845923336"/>
        <c:scaling>
          <c:orientation val="minMax"/>
          <c:max val="0.55000000000000004"/>
          <c:min val="0"/>
        </c:scaling>
        <c:delete val="1"/>
        <c:axPos val="l"/>
        <c:numFmt formatCode="General" sourceLinked="1"/>
        <c:majorTickMark val="out"/>
        <c:minorTickMark val="none"/>
        <c:tickLblPos val="nextTo"/>
        <c:crossAx val="8459217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Democrats</a:t>
            </a:r>
          </a:p>
          <a:p>
            <a:pPr>
              <a:defRPr sz="1800">
                <a:solidFill>
                  <a:schemeClr val="tx1"/>
                </a:solidFill>
              </a:defRPr>
            </a:pPr>
            <a:r>
              <a:rPr lang="en-US" sz="1100" dirty="0">
                <a:solidFill>
                  <a:schemeClr val="tx1"/>
                </a:solidFill>
              </a:rPr>
              <a:t>% Choose Network </a:t>
            </a:r>
          </a:p>
        </c:rich>
      </c:tx>
      <c:layout>
        <c:manualLayout>
          <c:xMode val="edge"/>
          <c:yMode val="edge"/>
          <c:x val="0.21935871154791781"/>
          <c:y val="0.45513835770528682"/>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2708840227088401E-2"/>
          <c:y val="8.901424821897265E-2"/>
          <c:w val="0.92862935928629364"/>
          <c:h val="0.88702737157855271"/>
        </c:manualLayout>
      </c:layout>
      <c:bubbleChart>
        <c:varyColors val="0"/>
        <c:ser>
          <c:idx val="0"/>
          <c:order val="0"/>
          <c:tx>
            <c:strRef>
              <c:f>Sheet1!$B$1</c:f>
              <c:strCache>
                <c:ptCount val="1"/>
                <c:pt idx="0">
                  <c:v>Y-Values</c:v>
                </c:pt>
              </c:strCache>
            </c:strRef>
          </c:tx>
          <c:spPr>
            <a:solidFill>
              <a:schemeClr val="accent1"/>
            </a:solidFill>
            <a:ln>
              <a:noFill/>
            </a:ln>
            <a:effectLst/>
          </c:spPr>
          <c:invertIfNegative val="0"/>
          <c:dPt>
            <c:idx val="3"/>
            <c:invertIfNegative val="0"/>
            <c:bubble3D val="1"/>
            <c:spPr>
              <a:solidFill>
                <a:srgbClr val="0000FF"/>
              </a:solidFill>
              <a:ln>
                <a:noFill/>
              </a:ln>
              <a:effectLst/>
            </c:spPr>
            <c:extLst>
              <c:ext xmlns:c16="http://schemas.microsoft.com/office/drawing/2014/chart" uri="{C3380CC4-5D6E-409C-BE32-E72D297353CC}">
                <c16:uniqueId val="{00000004-8B54-4AE8-97E6-E1B68742CA20}"/>
              </c:ext>
            </c:extLst>
          </c:dPt>
          <c:dPt>
            <c:idx val="4"/>
            <c:invertIfNegative val="0"/>
            <c:bubble3D val="1"/>
            <c:spPr>
              <a:solidFill>
                <a:srgbClr val="6F6F6F"/>
              </a:solidFill>
              <a:ln>
                <a:noFill/>
              </a:ln>
              <a:effectLst/>
            </c:spPr>
            <c:extLst>
              <c:ext xmlns:c16="http://schemas.microsoft.com/office/drawing/2014/chart" uri="{C3380CC4-5D6E-409C-BE32-E72D297353CC}">
                <c16:uniqueId val="{00000001-305F-4A90-A4A8-0928BC8D125B}"/>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305F-4A90-A4A8-0928BC8D125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0.46400000000000002</c:v>
                </c:pt>
                <c:pt idx="1">
                  <c:v>0.45200000000000001</c:v>
                </c:pt>
                <c:pt idx="2">
                  <c:v>0.43099999999999999</c:v>
                </c:pt>
                <c:pt idx="3">
                  <c:v>0.27</c:v>
                </c:pt>
                <c:pt idx="4">
                  <c:v>0.20699999999999999</c:v>
                </c:pt>
              </c:numCache>
            </c:numRef>
          </c:yVal>
          <c:bubbleSize>
            <c:numRef>
              <c:f>Sheet1!$C$2:$C$6</c:f>
              <c:numCache>
                <c:formatCode>General</c:formatCode>
                <c:ptCount val="5"/>
                <c:pt idx="0">
                  <c:v>4.6399999999999997</c:v>
                </c:pt>
                <c:pt idx="1">
                  <c:v>4.5199999999999996</c:v>
                </c:pt>
                <c:pt idx="2">
                  <c:v>4.3099999999999996</c:v>
                </c:pt>
                <c:pt idx="3">
                  <c:v>2.7</c:v>
                </c:pt>
                <c:pt idx="4">
                  <c:v>2.0699999999999998</c:v>
                </c:pt>
              </c:numCache>
            </c:numRef>
          </c:bubbleSize>
          <c:bubble3D val="1"/>
          <c:extLst>
            <c:ext xmlns:c16="http://schemas.microsoft.com/office/drawing/2014/chart" uri="{C3380CC4-5D6E-409C-BE32-E72D297353CC}">
              <c16:uniqueId val="{00000002-305F-4A90-A4A8-0928BC8D125B}"/>
            </c:ext>
          </c:extLst>
        </c:ser>
        <c:dLbls>
          <c:dLblPos val="ctr"/>
          <c:showLegendKey val="0"/>
          <c:showVal val="1"/>
          <c:showCatName val="0"/>
          <c:showSerName val="0"/>
          <c:showPercent val="0"/>
          <c:showBubbleSize val="0"/>
        </c:dLbls>
        <c:bubbleScale val="100"/>
        <c:showNegBubbles val="0"/>
        <c:axId val="845923728"/>
        <c:axId val="845912360"/>
      </c:bubbleChart>
      <c:valAx>
        <c:axId val="845923728"/>
        <c:scaling>
          <c:orientation val="minMax"/>
        </c:scaling>
        <c:delete val="1"/>
        <c:axPos val="b"/>
        <c:numFmt formatCode="General" sourceLinked="1"/>
        <c:majorTickMark val="out"/>
        <c:minorTickMark val="none"/>
        <c:tickLblPos val="nextTo"/>
        <c:crossAx val="845912360"/>
        <c:crosses val="autoZero"/>
        <c:crossBetween val="midCat"/>
      </c:valAx>
      <c:valAx>
        <c:axId val="845912360"/>
        <c:scaling>
          <c:orientation val="minMax"/>
          <c:max val="0.60000000000000009"/>
          <c:min val="0"/>
        </c:scaling>
        <c:delete val="1"/>
        <c:axPos val="l"/>
        <c:numFmt formatCode="General" sourceLinked="1"/>
        <c:majorTickMark val="out"/>
        <c:minorTickMark val="none"/>
        <c:tickLblPos val="nextTo"/>
        <c:crossAx val="845923728"/>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Independents</a:t>
            </a:r>
          </a:p>
          <a:p>
            <a:pPr>
              <a:defRPr sz="1800">
                <a:solidFill>
                  <a:schemeClr val="tx1"/>
                </a:solidFill>
              </a:defRPr>
            </a:pPr>
            <a:r>
              <a:rPr lang="en-US" sz="1100" dirty="0">
                <a:solidFill>
                  <a:schemeClr val="tx1"/>
                </a:solidFill>
              </a:rPr>
              <a:t>% Choose Network </a:t>
            </a:r>
          </a:p>
        </c:rich>
      </c:tx>
      <c:layout>
        <c:manualLayout>
          <c:xMode val="edge"/>
          <c:yMode val="edge"/>
          <c:x val="0.14149983076932898"/>
          <c:y val="0.4837097862767154"/>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5685320356853206E-2"/>
          <c:y val="5.5680914885639296E-2"/>
          <c:w val="0.92862935928629364"/>
          <c:h val="0.88702737157855271"/>
        </c:manualLayout>
      </c:layout>
      <c:bubbleChart>
        <c:varyColors val="0"/>
        <c:ser>
          <c:idx val="0"/>
          <c:order val="0"/>
          <c:tx>
            <c:strRef>
              <c:f>Sheet1!$B$1</c:f>
              <c:strCache>
                <c:ptCount val="1"/>
                <c:pt idx="0">
                  <c:v>Y-Values</c:v>
                </c:pt>
              </c:strCache>
            </c:strRef>
          </c:tx>
          <c:spPr>
            <a:solidFill>
              <a:schemeClr val="accent1"/>
            </a:solidFill>
            <a:ln>
              <a:noFill/>
            </a:ln>
            <a:effectLst/>
          </c:spPr>
          <c:invertIfNegative val="0"/>
          <c:dPt>
            <c:idx val="4"/>
            <c:invertIfNegative val="0"/>
            <c:bubble3D val="1"/>
            <c:spPr>
              <a:solidFill>
                <a:schemeClr val="tx1">
                  <a:lumMod val="50000"/>
                  <a:lumOff val="50000"/>
                </a:schemeClr>
              </a:solidFill>
              <a:ln>
                <a:noFill/>
              </a:ln>
              <a:effectLst/>
            </c:spPr>
            <c:extLst>
              <c:ext xmlns:c16="http://schemas.microsoft.com/office/drawing/2014/chart" uri="{C3380CC4-5D6E-409C-BE32-E72D297353CC}">
                <c16:uniqueId val="{00000001-E4D1-44AA-8E80-3D51CCA0CA53}"/>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E4D1-44AA-8E80-3D51CCA0CA5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0.36899999999999999</c:v>
                </c:pt>
                <c:pt idx="1">
                  <c:v>0.36299999999999999</c:v>
                </c:pt>
                <c:pt idx="2">
                  <c:v>0.309</c:v>
                </c:pt>
                <c:pt idx="3">
                  <c:v>0.308</c:v>
                </c:pt>
                <c:pt idx="4">
                  <c:v>0.13400000000000001</c:v>
                </c:pt>
              </c:numCache>
            </c:numRef>
          </c:yVal>
          <c:bubbleSize>
            <c:numRef>
              <c:f>Sheet1!$C$2:$C$6</c:f>
              <c:numCache>
                <c:formatCode>General</c:formatCode>
                <c:ptCount val="5"/>
                <c:pt idx="0">
                  <c:v>3.69</c:v>
                </c:pt>
                <c:pt idx="1">
                  <c:v>3.63</c:v>
                </c:pt>
                <c:pt idx="2">
                  <c:v>3.09</c:v>
                </c:pt>
                <c:pt idx="3">
                  <c:v>3.08</c:v>
                </c:pt>
                <c:pt idx="4">
                  <c:v>1.34</c:v>
                </c:pt>
              </c:numCache>
            </c:numRef>
          </c:bubbleSize>
          <c:bubble3D val="1"/>
          <c:extLst>
            <c:ext xmlns:c16="http://schemas.microsoft.com/office/drawing/2014/chart" uri="{C3380CC4-5D6E-409C-BE32-E72D297353CC}">
              <c16:uniqueId val="{00000002-E4D1-44AA-8E80-3D51CCA0CA53}"/>
            </c:ext>
          </c:extLst>
        </c:ser>
        <c:dLbls>
          <c:dLblPos val="ctr"/>
          <c:showLegendKey val="0"/>
          <c:showVal val="1"/>
          <c:showCatName val="0"/>
          <c:showSerName val="0"/>
          <c:showPercent val="0"/>
          <c:showBubbleSize val="0"/>
        </c:dLbls>
        <c:bubbleScale val="100"/>
        <c:showNegBubbles val="0"/>
        <c:axId val="845912752"/>
        <c:axId val="845920984"/>
      </c:bubbleChart>
      <c:valAx>
        <c:axId val="845912752"/>
        <c:scaling>
          <c:orientation val="minMax"/>
        </c:scaling>
        <c:delete val="1"/>
        <c:axPos val="b"/>
        <c:numFmt formatCode="General" sourceLinked="1"/>
        <c:majorTickMark val="out"/>
        <c:minorTickMark val="none"/>
        <c:tickLblPos val="nextTo"/>
        <c:crossAx val="845920984"/>
        <c:crosses val="autoZero"/>
        <c:crossBetween val="midCat"/>
      </c:valAx>
      <c:valAx>
        <c:axId val="845920984"/>
        <c:scaling>
          <c:orientation val="minMax"/>
          <c:max val="0.43000000000000005"/>
          <c:min val="0"/>
        </c:scaling>
        <c:delete val="1"/>
        <c:axPos val="l"/>
        <c:numFmt formatCode="General" sourceLinked="1"/>
        <c:majorTickMark val="out"/>
        <c:minorTickMark val="none"/>
        <c:tickLblPos val="nextTo"/>
        <c:crossAx val="8459127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4019780849159E-2"/>
          <c:y val="0.21113667911448006"/>
          <c:w val="0.87017202241611691"/>
          <c:h val="0.6661649672424579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4CEF-48A8-86F8-A96DF77C601D}"/>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1-4CEF-48A8-86F8-A96DF77C601D}"/>
            </c:ext>
          </c:extLst>
        </c:ser>
        <c:ser>
          <c:idx val="2"/>
          <c:order val="2"/>
          <c:tx>
            <c:strRef>
              <c:f>Sheet1!$A$4</c:f>
              <c:strCache>
                <c:ptCount val="1"/>
                <c:pt idx="0">
                  <c:v>Streaming Programs on Digital Media With Ads</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Ref>
          </c:val>
          <c:extLst>
            <c:ext xmlns:c16="http://schemas.microsoft.com/office/drawing/2014/chart" uri="{C3380CC4-5D6E-409C-BE32-E72D297353CC}">
              <c16:uniqueId val="{00000008-4CEF-48A8-86F8-A96DF77C601D}"/>
            </c:ext>
          </c:extLst>
        </c:ser>
        <c:ser>
          <c:idx val="3"/>
          <c:order val="3"/>
          <c:tx>
            <c:strRef>
              <c:f>Sheet1!$A$5</c:f>
              <c:strCache>
                <c:ptCount val="1"/>
                <c:pt idx="0">
                  <c:v>Streaming Video Other Than TV Programs on Digital Media</c:v>
                </c:pt>
              </c:strCache>
            </c:strRef>
          </c:tx>
          <c:spPr>
            <a:solidFill>
              <a:schemeClr val="accent4">
                <a:lumMod val="50000"/>
              </a:schemeClr>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4CEF-48A8-86F8-A96DF77C601D}"/>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4CEF-48A8-86F8-A96DF77C601D}"/>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4CEF-48A8-86F8-A96DF77C601D}"/>
              </c:ext>
            </c:extLst>
          </c:dPt>
          <c:dLbls>
            <c:dLbl>
              <c:idx val="0"/>
              <c:layout>
                <c:manualLayout>
                  <c:x val="1.7024898914661868E-3"/>
                  <c:y val="-0.2098225922772139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4CEF-48A8-86F8-A96DF77C601D}"/>
                </c:ext>
              </c:extLst>
            </c:dLbl>
            <c:dLbl>
              <c:idx val="1"/>
              <c:layout>
                <c:manualLayout>
                  <c:x val="0.21130524225012415"/>
                  <c:y val="0.17432095440011117"/>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4CEF-48A8-86F8-A96DF77C601D}"/>
                </c:ext>
              </c:extLst>
            </c:dLbl>
            <c:dLbl>
              <c:idx val="2"/>
              <c:layout>
                <c:manualLayout>
                  <c:x val="-0.16664396680144711"/>
                  <c:y val="9.8698930383705752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4CEF-48A8-86F8-A96DF77C60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Sheet1!$B$5:$D$5</c:f>
              <c:numCache>
                <c:formatCode>h:mm;@</c:formatCode>
                <c:ptCount val="3"/>
                <c:pt idx="0">
                  <c:v>1.0416666666666666E-2</c:v>
                </c:pt>
                <c:pt idx="1">
                  <c:v>1.3194444444444444E-2</c:v>
                </c:pt>
                <c:pt idx="2">
                  <c:v>4.1666666666666666E-3</c:v>
                </c:pt>
              </c:numCache>
            </c:numRef>
          </c:val>
          <c:extLst>
            <c:ext xmlns:c16="http://schemas.microsoft.com/office/drawing/2014/chart" uri="{C3380CC4-5D6E-409C-BE32-E72D297353CC}">
              <c16:uniqueId val="{0000000F-4CEF-48A8-86F8-A96DF77C601D}"/>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1-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6-4CEF-48A8-86F8-A96DF77C601D}"/>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8-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D-4CEF-48A8-86F8-A96DF77C601D}"/>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4-4CEF-48A8-86F8-A96DF77C601D}"/>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6-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B-4CEF-48A8-86F8-A96DF77C601D}"/>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D-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2-4CEF-48A8-86F8-A96DF77C601D}"/>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4-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9-4CEF-48A8-86F8-A96DF77C601D}"/>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B-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0-4CEF-48A8-86F8-A96DF77C601D}"/>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2-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7-4CEF-48A8-86F8-A96DF77C601D}"/>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E-4CEF-48A8-86F8-A96DF77C601D}"/>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0-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5-4CEF-48A8-86F8-A96DF77C601D}"/>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7-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C-4CEF-48A8-86F8-A96DF77C601D}"/>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1600" b="1" i="0" baseline="0" dirty="0">
                <a:effectLst/>
              </a:rPr>
              <a:t>Daily Time Spent Yesterday </a:t>
            </a:r>
            <a:endParaRPr lang="en-US" sz="1800" dirty="0">
              <a:effectLst/>
            </a:endParaRPr>
          </a:p>
          <a:p>
            <a:pPr>
              <a:defRPr sz="2000"/>
            </a:pPr>
            <a:r>
              <a:rPr lang="en-US" sz="1600" b="1" i="0" baseline="0" dirty="0">
                <a:effectLst/>
              </a:rPr>
              <a:t>A18+ Registered Voters</a:t>
            </a:r>
            <a:endParaRPr lang="en-US" sz="1800" dirty="0"/>
          </a:p>
        </c:rich>
      </c:tx>
      <c:layout>
        <c:manualLayout>
          <c:xMode val="edge"/>
          <c:yMode val="edge"/>
          <c:x val="0.43534695176157434"/>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6736209897555654"/>
          <c:w val="0.55529297396075961"/>
          <c:h val="0.7363681984736880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Email</c:v>
                </c:pt>
                <c:pt idx="1">
                  <c:v>Social Media</c:v>
                </c:pt>
                <c:pt idx="2">
                  <c:v>Streaming Programs on Digital Media With Ads</c:v>
                </c:pt>
                <c:pt idx="3">
                  <c:v>Search</c:v>
                </c:pt>
                <c:pt idx="4">
                  <c:v>Streaming Video Other Than TV Programs on Digital Media</c:v>
                </c:pt>
                <c:pt idx="5">
                  <c:v>Streaming Audio</c:v>
                </c:pt>
                <c:pt idx="6">
                  <c:v>Streaming Programs on Digital Media No Ads</c:v>
                </c:pt>
                <c:pt idx="7">
                  <c:v>Any other news website</c:v>
                </c:pt>
                <c:pt idx="8">
                  <c:v>Podcasts</c:v>
                </c:pt>
                <c:pt idx="9">
                  <c:v>Digital Newspaper</c:v>
                </c:pt>
                <c:pt idx="10">
                  <c:v>Local TV News Websites/Apps</c:v>
                </c:pt>
                <c:pt idx="11">
                  <c:v>Cable TV News Websites/Apps</c:v>
                </c:pt>
                <c:pt idx="12">
                  <c:v>Local Radio Stations Websites/Apps</c:v>
                </c:pt>
                <c:pt idx="13">
                  <c:v>Network Broadcast TV News Websites/Apps</c:v>
                </c:pt>
                <c:pt idx="14">
                  <c:v>Digital magazine</c:v>
                </c:pt>
              </c:strCache>
            </c:strRef>
          </c:cat>
          <c:val>
            <c:numRef>
              <c:f>Sheet1!$B$2:$B$16</c:f>
              <c:numCache>
                <c:formatCode>h:mm;@</c:formatCode>
                <c:ptCount val="15"/>
                <c:pt idx="0">
                  <c:v>2.7083333333333334E-2</c:v>
                </c:pt>
                <c:pt idx="1">
                  <c:v>1.2499999999999999E-2</c:v>
                </c:pt>
                <c:pt idx="2">
                  <c:v>1.4583333333333332E-2</c:v>
                </c:pt>
                <c:pt idx="3">
                  <c:v>1.3194444444444444E-2</c:v>
                </c:pt>
                <c:pt idx="4">
                  <c:v>1.0416666666666666E-2</c:v>
                </c:pt>
                <c:pt idx="5">
                  <c:v>4.8611111111111112E-3</c:v>
                </c:pt>
                <c:pt idx="6">
                  <c:v>5.5555555555555558E-3</c:v>
                </c:pt>
                <c:pt idx="7">
                  <c:v>4.1666666666666666E-3</c:v>
                </c:pt>
                <c:pt idx="8">
                  <c:v>2.7777777777777779E-3</c:v>
                </c:pt>
                <c:pt idx="9">
                  <c:v>2.7777777777777779E-3</c:v>
                </c:pt>
                <c:pt idx="10">
                  <c:v>3.472222222222222E-3</c:v>
                </c:pt>
                <c:pt idx="11" formatCode="h:mm">
                  <c:v>2.7777777777777779E-3</c:v>
                </c:pt>
                <c:pt idx="12">
                  <c:v>2.7777777777777779E-3</c:v>
                </c:pt>
                <c:pt idx="13">
                  <c:v>2.7777777777777779E-3</c:v>
                </c:pt>
                <c:pt idx="14">
                  <c:v>1.3888888888888889E-3</c:v>
                </c:pt>
              </c:numCache>
            </c:numRef>
          </c:val>
          <c:extLst>
            <c:ext xmlns:c16="http://schemas.microsoft.com/office/drawing/2014/chart" uri="{C3380CC4-5D6E-409C-BE32-E72D297353CC}">
              <c16:uniqueId val="{00000000-9F9D-4D15-AB2B-B9784B57939B}"/>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Email</c:v>
                </c:pt>
                <c:pt idx="1">
                  <c:v>Social Media</c:v>
                </c:pt>
                <c:pt idx="2">
                  <c:v>Streaming Programs on Digital Media With Ads</c:v>
                </c:pt>
                <c:pt idx="3">
                  <c:v>Search</c:v>
                </c:pt>
                <c:pt idx="4">
                  <c:v>Streaming Video Other Than TV Programs on Digital Media</c:v>
                </c:pt>
                <c:pt idx="5">
                  <c:v>Streaming Audio</c:v>
                </c:pt>
                <c:pt idx="6">
                  <c:v>Streaming Programs on Digital Media No Ads</c:v>
                </c:pt>
                <c:pt idx="7">
                  <c:v>Any other news website</c:v>
                </c:pt>
                <c:pt idx="8">
                  <c:v>Podcasts</c:v>
                </c:pt>
                <c:pt idx="9">
                  <c:v>Digital Newspaper</c:v>
                </c:pt>
                <c:pt idx="10">
                  <c:v>Local TV News Websites/Apps</c:v>
                </c:pt>
                <c:pt idx="11">
                  <c:v>Cable TV News Websites/Apps</c:v>
                </c:pt>
                <c:pt idx="12">
                  <c:v>Local Radio Stations Websites/Apps</c:v>
                </c:pt>
                <c:pt idx="13">
                  <c:v>Network Broadcast TV News Websites/Apps</c:v>
                </c:pt>
                <c:pt idx="14">
                  <c:v>Digital magazine</c:v>
                </c:pt>
              </c:strCache>
            </c:strRef>
          </c:cat>
          <c:val>
            <c:numRef>
              <c:f>Sheet1!$C$2:$C$16</c:f>
              <c:numCache>
                <c:formatCode>h:mm;@</c:formatCode>
                <c:ptCount val="15"/>
                <c:pt idx="0">
                  <c:v>1.3194444444444444E-2</c:v>
                </c:pt>
                <c:pt idx="1">
                  <c:v>2.7083333333333334E-2</c:v>
                </c:pt>
                <c:pt idx="2">
                  <c:v>1.3888888888888888E-2</c:v>
                </c:pt>
                <c:pt idx="3">
                  <c:v>1.1805555555555555E-2</c:v>
                </c:pt>
                <c:pt idx="4">
                  <c:v>1.3194444444444444E-2</c:v>
                </c:pt>
                <c:pt idx="5">
                  <c:v>7.6388888888888886E-3</c:v>
                </c:pt>
                <c:pt idx="6">
                  <c:v>4.8611111111111112E-3</c:v>
                </c:pt>
                <c:pt idx="7">
                  <c:v>3.472222222222222E-3</c:v>
                </c:pt>
                <c:pt idx="8">
                  <c:v>3.472222222222222E-3</c:v>
                </c:pt>
                <c:pt idx="9">
                  <c:v>2.0833333333333333E-3</c:v>
                </c:pt>
                <c:pt idx="10">
                  <c:v>2.0833333333333333E-3</c:v>
                </c:pt>
                <c:pt idx="11" formatCode="h:mm">
                  <c:v>2.0833333333333333E-3</c:v>
                </c:pt>
                <c:pt idx="12">
                  <c:v>2.0833333333333333E-3</c:v>
                </c:pt>
                <c:pt idx="13">
                  <c:v>2.0833333333333333E-3</c:v>
                </c:pt>
                <c:pt idx="14">
                  <c:v>1.3888888888888889E-3</c:v>
                </c:pt>
              </c:numCache>
            </c:numRef>
          </c:val>
          <c:extLst>
            <c:ext xmlns:c16="http://schemas.microsoft.com/office/drawing/2014/chart" uri="{C3380CC4-5D6E-409C-BE32-E72D297353CC}">
              <c16:uniqueId val="{00000001-9F9D-4D15-AB2B-B9784B57939B}"/>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Email</c:v>
                </c:pt>
                <c:pt idx="1">
                  <c:v>Social Media</c:v>
                </c:pt>
                <c:pt idx="2">
                  <c:v>Streaming Programs on Digital Media With Ads</c:v>
                </c:pt>
                <c:pt idx="3">
                  <c:v>Search</c:v>
                </c:pt>
                <c:pt idx="4">
                  <c:v>Streaming Video Other Than TV Programs on Digital Media</c:v>
                </c:pt>
                <c:pt idx="5">
                  <c:v>Streaming Audio</c:v>
                </c:pt>
                <c:pt idx="6">
                  <c:v>Streaming Programs on Digital Media No Ads</c:v>
                </c:pt>
                <c:pt idx="7">
                  <c:v>Any other news website</c:v>
                </c:pt>
                <c:pt idx="8">
                  <c:v>Podcasts</c:v>
                </c:pt>
                <c:pt idx="9">
                  <c:v>Digital Newspaper</c:v>
                </c:pt>
                <c:pt idx="10">
                  <c:v>Local TV News Websites/Apps</c:v>
                </c:pt>
                <c:pt idx="11">
                  <c:v>Cable TV News Websites/Apps</c:v>
                </c:pt>
                <c:pt idx="12">
                  <c:v>Local Radio Stations Websites/Apps</c:v>
                </c:pt>
                <c:pt idx="13">
                  <c:v>Network Broadcast TV News Websites/Apps</c:v>
                </c:pt>
                <c:pt idx="14">
                  <c:v>Digital magazine</c:v>
                </c:pt>
              </c:strCache>
            </c:strRef>
          </c:cat>
          <c:val>
            <c:numRef>
              <c:f>Sheet1!$D$2:$D$16</c:f>
              <c:numCache>
                <c:formatCode>h:mm;@</c:formatCode>
                <c:ptCount val="15"/>
                <c:pt idx="0">
                  <c:v>3.472222222222222E-3</c:v>
                </c:pt>
                <c:pt idx="1">
                  <c:v>3.472222222222222E-3</c:v>
                </c:pt>
                <c:pt idx="2" formatCode="[hh]:mm">
                  <c:v>6.2499999999999995E-3</c:v>
                </c:pt>
                <c:pt idx="3">
                  <c:v>2.7777777777777779E-3</c:v>
                </c:pt>
                <c:pt idx="4">
                  <c:v>4.1666666666666666E-3</c:v>
                </c:pt>
                <c:pt idx="5">
                  <c:v>6.9444444444444447E-4</c:v>
                </c:pt>
                <c:pt idx="6">
                  <c:v>2.0833333333333333E-3</c:v>
                </c:pt>
                <c:pt idx="7">
                  <c:v>1.3888888888888889E-3</c:v>
                </c:pt>
                <c:pt idx="8">
                  <c:v>6.9444444444444447E-4</c:v>
                </c:pt>
                <c:pt idx="9">
                  <c:v>1.3888888888888889E-3</c:v>
                </c:pt>
                <c:pt idx="10">
                  <c:v>6.9444444444444447E-4</c:v>
                </c:pt>
                <c:pt idx="11" formatCode="h:mm">
                  <c:v>6.9444444444444447E-4</c:v>
                </c:pt>
                <c:pt idx="12">
                  <c:v>6.9444444444444447E-4</c:v>
                </c:pt>
                <c:pt idx="13">
                  <c:v>6.9444444444444447E-4</c:v>
                </c:pt>
                <c:pt idx="14">
                  <c:v>6.9444444444444447E-4</c:v>
                </c:pt>
              </c:numCache>
            </c:numRef>
          </c:val>
          <c:extLst>
            <c:ext xmlns:c16="http://schemas.microsoft.com/office/drawing/2014/chart" uri="{C3380CC4-5D6E-409C-BE32-E72D297353CC}">
              <c16:uniqueId val="{00000002-9F9D-4D15-AB2B-B9784B57939B}"/>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5.000000000000001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ajorUnit val="8.0000000000000019E-3"/>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4.685174663012872E-2"/>
          <c:w val="0.565155194310388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14F2-48A2-A281-95881E37BDC8}"/>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14F2-48A2-A281-95881E37BDC8}"/>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14F2-48A2-A281-95881E37BDC8}"/>
              </c:ext>
            </c:extLst>
          </c:dPt>
          <c:dPt>
            <c:idx val="3"/>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14F2-48A2-A281-95881E37BDC8}"/>
              </c:ext>
            </c:extLst>
          </c:dPt>
          <c:dPt>
            <c:idx val="4"/>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14F2-48A2-A281-95881E37BDC8}"/>
              </c:ext>
            </c:extLst>
          </c:dPt>
          <c:dPt>
            <c:idx val="5"/>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14F2-48A2-A281-95881E37BDC8}"/>
              </c:ext>
            </c:extLst>
          </c:dPt>
          <c:dPt>
            <c:idx val="6"/>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14F2-48A2-A281-95881E37BDC8}"/>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14F2-48A2-A281-95881E37BDC8}"/>
              </c:ext>
            </c:extLst>
          </c:dPt>
          <c:dPt>
            <c:idx val="8"/>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14F2-48A2-A281-95881E37BDC8}"/>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14F2-48A2-A281-95881E37BDC8}"/>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14F2-48A2-A281-95881E37BDC8}"/>
              </c:ext>
            </c:extLst>
          </c:dPt>
          <c:dPt>
            <c:idx val="11"/>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14F2-48A2-A281-95881E37BDC8}"/>
              </c:ext>
            </c:extLst>
          </c:dPt>
          <c:dPt>
            <c:idx val="12"/>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14F2-48A2-A281-95881E37BDC8}"/>
              </c:ext>
            </c:extLst>
          </c:dPt>
          <c:dPt>
            <c:idx val="13"/>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14F2-48A2-A281-95881E37BDC8}"/>
              </c:ext>
            </c:extLst>
          </c:dPt>
          <c:dPt>
            <c:idx val="14"/>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14F2-48A2-A281-95881E37BDC8}"/>
              </c:ext>
            </c:extLst>
          </c:dPt>
          <c:dPt>
            <c:idx val="15"/>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14F2-48A2-A281-95881E37BDC8}"/>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14F2-48A2-A281-95881E37BDC8}"/>
              </c:ext>
            </c:extLst>
          </c:dPt>
          <c:dPt>
            <c:idx val="17"/>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14F2-48A2-A281-95881E37BDC8}"/>
              </c:ext>
            </c:extLst>
          </c:dPt>
          <c:dPt>
            <c:idx val="18"/>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14F2-48A2-A281-95881E37BDC8}"/>
              </c:ext>
            </c:extLst>
          </c:dPt>
          <c:dPt>
            <c:idx val="19"/>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14F2-48A2-A281-95881E37BDC8}"/>
              </c:ext>
            </c:extLst>
          </c:dPt>
          <c:dPt>
            <c:idx val="20"/>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14F2-48A2-A281-95881E37BDC8}"/>
              </c:ext>
            </c:extLst>
          </c:dPt>
          <c:dPt>
            <c:idx val="21"/>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14F2-48A2-A281-95881E37BDC8}"/>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14F2-48A2-A281-95881E37BDC8}"/>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Email</c:v>
                </c:pt>
                <c:pt idx="3">
                  <c:v>Cable TV</c:v>
                </c:pt>
                <c:pt idx="4">
                  <c:v>Search</c:v>
                </c:pt>
                <c:pt idx="5">
                  <c:v>Social Media</c:v>
                </c:pt>
                <c:pt idx="6">
                  <c:v>Streaming Programs on TV With Ads</c:v>
                </c:pt>
                <c:pt idx="7">
                  <c:v>Radio</c:v>
                </c:pt>
                <c:pt idx="8">
                  <c:v>Streaming Programs on TV No Ads</c:v>
                </c:pt>
                <c:pt idx="9">
                  <c:v>Streaming Video Other Than TV Programs on Digital Media</c:v>
                </c:pt>
                <c:pt idx="10">
                  <c:v>Streaming Programs on Digital Media With Ads</c:v>
                </c:pt>
                <c:pt idx="11">
                  <c:v>Streaming Video Other Than TV Programs on TV</c:v>
                </c:pt>
                <c:pt idx="12">
                  <c:v>Newspapers</c:v>
                </c:pt>
                <c:pt idx="13">
                  <c:v>Broadcast TV News Websites/Apps</c:v>
                </c:pt>
                <c:pt idx="14">
                  <c:v>Any other news website</c:v>
                </c:pt>
                <c:pt idx="15">
                  <c:v>Streaming Audio</c:v>
                </c:pt>
                <c:pt idx="16">
                  <c:v>Magazines</c:v>
                </c:pt>
                <c:pt idx="17">
                  <c:v>Digital Newspaper</c:v>
                </c:pt>
                <c:pt idx="18">
                  <c:v>Streaming Programs on Digital Media No Ads</c:v>
                </c:pt>
                <c:pt idx="19">
                  <c:v>Cable News Channels' Websites/Apps</c:v>
                </c:pt>
                <c:pt idx="20">
                  <c:v>Podcasts</c:v>
                </c:pt>
                <c:pt idx="21">
                  <c:v>Local Radio Stations Websites/Apps</c:v>
                </c:pt>
                <c:pt idx="22">
                  <c:v>Digital Magazine</c:v>
                </c:pt>
              </c:strCache>
            </c:strRef>
          </c:cat>
          <c:val>
            <c:numRef>
              <c:f>Sheet1!$B$2:$B$24</c:f>
              <c:numCache>
                <c:formatCode>0.0%</c:formatCode>
                <c:ptCount val="23"/>
                <c:pt idx="0">
                  <c:v>0.79500000000000004</c:v>
                </c:pt>
                <c:pt idx="1">
                  <c:v>0.78800000000000003</c:v>
                </c:pt>
                <c:pt idx="2">
                  <c:v>0.67900000000000005</c:v>
                </c:pt>
                <c:pt idx="3">
                  <c:v>0.56399999999999995</c:v>
                </c:pt>
                <c:pt idx="4">
                  <c:v>0.55000000000000004</c:v>
                </c:pt>
                <c:pt idx="5">
                  <c:v>0.54800000000000004</c:v>
                </c:pt>
                <c:pt idx="6" formatCode="0%">
                  <c:v>0.48399999999999999</c:v>
                </c:pt>
                <c:pt idx="7" formatCode="0%">
                  <c:v>0.45900000000000002</c:v>
                </c:pt>
                <c:pt idx="8">
                  <c:v>0.35399999999999998</c:v>
                </c:pt>
                <c:pt idx="9">
                  <c:v>0.33800000000000002</c:v>
                </c:pt>
                <c:pt idx="10">
                  <c:v>0.29799999999999999</c:v>
                </c:pt>
                <c:pt idx="11">
                  <c:v>0.28100000000000003</c:v>
                </c:pt>
                <c:pt idx="12">
                  <c:v>0.25</c:v>
                </c:pt>
                <c:pt idx="13">
                  <c:v>0.23799999999999999</c:v>
                </c:pt>
                <c:pt idx="14">
                  <c:v>0.214</c:v>
                </c:pt>
                <c:pt idx="15">
                  <c:v>0.20399999999999999</c:v>
                </c:pt>
                <c:pt idx="16">
                  <c:v>0.20200000000000001</c:v>
                </c:pt>
                <c:pt idx="17">
                  <c:v>0.187</c:v>
                </c:pt>
                <c:pt idx="18">
                  <c:v>0.17599999999999999</c:v>
                </c:pt>
                <c:pt idx="19">
                  <c:v>0.155</c:v>
                </c:pt>
                <c:pt idx="20">
                  <c:v>0.14299999999999999</c:v>
                </c:pt>
                <c:pt idx="21">
                  <c:v>0.128</c:v>
                </c:pt>
                <c:pt idx="22">
                  <c:v>0.105</c:v>
                </c:pt>
              </c:numCache>
            </c:numRef>
          </c:val>
          <c:extLst>
            <c:ext xmlns:c16="http://schemas.microsoft.com/office/drawing/2014/chart" uri="{C3380CC4-5D6E-409C-BE32-E72D297353CC}">
              <c16:uniqueId val="{0000002E-14F2-48A2-A281-95881E37BDC8}"/>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i="0" baseline="0" dirty="0">
                <a:effectLst/>
              </a:rPr>
              <a:t>% Reached Yesterday</a:t>
            </a:r>
          </a:p>
        </c:rich>
      </c:tx>
      <c:layout>
        <c:manualLayout>
          <c:xMode val="edge"/>
          <c:yMode val="edge"/>
          <c:x val="0.38882500180832924"/>
          <c:y val="2.2852368266158895E-2"/>
        </c:manualLayout>
      </c:layout>
      <c:overlay val="0"/>
      <c:spPr>
        <a:noFill/>
        <a:ln>
          <a:noFill/>
        </a:ln>
        <a:effectLst/>
      </c:spPr>
    </c:title>
    <c:autoTitleDeleted val="0"/>
    <c:plotArea>
      <c:layout>
        <c:manualLayout>
          <c:layoutTarget val="inner"/>
          <c:xMode val="edge"/>
          <c:yMode val="edge"/>
          <c:x val="4.6037679950414962E-3"/>
          <c:y val="4.966692872066001E-2"/>
          <c:w val="0.99260837663305512"/>
          <c:h val="0.74791517296187637"/>
        </c:manualLayout>
      </c:layout>
      <c:barChart>
        <c:barDir val="col"/>
        <c:grouping val="clustered"/>
        <c:varyColors val="0"/>
        <c:ser>
          <c:idx val="0"/>
          <c:order val="0"/>
          <c:tx>
            <c:strRef>
              <c:f>Sheet1!$B$1</c:f>
              <c:strCache>
                <c:ptCount val="1"/>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TV (Broadcast/Cable)</c:v>
                </c:pt>
                <c:pt idx="1">
                  <c:v>Broadcast TV</c:v>
                </c:pt>
                <c:pt idx="2">
                  <c:v>Email</c:v>
                </c:pt>
                <c:pt idx="3">
                  <c:v>Cable TV</c:v>
                </c:pt>
                <c:pt idx="4">
                  <c:v>Social Media</c:v>
                </c:pt>
                <c:pt idx="5">
                  <c:v>Search</c:v>
                </c:pt>
                <c:pt idx="6">
                  <c:v>Streaming Programs on TV With Ads</c:v>
                </c:pt>
                <c:pt idx="7">
                  <c:v>Radio</c:v>
                </c:pt>
                <c:pt idx="8">
                  <c:v>Streaming Programs on TV No Ads</c:v>
                </c:pt>
                <c:pt idx="9">
                  <c:v>Streaming Video Other Than TV Programs on Digital Media</c:v>
                </c:pt>
              </c:strCache>
            </c:strRef>
          </c:cat>
          <c:val>
            <c:numRef>
              <c:f>Sheet1!$B$2:$B$11</c:f>
            </c:numRef>
          </c:val>
          <c:extLst xmlns:c15="http://schemas.microsoft.com/office/drawing/2012/chart">
            <c:ext xmlns:c16="http://schemas.microsoft.com/office/drawing/2014/chart" uri="{C3380CC4-5D6E-409C-BE32-E72D297353CC}">
              <c16:uniqueId val="{00000000-0545-49DC-AA18-5F5F80A1A687}"/>
            </c:ext>
          </c:extLst>
        </c:ser>
        <c:ser>
          <c:idx val="1"/>
          <c:order val="1"/>
          <c:tx>
            <c:strRef>
              <c:f>Sheet1!$C$1</c:f>
              <c:strCache>
                <c:ptCount val="1"/>
                <c:pt idx="0">
                  <c:v>Republicans</c:v>
                </c:pt>
              </c:strCache>
            </c:strRef>
          </c:tx>
          <c:spPr>
            <a:solidFill>
              <a:schemeClr val="accent3"/>
            </a:solidFill>
            <a:ln>
              <a:solidFill>
                <a:schemeClr val="tx1"/>
              </a:solidFill>
            </a:ln>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TV (Broadcast/Cable)</c:v>
                </c:pt>
                <c:pt idx="1">
                  <c:v>Broadcast TV</c:v>
                </c:pt>
                <c:pt idx="2">
                  <c:v>Email</c:v>
                </c:pt>
                <c:pt idx="3">
                  <c:v>Cable TV</c:v>
                </c:pt>
                <c:pt idx="4">
                  <c:v>Social Media</c:v>
                </c:pt>
                <c:pt idx="5">
                  <c:v>Search</c:v>
                </c:pt>
                <c:pt idx="6">
                  <c:v>Streaming Programs on TV With Ads</c:v>
                </c:pt>
                <c:pt idx="7">
                  <c:v>Radio</c:v>
                </c:pt>
                <c:pt idx="8">
                  <c:v>Streaming Programs on TV No Ads</c:v>
                </c:pt>
                <c:pt idx="9">
                  <c:v>Streaming Video Other Than TV Programs on Digital Media</c:v>
                </c:pt>
              </c:strCache>
            </c:strRef>
          </c:cat>
          <c:val>
            <c:numRef>
              <c:f>Sheet1!$C$2:$C$11</c:f>
              <c:numCache>
                <c:formatCode>0%</c:formatCode>
                <c:ptCount val="10"/>
                <c:pt idx="0">
                  <c:v>0.81699999999999995</c:v>
                </c:pt>
                <c:pt idx="1">
                  <c:v>0.81100000000000005</c:v>
                </c:pt>
                <c:pt idx="2">
                  <c:v>0.66700000000000004</c:v>
                </c:pt>
                <c:pt idx="3">
                  <c:v>0.59499999999999997</c:v>
                </c:pt>
                <c:pt idx="4">
                  <c:v>0.53700000000000003</c:v>
                </c:pt>
                <c:pt idx="5">
                  <c:v>0.52100000000000002</c:v>
                </c:pt>
                <c:pt idx="6">
                  <c:v>0.47799999999999998</c:v>
                </c:pt>
                <c:pt idx="7">
                  <c:v>0.47699999999999998</c:v>
                </c:pt>
                <c:pt idx="8">
                  <c:v>0.34200000000000003</c:v>
                </c:pt>
                <c:pt idx="9">
                  <c:v>0.309</c:v>
                </c:pt>
              </c:numCache>
            </c:numRef>
          </c:val>
          <c:extLst>
            <c:ext xmlns:c16="http://schemas.microsoft.com/office/drawing/2014/chart" uri="{C3380CC4-5D6E-409C-BE32-E72D297353CC}">
              <c16:uniqueId val="{00000001-0545-49DC-AA18-5F5F80A1A687}"/>
            </c:ext>
          </c:extLst>
        </c:ser>
        <c:ser>
          <c:idx val="2"/>
          <c:order val="2"/>
          <c:tx>
            <c:strRef>
              <c:f>Sheet1!$D$1</c:f>
              <c:strCache>
                <c:ptCount val="1"/>
                <c:pt idx="0">
                  <c:v>Democrats</c:v>
                </c:pt>
              </c:strCache>
            </c:strRef>
          </c:tx>
          <c:spPr>
            <a:solidFill>
              <a:srgbClr val="0000FF"/>
            </a:solidFill>
            <a:ln>
              <a:solidFill>
                <a:schemeClr val="tx1"/>
              </a:solidFill>
            </a:ln>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TV (Broadcast/Cable)</c:v>
                </c:pt>
                <c:pt idx="1">
                  <c:v>Broadcast TV</c:v>
                </c:pt>
                <c:pt idx="2">
                  <c:v>Email</c:v>
                </c:pt>
                <c:pt idx="3">
                  <c:v>Cable TV</c:v>
                </c:pt>
                <c:pt idx="4">
                  <c:v>Social Media</c:v>
                </c:pt>
                <c:pt idx="5">
                  <c:v>Search</c:v>
                </c:pt>
                <c:pt idx="6">
                  <c:v>Streaming Programs on TV With Ads</c:v>
                </c:pt>
                <c:pt idx="7">
                  <c:v>Radio</c:v>
                </c:pt>
                <c:pt idx="8">
                  <c:v>Streaming Programs on TV No Ads</c:v>
                </c:pt>
                <c:pt idx="9">
                  <c:v>Streaming Video Other Than TV Programs on Digital Media</c:v>
                </c:pt>
              </c:strCache>
            </c:strRef>
          </c:cat>
          <c:val>
            <c:numRef>
              <c:f>Sheet1!$D$2:$D$11</c:f>
              <c:numCache>
                <c:formatCode>0%</c:formatCode>
                <c:ptCount val="10"/>
                <c:pt idx="0">
                  <c:v>0.7541286108863966</c:v>
                </c:pt>
                <c:pt idx="1">
                  <c:v>0.74837174227681602</c:v>
                </c:pt>
                <c:pt idx="2">
                  <c:v>0.64834719797275697</c:v>
                </c:pt>
                <c:pt idx="3">
                  <c:v>0.54137265173585369</c:v>
                </c:pt>
                <c:pt idx="4">
                  <c:v>0.55986246744373902</c:v>
                </c:pt>
                <c:pt idx="5">
                  <c:v>0.53722745028308683</c:v>
                </c:pt>
                <c:pt idx="6">
                  <c:v>0.47100918381737933</c:v>
                </c:pt>
                <c:pt idx="7">
                  <c:v>0.40434244140099768</c:v>
                </c:pt>
                <c:pt idx="8">
                  <c:v>0.37881707005972592</c:v>
                </c:pt>
                <c:pt idx="9">
                  <c:v>0.38115644844933694</c:v>
                </c:pt>
              </c:numCache>
            </c:numRef>
          </c:val>
          <c:extLst>
            <c:ext xmlns:c16="http://schemas.microsoft.com/office/drawing/2014/chart" uri="{C3380CC4-5D6E-409C-BE32-E72D297353CC}">
              <c16:uniqueId val="{00000002-0545-49DC-AA18-5F5F80A1A687}"/>
            </c:ext>
          </c:extLst>
        </c:ser>
        <c:ser>
          <c:idx val="3"/>
          <c:order val="3"/>
          <c:tx>
            <c:strRef>
              <c:f>Sheet1!$E$1</c:f>
              <c:strCache>
                <c:ptCount val="1"/>
                <c:pt idx="0">
                  <c:v>Independents</c:v>
                </c:pt>
              </c:strCache>
            </c:strRef>
          </c:tx>
          <c:spPr>
            <a:solidFill>
              <a:srgbClr val="00CC18"/>
            </a:solidFill>
            <a:ln>
              <a:solidFill>
                <a:schemeClr val="tx1"/>
              </a:solidFill>
            </a:ln>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TV (Broadcast/Cable)</c:v>
                </c:pt>
                <c:pt idx="1">
                  <c:v>Broadcast TV</c:v>
                </c:pt>
                <c:pt idx="2">
                  <c:v>Email</c:v>
                </c:pt>
                <c:pt idx="3">
                  <c:v>Cable TV</c:v>
                </c:pt>
                <c:pt idx="4">
                  <c:v>Social Media</c:v>
                </c:pt>
                <c:pt idx="5">
                  <c:v>Search</c:v>
                </c:pt>
                <c:pt idx="6">
                  <c:v>Streaming Programs on TV With Ads</c:v>
                </c:pt>
                <c:pt idx="7">
                  <c:v>Radio</c:v>
                </c:pt>
                <c:pt idx="8">
                  <c:v>Streaming Programs on TV No Ads</c:v>
                </c:pt>
                <c:pt idx="9">
                  <c:v>Streaming Video Other Than TV Programs on Digital Media</c:v>
                </c:pt>
              </c:strCache>
            </c:strRef>
          </c:cat>
          <c:val>
            <c:numRef>
              <c:f>Sheet1!$E$2:$E$11</c:f>
              <c:numCache>
                <c:formatCode>0%</c:formatCode>
                <c:ptCount val="10"/>
                <c:pt idx="0">
                  <c:v>0.75973454421036457</c:v>
                </c:pt>
                <c:pt idx="1">
                  <c:v>0.75159056331184915</c:v>
                </c:pt>
                <c:pt idx="2">
                  <c:v>0.63660538031302194</c:v>
                </c:pt>
                <c:pt idx="3">
                  <c:v>0.52934694398737459</c:v>
                </c:pt>
                <c:pt idx="4">
                  <c:v>0.5297374480191247</c:v>
                </c:pt>
                <c:pt idx="5">
                  <c:v>0.5567361610107453</c:v>
                </c:pt>
                <c:pt idx="6">
                  <c:v>0.49606080781767153</c:v>
                </c:pt>
                <c:pt idx="7">
                  <c:v>0.43181901896000802</c:v>
                </c:pt>
                <c:pt idx="8">
                  <c:v>0.36280836472706296</c:v>
                </c:pt>
                <c:pt idx="9">
                  <c:v>0.35858688199750494</c:v>
                </c:pt>
              </c:numCache>
            </c:numRef>
          </c:val>
          <c:extLst>
            <c:ext xmlns:c16="http://schemas.microsoft.com/office/drawing/2014/chart" uri="{C3380CC4-5D6E-409C-BE32-E72D297353CC}">
              <c16:uniqueId val="{00000003-0545-49DC-AA18-5F5F80A1A687}"/>
            </c:ext>
          </c:extLst>
        </c:ser>
        <c:dLbls>
          <c:dLblPos val="outEnd"/>
          <c:showLegendKey val="0"/>
          <c:showVal val="1"/>
          <c:showCatName val="0"/>
          <c:showSerName val="0"/>
          <c:showPercent val="0"/>
          <c:showBubbleSize val="0"/>
        </c:dLbls>
        <c:gapWidth val="80"/>
        <c:axId val="845900992"/>
        <c:axId val="845919024"/>
        <c:extLst/>
      </c:barChart>
      <c:catAx>
        <c:axId val="845900992"/>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45919024"/>
        <c:crosses val="autoZero"/>
        <c:auto val="1"/>
        <c:lblAlgn val="ctr"/>
        <c:lblOffset val="100"/>
        <c:noMultiLvlLbl val="0"/>
      </c:catAx>
      <c:valAx>
        <c:axId val="845919024"/>
        <c:scaling>
          <c:orientation val="minMax"/>
        </c:scaling>
        <c:delete val="1"/>
        <c:axPos val="l"/>
        <c:numFmt formatCode="0%" sourceLinked="1"/>
        <c:majorTickMark val="out"/>
        <c:minorTickMark val="none"/>
        <c:tickLblPos val="nextTo"/>
        <c:crossAx val="845900992"/>
        <c:crosses val="autoZero"/>
        <c:crossBetween val="between"/>
      </c:valAx>
      <c:spPr>
        <a:noFill/>
        <a:ln>
          <a:noFill/>
        </a:ln>
        <a:effectLst/>
      </c:spPr>
    </c:plotArea>
    <c:legend>
      <c:legendPos val="t"/>
      <c:layout>
        <c:manualLayout>
          <c:xMode val="edge"/>
          <c:yMode val="edge"/>
          <c:x val="0.27860744355955425"/>
          <c:y val="8.9969275670043078E-2"/>
          <c:w val="0.44536470047375654"/>
          <c:h val="6.2302757415447468E-2"/>
        </c:manualLayout>
      </c:layout>
      <c:overlay val="0"/>
      <c:txPr>
        <a:bodyPr/>
        <a:lstStyle/>
        <a:p>
          <a:pPr>
            <a:defRPr sz="1800"/>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p>
          <a:p>
            <a:pPr>
              <a:defRPr sz="1600" b="1" i="0" u="none" strike="noStrike" kern="1200" spc="0" baseline="0">
                <a:solidFill>
                  <a:schemeClr val="tx1"/>
                </a:solidFill>
                <a:latin typeface="+mn-lt"/>
                <a:ea typeface="+mn-ea"/>
                <a:cs typeface="+mn-cs"/>
              </a:defRPr>
            </a:pPr>
            <a:r>
              <a:rPr lang="en-US" sz="1600" dirty="0">
                <a:effectLst/>
              </a:rPr>
              <a:t>Adults 18+ Registered Voters</a:t>
            </a:r>
          </a:p>
        </c:rich>
      </c:tx>
      <c:layout>
        <c:manualLayout>
          <c:xMode val="edge"/>
          <c:yMode val="edge"/>
          <c:x val="0.35722343952532065"/>
          <c:y val="5.9181888217249533E-2"/>
        </c:manualLayout>
      </c:layout>
      <c:overlay val="0"/>
      <c:spPr>
        <a:noFill/>
        <a:ln>
          <a:noFill/>
        </a:ln>
        <a:effectLst/>
      </c:spPr>
    </c:title>
    <c:autoTitleDeleted val="0"/>
    <c:plotArea>
      <c:layout>
        <c:manualLayout>
          <c:layoutTarget val="inner"/>
          <c:xMode val="edge"/>
          <c:yMode val="edge"/>
          <c:x val="3.3905842985003189E-2"/>
          <c:y val="0.14203653172139888"/>
          <c:w val="0.93084717946624207"/>
          <c:h val="0.74048322617528239"/>
        </c:manualLayout>
      </c:layout>
      <c:barChart>
        <c:barDir val="col"/>
        <c:grouping val="clustered"/>
        <c:varyColors val="0"/>
        <c:ser>
          <c:idx val="0"/>
          <c:order val="0"/>
          <c:tx>
            <c:strRef>
              <c:f>Sheet1!$B$1</c:f>
              <c:strCache>
                <c:ptCount val="1"/>
                <c:pt idx="0">
                  <c:v>Column2</c:v>
                </c:pt>
              </c:strCache>
            </c:strRef>
          </c:tx>
          <c:spPr>
            <a:solidFill>
              <a:srgbClr val="3333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ysClr val="windowText" lastClr="000000">
                  <a:lumMod val="50000"/>
                  <a:lumOff val="50000"/>
                </a:sys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extLst>
              <c:ext xmlns:c16="http://schemas.microsoft.com/office/drawing/2014/chart" uri="{C3380CC4-5D6E-409C-BE32-E72D297353CC}">
                <c16:uniqueId val="{00000005-D702-4DE8-B879-81D65470CADF}"/>
              </c:ext>
            </c:extLst>
          </c:dPt>
          <c:dPt>
            <c:idx val="3"/>
            <c:invertIfNegative val="0"/>
            <c:bubble3D val="0"/>
            <c:extLst>
              <c:ext xmlns:c16="http://schemas.microsoft.com/office/drawing/2014/chart" uri="{C3380CC4-5D6E-409C-BE32-E72D297353CC}">
                <c16:uniqueId val="{00000007-D702-4DE8-B879-81D65470CADF}"/>
              </c:ext>
            </c:extLst>
          </c:dPt>
          <c:dPt>
            <c:idx val="4"/>
            <c:invertIfNegative val="0"/>
            <c:bubble3D val="0"/>
            <c:extLst>
              <c:ext xmlns:c16="http://schemas.microsoft.com/office/drawing/2014/chart" uri="{C3380CC4-5D6E-409C-BE32-E72D297353CC}">
                <c16:uniqueId val="{00000009-D702-4DE8-B879-81D65470CADF}"/>
              </c:ext>
            </c:extLst>
          </c:dPt>
          <c:dPt>
            <c:idx val="5"/>
            <c:invertIfNegative val="0"/>
            <c:bubble3D val="0"/>
            <c:extLst>
              <c:ext xmlns:c16="http://schemas.microsoft.com/office/drawing/2014/chart" uri="{C3380CC4-5D6E-409C-BE32-E72D297353CC}">
                <c16:uniqueId val="{0000000B-D702-4DE8-B879-81D65470CADF}"/>
              </c:ext>
            </c:extLst>
          </c:dPt>
          <c:dPt>
            <c:idx val="6"/>
            <c:invertIfNegative val="0"/>
            <c:bubble3D val="0"/>
            <c:extLst>
              <c:ext xmlns:c16="http://schemas.microsoft.com/office/drawing/2014/chart" uri="{C3380CC4-5D6E-409C-BE32-E72D297353CC}">
                <c16:uniqueId val="{0000000D-D702-4DE8-B879-81D65470CADF}"/>
              </c:ext>
            </c:extLst>
          </c:dPt>
          <c:dPt>
            <c:idx val="7"/>
            <c:invertIfNegative val="0"/>
            <c:bubble3D val="0"/>
            <c:extLst>
              <c:ext xmlns:c16="http://schemas.microsoft.com/office/drawing/2014/chart" uri="{C3380CC4-5D6E-409C-BE32-E72D297353CC}">
                <c16:uniqueId val="{0000000F-D702-4DE8-B879-81D65470CADF}"/>
              </c:ext>
            </c:extLst>
          </c:dPt>
          <c:dPt>
            <c:idx val="8"/>
            <c:invertIfNegative val="0"/>
            <c:bubble3D val="0"/>
            <c:extLst>
              <c:ext xmlns:c16="http://schemas.microsoft.com/office/drawing/2014/chart" uri="{C3380CC4-5D6E-409C-BE32-E72D297353CC}">
                <c16:uniqueId val="{00000011-D702-4DE8-B879-81D65470CADF}"/>
              </c:ext>
            </c:extLst>
          </c:dPt>
          <c:dPt>
            <c:idx val="9"/>
            <c:invertIfNegative val="0"/>
            <c:bubble3D val="0"/>
            <c:extLst>
              <c:ext xmlns:c16="http://schemas.microsoft.com/office/drawing/2014/chart" uri="{C3380CC4-5D6E-409C-BE32-E72D297353CC}">
                <c16:uniqueId val="{00000013-D702-4DE8-B879-81D65470CADF}"/>
              </c:ext>
            </c:extLst>
          </c:dPt>
          <c:dPt>
            <c:idx val="10"/>
            <c:invertIfNegative val="0"/>
            <c:bubble3D val="0"/>
            <c:extLst>
              <c:ext xmlns:c16="http://schemas.microsoft.com/office/drawing/2014/chart" uri="{C3380CC4-5D6E-409C-BE32-E72D297353CC}">
                <c16:uniqueId val="{00000015-D702-4DE8-B879-81D65470CADF}"/>
              </c:ext>
            </c:extLst>
          </c:dPt>
          <c:dPt>
            <c:idx val="11"/>
            <c:invertIfNegative val="0"/>
            <c:bubble3D val="0"/>
            <c:extLst>
              <c:ext xmlns:c16="http://schemas.microsoft.com/office/drawing/2014/chart" uri="{C3380CC4-5D6E-409C-BE32-E72D297353CC}">
                <c16:uniqueId val="{00000017-D702-4DE8-B879-81D65470CADF}"/>
              </c:ext>
            </c:extLst>
          </c:dPt>
          <c:dPt>
            <c:idx val="12"/>
            <c:invertIfNegative val="0"/>
            <c:bubble3D val="0"/>
            <c:extLst>
              <c:ext xmlns:c16="http://schemas.microsoft.com/office/drawing/2014/chart" uri="{C3380CC4-5D6E-409C-BE32-E72D297353CC}">
                <c16:uniqueId val="{00000019-D702-4DE8-B879-81D65470CADF}"/>
              </c:ext>
            </c:extLst>
          </c:dPt>
          <c:dPt>
            <c:idx val="13"/>
            <c:invertIfNegative val="0"/>
            <c:bubble3D val="0"/>
            <c:extLst>
              <c:ext xmlns:c16="http://schemas.microsoft.com/office/drawing/2014/chart" uri="{C3380CC4-5D6E-409C-BE32-E72D297353CC}">
                <c16:uniqueId val="{0000001B-D702-4DE8-B879-81D65470CADF}"/>
              </c:ext>
            </c:extLst>
          </c:dPt>
          <c:dPt>
            <c:idx val="14"/>
            <c:invertIfNegative val="0"/>
            <c:bubble3D val="0"/>
            <c:extLst>
              <c:ext xmlns:c16="http://schemas.microsoft.com/office/drawing/2014/chart" uri="{C3380CC4-5D6E-409C-BE32-E72D297353CC}">
                <c16:uniqueId val="{0000001D-D702-4DE8-B879-81D65470CADF}"/>
              </c:ext>
            </c:extLst>
          </c:dPt>
          <c:dPt>
            <c:idx val="15"/>
            <c:invertIfNegative val="0"/>
            <c:bubble3D val="0"/>
            <c:extLst>
              <c:ext xmlns:c16="http://schemas.microsoft.com/office/drawing/2014/chart" uri="{C3380CC4-5D6E-409C-BE32-E72D297353CC}">
                <c16:uniqueId val="{0000001F-D702-4DE8-B879-81D65470CADF}"/>
              </c:ext>
            </c:extLst>
          </c:dPt>
          <c:dPt>
            <c:idx val="16"/>
            <c:invertIfNegative val="0"/>
            <c:bubble3D val="0"/>
            <c:extLst>
              <c:ext xmlns:c16="http://schemas.microsoft.com/office/drawing/2014/chart" uri="{C3380CC4-5D6E-409C-BE32-E72D297353CC}">
                <c16:uniqueId val="{00000021-D702-4DE8-B879-81D65470CADF}"/>
              </c:ext>
            </c:extLst>
          </c:dPt>
          <c:dPt>
            <c:idx val="17"/>
            <c:invertIfNegative val="0"/>
            <c:bubble3D val="0"/>
            <c:extLst>
              <c:ext xmlns:c16="http://schemas.microsoft.com/office/drawing/2014/chart" uri="{C3380CC4-5D6E-409C-BE32-E72D297353CC}">
                <c16:uniqueId val="{00000023-D702-4DE8-B879-81D65470CADF}"/>
              </c:ext>
            </c:extLst>
          </c:dPt>
          <c:dPt>
            <c:idx val="18"/>
            <c:invertIfNegative val="0"/>
            <c:bubble3D val="0"/>
            <c:extLst>
              <c:ext xmlns:c16="http://schemas.microsoft.com/office/drawing/2014/chart" uri="{C3380CC4-5D6E-409C-BE32-E72D297353CC}">
                <c16:uniqueId val="{00000025-D702-4DE8-B879-81D65470CADF}"/>
              </c:ext>
            </c:extLst>
          </c:dPt>
          <c:dPt>
            <c:idx val="19"/>
            <c:invertIfNegative val="0"/>
            <c:bubble3D val="0"/>
            <c:extLst>
              <c:ext xmlns:c16="http://schemas.microsoft.com/office/drawing/2014/chart" uri="{C3380CC4-5D6E-409C-BE32-E72D297353CC}">
                <c16:uniqueId val="{00000027-D702-4DE8-B879-81D65470CADF}"/>
              </c:ext>
            </c:extLst>
          </c:dPt>
          <c:dPt>
            <c:idx val="20"/>
            <c:invertIfNegative val="0"/>
            <c:bubble3D val="0"/>
            <c:extLst>
              <c:ext xmlns:c16="http://schemas.microsoft.com/office/drawing/2014/chart" uri="{C3380CC4-5D6E-409C-BE32-E72D297353CC}">
                <c16:uniqueId val="{00000029-D702-4DE8-B879-81D65470CADF}"/>
              </c:ext>
            </c:extLst>
          </c:dPt>
          <c:dPt>
            <c:idx val="21"/>
            <c:invertIfNegative val="0"/>
            <c:bubble3D val="0"/>
            <c:extLst>
              <c:ext xmlns:c16="http://schemas.microsoft.com/office/drawing/2014/chart" uri="{C3380CC4-5D6E-409C-BE32-E72D297353CC}">
                <c16:uniqueId val="{0000002B-D702-4DE8-B879-81D65470CADF}"/>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702-4DE8-B879-81D65470CADF}"/>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Only</c:v>
                </c:pt>
                <c:pt idx="1">
                  <c:v>Cable Only</c:v>
                </c:pt>
                <c:pt idx="2">
                  <c:v>TV (Broadcast/Cable)</c:v>
                </c:pt>
              </c:strCache>
            </c:strRef>
          </c:cat>
          <c:val>
            <c:numRef>
              <c:f>Sheet1!$B$2:$B$4</c:f>
              <c:numCache>
                <c:formatCode>0.0%</c:formatCode>
                <c:ptCount val="3"/>
                <c:pt idx="0">
                  <c:v>0.78800000000000003</c:v>
                </c:pt>
                <c:pt idx="1">
                  <c:v>0.56399999999999995</c:v>
                </c:pt>
                <c:pt idx="2" formatCode="0%">
                  <c:v>0.79500000000000004</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1976"/>
        <c:axId val="579802760"/>
      </c:barChart>
      <c:catAx>
        <c:axId val="57980197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2760"/>
        <c:crosses val="autoZero"/>
        <c:auto val="1"/>
        <c:lblAlgn val="ctr"/>
        <c:lblOffset val="100"/>
        <c:noMultiLvlLbl val="0"/>
      </c:catAx>
      <c:valAx>
        <c:axId val="579802760"/>
        <c:scaling>
          <c:orientation val="minMax"/>
          <c:min val="0"/>
        </c:scaling>
        <c:delete val="1"/>
        <c:axPos val="l"/>
        <c:numFmt formatCode="0.0%" sourceLinked="1"/>
        <c:majorTickMark val="out"/>
        <c:minorTickMark val="none"/>
        <c:tickLblPos val="none"/>
        <c:crossAx val="57980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42347081008077869"/>
          <c:y val="4.0243683987729685E-2"/>
        </c:manualLayout>
      </c:layout>
      <c:overlay val="0"/>
      <c:spPr>
        <a:noFill/>
        <a:ln>
          <a:noFill/>
        </a:ln>
        <a:effectLst/>
      </c:spPr>
    </c:title>
    <c:autoTitleDeleted val="0"/>
    <c:plotArea>
      <c:layout>
        <c:manualLayout>
          <c:layoutTarget val="inner"/>
          <c:xMode val="edge"/>
          <c:yMode val="edge"/>
          <c:x val="0.21099263327378198"/>
          <c:y val="0.11126194984842913"/>
          <c:w val="0.76604035182625074"/>
          <c:h val="0.75705415487611227"/>
        </c:manualLayout>
      </c:layout>
      <c:barChart>
        <c:barDir val="bar"/>
        <c:grouping val="clustered"/>
        <c:varyColors val="0"/>
        <c:ser>
          <c:idx val="0"/>
          <c:order val="0"/>
          <c:tx>
            <c:strRef>
              <c:f>Sheet1!$B$1</c:f>
              <c:strCache>
                <c:ptCount val="1"/>
                <c:pt idx="0">
                  <c:v>TV (Broadcast/Cable)</c:v>
                </c:pt>
              </c:strCache>
            </c:strRef>
          </c:tx>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7"/>
            <c:invertIfNegative val="0"/>
            <c:bubble3D val="0"/>
            <c:extLst>
              <c:ext xmlns:c16="http://schemas.microsoft.com/office/drawing/2014/chart" uri="{C3380CC4-5D6E-409C-BE32-E72D297353CC}">
                <c16:uniqueId val="{00000001-C4A7-4C2D-970F-838E71BBFDD2}"/>
              </c:ext>
            </c:extLst>
          </c:dPt>
          <c:dPt>
            <c:idx val="8"/>
            <c:invertIfNegative val="0"/>
            <c:bubble3D val="0"/>
            <c:extLst>
              <c:ext xmlns:c16="http://schemas.microsoft.com/office/drawing/2014/chart" uri="{C3380CC4-5D6E-409C-BE32-E72D297353CC}">
                <c16:uniqueId val="{00000002-C4A7-4C2D-970F-838E71BBFDD2}"/>
              </c:ext>
            </c:extLst>
          </c:dPt>
          <c:dPt>
            <c:idx val="9"/>
            <c:invertIfNegative val="0"/>
            <c:bubble3D val="0"/>
            <c:extLst>
              <c:ext xmlns:c16="http://schemas.microsoft.com/office/drawing/2014/chart" uri="{C3380CC4-5D6E-409C-BE32-E72D297353CC}">
                <c16:uniqueId val="{00000003-C4A7-4C2D-970F-838E71BBFDD2}"/>
              </c:ext>
            </c:extLst>
          </c:dPt>
          <c:dPt>
            <c:idx val="10"/>
            <c:invertIfNegative val="0"/>
            <c:bubble3D val="0"/>
            <c:extLst>
              <c:ext xmlns:c16="http://schemas.microsoft.com/office/drawing/2014/chart" uri="{C3380CC4-5D6E-409C-BE32-E72D297353CC}">
                <c16:uniqueId val="{00000004-C4A7-4C2D-970F-838E71BBFDD2}"/>
              </c:ext>
            </c:extLst>
          </c:dPt>
          <c:dPt>
            <c:idx val="11"/>
            <c:invertIfNegative val="0"/>
            <c:bubble3D val="0"/>
            <c:extLst>
              <c:ext xmlns:c16="http://schemas.microsoft.com/office/drawing/2014/chart" uri="{C3380CC4-5D6E-409C-BE32-E72D297353CC}">
                <c16:uniqueId val="{00000005-C4A7-4C2D-970F-838E71BBFDD2}"/>
              </c:ext>
            </c:extLst>
          </c:dPt>
          <c:dPt>
            <c:idx val="12"/>
            <c:invertIfNegative val="0"/>
            <c:bubble3D val="0"/>
            <c:extLst>
              <c:ext xmlns:c16="http://schemas.microsoft.com/office/drawing/2014/chart" uri="{C3380CC4-5D6E-409C-BE32-E72D297353CC}">
                <c16:uniqueId val="{00000006-C4A7-4C2D-970F-838E71BBFDD2}"/>
              </c:ext>
            </c:extLst>
          </c:dPt>
          <c:dPt>
            <c:idx val="13"/>
            <c:invertIfNegative val="0"/>
            <c:bubble3D val="0"/>
            <c:extLst>
              <c:ext xmlns:c16="http://schemas.microsoft.com/office/drawing/2014/chart" uri="{C3380CC4-5D6E-409C-BE32-E72D297353CC}">
                <c16:uniqueId val="{00000007-C4A7-4C2D-970F-838E71BBFDD2}"/>
              </c:ext>
            </c:extLst>
          </c:dPt>
          <c:dPt>
            <c:idx val="14"/>
            <c:invertIfNegative val="0"/>
            <c:bubble3D val="0"/>
            <c:extLst>
              <c:ext xmlns:c16="http://schemas.microsoft.com/office/drawing/2014/chart" uri="{C3380CC4-5D6E-409C-BE32-E72D297353CC}">
                <c16:uniqueId val="{00000008-C4A7-4C2D-970F-838E71BBFDD2}"/>
              </c:ext>
            </c:extLst>
          </c:dPt>
          <c:dPt>
            <c:idx val="15"/>
            <c:invertIfNegative val="0"/>
            <c:bubble3D val="0"/>
            <c:extLst>
              <c:ext xmlns:c16="http://schemas.microsoft.com/office/drawing/2014/chart" uri="{C3380CC4-5D6E-409C-BE32-E72D297353CC}">
                <c16:uniqueId val="{00000009-C4A7-4C2D-970F-838E71BBFDD2}"/>
              </c:ext>
            </c:extLst>
          </c:dPt>
          <c:dPt>
            <c:idx val="16"/>
            <c:invertIfNegative val="0"/>
            <c:bubble3D val="0"/>
            <c:extLst>
              <c:ext xmlns:c16="http://schemas.microsoft.com/office/drawing/2014/chart" uri="{C3380CC4-5D6E-409C-BE32-E72D297353CC}">
                <c16:uniqueId val="{0000000A-C4A7-4C2D-970F-838E71BBFDD2}"/>
              </c:ext>
            </c:extLst>
          </c:dPt>
          <c:dPt>
            <c:idx val="17"/>
            <c:invertIfNegative val="0"/>
            <c:bubble3D val="0"/>
            <c:extLst>
              <c:ext xmlns:c16="http://schemas.microsoft.com/office/drawing/2014/chart" uri="{C3380CC4-5D6E-409C-BE32-E72D297353CC}">
                <c16:uniqueId val="{0000000B-C4A7-4C2D-970F-838E71BBFDD2}"/>
              </c:ext>
            </c:extLst>
          </c:dPt>
          <c:dPt>
            <c:idx val="18"/>
            <c:invertIfNegative val="0"/>
            <c:bubble3D val="0"/>
            <c:extLst>
              <c:ext xmlns:c16="http://schemas.microsoft.com/office/drawing/2014/chart" uri="{C3380CC4-5D6E-409C-BE32-E72D297353CC}">
                <c16:uniqueId val="{0000000C-C4A7-4C2D-970F-838E71BBFDD2}"/>
              </c:ext>
            </c:extLst>
          </c:dPt>
          <c:dPt>
            <c:idx val="19"/>
            <c:invertIfNegative val="0"/>
            <c:bubble3D val="0"/>
            <c:extLst>
              <c:ext xmlns:c16="http://schemas.microsoft.com/office/drawing/2014/chart" uri="{C3380CC4-5D6E-409C-BE32-E72D297353CC}">
                <c16:uniqueId val="{0000000D-C4A7-4C2D-970F-838E71BBFDD2}"/>
              </c:ext>
            </c:extLst>
          </c:dPt>
          <c:dPt>
            <c:idx val="20"/>
            <c:invertIfNegative val="0"/>
            <c:bubble3D val="0"/>
            <c:extLst>
              <c:ext xmlns:c16="http://schemas.microsoft.com/office/drawing/2014/chart" uri="{C3380CC4-5D6E-409C-BE32-E72D297353CC}">
                <c16:uniqueId val="{0000000E-C4A7-4C2D-970F-838E71BBFDD2}"/>
              </c:ext>
            </c:extLst>
          </c:dPt>
          <c:dPt>
            <c:idx val="21"/>
            <c:invertIfNegative val="0"/>
            <c:bubble3D val="0"/>
            <c:extLst>
              <c:ext xmlns:c16="http://schemas.microsoft.com/office/drawing/2014/chart" uri="{C3380CC4-5D6E-409C-BE32-E72D297353CC}">
                <c16:uniqueId val="{0000000F-C4A7-4C2D-970F-838E71BBFDD2}"/>
              </c:ext>
            </c:extLst>
          </c:dPt>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Voters</c:v>
                </c:pt>
                <c:pt idx="1">
                  <c:v>Republicans</c:v>
                </c:pt>
                <c:pt idx="2">
                  <c:v>Democrats</c:v>
                </c:pt>
                <c:pt idx="3">
                  <c:v>Independents</c:v>
                </c:pt>
              </c:strCache>
            </c:strRef>
          </c:cat>
          <c:val>
            <c:numRef>
              <c:f>Sheet1!$B$2:$B$5</c:f>
              <c:numCache>
                <c:formatCode>0%</c:formatCode>
                <c:ptCount val="4"/>
                <c:pt idx="0">
                  <c:v>0.79500000000000004</c:v>
                </c:pt>
                <c:pt idx="1">
                  <c:v>0.81699999999999995</c:v>
                </c:pt>
                <c:pt idx="2">
                  <c:v>0.754</c:v>
                </c:pt>
                <c:pt idx="3">
                  <c:v>0.76</c:v>
                </c:pt>
              </c:numCache>
            </c:numRef>
          </c:val>
          <c:extLst>
            <c:ext xmlns:c16="http://schemas.microsoft.com/office/drawing/2014/chart" uri="{C3380CC4-5D6E-409C-BE32-E72D297353CC}">
              <c16:uniqueId val="{00000010-C4A7-4C2D-970F-838E71BBFDD2}"/>
            </c:ext>
          </c:extLst>
        </c:ser>
        <c:ser>
          <c:idx val="1"/>
          <c:order val="1"/>
          <c:tx>
            <c:strRef>
              <c:f>Sheet1!$C$1</c:f>
              <c:strCache>
                <c:ptCount val="1"/>
                <c:pt idx="0">
                  <c:v>Broadcast TV</c:v>
                </c:pt>
              </c:strCache>
            </c:strRef>
          </c:tx>
          <c:spPr>
            <a:solidFill>
              <a:srgbClr val="0505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Voters</c:v>
                </c:pt>
                <c:pt idx="1">
                  <c:v>Republicans</c:v>
                </c:pt>
                <c:pt idx="2">
                  <c:v>Democrats</c:v>
                </c:pt>
                <c:pt idx="3">
                  <c:v>Independents</c:v>
                </c:pt>
              </c:strCache>
            </c:strRef>
          </c:cat>
          <c:val>
            <c:numRef>
              <c:f>Sheet1!$C$2:$C$5</c:f>
              <c:numCache>
                <c:formatCode>0%</c:formatCode>
                <c:ptCount val="4"/>
                <c:pt idx="0">
                  <c:v>0.78800000000000003</c:v>
                </c:pt>
                <c:pt idx="1">
                  <c:v>0.81100000000000005</c:v>
                </c:pt>
                <c:pt idx="2">
                  <c:v>0.748</c:v>
                </c:pt>
                <c:pt idx="3">
                  <c:v>0.752</c:v>
                </c:pt>
              </c:numCache>
            </c:numRef>
          </c:val>
          <c:extLst>
            <c:ext xmlns:c16="http://schemas.microsoft.com/office/drawing/2014/chart" uri="{C3380CC4-5D6E-409C-BE32-E72D297353CC}">
              <c16:uniqueId val="{00000012-C4A7-4C2D-970F-838E71BBFDD2}"/>
            </c:ext>
          </c:extLst>
        </c:ser>
        <c:dLbls>
          <c:showLegendKey val="0"/>
          <c:showVal val="0"/>
          <c:showCatName val="0"/>
          <c:showSerName val="0"/>
          <c:showPercent val="0"/>
          <c:showBubbleSize val="0"/>
        </c:dLbls>
        <c:gapWidth val="34"/>
        <c:axId val="845911968"/>
        <c:axId val="845922552"/>
      </c:barChart>
      <c:catAx>
        <c:axId val="845911968"/>
        <c:scaling>
          <c:orientation val="maxMin"/>
        </c:scaling>
        <c:delete val="0"/>
        <c:axPos val="l"/>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45922552"/>
        <c:crosses val="autoZero"/>
        <c:auto val="1"/>
        <c:lblAlgn val="ctr"/>
        <c:lblOffset val="100"/>
        <c:noMultiLvlLbl val="0"/>
      </c:catAx>
      <c:valAx>
        <c:axId val="845922552"/>
        <c:scaling>
          <c:orientation val="minMax"/>
          <c:min val="0"/>
        </c:scaling>
        <c:delete val="1"/>
        <c:axPos val="t"/>
        <c:numFmt formatCode="0%" sourceLinked="1"/>
        <c:majorTickMark val="out"/>
        <c:minorTickMark val="none"/>
        <c:tickLblPos val="nextTo"/>
        <c:crossAx val="845911968"/>
        <c:crosses val="autoZero"/>
        <c:crossBetween val="between"/>
      </c:valAx>
      <c:spPr>
        <a:noFill/>
        <a:ln>
          <a:noFill/>
        </a:ln>
        <a:effectLst/>
      </c:spPr>
    </c:plotArea>
    <c:legend>
      <c:legendPos val="b"/>
      <c:layout>
        <c:manualLayout>
          <c:xMode val="edge"/>
          <c:yMode val="edge"/>
          <c:x val="0.23540502093726834"/>
          <c:y val="0.90172824161569742"/>
          <c:w val="0.52918995812546332"/>
          <c:h val="6.5129900982643027E-2"/>
        </c:manualLayout>
      </c:layout>
      <c:overlay val="0"/>
      <c:txPr>
        <a:bodyPr/>
        <a:lstStyle/>
        <a:p>
          <a:pPr>
            <a:defRPr sz="18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0.73913</cdr:x>
      <cdr:y>0.14635</cdr:y>
    </cdr:from>
    <cdr:to>
      <cdr:x>0.76954</cdr:x>
      <cdr:y>0.8093</cdr:y>
    </cdr:to>
    <cdr:sp macro="" textlink="">
      <cdr:nvSpPr>
        <cdr:cNvPr id="2" name="Right Brace 1">
          <a:extLst xmlns:a="http://schemas.openxmlformats.org/drawingml/2006/main">
            <a:ext uri="{FF2B5EF4-FFF2-40B4-BE49-F238E27FC236}">
              <a16:creationId xmlns:a16="http://schemas.microsoft.com/office/drawing/2014/main" id="{F8256CD9-9C70-8FE6-913D-DEE21039CBAB}"/>
            </a:ext>
          </a:extLst>
        </cdr:cNvPr>
        <cdr:cNvSpPr/>
      </cdr:nvSpPr>
      <cdr:spPr>
        <a:xfrm xmlns:a="http://schemas.openxmlformats.org/drawingml/2006/main">
          <a:off x="5181597" y="584775"/>
          <a:ext cx="213194" cy="2648962"/>
        </a:xfrm>
        <a:prstGeom xmlns:a="http://schemas.openxmlformats.org/drawingml/2006/main" prst="rightBrace">
          <a:avLst>
            <a:gd name="adj1" fmla="val 0"/>
            <a:gd name="adj2" fmla="val 50000"/>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0.8032</cdr:x>
      <cdr:y>0.42789</cdr:y>
    </cdr:from>
    <cdr:to>
      <cdr:x>0.88374</cdr:x>
      <cdr:y>0.61412</cdr:y>
    </cdr:to>
    <cdr:sp macro="" textlink="">
      <cdr:nvSpPr>
        <cdr:cNvPr id="3" name="TextBox 2">
          <a:extLst xmlns:a="http://schemas.openxmlformats.org/drawingml/2006/main">
            <a:ext uri="{FF2B5EF4-FFF2-40B4-BE49-F238E27FC236}">
              <a16:creationId xmlns:a16="http://schemas.microsoft.com/office/drawing/2014/main" id="{CEC46B21-655C-1A67-0945-A9CCCCDFB0F2}"/>
            </a:ext>
          </a:extLst>
        </cdr:cNvPr>
        <cdr:cNvSpPr txBox="1"/>
      </cdr:nvSpPr>
      <cdr:spPr>
        <a:xfrm xmlns:a="http://schemas.openxmlformats.org/drawingml/2006/main">
          <a:off x="5630736" y="1709738"/>
          <a:ext cx="564618" cy="7441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Streaming TV</a:t>
          </a:r>
        </a:p>
        <a:p xmlns:a="http://schemas.openxmlformats.org/drawingml/2006/main">
          <a:pPr algn="ctr"/>
          <a:r>
            <a:rPr lang="en-US" dirty="0"/>
            <a:t>Programs on TV</a:t>
          </a:r>
        </a:p>
        <a:p xmlns:a="http://schemas.openxmlformats.org/drawingml/2006/main">
          <a:pPr algn="ctr"/>
          <a:r>
            <a:rPr lang="en-US" sz="1400" dirty="0"/>
            <a:t>28%</a:t>
          </a:r>
        </a:p>
      </cdr:txBody>
    </cdr:sp>
  </cdr:relSizeAnchor>
</c:userShapes>
</file>

<file path=ppt/drawings/drawing2.xml><?xml version="1.0" encoding="utf-8"?>
<c:userShapes xmlns:c="http://schemas.openxmlformats.org/drawingml/2006/chart">
  <cdr:relSizeAnchor xmlns:cdr="http://schemas.openxmlformats.org/drawingml/2006/chartDrawing">
    <cdr:from>
      <cdr:x>0.63138</cdr:x>
      <cdr:y>0.32571</cdr:y>
    </cdr:from>
    <cdr:to>
      <cdr:x>0.98555</cdr:x>
      <cdr:y>0.76856</cdr:y>
    </cdr:to>
    <cdr:sp macro="" textlink="">
      <cdr:nvSpPr>
        <cdr:cNvPr id="2" name="Rectangle 1"/>
        <cdr:cNvSpPr/>
      </cdr:nvSpPr>
      <cdr:spPr>
        <a:xfrm xmlns:a="http://schemas.openxmlformats.org/drawingml/2006/main">
          <a:off x="7047971" y="1607199"/>
          <a:ext cx="3953530" cy="218521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1000" kern="1200">
              <a:solidFill>
                <a:schemeClr val="tx1"/>
              </a:solidFill>
              <a:latin typeface="Tahoma" pitchFamily="34" charset="0"/>
              <a:ea typeface="+mn-ea"/>
              <a:cs typeface="Arial" charset="0"/>
            </a:defRPr>
          </a:lvl1pPr>
          <a:lvl2pPr marL="457200" algn="l" rtl="0" fontAlgn="base">
            <a:spcBef>
              <a:spcPct val="0"/>
            </a:spcBef>
            <a:spcAft>
              <a:spcPct val="0"/>
            </a:spcAft>
            <a:defRPr sz="1000" kern="1200">
              <a:solidFill>
                <a:schemeClr val="tx1"/>
              </a:solidFill>
              <a:latin typeface="Tahoma" pitchFamily="34" charset="0"/>
              <a:ea typeface="+mn-ea"/>
              <a:cs typeface="Arial" charset="0"/>
            </a:defRPr>
          </a:lvl2pPr>
          <a:lvl3pPr marL="914400" algn="l" rtl="0" fontAlgn="base">
            <a:spcBef>
              <a:spcPct val="0"/>
            </a:spcBef>
            <a:spcAft>
              <a:spcPct val="0"/>
            </a:spcAft>
            <a:defRPr sz="1000" kern="1200">
              <a:solidFill>
                <a:schemeClr val="tx1"/>
              </a:solidFill>
              <a:latin typeface="Tahoma" pitchFamily="34" charset="0"/>
              <a:ea typeface="+mn-ea"/>
              <a:cs typeface="Arial" charset="0"/>
            </a:defRPr>
          </a:lvl3pPr>
          <a:lvl4pPr marL="1371600" algn="l" rtl="0" fontAlgn="base">
            <a:spcBef>
              <a:spcPct val="0"/>
            </a:spcBef>
            <a:spcAft>
              <a:spcPct val="0"/>
            </a:spcAft>
            <a:defRPr sz="1000" kern="1200">
              <a:solidFill>
                <a:schemeClr val="tx1"/>
              </a:solidFill>
              <a:latin typeface="Tahoma" pitchFamily="34" charset="0"/>
              <a:ea typeface="+mn-ea"/>
              <a:cs typeface="Arial" charset="0"/>
            </a:defRPr>
          </a:lvl4pPr>
          <a:lvl5pPr marL="1828800" algn="l" rtl="0" fontAlgn="base">
            <a:spcBef>
              <a:spcPct val="0"/>
            </a:spcBef>
            <a:spcAft>
              <a:spcPct val="0"/>
            </a:spcAft>
            <a:defRPr sz="1000" kern="1200">
              <a:solidFill>
                <a:schemeClr val="tx1"/>
              </a:solidFill>
              <a:latin typeface="Tahoma" pitchFamily="34" charset="0"/>
              <a:ea typeface="+mn-ea"/>
              <a:cs typeface="Arial" charset="0"/>
            </a:defRPr>
          </a:lvl5pPr>
          <a:lvl6pPr marL="2286000" algn="l" defTabSz="914400" rtl="0" eaLnBrk="1" latinLnBrk="0" hangingPunct="1">
            <a:defRPr sz="1000" kern="1200">
              <a:solidFill>
                <a:schemeClr val="tx1"/>
              </a:solidFill>
              <a:latin typeface="Tahoma" pitchFamily="34" charset="0"/>
              <a:ea typeface="+mn-ea"/>
              <a:cs typeface="Arial" charset="0"/>
            </a:defRPr>
          </a:lvl6pPr>
          <a:lvl7pPr marL="2743200" algn="l" defTabSz="914400" rtl="0" eaLnBrk="1" latinLnBrk="0" hangingPunct="1">
            <a:defRPr sz="1000" kern="1200">
              <a:solidFill>
                <a:schemeClr val="tx1"/>
              </a:solidFill>
              <a:latin typeface="Tahoma" pitchFamily="34" charset="0"/>
              <a:ea typeface="+mn-ea"/>
              <a:cs typeface="Arial" charset="0"/>
            </a:defRPr>
          </a:lvl7pPr>
          <a:lvl8pPr marL="3200400" algn="l" defTabSz="914400" rtl="0" eaLnBrk="1" latinLnBrk="0" hangingPunct="1">
            <a:defRPr sz="1000" kern="1200">
              <a:solidFill>
                <a:schemeClr val="tx1"/>
              </a:solidFill>
              <a:latin typeface="Tahoma" pitchFamily="34" charset="0"/>
              <a:ea typeface="+mn-ea"/>
              <a:cs typeface="Arial" charset="0"/>
            </a:defRPr>
          </a:lvl8pPr>
          <a:lvl9pPr marL="3657600" algn="l" defTabSz="914400" rtl="0" eaLnBrk="1" latinLnBrk="0" hangingPunct="1">
            <a:defRPr sz="1000" kern="1200">
              <a:solidFill>
                <a:schemeClr val="tx1"/>
              </a:solidFill>
              <a:latin typeface="Tahoma" pitchFamily="34" charset="0"/>
              <a:ea typeface="+mn-ea"/>
              <a:cs typeface="Arial" charset="0"/>
            </a:defRPr>
          </a:lvl9pPr>
        </a:lstStyle>
        <a:p xmlns:a="http://schemas.openxmlformats.org/drawingml/2006/main">
          <a:pPr algn="ctr"/>
          <a:r>
            <a:rPr lang="en-US" sz="2000" b="1" dirty="0"/>
            <a:t>(%)</a:t>
          </a:r>
        </a:p>
        <a:p xmlns:a="http://schemas.openxmlformats.org/drawingml/2006/main">
          <a:pPr algn="ctr"/>
          <a:r>
            <a:rPr lang="en-US" sz="1600" b="1" dirty="0"/>
            <a:t>A18+ Registered Voters</a:t>
          </a:r>
        </a:p>
        <a:p xmlns:a="http://schemas.openxmlformats.org/drawingml/2006/main">
          <a:pPr algn="ctr"/>
          <a:r>
            <a:rPr lang="en-US" sz="2000" b="1" dirty="0"/>
            <a:t> </a:t>
          </a:r>
        </a:p>
        <a:p xmlns:a="http://schemas.openxmlformats.org/drawingml/2006/main">
          <a:pPr algn="ctr"/>
          <a:r>
            <a:rPr lang="en-US" sz="1600" b="1" dirty="0"/>
            <a:t>From which of the following advertising sources are you most motivated to learn more about the advertised products or brands you might like to try or buy?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2/27/2023</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2/27/2023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892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14</a:t>
            </a:fld>
            <a:endParaRPr lang="en-US" dirty="0"/>
          </a:p>
        </p:txBody>
      </p:sp>
    </p:spTree>
    <p:extLst>
      <p:ext uri="{BB962C8B-B14F-4D97-AF65-F5344CB8AC3E}">
        <p14:creationId xmlns:p14="http://schemas.microsoft.com/office/powerpoint/2010/main" val="3576978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196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285464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19</a:t>
            </a:fld>
            <a:endParaRPr lang="en-US" dirty="0"/>
          </a:p>
        </p:txBody>
      </p:sp>
    </p:spTree>
    <p:extLst>
      <p:ext uri="{BB962C8B-B14F-4D97-AF65-F5344CB8AC3E}">
        <p14:creationId xmlns:p14="http://schemas.microsoft.com/office/powerpoint/2010/main" val="3183205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840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21</a:t>
            </a:fld>
            <a:endParaRPr lang="en-US" dirty="0"/>
          </a:p>
        </p:txBody>
      </p:sp>
    </p:spTree>
    <p:extLst>
      <p:ext uri="{BB962C8B-B14F-4D97-AF65-F5344CB8AC3E}">
        <p14:creationId xmlns:p14="http://schemas.microsoft.com/office/powerpoint/2010/main" val="332583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984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23</a:t>
            </a:fld>
            <a:endParaRPr lang="en-US" dirty="0"/>
          </a:p>
        </p:txBody>
      </p:sp>
    </p:spTree>
    <p:extLst>
      <p:ext uri="{BB962C8B-B14F-4D97-AF65-F5344CB8AC3E}">
        <p14:creationId xmlns:p14="http://schemas.microsoft.com/office/powerpoint/2010/main" val="3770764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655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77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35</a:t>
            </a:fld>
            <a:endParaRPr lang="en-US" dirty="0"/>
          </a:p>
        </p:txBody>
      </p:sp>
    </p:spTree>
    <p:extLst>
      <p:ext uri="{BB962C8B-B14F-4D97-AF65-F5344CB8AC3E}">
        <p14:creationId xmlns:p14="http://schemas.microsoft.com/office/powerpoint/2010/main" val="2774196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36</a:t>
            </a:fld>
            <a:endParaRPr lang="en-US" dirty="0"/>
          </a:p>
        </p:txBody>
      </p:sp>
    </p:spTree>
    <p:extLst>
      <p:ext uri="{BB962C8B-B14F-4D97-AF65-F5344CB8AC3E}">
        <p14:creationId xmlns:p14="http://schemas.microsoft.com/office/powerpoint/2010/main" val="1137109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995641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38</a:t>
            </a:fld>
            <a:endParaRPr lang="en-US" dirty="0"/>
          </a:p>
        </p:txBody>
      </p:sp>
    </p:spTree>
    <p:extLst>
      <p:ext uri="{BB962C8B-B14F-4D97-AF65-F5344CB8AC3E}">
        <p14:creationId xmlns:p14="http://schemas.microsoft.com/office/powerpoint/2010/main" val="2413802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382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41</a:t>
            </a:fld>
            <a:endParaRPr lang="en-US" dirty="0"/>
          </a:p>
        </p:txBody>
      </p:sp>
    </p:spTree>
    <p:extLst>
      <p:ext uri="{BB962C8B-B14F-4D97-AF65-F5344CB8AC3E}">
        <p14:creationId xmlns:p14="http://schemas.microsoft.com/office/powerpoint/2010/main" val="3903215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41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67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11</a:t>
            </a:fld>
            <a:endParaRPr lang="en-US" dirty="0"/>
          </a:p>
        </p:txBody>
      </p:sp>
    </p:spTree>
    <p:extLst>
      <p:ext uri="{BB962C8B-B14F-4D97-AF65-F5344CB8AC3E}">
        <p14:creationId xmlns:p14="http://schemas.microsoft.com/office/powerpoint/2010/main" val="326292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989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FDF15F-E507-BA4B-F966-2392A1EEFF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1" name="Group 20"/>
          <p:cNvGrpSpPr/>
          <p:nvPr userDrawn="1"/>
        </p:nvGrpSpPr>
        <p:grpSpPr>
          <a:xfrm>
            <a:off x="1546728" y="1140676"/>
            <a:ext cx="9127230" cy="4813629"/>
            <a:chOff x="1546728" y="1140676"/>
            <a:chExt cx="9127230" cy="4813629"/>
          </a:xfrm>
          <a:effectLst/>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4" cstate="print"/>
          <a:stretch>
            <a:fillRect/>
          </a:stretch>
        </p:blipFill>
        <p:spPr>
          <a:xfrm>
            <a:off x="4025876" y="1777873"/>
            <a:ext cx="4343400" cy="1230332"/>
          </a:xfrm>
          <a:prstGeom prst="rect">
            <a:avLst/>
          </a:prstGeom>
        </p:spPr>
      </p:pic>
    </p:spTree>
    <p:extLst>
      <p:ext uri="{BB962C8B-B14F-4D97-AF65-F5344CB8AC3E}">
        <p14:creationId xmlns:p14="http://schemas.microsoft.com/office/powerpoint/2010/main" val="4042817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630467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157740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4570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944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279531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350958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234322171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39955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7272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2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032653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678268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713682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776737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925758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760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570407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9955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1" r:id="rId8"/>
    <p:sldLayoutId id="2147483682" r:id="rId9"/>
    <p:sldLayoutId id="2147483683" r:id="rId10"/>
    <p:sldLayoutId id="2147483649" r:id="rId11"/>
    <p:sldLayoutId id="2147483660" r:id="rId12"/>
    <p:sldLayoutId id="2147483650" r:id="rId13"/>
    <p:sldLayoutId id="2147483661" r:id="rId14"/>
    <p:sldLayoutId id="2147483664" r:id="rId15"/>
    <p:sldLayoutId id="2147483662" r:id="rId16"/>
    <p:sldLayoutId id="2147483663"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84117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chart" Target="../charts/chart31.xml"/><Relationship Id="rId7" Type="http://schemas.openxmlformats.org/officeDocument/2006/relationships/chart" Target="../charts/chart33.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chart" Target="../charts/chart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txBox="1">
            <a:spLocks/>
          </p:cNvSpPr>
          <p:nvPr/>
        </p:nvSpPr>
        <p:spPr>
          <a:xfrm>
            <a:off x="2019300" y="3429000"/>
            <a:ext cx="8153400" cy="11010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Media Comparisons 2023:</a:t>
            </a:r>
            <a:b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rPr>
              <a:t>Voters</a:t>
            </a:r>
            <a:endParaRPr kumimoji="0" lang="en-US" sz="36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endParaRPr kumimoji="0" lang="en-US" sz="3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1685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BC4DA9D-51F1-41AD-88EC-31B99D6EA555}"/>
              </a:ext>
            </a:extLst>
          </p:cNvPr>
          <p:cNvGraphicFramePr>
            <a:graphicFrameLocks noGrp="1"/>
          </p:cNvGraphicFramePr>
          <p:nvPr>
            <p:ph idx="1"/>
            <p:extLst>
              <p:ext uri="{D42A27DB-BD31-4B8C-83A1-F6EECF244321}">
                <p14:modId xmlns:p14="http://schemas.microsoft.com/office/powerpoint/2010/main" val="2170134680"/>
              </p:ext>
            </p:extLst>
          </p:nvPr>
        </p:nvGraphicFramePr>
        <p:xfrm>
          <a:off x="-152400" y="2828891"/>
          <a:ext cx="3181598" cy="310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7">
            <a:extLst>
              <a:ext uri="{FF2B5EF4-FFF2-40B4-BE49-F238E27FC236}">
                <a16:creationId xmlns:a16="http://schemas.microsoft.com/office/drawing/2014/main" id="{33B6C1D8-1840-78C7-9EAD-BDA891B4BE7D}"/>
              </a:ext>
            </a:extLst>
          </p:cNvPr>
          <p:cNvGraphicFramePr>
            <a:graphicFrameLocks/>
          </p:cNvGraphicFramePr>
          <p:nvPr>
            <p:extLst>
              <p:ext uri="{D42A27DB-BD31-4B8C-83A1-F6EECF244321}">
                <p14:modId xmlns:p14="http://schemas.microsoft.com/office/powerpoint/2010/main" val="961059749"/>
              </p:ext>
            </p:extLst>
          </p:nvPr>
        </p:nvGraphicFramePr>
        <p:xfrm>
          <a:off x="3061772" y="2786064"/>
          <a:ext cx="3034925" cy="310909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98870"/>
            <a:ext cx="11352809" cy="867930"/>
          </a:xfrm>
        </p:spPr>
        <p:txBody>
          <a:bodyPr/>
          <a:lstStyle/>
          <a:p>
            <a:r>
              <a:rPr lang="en-US" sz="2800" dirty="0"/>
              <a:t>Smartphone Usage Heavy for Social Media and Short Form Videos. </a:t>
            </a:r>
            <a:br>
              <a:rPr lang="en-US" sz="2800" dirty="0"/>
            </a:br>
            <a:r>
              <a:rPr lang="en-US" sz="2800" dirty="0"/>
              <a:t>6 out of 10 Use PC for Email. </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a:extLst>
              <a:ext uri="{FF2B5EF4-FFF2-40B4-BE49-F238E27FC236}">
                <a16:creationId xmlns:a16="http://schemas.microsoft.com/office/drawing/2014/main" id="{89FB5221-4639-4C2A-B6AA-D28992554036}"/>
              </a:ext>
            </a:extLst>
          </p:cNvPr>
          <p:cNvSpPr>
            <a:spLocks noGrp="1"/>
          </p:cNvSpPr>
          <p:nvPr>
            <p:ph type="body" sz="quarter" idx="13"/>
          </p:nvPr>
        </p:nvSpPr>
        <p:spPr>
          <a:xfrm>
            <a:off x="457200" y="6535579"/>
            <a:ext cx="8565573" cy="246221"/>
          </a:xfrm>
        </p:spPr>
        <p:txBody>
          <a:bodyPr/>
          <a:lstStyle/>
          <a:p>
            <a:r>
              <a:rPr lang="en-US" dirty="0"/>
              <a:t>Source: GfK TVB Media Comparisons Study 2023. M-S 4A-2A. Persons 18+: Are you a registered voter: Yes.  </a:t>
            </a:r>
          </a:p>
        </p:txBody>
      </p:sp>
      <p:graphicFrame>
        <p:nvGraphicFramePr>
          <p:cNvPr id="6" name="Content Placeholder 7">
            <a:extLst>
              <a:ext uri="{FF2B5EF4-FFF2-40B4-BE49-F238E27FC236}">
                <a16:creationId xmlns:a16="http://schemas.microsoft.com/office/drawing/2014/main" id="{2E1E064E-CD02-401A-2957-540124CF85C4}"/>
              </a:ext>
            </a:extLst>
          </p:cNvPr>
          <p:cNvGraphicFramePr>
            <a:graphicFrameLocks/>
          </p:cNvGraphicFramePr>
          <p:nvPr>
            <p:extLst>
              <p:ext uri="{D42A27DB-BD31-4B8C-83A1-F6EECF244321}">
                <p14:modId xmlns:p14="http://schemas.microsoft.com/office/powerpoint/2010/main" val="2077165728"/>
              </p:ext>
            </p:extLst>
          </p:nvPr>
        </p:nvGraphicFramePr>
        <p:xfrm>
          <a:off x="6129271" y="2410958"/>
          <a:ext cx="3115754" cy="38088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7">
            <a:extLst>
              <a:ext uri="{FF2B5EF4-FFF2-40B4-BE49-F238E27FC236}">
                <a16:creationId xmlns:a16="http://schemas.microsoft.com/office/drawing/2014/main" id="{ABF81AAB-2B7F-0B79-B3A0-E6F924EAEF87}"/>
              </a:ext>
            </a:extLst>
          </p:cNvPr>
          <p:cNvGraphicFramePr>
            <a:graphicFrameLocks/>
          </p:cNvGraphicFramePr>
          <p:nvPr>
            <p:extLst>
              <p:ext uri="{D42A27DB-BD31-4B8C-83A1-F6EECF244321}">
                <p14:modId xmlns:p14="http://schemas.microsoft.com/office/powerpoint/2010/main" val="3684476417"/>
              </p:ext>
            </p:extLst>
          </p:nvPr>
        </p:nvGraphicFramePr>
        <p:xfrm>
          <a:off x="9277598" y="2232175"/>
          <a:ext cx="2819400" cy="368281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416D38CF-4041-6E88-BD60-917B889E1C83}"/>
              </a:ext>
            </a:extLst>
          </p:cNvPr>
          <p:cNvSpPr txBox="1"/>
          <p:nvPr/>
        </p:nvSpPr>
        <p:spPr>
          <a:xfrm>
            <a:off x="914400" y="2257391"/>
            <a:ext cx="14394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Social Media</a:t>
            </a:r>
          </a:p>
        </p:txBody>
      </p:sp>
      <p:sp>
        <p:nvSpPr>
          <p:cNvPr id="11" name="TextBox 10">
            <a:extLst>
              <a:ext uri="{FF2B5EF4-FFF2-40B4-BE49-F238E27FC236}">
                <a16:creationId xmlns:a16="http://schemas.microsoft.com/office/drawing/2014/main" id="{9C83BB20-C813-9D5E-68C5-6D6C50BC92D0}"/>
              </a:ext>
            </a:extLst>
          </p:cNvPr>
          <p:cNvSpPr txBox="1"/>
          <p:nvPr/>
        </p:nvSpPr>
        <p:spPr>
          <a:xfrm>
            <a:off x="3951972" y="2257391"/>
            <a:ext cx="14394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Email</a:t>
            </a:r>
          </a:p>
        </p:txBody>
      </p:sp>
      <p:sp>
        <p:nvSpPr>
          <p:cNvPr id="12" name="TextBox 11">
            <a:extLst>
              <a:ext uri="{FF2B5EF4-FFF2-40B4-BE49-F238E27FC236}">
                <a16:creationId xmlns:a16="http://schemas.microsoft.com/office/drawing/2014/main" id="{5DDF47B5-06C9-8812-6300-43EC354D07AF}"/>
              </a:ext>
            </a:extLst>
          </p:cNvPr>
          <p:cNvSpPr txBox="1"/>
          <p:nvPr/>
        </p:nvSpPr>
        <p:spPr>
          <a:xfrm>
            <a:off x="6381998" y="2257391"/>
            <a:ext cx="243651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Streaming Programs with Ads- Digital</a:t>
            </a:r>
          </a:p>
        </p:txBody>
      </p:sp>
      <p:sp>
        <p:nvSpPr>
          <p:cNvPr id="13" name="TextBox 12">
            <a:extLst>
              <a:ext uri="{FF2B5EF4-FFF2-40B4-BE49-F238E27FC236}">
                <a16:creationId xmlns:a16="http://schemas.microsoft.com/office/drawing/2014/main" id="{D2EE4089-8D40-5894-F268-96F045385D17}"/>
              </a:ext>
            </a:extLst>
          </p:cNvPr>
          <p:cNvSpPr txBox="1"/>
          <p:nvPr/>
        </p:nvSpPr>
        <p:spPr>
          <a:xfrm>
            <a:off x="9448801" y="2257391"/>
            <a:ext cx="257199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Streaming Video other than Programs- Digital</a:t>
            </a:r>
          </a:p>
        </p:txBody>
      </p:sp>
      <p:pic>
        <p:nvPicPr>
          <p:cNvPr id="14" name="Picture 13">
            <a:extLst>
              <a:ext uri="{FF2B5EF4-FFF2-40B4-BE49-F238E27FC236}">
                <a16:creationId xmlns:a16="http://schemas.microsoft.com/office/drawing/2014/main" id="{18297CFA-494E-6B8B-4B10-47743843771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681632" y="5851532"/>
            <a:ext cx="5388765" cy="549268"/>
          </a:xfrm>
          <a:prstGeom prst="rect">
            <a:avLst/>
          </a:prstGeom>
        </p:spPr>
      </p:pic>
      <p:sp>
        <p:nvSpPr>
          <p:cNvPr id="9" name="TextBox 8">
            <a:extLst>
              <a:ext uri="{FF2B5EF4-FFF2-40B4-BE49-F238E27FC236}">
                <a16:creationId xmlns:a16="http://schemas.microsoft.com/office/drawing/2014/main" id="{CE096471-652B-C1E0-1F13-A2435525E894}"/>
              </a:ext>
            </a:extLst>
          </p:cNvPr>
          <p:cNvSpPr txBox="1"/>
          <p:nvPr/>
        </p:nvSpPr>
        <p:spPr>
          <a:xfrm>
            <a:off x="2023862" y="1598452"/>
            <a:ext cx="814427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A18+ Registered Voters</a:t>
            </a:r>
            <a:endParaRPr lang="en-US" sz="1800" b="1" i="0" baseline="0" dirty="0">
              <a:effectLst/>
            </a:endParaRPr>
          </a:p>
          <a:p>
            <a:pPr algn="ctr">
              <a:defRPr/>
            </a:pPr>
            <a:r>
              <a:rPr lang="en-US" b="1" dirty="0"/>
              <a:t>% of Time Spent</a:t>
            </a:r>
            <a:endParaRPr lang="en-US" sz="1800" dirty="0"/>
          </a:p>
        </p:txBody>
      </p:sp>
    </p:spTree>
    <p:extLst>
      <p:ext uri="{BB962C8B-B14F-4D97-AF65-F5344CB8AC3E}">
        <p14:creationId xmlns:p14="http://schemas.microsoft.com/office/powerpoint/2010/main" val="4113284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11</a:t>
            </a:fld>
            <a:endParaRPr lang="en-US" dirty="0">
              <a:solidFill>
                <a:prstClr val="black"/>
              </a:solidFill>
            </a:endParaRPr>
          </a:p>
        </p:txBody>
      </p:sp>
      <p:graphicFrame>
        <p:nvGraphicFramePr>
          <p:cNvPr id="7" name="Content Placeholder 7">
            <a:extLst>
              <a:ext uri="{FF2B5EF4-FFF2-40B4-BE49-F238E27FC236}">
                <a16:creationId xmlns:a16="http://schemas.microsoft.com/office/drawing/2014/main" id="{E0977465-CD62-D717-8ECE-1A2D0E65D018}"/>
              </a:ext>
            </a:extLst>
          </p:cNvPr>
          <p:cNvGraphicFramePr>
            <a:graphicFrameLocks noGrp="1"/>
          </p:cNvGraphicFramePr>
          <p:nvPr>
            <p:ph idx="1"/>
            <p:extLst>
              <p:ext uri="{D42A27DB-BD31-4B8C-83A1-F6EECF244321}">
                <p14:modId xmlns:p14="http://schemas.microsoft.com/office/powerpoint/2010/main" val="1653458613"/>
              </p:ext>
            </p:extLst>
          </p:nvPr>
        </p:nvGraphicFramePr>
        <p:xfrm>
          <a:off x="-762000" y="1285938"/>
          <a:ext cx="12459196" cy="54958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457200" y="6535579"/>
            <a:ext cx="8603672" cy="246221"/>
          </a:xfrm>
        </p:spPr>
        <p:txBody>
          <a:bodyPr/>
          <a:lstStyle/>
          <a:p>
            <a:r>
              <a:rPr lang="en-US" dirty="0"/>
              <a:t>Source: GfK TVB Media Comparisons Study 2023. M-S 4A-2A. Persons 18+: Are you a registered voter: Yes.  </a:t>
            </a:r>
          </a:p>
        </p:txBody>
      </p:sp>
    </p:spTree>
    <p:extLst>
      <p:ext uri="{BB962C8B-B14F-4D97-AF65-F5344CB8AC3E}">
        <p14:creationId xmlns:p14="http://schemas.microsoft.com/office/powerpoint/2010/main" val="195979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91" y="76200"/>
            <a:ext cx="11581409" cy="1089529"/>
          </a:xfrm>
        </p:spPr>
        <p:txBody>
          <a:bodyPr/>
          <a:lstStyle/>
          <a:p>
            <a:r>
              <a:rPr lang="en-US" sz="3600" dirty="0"/>
              <a:t>TV Has Highest Reach of Ad Supported Platforms Broadcast Leads the Way For Registered Voters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457201" y="6324600"/>
            <a:ext cx="9525000" cy="507831"/>
          </a:xfrm>
        </p:spPr>
        <p:txBody>
          <a:bodyPr/>
          <a:lstStyle/>
          <a:p>
            <a:pPr eaLnBrk="0" hangingPunct="0"/>
            <a:r>
              <a:rPr lang="en-US" dirty="0"/>
              <a:t>Source: GfK TVB Media Comparisons Study 2023. M-S 4A-2A. Persons 18+: Are you a registered voter: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3124200" y="1153180"/>
            <a:ext cx="6934200"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Registered Voters</a:t>
            </a:r>
            <a:endParaRPr lang="en-US" sz="1400" dirty="0">
              <a:effectLst/>
            </a:endParaRPr>
          </a:p>
        </p:txBody>
      </p:sp>
      <p:graphicFrame>
        <p:nvGraphicFramePr>
          <p:cNvPr id="3" name="Chart 2">
            <a:extLst>
              <a:ext uri="{FF2B5EF4-FFF2-40B4-BE49-F238E27FC236}">
                <a16:creationId xmlns:a16="http://schemas.microsoft.com/office/drawing/2014/main" id="{4702A671-B41F-FF91-C08B-0BA794962688}"/>
              </a:ext>
            </a:extLst>
          </p:cNvPr>
          <p:cNvGraphicFramePr/>
          <p:nvPr>
            <p:extLst>
              <p:ext uri="{D42A27DB-BD31-4B8C-83A1-F6EECF244321}">
                <p14:modId xmlns:p14="http://schemas.microsoft.com/office/powerpoint/2010/main" val="1501623717"/>
              </p:ext>
            </p:extLst>
          </p:nvPr>
        </p:nvGraphicFramePr>
        <p:xfrm>
          <a:off x="228600" y="1447800"/>
          <a:ext cx="11811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95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a:lstStyle/>
          <a:p>
            <a:r>
              <a:rPr lang="en-US" dirty="0"/>
              <a:t>TV Has Highest Reach for All Parties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graphicFrame>
        <p:nvGraphicFramePr>
          <p:cNvPr id="6" name="Chart 5"/>
          <p:cNvGraphicFramePr/>
          <p:nvPr>
            <p:extLst>
              <p:ext uri="{D42A27DB-BD31-4B8C-83A1-F6EECF244321}">
                <p14:modId xmlns:p14="http://schemas.microsoft.com/office/powerpoint/2010/main" val="2270404923"/>
              </p:ext>
            </p:extLst>
          </p:nvPr>
        </p:nvGraphicFramePr>
        <p:xfrm>
          <a:off x="419595" y="935665"/>
          <a:ext cx="11543805" cy="560825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042EE256-9C51-4573-A363-74C2B5D5CE3A}"/>
              </a:ext>
            </a:extLst>
          </p:cNvPr>
          <p:cNvSpPr>
            <a:spLocks noGrp="1"/>
          </p:cNvSpPr>
          <p:nvPr>
            <p:ph type="body" sz="quarter" idx="13"/>
          </p:nvPr>
        </p:nvSpPr>
        <p:spPr>
          <a:xfrm>
            <a:off x="609601" y="6392577"/>
            <a:ext cx="8610599" cy="369332"/>
          </a:xfrm>
        </p:spPr>
        <p:txBody>
          <a:bodyPr/>
          <a:lstStyle/>
          <a:p>
            <a:r>
              <a:rPr lang="en-US" dirty="0"/>
              <a:t>Source: GfK TVB Media Comparisons Study 2023. M-S 4A-2A. Persons 18+ Are you a registered voter: Yes. Online/internet platforms such as email, social media, internet radio and websites, are totaled for any online device-PC, Smartphone and Tablets. </a:t>
            </a:r>
          </a:p>
        </p:txBody>
      </p:sp>
    </p:spTree>
    <p:extLst>
      <p:ext uri="{BB962C8B-B14F-4D97-AF65-F5344CB8AC3E}">
        <p14:creationId xmlns:p14="http://schemas.microsoft.com/office/powerpoint/2010/main" val="292875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TV is TV’s Primary Reach Engine</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14</a:t>
            </a:fld>
            <a:endParaRPr lang="en-US" dirty="0"/>
          </a:p>
        </p:txBody>
      </p:sp>
      <p:sp>
        <p:nvSpPr>
          <p:cNvPr id="5" name="Text Placeholder 4"/>
          <p:cNvSpPr>
            <a:spLocks noGrp="1"/>
          </p:cNvSpPr>
          <p:nvPr>
            <p:ph type="body" sz="quarter" idx="13"/>
          </p:nvPr>
        </p:nvSpPr>
        <p:spPr>
          <a:xfrm>
            <a:off x="390606" y="6557595"/>
            <a:ext cx="8610599" cy="230832"/>
          </a:xfrm>
        </p:spPr>
        <p:txBody>
          <a:bodyPr/>
          <a:lstStyle/>
          <a:p>
            <a:r>
              <a:rPr lang="en-US" dirty="0"/>
              <a:t>Source: GfK TVB Media Comparisons Study 2023. M-S 4A-2A. Persons 18+ Plan to remodel any portion of current home in next year: Yes. </a:t>
            </a:r>
          </a:p>
        </p:txBody>
      </p:sp>
      <p:graphicFrame>
        <p:nvGraphicFramePr>
          <p:cNvPr id="7" name="Chart 6"/>
          <p:cNvGraphicFramePr/>
          <p:nvPr>
            <p:extLst>
              <p:ext uri="{D42A27DB-BD31-4B8C-83A1-F6EECF244321}">
                <p14:modId xmlns:p14="http://schemas.microsoft.com/office/powerpoint/2010/main" val="2917391755"/>
              </p:ext>
            </p:extLst>
          </p:nvPr>
        </p:nvGraphicFramePr>
        <p:xfrm>
          <a:off x="622897" y="895376"/>
          <a:ext cx="10972799" cy="536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6419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29671"/>
            <a:ext cx="11352809" cy="1089529"/>
          </a:xfrm>
        </p:spPr>
        <p:txBody>
          <a:bodyPr/>
          <a:lstStyle/>
          <a:p>
            <a:r>
              <a:rPr lang="en-US" sz="3600" dirty="0"/>
              <a:t>Broadcast TV is TV’s Primary </a:t>
            </a:r>
            <a:br>
              <a:rPr lang="en-US" sz="3600" dirty="0"/>
            </a:br>
            <a:r>
              <a:rPr lang="en-US" sz="3600" dirty="0"/>
              <a:t>Reach Engine For Voters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609601" y="6474768"/>
            <a:ext cx="8610599" cy="230832"/>
          </a:xfrm>
        </p:spPr>
        <p:txBody>
          <a:bodyPr/>
          <a:lstStyle/>
          <a:p>
            <a:r>
              <a:rPr lang="en-US" dirty="0"/>
              <a:t>Source: GfK TVB Media Comparisons Study 2023. M-S 4A-2A. Persons 18+ Are you a registered voter: Yes.  </a:t>
            </a:r>
          </a:p>
        </p:txBody>
      </p:sp>
      <p:graphicFrame>
        <p:nvGraphicFramePr>
          <p:cNvPr id="13" name="Chart 12"/>
          <p:cNvGraphicFramePr/>
          <p:nvPr>
            <p:extLst>
              <p:ext uri="{D42A27DB-BD31-4B8C-83A1-F6EECF244321}">
                <p14:modId xmlns:p14="http://schemas.microsoft.com/office/powerpoint/2010/main" val="598358194"/>
              </p:ext>
            </p:extLst>
          </p:nvPr>
        </p:nvGraphicFramePr>
        <p:xfrm>
          <a:off x="990600" y="1166260"/>
          <a:ext cx="10363200" cy="5364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3501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A0D2-BB63-7490-BCA0-8C82D6700F38}"/>
              </a:ext>
            </a:extLst>
          </p:cNvPr>
          <p:cNvSpPr>
            <a:spLocks noGrp="1"/>
          </p:cNvSpPr>
          <p:nvPr>
            <p:ph type="title"/>
          </p:nvPr>
        </p:nvSpPr>
        <p:spPr>
          <a:xfrm>
            <a:off x="419595" y="280114"/>
            <a:ext cx="11352809" cy="1089529"/>
          </a:xfrm>
        </p:spPr>
        <p:txBody>
          <a:bodyPr/>
          <a:lstStyle/>
          <a:p>
            <a:r>
              <a:rPr lang="en-US" sz="3600" dirty="0"/>
              <a:t>Why is it Important That Cable Only Adds 1 Reach Point to Broadcast?</a:t>
            </a:r>
          </a:p>
        </p:txBody>
      </p:sp>
      <p:sp>
        <p:nvSpPr>
          <p:cNvPr id="3" name="Content Placeholder 2">
            <a:extLst>
              <a:ext uri="{FF2B5EF4-FFF2-40B4-BE49-F238E27FC236}">
                <a16:creationId xmlns:a16="http://schemas.microsoft.com/office/drawing/2014/main" id="{7F6411AD-A28D-0016-0CB0-133F7578ACC4}"/>
              </a:ext>
            </a:extLst>
          </p:cNvPr>
          <p:cNvSpPr>
            <a:spLocks noGrp="1"/>
          </p:cNvSpPr>
          <p:nvPr>
            <p:ph idx="1"/>
          </p:nvPr>
        </p:nvSpPr>
        <p:spPr>
          <a:xfrm>
            <a:off x="609600" y="1948037"/>
            <a:ext cx="11353800" cy="4909963"/>
          </a:xfrm>
        </p:spPr>
        <p:txBody>
          <a:bodyPr/>
          <a:lstStyle/>
          <a:p>
            <a:pPr>
              <a:lnSpc>
                <a:spcPct val="100000"/>
              </a:lnSpc>
            </a:pPr>
            <a:r>
              <a:rPr lang="en-US" dirty="0"/>
              <a:t>Advertisers can see a reach number for broadcast of 79%,                and a reach number for cable of 56% and think “if I add them together, I can really reach my prospects- possibly 90%.”</a:t>
            </a:r>
          </a:p>
          <a:p>
            <a:pPr>
              <a:lnSpc>
                <a:spcPct val="100000"/>
              </a:lnSpc>
            </a:pPr>
            <a:r>
              <a:rPr lang="en-US" dirty="0"/>
              <a:t>That’s incorrect- they don’t realize the high amount of duplication cable has with broadcast and that it barely adds one percent to the reach.</a:t>
            </a:r>
          </a:p>
          <a:p>
            <a:pPr>
              <a:lnSpc>
                <a:spcPct val="100000"/>
              </a:lnSpc>
            </a:pPr>
            <a:r>
              <a:rPr lang="en-US" dirty="0"/>
              <a:t>In fact, advertisers can add more reach to their broadcast schedules by adding broadcast apps/websites.</a:t>
            </a:r>
          </a:p>
        </p:txBody>
      </p:sp>
      <p:sp>
        <p:nvSpPr>
          <p:cNvPr id="4" name="Slide Number Placeholder 3">
            <a:extLst>
              <a:ext uri="{FF2B5EF4-FFF2-40B4-BE49-F238E27FC236}">
                <a16:creationId xmlns:a16="http://schemas.microsoft.com/office/drawing/2014/main" id="{A668FD14-BEA1-622A-8C80-0E9948055E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Tree>
    <p:extLst>
      <p:ext uri="{BB962C8B-B14F-4D97-AF65-F5344CB8AC3E}">
        <p14:creationId xmlns:p14="http://schemas.microsoft.com/office/powerpoint/2010/main" val="5442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200329"/>
          </a:xfrm>
        </p:spPr>
        <p:txBody>
          <a:bodyPr/>
          <a:lstStyle/>
          <a:p>
            <a:pPr>
              <a:tabLst>
                <a:tab pos="1258888" algn="l"/>
              </a:tabLst>
            </a:pPr>
            <a:r>
              <a:rPr lang="en-US" dirty="0"/>
              <a:t>Broadcast Websites Added More Reach to Broadcast TV than Cable or Streaming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57393154"/>
              </p:ext>
            </p:extLst>
          </p:nvPr>
        </p:nvGraphicFramePr>
        <p:xfrm>
          <a:off x="306781" y="1447800"/>
          <a:ext cx="11732819" cy="49323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457200" y="6507223"/>
            <a:ext cx="8534399" cy="230832"/>
          </a:xfrm>
        </p:spPr>
        <p:txBody>
          <a:bodyPr/>
          <a:lstStyle/>
          <a:p>
            <a:r>
              <a:rPr lang="en-US" dirty="0"/>
              <a:t>Source: GfK TVB Media Comparisons Study 2023. M-S 4A-2A. Persons 18+: Are you a registered voter: Yes.  </a:t>
            </a:r>
          </a:p>
        </p:txBody>
      </p:sp>
      <p:sp>
        <p:nvSpPr>
          <p:cNvPr id="6" name="TextBox 1"/>
          <p:cNvSpPr txBox="1"/>
          <p:nvPr/>
        </p:nvSpPr>
        <p:spPr>
          <a:xfrm>
            <a:off x="3581400"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7" name="TextBox 1"/>
          <p:cNvSpPr txBox="1"/>
          <p:nvPr/>
        </p:nvSpPr>
        <p:spPr>
          <a:xfrm>
            <a:off x="5878115" y="2861973"/>
            <a:ext cx="1056085" cy="132902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25000" noProof="0" dirty="0">
                <a:solidFill>
                  <a:srgbClr val="3333FF"/>
                </a:solidFill>
                <a:latin typeface="Tahoma"/>
                <a:cs typeface="Arial"/>
              </a:rPr>
              <a:t>5</a:t>
            </a:r>
            <a:r>
              <a:rPr kumimoji="0" lang="en-US" sz="3600" b="0" i="0" u="none" strike="noStrike" kern="1200" cap="none" spc="0" normalizeH="0" baseline="-25000" noProof="0" dirty="0">
                <a:ln>
                  <a:noFill/>
                </a:ln>
                <a:solidFill>
                  <a:srgbClr val="3333FF"/>
                </a:solidFill>
                <a:effectLst/>
                <a:uLnTx/>
                <a:uFillTx/>
                <a:latin typeface="Tahoma"/>
                <a:ea typeface="+mn-ea"/>
                <a:cs typeface="Arial"/>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3" name="TextBox 1">
            <a:extLst>
              <a:ext uri="{FF2B5EF4-FFF2-40B4-BE49-F238E27FC236}">
                <a16:creationId xmlns:a16="http://schemas.microsoft.com/office/drawing/2014/main" id="{88194D74-C170-8B18-FBE6-3EB1CA233C56}"/>
              </a:ext>
            </a:extLst>
          </p:cNvPr>
          <p:cNvSpPr txBox="1"/>
          <p:nvPr/>
        </p:nvSpPr>
        <p:spPr>
          <a:xfrm>
            <a:off x="8235863"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9" name="TextBox 1">
            <a:extLst>
              <a:ext uri="{FF2B5EF4-FFF2-40B4-BE49-F238E27FC236}">
                <a16:creationId xmlns:a16="http://schemas.microsoft.com/office/drawing/2014/main" id="{C471DD85-E8C6-2ABA-065E-7B7B41C2A780}"/>
              </a:ext>
            </a:extLst>
          </p:cNvPr>
          <p:cNvSpPr txBox="1"/>
          <p:nvPr/>
        </p:nvSpPr>
        <p:spPr>
          <a:xfrm>
            <a:off x="10552709"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25000" dirty="0">
                <a:solidFill>
                  <a:srgbClr val="3333FF"/>
                </a:solidFill>
                <a:latin typeface="Tahoma"/>
                <a:cs typeface="Arial"/>
              </a:rPr>
              <a:t>3</a:t>
            </a:r>
            <a:r>
              <a:rPr kumimoji="0" lang="en-US" sz="3600" b="0" i="0" u="none" strike="noStrike" kern="1200" cap="none" spc="0" normalizeH="0" baseline="-25000" noProof="0" dirty="0">
                <a:ln>
                  <a:noFill/>
                </a:ln>
                <a:solidFill>
                  <a:srgbClr val="3333FF"/>
                </a:solidFill>
                <a:effectLst/>
                <a:uLnTx/>
                <a:uFillTx/>
                <a:latin typeface="Tahoma"/>
                <a:ea typeface="+mn-ea"/>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10" name="TextBox 9">
            <a:extLst>
              <a:ext uri="{FF2B5EF4-FFF2-40B4-BE49-F238E27FC236}">
                <a16:creationId xmlns:a16="http://schemas.microsoft.com/office/drawing/2014/main" id="{BAF3F8B3-C769-1356-0A5B-382D11C96C3E}"/>
              </a:ext>
            </a:extLst>
          </p:cNvPr>
          <p:cNvSpPr txBox="1"/>
          <p:nvPr/>
        </p:nvSpPr>
        <p:spPr>
          <a:xfrm>
            <a:off x="2133600" y="1383268"/>
            <a:ext cx="8308560" cy="369332"/>
          </a:xfrm>
          <a:prstGeom prst="rect">
            <a:avLst/>
          </a:prstGeom>
          <a:noFill/>
        </p:spPr>
        <p:txBody>
          <a:bodyPr wrap="square">
            <a:spAutoFit/>
          </a:bodyPr>
          <a:lstStyle/>
          <a:p>
            <a:pPr algn="ctr" rtl="0">
              <a:defRPr sz="1600" b="1" i="0" u="none" strike="noStrike" kern="1200" spc="0" baseline="0">
                <a:solidFill>
                  <a:srgbClr val="000000"/>
                </a:solidFill>
                <a:latin typeface="+mn-lt"/>
                <a:ea typeface="+mn-ea"/>
                <a:cs typeface="+mn-cs"/>
              </a:defRPr>
            </a:pPr>
            <a:r>
              <a:rPr lang="en-US" sz="1800" b="1" i="0" baseline="0" dirty="0">
                <a:effectLst/>
              </a:rPr>
              <a:t>A18+ Registered Voters</a:t>
            </a:r>
            <a:endParaRPr lang="en-US" sz="1800" dirty="0">
              <a:effectLst/>
            </a:endParaRPr>
          </a:p>
        </p:txBody>
      </p:sp>
    </p:spTree>
    <p:extLst>
      <p:ext uri="{BB962C8B-B14F-4D97-AF65-F5344CB8AC3E}">
        <p14:creationId xmlns:p14="http://schemas.microsoft.com/office/powerpoint/2010/main" val="3089143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18</a:t>
            </a:fld>
            <a:endParaRPr lang="en-US" dirty="0"/>
          </a:p>
        </p:txBody>
      </p:sp>
      <p:sp>
        <p:nvSpPr>
          <p:cNvPr id="5" name="Text Placeholder 4"/>
          <p:cNvSpPr>
            <a:spLocks noGrp="1"/>
          </p:cNvSpPr>
          <p:nvPr>
            <p:ph type="body" sz="quarter" idx="13"/>
          </p:nvPr>
        </p:nvSpPr>
        <p:spPr>
          <a:xfrm>
            <a:off x="457201" y="6531077"/>
            <a:ext cx="8588077" cy="230832"/>
          </a:xfrm>
        </p:spPr>
        <p:txBody>
          <a:bodyPr/>
          <a:lstStyle/>
          <a:p>
            <a:r>
              <a:rPr lang="en-US" dirty="0"/>
              <a:t>Source: GfK TVB Media Comparisons Study 2023. M-S 4A-2A. Persons 18+ Registered Voters.</a:t>
            </a:r>
          </a:p>
        </p:txBody>
      </p:sp>
      <p:graphicFrame>
        <p:nvGraphicFramePr>
          <p:cNvPr id="7" name="Chart 6"/>
          <p:cNvGraphicFramePr/>
          <p:nvPr>
            <p:extLst>
              <p:ext uri="{D42A27DB-BD31-4B8C-83A1-F6EECF244321}">
                <p14:modId xmlns:p14="http://schemas.microsoft.com/office/powerpoint/2010/main" val="272073661"/>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3266025014"/>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207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28600"/>
            <a:ext cx="11543805" cy="646331"/>
          </a:xfrm>
        </p:spPr>
        <p:txBody>
          <a:bodyPr/>
          <a:lstStyle/>
          <a:p>
            <a:r>
              <a:rPr lang="en-US" dirty="0"/>
              <a:t>Voters Spend the Most Time with Television </a:t>
            </a:r>
          </a:p>
        </p:txBody>
      </p:sp>
      <p:sp>
        <p:nvSpPr>
          <p:cNvPr id="4" name="Slide Number Placeholder 3"/>
          <p:cNvSpPr>
            <a:spLocks noGrp="1"/>
          </p:cNvSpPr>
          <p:nvPr>
            <p:ph type="sldNum" sz="quarter" idx="12"/>
          </p:nvPr>
        </p:nvSpPr>
        <p:spPr>
          <a:xfrm>
            <a:off x="11125199" y="6380100"/>
            <a:ext cx="988621" cy="365125"/>
          </a:xfrm>
        </p:spPr>
        <p:txBody>
          <a:bodyPr/>
          <a:lstStyle/>
          <a:p>
            <a:fld id="{BB88B489-69ED-4F0A-A940-13A5E0BFFCBC}" type="slidenum">
              <a:rPr lang="en-US" smtClean="0"/>
              <a:pPr/>
              <a:t>19</a:t>
            </a:fld>
            <a:endParaRPr lang="en-US" dirty="0"/>
          </a:p>
        </p:txBody>
      </p:sp>
      <p:sp>
        <p:nvSpPr>
          <p:cNvPr id="5" name="Text Placeholder 4"/>
          <p:cNvSpPr>
            <a:spLocks noGrp="1"/>
          </p:cNvSpPr>
          <p:nvPr>
            <p:ph type="body" sz="quarter" idx="13"/>
          </p:nvPr>
        </p:nvSpPr>
        <p:spPr>
          <a:xfrm>
            <a:off x="457200" y="6227802"/>
            <a:ext cx="8382000" cy="553998"/>
          </a:xfrm>
        </p:spPr>
        <p:txBody>
          <a:bodyPr/>
          <a:lstStyle/>
          <a:p>
            <a:r>
              <a:rPr lang="en-US" dirty="0"/>
              <a:t>Source: GfK TVB Media Comparisons Study 2023. M-S 4A-2A. Persons 18+: Are you a registered voter: Yes.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6" name="Chart 5">
            <a:extLst>
              <a:ext uri="{FF2B5EF4-FFF2-40B4-BE49-F238E27FC236}">
                <a16:creationId xmlns:a16="http://schemas.microsoft.com/office/drawing/2014/main" id="{4CC447F9-4B3C-E4F6-89A0-87B83B37E409}"/>
              </a:ext>
            </a:extLst>
          </p:cNvPr>
          <p:cNvGraphicFramePr/>
          <p:nvPr>
            <p:extLst>
              <p:ext uri="{D42A27DB-BD31-4B8C-83A1-F6EECF244321}">
                <p14:modId xmlns:p14="http://schemas.microsoft.com/office/powerpoint/2010/main" val="2349062720"/>
              </p:ext>
            </p:extLst>
          </p:nvPr>
        </p:nvGraphicFramePr>
        <p:xfrm>
          <a:off x="228600" y="1219200"/>
          <a:ext cx="11811000" cy="50086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2683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a:t>Research Methodology Overview</a:t>
            </a:r>
            <a:endParaRPr lang="en-US" dirty="0"/>
          </a:p>
        </p:txBody>
      </p:sp>
      <p:sp>
        <p:nvSpPr>
          <p:cNvPr id="5" name="Content Placeholder 4"/>
          <p:cNvSpPr>
            <a:spLocks noGrp="1"/>
          </p:cNvSpPr>
          <p:nvPr>
            <p:ph idx="1"/>
          </p:nvPr>
        </p:nvSpPr>
        <p:spPr>
          <a:xfrm>
            <a:off x="533400" y="974018"/>
            <a:ext cx="113538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solidFill>
                  <a:schemeClr val="tx2"/>
                </a:solidFill>
              </a:rPr>
              <a:t>The base sample included over 4,000 Adults 18+. This</a:t>
            </a:r>
            <a:r>
              <a:rPr lang="en-US" sz="2000" dirty="0"/>
              <a:t> analysis focuses on respondents 18+ that are </a:t>
            </a:r>
            <a:r>
              <a:rPr lang="en-US" sz="2000" b="1" dirty="0"/>
              <a:t>registered voters</a:t>
            </a:r>
            <a:r>
              <a:rPr lang="en-US" sz="2000" dirty="0"/>
              <a:t>. n=3,243</a:t>
            </a:r>
            <a:endParaRPr lang="en-US" sz="1800" dirty="0"/>
          </a:p>
          <a:p>
            <a:pPr marL="0" indent="0">
              <a:lnSpc>
                <a:spcPct val="100000"/>
              </a:lnSpc>
              <a:spcBef>
                <a:spcPts val="1200"/>
              </a:spcBef>
              <a:buNone/>
            </a:pPr>
            <a:r>
              <a:rPr lang="en-US" sz="2000" dirty="0">
                <a:solidFill>
                  <a:schemeClr val="tx2"/>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21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3</a:t>
            </a:r>
            <a:r>
              <a:rPr lang="en-US" sz="2000" baseline="30000" dirty="0">
                <a:solidFill>
                  <a:schemeClr val="tx2"/>
                </a:solidFill>
              </a:rPr>
              <a:t>rd</a:t>
            </a:r>
            <a:r>
              <a:rPr lang="en-US" sz="2000" dirty="0">
                <a:solidFill>
                  <a:schemeClr val="tx2"/>
                </a:solidFill>
              </a:rPr>
              <a:t> through December 1</a:t>
            </a:r>
            <a:r>
              <a:rPr lang="en-US" sz="2000" baseline="30000" dirty="0">
                <a:solidFill>
                  <a:schemeClr val="tx2"/>
                </a:solidFill>
              </a:rPr>
              <a:t>st</a:t>
            </a:r>
            <a:r>
              <a:rPr lang="en-US" sz="2000" dirty="0">
                <a:solidFill>
                  <a:schemeClr val="tx2"/>
                </a:solidFill>
              </a:rPr>
              <a:t>, 2022.</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57200" y="6514393"/>
            <a:ext cx="8585584" cy="230832"/>
          </a:xfrm>
        </p:spPr>
        <p:txBody>
          <a:bodyPr/>
          <a:lstStyle/>
          <a:p>
            <a:r>
              <a:rPr lang="en-US" dirty="0"/>
              <a:t>Source: GfK TVB Media Comparisons Study 2023.</a:t>
            </a:r>
          </a:p>
        </p:txBody>
      </p:sp>
    </p:spTree>
    <p:extLst>
      <p:ext uri="{BB962C8B-B14F-4D97-AF65-F5344CB8AC3E}">
        <p14:creationId xmlns:p14="http://schemas.microsoft.com/office/powerpoint/2010/main" val="326951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TV Has Highest Time Spent for All Parties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graphicFrame>
        <p:nvGraphicFramePr>
          <p:cNvPr id="6" name="Chart 5"/>
          <p:cNvGraphicFramePr/>
          <p:nvPr>
            <p:extLst>
              <p:ext uri="{D42A27DB-BD31-4B8C-83A1-F6EECF244321}">
                <p14:modId xmlns:p14="http://schemas.microsoft.com/office/powerpoint/2010/main" val="2281241741"/>
              </p:ext>
            </p:extLst>
          </p:nvPr>
        </p:nvGraphicFramePr>
        <p:xfrm>
          <a:off x="228600" y="990600"/>
          <a:ext cx="11885220" cy="52577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BE87D68E-6720-4E13-A817-492EEAFA0A63}"/>
              </a:ext>
            </a:extLst>
          </p:cNvPr>
          <p:cNvSpPr>
            <a:spLocks noGrp="1"/>
          </p:cNvSpPr>
          <p:nvPr>
            <p:ph type="body" sz="quarter" idx="13"/>
          </p:nvPr>
        </p:nvSpPr>
        <p:spPr>
          <a:xfrm>
            <a:off x="609601" y="6392577"/>
            <a:ext cx="8610599" cy="369332"/>
          </a:xfrm>
        </p:spPr>
        <p:txBody>
          <a:bodyPr/>
          <a:lstStyle/>
          <a:p>
            <a:r>
              <a:rPr lang="en-US" dirty="0"/>
              <a:t>Source: GfK TVB Media Comparisons Study 2023. M-S 4A-2A. Persons 18+ Are you a registered voter: Yes. Online/internet platforms such as email, social media, internet radio and websites, are totaled for any online device-PC, Smartphone and Tablets. </a:t>
            </a:r>
          </a:p>
        </p:txBody>
      </p:sp>
    </p:spTree>
    <p:extLst>
      <p:ext uri="{BB962C8B-B14F-4D97-AF65-F5344CB8AC3E}">
        <p14:creationId xmlns:p14="http://schemas.microsoft.com/office/powerpoint/2010/main" val="220975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For Registered Voters</a:t>
            </a:r>
          </a:p>
        </p:txBody>
      </p:sp>
      <p:sp>
        <p:nvSpPr>
          <p:cNvPr id="5" name="Text Placeholder 4"/>
          <p:cNvSpPr>
            <a:spLocks noGrp="1"/>
          </p:cNvSpPr>
          <p:nvPr>
            <p:ph type="body" sz="quarter" idx="13"/>
          </p:nvPr>
        </p:nvSpPr>
        <p:spPr>
          <a:xfrm>
            <a:off x="457201" y="6531077"/>
            <a:ext cx="8763000" cy="230832"/>
          </a:xfrm>
        </p:spPr>
        <p:txBody>
          <a:bodyPr/>
          <a:lstStyle/>
          <a:p>
            <a:r>
              <a:rPr lang="en-US" dirty="0"/>
              <a:t>Source: GfK TVB Media Comparisons Study 2023. M-S 4A-2A. Persons 18+: Are you a registered voter: Yes.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21</a:t>
            </a:fld>
            <a:endParaRPr lang="en-US" dirty="0"/>
          </a:p>
        </p:txBody>
      </p:sp>
      <p:graphicFrame>
        <p:nvGraphicFramePr>
          <p:cNvPr id="2" name="Chart 1">
            <a:extLst>
              <a:ext uri="{FF2B5EF4-FFF2-40B4-BE49-F238E27FC236}">
                <a16:creationId xmlns:a16="http://schemas.microsoft.com/office/drawing/2014/main" id="{DDD1D270-528C-2579-4055-86D93F39D8ED}"/>
              </a:ext>
            </a:extLst>
          </p:cNvPr>
          <p:cNvGraphicFramePr/>
          <p:nvPr>
            <p:extLst>
              <p:ext uri="{D42A27DB-BD31-4B8C-83A1-F6EECF244321}">
                <p14:modId xmlns:p14="http://schemas.microsoft.com/office/powerpoint/2010/main" val="3996747303"/>
              </p:ext>
            </p:extLst>
          </p:nvPr>
        </p:nvGraphicFramePr>
        <p:xfrm>
          <a:off x="496289" y="12954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61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A519-1FCE-35A0-CA7E-8E9A606E1A96}"/>
              </a:ext>
            </a:extLst>
          </p:cNvPr>
          <p:cNvSpPr>
            <a:spLocks noGrp="1"/>
          </p:cNvSpPr>
          <p:nvPr>
            <p:ph type="title"/>
          </p:nvPr>
        </p:nvSpPr>
        <p:spPr>
          <a:xfrm>
            <a:off x="419595" y="152400"/>
            <a:ext cx="11352809" cy="1089529"/>
          </a:xfrm>
        </p:spPr>
        <p:txBody>
          <a:bodyPr/>
          <a:lstStyle/>
          <a:p>
            <a:r>
              <a:rPr lang="en-US" sz="2400" dirty="0"/>
              <a:t>Numbers Quoted for Streaming by Industry Include Streaming Without Ads. </a:t>
            </a:r>
            <a:br>
              <a:rPr lang="en-US" sz="2400" dirty="0"/>
            </a:br>
            <a:r>
              <a:rPr lang="en-US" sz="2400" dirty="0">
                <a:latin typeface="+mj-lt"/>
                <a:ea typeface="+mj-ea"/>
                <a:cs typeface="+mj-cs"/>
              </a:rPr>
              <a:t>When looking Only at Platforms That Have Advertising, </a:t>
            </a:r>
            <a:br>
              <a:rPr lang="en-US" sz="2400" dirty="0">
                <a:latin typeface="+mj-lt"/>
                <a:ea typeface="+mj-ea"/>
                <a:cs typeface="+mj-cs"/>
              </a:rPr>
            </a:br>
            <a:r>
              <a:rPr lang="en-US" sz="2400" dirty="0">
                <a:latin typeface="+mj-lt"/>
                <a:ea typeface="+mj-ea"/>
                <a:cs typeface="+mj-cs"/>
              </a:rPr>
              <a:t>Linear TV Represents 81% of the Viewing Time</a:t>
            </a:r>
            <a:endParaRPr lang="en-US" sz="2400" dirty="0"/>
          </a:p>
        </p:txBody>
      </p:sp>
      <p:graphicFrame>
        <p:nvGraphicFramePr>
          <p:cNvPr id="8" name="Content Placeholder 7">
            <a:extLst>
              <a:ext uri="{FF2B5EF4-FFF2-40B4-BE49-F238E27FC236}">
                <a16:creationId xmlns:a16="http://schemas.microsoft.com/office/drawing/2014/main" id="{E9081A1F-18F3-2E86-38DA-FCEE8268CA72}"/>
              </a:ext>
            </a:extLst>
          </p:cNvPr>
          <p:cNvGraphicFramePr>
            <a:graphicFrameLocks noGrp="1"/>
          </p:cNvGraphicFramePr>
          <p:nvPr>
            <p:ph idx="1"/>
            <p:extLst>
              <p:ext uri="{D42A27DB-BD31-4B8C-83A1-F6EECF244321}">
                <p14:modId xmlns:p14="http://schemas.microsoft.com/office/powerpoint/2010/main" val="1915293093"/>
              </p:ext>
            </p:extLst>
          </p:nvPr>
        </p:nvGraphicFramePr>
        <p:xfrm>
          <a:off x="-533400" y="2176462"/>
          <a:ext cx="7010400" cy="39957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76011D1-F926-F98B-CAD1-0D84427B78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a:extLst>
              <a:ext uri="{FF2B5EF4-FFF2-40B4-BE49-F238E27FC236}">
                <a16:creationId xmlns:a16="http://schemas.microsoft.com/office/drawing/2014/main" id="{1FDCB0AA-98A7-2DB0-96F9-7DFC672E7006}"/>
              </a:ext>
            </a:extLst>
          </p:cNvPr>
          <p:cNvSpPr>
            <a:spLocks noGrp="1"/>
          </p:cNvSpPr>
          <p:nvPr>
            <p:ph type="body" sz="quarter" idx="13"/>
          </p:nvPr>
        </p:nvSpPr>
        <p:spPr>
          <a:xfrm>
            <a:off x="457200" y="6392577"/>
            <a:ext cx="8534399" cy="369332"/>
          </a:xfrm>
        </p:spPr>
        <p:txBody>
          <a:bodyPr/>
          <a:lstStyle/>
          <a:p>
            <a:r>
              <a:rPr lang="en-US" dirty="0"/>
              <a:t>Source: GfK TVB Media Comparisons Study 2023. M-S 4A-2A. Persons 18+: Are you a registered voter: Yes.                                                                   Time Spent on TV set viewing programming (not short form).</a:t>
            </a:r>
          </a:p>
        </p:txBody>
      </p:sp>
      <p:graphicFrame>
        <p:nvGraphicFramePr>
          <p:cNvPr id="9" name="Content Placeholder 7">
            <a:extLst>
              <a:ext uri="{FF2B5EF4-FFF2-40B4-BE49-F238E27FC236}">
                <a16:creationId xmlns:a16="http://schemas.microsoft.com/office/drawing/2014/main" id="{928FA739-AF1A-F31C-9AC3-BDD0D6D7072E}"/>
              </a:ext>
            </a:extLst>
          </p:cNvPr>
          <p:cNvGraphicFramePr>
            <a:graphicFrameLocks/>
          </p:cNvGraphicFramePr>
          <p:nvPr>
            <p:extLst>
              <p:ext uri="{D42A27DB-BD31-4B8C-83A1-F6EECF244321}">
                <p14:modId xmlns:p14="http://schemas.microsoft.com/office/powerpoint/2010/main" val="535871811"/>
              </p:ext>
            </p:extLst>
          </p:nvPr>
        </p:nvGraphicFramePr>
        <p:xfrm>
          <a:off x="5410200" y="2176462"/>
          <a:ext cx="7010400" cy="39957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F018F9C-0D72-710A-39ED-CFA0C88EF086}"/>
              </a:ext>
            </a:extLst>
          </p:cNvPr>
          <p:cNvSpPr txBox="1"/>
          <p:nvPr/>
        </p:nvSpPr>
        <p:spPr>
          <a:xfrm>
            <a:off x="1004369" y="1929825"/>
            <a:ext cx="379623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Time Spent On TV Screen Linear +</a:t>
            </a:r>
            <a:br>
              <a:rPr kumimoji="0" lang="en-US" sz="1600" b="1" i="0" u="none" strike="noStrike" kern="1200" cap="none" spc="0" normalizeH="0" baseline="0" noProof="0" dirty="0">
                <a:ln>
                  <a:noFill/>
                </a:ln>
                <a:solidFill>
                  <a:prstClr val="black"/>
                </a:solidFill>
                <a:effectLst/>
                <a:uLnTx/>
                <a:uFillTx/>
                <a:latin typeface="Tahoma"/>
                <a:ea typeface="+mn-ea"/>
                <a:cs typeface="Arial"/>
              </a:rPr>
            </a:br>
            <a:r>
              <a:rPr kumimoji="0" lang="en-US" sz="1600" b="1" i="0" u="none" strike="noStrike" kern="1200" cap="none" spc="0" normalizeH="0" baseline="0" noProof="0" dirty="0">
                <a:ln>
                  <a:noFill/>
                </a:ln>
                <a:solidFill>
                  <a:prstClr val="black"/>
                </a:solidFill>
                <a:effectLst/>
                <a:uLnTx/>
                <a:uFillTx/>
                <a:latin typeface="Tahoma"/>
                <a:ea typeface="+mn-ea"/>
                <a:cs typeface="Arial"/>
              </a:rPr>
              <a:t>All Streaming (with &amp; without ads)</a:t>
            </a:r>
          </a:p>
        </p:txBody>
      </p:sp>
      <p:sp>
        <p:nvSpPr>
          <p:cNvPr id="7" name="TextBox 6">
            <a:extLst>
              <a:ext uri="{FF2B5EF4-FFF2-40B4-BE49-F238E27FC236}">
                <a16:creationId xmlns:a16="http://schemas.microsoft.com/office/drawing/2014/main" id="{F0B762A6-E36A-9440-038A-F1494FAA3732}"/>
              </a:ext>
            </a:extLst>
          </p:cNvPr>
          <p:cNvSpPr txBox="1"/>
          <p:nvPr/>
        </p:nvSpPr>
        <p:spPr>
          <a:xfrm>
            <a:off x="7467600" y="1929825"/>
            <a:ext cx="275588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Time Spent on TV Screen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 With Ads Only</a:t>
            </a:r>
          </a:p>
        </p:txBody>
      </p:sp>
      <p:sp>
        <p:nvSpPr>
          <p:cNvPr id="3" name="TextBox 2">
            <a:extLst>
              <a:ext uri="{FF2B5EF4-FFF2-40B4-BE49-F238E27FC236}">
                <a16:creationId xmlns:a16="http://schemas.microsoft.com/office/drawing/2014/main" id="{721B6CEC-730A-FD5B-FE5E-A5470084C970}"/>
              </a:ext>
            </a:extLst>
          </p:cNvPr>
          <p:cNvSpPr txBox="1"/>
          <p:nvPr/>
        </p:nvSpPr>
        <p:spPr>
          <a:xfrm>
            <a:off x="2209800" y="1371600"/>
            <a:ext cx="8153400" cy="369332"/>
          </a:xfrm>
          <a:prstGeom prst="rect">
            <a:avLst/>
          </a:prstGeom>
          <a:noFill/>
        </p:spPr>
        <p:txBody>
          <a:bodyPr wrap="square">
            <a:spAutoFit/>
          </a:bodyPr>
          <a:lstStyle/>
          <a:p>
            <a:pPr algn="ctr">
              <a:defRPr sz="1600" b="1" i="0" u="none" strike="noStrike" kern="1200" spc="0" baseline="0">
                <a:solidFill>
                  <a:srgbClr val="000000"/>
                </a:solidFill>
                <a:latin typeface="+mn-lt"/>
                <a:ea typeface="+mn-ea"/>
                <a:cs typeface="+mn-cs"/>
              </a:defRPr>
            </a:pPr>
            <a:r>
              <a:rPr lang="en-US" sz="1800" b="1" i="0" baseline="0" dirty="0">
                <a:effectLst/>
              </a:rPr>
              <a:t>A18+ Registered Voters</a:t>
            </a:r>
            <a:endParaRPr lang="en-US" sz="1800" b="1" i="0" u="none" strike="noStrike" baseline="0" dirty="0">
              <a:effectLst/>
            </a:endParaRPr>
          </a:p>
        </p:txBody>
      </p:sp>
    </p:spTree>
    <p:extLst>
      <p:ext uri="{BB962C8B-B14F-4D97-AF65-F5344CB8AC3E}">
        <p14:creationId xmlns:p14="http://schemas.microsoft.com/office/powerpoint/2010/main" val="2511237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23</a:t>
            </a:fld>
            <a:endParaRPr lang="en-US" dirty="0">
              <a:solidFill>
                <a:prstClr val="black"/>
              </a:solidFill>
            </a:endParaRPr>
          </a:p>
        </p:txBody>
      </p:sp>
      <p:sp>
        <p:nvSpPr>
          <p:cNvPr id="6" name="Text Placeholder 5"/>
          <p:cNvSpPr>
            <a:spLocks noGrp="1"/>
          </p:cNvSpPr>
          <p:nvPr>
            <p:ph type="body" sz="quarter" idx="13"/>
          </p:nvPr>
        </p:nvSpPr>
        <p:spPr>
          <a:xfrm>
            <a:off x="457200" y="6531077"/>
            <a:ext cx="9829800" cy="230832"/>
          </a:xfrm>
        </p:spPr>
        <p:txBody>
          <a:bodyPr/>
          <a:lstStyle/>
          <a:p>
            <a:r>
              <a:rPr lang="en-US" dirty="0"/>
              <a:t>Source: GfK TVB Media Comparisons Study 2023. M-S 4A-2A. Persons 18+: Are you a registered voter: Yes.  </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266700" y="76200"/>
            <a:ext cx="11658599" cy="10895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Most Online is Not Exclusively Video </a:t>
            </a:r>
          </a:p>
          <a:p>
            <a:r>
              <a:rPr lang="en-US" sz="3600" dirty="0"/>
              <a:t>For Registered Voters</a:t>
            </a:r>
          </a:p>
        </p:txBody>
      </p:sp>
      <p:graphicFrame>
        <p:nvGraphicFramePr>
          <p:cNvPr id="2" name="Chart 1">
            <a:extLst>
              <a:ext uri="{FF2B5EF4-FFF2-40B4-BE49-F238E27FC236}">
                <a16:creationId xmlns:a16="http://schemas.microsoft.com/office/drawing/2014/main" id="{35B6CEDF-27D5-B008-3E4E-6BEB7C388C02}"/>
              </a:ext>
            </a:extLst>
          </p:cNvPr>
          <p:cNvGraphicFramePr/>
          <p:nvPr>
            <p:extLst>
              <p:ext uri="{D42A27DB-BD31-4B8C-83A1-F6EECF244321}">
                <p14:modId xmlns:p14="http://schemas.microsoft.com/office/powerpoint/2010/main" val="1915416410"/>
              </p:ext>
            </p:extLst>
          </p:nvPr>
        </p:nvGraphicFramePr>
        <p:xfrm>
          <a:off x="1752600" y="708537"/>
          <a:ext cx="8534400"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187550-CFAA-BF1C-B116-59C6BC7943FC}"/>
              </a:ext>
            </a:extLst>
          </p:cNvPr>
          <p:cNvSpPr txBox="1"/>
          <p:nvPr/>
        </p:nvSpPr>
        <p:spPr>
          <a:xfrm>
            <a:off x="7772400" y="4800600"/>
            <a:ext cx="646331" cy="369332"/>
          </a:xfrm>
          <a:prstGeom prst="rect">
            <a:avLst/>
          </a:prstGeom>
          <a:noFill/>
        </p:spPr>
        <p:txBody>
          <a:bodyPr wrap="none" rtlCol="0">
            <a:spAutoFit/>
          </a:bodyPr>
          <a:lstStyle/>
          <a:p>
            <a:r>
              <a:rPr lang="en-US" dirty="0"/>
              <a:t>1:49</a:t>
            </a:r>
          </a:p>
        </p:txBody>
      </p:sp>
      <p:sp>
        <p:nvSpPr>
          <p:cNvPr id="5" name="TextBox 4">
            <a:extLst>
              <a:ext uri="{FF2B5EF4-FFF2-40B4-BE49-F238E27FC236}">
                <a16:creationId xmlns:a16="http://schemas.microsoft.com/office/drawing/2014/main" id="{70EF5320-72E4-F912-56D3-DA013D07680C}"/>
              </a:ext>
            </a:extLst>
          </p:cNvPr>
          <p:cNvSpPr txBox="1"/>
          <p:nvPr/>
        </p:nvSpPr>
        <p:spPr>
          <a:xfrm>
            <a:off x="4001869" y="2209800"/>
            <a:ext cx="646331" cy="369332"/>
          </a:xfrm>
          <a:prstGeom prst="rect">
            <a:avLst/>
          </a:prstGeom>
          <a:noFill/>
        </p:spPr>
        <p:txBody>
          <a:bodyPr wrap="none" rtlCol="0">
            <a:spAutoFit/>
          </a:bodyPr>
          <a:lstStyle/>
          <a:p>
            <a:r>
              <a:rPr lang="en-US" dirty="0"/>
              <a:t>7:23</a:t>
            </a:r>
          </a:p>
        </p:txBody>
      </p:sp>
      <p:sp>
        <p:nvSpPr>
          <p:cNvPr id="8" name="TextBox 7">
            <a:extLst>
              <a:ext uri="{FF2B5EF4-FFF2-40B4-BE49-F238E27FC236}">
                <a16:creationId xmlns:a16="http://schemas.microsoft.com/office/drawing/2014/main" id="{54B5D9F2-01AC-6C35-45C8-38B246ED2049}"/>
              </a:ext>
            </a:extLst>
          </p:cNvPr>
          <p:cNvSpPr txBox="1"/>
          <p:nvPr/>
        </p:nvSpPr>
        <p:spPr>
          <a:xfrm>
            <a:off x="2286000" y="1230868"/>
            <a:ext cx="8229600" cy="369332"/>
          </a:xfrm>
          <a:prstGeom prst="rect">
            <a:avLst/>
          </a:prstGeom>
          <a:noFill/>
        </p:spPr>
        <p:txBody>
          <a:bodyPr wrap="square">
            <a:spAutoFit/>
          </a:bodyPr>
          <a:lstStyle/>
          <a:p>
            <a:pPr algn="ctr"/>
            <a:r>
              <a:rPr lang="en-US" b="1" dirty="0"/>
              <a:t>A18+ Registered Voters</a:t>
            </a:r>
          </a:p>
        </p:txBody>
      </p:sp>
    </p:spTree>
    <p:extLst>
      <p:ext uri="{BB962C8B-B14F-4D97-AF65-F5344CB8AC3E}">
        <p14:creationId xmlns:p14="http://schemas.microsoft.com/office/powerpoint/2010/main" val="1906951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Screen Size Matters</a:t>
            </a:r>
          </a:p>
        </p:txBody>
      </p:sp>
    </p:spTree>
    <p:extLst>
      <p:ext uri="{BB962C8B-B14F-4D97-AF65-F5344CB8AC3E}">
        <p14:creationId xmlns:p14="http://schemas.microsoft.com/office/powerpoint/2010/main" val="572067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8" name="Text Placeholder 4">
            <a:extLst>
              <a:ext uri="{FF2B5EF4-FFF2-40B4-BE49-F238E27FC236}">
                <a16:creationId xmlns:a16="http://schemas.microsoft.com/office/drawing/2014/main" id="{047795C0-A039-4AE7-9430-42774312DBC1}"/>
              </a:ext>
            </a:extLst>
          </p:cNvPr>
          <p:cNvSpPr>
            <a:spLocks noGrp="1"/>
          </p:cNvSpPr>
          <p:nvPr>
            <p:ph type="body" sz="quarter" idx="13"/>
          </p:nvPr>
        </p:nvSpPr>
        <p:spPr>
          <a:xfrm>
            <a:off x="458191" y="6531077"/>
            <a:ext cx="8533408" cy="230832"/>
          </a:xfrm>
        </p:spPr>
        <p:txBody>
          <a:bodyPr/>
          <a:lstStyle/>
          <a:p>
            <a:r>
              <a:rPr lang="en-US" dirty="0"/>
              <a:t>Source: GfK TVB Media Comparisons Study 2023. M-S 4A-2A. Persons 18+: Are you a registered voter: Yes.  </a:t>
            </a:r>
          </a:p>
        </p:txBody>
      </p:sp>
      <p:graphicFrame>
        <p:nvGraphicFramePr>
          <p:cNvPr id="9" name="Chart 8">
            <a:extLst>
              <a:ext uri="{FF2B5EF4-FFF2-40B4-BE49-F238E27FC236}">
                <a16:creationId xmlns:a16="http://schemas.microsoft.com/office/drawing/2014/main" id="{CC6CDD1E-0B6D-4731-9BFC-822582BC728F}"/>
              </a:ext>
            </a:extLst>
          </p:cNvPr>
          <p:cNvGraphicFramePr/>
          <p:nvPr>
            <p:extLst>
              <p:ext uri="{D42A27DB-BD31-4B8C-83A1-F6EECF244321}">
                <p14:modId xmlns:p14="http://schemas.microsoft.com/office/powerpoint/2010/main" val="1259217100"/>
              </p:ext>
            </p:extLst>
          </p:nvPr>
        </p:nvGraphicFramePr>
        <p:xfrm>
          <a:off x="2438398" y="1462175"/>
          <a:ext cx="7315201" cy="53648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9CA6B096-D0D1-4FEA-91CF-4DBA39DF1102}"/>
              </a:ext>
            </a:extLst>
          </p:cNvPr>
          <p:cNvSpPr>
            <a:spLocks noGrp="1"/>
          </p:cNvSpPr>
          <p:nvPr>
            <p:ph type="title"/>
          </p:nvPr>
        </p:nvSpPr>
        <p:spPr>
          <a:xfrm>
            <a:off x="419595" y="171373"/>
            <a:ext cx="11352809" cy="1421928"/>
          </a:xfrm>
        </p:spPr>
        <p:txBody>
          <a:bodyPr/>
          <a:lstStyle/>
          <a:p>
            <a:r>
              <a:rPr lang="en-US" sz="3200" dirty="0"/>
              <a:t>5 Times As Many Respondents Viewed Programs With Ads on Linear TV on Their Larger Screen TV Set </a:t>
            </a:r>
            <a:br>
              <a:rPr lang="en-US" sz="3200" dirty="0"/>
            </a:br>
            <a:r>
              <a:rPr lang="en-US" sz="3200" dirty="0"/>
              <a:t>Than on Their Smartphone</a:t>
            </a:r>
          </a:p>
        </p:txBody>
      </p:sp>
      <p:sp>
        <p:nvSpPr>
          <p:cNvPr id="2" name="TextBox 1">
            <a:extLst>
              <a:ext uri="{FF2B5EF4-FFF2-40B4-BE49-F238E27FC236}">
                <a16:creationId xmlns:a16="http://schemas.microsoft.com/office/drawing/2014/main" id="{348DC679-CE2A-2B8B-CFF5-AC36E6D2E861}"/>
              </a:ext>
            </a:extLst>
          </p:cNvPr>
          <p:cNvSpPr txBox="1"/>
          <p:nvPr/>
        </p:nvSpPr>
        <p:spPr>
          <a:xfrm>
            <a:off x="2057400" y="1611868"/>
            <a:ext cx="8762999" cy="369332"/>
          </a:xfrm>
          <a:prstGeom prst="rect">
            <a:avLst/>
          </a:prstGeom>
          <a:noFill/>
        </p:spPr>
        <p:txBody>
          <a:bodyPr wrap="square">
            <a:spAutoFit/>
          </a:bodyPr>
          <a:lstStyle/>
          <a:p>
            <a:pPr algn="ctr"/>
            <a:r>
              <a:rPr lang="en-US" sz="1800" b="1" dirty="0"/>
              <a:t>A18+ Registered Voters</a:t>
            </a:r>
          </a:p>
        </p:txBody>
      </p:sp>
    </p:spTree>
    <p:extLst>
      <p:ext uri="{BB962C8B-B14F-4D97-AF65-F5344CB8AC3E}">
        <p14:creationId xmlns:p14="http://schemas.microsoft.com/office/powerpoint/2010/main" val="3412258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a:xfrm>
            <a:off x="913905" y="1752600"/>
            <a:ext cx="10705604" cy="4659006"/>
          </a:xfrm>
        </p:spPr>
        <p:txBody>
          <a:bodyPr>
            <a:normAutofit/>
          </a:bodyPr>
          <a:lstStyle/>
          <a:p>
            <a:pPr marL="0" indent="0" algn="ctr">
              <a:buNone/>
            </a:pPr>
            <a:r>
              <a:rPr lang="en-US" sz="2800" dirty="0"/>
              <a:t>If the experience of viewing on the two screen sizes were comparable, the gap in time spent should be much narrower</a:t>
            </a:r>
          </a:p>
          <a:p>
            <a:pPr marL="0" indent="0">
              <a:buNone/>
            </a:pPr>
            <a:endParaRPr lang="en-US" sz="3600" dirty="0"/>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graphicFrame>
        <p:nvGraphicFramePr>
          <p:cNvPr id="9" name="Content Placeholder 7">
            <a:extLst>
              <a:ext uri="{FF2B5EF4-FFF2-40B4-BE49-F238E27FC236}">
                <a16:creationId xmlns:a16="http://schemas.microsoft.com/office/drawing/2014/main" id="{219CD8F6-CDA5-4E51-9E35-AEC03FEBF4F0}"/>
              </a:ext>
            </a:extLst>
          </p:cNvPr>
          <p:cNvGraphicFramePr>
            <a:graphicFrameLocks/>
          </p:cNvGraphicFramePr>
          <p:nvPr>
            <p:extLst>
              <p:ext uri="{D42A27DB-BD31-4B8C-83A1-F6EECF244321}">
                <p14:modId xmlns:p14="http://schemas.microsoft.com/office/powerpoint/2010/main" val="1239451301"/>
              </p:ext>
            </p:extLst>
          </p:nvPr>
        </p:nvGraphicFramePr>
        <p:xfrm>
          <a:off x="609599" y="2230070"/>
          <a:ext cx="10820401" cy="43485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C36FD95B-DFC8-470D-B89C-6B46D1945BC8}"/>
              </a:ext>
            </a:extLst>
          </p:cNvPr>
          <p:cNvSpPr>
            <a:spLocks noGrp="1"/>
          </p:cNvSpPr>
          <p:nvPr>
            <p:ph type="body" sz="quarter" idx="13"/>
          </p:nvPr>
        </p:nvSpPr>
        <p:spPr>
          <a:xfrm>
            <a:off x="457200" y="6535579"/>
            <a:ext cx="8565573" cy="246221"/>
          </a:xfrm>
        </p:spPr>
        <p:txBody>
          <a:bodyPr/>
          <a:lstStyle/>
          <a:p>
            <a:r>
              <a:rPr lang="en-US" dirty="0"/>
              <a:t>Source: GfK TVB Media Comparisons Study 2023. M-S 4A-2A. Persons 18+: Are you a registered voter: Yes.  </a:t>
            </a:r>
          </a:p>
        </p:txBody>
      </p:sp>
      <p:sp>
        <p:nvSpPr>
          <p:cNvPr id="12" name="Title 11">
            <a:extLst>
              <a:ext uri="{FF2B5EF4-FFF2-40B4-BE49-F238E27FC236}">
                <a16:creationId xmlns:a16="http://schemas.microsoft.com/office/drawing/2014/main" id="{9743FFE9-9F10-465C-BD86-F0EF445C1990}"/>
              </a:ext>
            </a:extLst>
          </p:cNvPr>
          <p:cNvSpPr>
            <a:spLocks noGrp="1"/>
          </p:cNvSpPr>
          <p:nvPr>
            <p:ph type="title"/>
          </p:nvPr>
        </p:nvSpPr>
        <p:spPr>
          <a:xfrm>
            <a:off x="419595" y="159444"/>
            <a:ext cx="11352809" cy="1089529"/>
          </a:xfrm>
        </p:spPr>
        <p:txBody>
          <a:bodyPr/>
          <a:lstStyle/>
          <a:p>
            <a:r>
              <a:rPr lang="en-US" sz="3600" dirty="0"/>
              <a:t>A Measure of Engagement is How Much Time People Are Willing to Invest With a Platform Daily</a:t>
            </a:r>
          </a:p>
        </p:txBody>
      </p:sp>
      <p:sp>
        <p:nvSpPr>
          <p:cNvPr id="2" name="TextBox 1">
            <a:extLst>
              <a:ext uri="{FF2B5EF4-FFF2-40B4-BE49-F238E27FC236}">
                <a16:creationId xmlns:a16="http://schemas.microsoft.com/office/drawing/2014/main" id="{8ABE805B-C621-54E1-5EA3-EF0C423F6E47}"/>
              </a:ext>
            </a:extLst>
          </p:cNvPr>
          <p:cNvSpPr txBox="1"/>
          <p:nvPr/>
        </p:nvSpPr>
        <p:spPr>
          <a:xfrm>
            <a:off x="2474495" y="1371600"/>
            <a:ext cx="8193505" cy="369332"/>
          </a:xfrm>
          <a:prstGeom prst="rect">
            <a:avLst/>
          </a:prstGeom>
          <a:noFill/>
        </p:spPr>
        <p:txBody>
          <a:bodyPr wrap="square">
            <a:spAutoFit/>
          </a:bodyPr>
          <a:lstStyle/>
          <a:p>
            <a:pPr algn="ctr"/>
            <a:r>
              <a:rPr lang="en-US" sz="1800" b="1" dirty="0"/>
              <a:t>A18+ Registered Voters</a:t>
            </a:r>
          </a:p>
        </p:txBody>
      </p:sp>
    </p:spTree>
    <p:extLst>
      <p:ext uri="{BB962C8B-B14F-4D97-AF65-F5344CB8AC3E}">
        <p14:creationId xmlns:p14="http://schemas.microsoft.com/office/powerpoint/2010/main" val="1310053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pic>
        <p:nvPicPr>
          <p:cNvPr id="7" name="Picture 6">
            <a:extLst>
              <a:ext uri="{FF2B5EF4-FFF2-40B4-BE49-F238E27FC236}">
                <a16:creationId xmlns:a16="http://schemas.microsoft.com/office/drawing/2014/main" id="{7BF48E1C-A702-E7F7-8B60-BE800F52CD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63" b="8696"/>
          <a:stretch/>
        </p:blipFill>
        <p:spPr>
          <a:xfrm>
            <a:off x="3077469" y="990600"/>
            <a:ext cx="6037061" cy="3992880"/>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544389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877D506-7F9E-F60D-503C-AF8E92D7AFAA}"/>
              </a:ext>
            </a:extLst>
          </p:cNvPr>
          <p:cNvGraphicFramePr/>
          <p:nvPr>
            <p:extLst>
              <p:ext uri="{D42A27DB-BD31-4B8C-83A1-F6EECF244321}">
                <p14:modId xmlns:p14="http://schemas.microsoft.com/office/powerpoint/2010/main" val="1981336548"/>
              </p:ext>
            </p:extLst>
          </p:nvPr>
        </p:nvGraphicFramePr>
        <p:xfrm>
          <a:off x="228600" y="609601"/>
          <a:ext cx="1188522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8180" y="152400"/>
            <a:ext cx="11687713" cy="1089529"/>
          </a:xfrm>
        </p:spPr>
        <p:txBody>
          <a:bodyPr/>
          <a:lstStyle/>
          <a:p>
            <a:r>
              <a:rPr lang="en-US" sz="3600" dirty="0"/>
              <a:t>The Primary Source For News Among </a:t>
            </a:r>
            <a:br>
              <a:rPr lang="en-US" sz="3600" dirty="0"/>
            </a:br>
            <a:r>
              <a:rPr lang="en-US" sz="3600" dirty="0"/>
              <a:t>Registered Voters: 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457200" y="6273969"/>
            <a:ext cx="9296400" cy="507831"/>
          </a:xfrm>
        </p:spPr>
        <p:txBody>
          <a:bodyPr/>
          <a:lstStyle/>
          <a:p>
            <a:r>
              <a:rPr lang="en-US" dirty="0"/>
              <a:t>Source: GfK TVB Media Comparisons Study 2023. Persons 18+: Are you a registered voter: Yes. Includes only those who chose a media.                                               QO5 - Which one of the following sources, if any, would you say is your primary source for news?                                                                                         Broadcast TV News &amp; Broadcast TV News Websites/Apps include local TV station &amp; broadcast network telecasts and websites/apps for news/weather/sports.</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dirty="0"/>
              <a:t>A18+ Registered Voters</a:t>
            </a:r>
          </a:p>
        </p:txBody>
      </p:sp>
    </p:spTree>
    <p:extLst>
      <p:ext uri="{BB962C8B-B14F-4D97-AF65-F5344CB8AC3E}">
        <p14:creationId xmlns:p14="http://schemas.microsoft.com/office/powerpoint/2010/main" val="1807741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3</a:t>
            </a:fld>
            <a:endParaRPr lang="en-US" dirty="0">
              <a:solidFill>
                <a:srgbClr val="1C1C1C"/>
              </a:solidFill>
            </a:endParaRPr>
          </a:p>
        </p:txBody>
      </p:sp>
      <p:sp>
        <p:nvSpPr>
          <p:cNvPr id="3" name="Text Placeholder 2"/>
          <p:cNvSpPr>
            <a:spLocks noGrp="1"/>
          </p:cNvSpPr>
          <p:nvPr>
            <p:ph type="body" sz="quarter" idx="13"/>
          </p:nvPr>
        </p:nvSpPr>
        <p:spPr>
          <a:xfrm>
            <a:off x="457200" y="6531077"/>
            <a:ext cx="8580127" cy="230832"/>
          </a:xfrm>
        </p:spPr>
        <p:txBody>
          <a:bodyPr/>
          <a:lstStyle/>
          <a:p>
            <a:r>
              <a:rPr lang="en-US" dirty="0"/>
              <a:t>Source: GfK TVB Media Comparisons Study 2023.</a:t>
            </a:r>
          </a:p>
        </p:txBody>
      </p:sp>
    </p:spTree>
    <p:extLst>
      <p:ext uri="{BB962C8B-B14F-4D97-AF65-F5344CB8AC3E}">
        <p14:creationId xmlns:p14="http://schemas.microsoft.com/office/powerpoint/2010/main" val="30368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B1C5CC7-AAB1-4D53-99F9-BF19161AA208}"/>
              </a:ext>
            </a:extLst>
          </p:cNvPr>
          <p:cNvGraphicFramePr/>
          <p:nvPr>
            <p:extLst>
              <p:ext uri="{D42A27DB-BD31-4B8C-83A1-F6EECF244321}">
                <p14:modId xmlns:p14="http://schemas.microsoft.com/office/powerpoint/2010/main" val="1036877573"/>
              </p:ext>
            </p:extLst>
          </p:nvPr>
        </p:nvGraphicFramePr>
        <p:xfrm>
          <a:off x="302820" y="619950"/>
          <a:ext cx="11811000" cy="56181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457200" y="6227802"/>
            <a:ext cx="8305800" cy="553998"/>
          </a:xfrm>
        </p:spPr>
        <p:txBody>
          <a:bodyPr/>
          <a:lstStyle/>
          <a:p>
            <a:r>
              <a:rPr lang="en-US" dirty="0"/>
              <a:t>Source: GfK TVB Media Comparisons Study 2023. Persons 18+: Are you a registered voter: Yes. Includes only those who chose a media.                   QO6 - What source do you turn to first for information about local weather, traffic, or sports? Cable TV websites/apps, public TV news, national newspapers, local newspapers, radio station website/apps, streaming radio, and podcasts were &lt; 3%.</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826820" y="1463257"/>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A18+ Registered Voters</a:t>
            </a:r>
          </a:p>
        </p:txBody>
      </p:sp>
    </p:spTree>
    <p:extLst>
      <p:ext uri="{BB962C8B-B14F-4D97-AF65-F5344CB8AC3E}">
        <p14:creationId xmlns:p14="http://schemas.microsoft.com/office/powerpoint/2010/main" val="3500053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0C12686-CC6C-91A6-4718-71FA6C0DA2EB}"/>
              </a:ext>
            </a:extLst>
          </p:cNvPr>
          <p:cNvGraphicFramePr/>
          <p:nvPr>
            <p:extLst>
              <p:ext uri="{D42A27DB-BD31-4B8C-83A1-F6EECF244321}">
                <p14:modId xmlns:p14="http://schemas.microsoft.com/office/powerpoint/2010/main" val="2823099564"/>
              </p:ext>
            </p:extLst>
          </p:nvPr>
        </p:nvGraphicFramePr>
        <p:xfrm>
          <a:off x="304800" y="1447800"/>
          <a:ext cx="11809020" cy="48030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28600" y="228600"/>
            <a:ext cx="11809020" cy="558086"/>
          </a:xfrm>
        </p:spPr>
        <p:txBody>
          <a:bodyPr/>
          <a:lstStyle/>
          <a:p>
            <a:r>
              <a:rPr lang="en-US" sz="3400" dirty="0"/>
              <a:t>Registered Voters’ Trust is in Local Broadcast Assets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31</a:t>
            </a:fld>
            <a:endParaRPr lang="en-US" dirty="0">
              <a:solidFill>
                <a:prstClr val="black"/>
              </a:solidFill>
            </a:endParaRPr>
          </a:p>
        </p:txBody>
      </p:sp>
      <p:sp>
        <p:nvSpPr>
          <p:cNvPr id="5" name="Text Placeholder 4"/>
          <p:cNvSpPr>
            <a:spLocks noGrp="1"/>
          </p:cNvSpPr>
          <p:nvPr>
            <p:ph type="body" sz="quarter" idx="13"/>
          </p:nvPr>
        </p:nvSpPr>
        <p:spPr>
          <a:xfrm>
            <a:off x="381000" y="6381690"/>
            <a:ext cx="9964385" cy="400110"/>
          </a:xfrm>
        </p:spPr>
        <p:txBody>
          <a:bodyPr/>
          <a:lstStyle/>
          <a:p>
            <a:pPr>
              <a:lnSpc>
                <a:spcPct val="100000"/>
              </a:lnSpc>
            </a:pPr>
            <a:r>
              <a:rPr lang="en-US" dirty="0"/>
              <a:t>Source: GfK TVB Media Comparisons Study 2023. Persons 18+: Are you a registered voter: Yes. QO9 - For each source, please indicate the extent to which you agree or disagree with the following statement: I trust the News that I see/hear on this media source. Agree Strongly or Agree Somewhat. </a:t>
            </a:r>
          </a:p>
        </p:txBody>
      </p:sp>
      <p:sp>
        <p:nvSpPr>
          <p:cNvPr id="12" name="Rectangle 11"/>
          <p:cNvSpPr/>
          <p:nvPr/>
        </p:nvSpPr>
        <p:spPr>
          <a:xfrm>
            <a:off x="1827810" y="742772"/>
            <a:ext cx="8763000" cy="800219"/>
          </a:xfrm>
          <a:prstGeom prst="rect">
            <a:avLst/>
          </a:prstGeom>
        </p:spPr>
        <p:txBody>
          <a:bodyPr wrap="square">
            <a:spAutoFit/>
          </a:bodyPr>
          <a:lstStyle/>
          <a:p>
            <a:pPr algn="ctr"/>
            <a:r>
              <a:rPr lang="en-US" sz="1400" b="1" dirty="0"/>
              <a:t>A18+ Registered Voters</a:t>
            </a:r>
          </a:p>
          <a:p>
            <a:pPr algn="ctr"/>
            <a:r>
              <a:rPr lang="en-US" sz="1400" b="1" dirty="0"/>
              <a:t>I trust the News that I see/hear on this media source:</a:t>
            </a:r>
            <a:endParaRPr lang="en-US" sz="2000" b="1" dirty="0"/>
          </a:p>
          <a:p>
            <a:pPr algn="ctr"/>
            <a:r>
              <a:rPr lang="en-US" sz="1800" b="1" dirty="0"/>
              <a:t>Percent Agree</a:t>
            </a:r>
          </a:p>
        </p:txBody>
      </p:sp>
      <p:sp>
        <p:nvSpPr>
          <p:cNvPr id="8" name="Oval 7">
            <a:extLst>
              <a:ext uri="{FF2B5EF4-FFF2-40B4-BE49-F238E27FC236}">
                <a16:creationId xmlns:a16="http://schemas.microsoft.com/office/drawing/2014/main" id="{198E2645-964C-49B2-AD0E-4CB5F2EAB39F}"/>
              </a:ext>
            </a:extLst>
          </p:cNvPr>
          <p:cNvSpPr/>
          <p:nvPr/>
        </p:nvSpPr>
        <p:spPr>
          <a:xfrm>
            <a:off x="11430000" y="15240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10421585" y="24046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9525000" y="41572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7239000" y="59436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1530075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0114"/>
            <a:ext cx="11734799" cy="978729"/>
          </a:xfrm>
        </p:spPr>
        <p:txBody>
          <a:bodyPr/>
          <a:lstStyle/>
          <a:p>
            <a:r>
              <a:rPr lang="en-US" sz="3200" dirty="0"/>
              <a:t>Local Broadcast Television News: Most Involved In Your Community For Registered Voters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457200" y="6381690"/>
            <a:ext cx="9448800" cy="400110"/>
          </a:xfrm>
        </p:spPr>
        <p:txBody>
          <a:bodyPr/>
          <a:lstStyle/>
          <a:p>
            <a:r>
              <a:rPr lang="en-US" dirty="0"/>
              <a:t>Source: GfK TVB Media Comparisons Study 2023. Persons 18+: Are you a registered voter: Yes.                                                                                          Includes only those who chose a media. QO8 - And, which source of news do you feel is the most involved in your community? </a:t>
            </a:r>
          </a:p>
        </p:txBody>
      </p:sp>
      <p:sp>
        <p:nvSpPr>
          <p:cNvPr id="7" name="Rectangle 6"/>
          <p:cNvSpPr/>
          <p:nvPr/>
        </p:nvSpPr>
        <p:spPr>
          <a:xfrm>
            <a:off x="3929062" y="1295400"/>
            <a:ext cx="4410075" cy="584775"/>
          </a:xfrm>
          <a:prstGeom prst="rect">
            <a:avLst/>
          </a:prstGeom>
        </p:spPr>
        <p:txBody>
          <a:bodyPr wrap="square">
            <a:spAutoFit/>
          </a:bodyPr>
          <a:lstStyle/>
          <a:p>
            <a:pPr algn="ctr"/>
            <a:r>
              <a:rPr lang="en-US" sz="1600" b="1" dirty="0"/>
              <a:t>Which source of news do you feel is the most involved in your community?</a:t>
            </a:r>
          </a:p>
        </p:txBody>
      </p:sp>
      <p:graphicFrame>
        <p:nvGraphicFramePr>
          <p:cNvPr id="3" name="Chart 2">
            <a:extLst>
              <a:ext uri="{FF2B5EF4-FFF2-40B4-BE49-F238E27FC236}">
                <a16:creationId xmlns:a16="http://schemas.microsoft.com/office/drawing/2014/main" id="{C341FBA3-7167-F69B-C6F0-4454706CD8A5}"/>
              </a:ext>
            </a:extLst>
          </p:cNvPr>
          <p:cNvGraphicFramePr/>
          <p:nvPr>
            <p:extLst>
              <p:ext uri="{D42A27DB-BD31-4B8C-83A1-F6EECF244321}">
                <p14:modId xmlns:p14="http://schemas.microsoft.com/office/powerpoint/2010/main" val="3802879787"/>
              </p:ext>
            </p:extLst>
          </p:nvPr>
        </p:nvGraphicFramePr>
        <p:xfrm>
          <a:off x="228600" y="1541225"/>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208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D4A1C33-677B-8897-D810-3A9BDBC75F5D}"/>
              </a:ext>
            </a:extLst>
          </p:cNvPr>
          <p:cNvGraphicFramePr/>
          <p:nvPr>
            <p:extLst>
              <p:ext uri="{D42A27DB-BD31-4B8C-83A1-F6EECF244321}">
                <p14:modId xmlns:p14="http://schemas.microsoft.com/office/powerpoint/2010/main" val="267220414"/>
              </p:ext>
            </p:extLst>
          </p:nvPr>
        </p:nvGraphicFramePr>
        <p:xfrm>
          <a:off x="1556818" y="1812561"/>
          <a:ext cx="9459364" cy="504543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04800" y="152400"/>
            <a:ext cx="11604187" cy="1034129"/>
          </a:xfrm>
        </p:spPr>
        <p:txBody>
          <a:bodyPr/>
          <a:lstStyle/>
          <a:p>
            <a:r>
              <a:rPr lang="en-US" sz="3400" dirty="0"/>
              <a:t>Local Broadcast Television Station Websites: Top Choice For Info On News And Events For Registered Voters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
        <p:nvSpPr>
          <p:cNvPr id="5" name="Text Placeholder 4"/>
          <p:cNvSpPr>
            <a:spLocks noGrp="1"/>
          </p:cNvSpPr>
          <p:nvPr>
            <p:ph type="body" sz="quarter" idx="13"/>
          </p:nvPr>
        </p:nvSpPr>
        <p:spPr>
          <a:xfrm>
            <a:off x="457201" y="6361799"/>
            <a:ext cx="9459364" cy="400110"/>
          </a:xfrm>
        </p:spPr>
        <p:txBody>
          <a:bodyPr/>
          <a:lstStyle/>
          <a:p>
            <a:pPr>
              <a:lnSpc>
                <a:spcPct val="100000"/>
              </a:lnSpc>
            </a:pPr>
            <a:r>
              <a:rPr lang="en-US" dirty="0"/>
              <a:t>Source: GfK TVB Media Comparisons Study 2023. Persons 18+: Are you a registered voter: Yes. Includes only those who answered. QO13 - Which one of the following websites are you most likely to turn to when you need information about local news or events? As a percentage of those that use websites and apps. </a:t>
            </a:r>
          </a:p>
        </p:txBody>
      </p:sp>
      <p:sp>
        <p:nvSpPr>
          <p:cNvPr id="7" name="Rectangle 6"/>
          <p:cNvSpPr/>
          <p:nvPr/>
        </p:nvSpPr>
        <p:spPr>
          <a:xfrm>
            <a:off x="3505200" y="1273314"/>
            <a:ext cx="55625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dirty="0"/>
              <a:t>A18+ Registered Voters</a:t>
            </a:r>
          </a:p>
        </p:txBody>
      </p:sp>
    </p:spTree>
    <p:extLst>
      <p:ext uri="{BB962C8B-B14F-4D97-AF65-F5344CB8AC3E}">
        <p14:creationId xmlns:p14="http://schemas.microsoft.com/office/powerpoint/2010/main" val="3749989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Television: Motivator &amp; Influencer</a:t>
            </a:r>
          </a:p>
        </p:txBody>
      </p:sp>
    </p:spTree>
    <p:extLst>
      <p:ext uri="{BB962C8B-B14F-4D97-AF65-F5344CB8AC3E}">
        <p14:creationId xmlns:p14="http://schemas.microsoft.com/office/powerpoint/2010/main" val="3598983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1069"/>
            <a:ext cx="11352809" cy="1200329"/>
          </a:xfrm>
        </p:spPr>
        <p:txBody>
          <a:bodyPr/>
          <a:lstStyle/>
          <a:p>
            <a:r>
              <a:rPr lang="en-US" dirty="0"/>
              <a:t>Television Ads Motivate </a:t>
            </a:r>
            <a:br>
              <a:rPr lang="en-US" dirty="0"/>
            </a:br>
            <a:r>
              <a:rPr lang="en-US" dirty="0"/>
              <a:t>Registered Voters To Learn More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35</a:t>
            </a:fld>
            <a:endParaRPr lang="en-US" dirty="0">
              <a:solidFill>
                <a:prstClr val="black"/>
              </a:solidFill>
            </a:endParaRPr>
          </a:p>
        </p:txBody>
      </p:sp>
      <p:sp>
        <p:nvSpPr>
          <p:cNvPr id="5" name="Text Placeholder 4"/>
          <p:cNvSpPr>
            <a:spLocks noGrp="1"/>
          </p:cNvSpPr>
          <p:nvPr>
            <p:ph type="body" sz="quarter" idx="13"/>
          </p:nvPr>
        </p:nvSpPr>
        <p:spPr>
          <a:xfrm>
            <a:off x="389115" y="6207911"/>
            <a:ext cx="9059685" cy="553998"/>
          </a:xfrm>
        </p:spPr>
        <p:txBody>
          <a:bodyPr/>
          <a:lstStyle/>
          <a:p>
            <a:pPr eaLnBrk="0" hangingPunct="0">
              <a:lnSpc>
                <a:spcPct val="100000"/>
              </a:lnSpc>
            </a:pPr>
            <a:r>
              <a:rPr lang="en-US" dirty="0"/>
              <a:t>Source: GfK TVB Media Comparisons Study 2023. Persons 18+: Are you a registered voter: Yes. QO2 - From which of the following sources’ advertising are you most motivated to learn more about advertised products or brands you might like to try or buy? Respondent could select more than one answer. Broadcast TV News Websites/Apps includes local TV station &amp; network websites/apps for news/weather/sports.</a:t>
            </a:r>
          </a:p>
        </p:txBody>
      </p:sp>
      <p:graphicFrame>
        <p:nvGraphicFramePr>
          <p:cNvPr id="9" name="Chart 8"/>
          <p:cNvGraphicFramePr/>
          <p:nvPr>
            <p:extLst>
              <p:ext uri="{D42A27DB-BD31-4B8C-83A1-F6EECF244321}">
                <p14:modId xmlns:p14="http://schemas.microsoft.com/office/powerpoint/2010/main" val="4250724264"/>
              </p:ext>
            </p:extLst>
          </p:nvPr>
        </p:nvGraphicFramePr>
        <p:xfrm>
          <a:off x="419595" y="1219200"/>
          <a:ext cx="11162804" cy="4934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1722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4F5FA13-5FB1-407D-BF2B-456AD4979843}"/>
              </a:ext>
            </a:extLst>
          </p:cNvPr>
          <p:cNvGraphicFramePr/>
          <p:nvPr>
            <p:extLst>
              <p:ext uri="{D42A27DB-BD31-4B8C-83A1-F6EECF244321}">
                <p14:modId xmlns:p14="http://schemas.microsoft.com/office/powerpoint/2010/main" val="938360423"/>
              </p:ext>
            </p:extLst>
          </p:nvPr>
        </p:nvGraphicFramePr>
        <p:xfrm>
          <a:off x="419595" y="1183489"/>
          <a:ext cx="11162804" cy="50649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4801" y="152401"/>
            <a:ext cx="11658600" cy="1034129"/>
          </a:xfrm>
        </p:spPr>
        <p:txBody>
          <a:bodyPr/>
          <a:lstStyle/>
          <a:p>
            <a:r>
              <a:rPr lang="en-US" sz="3400" dirty="0"/>
              <a:t>Television is The Top Advertising Medium That </a:t>
            </a:r>
            <a:br>
              <a:rPr lang="en-US" sz="3400" dirty="0"/>
            </a:br>
            <a:r>
              <a:rPr lang="en-US" sz="3400" dirty="0"/>
              <a:t>Influences Decisions For Registered Voters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36</a:t>
            </a:fld>
            <a:endParaRPr lang="en-US" dirty="0">
              <a:solidFill>
                <a:prstClr val="black"/>
              </a:solidFill>
            </a:endParaRPr>
          </a:p>
        </p:txBody>
      </p:sp>
      <p:sp>
        <p:nvSpPr>
          <p:cNvPr id="5" name="Text Placeholder 4"/>
          <p:cNvSpPr>
            <a:spLocks noGrp="1"/>
          </p:cNvSpPr>
          <p:nvPr>
            <p:ph type="body" sz="quarter" idx="13"/>
          </p:nvPr>
        </p:nvSpPr>
        <p:spPr>
          <a:xfrm>
            <a:off x="388626" y="6207911"/>
            <a:ext cx="7688574" cy="553998"/>
          </a:xfrm>
        </p:spPr>
        <p:txBody>
          <a:bodyPr/>
          <a:lstStyle/>
          <a:p>
            <a:pPr eaLnBrk="0" hangingPunct="0">
              <a:lnSpc>
                <a:spcPct val="100000"/>
              </a:lnSpc>
            </a:pPr>
            <a:r>
              <a:rPr lang="en-US" dirty="0"/>
              <a:t>Source: GfK TVB Media Comparisons Study 2023. Persons 18+: Are you a registered voter: </a:t>
            </a:r>
            <a:r>
              <a:rPr lang="en-US"/>
              <a:t>Yes. </a:t>
            </a:r>
            <a:r>
              <a:rPr lang="en-US" dirty="0"/>
              <a:t>Includes only those who chose a media. QO1 - Please select the one type of advertising medium which, you feel, most influences you to make a purchase decision? Broadcast TV News Websites/Apps includes local TV station &amp; network websites/apps for news/weather/sports. </a:t>
            </a:r>
          </a:p>
        </p:txBody>
      </p:sp>
      <p:sp>
        <p:nvSpPr>
          <p:cNvPr id="9" name="Rectangle 8"/>
          <p:cNvSpPr/>
          <p:nvPr/>
        </p:nvSpPr>
        <p:spPr>
          <a:xfrm>
            <a:off x="6854239" y="3124200"/>
            <a:ext cx="4953000" cy="1323439"/>
          </a:xfrm>
          <a:prstGeom prst="rect">
            <a:avLst/>
          </a:prstGeom>
        </p:spPr>
        <p:txBody>
          <a:bodyPr wrap="square">
            <a:spAutoFit/>
          </a:bodyPr>
          <a:lstStyle/>
          <a:p>
            <a:pPr algn="ctr" fontAlgn="base">
              <a:spcBef>
                <a:spcPct val="0"/>
              </a:spcBef>
              <a:spcAft>
                <a:spcPct val="0"/>
              </a:spcAft>
              <a:defRPr/>
            </a:pPr>
            <a:r>
              <a:rPr lang="en-US" sz="1600" b="1" kern="0" dirty="0">
                <a:solidFill>
                  <a:srgbClr val="000000"/>
                </a:solidFill>
              </a:rPr>
              <a:t>% </a:t>
            </a:r>
            <a:r>
              <a:rPr lang="en-US" sz="1600" b="1" dirty="0"/>
              <a:t>A18+ Registered Voters</a:t>
            </a:r>
          </a:p>
          <a:p>
            <a:pPr algn="ctr" fontAlgn="base">
              <a:spcBef>
                <a:spcPct val="0"/>
              </a:spcBef>
              <a:spcAft>
                <a:spcPct val="0"/>
              </a:spcAft>
              <a:defRPr/>
            </a:pPr>
            <a:endParaRPr lang="en-US" sz="1600" b="1" dirty="0"/>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rPr>
              <a:t>Advertising medium which you feel most influences you to make a decision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799916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37</a:t>
            </a:fld>
            <a:endParaRPr lang="en-US" dirty="0">
              <a:solidFill>
                <a:prstClr val="black"/>
              </a:solidFill>
            </a:endParaRPr>
          </a:p>
        </p:txBody>
      </p:sp>
      <p:sp>
        <p:nvSpPr>
          <p:cNvPr id="5" name="Text Placeholder 4"/>
          <p:cNvSpPr>
            <a:spLocks noGrp="1"/>
          </p:cNvSpPr>
          <p:nvPr>
            <p:ph type="body" sz="quarter" idx="13"/>
          </p:nvPr>
        </p:nvSpPr>
        <p:spPr>
          <a:xfrm>
            <a:off x="457201" y="6361799"/>
            <a:ext cx="9372600" cy="400110"/>
          </a:xfrm>
        </p:spPr>
        <p:txBody>
          <a:bodyPr/>
          <a:lstStyle/>
          <a:p>
            <a:pPr>
              <a:lnSpc>
                <a:spcPct val="100000"/>
              </a:lnSpc>
            </a:pPr>
            <a:r>
              <a:rPr lang="en-US" dirty="0"/>
              <a:t>Source: GfK TVB Media Comparisons Study 2023. Persons 18+: Are you a registered voter: Yes. Includes only those who answered.                                                     QO3 -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to the Internet to find out more information about that product or service?</a:t>
            </a:r>
          </a:p>
        </p:txBody>
      </p:sp>
      <p:graphicFrame>
        <p:nvGraphicFramePr>
          <p:cNvPr id="8" name="Chart 7"/>
          <p:cNvGraphicFramePr/>
          <p:nvPr>
            <p:extLst>
              <p:ext uri="{D42A27DB-BD31-4B8C-83A1-F6EECF244321}">
                <p14:modId xmlns:p14="http://schemas.microsoft.com/office/powerpoint/2010/main" val="2572990557"/>
              </p:ext>
            </p:extLst>
          </p:nvPr>
        </p:nvGraphicFramePr>
        <p:xfrm>
          <a:off x="4533899" y="1872091"/>
          <a:ext cx="3124200"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7322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38</a:t>
            </a:fld>
            <a:endParaRPr lang="en-US" dirty="0">
              <a:solidFill>
                <a:prstClr val="black"/>
              </a:solidFill>
            </a:endParaRPr>
          </a:p>
        </p:txBody>
      </p:sp>
      <p:sp>
        <p:nvSpPr>
          <p:cNvPr id="5" name="Text Placeholder 4"/>
          <p:cNvSpPr>
            <a:spLocks noGrp="1"/>
          </p:cNvSpPr>
          <p:nvPr>
            <p:ph type="body" sz="quarter" idx="13"/>
          </p:nvPr>
        </p:nvSpPr>
        <p:spPr>
          <a:xfrm>
            <a:off x="457201" y="6207911"/>
            <a:ext cx="7162799" cy="553998"/>
          </a:xfrm>
        </p:spPr>
        <p:txBody>
          <a:bodyPr/>
          <a:lstStyle/>
          <a:p>
            <a:pPr>
              <a:lnSpc>
                <a:spcPct val="100000"/>
              </a:lnSpc>
            </a:pPr>
            <a:r>
              <a:rPr lang="en-US" dirty="0"/>
              <a:t>Source: GfK TVB Media Comparisons Study 2023. Persons 18+: Are you a registered voter: Yes.                                              QO12 -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extLst>
              <p:ext uri="{D42A27DB-BD31-4B8C-83A1-F6EECF244321}">
                <p14:modId xmlns:p14="http://schemas.microsoft.com/office/powerpoint/2010/main" val="2345890803"/>
              </p:ext>
            </p:extLst>
          </p:nvPr>
        </p:nvGraphicFramePr>
        <p:xfrm>
          <a:off x="4648200" y="457200"/>
          <a:ext cx="31242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051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6" y="228600"/>
            <a:ext cx="11352809" cy="978729"/>
          </a:xfrm>
        </p:spPr>
        <p:txBody>
          <a:bodyPr/>
          <a:lstStyle/>
          <a:p>
            <a:r>
              <a:rPr lang="en-US" sz="3200" dirty="0"/>
              <a:t>43% of Registered Voters Have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39</a:t>
            </a:fld>
            <a:endParaRPr lang="en-US" dirty="0">
              <a:solidFill>
                <a:prstClr val="black"/>
              </a:solidFill>
            </a:endParaRPr>
          </a:p>
        </p:txBody>
      </p:sp>
      <p:sp>
        <p:nvSpPr>
          <p:cNvPr id="5" name="Text Placeholder 4"/>
          <p:cNvSpPr>
            <a:spLocks noGrp="1"/>
          </p:cNvSpPr>
          <p:nvPr>
            <p:ph type="body" sz="quarter" idx="13"/>
          </p:nvPr>
        </p:nvSpPr>
        <p:spPr>
          <a:xfrm>
            <a:off x="457200" y="6227802"/>
            <a:ext cx="6489956" cy="553998"/>
          </a:xfrm>
        </p:spPr>
        <p:txBody>
          <a:bodyPr/>
          <a:lstStyle/>
          <a:p>
            <a:r>
              <a:rPr lang="en-US" dirty="0"/>
              <a:t>Source: GfK TVB Media Comparisons Study 2023. Persons 18+: Are you a registered voter: Yes.                                                    Includes only those who answered all of the time, often, or sometimes. QO10 - Have you ever read or watched local broadcast TV station content on a social media site like Facebook, Twitter, Instagram or TikTok?</a:t>
            </a:r>
          </a:p>
        </p:txBody>
      </p:sp>
      <p:graphicFrame>
        <p:nvGraphicFramePr>
          <p:cNvPr id="7" name="Chart 6"/>
          <p:cNvGraphicFramePr/>
          <p:nvPr>
            <p:extLst>
              <p:ext uri="{D42A27DB-BD31-4B8C-83A1-F6EECF244321}">
                <p14:modId xmlns:p14="http://schemas.microsoft.com/office/powerpoint/2010/main" val="3057092999"/>
              </p:ext>
            </p:extLst>
          </p:nvPr>
        </p:nvGraphicFramePr>
        <p:xfrm>
          <a:off x="4505600" y="1165856"/>
          <a:ext cx="3200400" cy="5246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51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669724"/>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14" name="Group 13">
            <a:extLst>
              <a:ext uri="{FF2B5EF4-FFF2-40B4-BE49-F238E27FC236}">
                <a16:creationId xmlns:a16="http://schemas.microsoft.com/office/drawing/2014/main" id="{EB0B47A2-B444-2C75-1129-29633B9D9BAA}"/>
              </a:ext>
            </a:extLst>
          </p:cNvPr>
          <p:cNvGrpSpPr/>
          <p:nvPr/>
        </p:nvGrpSpPr>
        <p:grpSpPr>
          <a:xfrm>
            <a:off x="2209800" y="2514600"/>
            <a:ext cx="7772400" cy="2473720"/>
            <a:chOff x="2590800" y="2514600"/>
            <a:chExt cx="7772400" cy="2473720"/>
          </a:xfrm>
        </p:grpSpPr>
        <p:pic>
          <p:nvPicPr>
            <p:cNvPr id="10" name="Picture 9">
              <a:extLst>
                <a:ext uri="{FF2B5EF4-FFF2-40B4-BE49-F238E27FC236}">
                  <a16:creationId xmlns:a16="http://schemas.microsoft.com/office/drawing/2014/main" id="{0AD289B6-1ED9-E2F7-F0C9-501AEDA24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4908" y="2514600"/>
              <a:ext cx="3298292" cy="2473720"/>
            </a:xfrm>
            <a:prstGeom prst="rect">
              <a:avLst/>
            </a:prstGeom>
            <a:noFill/>
            <a:ln>
              <a:solidFill>
                <a:schemeClr val="tx2"/>
              </a:solidFill>
            </a:ln>
            <a:effectLst>
              <a:innerShdw blurRad="114300">
                <a:prstClr val="black"/>
              </a:innerShdw>
            </a:effectLst>
          </p:spPr>
        </p:pic>
        <p:pic>
          <p:nvPicPr>
            <p:cNvPr id="12" name="Picture 11">
              <a:extLst>
                <a:ext uri="{FF2B5EF4-FFF2-40B4-BE49-F238E27FC236}">
                  <a16:creationId xmlns:a16="http://schemas.microsoft.com/office/drawing/2014/main" id="{C4915A19-D3BB-7EDF-9273-8EF2FF9B85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0" r="3574" b="4743"/>
            <a:stretch/>
          </p:blipFill>
          <p:spPr>
            <a:xfrm>
              <a:off x="2590800" y="2514600"/>
              <a:ext cx="3298292" cy="2473720"/>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3020488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575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52800" y="1219200"/>
            <a:ext cx="5257800" cy="2590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19595" y="152400"/>
            <a:ext cx="11352809" cy="590931"/>
          </a:xfrm>
        </p:spPr>
        <p:txBody>
          <a:bodyPr/>
          <a:lstStyle/>
          <a:p>
            <a:r>
              <a:rPr lang="en-US" sz="3600" dirty="0"/>
              <a:t>Out of 5 choices, 4 were Broadcast Networks</a:t>
            </a:r>
          </a:p>
        </p:txBody>
      </p:sp>
      <p:sp>
        <p:nvSpPr>
          <p:cNvPr id="3" name="Text Placeholder 2"/>
          <p:cNvSpPr>
            <a:spLocks noGrp="1"/>
          </p:cNvSpPr>
          <p:nvPr>
            <p:ph type="body" sz="quarter" idx="13"/>
          </p:nvPr>
        </p:nvSpPr>
        <p:spPr>
          <a:xfrm>
            <a:off x="388621" y="6197769"/>
            <a:ext cx="9550367" cy="507831"/>
          </a:xfrm>
        </p:spPr>
        <p:txBody>
          <a:bodyPr/>
          <a:lstStyle/>
          <a:p>
            <a:r>
              <a:rPr lang="en-US" dirty="0"/>
              <a:t>Source: GfK TVB Media Comparisons Study 2023.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15" name="Rectangle 14"/>
          <p:cNvSpPr/>
          <p:nvPr/>
        </p:nvSpPr>
        <p:spPr>
          <a:xfrm>
            <a:off x="1458411" y="719740"/>
            <a:ext cx="9275176" cy="400110"/>
          </a:xfrm>
          <a:prstGeom prst="rect">
            <a:avLst/>
          </a:prstGeom>
        </p:spPr>
        <p:txBody>
          <a:bodyPr wrap="square">
            <a:spAutoFit/>
          </a:bodyPr>
          <a:lstStyle/>
          <a:p>
            <a:pPr algn="ctr"/>
            <a:r>
              <a:rPr lang="en-US" sz="2000" dirty="0">
                <a:solidFill>
                  <a:prstClr val="black"/>
                </a:solidFill>
              </a:rPr>
              <a:t>If you could choose only </a:t>
            </a:r>
            <a:r>
              <a:rPr lang="en-US" sz="2000" b="1" dirty="0">
                <a:solidFill>
                  <a:prstClr val="black"/>
                </a:solidFill>
              </a:rPr>
              <a:t>five</a:t>
            </a:r>
            <a:r>
              <a:rPr lang="en-US" sz="2000" dirty="0">
                <a:solidFill>
                  <a:prstClr val="black"/>
                </a:solidFill>
              </a:rPr>
              <a:t> networks, which five would you choose? </a:t>
            </a:r>
          </a:p>
        </p:txBody>
      </p:sp>
      <p:grpSp>
        <p:nvGrpSpPr>
          <p:cNvPr id="9" name="Group 8"/>
          <p:cNvGrpSpPr/>
          <p:nvPr/>
        </p:nvGrpSpPr>
        <p:grpSpPr>
          <a:xfrm>
            <a:off x="3048000" y="457200"/>
            <a:ext cx="6248400" cy="3246337"/>
            <a:chOff x="609600" y="533400"/>
            <a:chExt cx="6248400" cy="3246337"/>
          </a:xfrm>
        </p:grpSpPr>
        <p:graphicFrame>
          <p:nvGraphicFramePr>
            <p:cNvPr id="16" name="Content Placeholder 9"/>
            <p:cNvGraphicFramePr>
              <a:graphicFrameLocks/>
            </p:cNvGraphicFramePr>
            <p:nvPr/>
          </p:nvGraphicFramePr>
          <p:xfrm>
            <a:off x="609600" y="533400"/>
            <a:ext cx="6248400" cy="3246337"/>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p:cNvCxnSpPr/>
            <p:nvPr/>
          </p:nvCxnSpPr>
          <p:spPr>
            <a:xfrm>
              <a:off x="1295400" y="3166730"/>
              <a:ext cx="464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43000" y="3193154"/>
              <a:ext cx="1219200" cy="461665"/>
            </a:xfrm>
            <a:prstGeom prst="rect">
              <a:avLst/>
            </a:prstGeom>
            <a:noFill/>
          </p:spPr>
          <p:txBody>
            <a:bodyPr wrap="square" rtlCol="0">
              <a:spAutoFit/>
            </a:bodyPr>
            <a:lstStyle/>
            <a:p>
              <a:pPr algn="ctr"/>
              <a:r>
                <a:rPr lang="en-US" sz="1200" dirty="0">
                  <a:solidFill>
                    <a:prstClr val="black"/>
                  </a:solidFill>
                </a:rPr>
                <a:t>Network </a:t>
              </a:r>
            </a:p>
            <a:p>
              <a:pPr algn="ctr"/>
              <a:r>
                <a:rPr lang="en-US" sz="1200" dirty="0">
                  <a:solidFill>
                    <a:prstClr val="black"/>
                  </a:solidFill>
                </a:rPr>
                <a:t>“A”</a:t>
              </a:r>
            </a:p>
          </p:txBody>
        </p:sp>
        <p:sp>
          <p:nvSpPr>
            <p:cNvPr id="22" name="TextBox 21"/>
            <p:cNvSpPr txBox="1"/>
            <p:nvPr/>
          </p:nvSpPr>
          <p:spPr>
            <a:xfrm>
              <a:off x="2095500" y="3187480"/>
              <a:ext cx="1219200" cy="461665"/>
            </a:xfrm>
            <a:prstGeom prst="rect">
              <a:avLst/>
            </a:prstGeom>
            <a:noFill/>
          </p:spPr>
          <p:txBody>
            <a:bodyPr wrap="square" rtlCol="0">
              <a:spAutoFit/>
            </a:bodyPr>
            <a:lstStyle/>
            <a:p>
              <a:pPr algn="ctr"/>
              <a:r>
                <a:rPr lang="en-US" sz="1200" dirty="0">
                  <a:solidFill>
                    <a:prstClr val="black"/>
                  </a:solidFill>
                </a:rPr>
                <a:t>Network </a:t>
              </a:r>
            </a:p>
            <a:p>
              <a:pPr algn="ctr"/>
              <a:r>
                <a:rPr lang="en-US" sz="1200" dirty="0">
                  <a:solidFill>
                    <a:prstClr val="black"/>
                  </a:solidFill>
                </a:rPr>
                <a:t>“B”</a:t>
              </a:r>
            </a:p>
          </p:txBody>
        </p:sp>
        <p:sp>
          <p:nvSpPr>
            <p:cNvPr id="23" name="TextBox 22"/>
            <p:cNvSpPr txBox="1"/>
            <p:nvPr/>
          </p:nvSpPr>
          <p:spPr>
            <a:xfrm>
              <a:off x="3048000" y="3175089"/>
              <a:ext cx="1219200" cy="461665"/>
            </a:xfrm>
            <a:prstGeom prst="rect">
              <a:avLst/>
            </a:prstGeom>
            <a:noFill/>
          </p:spPr>
          <p:txBody>
            <a:bodyPr wrap="square" rtlCol="0">
              <a:spAutoFit/>
            </a:bodyPr>
            <a:lstStyle/>
            <a:p>
              <a:pPr algn="ctr"/>
              <a:r>
                <a:rPr lang="en-US" sz="1200" dirty="0">
                  <a:solidFill>
                    <a:prstClr val="black"/>
                  </a:solidFill>
                </a:rPr>
                <a:t>Network </a:t>
              </a:r>
            </a:p>
            <a:p>
              <a:pPr algn="ctr"/>
              <a:r>
                <a:rPr lang="en-US" sz="1200" dirty="0">
                  <a:solidFill>
                    <a:prstClr val="black"/>
                  </a:solidFill>
                </a:rPr>
                <a:t>“C”</a:t>
              </a:r>
            </a:p>
          </p:txBody>
        </p:sp>
        <p:sp>
          <p:nvSpPr>
            <p:cNvPr id="24" name="TextBox 23"/>
            <p:cNvSpPr txBox="1"/>
            <p:nvPr/>
          </p:nvSpPr>
          <p:spPr>
            <a:xfrm>
              <a:off x="4000500" y="3166730"/>
              <a:ext cx="1219200" cy="461665"/>
            </a:xfrm>
            <a:prstGeom prst="rect">
              <a:avLst/>
            </a:prstGeom>
            <a:noFill/>
          </p:spPr>
          <p:txBody>
            <a:bodyPr wrap="square" rtlCol="0">
              <a:spAutoFit/>
            </a:bodyPr>
            <a:lstStyle/>
            <a:p>
              <a:pPr algn="ctr"/>
              <a:r>
                <a:rPr lang="en-US" sz="1200" dirty="0">
                  <a:solidFill>
                    <a:prstClr val="black"/>
                  </a:solidFill>
                </a:rPr>
                <a:t>Network </a:t>
              </a:r>
            </a:p>
            <a:p>
              <a:pPr algn="ctr"/>
              <a:r>
                <a:rPr lang="en-US" sz="1200" dirty="0">
                  <a:solidFill>
                    <a:prstClr val="black"/>
                  </a:solidFill>
                </a:rPr>
                <a:t>“D”</a:t>
              </a:r>
            </a:p>
          </p:txBody>
        </p:sp>
        <p:sp>
          <p:nvSpPr>
            <p:cNvPr id="25" name="TextBox 24"/>
            <p:cNvSpPr txBox="1"/>
            <p:nvPr/>
          </p:nvSpPr>
          <p:spPr>
            <a:xfrm>
              <a:off x="4953000" y="3169039"/>
              <a:ext cx="1219200" cy="461665"/>
            </a:xfrm>
            <a:prstGeom prst="rect">
              <a:avLst/>
            </a:prstGeom>
            <a:noFill/>
          </p:spPr>
          <p:txBody>
            <a:bodyPr wrap="square" rtlCol="0">
              <a:spAutoFit/>
            </a:bodyPr>
            <a:lstStyle/>
            <a:p>
              <a:pPr algn="ctr"/>
              <a:r>
                <a:rPr lang="en-US" sz="1200" dirty="0">
                  <a:solidFill>
                    <a:prstClr val="black"/>
                  </a:solidFill>
                </a:rPr>
                <a:t>Network </a:t>
              </a:r>
            </a:p>
            <a:p>
              <a:pPr algn="ctr"/>
              <a:r>
                <a:rPr lang="en-US" sz="1200" dirty="0">
                  <a:solidFill>
                    <a:prstClr val="black"/>
                  </a:solidFill>
                </a:rPr>
                <a:t>“E”</a:t>
              </a:r>
            </a:p>
          </p:txBody>
        </p:sp>
      </p:grpSp>
      <p:graphicFrame>
        <p:nvGraphicFramePr>
          <p:cNvPr id="17" name="Content Placeholder 9"/>
          <p:cNvGraphicFramePr>
            <a:graphicFrameLocks/>
          </p:cNvGraphicFramePr>
          <p:nvPr/>
        </p:nvGraphicFramePr>
        <p:xfrm>
          <a:off x="381000" y="3810000"/>
          <a:ext cx="3914775" cy="2667000"/>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Straight Connector 25"/>
          <p:cNvCxnSpPr/>
          <p:nvPr/>
        </p:nvCxnSpPr>
        <p:spPr>
          <a:xfrm>
            <a:off x="811007" y="5741424"/>
            <a:ext cx="29513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90575" y="5786735"/>
            <a:ext cx="580090"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“A”</a:t>
            </a:r>
          </a:p>
        </p:txBody>
      </p:sp>
      <p:sp>
        <p:nvSpPr>
          <p:cNvPr id="28" name="TextBox 27"/>
          <p:cNvSpPr txBox="1"/>
          <p:nvPr/>
        </p:nvSpPr>
        <p:spPr>
          <a:xfrm>
            <a:off x="1461913" y="5786735"/>
            <a:ext cx="545791"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“B”</a:t>
            </a:r>
          </a:p>
        </p:txBody>
      </p:sp>
      <p:sp>
        <p:nvSpPr>
          <p:cNvPr id="29" name="TextBox 28"/>
          <p:cNvSpPr txBox="1"/>
          <p:nvPr/>
        </p:nvSpPr>
        <p:spPr>
          <a:xfrm>
            <a:off x="2098952" y="5786735"/>
            <a:ext cx="545791"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“C”</a:t>
            </a:r>
          </a:p>
        </p:txBody>
      </p:sp>
      <p:sp>
        <p:nvSpPr>
          <p:cNvPr id="30" name="TextBox 29"/>
          <p:cNvSpPr txBox="1"/>
          <p:nvPr/>
        </p:nvSpPr>
        <p:spPr>
          <a:xfrm>
            <a:off x="2735991" y="5786735"/>
            <a:ext cx="484692"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“D”</a:t>
            </a:r>
          </a:p>
        </p:txBody>
      </p:sp>
      <p:sp>
        <p:nvSpPr>
          <p:cNvPr id="31" name="TextBox 30"/>
          <p:cNvSpPr txBox="1"/>
          <p:nvPr/>
        </p:nvSpPr>
        <p:spPr>
          <a:xfrm>
            <a:off x="3311931" y="5786735"/>
            <a:ext cx="443688"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“E”</a:t>
            </a:r>
          </a:p>
        </p:txBody>
      </p:sp>
      <p:grpSp>
        <p:nvGrpSpPr>
          <p:cNvPr id="8" name="Group 7"/>
          <p:cNvGrpSpPr/>
          <p:nvPr/>
        </p:nvGrpSpPr>
        <p:grpSpPr>
          <a:xfrm>
            <a:off x="9144000" y="2216888"/>
            <a:ext cx="2667000" cy="800100"/>
            <a:chOff x="6934200" y="2019300"/>
            <a:chExt cx="2667000" cy="800100"/>
          </a:xfrm>
        </p:grpSpPr>
        <p:sp>
          <p:nvSpPr>
            <p:cNvPr id="45" name="Rectangle 44"/>
            <p:cNvSpPr/>
            <p:nvPr/>
          </p:nvSpPr>
          <p:spPr>
            <a:xfrm>
              <a:off x="6934200" y="2019300"/>
              <a:ext cx="2667000" cy="800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7233002" y="2040480"/>
              <a:ext cx="2333909" cy="338554"/>
            </a:xfrm>
            <a:prstGeom prst="rect">
              <a:avLst/>
            </a:prstGeom>
            <a:noFill/>
          </p:spPr>
          <p:txBody>
            <a:bodyPr wrap="none" rtlCol="0">
              <a:spAutoFit/>
            </a:bodyPr>
            <a:lstStyle/>
            <a:p>
              <a:r>
                <a:rPr lang="en-US" sz="1600" dirty="0">
                  <a:solidFill>
                    <a:prstClr val="black"/>
                  </a:solidFill>
                </a:rPr>
                <a:t>BROADCAST NETWORK</a:t>
              </a:r>
            </a:p>
          </p:txBody>
        </p:sp>
        <p:sp>
          <p:nvSpPr>
            <p:cNvPr id="48" name="TextBox 47"/>
            <p:cNvSpPr txBox="1"/>
            <p:nvPr/>
          </p:nvSpPr>
          <p:spPr>
            <a:xfrm>
              <a:off x="7228367" y="2417134"/>
              <a:ext cx="1782860" cy="338554"/>
            </a:xfrm>
            <a:prstGeom prst="rect">
              <a:avLst/>
            </a:prstGeom>
            <a:noFill/>
          </p:spPr>
          <p:txBody>
            <a:bodyPr wrap="none" rtlCol="0">
              <a:spAutoFit/>
            </a:bodyPr>
            <a:lstStyle/>
            <a:p>
              <a:r>
                <a:rPr lang="en-US" sz="1600" dirty="0">
                  <a:solidFill>
                    <a:prstClr val="black"/>
                  </a:solidFill>
                </a:rPr>
                <a:t>CABLE NETWORK</a:t>
              </a:r>
            </a:p>
          </p:txBody>
        </p:sp>
        <p:pic>
          <p:nvPicPr>
            <p:cNvPr id="49" name="Picture 48"/>
            <p:cNvPicPr>
              <a:picLocks noChangeAspect="1"/>
            </p:cNvPicPr>
            <p:nvPr/>
          </p:nvPicPr>
          <p:blipFill>
            <a:blip r:embed="rId5"/>
            <a:stretch>
              <a:fillRect/>
            </a:stretch>
          </p:blipFill>
          <p:spPr>
            <a:xfrm>
              <a:off x="6989134" y="2438806"/>
              <a:ext cx="327414" cy="295210"/>
            </a:xfrm>
            <a:prstGeom prst="rect">
              <a:avLst/>
            </a:prstGeom>
          </p:spPr>
        </p:pic>
        <p:pic>
          <p:nvPicPr>
            <p:cNvPr id="50" name="Picture 49"/>
            <p:cNvPicPr>
              <a:picLocks noChangeAspect="1"/>
            </p:cNvPicPr>
            <p:nvPr/>
          </p:nvPicPr>
          <p:blipFill>
            <a:blip r:embed="rId6"/>
            <a:stretch>
              <a:fillRect/>
            </a:stretch>
          </p:blipFill>
          <p:spPr>
            <a:xfrm>
              <a:off x="7010400" y="2059450"/>
              <a:ext cx="292704" cy="300615"/>
            </a:xfrm>
            <a:prstGeom prst="rect">
              <a:avLst/>
            </a:prstGeom>
          </p:spPr>
        </p:pic>
      </p:grpSp>
      <p:graphicFrame>
        <p:nvGraphicFramePr>
          <p:cNvPr id="63" name="Content Placeholder 9"/>
          <p:cNvGraphicFramePr>
            <a:graphicFrameLocks/>
          </p:cNvGraphicFramePr>
          <p:nvPr/>
        </p:nvGraphicFramePr>
        <p:xfrm>
          <a:off x="4138612" y="3810000"/>
          <a:ext cx="3914775" cy="2667000"/>
        </p:xfrm>
        <a:graphic>
          <a:graphicData uri="http://schemas.openxmlformats.org/drawingml/2006/chart">
            <c:chart xmlns:c="http://schemas.openxmlformats.org/drawingml/2006/chart" xmlns:r="http://schemas.openxmlformats.org/officeDocument/2006/relationships" r:id="rId7"/>
          </a:graphicData>
        </a:graphic>
      </p:graphicFrame>
      <p:cxnSp>
        <p:nvCxnSpPr>
          <p:cNvPr id="64" name="Straight Connector 63"/>
          <p:cNvCxnSpPr/>
          <p:nvPr/>
        </p:nvCxnSpPr>
        <p:spPr>
          <a:xfrm>
            <a:off x="4568619" y="5741424"/>
            <a:ext cx="29513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548187" y="5786735"/>
            <a:ext cx="580090"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“A”</a:t>
            </a:r>
          </a:p>
        </p:txBody>
      </p:sp>
      <p:sp>
        <p:nvSpPr>
          <p:cNvPr id="66" name="TextBox 65"/>
          <p:cNvSpPr txBox="1"/>
          <p:nvPr/>
        </p:nvSpPr>
        <p:spPr>
          <a:xfrm>
            <a:off x="5219525" y="5786735"/>
            <a:ext cx="545791"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“B”</a:t>
            </a:r>
          </a:p>
        </p:txBody>
      </p:sp>
      <p:sp>
        <p:nvSpPr>
          <p:cNvPr id="67" name="TextBox 66"/>
          <p:cNvSpPr txBox="1"/>
          <p:nvPr/>
        </p:nvSpPr>
        <p:spPr>
          <a:xfrm>
            <a:off x="5856564" y="5786735"/>
            <a:ext cx="545791"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“C”</a:t>
            </a:r>
          </a:p>
        </p:txBody>
      </p:sp>
      <p:sp>
        <p:nvSpPr>
          <p:cNvPr id="68" name="TextBox 67"/>
          <p:cNvSpPr txBox="1"/>
          <p:nvPr/>
        </p:nvSpPr>
        <p:spPr>
          <a:xfrm>
            <a:off x="6493603" y="5786735"/>
            <a:ext cx="484692"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“D”</a:t>
            </a:r>
          </a:p>
        </p:txBody>
      </p:sp>
      <p:sp>
        <p:nvSpPr>
          <p:cNvPr id="69" name="TextBox 68"/>
          <p:cNvSpPr txBox="1"/>
          <p:nvPr/>
        </p:nvSpPr>
        <p:spPr>
          <a:xfrm>
            <a:off x="7069543" y="5786735"/>
            <a:ext cx="443688"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“E”</a:t>
            </a:r>
          </a:p>
        </p:txBody>
      </p:sp>
      <p:graphicFrame>
        <p:nvGraphicFramePr>
          <p:cNvPr id="71" name="Content Placeholder 9"/>
          <p:cNvGraphicFramePr>
            <a:graphicFrameLocks/>
          </p:cNvGraphicFramePr>
          <p:nvPr/>
        </p:nvGraphicFramePr>
        <p:xfrm>
          <a:off x="7896225" y="3733800"/>
          <a:ext cx="3914775" cy="2667000"/>
        </p:xfrm>
        <a:graphic>
          <a:graphicData uri="http://schemas.openxmlformats.org/drawingml/2006/chart">
            <c:chart xmlns:c="http://schemas.openxmlformats.org/drawingml/2006/chart" xmlns:r="http://schemas.openxmlformats.org/officeDocument/2006/relationships" r:id="rId8"/>
          </a:graphicData>
        </a:graphic>
      </p:graphicFrame>
      <p:cxnSp>
        <p:nvCxnSpPr>
          <p:cNvPr id="72" name="Straight Connector 71"/>
          <p:cNvCxnSpPr/>
          <p:nvPr/>
        </p:nvCxnSpPr>
        <p:spPr>
          <a:xfrm>
            <a:off x="8326232" y="5741424"/>
            <a:ext cx="29513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305800" y="5786735"/>
            <a:ext cx="580090"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“A”</a:t>
            </a:r>
          </a:p>
        </p:txBody>
      </p:sp>
      <p:sp>
        <p:nvSpPr>
          <p:cNvPr id="74" name="TextBox 73"/>
          <p:cNvSpPr txBox="1"/>
          <p:nvPr/>
        </p:nvSpPr>
        <p:spPr>
          <a:xfrm>
            <a:off x="8977138" y="5786735"/>
            <a:ext cx="545791"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“B”</a:t>
            </a:r>
          </a:p>
        </p:txBody>
      </p:sp>
      <p:sp>
        <p:nvSpPr>
          <p:cNvPr id="75" name="TextBox 74"/>
          <p:cNvSpPr txBox="1"/>
          <p:nvPr/>
        </p:nvSpPr>
        <p:spPr>
          <a:xfrm>
            <a:off x="9614177" y="5786735"/>
            <a:ext cx="545791"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“C”</a:t>
            </a:r>
          </a:p>
        </p:txBody>
      </p:sp>
      <p:sp>
        <p:nvSpPr>
          <p:cNvPr id="76" name="TextBox 75"/>
          <p:cNvSpPr txBox="1"/>
          <p:nvPr/>
        </p:nvSpPr>
        <p:spPr>
          <a:xfrm>
            <a:off x="10251216" y="5786735"/>
            <a:ext cx="484692"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“D”</a:t>
            </a:r>
          </a:p>
        </p:txBody>
      </p:sp>
      <p:sp>
        <p:nvSpPr>
          <p:cNvPr id="77" name="TextBox 76"/>
          <p:cNvSpPr txBox="1"/>
          <p:nvPr/>
        </p:nvSpPr>
        <p:spPr>
          <a:xfrm>
            <a:off x="10827156" y="5786735"/>
            <a:ext cx="443688"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“E”</a:t>
            </a:r>
          </a:p>
        </p:txBody>
      </p:sp>
      <p:sp>
        <p:nvSpPr>
          <p:cNvPr id="78" name="Slide Number Placeholder 77"/>
          <p:cNvSpPr>
            <a:spLocks noGrp="1"/>
          </p:cNvSpPr>
          <p:nvPr>
            <p:ph type="sldNum" sz="quarter" idx="12"/>
          </p:nvPr>
        </p:nvSpPr>
        <p:spPr/>
        <p:txBody>
          <a:bodyPr/>
          <a:lstStyle/>
          <a:p>
            <a:fld id="{BB88B489-69ED-4F0A-A940-13A5E0BFFCBC}"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202796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Registered Voters Summary</a:t>
            </a:r>
          </a:p>
        </p:txBody>
      </p:sp>
      <p:sp>
        <p:nvSpPr>
          <p:cNvPr id="3" name="Content Placeholder 2"/>
          <p:cNvSpPr>
            <a:spLocks noGrp="1"/>
          </p:cNvSpPr>
          <p:nvPr>
            <p:ph idx="1"/>
          </p:nvPr>
        </p:nvSpPr>
        <p:spPr>
          <a:xfrm>
            <a:off x="324591" y="990600"/>
            <a:ext cx="11542816" cy="5486400"/>
          </a:xfrm>
        </p:spPr>
        <p:txBody>
          <a:bodyPr>
            <a:noAutofit/>
          </a:bodyPr>
          <a:lstStyle/>
          <a:p>
            <a:pPr marL="290513" indent="-290513">
              <a:lnSpc>
                <a:spcPct val="100000"/>
              </a:lnSpc>
              <a:spcBef>
                <a:spcPts val="2400"/>
              </a:spcBef>
            </a:pPr>
            <a:r>
              <a:rPr lang="en-US" sz="2400" dirty="0"/>
              <a:t>TV has the highest reach and people spend the most time with TV of all media platforms studied.</a:t>
            </a:r>
          </a:p>
          <a:p>
            <a:pPr marL="290513" indent="-290513">
              <a:lnSpc>
                <a:spcPct val="100000"/>
              </a:lnSpc>
              <a:spcBef>
                <a:spcPts val="2400"/>
              </a:spcBef>
            </a:pPr>
            <a:r>
              <a:rPr lang="en-US" sz="2400" dirty="0"/>
              <a:t>Most TV viewers are reached through broadcast TV.</a:t>
            </a:r>
          </a:p>
          <a:p>
            <a:pPr marL="290513" indent="-290513">
              <a:lnSpc>
                <a:spcPct val="100000"/>
              </a:lnSpc>
              <a:spcBef>
                <a:spcPts val="2400"/>
              </a:spcBef>
            </a:pPr>
            <a:r>
              <a:rPr lang="en-US" sz="2400" dirty="0"/>
              <a:t>If streaming platforms have no advertising, advertisers cannot reach these viewers. But Broadcast assets can reach most of them.</a:t>
            </a:r>
          </a:p>
          <a:p>
            <a:pPr>
              <a:lnSpc>
                <a:spcPct val="100000"/>
              </a:lnSpc>
              <a:spcBef>
                <a:spcPts val="1800"/>
              </a:spcBef>
            </a:pPr>
            <a:r>
              <a:rPr lang="en-US" sz="2400" dirty="0"/>
              <a:t>Local TV news is the most trusted news source. </a:t>
            </a:r>
            <a:r>
              <a:rPr lang="en-US" sz="2400" dirty="0">
                <a:latin typeface="Tahoma" panose="020B0604030504040204" pitchFamily="34" charset="0"/>
                <a:ea typeface="Tahoma" panose="020B0604030504040204" pitchFamily="34" charset="0"/>
                <a:cs typeface="Tahoma" panose="020B0604030504040204" pitchFamily="34" charset="0"/>
              </a:rPr>
              <a:t>Local TV News websites/apps is the most trusted digital source.</a:t>
            </a:r>
          </a:p>
          <a:p>
            <a:pPr>
              <a:lnSpc>
                <a:spcPct val="100000"/>
              </a:lnSpc>
              <a:spcBef>
                <a:spcPts val="1800"/>
              </a:spcBef>
            </a:pPr>
            <a:r>
              <a:rPr lang="en-US" sz="2400" dirty="0">
                <a:latin typeface="Tahoma" panose="020B0604030504040204" pitchFamily="34" charset="0"/>
                <a:ea typeface="Tahoma" panose="020B0604030504040204" pitchFamily="34" charset="0"/>
                <a:cs typeface="Tahoma" panose="020B0604030504040204" pitchFamily="34" charset="0"/>
              </a:rPr>
              <a:t>TV is the top advertising medium for purchase influence and motivating respondents to </a:t>
            </a:r>
            <a:r>
              <a:rPr lang="en-US" sz="2400">
                <a:latin typeface="Tahoma" panose="020B0604030504040204" pitchFamily="34" charset="0"/>
                <a:ea typeface="Tahoma" panose="020B0604030504040204" pitchFamily="34" charset="0"/>
                <a:cs typeface="Tahoma" panose="020B0604030504040204" pitchFamily="34" charset="0"/>
              </a:rPr>
              <a:t>learn more.</a:t>
            </a: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spcAft>
                <a:spcPts val="1200"/>
              </a:spcAft>
            </a:pPr>
            <a:r>
              <a:rPr lang="en-US" sz="2400" dirty="0"/>
              <a:t>When picking only five networks, the top four are on broadcast TV.</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11636" y="3449052"/>
            <a:ext cx="7568727" cy="1427747"/>
          </a:xfrm>
        </p:spPr>
        <p:txBody>
          <a:bodyPr/>
          <a:lstStyle/>
          <a:p>
            <a:r>
              <a:rPr lang="en-US" sz="8000" dirty="0"/>
              <a:t>Thank You!</a:t>
            </a:r>
          </a:p>
        </p:txBody>
      </p:sp>
    </p:spTree>
    <p:extLst>
      <p:ext uri="{BB962C8B-B14F-4D97-AF65-F5344CB8AC3E}">
        <p14:creationId xmlns:p14="http://schemas.microsoft.com/office/powerpoint/2010/main" val="116205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dirty="0">
                <a:solidFill>
                  <a:schemeClr val="tx2"/>
                </a:solidFill>
              </a:rPr>
              <a:t>Thinking about your use of “Media A” yesterday in any location, for about how long did you use “Media A” during each of these time periods?</a:t>
            </a:r>
          </a:p>
          <a:p>
            <a:endParaRPr lang="en-US" dirty="0">
              <a:solidFill>
                <a:schemeClr val="tx2"/>
              </a:solidFill>
            </a:endParaRPr>
          </a:p>
          <a:p>
            <a:pPr lvl="1"/>
            <a:endParaRPr lang="en-US" dirty="0">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a:t>
            </a:fld>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39806317"/>
              </p:ext>
            </p:extLst>
          </p:nvPr>
        </p:nvGraphicFramePr>
        <p:xfrm>
          <a:off x="2031999" y="3581400"/>
          <a:ext cx="8127999"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8pm-2am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200" dirty="0"/>
              <a:t>If users spent even one minute a day with a platform they were included in that platform’s “Reach”</a:t>
            </a:r>
          </a:p>
          <a:p>
            <a:pPr marL="290513" indent="-290513"/>
            <a:endParaRPr lang="en-US" sz="3200" dirty="0"/>
          </a:p>
          <a:p>
            <a:pPr marL="290513" indent="-290513"/>
            <a:r>
              <a:rPr lang="en-US" sz="3200" dirty="0"/>
              <a:t>“Time Spent,”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6</a:t>
            </a:fld>
            <a:endParaRPr lang="en-US" dirty="0"/>
          </a:p>
        </p:txBody>
      </p:sp>
    </p:spTree>
    <p:extLst>
      <p:ext uri="{BB962C8B-B14F-4D97-AF65-F5344CB8AC3E}">
        <p14:creationId xmlns:p14="http://schemas.microsoft.com/office/powerpoint/2010/main" val="360435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 name="Rectangle 2"/>
          <p:cNvSpPr/>
          <p:nvPr/>
        </p:nvSpPr>
        <p:spPr bwMode="auto">
          <a:xfrm>
            <a:off x="2196354" y="1874324"/>
            <a:ext cx="7785846" cy="163087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ahoma" pitchFamily="34" charset="0"/>
              <a:ea typeface="+mn-ea"/>
              <a:cs typeface="Arial"/>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19" name="TextBox 18"/>
          <p:cNvSpPr txBox="1"/>
          <p:nvPr/>
        </p:nvSpPr>
        <p:spPr>
          <a:xfrm>
            <a:off x="4203164"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Cable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Email</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Local Radio Stations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Broadcast TV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Newspaper</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Magazine</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Search</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Audio</a:t>
            </a:r>
          </a:p>
        </p:txBody>
      </p:sp>
      <p:sp>
        <p:nvSpPr>
          <p:cNvPr id="70" name="TextBox 69"/>
          <p:cNvSpPr txBox="1"/>
          <p:nvPr/>
        </p:nvSpPr>
        <p:spPr>
          <a:xfrm>
            <a:off x="2612577" y="3134638"/>
            <a:ext cx="1375877" cy="44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(Broadcast, Cable and Streaming)</a:t>
            </a:r>
          </a:p>
        </p:txBody>
      </p:sp>
      <p:sp>
        <p:nvSpPr>
          <p:cNvPr id="71" name="TextBox 70"/>
          <p:cNvSpPr txBox="1"/>
          <p:nvPr/>
        </p:nvSpPr>
        <p:spPr>
          <a:xfrm>
            <a:off x="7618459" y="2784193"/>
            <a:ext cx="2275757" cy="568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Social Media</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Podcasts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With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No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Video Other Than TV Programs on Digital Media</a:t>
            </a:r>
          </a:p>
        </p:txBody>
      </p:sp>
      <p:pic>
        <p:nvPicPr>
          <p:cNvPr id="7" name="Picture 6"/>
          <p:cNvPicPr>
            <a:picLocks noChangeAspect="1"/>
          </p:cNvPicPr>
          <p:nvPr/>
        </p:nvPicPr>
        <p:blipFill>
          <a:blip r:embed="rId3"/>
          <a:stretch>
            <a:fillRect/>
          </a:stretch>
        </p:blipFill>
        <p:spPr>
          <a:xfrm>
            <a:off x="2804193" y="2104199"/>
            <a:ext cx="992645" cy="737154"/>
          </a:xfrm>
          <a:prstGeom prst="rect">
            <a:avLst/>
          </a:prstGeom>
        </p:spPr>
      </p:pic>
      <p:pic>
        <p:nvPicPr>
          <p:cNvPr id="12" name="Picture 11">
            <a:extLst>
              <a:ext uri="{FF2B5EF4-FFF2-40B4-BE49-F238E27FC236}">
                <a16:creationId xmlns:a16="http://schemas.microsoft.com/office/drawing/2014/main" id="{26DDE7E0-6F39-C01B-4848-91B49490543D}"/>
              </a:ext>
            </a:extLst>
          </p:cNvPr>
          <p:cNvPicPr>
            <a:picLocks noChangeAspect="1"/>
          </p:cNvPicPr>
          <p:nvPr/>
        </p:nvPicPr>
        <p:blipFill>
          <a:blip r:embed="rId4"/>
          <a:stretch>
            <a:fillRect/>
          </a:stretch>
        </p:blipFill>
        <p:spPr>
          <a:xfrm>
            <a:off x="2665067" y="1905000"/>
            <a:ext cx="1259233" cy="1046081"/>
          </a:xfrm>
          <a:prstGeom prst="rect">
            <a:avLst/>
          </a:prstGeom>
        </p:spPr>
      </p:pic>
      <p:sp>
        <p:nvSpPr>
          <p:cNvPr id="13" name="TextBox 12"/>
          <p:cNvSpPr txBox="1"/>
          <p:nvPr/>
        </p:nvSpPr>
        <p:spPr>
          <a:xfrm>
            <a:off x="2438400"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TV</a:t>
            </a:r>
          </a:p>
        </p:txBody>
      </p:sp>
      <p:pic>
        <p:nvPicPr>
          <p:cNvPr id="15" name="Picture 14">
            <a:extLst>
              <a:ext uri="{FF2B5EF4-FFF2-40B4-BE49-F238E27FC236}">
                <a16:creationId xmlns:a16="http://schemas.microsoft.com/office/drawing/2014/main" id="{5B3613D1-2334-FFD2-A645-64C93822628B}"/>
              </a:ext>
            </a:extLst>
          </p:cNvPr>
          <p:cNvPicPr>
            <a:picLocks noChangeAspect="1"/>
          </p:cNvPicPr>
          <p:nvPr/>
        </p:nvPicPr>
        <p:blipFill>
          <a:blip r:embed="rId5"/>
          <a:stretch>
            <a:fillRect/>
          </a:stretch>
        </p:blipFill>
        <p:spPr>
          <a:xfrm>
            <a:off x="4648985" y="2029751"/>
            <a:ext cx="859428" cy="769435"/>
          </a:xfrm>
          <a:prstGeom prst="rect">
            <a:avLst/>
          </a:prstGeom>
        </p:spPr>
      </p:pic>
      <p:pic>
        <p:nvPicPr>
          <p:cNvPr id="17" name="Picture 16">
            <a:extLst>
              <a:ext uri="{FF2B5EF4-FFF2-40B4-BE49-F238E27FC236}">
                <a16:creationId xmlns:a16="http://schemas.microsoft.com/office/drawing/2014/main" id="{4EB99A89-2FD1-DE6D-6790-EC3CA33C3891}"/>
              </a:ext>
            </a:extLst>
          </p:cNvPr>
          <p:cNvPicPr>
            <a:picLocks noChangeAspect="1"/>
          </p:cNvPicPr>
          <p:nvPr/>
        </p:nvPicPr>
        <p:blipFill>
          <a:blip r:embed="rId6"/>
          <a:stretch>
            <a:fillRect/>
          </a:stretch>
        </p:blipFill>
        <p:spPr>
          <a:xfrm>
            <a:off x="6323744" y="1942942"/>
            <a:ext cx="938116" cy="933584"/>
          </a:xfrm>
          <a:prstGeom prst="rect">
            <a:avLst/>
          </a:prstGeom>
        </p:spPr>
      </p:pic>
      <p:pic>
        <p:nvPicPr>
          <p:cNvPr id="20" name="Picture 19">
            <a:extLst>
              <a:ext uri="{FF2B5EF4-FFF2-40B4-BE49-F238E27FC236}">
                <a16:creationId xmlns:a16="http://schemas.microsoft.com/office/drawing/2014/main" id="{4CDA3423-E073-E711-8C49-85E8AA130DF9}"/>
              </a:ext>
            </a:extLst>
          </p:cNvPr>
          <p:cNvPicPr>
            <a:picLocks noChangeAspect="1"/>
          </p:cNvPicPr>
          <p:nvPr/>
        </p:nvPicPr>
        <p:blipFill>
          <a:blip r:embed="rId7"/>
          <a:stretch>
            <a:fillRect/>
          </a:stretch>
        </p:blipFill>
        <p:spPr>
          <a:xfrm>
            <a:off x="7718192" y="1963349"/>
            <a:ext cx="2076291" cy="933584"/>
          </a:xfrm>
          <a:prstGeom prst="rect">
            <a:avLst/>
          </a:prstGeom>
        </p:spPr>
      </p:pic>
      <p:pic>
        <p:nvPicPr>
          <p:cNvPr id="21" name="Picture 20">
            <a:extLst>
              <a:ext uri="{FF2B5EF4-FFF2-40B4-BE49-F238E27FC236}">
                <a16:creationId xmlns:a16="http://schemas.microsoft.com/office/drawing/2014/main" id="{14A9CD2C-FCC8-8F37-0017-6B82A371A80D}"/>
              </a:ext>
            </a:extLst>
          </p:cNvPr>
          <p:cNvPicPr>
            <a:picLocks noChangeAspect="1"/>
          </p:cNvPicPr>
          <p:nvPr/>
        </p:nvPicPr>
        <p:blipFill>
          <a:blip r:embed="rId7"/>
          <a:stretch>
            <a:fillRect/>
          </a:stretch>
        </p:blipFill>
        <p:spPr>
          <a:xfrm>
            <a:off x="3204402" y="3688757"/>
            <a:ext cx="1429343" cy="642690"/>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9</a:t>
            </a:fld>
            <a:endParaRPr lang="en-US" dirty="0">
              <a:solidFill>
                <a:srgbClr val="1C1C1C"/>
              </a:solidFill>
            </a:endParaRPr>
          </a:p>
        </p:txBody>
      </p:sp>
      <p:sp>
        <p:nvSpPr>
          <p:cNvPr id="15" name="Content Placeholder 4"/>
          <p:cNvSpPr>
            <a:spLocks noGrp="1"/>
          </p:cNvSpPr>
          <p:nvPr>
            <p:ph idx="1"/>
          </p:nvPr>
        </p:nvSpPr>
        <p:spPr>
          <a:xfrm>
            <a:off x="439473" y="1035650"/>
            <a:ext cx="4589727" cy="5015219"/>
          </a:xfrm>
        </p:spPr>
        <p:txBody>
          <a:bodyPr>
            <a:no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U</a:t>
            </a:r>
            <a:r>
              <a:rPr lang="en-US" sz="1400" dirty="0"/>
              <a:t>sing a streaming service on a TV set to stream programs/movies with advertising</a:t>
            </a:r>
          </a:p>
          <a:p>
            <a:pPr marL="342900" indent="-342900">
              <a:buNone/>
            </a:pPr>
            <a:r>
              <a:rPr lang="en-US" sz="1400" b="1" dirty="0"/>
              <a:t>Streaming Programs on TV No Ads</a:t>
            </a:r>
            <a:r>
              <a:rPr lang="en-US" sz="1400" dirty="0"/>
              <a:t> </a:t>
            </a:r>
            <a:r>
              <a:rPr lang="en-US" sz="1400" dirty="0">
                <a:solidFill>
                  <a:schemeClr val="tx2"/>
                </a:solidFill>
              </a:rPr>
              <a:t>= U</a:t>
            </a:r>
            <a:r>
              <a:rPr lang="en-US" sz="1400" dirty="0"/>
              <a:t>sing a streaming service on a TV set to stream programs/movies without any advertising</a:t>
            </a:r>
          </a:p>
          <a:p>
            <a:pPr marL="342900" indent="-342900">
              <a:buNone/>
            </a:pPr>
            <a:r>
              <a:rPr lang="en-US" sz="1400" b="1" dirty="0"/>
              <a:t>Streaming Video Other Than TV Programs on TV</a:t>
            </a:r>
            <a:r>
              <a:rPr lang="en-US" sz="1400" dirty="0"/>
              <a:t>= Watch streaming video other than TV programs or movies, like YouTube or online-only videos on a TV</a:t>
            </a:r>
          </a:p>
          <a:p>
            <a:pPr marL="342900" indent="-342900">
              <a:buNone/>
            </a:pP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dirty="0">
                <a:solidFill>
                  <a:schemeClr val="accent1"/>
                </a:solidFill>
              </a:rPr>
              <a:t>Digital (on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a:t>
            </a:r>
            <a:r>
              <a:rPr lang="en-US" sz="1400" dirty="0">
                <a:solidFill>
                  <a:schemeClr val="tx2"/>
                </a:solidFill>
              </a:rPr>
              <a:t>U</a:t>
            </a:r>
            <a:r>
              <a:rPr lang="en-US" sz="1400" dirty="0"/>
              <a:t>sing a streaming service on a PC or mobile device to stream programs/movies with advertising</a:t>
            </a:r>
          </a:p>
          <a:p>
            <a:pPr marL="342900" indent="-342900">
              <a:lnSpc>
                <a:spcPct val="100000"/>
              </a:lnSpc>
              <a:spcBef>
                <a:spcPts val="500"/>
              </a:spcBef>
              <a:buNone/>
            </a:pPr>
            <a:r>
              <a:rPr lang="en-US" sz="1400" b="1" dirty="0"/>
              <a:t>Streaming Programs on Digital Media No Ads </a:t>
            </a:r>
            <a:r>
              <a:rPr lang="en-US" sz="1400" dirty="0"/>
              <a:t>= </a:t>
            </a:r>
            <a:r>
              <a:rPr lang="en-US" sz="1400" dirty="0">
                <a:solidFill>
                  <a:schemeClr val="tx2"/>
                </a:solidFill>
              </a:rPr>
              <a:t>U</a:t>
            </a:r>
            <a:r>
              <a:rPr lang="en-US" sz="1400" dirty="0"/>
              <a:t>sing a streaming service on a PC or mobile device to stream programs/movies without any advertising</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 on a PC or mobile device </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2054407394"/>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15710</TotalTime>
  <Words>3199</Words>
  <Application>Microsoft Office PowerPoint</Application>
  <PresentationFormat>Widescreen</PresentationFormat>
  <Paragraphs>366</Paragraphs>
  <Slides>43</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Tahoma</vt:lpstr>
      <vt:lpstr>Wingdings</vt:lpstr>
      <vt:lpstr>1_Office Theme</vt:lpstr>
      <vt:lpstr>2_Office Theme</vt:lpstr>
      <vt:lpstr>PowerPoint Presentation</vt:lpstr>
      <vt:lpstr>Research Methodology Overview</vt:lpstr>
      <vt:lpstr>PowerPoint Presentation</vt:lpstr>
      <vt:lpstr>Part 1: Reach and Time Spent</vt:lpstr>
      <vt:lpstr>Reach and Time Spent Focus on the Individual and Their One Day Use of Media Platforms</vt:lpstr>
      <vt:lpstr>PowerPoint Presentation</vt:lpstr>
      <vt:lpstr>Respondents Were Asked Questions on their Media Use by Device/Outlet</vt:lpstr>
      <vt:lpstr>These are the media platforms measured. Respondents did not have to watch TV to be  included in the study.</vt:lpstr>
      <vt:lpstr>Media Key Guide for Reach &amp; Time-Spent</vt:lpstr>
      <vt:lpstr>Smartphone Usage Heavy for Social Media and Short Form Videos.  6 out of 10 Use PC for Email. </vt:lpstr>
      <vt:lpstr>Digital platform usage was asked separately for each device. Results on media comparisons reflect the total of all three digital devices.</vt:lpstr>
      <vt:lpstr>TV Has Highest Reach of Ad Supported Platforms Broadcast Leads the Way For Registered Voters</vt:lpstr>
      <vt:lpstr>TV Has Highest Reach for All Parties</vt:lpstr>
      <vt:lpstr>Broadcast TV is TV’s Primary Reach Engine</vt:lpstr>
      <vt:lpstr>Broadcast TV is TV’s Primary  Reach Engine For Voters</vt:lpstr>
      <vt:lpstr>Why is it Important That Cable Only Adds 1 Reach Point to Broadcast?</vt:lpstr>
      <vt:lpstr>Broadcast Websites Added More Reach to Broadcast TV than Cable or Streaming</vt:lpstr>
      <vt:lpstr>Streaming with NO Advertising:  Advertisers Cannot Reach these Viewers  </vt:lpstr>
      <vt:lpstr>Voters Spend the Most Time with Television </vt:lpstr>
      <vt:lpstr>TV Has Highest Time Spent for All Parties</vt:lpstr>
      <vt:lpstr>Most Time Spent with TV Programs  is On Linear TV For Registered Voters</vt:lpstr>
      <vt:lpstr>Numbers Quoted for Streaming by Industry Include Streaming Without Ads.  When looking Only at Platforms That Have Advertising,  Linear TV Represents 81% of the Viewing Time</vt:lpstr>
      <vt:lpstr>PowerPoint Presentation</vt:lpstr>
      <vt:lpstr>Screen Size Matters</vt:lpstr>
      <vt:lpstr>5 Times As Many Respondents Viewed Programs With Ads on Linear TV on Their Larger Screen TV Set  Than on Their Smartphone</vt:lpstr>
      <vt:lpstr>A Measure of Engagement is How Much Time People Are Willing to Invest With a Platform Daily</vt:lpstr>
      <vt:lpstr>Part 2: Attitude and Media Preference Questions</vt:lpstr>
      <vt:lpstr>PowerPoint Presentation</vt:lpstr>
      <vt:lpstr>The Primary Source For News Among  Registered Voters: Broadcast Television</vt:lpstr>
      <vt:lpstr>The Primary Source For Local Traffic, Weather &amp; Sports: Local Broadcast Television News</vt:lpstr>
      <vt:lpstr>Registered Voters’ Trust is in Local Broadcast Assets</vt:lpstr>
      <vt:lpstr>Local Broadcast Television News: Most Involved In Your Community For Registered Voters</vt:lpstr>
      <vt:lpstr>Local Broadcast Television Station Websites: Top Choice For Info On News And Events For Registered Voters</vt:lpstr>
      <vt:lpstr>Television: Motivator &amp; Influencer</vt:lpstr>
      <vt:lpstr>Television Ads Motivate  Registered Voters To Learn More</vt:lpstr>
      <vt:lpstr>Television is The Top Advertising Medium That  Influences Decisions For Registered Voters</vt:lpstr>
      <vt:lpstr>Television Ads Are Motivation To Do  Further Research Online</vt:lpstr>
      <vt:lpstr>“When visiting a local television station’s website/apps, do you look at the video ads?”</vt:lpstr>
      <vt:lpstr>43% of Registered Voters Have Read or Watched Local Broadcast TV Station Content on a Social Media Site</vt:lpstr>
      <vt:lpstr>If you could choose  only five networks,  which five would you choose?  </vt:lpstr>
      <vt:lpstr>Out of 5 choices, 4 were Broadcast Networks</vt:lpstr>
      <vt:lpstr>Registered Voters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1306</cp:revision>
  <cp:lastPrinted>2017-05-09T21:32:00Z</cp:lastPrinted>
  <dcterms:created xsi:type="dcterms:W3CDTF">2017-03-08T14:37:33Z</dcterms:created>
  <dcterms:modified xsi:type="dcterms:W3CDTF">2023-02-27T22:13:35Z</dcterms:modified>
</cp:coreProperties>
</file>