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040" r:id="rId2"/>
    <p:sldId id="257" r:id="rId3"/>
    <p:sldId id="542" r:id="rId4"/>
    <p:sldId id="259" r:id="rId5"/>
    <p:sldId id="261" r:id="rId6"/>
    <p:sldId id="984" r:id="rId7"/>
    <p:sldId id="985" r:id="rId8"/>
    <p:sldId id="525" r:id="rId9"/>
    <p:sldId id="555" r:id="rId10"/>
    <p:sldId id="524" r:id="rId11"/>
    <p:sldId id="546" r:id="rId12"/>
    <p:sldId id="526" r:id="rId13"/>
    <p:sldId id="528" r:id="rId14"/>
    <p:sldId id="529" r:id="rId15"/>
    <p:sldId id="530" r:id="rId16"/>
    <p:sldId id="271" r:id="rId17"/>
    <p:sldId id="1038" r:id="rId18"/>
    <p:sldId id="548" r:id="rId19"/>
    <p:sldId id="547" r:id="rId20"/>
    <p:sldId id="534" r:id="rId21"/>
    <p:sldId id="309" r:id="rId22"/>
    <p:sldId id="535" r:id="rId23"/>
    <p:sldId id="390" r:id="rId24"/>
    <p:sldId id="557" r:id="rId25"/>
    <p:sldId id="558" r:id="rId26"/>
    <p:sldId id="1041" r:id="rId27"/>
    <p:sldId id="556" r:id="rId28"/>
    <p:sldId id="521" r:id="rId29"/>
    <p:sldId id="435" r:id="rId30"/>
    <p:sldId id="539" r:id="rId31"/>
    <p:sldId id="540" r:id="rId32"/>
    <p:sldId id="308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344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  <p15:guide id="18" orient="horz" pos="1512" userDrawn="1">
          <p15:clr>
            <a:srgbClr val="A4A3A4"/>
          </p15:clr>
        </p15:guide>
        <p15:guide id="19" pos="2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3057C"/>
    <a:srgbClr val="548235"/>
    <a:srgbClr val="B25E3C"/>
    <a:srgbClr val="FF6666"/>
    <a:srgbClr val="5AC695"/>
    <a:srgbClr val="D7FFA1"/>
    <a:srgbClr val="DAFDF6"/>
    <a:srgbClr val="9F5FCF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7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372" y="78"/>
      </p:cViewPr>
      <p:guideLst>
        <p:guide orient="horz" pos="2832"/>
        <p:guide pos="3840"/>
        <p:guide orient="horz" pos="3312"/>
        <p:guide orient="horz" pos="3984"/>
        <p:guide pos="3504"/>
        <p:guide pos="4176"/>
        <p:guide pos="7296"/>
        <p:guide orient="horz" pos="1344"/>
        <p:guide orient="horz" pos="480"/>
        <p:guide orient="horz" pos="1776"/>
        <p:guide orient="horz" pos="3744"/>
        <p:guide pos="384"/>
        <p:guide orient="horz" pos="624"/>
        <p:guide orient="horz" pos="672"/>
        <p:guide orient="horz" pos="1512"/>
        <p:guide pos="25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0.95899999999999996</c:v>
                </c:pt>
                <c:pt idx="1">
                  <c:v>0.93100000000000005</c:v>
                </c:pt>
                <c:pt idx="2">
                  <c:v>0.90600000000000003</c:v>
                </c:pt>
                <c:pt idx="3">
                  <c:v>0.90800000000000003</c:v>
                </c:pt>
                <c:pt idx="4">
                  <c:v>0.86799999999999999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D9-1744-9926-1E9470B5E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4.1000000000000002E-2</c:v>
                </c:pt>
                <c:pt idx="1">
                  <c:v>6.9000000000000006E-2</c:v>
                </c:pt>
                <c:pt idx="2">
                  <c:v>9.4E-2</c:v>
                </c:pt>
                <c:pt idx="3">
                  <c:v>9.1999999999999998E-2</c:v>
                </c:pt>
                <c:pt idx="4">
                  <c:v>0.13200000000000001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D9-1744-9926-1E9470B5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587096"/>
        <c:axId val="841584352"/>
      </c:lineChart>
      <c:catAx>
        <c:axId val="84158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584352"/>
        <c:crosses val="autoZero"/>
        <c:auto val="1"/>
        <c:lblAlgn val="ctr"/>
        <c:lblOffset val="100"/>
        <c:noMultiLvlLbl val="0"/>
      </c:catAx>
      <c:valAx>
        <c:axId val="84158435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84158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1" dirty="0"/>
              <a:t>Automotive</a:t>
            </a:r>
          </a:p>
        </c:rich>
      </c:tx>
      <c:layout>
        <c:manualLayout>
          <c:xMode val="edge"/>
          <c:yMode val="edge"/>
          <c:x val="0.34255510537714579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A404-4A2A-A840-9C0D3F7411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CC-42D9-B392-F94963FB195C}"/>
              </c:ext>
            </c:extLst>
          </c:dPt>
          <c:dPt>
            <c:idx val="4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CC-42D9-B392-F94963FB195C}"/>
              </c:ext>
            </c:extLst>
          </c:dPt>
          <c:dPt>
            <c:idx val="5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0114-7242-9864-83695210722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rgbClr val="35CF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02B-1D46-889B-652F63D2CA7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C90-2741-8769-43CC18F7FC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Broadcast TV news</c:v>
                </c:pt>
                <c:pt idx="1">
                  <c:v>Broadcast TV news web/apps</c:v>
                </c:pt>
                <c:pt idx="2">
                  <c:v>Local newspapers</c:v>
                </c:pt>
                <c:pt idx="3">
                  <c:v>Radio</c:v>
                </c:pt>
                <c:pt idx="4">
                  <c:v>National newspapers</c:v>
                </c:pt>
                <c:pt idx="5">
                  <c:v>Public TV news</c:v>
                </c:pt>
                <c:pt idx="6">
                  <c:v>Local/National newspaper web/apps</c:v>
                </c:pt>
                <c:pt idx="7">
                  <c:v>Cable TV news</c:v>
                </c:pt>
                <c:pt idx="8">
                  <c:v>Cable TV news web/apps</c:v>
                </c:pt>
                <c:pt idx="9">
                  <c:v>Public TV news web/apps</c:v>
                </c:pt>
                <c:pt idx="10">
                  <c:v>Radio web/apps</c:v>
                </c:pt>
                <c:pt idx="11">
                  <c:v>Streaming radio</c:v>
                </c:pt>
                <c:pt idx="12">
                  <c:v>All other Internet news web/apps</c:v>
                </c:pt>
                <c:pt idx="13">
                  <c:v>Social media</c:v>
                </c:pt>
                <c:pt idx="14">
                  <c:v>Podcasts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0.84199999999999997</c:v>
                </c:pt>
                <c:pt idx="1">
                  <c:v>0.747</c:v>
                </c:pt>
                <c:pt idx="2">
                  <c:v>0.67700000000000005</c:v>
                </c:pt>
                <c:pt idx="3">
                  <c:v>0.66600000000000004</c:v>
                </c:pt>
                <c:pt idx="4">
                  <c:v>0.66</c:v>
                </c:pt>
                <c:pt idx="5">
                  <c:v>0.64800000000000002</c:v>
                </c:pt>
                <c:pt idx="6">
                  <c:v>0.64600000000000002</c:v>
                </c:pt>
                <c:pt idx="7">
                  <c:v>0.64500000000000002</c:v>
                </c:pt>
                <c:pt idx="8">
                  <c:v>0.63</c:v>
                </c:pt>
                <c:pt idx="9">
                  <c:v>0.624</c:v>
                </c:pt>
                <c:pt idx="10">
                  <c:v>0.60599999999999998</c:v>
                </c:pt>
                <c:pt idx="11">
                  <c:v>0.59599999999999997</c:v>
                </c:pt>
                <c:pt idx="12">
                  <c:v>0.57999999999999996</c:v>
                </c:pt>
                <c:pt idx="13">
                  <c:v>0.53800000000000003</c:v>
                </c:pt>
                <c:pt idx="14">
                  <c:v>0.52700000000000002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520646080"/>
        <c:axId val="520643336"/>
      </c:barChart>
      <c:catAx>
        <c:axId val="520646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43336"/>
        <c:crosses val="autoZero"/>
        <c:auto val="1"/>
        <c:lblAlgn val="ctr"/>
        <c:lblOffset val="100"/>
        <c:noMultiLvlLbl val="0"/>
      </c:catAx>
      <c:valAx>
        <c:axId val="52064333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52064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0.442</c:v>
                </c:pt>
                <c:pt idx="1">
                  <c:v>0.26</c:v>
                </c:pt>
                <c:pt idx="2">
                  <c:v>0.72899999999999998</c:v>
                </c:pt>
                <c:pt idx="3">
                  <c:v>0.33800000000000002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2-ED46-8E21-BF5E7E97A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Saw TV Ad 4+ Times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0.64</c:v>
                </c:pt>
                <c:pt idx="1">
                  <c:v>0.36</c:v>
                </c:pt>
                <c:pt idx="2">
                  <c:v>0.78800000000000003</c:v>
                </c:pt>
                <c:pt idx="3">
                  <c:v>0.42599999999999999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2-ED46-8E21-BF5E7E97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214116848"/>
        <c:axId val="217562088"/>
      </c:barChart>
      <c:catAx>
        <c:axId val="2141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62088"/>
        <c:crosses val="autoZero"/>
        <c:auto val="1"/>
        <c:lblAlgn val="ctr"/>
        <c:lblOffset val="100"/>
        <c:noMultiLvlLbl val="0"/>
      </c:catAx>
      <c:valAx>
        <c:axId val="217562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1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18259121173958"/>
          <c:y val="2.6782164190578581E-2"/>
          <c:w val="0.40750323242135572"/>
          <c:h val="0.89774082763597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ads seen on TV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tx1"/>
              </a:solidFill>
            </a:ln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4"/>
                <c:pt idx="0">
                  <c:v>Contacted or visited the advertiser’s store/office/facility/branch </c:v>
                </c:pt>
                <c:pt idx="1">
                  <c:v>Remembered you had seen the brand advertised before</c:v>
                </c:pt>
                <c:pt idx="2">
                  <c:v>Went online to learn more about what was advertised </c:v>
                </c:pt>
                <c:pt idx="3">
                  <c:v>Went to the website or app advertised to learn more about what was advertised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4"/>
                <c:pt idx="0">
                  <c:v>0.13400000000000001</c:v>
                </c:pt>
                <c:pt idx="1">
                  <c:v>0.152</c:v>
                </c:pt>
                <c:pt idx="2">
                  <c:v>0.19</c:v>
                </c:pt>
                <c:pt idx="3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A64E-9E91-FF37368D72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ads seen on TV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4"/>
                <c:pt idx="0">
                  <c:v>Contacted or visited the advertiser’s store/office/facility/branch </c:v>
                </c:pt>
                <c:pt idx="1">
                  <c:v>Remembered you had seen the brand advertised before</c:v>
                </c:pt>
                <c:pt idx="2">
                  <c:v>Went online to learn more about what was advertised </c:v>
                </c:pt>
                <c:pt idx="3">
                  <c:v>Went to the website or app advertised to learn more about what was advertised 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4"/>
                <c:pt idx="0">
                  <c:v>0.16300000000000001</c:v>
                </c:pt>
                <c:pt idx="1">
                  <c:v>0.19</c:v>
                </c:pt>
                <c:pt idx="2">
                  <c:v>0.22</c:v>
                </c:pt>
                <c:pt idx="3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9-A64E-9E91-FF37368D7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0646472"/>
        <c:axId val="520644904"/>
      </c:barChart>
      <c:catAx>
        <c:axId val="520646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44904"/>
        <c:crosses val="autoZero"/>
        <c:auto val="1"/>
        <c:lblAlgn val="ctr"/>
        <c:lblOffset val="100"/>
        <c:noMultiLvlLbl val="0"/>
      </c:catAx>
      <c:valAx>
        <c:axId val="5206449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2064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035954375304909"/>
          <c:y val="0.45057358308548168"/>
          <c:w val="0.1377162278436832"/>
          <c:h val="9.8852833829036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Automotive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13735208609564373"/>
                  <c:y val="0.268072080739272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0.12376599166625128"/>
                  <c:y val="-0.122357402734611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0.88400000000000001</c:v>
                </c:pt>
                <c:pt idx="1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D8-C141-A109-1AE2E724A128}"/>
              </c:ext>
            </c:extLst>
          </c:dPt>
          <c:dPt>
            <c:idx val="1"/>
            <c:bubble3D val="0"/>
            <c:spPr>
              <a:solidFill>
                <a:srgbClr val="C019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D8-C141-A109-1AE2E724A1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9D8-C141-A109-1AE2E724A128}"/>
              </c:ext>
            </c:extLst>
          </c:dPt>
          <c:dLbls>
            <c:dLbl>
              <c:idx val="0"/>
              <c:layout>
                <c:manualLayout>
                  <c:x val="0.1765074507065231"/>
                  <c:y val="0.161026260570733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D8-C141-A109-1AE2E724A128}"/>
                </c:ext>
              </c:extLst>
            </c:dLbl>
            <c:dLbl>
              <c:idx val="1"/>
              <c:layout>
                <c:manualLayout>
                  <c:x val="-0.1375769142759434"/>
                  <c:y val="-0.158836286634092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D8-C141-A109-1AE2E724A128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9D8-C141-A109-1AE2E724A12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0.86399999999999999</c:v>
                </c:pt>
                <c:pt idx="1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D8-C141-A109-1AE2E724A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3253150057274"/>
          <c:y val="2.6481642695914635E-2"/>
          <c:w val="0.36497145331060415"/>
          <c:h val="0.843758308094103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E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9F5FC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7.5279829712007654E-2"/>
                  <c:y val="0.124463720670798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4400654815055336"/>
                  <c:y val="3.858604709353545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8.9593130755562772E-2"/>
                  <c:y val="-0.190667827410585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3812293112166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3.9116180065120729E-2"/>
                  <c:y val="-5.8301108788464846E-2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2.4062559190410497E-2"/>
                  <c:y val="-2.6050012771658485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6.0160005772495315E-5"/>
                  <c:y val="-2.8448582345919064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Local Radio Station</c:v>
                </c:pt>
                <c:pt idx="4">
                  <c:v>Local Magazine</c:v>
                </c:pt>
                <c:pt idx="5">
                  <c:v>Other Local Website/Apps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0.32300000000000001</c:v>
                </c:pt>
                <c:pt idx="1">
                  <c:v>0.22500000000000001</c:v>
                </c:pt>
                <c:pt idx="2">
                  <c:v>0.17799999999999999</c:v>
                </c:pt>
                <c:pt idx="3">
                  <c:v>0.13600000000000001</c:v>
                </c:pt>
                <c:pt idx="4">
                  <c:v>0.08</c:v>
                </c:pt>
                <c:pt idx="5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1824187992126"/>
          <c:y val="2.4429904895136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521407480315E-2"/>
          <c:y val="5.6442998188037642E-2"/>
          <c:w val="0.89036035925196855"/>
          <c:h val="0.81411430879889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Visited in the last 30 days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4813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98A-4E4F-B402-1ACE7AB43FAC}"/>
              </c:ext>
            </c:extLst>
          </c:dPt>
          <c:dPt>
            <c:idx val="2"/>
            <c:invertIfNegative val="0"/>
            <c:bubble3D val="0"/>
            <c:spPr>
              <a:solidFill>
                <a:srgbClr val="FFA4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A-4E4F-B402-1ACE7AB43FA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98A-4E4F-B402-1ACE7AB43FA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21E-43C1-9779-063855EA79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Local broadcast TV station</c:v>
                </c:pt>
                <c:pt idx="1">
                  <c:v>Local newspaper</c:v>
                </c:pt>
                <c:pt idx="2">
                  <c:v>Local radio station</c:v>
                </c:pt>
                <c:pt idx="3">
                  <c:v>Local magazine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0.65500000000000003</c:v>
                </c:pt>
                <c:pt idx="1">
                  <c:v>0.621</c:v>
                </c:pt>
                <c:pt idx="2">
                  <c:v>0.58399999999999996</c:v>
                </c:pt>
                <c:pt idx="3" formatCode="0.00%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A-4E4F-B402-1ACE7AB43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520644120"/>
        <c:axId val="520644512"/>
      </c:barChart>
      <c:catAx>
        <c:axId val="52064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44512"/>
        <c:crosses val="autoZero"/>
        <c:auto val="1"/>
        <c:lblAlgn val="ctr"/>
        <c:lblOffset val="0"/>
        <c:noMultiLvlLbl val="0"/>
      </c:catAx>
      <c:valAx>
        <c:axId val="520644512"/>
        <c:scaling>
          <c:orientation val="minMax"/>
          <c:min val="0.45"/>
        </c:scaling>
        <c:delete val="1"/>
        <c:axPos val="l"/>
        <c:numFmt formatCode="0.00%" sourceLinked="1"/>
        <c:majorTickMark val="out"/>
        <c:minorTickMark val="none"/>
        <c:tickLblPos val="nextTo"/>
        <c:crossAx val="52064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35993787714439"/>
          <c:y val="3.2596402635805315E-2"/>
          <c:w val="0.33721217128372871"/>
          <c:h val="0.839981296151501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58-9D41-B168-691E55CB81A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58-9D41-B168-691E55CB81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58-9D41-B168-691E55CB81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58-9D41-B168-691E55CB81A0}"/>
              </c:ext>
            </c:extLst>
          </c:dPt>
          <c:dLbls>
            <c:dLbl>
              <c:idx val="0"/>
              <c:layout>
                <c:manualLayout>
                  <c:x val="-3.095372227150054E-2"/>
                  <c:y val="0.129540950718299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Yes</a:t>
                    </a:r>
                    <a:br>
                      <a:rPr lang="en-US"/>
                    </a:br>
                    <a:fld id="{82143BD5-26E2-4DC3-B1DE-2408F30BAE7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58-9D41-B168-691E55CB81A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/>
                      <a:t>No</a:t>
                    </a:r>
                  </a:p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fld id="{849A25EA-4EAE-4A4C-A141-D117E82C256A}" type="VALUE">
                      <a:rPr lang="en-US" sz="2800" smtClean="0"/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58-9D41-B168-691E55CB81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0.88100000000000001</c:v>
                </c:pt>
                <c:pt idx="1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8-9D41-B168-691E55CB81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17959018679217"/>
          <c:y val="7.0776591975733744E-2"/>
          <c:w val="0.44988146522913097"/>
          <c:h val="0.861817129952138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Yes</a:t>
                    </a:r>
                    <a:br>
                      <a:rPr lang="en-US"/>
                    </a:br>
                    <a:fld id="{F31AA899-D50C-46BD-8DD6-9EA0DBCD33E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/>
                      <a:t>No</a:t>
                    </a:r>
                    <a:br>
                      <a:rPr lang="en-US" sz="2800"/>
                    </a:br>
                    <a:fld id="{2307C3C5-4E8F-4DFF-A0A8-D94C615D04CD}" type="VALUE">
                      <a:rPr lang="en-US" sz="2800" smtClean="0"/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280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0.90900000000000003</c:v>
                </c:pt>
                <c:pt idx="1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Automotive A18+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“Yes”</a:t>
            </a:r>
          </a:p>
        </c:rich>
      </c:tx>
      <c:layout>
        <c:manualLayout>
          <c:xMode val="edge"/>
          <c:yMode val="edge"/>
          <c:x val="0.34314523632789312"/>
          <c:y val="6.5815521683882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444440191504771E-2"/>
          <c:y val="0.10254058278348871"/>
          <c:w val="0.96111111961699047"/>
          <c:h val="0.80139964221231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47-4129-938E-BF806889CF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8 Category Average</c:v>
                </c:pt>
                <c:pt idx="1">
                  <c:v>Automotive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F-4CD6-9CEA-A5979F8C5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27"/>
        <c:axId val="1497346928"/>
        <c:axId val="1497356080"/>
      </c:barChart>
      <c:catAx>
        <c:axId val="149734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356080"/>
        <c:crosses val="autoZero"/>
        <c:auto val="1"/>
        <c:lblAlgn val="ctr"/>
        <c:lblOffset val="100"/>
        <c:noMultiLvlLbl val="0"/>
      </c:catAx>
      <c:valAx>
        <c:axId val="1497356080"/>
        <c:scaling>
          <c:orientation val="minMax"/>
          <c:max val="0.60000000000000009"/>
          <c:min val="0.35000000000000003"/>
        </c:scaling>
        <c:delete val="1"/>
        <c:axPos val="l"/>
        <c:numFmt formatCode="0%" sourceLinked="1"/>
        <c:majorTickMark val="none"/>
        <c:minorTickMark val="none"/>
        <c:tickLblPos val="nextTo"/>
        <c:crossAx val="14973469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Six+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1582000"/>
        <c:axId val="841585920"/>
      </c:barChart>
      <c:catAx>
        <c:axId val="841582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1585920"/>
        <c:crosses val="autoZero"/>
        <c:auto val="1"/>
        <c:lblAlgn val="ctr"/>
        <c:lblOffset val="100"/>
        <c:noMultiLvlLbl val="0"/>
      </c:catAx>
      <c:valAx>
        <c:axId val="8415859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4158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88750364537766"/>
          <c:y val="3.8294168842471714E-2"/>
          <c:w val="0.43882117599883347"/>
          <c:h val="0.923411662315056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0B-C541-AA9D-E81AD915F5A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0B-C541-AA9D-E81AD915F5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0B-C541-AA9D-E81AD915F5A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Did most of my information gathering and decision making online, but went to a showroom for final purchase</c:v>
                </c:pt>
                <c:pt idx="1">
                  <c:v>Did the full purchase of a vehicle online</c:v>
                </c:pt>
                <c:pt idx="2">
                  <c:v>Did some info gathering online but went to showrooms, talk with sales people for information, and final purchase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0.22</c:v>
                </c:pt>
                <c:pt idx="1">
                  <c:v>0.161</c:v>
                </c:pt>
                <c:pt idx="2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0B-C541-AA9D-E81AD915F5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406439656"/>
        <c:axId val="406440048"/>
      </c:barChart>
      <c:catAx>
        <c:axId val="406439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440048"/>
        <c:crosses val="autoZero"/>
        <c:auto val="1"/>
        <c:lblAlgn val="ctr"/>
        <c:lblOffset val="100"/>
        <c:noMultiLvlLbl val="0"/>
      </c:catAx>
      <c:valAx>
        <c:axId val="406440048"/>
        <c:scaling>
          <c:orientation val="minMax"/>
          <c:max val="0.25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4064396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Automotive</a:t>
            </a:r>
          </a:p>
        </c:rich>
      </c:tx>
      <c:layout>
        <c:manualLayout>
          <c:xMode val="edge"/>
          <c:yMode val="edge"/>
          <c:x val="0.43648492632968633"/>
          <c:y val="0.15468749048428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305324611732655E-2"/>
          <c:y val="0.20033211120004238"/>
          <c:w val="0.97538935077653466"/>
          <c:h val="0.55095173776133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A18+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did the full purchase
of the vehicle online</c:v>
                </c:pt>
                <c:pt idx="1">
                  <c:v>Did most of my info-gathering and 
decision-making online, but went to
showroom for final purchase </c:v>
                </c:pt>
                <c:pt idx="2">
                  <c:v>Did some of info-gathering online, but went
to showroom, talk with sales people
and final purchase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0.16103590594755954</c:v>
                </c:pt>
                <c:pt idx="1">
                  <c:v>0.22020285799560058</c:v>
                </c:pt>
                <c:pt idx="2">
                  <c:v>0.14511353915131286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A-4836-827B-2CB9D213AC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&lt;$50K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did the full purchase
of the vehicle online</c:v>
                </c:pt>
                <c:pt idx="1">
                  <c:v>Did most of my info-gathering and 
decision-making online, but went to
showroom for final purchase </c:v>
                </c:pt>
                <c:pt idx="2">
                  <c:v>Did some of info-gathering online, but went
to showroom, talk with sales people
and final purchase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0.1156138648435739</c:v>
                </c:pt>
                <c:pt idx="1">
                  <c:v>0.21643315696565266</c:v>
                </c:pt>
                <c:pt idx="2">
                  <c:v>0.14999848234662808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A-4836-827B-2CB9D213AC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$50K-$74,999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did the full purchase
of the vehicle online</c:v>
                </c:pt>
                <c:pt idx="1">
                  <c:v>Did most of my info-gathering and 
decision-making online, but went to
showroom for final purchase </c:v>
                </c:pt>
                <c:pt idx="2">
                  <c:v>Did some of info-gathering online, but went
to showroom, talk with sales people
and final purchase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0.12914432080823879</c:v>
                </c:pt>
                <c:pt idx="1">
                  <c:v>0.22606344647155735</c:v>
                </c:pt>
                <c:pt idx="2">
                  <c:v>0.16826558465743963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6A-4836-827B-2CB9D213AC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$75K-$99,999K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did the full purchase
of the vehicle online</c:v>
                </c:pt>
                <c:pt idx="1">
                  <c:v>Did most of my info-gathering and 
decision-making online, but went to
showroom for final purchase </c:v>
                </c:pt>
                <c:pt idx="2">
                  <c:v>Did some of info-gathering online, but went
to showroom, talk with sales people
and final purchase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0.17050501342177024</c:v>
                </c:pt>
                <c:pt idx="1">
                  <c:v>0.24556159369879085</c:v>
                </c:pt>
                <c:pt idx="2">
                  <c:v>0.15849618193375933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6A-4836-827B-2CB9D213ACA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$100K+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did the full purchase
of the vehicle online</c:v>
                </c:pt>
                <c:pt idx="1">
                  <c:v>Did most of my info-gathering and 
decision-making online, but went to
showroom for final purchase </c:v>
                </c:pt>
                <c:pt idx="2">
                  <c:v>Did some of info-gathering online, but went
to showroom, talk with sales people
and final purchase</c:v>
                </c:pt>
              </c:strCache>
            </c:strRef>
          </c:cat>
          <c:val>
            <c:numRef>
              <c:f>Sheet1!$F$2:$F$4</c:f>
              <c:numCache>
                <c:formatCode>0.0%</c:formatCode>
                <c:ptCount val="3"/>
                <c:pt idx="0">
                  <c:v>0.2371025448412146</c:v>
                </c:pt>
                <c:pt idx="1">
                  <c:v>0.21526837148916747</c:v>
                </c:pt>
                <c:pt idx="2">
                  <c:v>0.10046025640498607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6A-4836-827B-2CB9D213A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3765376"/>
        <c:axId val="1623762464"/>
      </c:barChart>
      <c:catAx>
        <c:axId val="16237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762464"/>
        <c:crosses val="autoZero"/>
        <c:auto val="1"/>
        <c:lblAlgn val="ctr"/>
        <c:lblOffset val="100"/>
        <c:noMultiLvlLbl val="0"/>
      </c:catAx>
      <c:valAx>
        <c:axId val="162376246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2376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9213547530585995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 category 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Friended, liked or followed what was advertised on social media</c:v>
                </c:pt>
                <c:pt idx="2">
                  <c:v>Went online to learn more about what was advertised </c:v>
                </c:pt>
                <c:pt idx="3">
                  <c:v>Talked with others about the ad</c:v>
                </c:pt>
                <c:pt idx="4">
                  <c:v>Went to the website or app advertised to learn more about what was advertised </c:v>
                </c:pt>
                <c:pt idx="5">
                  <c:v>Remembered you had seen the brand advertised before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0.71899999999999997</c:v>
                </c:pt>
                <c:pt idx="1">
                  <c:v>0.17499999999999999</c:v>
                </c:pt>
                <c:pt idx="2">
                  <c:v>0.20399999999999999</c:v>
                </c:pt>
                <c:pt idx="3">
                  <c:v>0.157</c:v>
                </c:pt>
                <c:pt idx="4">
                  <c:v>0.17599999999999999</c:v>
                </c:pt>
                <c:pt idx="5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Automotive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Friended, liked or followed what was advertised on social media</c:v>
                </c:pt>
                <c:pt idx="2">
                  <c:v>Went online to learn more about what was advertised </c:v>
                </c:pt>
                <c:pt idx="3">
                  <c:v>Talked with others about the ad</c:v>
                </c:pt>
                <c:pt idx="4">
                  <c:v>Went to the website or app advertised to learn more about what was advertised </c:v>
                </c:pt>
                <c:pt idx="5">
                  <c:v>Remembered you had seen the brand advertised before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0.77</c:v>
                </c:pt>
                <c:pt idx="1">
                  <c:v>0.20399999999999999</c:v>
                </c:pt>
                <c:pt idx="2">
                  <c:v>0.20599999999999999</c:v>
                </c:pt>
                <c:pt idx="3">
                  <c:v>0.17899999999999999</c:v>
                </c:pt>
                <c:pt idx="4">
                  <c:v>0.184</c:v>
                </c:pt>
                <c:pt idx="5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A99-8F6C-E4021AF486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Automotive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Friended, liked or followed what was advertised on social media</c:v>
                </c:pt>
                <c:pt idx="2">
                  <c:v>Went online to learn more about what was advertised </c:v>
                </c:pt>
                <c:pt idx="3">
                  <c:v>Talked with others about the ad</c:v>
                </c:pt>
                <c:pt idx="4">
                  <c:v>Went to the website or app advertised to learn more about what was advertised </c:v>
                </c:pt>
                <c:pt idx="5">
                  <c:v>Remembered you had seen the brand advertised before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0.86</c:v>
                </c:pt>
                <c:pt idx="1">
                  <c:v>0.245</c:v>
                </c:pt>
                <c:pt idx="2">
                  <c:v>0.23300000000000001</c:v>
                </c:pt>
                <c:pt idx="3">
                  <c:v>0.224</c:v>
                </c:pt>
                <c:pt idx="4">
                  <c:v>0.19900000000000001</c:v>
                </c:pt>
                <c:pt idx="5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1-4A99-8F6C-E4021AF48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851160080"/>
        <c:axId val="851160472"/>
      </c:barChart>
      <c:catAx>
        <c:axId val="8511600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51160472"/>
        <c:crosses val="autoZero"/>
        <c:auto val="1"/>
        <c:lblAlgn val="r"/>
        <c:lblOffset val="100"/>
        <c:noMultiLvlLbl val="0"/>
      </c:catAx>
      <c:valAx>
        <c:axId val="8511604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511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0.88400000000000001</c:v>
                </c:pt>
                <c:pt idx="1">
                  <c:v>0.93100000000000005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58512"/>
        <c:axId val="851155376"/>
      </c:barChart>
      <c:catAx>
        <c:axId val="851158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55376"/>
        <c:crosses val="autoZero"/>
        <c:auto val="1"/>
        <c:lblAlgn val="ctr"/>
        <c:lblOffset val="100"/>
        <c:noMultiLvlLbl val="0"/>
      </c:catAx>
      <c:valAx>
        <c:axId val="851155376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8511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0.90900000000000003</c:v>
                </c:pt>
                <c:pt idx="1">
                  <c:v>0.92500000000000004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48712"/>
        <c:axId val="851148320"/>
      </c:barChart>
      <c:catAx>
        <c:axId val="851148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48320"/>
        <c:crosses val="autoZero"/>
        <c:auto val="1"/>
        <c:lblAlgn val="ctr"/>
        <c:lblOffset val="100"/>
        <c:noMultiLvlLbl val="0"/>
      </c:catAx>
      <c:valAx>
        <c:axId val="851148320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85114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603517954411514"/>
          <c:y val="3.8872691933916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445741804164509E-2"/>
          <c:y val="0.19034028909651599"/>
          <c:w val="0.91310851639167101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A7-C542-A5F4-B269E0B759B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A7-C542-A5F4-B269E0B759B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0.54</c:v>
                </c:pt>
                <c:pt idx="1">
                  <c:v>0.61199999999999999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7-C542-A5F4-B269E0B75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54592"/>
        <c:axId val="851152632"/>
      </c:barChart>
      <c:catAx>
        <c:axId val="851154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52632"/>
        <c:crosses val="autoZero"/>
        <c:auto val="1"/>
        <c:lblAlgn val="ctr"/>
        <c:lblOffset val="100"/>
        <c:noMultiLvlLbl val="0"/>
      </c:catAx>
      <c:valAx>
        <c:axId val="851152632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85115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E-9D4D-863C-32FB954D40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E-9D4D-863C-32FB954D40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E-9D4D-863C-32FB954D40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E-9D4D-863C-32FB954D40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E-9D4D-863C-32FB954D40C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Six+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6EE-9D4D-863C-32FB954D40C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EE-9D4D-863C-32FB954D4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1585136"/>
        <c:axId val="841581608"/>
      </c:barChart>
      <c:catAx>
        <c:axId val="841585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1581608"/>
        <c:crosses val="autoZero"/>
        <c:auto val="1"/>
        <c:lblAlgn val="ctr"/>
        <c:lblOffset val="100"/>
        <c:noMultiLvlLbl val="0"/>
      </c:catAx>
      <c:valAx>
        <c:axId val="8415816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4158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B2-7E41-A957-7929E796E641}"/>
              </c:ext>
            </c:extLst>
          </c:dPt>
          <c:dPt>
            <c:idx val="4"/>
            <c:invertIfNegative val="0"/>
            <c:bubble3D val="0"/>
            <c:spPr>
              <a:solidFill>
                <a:srgbClr val="E3B9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6E6EA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6633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 (Broadcast &amp; Cable)</c:v>
                </c:pt>
                <c:pt idx="1">
                  <c:v>Social media</c:v>
                </c:pt>
                <c:pt idx="2">
                  <c:v>Radio</c:v>
                </c:pt>
                <c:pt idx="3">
                  <c:v>Streaming TV shows online w/ads</c:v>
                </c:pt>
                <c:pt idx="4">
                  <c:v>Outdoor</c:v>
                </c:pt>
                <c:pt idx="5">
                  <c:v>Streaming video other than TV shows/movies</c:v>
                </c:pt>
                <c:pt idx="6">
                  <c:v>Newspaper
(print only)</c:v>
                </c:pt>
                <c:pt idx="7">
                  <c:v>Internet 
video ad</c:v>
                </c:pt>
                <c:pt idx="8">
                  <c:v>Ad on a website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0.64500000000000002</c:v>
                </c:pt>
                <c:pt idx="1">
                  <c:v>0.25600000000000001</c:v>
                </c:pt>
                <c:pt idx="2">
                  <c:v>0.253</c:v>
                </c:pt>
                <c:pt idx="3">
                  <c:v>0.222</c:v>
                </c:pt>
                <c:pt idx="4">
                  <c:v>0.20200000000000001</c:v>
                </c:pt>
                <c:pt idx="5">
                  <c:v>0.19600000000000001</c:v>
                </c:pt>
                <c:pt idx="6">
                  <c:v>0.16200000000000001</c:v>
                </c:pt>
                <c:pt idx="7">
                  <c:v>0.159</c:v>
                </c:pt>
                <c:pt idx="8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849484368"/>
        <c:axId val="849479664"/>
      </c:barChart>
      <c:catAx>
        <c:axId val="84948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479664"/>
        <c:crosses val="autoZero"/>
        <c:auto val="1"/>
        <c:lblAlgn val="ctr"/>
        <c:lblOffset val="100"/>
        <c:noMultiLvlLbl val="0"/>
      </c:catAx>
      <c:valAx>
        <c:axId val="84947966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4948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0564278431736028"/>
          <c:w val="0.97587719298245612"/>
          <c:h val="0.76671749003614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Radio</c:v>
                </c:pt>
                <c:pt idx="3">
                  <c:v>Streaming TV shows online w/ads</c:v>
                </c:pt>
                <c:pt idx="4">
                  <c:v>Outdoor</c:v>
                </c:pt>
                <c:pt idx="5">
                  <c:v>Streaming video other than 
TV programs/movies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0.64500000000000002</c:v>
                </c:pt>
                <c:pt idx="1">
                  <c:v>0.25600000000000001</c:v>
                </c:pt>
                <c:pt idx="2">
                  <c:v>0.253</c:v>
                </c:pt>
                <c:pt idx="3">
                  <c:v>0.222</c:v>
                </c:pt>
                <c:pt idx="4">
                  <c:v>0.20200000000000001</c:v>
                </c:pt>
                <c:pt idx="5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Radio</c:v>
                </c:pt>
                <c:pt idx="3">
                  <c:v>Streaming TV shows online w/ads</c:v>
                </c:pt>
                <c:pt idx="4">
                  <c:v>Outdoor</c:v>
                </c:pt>
                <c:pt idx="5">
                  <c:v>Streaming video other than 
TV programs/movies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0.56899999999999995</c:v>
                </c:pt>
                <c:pt idx="1">
                  <c:v>0.14699999999999999</c:v>
                </c:pt>
                <c:pt idx="2">
                  <c:v>0.14899999999999999</c:v>
                </c:pt>
                <c:pt idx="3">
                  <c:v>0.112</c:v>
                </c:pt>
                <c:pt idx="4">
                  <c:v>9.6000000000000002E-2</c:v>
                </c:pt>
                <c:pt idx="5" formatCode="0.00%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9479272"/>
        <c:axId val="849478488"/>
      </c:barChart>
      <c:catAx>
        <c:axId val="84947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478488"/>
        <c:crosses val="autoZero"/>
        <c:auto val="1"/>
        <c:lblAlgn val="ctr"/>
        <c:lblOffset val="100"/>
        <c:noMultiLvlLbl val="0"/>
      </c:catAx>
      <c:valAx>
        <c:axId val="849478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947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6744183891000092"/>
          <c:w val="0.97587719298245612"/>
          <c:h val="0.7474274724256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Radio</c:v>
                </c:pt>
                <c:pt idx="3">
                  <c:v>Streaming TV shows online w/ads</c:v>
                </c:pt>
                <c:pt idx="4">
                  <c:v>Outdoor</c:v>
                </c:pt>
                <c:pt idx="5">
                  <c:v>Streaming video other than 
TV programs/movies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0.64500000000000002</c:v>
                </c:pt>
                <c:pt idx="1">
                  <c:v>0.25600000000000001</c:v>
                </c:pt>
                <c:pt idx="2">
                  <c:v>0.253</c:v>
                </c:pt>
                <c:pt idx="3">
                  <c:v>0.222</c:v>
                </c:pt>
                <c:pt idx="4">
                  <c:v>0.20200000000000001</c:v>
                </c:pt>
                <c:pt idx="5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2"/>
              <c:layout>
                <c:manualLayout>
                  <c:x val="-8.0408427840126275E-17"/>
                  <c:y val="5.340022244879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4-6C4F-B5E4-B9B852E42D6E}"/>
                </c:ext>
              </c:extLst>
            </c:dLbl>
            <c:dLbl>
              <c:idx val="4"/>
              <c:layout>
                <c:manualLayout>
                  <c:x val="-1.6081685568025255E-16"/>
                  <c:y val="5.238043377514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dLbl>
              <c:idx val="5"/>
              <c:layout>
                <c:manualLayout>
                  <c:x val="0"/>
                  <c:y val="4.6691653536008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753332642630197E-2"/>
                      <c:h val="5.5948187969227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699-4242-BF2D-19FA5B8E8C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Radio</c:v>
                </c:pt>
                <c:pt idx="3">
                  <c:v>Streaming TV shows online w/ads</c:v>
                </c:pt>
                <c:pt idx="4">
                  <c:v>Outdoor</c:v>
                </c:pt>
                <c:pt idx="5">
                  <c:v>Streaming video other than 
TV programs/movies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0.442</c:v>
                </c:pt>
                <c:pt idx="1">
                  <c:v>5.1999999999999998E-2</c:v>
                </c:pt>
                <c:pt idx="2">
                  <c:v>0.04</c:v>
                </c:pt>
                <c:pt idx="3">
                  <c:v>4.7E-2</c:v>
                </c:pt>
                <c:pt idx="4">
                  <c:v>0.03</c:v>
                </c:pt>
                <c:pt idx="5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9484760"/>
        <c:axId val="849482800"/>
      </c:barChart>
      <c:catAx>
        <c:axId val="849484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9482800"/>
        <c:crosses val="autoZero"/>
        <c:auto val="1"/>
        <c:lblAlgn val="ctr"/>
        <c:lblOffset val="100"/>
        <c:noMultiLvlLbl val="0"/>
      </c:catAx>
      <c:valAx>
        <c:axId val="849482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948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8009531703273932"/>
          <c:y val="0.1244248771897303"/>
          <c:w val="0.66118343348528807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0.13642073963599027"/>
          <c:w val="0.97538805653030436"/>
          <c:h val="0.634125224992286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.00%">
                  <c:v>0.442</c:v>
                </c:pt>
                <c:pt idx="1">
                  <c:v>0.38300000000000001</c:v>
                </c:pt>
                <c:pt idx="2" formatCode="0.00%">
                  <c:v>0.35299999999999998</c:v>
                </c:pt>
                <c:pt idx="3" formatCode="0.00%">
                  <c:v>0.36399999999999999</c:v>
                </c:pt>
                <c:pt idx="4" formatCode="0.00%">
                  <c:v>0.34399999999999997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5.1999999999999998E-2</c:v>
                </c:pt>
                <c:pt idx="1">
                  <c:v>0.06</c:v>
                </c:pt>
                <c:pt idx="2">
                  <c:v>0.06</c:v>
                </c:pt>
                <c:pt idx="3">
                  <c:v>5.3999999999999999E-2</c:v>
                </c:pt>
                <c:pt idx="4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Streaming TV shows online w/ads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4.7E-2</c:v>
                </c:pt>
                <c:pt idx="1">
                  <c:v>0.05</c:v>
                </c:pt>
                <c:pt idx="2">
                  <c:v>4.3999999999999997E-2</c:v>
                </c:pt>
                <c:pt idx="3">
                  <c:v>4.9000000000000002E-2</c:v>
                </c:pt>
                <c:pt idx="4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F37-45F6-9893-F7D8A2603E4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 formatCode="0.00%">
                  <c:v>0.04</c:v>
                </c:pt>
                <c:pt idx="1">
                  <c:v>3.9E-2</c:v>
                </c:pt>
                <c:pt idx="2" formatCode="0.00%">
                  <c:v>0.04</c:v>
                </c:pt>
                <c:pt idx="3" formatCode="0.00%">
                  <c:v>3.9E-2</c:v>
                </c:pt>
                <c:pt idx="4" formatCode="0.00%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 formatCode="0.0%">
                  <c:v>0.04</c:v>
                </c:pt>
                <c:pt idx="1">
                  <c:v>4.2000000000000003E-2</c:v>
                </c:pt>
                <c:pt idx="2">
                  <c:v>3.5999999999999997E-2</c:v>
                </c:pt>
                <c:pt idx="3">
                  <c:v>4.3999999999999997E-2</c:v>
                </c:pt>
                <c:pt idx="4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 formatCode="0.0%">
                  <c:v>3.2000000000000001E-2</c:v>
                </c:pt>
                <c:pt idx="1">
                  <c:v>3.3000000000000002E-2</c:v>
                </c:pt>
                <c:pt idx="2">
                  <c:v>3.4000000000000002E-2</c:v>
                </c:pt>
                <c:pt idx="3">
                  <c:v>3.7999999999999999E-2</c:v>
                </c:pt>
                <c:pt idx="4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05-404E-8103-624D49A12A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 formatCode="0.0%">
                  <c:v>3.2000000000000001E-2</c:v>
                </c:pt>
                <c:pt idx="1">
                  <c:v>2.8000000000000001E-2</c:v>
                </c:pt>
                <c:pt idx="2">
                  <c:v>2.9000000000000001E-2</c:v>
                </c:pt>
                <c:pt idx="3">
                  <c:v>2.1999999999999999E-2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17-B742-9F5A-FC1C5FBBE0C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E3-334A-91B8-14EA493DC51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17-B742-9F5A-FC1C5FBBE0C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73-604F-B879-7501CAF6643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73-604F-B879-7501CAF6643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 formatCode="0.0%">
                  <c:v>0.03</c:v>
                </c:pt>
                <c:pt idx="1">
                  <c:v>3.2000000000000001E-2</c:v>
                </c:pt>
                <c:pt idx="2">
                  <c:v>3.3000000000000002E-2</c:v>
                </c:pt>
                <c:pt idx="3">
                  <c:v>3.2000000000000001E-2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2.3E-2</c:v>
                </c:pt>
                <c:pt idx="1">
                  <c:v>2.3E-2</c:v>
                </c:pt>
                <c:pt idx="2">
                  <c:v>2.4E-2</c:v>
                </c:pt>
                <c:pt idx="3">
                  <c:v>1.9E-2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E3-334A-91B8-14EA493DC51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05-404E-8103-624D49A12A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0.02</c:v>
                </c:pt>
                <c:pt idx="2">
                  <c:v>2.5999999999999999E-2</c:v>
                </c:pt>
                <c:pt idx="3">
                  <c:v>2.1999999999999999E-2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Streaming video other than TV/movies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05-404E-8103-624D49A12A0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05-404E-8103-624D49A12A0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05-404E-8103-624D49A12A0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05-404E-8103-624D49A12A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3.4000000000000002E-2</c:v>
                </c:pt>
                <c:pt idx="2">
                  <c:v>2.7E-2</c:v>
                </c:pt>
                <c:pt idx="3">
                  <c:v>2.9000000000000001E-2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17-B742-9F5A-FC1C5FBBE0C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1.6E-2</c:v>
                </c:pt>
                <c:pt idx="2">
                  <c:v>2.1000000000000001E-2</c:v>
                </c:pt>
                <c:pt idx="3">
                  <c:v>1.0999999999999999E-2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917-B742-9F5A-FC1C5FBBE0C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0.00%</c:formatCode>
                <c:ptCount val="5"/>
                <c:pt idx="0">
                  <c:v>0.02</c:v>
                </c:pt>
                <c:pt idx="1">
                  <c:v>1.4999999999999999E-2</c:v>
                </c:pt>
                <c:pt idx="2">
                  <c:v>2.5000000000000001E-2</c:v>
                </c:pt>
                <c:pt idx="3">
                  <c:v>1.7999999999999999E-2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917-B742-9F5A-FC1C5FBBE0C6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Search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</c:numRef>
          </c:val>
          <c:extLst>
            <c:ext xmlns:c16="http://schemas.microsoft.com/office/drawing/2014/chart" uri="{C3380CC4-5D6E-409C-BE32-E72D297353CC}">
              <c16:uniqueId val="{00000017-B917-B742-9F5A-FC1C5FBBE0C6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Movie Theater2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</c:numRef>
          </c:val>
          <c:extLst>
            <c:ext xmlns:c16="http://schemas.microsoft.com/office/drawing/2014/chart" uri="{C3380CC4-5D6E-409C-BE32-E72D297353CC}">
              <c16:uniqueId val="{00000018-B917-B742-9F5A-FC1C5FBBE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849478880"/>
        <c:axId val="849477704"/>
      </c:barChart>
      <c:catAx>
        <c:axId val="8494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477704"/>
        <c:crosses val="autoZero"/>
        <c:auto val="1"/>
        <c:lblAlgn val="ctr"/>
        <c:lblOffset val="0"/>
        <c:noMultiLvlLbl val="0"/>
      </c:catAx>
      <c:valAx>
        <c:axId val="84947770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4947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601872128533184E-2"/>
          <c:y val="0.83172403735777556"/>
          <c:w val="0.95097343143345103"/>
          <c:h val="0.1385320135451289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Automotive Category: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24-8847-97BD-29CAB28F97FD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24-8847-97BD-29CAB28F97FD}"/>
              </c:ext>
            </c:extLst>
          </c:dPt>
          <c:dLbls>
            <c:dLbl>
              <c:idx val="0"/>
              <c:layout>
                <c:manualLayout>
                  <c:x val="-0.11598133228840261"/>
                  <c:y val="0.202807498161838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24-8847-97BD-29CAB28F97FD}"/>
                </c:ext>
              </c:extLst>
            </c:dLbl>
            <c:dLbl>
              <c:idx val="1"/>
              <c:layout>
                <c:manualLayout>
                  <c:x val="0.19787730109503737"/>
                  <c:y val="-0.277862877847869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24-8847-97BD-29CAB28F97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Cable TV</c:v>
                </c:pt>
                <c:pt idx="1">
                  <c:v>Broadcast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0.40200000000000002</c:v>
                </c:pt>
                <c:pt idx="1">
                  <c:v>0.59799999999999998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4-8847-97BD-29CAB28F9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2650990053192"/>
          <c:y val="8.5422077782774733E-2"/>
          <c:w val="0.70516843609121249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7-5D46-B260-A1FCD34A717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7-5D46-B260-A1FCD34A7172}"/>
              </c:ext>
            </c:extLst>
          </c:dPt>
          <c:dPt>
            <c:idx val="2"/>
            <c:invertIfNegative val="0"/>
            <c:bubble3D val="0"/>
            <c:spPr>
              <a:solidFill>
                <a:srgbClr val="9595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7-5D46-B260-A1FCD34A7172}"/>
              </c:ext>
            </c:extLst>
          </c:dPt>
          <c:dPt>
            <c:idx val="3"/>
            <c:invertIfNegative val="0"/>
            <c:bubble3D val="0"/>
            <c:spPr>
              <a:solidFill>
                <a:srgbClr val="00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7-5D46-B260-A1FCD34A7172}"/>
              </c:ext>
            </c:extLst>
          </c:dPt>
          <c:dPt>
            <c:idx val="4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7-5D46-B260-A1FCD34A7172}"/>
              </c:ext>
            </c:extLst>
          </c:dPt>
          <c:dPt>
            <c:idx val="5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E7-5D46-B260-A1FCD34A7172}"/>
              </c:ext>
            </c:extLst>
          </c:dPt>
          <c:dPt>
            <c:idx val="6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E7-5D46-B260-A1FCD34A7172}"/>
              </c:ext>
            </c:extLst>
          </c:dPt>
          <c:dPt>
            <c:idx val="7"/>
            <c:invertIfNegative val="0"/>
            <c:bubble3D val="0"/>
            <c:spPr>
              <a:solidFill>
                <a:srgbClr val="9F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E7-5D46-B260-A1FCD34A7172}"/>
              </c:ext>
            </c:extLst>
          </c:dPt>
          <c:dPt>
            <c:idx val="8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5E7-5D46-B260-A1FCD34A7172}"/>
              </c:ext>
            </c:extLst>
          </c:dPt>
          <c:dPt>
            <c:idx val="9"/>
            <c:invertIfNegative val="0"/>
            <c:bubble3D val="0"/>
            <c:spPr>
              <a:solidFill>
                <a:srgbClr val="D7FF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5E7-5D46-B260-A1FCD34A7172}"/>
              </c:ext>
            </c:extLst>
          </c:dPt>
          <c:dPt>
            <c:idx val="10"/>
            <c:invertIfNegative val="0"/>
            <c:bubble3D val="0"/>
            <c:spPr>
              <a:solidFill>
                <a:srgbClr val="FF666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5E7-5D46-B260-A1FCD34A7172}"/>
              </c:ext>
            </c:extLst>
          </c:dPt>
          <c:dPt>
            <c:idx val="11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5E7-5D46-B260-A1FCD34A7172}"/>
              </c:ext>
            </c:extLst>
          </c:dPt>
          <c:dPt>
            <c:idx val="12"/>
            <c:invertIfNegative val="0"/>
            <c:bubble3D val="0"/>
            <c:spPr>
              <a:solidFill>
                <a:srgbClr val="54823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5E7-5D46-B260-A1FCD34A7172}"/>
              </c:ext>
            </c:extLst>
          </c:dPt>
          <c:dPt>
            <c:idx val="13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D350-42E0-AEBE-8B7014DC30D7}"/>
              </c:ext>
            </c:extLst>
          </c:dPt>
          <c:dPt>
            <c:idx val="14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D350-42E0-AEBE-8B7014DC30D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Broadcast TV news</c:v>
                </c:pt>
                <c:pt idx="1">
                  <c:v>Social media</c:v>
                </c:pt>
                <c:pt idx="2">
                  <c:v>Cable TV news</c:v>
                </c:pt>
                <c:pt idx="3">
                  <c:v>Broadcast TV web/apps</c:v>
                </c:pt>
                <c:pt idx="4">
                  <c:v>Radio</c:v>
                </c:pt>
                <c:pt idx="5">
                  <c:v>National newspapers</c:v>
                </c:pt>
                <c:pt idx="6">
                  <c:v>Cable TV news web/apps</c:v>
                </c:pt>
                <c:pt idx="7">
                  <c:v>All other Internet news web/apps</c:v>
                </c:pt>
                <c:pt idx="8">
                  <c:v>Public TV news web/apps</c:v>
                </c:pt>
                <c:pt idx="9">
                  <c:v>Public TV news</c:v>
                </c:pt>
                <c:pt idx="10">
                  <c:v>Streaming radio</c:v>
                </c:pt>
                <c:pt idx="11">
                  <c:v>Local/National newspaper web/apps</c:v>
                </c:pt>
                <c:pt idx="12">
                  <c:v>Local newspapers</c:v>
                </c:pt>
                <c:pt idx="13">
                  <c:v>Radio web/apps</c:v>
                </c:pt>
                <c:pt idx="14">
                  <c:v>Podcasts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0.25</c:v>
                </c:pt>
                <c:pt idx="1">
                  <c:v>0.13300000000000001</c:v>
                </c:pt>
                <c:pt idx="2">
                  <c:v>0.112</c:v>
                </c:pt>
                <c:pt idx="3">
                  <c:v>0.107</c:v>
                </c:pt>
                <c:pt idx="4">
                  <c:v>5.8999999999999997E-2</c:v>
                </c:pt>
                <c:pt idx="5">
                  <c:v>5.0999999999999997E-2</c:v>
                </c:pt>
                <c:pt idx="6">
                  <c:v>0.05</c:v>
                </c:pt>
                <c:pt idx="7">
                  <c:v>4.4999999999999998E-2</c:v>
                </c:pt>
                <c:pt idx="8">
                  <c:v>3.9E-2</c:v>
                </c:pt>
                <c:pt idx="9">
                  <c:v>2.9000000000000001E-2</c:v>
                </c:pt>
                <c:pt idx="10">
                  <c:v>2.7E-2</c:v>
                </c:pt>
                <c:pt idx="11">
                  <c:v>2.7E-2</c:v>
                </c:pt>
                <c:pt idx="12">
                  <c:v>2.5999999999999999E-2</c:v>
                </c:pt>
                <c:pt idx="13">
                  <c:v>2.1999999999999999E-2</c:v>
                </c:pt>
                <c:pt idx="1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E7-5D46-B260-A1FCD34A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49483584"/>
        <c:axId val="520642944"/>
      </c:barChart>
      <c:catAx>
        <c:axId val="849483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42944"/>
        <c:crosses val="autoZero"/>
        <c:auto val="1"/>
        <c:lblAlgn val="ctr"/>
        <c:lblOffset val="100"/>
        <c:noMultiLvlLbl val="0"/>
      </c:catAx>
      <c:valAx>
        <c:axId val="5206429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4948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0.31283</cdr:x>
      <cdr:y>0.136</cdr:y>
    </cdr:from>
    <cdr:to>
      <cdr:x>0.64986</cdr:x>
      <cdr:y>0.19847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01DE8D-41EB-547D-9525-516BA4FBB97A}"/>
            </a:ext>
          </a:extLst>
        </cdr:cNvPr>
        <cdr:cNvSpPr txBox="1"/>
      </cdr:nvSpPr>
      <cdr:spPr>
        <a:xfrm xmlns:a="http://schemas.openxmlformats.org/drawingml/2006/main">
          <a:off x="3551322" y="871045"/>
          <a:ext cx="3826042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Automotive: % A18+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0.03563</cdr:x>
      <cdr:y>0.03275</cdr:y>
    </cdr:from>
    <cdr:to>
      <cdr:x>0.96437</cdr:x>
      <cdr:y>0.13158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82F8CC-CD45-D4B0-CB41-93EC44E76F68}"/>
            </a:ext>
          </a:extLst>
        </cdr:cNvPr>
        <cdr:cNvSpPr txBox="1"/>
      </cdr:nvSpPr>
      <cdr:spPr>
        <a:xfrm xmlns:a="http://schemas.openxmlformats.org/drawingml/2006/main">
          <a:off x="404493" y="177454"/>
          <a:ext cx="10543822" cy="535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Higher income auto buyers are more likely to do the entire vehicle purchase online, while middle and lower income homes are more likely to use online tools combined with in-person showroom visits to purchase a vehicle.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0.21209</cdr:x>
      <cdr:y>0.08035</cdr:y>
    </cdr:from>
    <cdr:to>
      <cdr:x>0.2943</cdr:x>
      <cdr:y>0.13403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42241" y="391149"/>
          <a:ext cx="907887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F4AF29-377C-4901-E603-6EC783CE7899}"/>
              </a:ext>
            </a:extLst>
          </p:cNvPr>
          <p:cNvSpPr/>
          <p:nvPr/>
        </p:nvSpPr>
        <p:spPr>
          <a:xfrm>
            <a:off x="0" y="3429000"/>
            <a:ext cx="12191999" cy="3459879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39639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558077" y="1685984"/>
            <a:ext cx="71628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2023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Purchase Funnel Study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95" y="219763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8965" y="3416256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8938BD-B3F2-686F-8D38-863CF5134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" y="3733800"/>
            <a:ext cx="10131342" cy="2752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601B3-9212-E30B-D06F-441663CD8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283376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124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046"/>
            <a:ext cx="11352809" cy="590931"/>
          </a:xfrm>
        </p:spPr>
        <p:txBody>
          <a:bodyPr/>
          <a:lstStyle/>
          <a:p>
            <a:r>
              <a:rPr lang="en-US" sz="3600" dirty="0"/>
              <a:t>With Automotive Ads, TV Tops Exposure at 65%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115490"/>
              </p:ext>
            </p:extLst>
          </p:nvPr>
        </p:nvGraphicFramePr>
        <p:xfrm>
          <a:off x="304800" y="926445"/>
          <a:ext cx="11624345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EFD0AD2-019C-4F99-814B-6F21C58B1FBA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Source: GfK TVB Purchase Funnel 2023 Automotive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20875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66075614"/>
              </p:ext>
            </p:extLst>
          </p:nvPr>
        </p:nvGraphicFramePr>
        <p:xfrm>
          <a:off x="302612" y="1949245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06202051"/>
              </p:ext>
            </p:extLst>
          </p:nvPr>
        </p:nvGraphicFramePr>
        <p:xfrm>
          <a:off x="302612" y="1773094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1704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11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321006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Automotive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E28FEF-35C0-4D40-8255-A242B86C62F5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Automotive Category A18+</a:t>
            </a:r>
          </a:p>
          <a:p>
            <a:pPr>
              <a:lnSpc>
                <a:spcPct val="100000"/>
              </a:lnSpc>
            </a:pP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34987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381187"/>
              </p:ext>
            </p:extLst>
          </p:nvPr>
        </p:nvGraphicFramePr>
        <p:xfrm>
          <a:off x="419099" y="0"/>
          <a:ext cx="11352212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322"/>
            <a:ext cx="11352809" cy="590931"/>
          </a:xfrm>
        </p:spPr>
        <p:txBody>
          <a:bodyPr/>
          <a:lstStyle/>
          <a:p>
            <a:r>
              <a:rPr lang="en-US" sz="3600" dirty="0"/>
              <a:t>What Influenced Automotive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Automotive Category A18+</a:t>
            </a:r>
          </a:p>
          <a:p>
            <a:r>
              <a:rPr lang="en-US" dirty="0"/>
              <a:t>QA4/QA5/QA6/QA7/QA8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14405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0460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Important,</a:t>
            </a:r>
            <a:br>
              <a:rPr lang="en-US" sz="3600" dirty="0"/>
            </a:br>
            <a:r>
              <a:rPr lang="en-US" sz="3600" dirty="0"/>
              <a:t>60%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Automotive Category A18+</a:t>
            </a:r>
          </a:p>
          <a:p>
            <a:r>
              <a:rPr lang="en-US" dirty="0"/>
              <a:t>QA4 How to read: Of the 44% that said TV was most important for awareness, 60% of them cited Broadcast TV as the most important.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141062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4598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82471"/>
            <a:ext cx="9446300" cy="400110"/>
          </a:xfrm>
        </p:spPr>
        <p:txBody>
          <a:bodyPr/>
          <a:lstStyle/>
          <a:p>
            <a:r>
              <a:rPr lang="en-US" dirty="0"/>
              <a:t>Source: GfK TVB Purchase Funnel 2023 Automotive Category A18+</a:t>
            </a:r>
          </a:p>
          <a:p>
            <a:r>
              <a:rPr lang="en-US" dirty="0"/>
              <a:t>B1 “Which one of the following sources, if any, would you say is your primary source for news?” Among those who chose a primary source. Percentages are rounded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23281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9955" y="1342268"/>
            <a:ext cx="2012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Automotive A18+</a:t>
            </a:r>
          </a:p>
        </p:txBody>
      </p:sp>
    </p:spTree>
    <p:extLst>
      <p:ext uri="{BB962C8B-B14F-4D97-AF65-F5344CB8AC3E}">
        <p14:creationId xmlns:p14="http://schemas.microsoft.com/office/powerpoint/2010/main" val="40051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8736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501642"/>
              </p:ext>
            </p:extLst>
          </p:nvPr>
        </p:nvGraphicFramePr>
        <p:xfrm>
          <a:off x="125484" y="910950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Automotive Category A18+</a:t>
            </a:r>
          </a:p>
          <a:p>
            <a:r>
              <a:rPr lang="en-US" dirty="0"/>
              <a:t>B2 “I trust the news that I see/hear on this media source.” (Agree Strongly + Agree Somewhat)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67CC41-45E4-474F-A6D7-DD8113D816B4}"/>
              </a:ext>
            </a:extLst>
          </p:cNvPr>
          <p:cNvGrpSpPr/>
          <p:nvPr/>
        </p:nvGrpSpPr>
        <p:grpSpPr>
          <a:xfrm>
            <a:off x="10063137" y="5584176"/>
            <a:ext cx="1920257" cy="607499"/>
            <a:chOff x="9752745" y="5564701"/>
            <a:chExt cx="1920257" cy="607499"/>
          </a:xfrm>
        </p:grpSpPr>
        <p:sp>
          <p:nvSpPr>
            <p:cNvPr id="6" name="Rectangle 5"/>
            <p:cNvSpPr/>
            <p:nvPr/>
          </p:nvSpPr>
          <p:spPr>
            <a:xfrm>
              <a:off x="9752750" y="5635182"/>
              <a:ext cx="197223" cy="170330"/>
            </a:xfrm>
            <a:prstGeom prst="rect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55609" y="5564701"/>
              <a:ext cx="1717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Traditional Media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52745" y="5904127"/>
              <a:ext cx="197223" cy="170330"/>
            </a:xfrm>
            <a:prstGeom prst="rect">
              <a:avLst/>
            </a:prstGeom>
            <a:solidFill>
              <a:srgbClr val="36CF1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64569" y="5833646"/>
              <a:ext cx="1352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Digital Media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0232871" y="1625930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281F12-215A-46E7-882B-91ED6F118B28}"/>
              </a:ext>
            </a:extLst>
          </p:cNvPr>
          <p:cNvSpPr/>
          <p:nvPr/>
        </p:nvSpPr>
        <p:spPr>
          <a:xfrm>
            <a:off x="9518549" y="1938734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8A9ED6-2288-49BD-9DD6-904AF6933140}"/>
              </a:ext>
            </a:extLst>
          </p:cNvPr>
          <p:cNvSpPr/>
          <p:nvPr/>
        </p:nvSpPr>
        <p:spPr>
          <a:xfrm>
            <a:off x="8711044" y="3738330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3B8B9C-CFE7-40BB-8389-BC856EBA33CF}"/>
              </a:ext>
            </a:extLst>
          </p:cNvPr>
          <p:cNvSpPr/>
          <p:nvPr/>
        </p:nvSpPr>
        <p:spPr>
          <a:xfrm>
            <a:off x="7898445" y="5570545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05545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Confluence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CC388-4380-B7C2-183B-C3B372EBF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856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65301882"/>
              </p:ext>
            </p:extLst>
          </p:nvPr>
        </p:nvGraphicFramePr>
        <p:xfrm>
          <a:off x="304800" y="1575793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5900"/>
            <a:ext cx="11582400" cy="646331"/>
          </a:xfrm>
        </p:spPr>
        <p:txBody>
          <a:bodyPr>
            <a:noAutofit/>
          </a:bodyPr>
          <a:lstStyle/>
          <a:p>
            <a:r>
              <a:rPr lang="en-US" sz="3200" dirty="0"/>
              <a:t>More TV Exposure Increases Importance, Trust, Preference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17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3064CE-76A8-48C5-A59A-E6914A8E9B5F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</a:t>
            </a:r>
            <a:r>
              <a:rPr lang="pt-BR" dirty="0"/>
              <a:t>Automotive Category A18+</a:t>
            </a:r>
          </a:p>
          <a:p>
            <a:pPr>
              <a:lnSpc>
                <a:spcPct val="100000"/>
              </a:lnSpc>
            </a:pPr>
            <a:r>
              <a:rPr lang="en-US" dirty="0"/>
              <a:t>QA4/B1/B2/C3; TV=Broadcast &amp; Cable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8B0D4-DECC-C59F-8165-DA0EDA8FB292}"/>
              </a:ext>
            </a:extLst>
          </p:cNvPr>
          <p:cNvSpPr txBox="1"/>
          <p:nvPr/>
        </p:nvSpPr>
        <p:spPr>
          <a:xfrm>
            <a:off x="4343400" y="1230868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Automotive A18+</a:t>
            </a:r>
          </a:p>
        </p:txBody>
      </p:sp>
    </p:spTree>
    <p:extLst>
      <p:ext uri="{BB962C8B-B14F-4D97-AF65-F5344CB8AC3E}">
        <p14:creationId xmlns:p14="http://schemas.microsoft.com/office/powerpoint/2010/main" val="26791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30082638"/>
              </p:ext>
            </p:extLst>
          </p:nvPr>
        </p:nvGraphicFramePr>
        <p:xfrm>
          <a:off x="564088" y="1660358"/>
          <a:ext cx="11208316" cy="449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225571"/>
            <a:ext cx="12191999" cy="555683"/>
          </a:xfrm>
        </p:spPr>
        <p:txBody>
          <a:bodyPr/>
          <a:lstStyle/>
          <a:p>
            <a:r>
              <a:rPr lang="en-US" sz="3200" dirty="0"/>
              <a:t>More Exposures Means More Action For Automotive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0183" y="929372"/>
            <a:ext cx="1159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auto category on television?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68E4F7-4022-4807-9169-A37980A5A9E8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</a:t>
            </a:r>
            <a:r>
              <a:rPr lang="pt-BR" dirty="0"/>
              <a:t>Automotive Category A18+</a:t>
            </a:r>
          </a:p>
          <a:p>
            <a:r>
              <a:rPr lang="en-US" dirty="0"/>
              <a:t>QA9 “Which of the following did you do after seeing/hearing the ads for the category on television?"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07FB6-0B9E-540E-289C-29CA85D7ECB9}"/>
              </a:ext>
            </a:extLst>
          </p:cNvPr>
          <p:cNvSpPr txBox="1"/>
          <p:nvPr/>
        </p:nvSpPr>
        <p:spPr>
          <a:xfrm>
            <a:off x="4969640" y="1266909"/>
            <a:ext cx="2012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Automotive A18+</a:t>
            </a:r>
          </a:p>
        </p:txBody>
      </p:sp>
    </p:spTree>
    <p:extLst>
      <p:ext uri="{BB962C8B-B14F-4D97-AF65-F5344CB8AC3E}">
        <p14:creationId xmlns:p14="http://schemas.microsoft.com/office/powerpoint/2010/main" val="1781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046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9334501" cy="553998"/>
          </a:xfrm>
        </p:spPr>
        <p:txBody>
          <a:bodyPr/>
          <a:lstStyle/>
          <a:p>
            <a:r>
              <a:rPr lang="en-US" dirty="0"/>
              <a:t>Source: GfK TVB Purchase Funnel 2023 Automotive Category A18+</a:t>
            </a:r>
          </a:p>
          <a:p>
            <a:r>
              <a:rPr lang="en-US" dirty="0"/>
              <a:t>QA10 “When doing an online search, how often, if at all, have TV ads you have seen influenced you in some ways in your search?” 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781990"/>
              </p:ext>
            </p:extLst>
          </p:nvPr>
        </p:nvGraphicFramePr>
        <p:xfrm>
          <a:off x="4777739" y="1112439"/>
          <a:ext cx="7543304" cy="494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E04F466C-FB1B-8D4B-9C4D-48D8F666F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166116"/>
              </p:ext>
            </p:extLst>
          </p:nvPr>
        </p:nvGraphicFramePr>
        <p:xfrm>
          <a:off x="-138965" y="1535260"/>
          <a:ext cx="7158294" cy="439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9ADDAB-F797-EB49-BA9A-5A3D2BF38470}"/>
              </a:ext>
            </a:extLst>
          </p:cNvPr>
          <p:cNvSpPr txBox="1"/>
          <p:nvPr/>
        </p:nvSpPr>
        <p:spPr>
          <a:xfrm>
            <a:off x="1690848" y="1185317"/>
            <a:ext cx="334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8 </a:t>
            </a:r>
            <a:r>
              <a:rPr lang="en-US" sz="2000" b="1" dirty="0"/>
              <a:t>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345062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Objective and Methodology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EF186-9A1D-A577-086E-71D0ED7C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3" y="685800"/>
            <a:ext cx="1959051" cy="18888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697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8719"/>
              </p:ext>
            </p:extLst>
          </p:nvPr>
        </p:nvGraphicFramePr>
        <p:xfrm>
          <a:off x="532409" y="1912047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3908"/>
            <a:ext cx="11352809" cy="577081"/>
          </a:xfrm>
        </p:spPr>
        <p:txBody>
          <a:bodyPr/>
          <a:lstStyle/>
          <a:p>
            <a:r>
              <a:rPr lang="en-US" sz="35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39663" y="1638419"/>
            <a:ext cx="2465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Automotive A18+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44E7BA7-B996-4BE0-92BA-843696F0AF75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</a:t>
            </a:r>
            <a:r>
              <a:rPr lang="pt-BR" dirty="0"/>
              <a:t>Automotive Category A18+</a:t>
            </a:r>
          </a:p>
          <a:p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</p:spTree>
    <p:extLst>
      <p:ext uri="{BB962C8B-B14F-4D97-AF65-F5344CB8AC3E}">
        <p14:creationId xmlns:p14="http://schemas.microsoft.com/office/powerpoint/2010/main" val="130272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43966"/>
            <a:ext cx="12039600" cy="978729"/>
          </a:xfrm>
        </p:spPr>
        <p:txBody>
          <a:bodyPr/>
          <a:lstStyle/>
          <a:p>
            <a:r>
              <a:rPr lang="en-US" sz="3200" dirty="0"/>
              <a:t>For Automotive Consumers, Local Television Websites/Apps Are The Most Visited Among Local Websites/Apps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6597" y="1384620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When, if at all, did you last visit these types of websites or apps?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Automotive % A18+ among those that visit these websites/apps 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DE97CF-5AA6-714C-878C-53EFB6C4E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419684"/>
              </p:ext>
            </p:extLst>
          </p:nvPr>
        </p:nvGraphicFramePr>
        <p:xfrm>
          <a:off x="1746544" y="2074143"/>
          <a:ext cx="8128000" cy="406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3FA03F5-6497-4F50-A2DA-1E49014170E9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Automotive Category A18+</a:t>
            </a:r>
          </a:p>
          <a:p>
            <a:r>
              <a:rPr lang="en-US" dirty="0"/>
              <a:t>C1 “When if at all did you last visit these types of websites/apps?” Among those that visit these types of websites/apps</a:t>
            </a:r>
          </a:p>
        </p:txBody>
      </p:sp>
    </p:spTree>
    <p:extLst>
      <p:ext uri="{BB962C8B-B14F-4D97-AF65-F5344CB8AC3E}">
        <p14:creationId xmlns:p14="http://schemas.microsoft.com/office/powerpoint/2010/main" val="285243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5D2D97A7-FA1A-AA4D-B53F-F52DE5054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075774"/>
              </p:ext>
            </p:extLst>
          </p:nvPr>
        </p:nvGraphicFramePr>
        <p:xfrm>
          <a:off x="-1187532" y="1996818"/>
          <a:ext cx="9528644" cy="428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046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022493"/>
              </p:ext>
            </p:extLst>
          </p:nvPr>
        </p:nvGraphicFramePr>
        <p:xfrm>
          <a:off x="4973443" y="2029990"/>
          <a:ext cx="7218557" cy="376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6890" y="1574105"/>
            <a:ext cx="167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Automotive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8410" y="1574105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 </a:t>
            </a:r>
            <a:r>
              <a:rPr lang="en-US" dirty="0"/>
              <a:t>Category Average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E9FD17-AAB2-4465-9323-9F5AE17F6207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</a:t>
            </a:r>
            <a:r>
              <a:rPr lang="pt-BR" dirty="0"/>
              <a:t>Automotive Category A18+</a:t>
            </a:r>
            <a:br>
              <a:rPr lang="en-US" dirty="0"/>
            </a:br>
            <a:r>
              <a:rPr lang="en-US" dirty="0"/>
              <a:t>C2 “How often do you look at the video ads on that local television station’s website or app?”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9770"/>
            <a:ext cx="11352809" cy="1034129"/>
          </a:xfrm>
        </p:spPr>
        <p:txBody>
          <a:bodyPr/>
          <a:lstStyle/>
          <a:p>
            <a:r>
              <a:rPr lang="en-US" sz="3400" dirty="0"/>
              <a:t>“Have you ever commented, posted, liked or shared info or articles from a local TV station’s website or app?”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E41BD38-9674-44AA-B30C-2F069E8B87BC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</a:t>
            </a:r>
            <a:r>
              <a:rPr lang="pt-BR" dirty="0"/>
              <a:t>Automotive Category A18+</a:t>
            </a:r>
          </a:p>
          <a:p>
            <a:r>
              <a:rPr lang="en-US" dirty="0"/>
              <a:t>C4 “Have you ever commented, posted, liked or shared info or articles from a local TV station’s website or app?”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2C7AA46-F23D-63B0-C0A3-A6D73C033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131771"/>
              </p:ext>
            </p:extLst>
          </p:nvPr>
        </p:nvGraphicFramePr>
        <p:xfrm>
          <a:off x="2636321" y="1435126"/>
          <a:ext cx="7184573" cy="482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20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E9D8-453B-7141-B692-3B383B84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39909"/>
            <a:ext cx="11352809" cy="535531"/>
          </a:xfrm>
        </p:spPr>
        <p:txBody>
          <a:bodyPr/>
          <a:lstStyle/>
          <a:p>
            <a:r>
              <a:rPr lang="en-US" sz="3200" dirty="0"/>
              <a:t>Which of The Following Best Describes Recent Purchase?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021AF-0426-1D4E-BBB5-B4FDAAB8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6585C-5894-D442-B383-DD266DA53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A18+: Auto</a:t>
            </a:r>
            <a:br>
              <a:rPr lang="en-US" dirty="0"/>
            </a:br>
            <a:r>
              <a:rPr lang="en-US" dirty="0"/>
              <a:t>CI-5: “Which of the following best describes your recent purchase?”</a:t>
            </a: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B84BBE54-9ACB-3D42-BF5C-029239207571}"/>
              </a:ext>
            </a:extLst>
          </p:cNvPr>
          <p:cNvGraphicFramePr>
            <a:graphicFrameLocks/>
          </p:cNvGraphicFramePr>
          <p:nvPr/>
        </p:nvGraphicFramePr>
        <p:xfrm>
          <a:off x="646709" y="1672373"/>
          <a:ext cx="10972800" cy="427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4871F3-CC6D-6D40-9880-52E92214BF06}"/>
              </a:ext>
            </a:extLst>
          </p:cNvPr>
          <p:cNvSpPr txBox="1"/>
          <p:nvPr/>
        </p:nvSpPr>
        <p:spPr>
          <a:xfrm>
            <a:off x="5605838" y="990600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Auto</a:t>
            </a:r>
          </a:p>
          <a:p>
            <a:pPr algn="ctr"/>
            <a:r>
              <a:rPr lang="en-US" sz="1400" b="1" dirty="0"/>
              <a:t>% A18+</a:t>
            </a:r>
          </a:p>
        </p:txBody>
      </p:sp>
    </p:spTree>
    <p:extLst>
      <p:ext uri="{BB962C8B-B14F-4D97-AF65-F5344CB8AC3E}">
        <p14:creationId xmlns:p14="http://schemas.microsoft.com/office/powerpoint/2010/main" val="324164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0C4-30A6-AE5A-D307-3D7379BF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39080"/>
            <a:ext cx="11352809" cy="535531"/>
          </a:xfrm>
        </p:spPr>
        <p:txBody>
          <a:bodyPr/>
          <a:lstStyle/>
          <a:p>
            <a:r>
              <a:rPr lang="en-US" sz="3200" dirty="0"/>
              <a:t>Which of The Following Best Describes Recent Purchase?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4220B-F420-AF9C-F572-FA9E4E6F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658B5-BE6B-3C52-7CB4-35828498D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A18+: Auto; HH income</a:t>
            </a:r>
            <a:br>
              <a:rPr lang="en-US" dirty="0"/>
            </a:br>
            <a:r>
              <a:rPr lang="en-US" dirty="0"/>
              <a:t>CI-5: “Which of the following best describes your recent purchase?”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13EA92C-8C4B-DC8C-8405-0FB49900D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458462"/>
              </p:ext>
            </p:extLst>
          </p:nvPr>
        </p:nvGraphicFramePr>
        <p:xfrm>
          <a:off x="419099" y="719666"/>
          <a:ext cx="1135280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3250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B003D9-81CB-B043-C4BE-E60D3844D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21" y="2804445"/>
            <a:ext cx="11425813" cy="1996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Opinion Leaders</a:t>
            </a:r>
            <a:b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My Friends/Family Ask and Trust my Advice On This Topic</a:t>
            </a:r>
            <a:b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endParaRPr kumimoji="0" lang="en-US" sz="55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688A4-9AF9-AA2E-1D6F-306543DD3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8591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203908"/>
            <a:ext cx="11480764" cy="577081"/>
          </a:xfrm>
        </p:spPr>
        <p:txBody>
          <a:bodyPr/>
          <a:lstStyle/>
          <a:p>
            <a:r>
              <a:rPr lang="en-US" sz="3500" dirty="0"/>
              <a:t>Automotive TV Ads Motivate Automotive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</a:t>
            </a:r>
            <a:r>
              <a:rPr lang="pt-BR" dirty="0"/>
              <a:t>Automotive Category, Opinion leaders A18+</a:t>
            </a:r>
          </a:p>
          <a:p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276633"/>
              </p:ext>
            </p:extLst>
          </p:nvPr>
        </p:nvGraphicFramePr>
        <p:xfrm>
          <a:off x="831428" y="1231385"/>
          <a:ext cx="11043505" cy="48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056" y="908275"/>
            <a:ext cx="110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4490" y="3059882"/>
            <a:ext cx="206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</a:t>
            </a:r>
            <a:br>
              <a:rPr lang="en-US" sz="1200" dirty="0"/>
            </a:br>
            <a:r>
              <a:rPr lang="en-US" sz="1200" dirty="0"/>
              <a:t>about what was advertised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475" y="5422514"/>
            <a:ext cx="35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Remembered you had seen the brand advertised</a:t>
            </a:r>
            <a:br>
              <a:rPr lang="en-US" sz="1200" dirty="0"/>
            </a:br>
            <a:r>
              <a:rPr lang="en-US" sz="1200" dirty="0"/>
              <a:t>before (i.e., the newspaper, radio or the internet)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4708" y="4605776"/>
            <a:ext cx="29785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Went to the website or app advertised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501" y="3925162"/>
            <a:ext cx="3190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Talked with others about the advertisement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310" y="2268879"/>
            <a:ext cx="347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Friended, liked or followed what was advertised</a:t>
            </a:r>
            <a:br>
              <a:rPr lang="en-US" sz="1200" dirty="0"/>
            </a:br>
            <a:r>
              <a:rPr lang="en-US" sz="1200" dirty="0"/>
              <a:t>on social media  (such as Facebook, Twitter)</a:t>
            </a:r>
          </a:p>
        </p:txBody>
      </p:sp>
    </p:spTree>
    <p:extLst>
      <p:ext uri="{BB962C8B-B14F-4D97-AF65-F5344CB8AC3E}">
        <p14:creationId xmlns:p14="http://schemas.microsoft.com/office/powerpoint/2010/main" val="1562048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38408"/>
            <a:ext cx="11352809" cy="535531"/>
          </a:xfrm>
        </p:spPr>
        <p:txBody>
          <a:bodyPr/>
          <a:lstStyle/>
          <a:p>
            <a:r>
              <a:rPr lang="en-US" sz="3200" dirty="0"/>
              <a:t>Local TV Assets Resonate with Automotive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605470"/>
              </p:ext>
            </p:extLst>
          </p:nvPr>
        </p:nvGraphicFramePr>
        <p:xfrm>
          <a:off x="506946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06946" y="92441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019975"/>
              </p:ext>
            </p:extLst>
          </p:nvPr>
        </p:nvGraphicFramePr>
        <p:xfrm>
          <a:off x="4440232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22364" y="92441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40877" y="924410"/>
            <a:ext cx="403814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407349"/>
              </p:ext>
            </p:extLst>
          </p:nvPr>
        </p:nvGraphicFramePr>
        <p:xfrm>
          <a:off x="8457336" y="2177050"/>
          <a:ext cx="321550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3403408" y="568189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4343" y="5681894"/>
            <a:ext cx="189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Automotive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5409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6344" y="5669200"/>
            <a:ext cx="305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Automotive Opinion Leaders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1000" y="1066800"/>
            <a:ext cx="3908581" cy="4402859"/>
            <a:chOff x="4191000" y="1295400"/>
            <a:chExt cx="3908581" cy="417425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91000" y="132542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099581" y="129540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90A9FDE-C616-4E42-885D-22732434B775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</a:t>
            </a:r>
            <a:r>
              <a:rPr lang="pt-BR" dirty="0"/>
              <a:t>Automotive Category, Opinion leaders A18+</a:t>
            </a:r>
            <a:endParaRPr lang="en-US" dirty="0"/>
          </a:p>
          <a:p>
            <a:r>
              <a:rPr lang="en-US" dirty="0"/>
              <a:t>QA10/C2/C4</a:t>
            </a:r>
          </a:p>
        </p:txBody>
      </p:sp>
    </p:spTree>
    <p:extLst>
      <p:ext uri="{BB962C8B-B14F-4D97-AF65-F5344CB8AC3E}">
        <p14:creationId xmlns:p14="http://schemas.microsoft.com/office/powerpoint/2010/main" val="4017434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583"/>
            <a:ext cx="11352809" cy="590931"/>
          </a:xfrm>
        </p:spPr>
        <p:txBody>
          <a:bodyPr/>
          <a:lstStyle/>
          <a:p>
            <a:r>
              <a:rPr lang="en-US" sz="3600" dirty="0"/>
              <a:t>Automotive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725032"/>
            <a:ext cx="11162803" cy="472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Exposure to a media platform is not a guarantee of consumer importance, except for TV.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Television was top media for exposure to automotive ads at 65%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60% of Auto respondents were exposed to three or more media platforms, greater than the seven-category average of 57%.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Television is the most important influencer at all stages of the automotive purchase funnel.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Broadcast TV news is #1 for trust among all measured media platforms. Broadcast TV websites/apps are the most trusted among digital platforms.  Podcasts and social media were the least trusted.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The primary source of news for automotive consumers was broadcast TV news.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E4E050-C070-409B-A3FA-784563701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362200"/>
            <a:ext cx="6477001" cy="17595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882"/>
            <a:ext cx="11352809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 influencing automotive consumers during their purchase decision process.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7" y="176813"/>
            <a:ext cx="11772405" cy="1089529"/>
          </a:xfrm>
        </p:spPr>
        <p:txBody>
          <a:bodyPr/>
          <a:lstStyle/>
          <a:p>
            <a:r>
              <a:rPr lang="en-US" sz="3600" dirty="0"/>
              <a:t>Exposure to TV ads motivates automotive </a:t>
            </a:r>
            <a:br>
              <a:rPr lang="en-US" sz="3600" dirty="0"/>
            </a:br>
            <a:r>
              <a:rPr lang="en-US" sz="3600" dirty="0"/>
              <a:t>consumers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1963"/>
            <a:ext cx="11188685" cy="4999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Drives users to go online to learn more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Initiates word of mouth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Helps recall of ads in other media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Creates social media engagement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88% said automotive TV ads influenced their search selections. This number goes up to 93% auto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046"/>
            <a:ext cx="11352809" cy="590931"/>
          </a:xfrm>
        </p:spPr>
        <p:txBody>
          <a:bodyPr/>
          <a:lstStyle/>
          <a:p>
            <a:r>
              <a:rPr lang="en-US" sz="3600" dirty="0"/>
              <a:t>Automotive Digital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351819" cy="48171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Local TV websites/apps were the most preferred websites for local news and events and were the most visited among local websites/apps.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91% of those visiting a local TV station’s website or apps said they viewed the ads. This number increased to 93% for opinion leaders.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54% said they commented, posted, liked or shared info or articles from a local TV station’s website or app. This number went up to 61% for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7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1790700"/>
            <a:ext cx="8629882" cy="990600"/>
          </a:xfrm>
        </p:spPr>
        <p:txBody>
          <a:bodyPr/>
          <a:lstStyle/>
          <a:p>
            <a:r>
              <a:rPr lang="en-US" sz="6000"/>
              <a:t>Thank You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12085-E4EB-0C00-7310-139172158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6" y="2743200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98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2184"/>
            <a:ext cx="11352809" cy="590931"/>
          </a:xfrm>
        </p:spPr>
        <p:txBody>
          <a:bodyPr/>
          <a:lstStyle/>
          <a:p>
            <a:r>
              <a:rPr lang="en-US" sz="3600" dirty="0"/>
              <a:t>Automotive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</a:rPr>
              <a:t>The general study which included 8 categories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/>
              <a:t>Automotive, Banking, Furniture/Bedding/Carpet, Legal, Medical: Hospital/Urgent care, Medical: Dentist/Orthodontist, Eye doctor/Lasik, Online retail, and In-Store retail)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had </a:t>
            </a:r>
            <a:r>
              <a:rPr lang="en-US" sz="1600" dirty="0"/>
              <a:t>4,000 interviews collected via opt-in sample. Each respondent answered a series of questions for up to three product/service categories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 </a:t>
            </a:r>
            <a:r>
              <a:rPr lang="en-US" sz="1600" b="1" dirty="0"/>
              <a:t>automotive</a:t>
            </a:r>
            <a:r>
              <a:rPr lang="en-US" sz="1600" dirty="0"/>
              <a:t> category. The number of respondents for the automotive category was 1,591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To qualify for the automotive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l-NL" sz="1400" dirty="0"/>
              <a:t>Recently purchased or plan </a:t>
            </a:r>
            <a:r>
              <a:rPr lang="en-US" sz="1400" dirty="0"/>
              <a:t>to purchase in the near future </a:t>
            </a:r>
            <a:r>
              <a:rPr lang="nl-NL" sz="1400" dirty="0"/>
              <a:t>a car, truck, or SUV (purchase or lease)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1, 2022– December 15,2022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12-minute online quantitative survey about the influence of advertising platforms at each stage of the consumer purchase decision, actions taken post-advertising, and attitudinal questions 	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2023 Automotive category</a:t>
            </a:r>
          </a:p>
        </p:txBody>
      </p:sp>
    </p:spTree>
    <p:extLst>
      <p:ext uri="{BB962C8B-B14F-4D97-AF65-F5344CB8AC3E}">
        <p14:creationId xmlns:p14="http://schemas.microsoft.com/office/powerpoint/2010/main" val="32322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322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4"/>
            <a:ext cx="7696200" cy="3133343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0863" y="3566645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   Digital media include: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06252" y="420441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Cable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Consumer review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Display/banner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Email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Internet radio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radio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187AA-BB83-855F-D62E-371F1C1B8D9C}"/>
              </a:ext>
            </a:extLst>
          </p:cNvPr>
          <p:cNvGrpSpPr/>
          <p:nvPr/>
        </p:nvGrpSpPr>
        <p:grpSpPr>
          <a:xfrm>
            <a:off x="2173301" y="1902200"/>
            <a:ext cx="1306612" cy="1283038"/>
            <a:chOff x="2173301" y="1902200"/>
            <a:chExt cx="1306612" cy="12830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43F78D-74E8-59DC-093E-87D4CFF70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9103" y="1902200"/>
              <a:ext cx="915008" cy="76012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7330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TV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05291" y="2846684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413084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Network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Magazine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Newspaper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Search engine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Social media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Streaming TV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Video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Yellow Pages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DBA7E1-15ED-E77B-2AB7-5D31D16C5FA3}"/>
              </a:ext>
            </a:extLst>
          </p:cNvPr>
          <p:cNvGrpSpPr/>
          <p:nvPr/>
        </p:nvGrpSpPr>
        <p:grpSpPr>
          <a:xfrm>
            <a:off x="3420871" y="1973328"/>
            <a:ext cx="1306612" cy="960377"/>
            <a:chOff x="3420871" y="1973328"/>
            <a:chExt cx="1306612" cy="960377"/>
          </a:xfrm>
        </p:grpSpPr>
        <p:sp>
          <p:nvSpPr>
            <p:cNvPr id="19" name="TextBox 18"/>
            <p:cNvSpPr txBox="1"/>
            <p:nvPr/>
          </p:nvSpPr>
          <p:spPr>
            <a:xfrm>
              <a:off x="342087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Radio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072129-5A6D-D8A7-0244-FAB0FAAE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1931" y="1973328"/>
              <a:ext cx="624493" cy="55910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D28BBB-6661-FA0C-C033-5F0D68295221}"/>
              </a:ext>
            </a:extLst>
          </p:cNvPr>
          <p:cNvGrpSpPr/>
          <p:nvPr/>
        </p:nvGrpSpPr>
        <p:grpSpPr>
          <a:xfrm>
            <a:off x="6675146" y="1933584"/>
            <a:ext cx="1724556" cy="1197690"/>
            <a:chOff x="6976772" y="1943629"/>
            <a:chExt cx="1724556" cy="1197690"/>
          </a:xfrm>
        </p:grpSpPr>
        <p:sp>
          <p:nvSpPr>
            <p:cNvPr id="29" name="TextBox 28"/>
            <p:cNvSpPr txBox="1"/>
            <p:nvPr/>
          </p:nvSpPr>
          <p:spPr>
            <a:xfrm>
              <a:off x="697677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Print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85745" y="2802765"/>
              <a:ext cx="1306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(Newspaper and Magazine, Yellow Pages)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D9FF97-FA58-462A-AC10-3D5657A2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6349" y="1943629"/>
              <a:ext cx="605403" cy="60247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588C17-FBBD-98A8-699E-40F0180BF10D}"/>
              </a:ext>
            </a:extLst>
          </p:cNvPr>
          <p:cNvGrpSpPr/>
          <p:nvPr/>
        </p:nvGrpSpPr>
        <p:grpSpPr>
          <a:xfrm>
            <a:off x="8182625" y="1909959"/>
            <a:ext cx="1724556" cy="1023746"/>
            <a:chOff x="8315082" y="1909959"/>
            <a:chExt cx="1724556" cy="1023746"/>
          </a:xfrm>
        </p:grpSpPr>
        <p:sp>
          <p:nvSpPr>
            <p:cNvPr id="71" name="TextBox 70"/>
            <p:cNvSpPr txBox="1"/>
            <p:nvPr/>
          </p:nvSpPr>
          <p:spPr>
            <a:xfrm>
              <a:off x="831508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Digital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2E64BF-58A4-3F85-D32D-543BCC63F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3004" y="1909959"/>
              <a:ext cx="1508713" cy="67837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7ED2C77-47FB-77C4-DDC8-D774BE0B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387" y="3442900"/>
            <a:ext cx="1508713" cy="6783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67F1E-E17F-CD7E-F896-55F1BB18E897}"/>
              </a:ext>
            </a:extLst>
          </p:cNvPr>
          <p:cNvGrpSpPr/>
          <p:nvPr/>
        </p:nvGrpSpPr>
        <p:grpSpPr>
          <a:xfrm>
            <a:off x="4314292" y="1902200"/>
            <a:ext cx="1724556" cy="1031505"/>
            <a:chOff x="4314292" y="1902200"/>
            <a:chExt cx="1724556" cy="103150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A9E3C6-5602-C138-055E-A563C5FCB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8632" y="1902200"/>
              <a:ext cx="675876" cy="68084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31429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Mail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2FB4F1-C323-97EB-6241-A7DDEF1C46D9}"/>
              </a:ext>
            </a:extLst>
          </p:cNvPr>
          <p:cNvGrpSpPr/>
          <p:nvPr/>
        </p:nvGrpSpPr>
        <p:grpSpPr>
          <a:xfrm>
            <a:off x="5755150" y="1950282"/>
            <a:ext cx="1306612" cy="1200959"/>
            <a:chOff x="5755150" y="1950282"/>
            <a:chExt cx="1306612" cy="1200959"/>
          </a:xfrm>
        </p:grpSpPr>
        <p:sp>
          <p:nvSpPr>
            <p:cNvPr id="26" name="TextBox 25"/>
            <p:cNvSpPr txBox="1"/>
            <p:nvPr/>
          </p:nvSpPr>
          <p:spPr>
            <a:xfrm>
              <a:off x="5755150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OOH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37438" y="2812687"/>
              <a:ext cx="942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(Billboard and Movie Theater)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1ED718-896E-651B-2FBD-74FDC708E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6140" y="1950282"/>
              <a:ext cx="804632" cy="65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43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2659276-DB01-0639-69AC-F9DCC1E2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43" y="1410553"/>
            <a:ext cx="5603679" cy="514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85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6858000" y="5476022"/>
            <a:ext cx="419660" cy="6238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8889249" y="1912886"/>
            <a:ext cx="425302" cy="646331"/>
          </a:xfrm>
          <a:prstGeom prst="rightBrace">
            <a:avLst>
              <a:gd name="adj1" fmla="val 8333"/>
              <a:gd name="adj2" fmla="val 4830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10800000">
            <a:off x="3548808" y="2943444"/>
            <a:ext cx="403048" cy="225201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5499" y="1778168"/>
            <a:ext cx="17335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Reaching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Consumers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5200" y="5447447"/>
            <a:ext cx="141922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715506"/>
            <a:ext cx="279435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>
                <a:solidFill>
                  <a:prstClr val="black"/>
                </a:solidFill>
              </a:rPr>
              <a:t>Preparing for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</a:rPr>
              <a:t>Purchase Decision</a:t>
            </a:r>
          </a:p>
        </p:txBody>
      </p:sp>
    </p:spTree>
    <p:extLst>
      <p:ext uri="{BB962C8B-B14F-4D97-AF65-F5344CB8AC3E}">
        <p14:creationId xmlns:p14="http://schemas.microsoft.com/office/powerpoint/2010/main" val="356809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Influence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B311F-567C-8D2E-89E2-1B93ED0CE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2832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154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322"/>
            <a:ext cx="11352809" cy="1089529"/>
          </a:xfrm>
        </p:spPr>
        <p:txBody>
          <a:bodyPr/>
          <a:lstStyle/>
          <a:p>
            <a:r>
              <a:rPr lang="en-US" sz="3600" dirty="0"/>
              <a:t>Media Makes a Difference in Motivating In-Market Auto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8231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2008" y="157327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Automotive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DD933A2-49A3-41B8-920F-486AD1F3DF83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Automotive Category A18+</a:t>
            </a:r>
          </a:p>
          <a:p>
            <a:r>
              <a:rPr lang="en-US" dirty="0"/>
              <a:t>QA4/QA5/QA6/QA7/QA8 (</a:t>
            </a:r>
            <a:r>
              <a:rPr lang="en-US" dirty="0" err="1"/>
              <a:t>cume</a:t>
            </a:r>
            <a:r>
              <a:rPr lang="en-US" dirty="0"/>
              <a:t> of all media cited as most important)</a:t>
            </a: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313814"/>
              </p:ext>
            </p:extLst>
          </p:nvPr>
        </p:nvGraphicFramePr>
        <p:xfrm>
          <a:off x="5955145" y="1227030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6093"/>
            <a:ext cx="12192000" cy="923330"/>
          </a:xfrm>
        </p:spPr>
        <p:txBody>
          <a:bodyPr/>
          <a:lstStyle/>
          <a:p>
            <a:r>
              <a:rPr lang="en-US" sz="3000" dirty="0"/>
              <a:t>60% of Auto Respondents Were Exposed to</a:t>
            </a:r>
            <a:br>
              <a:rPr lang="en-US" sz="3000" dirty="0"/>
            </a:br>
            <a:r>
              <a:rPr lang="en-US" sz="3000" dirty="0"/>
              <a:t> Three or More Media Platforms, Over-indexing The Category Average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EA2068-4B64-3546-B9C3-995F7C9E8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195068"/>
              </p:ext>
            </p:extLst>
          </p:nvPr>
        </p:nvGraphicFramePr>
        <p:xfrm>
          <a:off x="788694" y="1227030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79188" y="1447800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 Category Average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9081" y="1447800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Automotive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5633346-D39C-304D-9F40-E197F31F6876}"/>
              </a:ext>
            </a:extLst>
          </p:cNvPr>
          <p:cNvSpPr/>
          <p:nvPr/>
        </p:nvSpPr>
        <p:spPr>
          <a:xfrm>
            <a:off x="4467111" y="2098783"/>
            <a:ext cx="328183" cy="1936322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5FAFD-F953-3348-83A5-C20A3ED37BBD}"/>
              </a:ext>
            </a:extLst>
          </p:cNvPr>
          <p:cNvSpPr txBox="1"/>
          <p:nvPr/>
        </p:nvSpPr>
        <p:spPr>
          <a:xfrm>
            <a:off x="4903849" y="2906574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57%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9573547" y="2109263"/>
            <a:ext cx="328183" cy="2060065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10010285" y="2917055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60%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BF38A88-55BA-4490-8D1A-8536ABA6A105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Source: GfK TVB Purchase Funnel 2023 Automotive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Automotive in any of these media/digital media?”</a:t>
            </a:r>
          </a:p>
        </p:txBody>
      </p:sp>
    </p:spTree>
    <p:extLst>
      <p:ext uri="{BB962C8B-B14F-4D97-AF65-F5344CB8AC3E}">
        <p14:creationId xmlns:p14="http://schemas.microsoft.com/office/powerpoint/2010/main" val="377612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11136</TotalTime>
  <Words>2045</Words>
  <Application>Microsoft Office PowerPoint</Application>
  <PresentationFormat>Widescreen</PresentationFormat>
  <Paragraphs>248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 influencing automotive consumers during their purchase decision process.    </vt:lpstr>
      <vt:lpstr>Automotive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Media Makes a Difference in Motivating In-Market Auto Consumers…But it Declines Moving Down the Funnel</vt:lpstr>
      <vt:lpstr>60% of Auto Respondents Were Exposed to  Three or More Media Platforms, Over-indexing The Category Average </vt:lpstr>
      <vt:lpstr>With Automotive Ads, TV Tops Exposure at 65%</vt:lpstr>
      <vt:lpstr>Ad Exposure Does NOT Guarantee Importance, Except for TV</vt:lpstr>
      <vt:lpstr>What Influenced Automotive Consumers Most</vt:lpstr>
      <vt:lpstr>Of Those that Cited TV as the Most Important, 60% Picked Broadcast TV</vt:lpstr>
      <vt:lpstr>The Primary Source for News: Broadcast Television</vt:lpstr>
      <vt:lpstr>“I trust the news I see/hear on this media source”</vt:lpstr>
      <vt:lpstr>Media Confluence</vt:lpstr>
      <vt:lpstr>More TV Exposure Increases Importance, Trust, Preference</vt:lpstr>
      <vt:lpstr>More Exposures Means More Action For Automotive Consumers</vt:lpstr>
      <vt:lpstr>“Have TV ads influenced your search selections?”</vt:lpstr>
      <vt:lpstr>Local Television Websites/Apps Most Preferred</vt:lpstr>
      <vt:lpstr>For Automotive Consumers, Local Television Websites/Apps Are The Most Visited Among Local Websites/Apps</vt:lpstr>
      <vt:lpstr>“When visiting a television station’s website or app,  do you view the ads?”</vt:lpstr>
      <vt:lpstr>“Have you ever commented, posted, liked or shared info or articles from a local TV station’s website or app?” </vt:lpstr>
      <vt:lpstr>Which of The Following Best Describes Recent Purchase?</vt:lpstr>
      <vt:lpstr>Which of The Following Best Describes Recent Purchase?</vt:lpstr>
      <vt:lpstr>Opinion Leaders My Friends/Family Ask and Trust my Advice On This Topic </vt:lpstr>
      <vt:lpstr>Automotive TV Ads Motivate Automotive Opinion Leaders</vt:lpstr>
      <vt:lpstr>Local TV Assets Resonate with Automotive Opinion Leaders</vt:lpstr>
      <vt:lpstr>Automotive Category Key Points</vt:lpstr>
      <vt:lpstr>Exposure to TV ads motivates automotive  consumers to action</vt:lpstr>
      <vt:lpstr>Automotive Digital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Anthony Spirito</cp:lastModifiedBy>
  <cp:revision>1131</cp:revision>
  <cp:lastPrinted>2022-01-25T17:17:03Z</cp:lastPrinted>
  <dcterms:created xsi:type="dcterms:W3CDTF">2017-03-08T14:37:33Z</dcterms:created>
  <dcterms:modified xsi:type="dcterms:W3CDTF">2023-02-25T19:12:43Z</dcterms:modified>
</cp:coreProperties>
</file>