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1044" r:id="rId5"/>
    <p:sldId id="257" r:id="rId6"/>
    <p:sldId id="542" r:id="rId7"/>
    <p:sldId id="259" r:id="rId8"/>
    <p:sldId id="261" r:id="rId9"/>
    <p:sldId id="984" r:id="rId10"/>
    <p:sldId id="985" r:id="rId11"/>
    <p:sldId id="555" r:id="rId12"/>
    <p:sldId id="524" r:id="rId13"/>
    <p:sldId id="546" r:id="rId14"/>
    <p:sldId id="525" r:id="rId15"/>
    <p:sldId id="526" r:id="rId16"/>
    <p:sldId id="528" r:id="rId17"/>
    <p:sldId id="529" r:id="rId18"/>
    <p:sldId id="530" r:id="rId19"/>
    <p:sldId id="271" r:id="rId20"/>
    <p:sldId id="547" r:id="rId21"/>
    <p:sldId id="534" r:id="rId22"/>
    <p:sldId id="1038" r:id="rId23"/>
    <p:sldId id="535" r:id="rId24"/>
    <p:sldId id="1045" r:id="rId25"/>
    <p:sldId id="1019" r:id="rId26"/>
    <p:sldId id="332" r:id="rId27"/>
    <p:sldId id="1041" r:id="rId28"/>
    <p:sldId id="550" r:id="rId29"/>
    <p:sldId id="521" r:id="rId30"/>
    <p:sldId id="435" r:id="rId31"/>
    <p:sldId id="539" r:id="rId32"/>
    <p:sldId id="540" r:id="rId33"/>
    <p:sldId id="308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176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  <p15:guide id="18" pos="264" userDrawn="1">
          <p15:clr>
            <a:srgbClr val="A4A3A4"/>
          </p15:clr>
        </p15:guide>
        <p15:guide id="19" pos="2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695"/>
    <a:srgbClr val="FFCCCC"/>
    <a:srgbClr val="FF6666"/>
    <a:srgbClr val="B25E3C"/>
    <a:srgbClr val="548235"/>
    <a:srgbClr val="D7FFA1"/>
    <a:srgbClr val="FF6600"/>
    <a:srgbClr val="D0D0D0"/>
    <a:srgbClr val="9F5FCF"/>
    <a:srgbClr val="FA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6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132" y="726"/>
      </p:cViewPr>
      <p:guideLst>
        <p:guide orient="horz" pos="2832"/>
        <p:guide pos="3840"/>
        <p:guide orient="horz" pos="3312"/>
        <p:guide orient="horz" pos="3984"/>
        <p:guide pos="3504"/>
        <p:guide pos="4176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  <p:guide pos="264"/>
        <p:guide pos="25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0.21659353495855732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0.27472039014287952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0.12194061304647061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0.11499718871124254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7.4181035462238351E-2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0.19756723767861178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2688752"/>
        <c:axId val="622680912"/>
      </c:barChart>
      <c:catAx>
        <c:axId val="622688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2680912"/>
        <c:crosses val="autoZero"/>
        <c:auto val="1"/>
        <c:lblAlgn val="ctr"/>
        <c:lblOffset val="100"/>
        <c:noMultiLvlLbl val="0"/>
      </c:catAx>
      <c:valAx>
        <c:axId val="62268091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2268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Banking Services</a:t>
            </a:r>
          </a:p>
        </c:rich>
      </c:tx>
      <c:layout>
        <c:manualLayout>
          <c:xMode val="edge"/>
          <c:yMode val="edge"/>
          <c:x val="0.33663613981971607"/>
          <c:y val="3.3487300205076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25729172950014101"/>
                  <c:y val="0.16566887351003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6282690041187203"/>
                  <c:y val="-0.1606891927328338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35730143108901"/>
                      <c:h val="0.269640664129630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0.77200000000000002</c:v>
                </c:pt>
                <c:pt idx="1">
                  <c:v>0.22800000000000001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D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9F5FD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3.1751810662842404E-2"/>
                  <c:y val="0.1046024886488628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693580828169673"/>
                      <c:h val="0.225597114126496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5488522697549403"/>
                  <c:y val="-5.03151211222378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3.5186387784001225E-2"/>
                  <c:y val="-0.20269820831878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2.8806901714605263E-2"/>
                  <c:y val="-1.3282316205410068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6.1863246475633862E-2"/>
                  <c:y val="-1.280919142370107E-2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2.411514282364189E-2"/>
                  <c:y val="-6.5522882120199549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
newspapers</c:v>
                </c:pt>
                <c:pt idx="3">
                  <c:v>Local Radio Station</c:v>
                </c:pt>
                <c:pt idx="4">
                  <c:v>Other Local Website/Apps</c:v>
                </c:pt>
                <c:pt idx="5">
                  <c:v>Local magazine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0.373</c:v>
                </c:pt>
                <c:pt idx="1">
                  <c:v>0.21199999999999999</c:v>
                </c:pt>
                <c:pt idx="2">
                  <c:v>0.184</c:v>
                </c:pt>
                <c:pt idx="3">
                  <c:v>9.8000000000000004E-2</c:v>
                </c:pt>
                <c:pt idx="4">
                  <c:v>0.08</c:v>
                </c:pt>
                <c:pt idx="5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0.45</c:v>
                </c:pt>
                <c:pt idx="1">
                  <c:v>0.26</c:v>
                </c:pt>
                <c:pt idx="2">
                  <c:v>0.72899999999999998</c:v>
                </c:pt>
                <c:pt idx="3">
                  <c:v>0.33800000000000002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Saw TV Ad 4+ Times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0.66</c:v>
                </c:pt>
                <c:pt idx="1">
                  <c:v>0.36</c:v>
                </c:pt>
                <c:pt idx="2">
                  <c:v>0.78800000000000003</c:v>
                </c:pt>
                <c:pt idx="3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94707760934131"/>
          <c:y val="2.1145672178404684E-2"/>
          <c:w val="0.53602021969476032"/>
          <c:h val="0.938096939383112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5.7970588858687409E-2"/>
                  <c:y val="0.151295514165270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-3.1473326317157359E-2"/>
                  <c:y val="-9.97939331695944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0.82599999999999996</c:v>
                </c:pt>
                <c:pt idx="1">
                  <c:v>0.17399999999999999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A18+</a:t>
            </a:r>
          </a:p>
          <a:p>
            <a:pPr>
              <a:defRPr b="1">
                <a:solidFill>
                  <a:schemeClr val="tx1"/>
                </a:solidFill>
              </a:defRPr>
            </a:pPr>
            <a:r>
              <a:rPr lang="en-US" sz="1400" b="1" dirty="0">
                <a:solidFill>
                  <a:schemeClr val="tx1"/>
                </a:solidFill>
              </a:rPr>
              <a:t>Banking</a:t>
            </a:r>
            <a:r>
              <a:rPr lang="en-US" sz="1400" b="1" baseline="0" dirty="0">
                <a:solidFill>
                  <a:schemeClr val="tx1"/>
                </a:solidFill>
              </a:rPr>
              <a:t> services</a:t>
            </a:r>
            <a:endParaRPr lang="en-US" sz="14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369525098425196"/>
          <c:y val="0.20156248760073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Bank account
(savings, checking, investment accounts or non-mortgage loan)</c:v>
                </c:pt>
                <c:pt idx="1">
                  <c:v>Home, auto, or life insurance</c:v>
                </c:pt>
                <c:pt idx="2">
                  <c:v>Stocks or
mutual funds</c:v>
                </c:pt>
                <c:pt idx="3">
                  <c:v>Home loan/
mortgage</c:v>
                </c:pt>
                <c:pt idx="4">
                  <c:v>None of these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0.77619688364095585</c:v>
                </c:pt>
                <c:pt idx="1">
                  <c:v>0.62289056521447228</c:v>
                </c:pt>
                <c:pt idx="2">
                  <c:v>0.33961877339665875</c:v>
                </c:pt>
                <c:pt idx="3">
                  <c:v>0.27133471140251136</c:v>
                </c:pt>
                <c:pt idx="4">
                  <c:v>8.0925385226415486E-2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7F-4051-8887-72E6F1493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27"/>
        <c:axId val="501145888"/>
        <c:axId val="501148384"/>
      </c:barChart>
      <c:catAx>
        <c:axId val="50114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148384"/>
        <c:crosses val="autoZero"/>
        <c:auto val="1"/>
        <c:lblAlgn val="ctr"/>
        <c:lblOffset val="100"/>
        <c:noMultiLvlLbl val="0"/>
      </c:catAx>
      <c:valAx>
        <c:axId val="5011483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0114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6528142315545"/>
          <c:y val="4.2997610791179593E-2"/>
          <c:w val="0.41669582968795565"/>
          <c:h val="0.923411662315056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8A-E24F-9FA7-65A8D491E0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8A-E24F-9FA7-65A8D491E084}"/>
              </c:ext>
            </c:extLst>
          </c:dPt>
          <c:dPt>
            <c:idx val="2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8A-E24F-9FA7-65A8D491E084}"/>
              </c:ext>
            </c:extLst>
          </c:dPt>
          <c:dLbls>
            <c:dLbl>
              <c:idx val="3"/>
              <c:layout>
                <c:manualLayout>
                  <c:x val="-3.714211504811906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03-40BC-AE63-965FE6F737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No change in the way I bank</c:v>
                </c:pt>
                <c:pt idx="1">
                  <c:v>Did much more of my banking/financial transactions online</c:v>
                </c:pt>
                <c:pt idx="2">
                  <c:v>Used less cash and more credit cards</c:v>
                </c:pt>
                <c:pt idx="3">
                  <c:v>Took more advantage of in person banking/financial services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0.45200000000000001</c:v>
                </c:pt>
                <c:pt idx="1">
                  <c:v>0.307</c:v>
                </c:pt>
                <c:pt idx="2">
                  <c:v>0.20200000000000001</c:v>
                </c:pt>
                <c:pt idx="3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8A-E24F-9FA7-65A8D491E0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axId val="584281256"/>
        <c:axId val="584272632"/>
      </c:barChart>
      <c:catAx>
        <c:axId val="584281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272632"/>
        <c:crosses val="autoZero"/>
        <c:auto val="1"/>
        <c:lblAlgn val="ctr"/>
        <c:lblOffset val="100"/>
        <c:noMultiLvlLbl val="0"/>
      </c:catAx>
      <c:valAx>
        <c:axId val="584272632"/>
        <c:scaling>
          <c:orientation val="minMax"/>
          <c:max val="0.5"/>
          <c:min val="0"/>
        </c:scaling>
        <c:delete val="1"/>
        <c:axPos val="t"/>
        <c:numFmt formatCode="0.0%" sourceLinked="1"/>
        <c:majorTickMark val="out"/>
        <c:minorTickMark val="none"/>
        <c:tickLblPos val="nextTo"/>
        <c:crossAx val="58428125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Banking Services Total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 </c:v>
                </c:pt>
                <c:pt idx="2">
                  <c:v>Remembered you had seen the brand advertised before</c:v>
                </c:pt>
                <c:pt idx="3">
                  <c:v>Went to the website or app advertised to learn more about what was advertised </c:v>
                </c:pt>
                <c:pt idx="4">
                  <c:v>Friended, liked or followed what was advertised on social media</c:v>
                </c:pt>
                <c:pt idx="5">
                  <c:v>Contacted or visited the advertiser’s store/office/facility/branch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6"/>
                <c:pt idx="0">
                  <c:v>0.58199999999999996</c:v>
                </c:pt>
                <c:pt idx="1">
                  <c:v>0.184</c:v>
                </c:pt>
                <c:pt idx="2">
                  <c:v>0.161</c:v>
                </c:pt>
                <c:pt idx="3">
                  <c:v>0.14799999999999999</c:v>
                </c:pt>
                <c:pt idx="4">
                  <c:v>0.115</c:v>
                </c:pt>
                <c:pt idx="5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Banking Services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 </c:v>
                </c:pt>
                <c:pt idx="2">
                  <c:v>Remembered you had seen the brand advertised before</c:v>
                </c:pt>
                <c:pt idx="3">
                  <c:v>Went to the website or app advertised to learn more about what was advertised </c:v>
                </c:pt>
                <c:pt idx="4">
                  <c:v>Friended, liked or followed what was advertised on social media</c:v>
                </c:pt>
                <c:pt idx="5">
                  <c:v>Contacted or visited the advertiser’s store/office/facility/branch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0.72699999999999998</c:v>
                </c:pt>
                <c:pt idx="1">
                  <c:v>0.217</c:v>
                </c:pt>
                <c:pt idx="2">
                  <c:v>0.193</c:v>
                </c:pt>
                <c:pt idx="3">
                  <c:v>0.192</c:v>
                </c:pt>
                <c:pt idx="4">
                  <c:v>0.16600000000000001</c:v>
                </c:pt>
                <c:pt idx="5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584273024"/>
        <c:axId val="584277336"/>
      </c:barChart>
      <c:catAx>
        <c:axId val="58427302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84277336"/>
        <c:crosses val="autoZero"/>
        <c:auto val="1"/>
        <c:lblAlgn val="r"/>
        <c:lblOffset val="100"/>
        <c:noMultiLvlLbl val="0"/>
      </c:catAx>
      <c:valAx>
        <c:axId val="584277336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8427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11660790663839"/>
          <c:y val="0.45096326648493235"/>
          <c:w val="0.33678329479635316"/>
          <c:h val="0.143545593833056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0.77</c:v>
                </c:pt>
                <c:pt idx="1">
                  <c:v>0.86299999999999999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84282432"/>
        <c:axId val="584273808"/>
      </c:barChart>
      <c:catAx>
        <c:axId val="58428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73808"/>
        <c:crosses val="autoZero"/>
        <c:auto val="1"/>
        <c:lblAlgn val="ctr"/>
        <c:lblOffset val="100"/>
        <c:noMultiLvlLbl val="0"/>
      </c:catAx>
      <c:valAx>
        <c:axId val="584273808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584282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0.83</c:v>
                </c:pt>
                <c:pt idx="1">
                  <c:v>0.88400000000000001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84282040"/>
        <c:axId val="584285176"/>
      </c:barChart>
      <c:catAx>
        <c:axId val="584282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4285176"/>
        <c:crosses val="autoZero"/>
        <c:auto val="1"/>
        <c:lblAlgn val="ctr"/>
        <c:lblOffset val="100"/>
        <c:noMultiLvlLbl val="0"/>
      </c:catAx>
      <c:valAx>
        <c:axId val="584285176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58428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603517954411514"/>
          <c:y val="3.8872691933916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445741804164509E-2"/>
          <c:y val="0.19034028909651599"/>
          <c:w val="0.91310851639167101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A7-C542-A5F4-B269E0B759B3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A7-C542-A5F4-B269E0B759B3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0.40899999999999997</c:v>
                </c:pt>
                <c:pt idx="1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7-C542-A5F4-B269E0B759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584282824"/>
        <c:axId val="569532208"/>
      </c:barChart>
      <c:catAx>
        <c:axId val="584282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9532208"/>
        <c:crosses val="autoZero"/>
        <c:auto val="1"/>
        <c:lblAlgn val="ctr"/>
        <c:lblOffset val="100"/>
        <c:noMultiLvlLbl val="0"/>
      </c:catAx>
      <c:valAx>
        <c:axId val="569532208"/>
        <c:scaling>
          <c:orientation val="minMax"/>
          <c:max val="1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584282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% Exposed to Advertising</a:t>
            </a:r>
            <a:r>
              <a:rPr lang="en-US" baseline="0" dirty="0">
                <a:solidFill>
                  <a:schemeClr val="tx1"/>
                </a:solidFill>
              </a:rPr>
              <a:t> by Media </a:t>
            </a:r>
            <a:endParaRPr lang="en-US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857636785786398"/>
          <c:y val="0.14449327092201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2.7397192254732885E-2"/>
          <c:w val="1"/>
          <c:h val="0.860159504070676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B2-7E41-A957-7929E796E641}"/>
              </c:ext>
            </c:extLst>
          </c:dPt>
          <c:dPt>
            <c:idx val="4"/>
            <c:invertIfNegative val="0"/>
            <c:bubble3D val="0"/>
            <c:spPr>
              <a:solidFill>
                <a:srgbClr val="6633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FF737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84F058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F7660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 (Broadcast &amp; Cable)</c:v>
                </c:pt>
                <c:pt idx="1">
                  <c:v>Radio</c:v>
                </c:pt>
                <c:pt idx="2">
                  <c:v>Streaming TV shows online w/ads</c:v>
                </c:pt>
                <c:pt idx="3">
                  <c:v>Social media</c:v>
                </c:pt>
                <c:pt idx="4">
                  <c:v>Ad on a website</c:v>
                </c:pt>
                <c:pt idx="5">
                  <c:v>Internet display/banner ad</c:v>
                </c:pt>
                <c:pt idx="6">
                  <c:v>Streaming video other than TV/movies</c:v>
                </c:pt>
                <c:pt idx="7">
                  <c:v>Email</c:v>
                </c:pt>
                <c:pt idx="8">
                  <c:v>Newspaper
(print only)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0.67</c:v>
                </c:pt>
                <c:pt idx="1">
                  <c:v>0.2</c:v>
                </c:pt>
                <c:pt idx="2">
                  <c:v>0.17799999999999999</c:v>
                </c:pt>
                <c:pt idx="3">
                  <c:v>0.17699999999999999</c:v>
                </c:pt>
                <c:pt idx="4">
                  <c:v>0.154</c:v>
                </c:pt>
                <c:pt idx="5">
                  <c:v>0.14599999999999999</c:v>
                </c:pt>
                <c:pt idx="6">
                  <c:v>0.14599999999999999</c:v>
                </c:pt>
                <c:pt idx="7">
                  <c:v>0.14299999999999999</c:v>
                </c:pt>
                <c:pt idx="8">
                  <c:v>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622682480"/>
        <c:axId val="622677776"/>
      </c:barChart>
      <c:catAx>
        <c:axId val="62268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677776"/>
        <c:crosses val="autoZero"/>
        <c:auto val="1"/>
        <c:lblAlgn val="ctr"/>
        <c:lblOffset val="100"/>
        <c:noMultiLvlLbl val="0"/>
      </c:catAx>
      <c:valAx>
        <c:axId val="62267777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2268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7.6871582167021973E-2"/>
          <c:w val="0.97587719298245612"/>
          <c:h val="0.7954886921864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964912280701654E-3"/>
                  <c:y val="2.942812123459078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528508771929827E-2"/>
                      <c:h val="9.38611085364723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18-B64D-BFE4-73DEBFEFBC7D}"/>
                </c:ext>
              </c:extLst>
            </c:dLbl>
            <c:dLbl>
              <c:idx val="1"/>
              <c:layout>
                <c:manualLayout>
                  <c:x val="-2.1929824561403508E-3"/>
                  <c:y val="2.9428121234590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18-B64D-BFE4-73DEBFEFBC7D}"/>
                </c:ext>
              </c:extLst>
            </c:dLbl>
            <c:dLbl>
              <c:idx val="2"/>
              <c:layout>
                <c:manualLayout>
                  <c:x val="2.19298245614035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18-B64D-BFE4-73DEBFEFBC7D}"/>
                </c:ext>
              </c:extLst>
            </c:dLbl>
            <c:dLbl>
              <c:idx val="3"/>
              <c:layout>
                <c:manualLayout>
                  <c:x val="-1.0964912280700949E-3"/>
                  <c:y val="-1.17712484938364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8-B64D-BFE4-73DEBFEFBC7D}"/>
                </c:ext>
              </c:extLst>
            </c:dLbl>
            <c:dLbl>
              <c:idx val="4"/>
              <c:layout>
                <c:manualLayout>
                  <c:x val="2.192982456140350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8-B64D-BFE4-73DEBFEFB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Streaming TV shows online w/ads</c:v>
                </c:pt>
                <c:pt idx="3">
                  <c:v>Social media</c:v>
                </c:pt>
                <c:pt idx="4">
                  <c:v>Ad on a website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0.67</c:v>
                </c:pt>
                <c:pt idx="1">
                  <c:v>0.2</c:v>
                </c:pt>
                <c:pt idx="2">
                  <c:v>0.18</c:v>
                </c:pt>
                <c:pt idx="3">
                  <c:v>0.18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Streaming TV shows online w/ads</c:v>
                </c:pt>
                <c:pt idx="3">
                  <c:v>Social media</c:v>
                </c:pt>
                <c:pt idx="4">
                  <c:v>Ad on a website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0.57799999999999996</c:v>
                </c:pt>
                <c:pt idx="1">
                  <c:v>0.11600000000000001</c:v>
                </c:pt>
                <c:pt idx="2">
                  <c:v>0.11700000000000001</c:v>
                </c:pt>
                <c:pt idx="3">
                  <c:v>0.107</c:v>
                </c:pt>
                <c:pt idx="4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622678168"/>
        <c:axId val="622686008"/>
      </c:barChart>
      <c:catAx>
        <c:axId val="62267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686008"/>
        <c:crosses val="autoZero"/>
        <c:auto val="1"/>
        <c:lblAlgn val="ctr"/>
        <c:lblOffset val="100"/>
        <c:noMultiLvlLbl val="0"/>
      </c:catAx>
      <c:valAx>
        <c:axId val="6226860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267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3801371767541018"/>
          <c:w val="0.97587719298245612"/>
          <c:h val="0.77685559366020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Streaming TV shows onlinew/ads</c:v>
                </c:pt>
                <c:pt idx="3">
                  <c:v>Social media</c:v>
                </c:pt>
                <c:pt idx="4">
                  <c:v>Ad on a website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0.67</c:v>
                </c:pt>
                <c:pt idx="1">
                  <c:v>0.2</c:v>
                </c:pt>
                <c:pt idx="2">
                  <c:v>0.18</c:v>
                </c:pt>
                <c:pt idx="3">
                  <c:v>0.18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4-6C4F-B5E4-B9B852E42D6E}"/>
                </c:ext>
              </c:extLst>
            </c:dLbl>
            <c:dLbl>
              <c:idx val="3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0"/>
                  <c:y val="4.66916535360087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5948187969227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Streaming TV shows onlinew/ads</c:v>
                </c:pt>
                <c:pt idx="3">
                  <c:v>Social media</c:v>
                </c:pt>
                <c:pt idx="4">
                  <c:v>Ad on a website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0.44900000000000001</c:v>
                </c:pt>
                <c:pt idx="1">
                  <c:v>4.5999999999999999E-2</c:v>
                </c:pt>
                <c:pt idx="2">
                  <c:v>0.04</c:v>
                </c:pt>
                <c:pt idx="3">
                  <c:v>3.9E-2</c:v>
                </c:pt>
                <c:pt idx="4">
                  <c:v>2.5999999999999999E-2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622687968"/>
        <c:axId val="622678560"/>
      </c:barChart>
      <c:catAx>
        <c:axId val="62268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22678560"/>
        <c:crosses val="autoZero"/>
        <c:auto val="1"/>
        <c:lblAlgn val="ctr"/>
        <c:lblOffset val="100"/>
        <c:noMultiLvlLbl val="0"/>
      </c:catAx>
      <c:valAx>
        <c:axId val="622678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2268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8119180826080949"/>
          <c:y val="7.0702557532676472E-2"/>
          <c:w val="0.66227992471335828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0.93599999999999994</c:v>
                </c:pt>
                <c:pt idx="1">
                  <c:v>0.89600000000000002</c:v>
                </c:pt>
                <c:pt idx="2">
                  <c:v>0.871</c:v>
                </c:pt>
                <c:pt idx="3">
                  <c:v>0.85899999999999999</c:v>
                </c:pt>
                <c:pt idx="4">
                  <c:v>0.82000000000000006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6.4000000000000001E-2</c:v>
                </c:pt>
                <c:pt idx="1">
                  <c:v>0.104</c:v>
                </c:pt>
                <c:pt idx="2">
                  <c:v>0.129</c:v>
                </c:pt>
                <c:pt idx="3">
                  <c:v>0.14099999999999999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687576"/>
        <c:axId val="622688360"/>
      </c:lineChart>
      <c:catAx>
        <c:axId val="622687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688360"/>
        <c:crosses val="autoZero"/>
        <c:auto val="1"/>
        <c:lblAlgn val="ctr"/>
        <c:lblOffset val="100"/>
        <c:noMultiLvlLbl val="0"/>
      </c:catAx>
      <c:valAx>
        <c:axId val="622688360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622687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3642073963599027"/>
          <c:w val="0.97538805653030436"/>
          <c:h val="0.642056944751512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0.44900000000000001</c:v>
                </c:pt>
                <c:pt idx="1">
                  <c:v>0.4</c:v>
                </c:pt>
                <c:pt idx="2" formatCode="0.00%">
                  <c:v>0.38700000000000001</c:v>
                </c:pt>
                <c:pt idx="3" formatCode="0.00%">
                  <c:v>0.372</c:v>
                </c:pt>
                <c:pt idx="4" formatCode="0.00%">
                  <c:v>0.36699999999999999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A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4.5999999999999999E-2</c:v>
                </c:pt>
                <c:pt idx="1">
                  <c:v>3.5000000000000003E-2</c:v>
                </c:pt>
                <c:pt idx="2">
                  <c:v>0.03</c:v>
                </c:pt>
                <c:pt idx="3">
                  <c:v>3.5000000000000003E-2</c:v>
                </c:pt>
                <c:pt idx="4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Streaming TV shows online w/ads</c:v>
                </c:pt>
              </c:strCache>
            </c:strRef>
          </c:tx>
          <c:spPr>
            <a:solidFill>
              <a:srgbClr val="F5AD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0.04</c:v>
                </c:pt>
                <c:pt idx="1">
                  <c:v>4.3999999999999997E-2</c:v>
                </c:pt>
                <c:pt idx="2">
                  <c:v>4.5999999999999999E-2</c:v>
                </c:pt>
                <c:pt idx="3">
                  <c:v>4.9000000000000002E-2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3.9E-2</c:v>
                </c:pt>
                <c:pt idx="1">
                  <c:v>4.2999999999999997E-2</c:v>
                </c:pt>
                <c:pt idx="2" formatCode="0.00%">
                  <c:v>4.2000000000000003E-2</c:v>
                </c:pt>
                <c:pt idx="3" formatCode="0.00%">
                  <c:v>4.2999999999999997E-2</c:v>
                </c:pt>
                <c:pt idx="4" formatCode="0.00%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0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3.7999999999999999E-2</c:v>
                </c:pt>
                <c:pt idx="1">
                  <c:v>4.4999999999999998E-2</c:v>
                </c:pt>
                <c:pt idx="2">
                  <c:v>0.04</c:v>
                </c:pt>
                <c:pt idx="3">
                  <c:v>4.2000000000000003E-2</c:v>
                </c:pt>
                <c:pt idx="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3.3000000000000002E-2</c:v>
                </c:pt>
                <c:pt idx="1">
                  <c:v>3.5000000000000003E-2</c:v>
                </c:pt>
                <c:pt idx="2">
                  <c:v>0.03</c:v>
                </c:pt>
                <c:pt idx="3">
                  <c:v>2.8000000000000001E-2</c:v>
                </c:pt>
                <c:pt idx="4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76603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3.2000000000000001E-2</c:v>
                </c:pt>
                <c:pt idx="1">
                  <c:v>3.1E-2</c:v>
                </c:pt>
                <c:pt idx="2">
                  <c:v>3.4000000000000002E-2</c:v>
                </c:pt>
                <c:pt idx="3">
                  <c:v>0.03</c:v>
                </c:pt>
                <c:pt idx="4" formatCode="0.0%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Streaming video other than TV/movies</c:v>
                </c:pt>
              </c:strCache>
            </c:strRef>
          </c:tx>
          <c:spPr>
            <a:solidFill>
              <a:srgbClr val="67A1A1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9-4F63-A397-0FC59DBB2E9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9-4F63-A397-0FC59DBB2E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9-4F63-A397-0FC59DBB2E9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2.5999999999999999E-2</c:v>
                </c:pt>
                <c:pt idx="1">
                  <c:v>2.3E-2</c:v>
                </c:pt>
                <c:pt idx="2">
                  <c:v>1.9E-2</c:v>
                </c:pt>
                <c:pt idx="3">
                  <c:v>2.5999999999999999E-2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9-4F63-A397-0FC59DBB2E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9-4F63-A397-0FC59DBB2E9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2.5999999999999999E-2</c:v>
                </c:pt>
                <c:pt idx="1">
                  <c:v>2.8000000000000001E-2</c:v>
                </c:pt>
                <c:pt idx="2">
                  <c:v>2.7E-2</c:v>
                </c:pt>
                <c:pt idx="3">
                  <c:v>2.1999999999999999E-2</c:v>
                </c:pt>
                <c:pt idx="4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0F-2B49-8508-11D9A6C22E1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14-0B47-AE23-6F79AB753AE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14-0B47-AE23-6F79AB753A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2.3E-2</c:v>
                </c:pt>
                <c:pt idx="1">
                  <c:v>2.9000000000000001E-2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A46F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9-4F63-A397-0FC59DBB2E9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9-4F63-A397-0FC59DBB2E9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9-4F63-A397-0FC59DBB2E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9-4F63-A397-0FC59DBB2E9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2.3E-2</c:v>
                </c:pt>
                <c:pt idx="1">
                  <c:v>2.4E-2</c:v>
                </c:pt>
                <c:pt idx="2">
                  <c:v>2.8000000000000001E-2</c:v>
                </c:pt>
                <c:pt idx="3">
                  <c:v>2.1999999999999999E-2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1.9E-2</c:v>
                </c:pt>
                <c:pt idx="1">
                  <c:v>0.02</c:v>
                </c:pt>
                <c:pt idx="2">
                  <c:v>2.1999999999999999E-2</c:v>
                </c:pt>
                <c:pt idx="3">
                  <c:v>1.9E-2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1.4999999999999999E-2</c:v>
                </c:pt>
                <c:pt idx="2">
                  <c:v>1.4E-2</c:v>
                </c:pt>
                <c:pt idx="3">
                  <c:v>1.4E-2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9-4F63-A397-0FC59DBB2E9E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</c:numRef>
          </c:val>
          <c:extLst>
            <c:ext xmlns:c16="http://schemas.microsoft.com/office/drawing/2014/chart" uri="{C3380CC4-5D6E-409C-BE32-E72D297353CC}">
              <c16:uniqueId val="{00000001-10F9-4F63-A397-0FC59DBB2E9E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</c:numRef>
          </c:val>
          <c:extLst>
            <c:ext xmlns:c16="http://schemas.microsoft.com/office/drawing/2014/chart" uri="{C3380CC4-5D6E-409C-BE32-E72D297353CC}">
              <c16:uniqueId val="{00000002-10F9-4F63-A397-0FC59DBB2E9E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  <c:numCache>
                <c:formatCode>0.00%</c:formatCode>
                <c:ptCount val="5"/>
                <c:pt idx="0">
                  <c:v>1.6E-2</c:v>
                </c:pt>
                <c:pt idx="1">
                  <c:v>1.7999999999999999E-2</c:v>
                </c:pt>
                <c:pt idx="2">
                  <c:v>1.6E-2</c:v>
                </c:pt>
                <c:pt idx="3">
                  <c:v>1.4E-2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F9-4F63-A397-0FC59DBB2E9E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Internet search</c:v>
                </c:pt>
              </c:strCache>
            </c:strRef>
          </c:tx>
          <c:spPr>
            <a:solidFill>
              <a:srgbClr val="0590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8.0000000000000002E-3</c:v>
                </c:pt>
                <c:pt idx="2">
                  <c:v>1.2E-2</c:v>
                </c:pt>
                <c:pt idx="3">
                  <c:v>1.0999999999999999E-2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F9-4F63-A397-0FC59DBB2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622689144"/>
        <c:axId val="622677384"/>
      </c:barChart>
      <c:catAx>
        <c:axId val="62268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677384"/>
        <c:crosses val="autoZero"/>
        <c:auto val="1"/>
        <c:lblAlgn val="ctr"/>
        <c:lblOffset val="0"/>
        <c:noMultiLvlLbl val="0"/>
      </c:catAx>
      <c:valAx>
        <c:axId val="62267738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622689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295900393685388E-2"/>
          <c:y val="0.84758747687622649"/>
          <c:w val="0.96439812787146684"/>
          <c:h val="0.14249787342474171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Banking Services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0.1115802864682309"/>
                  <c:y val="0.229920914221691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7222336243192782"/>
                  <c:y val="-0.321244343543633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Cable TV</c:v>
                </c:pt>
                <c:pt idx="1">
                  <c:v>Broadcast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0.33300000000000002</c:v>
                </c:pt>
                <c:pt idx="1">
                  <c:v>0.66700000000000004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9F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D0D0D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54823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FF666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Pt>
            <c:idx val="13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5527-44BE-9DAE-A1DE8C957B75}"/>
              </c:ext>
            </c:extLst>
          </c:dPt>
          <c:dPt>
            <c:idx val="14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5527-44BE-9DAE-A1DE8C957B7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news web/apps</c:v>
                </c:pt>
                <c:pt idx="4">
                  <c:v>Radio</c:v>
                </c:pt>
                <c:pt idx="5">
                  <c:v>All other Internet news web/apps</c:v>
                </c:pt>
                <c:pt idx="6">
                  <c:v>Cable TV news web/apps</c:v>
                </c:pt>
                <c:pt idx="7">
                  <c:v>National newspapers</c:v>
                </c:pt>
                <c:pt idx="8">
                  <c:v>Public TV news</c:v>
                </c:pt>
                <c:pt idx="9">
                  <c:v>Local newspapers</c:v>
                </c:pt>
                <c:pt idx="10">
                  <c:v>Local/National newspaper web/apps</c:v>
                </c:pt>
                <c:pt idx="11">
                  <c:v>Streaming radio</c:v>
                </c:pt>
                <c:pt idx="12">
                  <c:v>Radio web/apps</c:v>
                </c:pt>
                <c:pt idx="13">
                  <c:v>Podcasts</c:v>
                </c:pt>
                <c:pt idx="14">
                  <c:v>Public TV news web/apps</c:v>
                </c:pt>
              </c:strCache>
            </c:strRef>
          </c:cat>
          <c:val>
            <c:numRef>
              <c:f>Sheet1!$B$2:$B$16</c:f>
              <c:numCache>
                <c:formatCode>0.0%</c:formatCode>
                <c:ptCount val="15"/>
                <c:pt idx="0">
                  <c:v>0.30599999999999999</c:v>
                </c:pt>
                <c:pt idx="1">
                  <c:v>0.14099999999999999</c:v>
                </c:pt>
                <c:pt idx="2" formatCode="0.00%">
                  <c:v>0.126</c:v>
                </c:pt>
                <c:pt idx="3" formatCode="0.00%">
                  <c:v>8.4000000000000005E-2</c:v>
                </c:pt>
                <c:pt idx="4" formatCode="0.00%">
                  <c:v>5.6000000000000001E-2</c:v>
                </c:pt>
                <c:pt idx="5" formatCode="0.00%">
                  <c:v>4.8000000000000001E-2</c:v>
                </c:pt>
                <c:pt idx="6" formatCode="0.00%">
                  <c:v>4.3999999999999997E-2</c:v>
                </c:pt>
                <c:pt idx="7" formatCode="0.00%">
                  <c:v>4.1000000000000002E-2</c:v>
                </c:pt>
                <c:pt idx="8" formatCode="0.00%">
                  <c:v>3.3000000000000002E-2</c:v>
                </c:pt>
                <c:pt idx="9" formatCode="0.00%">
                  <c:v>2.8000000000000001E-2</c:v>
                </c:pt>
                <c:pt idx="10" formatCode="0.00%">
                  <c:v>2.1999999999999999E-2</c:v>
                </c:pt>
                <c:pt idx="11" formatCode="0.00%">
                  <c:v>2.1999999999999999E-2</c:v>
                </c:pt>
                <c:pt idx="12" formatCode="0.00%">
                  <c:v>1.9E-2</c:v>
                </c:pt>
                <c:pt idx="13" formatCode="0.00%">
                  <c:v>1.4999999999999999E-2</c:v>
                </c:pt>
                <c:pt idx="14" formatCode="0.00%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22692672"/>
        <c:axId val="584274200"/>
      </c:barChart>
      <c:catAx>
        <c:axId val="622692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274200"/>
        <c:crosses val="autoZero"/>
        <c:auto val="1"/>
        <c:lblAlgn val="ctr"/>
        <c:lblOffset val="100"/>
        <c:noMultiLvlLbl val="0"/>
      </c:catAx>
      <c:valAx>
        <c:axId val="5842742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62269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600" b="1" dirty="0"/>
              <a:t>Banking Services</a:t>
            </a:r>
            <a:endParaRPr lang="en-US" sz="1400" b="1" dirty="0"/>
          </a:p>
        </c:rich>
      </c:tx>
      <c:layout>
        <c:manualLayout>
          <c:xMode val="edge"/>
          <c:yMode val="edge"/>
          <c:x val="0.2678155541359325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9C-5C46-9F1A-6803D4B8739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0B6E-6A45-82D0-D3F2D9E9559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1C-064E-BA37-C200859A87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1D6-7347-907F-4D63268F14B2}"/>
              </c:ext>
            </c:extLst>
          </c:dPt>
          <c:dPt>
            <c:idx val="14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8477-4BE4-8699-4AD03537C3A9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8-19E7-4F1E-BAB6-69F241B8B62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9E7-4F1E-BAB6-69F241B8B62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Local broadcast TV news</c:v>
                </c:pt>
                <c:pt idx="1">
                  <c:v>National broadcast network TV news</c:v>
                </c:pt>
                <c:pt idx="2">
                  <c:v>Local newspapers</c:v>
                </c:pt>
                <c:pt idx="3">
                  <c:v>Public TV news</c:v>
                </c:pt>
                <c:pt idx="4">
                  <c:v>Radio</c:v>
                </c:pt>
                <c:pt idx="5">
                  <c:v>National broadcast network TV news web/apps</c:v>
                </c:pt>
                <c:pt idx="6">
                  <c:v>National newspapers</c:v>
                </c:pt>
                <c:pt idx="7">
                  <c:v>Local/National newspaper web/apps</c:v>
                </c:pt>
                <c:pt idx="8">
                  <c:v>Local broadcast TV news web/apps</c:v>
                </c:pt>
                <c:pt idx="9">
                  <c:v>Cable TV news</c:v>
                </c:pt>
                <c:pt idx="10">
                  <c:v>Public TV news web/apps</c:v>
                </c:pt>
                <c:pt idx="11">
                  <c:v>Cable TV news web/apps</c:v>
                </c:pt>
                <c:pt idx="12">
                  <c:v>Radio web/apps</c:v>
                </c:pt>
                <c:pt idx="13">
                  <c:v>Streaming radio</c:v>
                </c:pt>
                <c:pt idx="14">
                  <c:v>All other Internet news web/apps</c:v>
                </c:pt>
                <c:pt idx="15">
                  <c:v>Podcasts</c:v>
                </c:pt>
                <c:pt idx="16">
                  <c:v>Social media</c:v>
                </c:pt>
              </c:strCache>
            </c:strRef>
          </c:cat>
          <c:val>
            <c:numRef>
              <c:f>Sheet1!$B$2:$B$18</c:f>
              <c:numCache>
                <c:formatCode>0.00%</c:formatCode>
                <c:ptCount val="17"/>
                <c:pt idx="0">
                  <c:v>0.73799999999999999</c:v>
                </c:pt>
                <c:pt idx="1">
                  <c:v>0.70099999999999996</c:v>
                </c:pt>
                <c:pt idx="2">
                  <c:v>0.69599999999999995</c:v>
                </c:pt>
                <c:pt idx="3">
                  <c:v>0.68400000000000005</c:v>
                </c:pt>
                <c:pt idx="4">
                  <c:v>0.66400000000000003</c:v>
                </c:pt>
                <c:pt idx="5">
                  <c:v>0.63600000000000001</c:v>
                </c:pt>
                <c:pt idx="6">
                  <c:v>0.63500000000000001</c:v>
                </c:pt>
                <c:pt idx="7">
                  <c:v>0.63100000000000001</c:v>
                </c:pt>
                <c:pt idx="8">
                  <c:v>0.628</c:v>
                </c:pt>
                <c:pt idx="9">
                  <c:v>0.626</c:v>
                </c:pt>
                <c:pt idx="10">
                  <c:v>0.621</c:v>
                </c:pt>
                <c:pt idx="11">
                  <c:v>0.60099999999999998</c:v>
                </c:pt>
                <c:pt idx="12">
                  <c:v>0.57499999999999996</c:v>
                </c:pt>
                <c:pt idx="13">
                  <c:v>0.53900000000000003</c:v>
                </c:pt>
                <c:pt idx="14">
                  <c:v>0.53400000000000003</c:v>
                </c:pt>
                <c:pt idx="15">
                  <c:v>0.46800000000000003</c:v>
                </c:pt>
                <c:pt idx="16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584276160"/>
        <c:axId val="584278120"/>
      </c:barChart>
      <c:catAx>
        <c:axId val="584276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278120"/>
        <c:crosses val="autoZero"/>
        <c:auto val="1"/>
        <c:lblAlgn val="ctr"/>
        <c:lblOffset val="100"/>
        <c:noMultiLvlLbl val="0"/>
      </c:catAx>
      <c:valAx>
        <c:axId val="584278120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842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0.21245</cdr:x>
      <cdr:y>0.0822</cdr:y>
    </cdr:from>
    <cdr:to>
      <cdr:x>0.29466</cdr:x>
      <cdr:y>0.13588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6193" y="400169"/>
          <a:ext cx="907886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35579"/>
            <a:ext cx="8641773" cy="246221"/>
          </a:xfr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4AF29-377C-4901-E603-6EC783CE7899}"/>
              </a:ext>
            </a:extLst>
          </p:cNvPr>
          <p:cNvSpPr/>
          <p:nvPr/>
        </p:nvSpPr>
        <p:spPr>
          <a:xfrm>
            <a:off x="0" y="3429000"/>
            <a:ext cx="12191999" cy="3459879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23FE04-0B51-E446-9E63-80DFE1B1C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" y="3735904"/>
            <a:ext cx="10114771" cy="27478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39639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58077" y="1685984"/>
            <a:ext cx="71628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2023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Purchase Funnel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95" y="219763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965" y="3416256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B88E208-82B3-2DD9-4944-527756D1D1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283376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50537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17112012"/>
              </p:ext>
            </p:extLst>
          </p:nvPr>
        </p:nvGraphicFramePr>
        <p:xfrm>
          <a:off x="457200" y="1832395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54886148"/>
              </p:ext>
            </p:extLst>
          </p:nvPr>
        </p:nvGraphicFramePr>
        <p:xfrm>
          <a:off x="457200" y="1832395"/>
          <a:ext cx="11582400" cy="414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7800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10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00800"/>
            <a:ext cx="9943605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9659" y="1381782"/>
            <a:ext cx="2161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Banking Services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6" y="167969"/>
            <a:ext cx="12013804" cy="1061829"/>
          </a:xfrm>
        </p:spPr>
        <p:txBody>
          <a:bodyPr/>
          <a:lstStyle/>
          <a:p>
            <a:r>
              <a:rPr lang="en-US" sz="3500" dirty="0"/>
              <a:t>Media Makes a Difference in Motivating In-Market Banking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0080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363273"/>
              </p:ext>
            </p:extLst>
          </p:nvPr>
        </p:nvGraphicFramePr>
        <p:xfrm>
          <a:off x="420688" y="1828800"/>
          <a:ext cx="11352212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37208" y="3212068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4183414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6209" y="1522599"/>
            <a:ext cx="2161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Banking Services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424272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3114"/>
            <a:ext cx="11352809" cy="590931"/>
          </a:xfrm>
        </p:spPr>
        <p:txBody>
          <a:bodyPr/>
          <a:lstStyle/>
          <a:p>
            <a:r>
              <a:rPr lang="en-US" sz="3600" dirty="0"/>
              <a:t>What Influenced Banking Services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18006" y="6388007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0114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67%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250181"/>
            <a:ext cx="8641773" cy="553998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QA4 “Thinking about the ads you saw/heard for the categories, which advertising media made you most aware of the category?” </a:t>
            </a:r>
            <a:br>
              <a:rPr lang="en-US" dirty="0"/>
            </a:br>
            <a:r>
              <a:rPr lang="en-US" dirty="0"/>
              <a:t>How to read: Of the 45% that said TV was most important for awareness, 67%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160154"/>
              </p:ext>
            </p:extLst>
          </p:nvPr>
        </p:nvGraphicFramePr>
        <p:xfrm>
          <a:off x="362743" y="1369643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3114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4541" y="6399963"/>
            <a:ext cx="9956305" cy="553998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B1 “Which one of the following sources, if any, would you say is your primary source for news?”  Among those who have a primary news source. 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471580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7775" y="1347251"/>
            <a:ext cx="1947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Banking Services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3114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1473334"/>
              </p:ext>
            </p:extLst>
          </p:nvPr>
        </p:nvGraphicFramePr>
        <p:xfrm>
          <a:off x="502330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828" y="640080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4" name="Oval 13"/>
          <p:cNvSpPr/>
          <p:nvPr/>
        </p:nvSpPr>
        <p:spPr>
          <a:xfrm>
            <a:off x="9523935" y="3695171"/>
            <a:ext cx="65058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9523935" y="4009291"/>
            <a:ext cx="697728" cy="333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10490802" y="1559272"/>
            <a:ext cx="69772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7981339" y="5839509"/>
            <a:ext cx="697728" cy="4001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05545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Confluence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CC388-4380-B7C2-183B-C3B372EBF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856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5814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75308"/>
            <a:ext cx="9334501" cy="553998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influenced you in some ways in your search?” </a:t>
            </a:r>
            <a:br>
              <a:rPr lang="en-US" dirty="0"/>
            </a:br>
            <a:r>
              <a:rPr lang="en-US" dirty="0"/>
              <a:t>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40326"/>
              </p:ext>
            </p:extLst>
          </p:nvPr>
        </p:nvGraphicFramePr>
        <p:xfrm>
          <a:off x="2795752" y="1145628"/>
          <a:ext cx="6117020" cy="4550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210902"/>
              </p:ext>
            </p:extLst>
          </p:nvPr>
        </p:nvGraphicFramePr>
        <p:xfrm>
          <a:off x="687389" y="1974039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3114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40080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37923" y="1700411"/>
            <a:ext cx="237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Banking Services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9597729"/>
              </p:ext>
            </p:extLst>
          </p:nvPr>
        </p:nvGraphicFramePr>
        <p:xfrm>
          <a:off x="304800" y="1575793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900"/>
            <a:ext cx="11582400" cy="646331"/>
          </a:xfrm>
        </p:spPr>
        <p:txBody>
          <a:bodyPr>
            <a:noAutofit/>
          </a:bodyPr>
          <a:lstStyle/>
          <a:p>
            <a:r>
              <a:rPr lang="en-US" sz="3200" dirty="0"/>
              <a:t>More TV Exposure Increases Importance, Trust,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19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3064CE-76A8-48C5-A59A-E6914A8E9B5F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Source: GfK TVB Purchase Funnel 2023 A18+: Banking Services Category</a:t>
            </a:r>
            <a:br>
              <a:rPr lang="en-US" dirty="0"/>
            </a:br>
            <a:r>
              <a:rPr lang="en-US" dirty="0"/>
              <a:t>QA4/B1/B2/C3; TV=Broadcast &amp;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8B0D4-DECC-C59F-8165-DA0EDA8FB292}"/>
              </a:ext>
            </a:extLst>
          </p:cNvPr>
          <p:cNvSpPr txBox="1"/>
          <p:nvPr/>
        </p:nvSpPr>
        <p:spPr>
          <a:xfrm>
            <a:off x="3898783" y="1230868"/>
            <a:ext cx="422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Banking Services % A18+</a:t>
            </a:r>
          </a:p>
        </p:txBody>
      </p:sp>
    </p:spTree>
    <p:extLst>
      <p:ext uri="{BB962C8B-B14F-4D97-AF65-F5344CB8AC3E}">
        <p14:creationId xmlns:p14="http://schemas.microsoft.com/office/powerpoint/2010/main" val="26791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Objective and 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F186-9A1D-A577-086E-71D0ED7C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3" y="685800"/>
            <a:ext cx="1959051" cy="18888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697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65814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298590"/>
              </p:ext>
            </p:extLst>
          </p:nvPr>
        </p:nvGraphicFramePr>
        <p:xfrm>
          <a:off x="2362200" y="1971675"/>
          <a:ext cx="7715250" cy="4408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800" y="6408751"/>
            <a:ext cx="9204960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C2 “How often do you look at the video ads on that local television station’s website or app?” (Yes = combination of Every time, Most of the time &amp; Sometimes)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64262" y="1477404"/>
            <a:ext cx="2379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Banking Services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0E1A-76F2-AD71-66F8-59D12DB8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65814"/>
            <a:ext cx="11352809" cy="1089529"/>
          </a:xfrm>
        </p:spPr>
        <p:txBody>
          <a:bodyPr/>
          <a:lstStyle/>
          <a:p>
            <a:r>
              <a:rPr lang="en-US" sz="3600" dirty="0"/>
              <a:t>“Which, if any, of the following financial products do you currently have?”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9FD9E-2B8C-0E3D-323A-45879B1A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C5BC54E-3B69-AAD6-99B8-F2177257C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6396038"/>
            <a:ext cx="8642350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S4 “Which, if any, of the following financial products do you currently have?”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9B8D91C-F8B8-17FE-050F-D5E9477C327A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1627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BD86-FA96-4695-AF87-1375A9DA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11221"/>
            <a:ext cx="11352809" cy="978729"/>
          </a:xfrm>
        </p:spPr>
        <p:txBody>
          <a:bodyPr/>
          <a:lstStyle/>
          <a:p>
            <a:r>
              <a:rPr lang="en-US" sz="3200" dirty="0"/>
              <a:t>“Which, if any, of the following financial products do you currently have?”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9071-CB2D-3466-16D3-D75A62229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6EA9C2-FC40-3589-5688-F08D5F46B8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" b="3271"/>
          <a:stretch/>
        </p:blipFill>
        <p:spPr>
          <a:xfrm>
            <a:off x="948426" y="917383"/>
            <a:ext cx="9983836" cy="54627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418CC7-A957-9A67-3C74-8E7A0A1554AE}"/>
              </a:ext>
            </a:extLst>
          </p:cNvPr>
          <p:cNvSpPr txBox="1"/>
          <p:nvPr/>
        </p:nvSpPr>
        <p:spPr>
          <a:xfrm>
            <a:off x="8814722" y="2296872"/>
            <a:ext cx="192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Northeast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726EE-B640-C69B-0C48-C0D12EE7ADFB}"/>
              </a:ext>
            </a:extLst>
          </p:cNvPr>
          <p:cNvSpPr txBox="1"/>
          <p:nvPr/>
        </p:nvSpPr>
        <p:spPr>
          <a:xfrm>
            <a:off x="6258550" y="2296872"/>
            <a:ext cx="1927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200C6-8358-5444-1553-FB5FEC38D8EC}"/>
              </a:ext>
            </a:extLst>
          </p:cNvPr>
          <p:cNvSpPr txBox="1"/>
          <p:nvPr/>
        </p:nvSpPr>
        <p:spPr>
          <a:xfrm>
            <a:off x="3886568" y="2296872"/>
            <a:ext cx="194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Midwest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2B9C99-D4A4-6021-80F4-EBDAACABCAD8}"/>
              </a:ext>
            </a:extLst>
          </p:cNvPr>
          <p:cNvSpPr txBox="1"/>
          <p:nvPr/>
        </p:nvSpPr>
        <p:spPr>
          <a:xfrm>
            <a:off x="1450729" y="2296872"/>
            <a:ext cx="1940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West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87963D2-A598-14FA-8CE7-5D67DB730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6396038"/>
            <a:ext cx="8642350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S4 “Which, if any, of the following financial products do you currently have?”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207CEE-DC93-3F73-CB1A-B5F5B840CDB2}"/>
              </a:ext>
            </a:extLst>
          </p:cNvPr>
          <p:cNvSpPr txBox="1"/>
          <p:nvPr/>
        </p:nvSpPr>
        <p:spPr>
          <a:xfrm>
            <a:off x="3357574" y="1433130"/>
            <a:ext cx="5166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Top Three Banking Services % A18+</a:t>
            </a:r>
            <a:br>
              <a:rPr lang="en-US" sz="1400" b="1" dirty="0"/>
            </a:br>
            <a:r>
              <a:rPr lang="en-US" sz="1400" b="1" dirty="0"/>
              <a:t>Those answering, “Yes”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9FE496AC-20AA-176C-6424-173600012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506357"/>
              </p:ext>
            </p:extLst>
          </p:nvPr>
        </p:nvGraphicFramePr>
        <p:xfrm>
          <a:off x="8807734" y="2703759"/>
          <a:ext cx="1933538" cy="151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94">
                  <a:extLst>
                    <a:ext uri="{9D8B030D-6E8A-4147-A177-3AD203B41FA5}">
                      <a16:colId xmlns:a16="http://schemas.microsoft.com/office/drawing/2014/main" val="2663791423"/>
                    </a:ext>
                  </a:extLst>
                </a:gridCol>
                <a:gridCol w="619144">
                  <a:extLst>
                    <a:ext uri="{9D8B030D-6E8A-4147-A177-3AD203B41FA5}">
                      <a16:colId xmlns:a16="http://schemas.microsoft.com/office/drawing/2014/main" val="110436173"/>
                    </a:ext>
                  </a:extLst>
                </a:gridCol>
              </a:tblGrid>
              <a:tr h="220274">
                <a:tc>
                  <a:txBody>
                    <a:bodyPr/>
                    <a:lstStyle/>
                    <a:p>
                      <a:r>
                        <a:rPr lang="en-US" sz="10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785139"/>
                  </a:ext>
                </a:extLst>
              </a:tr>
              <a:tr h="557444">
                <a:tc>
                  <a:txBody>
                    <a:bodyPr/>
                    <a:lstStyle/>
                    <a:p>
                      <a:r>
                        <a:rPr lang="en-US" sz="1000" dirty="0"/>
                        <a:t>Bank account: checking, savings, investment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55682"/>
                  </a:ext>
                </a:extLst>
              </a:tr>
              <a:tr h="357946">
                <a:tc>
                  <a:txBody>
                    <a:bodyPr/>
                    <a:lstStyle/>
                    <a:p>
                      <a:r>
                        <a:rPr lang="en-US" sz="1000" dirty="0"/>
                        <a:t>Home, auto, 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55317"/>
                  </a:ext>
                </a:extLst>
              </a:tr>
              <a:tr h="315077">
                <a:tc>
                  <a:txBody>
                    <a:bodyPr/>
                    <a:lstStyle/>
                    <a:p>
                      <a:r>
                        <a:rPr lang="en-US" sz="1000" dirty="0"/>
                        <a:t>Stock/mutual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27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FA09A5-BCDA-1DA9-ECA2-B57964885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04911"/>
              </p:ext>
            </p:extLst>
          </p:nvPr>
        </p:nvGraphicFramePr>
        <p:xfrm>
          <a:off x="3903063" y="2703759"/>
          <a:ext cx="1933538" cy="151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94">
                  <a:extLst>
                    <a:ext uri="{9D8B030D-6E8A-4147-A177-3AD203B41FA5}">
                      <a16:colId xmlns:a16="http://schemas.microsoft.com/office/drawing/2014/main" val="2663791423"/>
                    </a:ext>
                  </a:extLst>
                </a:gridCol>
                <a:gridCol w="619144">
                  <a:extLst>
                    <a:ext uri="{9D8B030D-6E8A-4147-A177-3AD203B41FA5}">
                      <a16:colId xmlns:a16="http://schemas.microsoft.com/office/drawing/2014/main" val="110436173"/>
                    </a:ext>
                  </a:extLst>
                </a:gridCol>
              </a:tblGrid>
              <a:tr h="220274">
                <a:tc>
                  <a:txBody>
                    <a:bodyPr/>
                    <a:lstStyle/>
                    <a:p>
                      <a:r>
                        <a:rPr lang="en-US" sz="10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785139"/>
                  </a:ext>
                </a:extLst>
              </a:tr>
              <a:tr h="557444">
                <a:tc>
                  <a:txBody>
                    <a:bodyPr/>
                    <a:lstStyle/>
                    <a:p>
                      <a:r>
                        <a:rPr lang="en-US" sz="1000" dirty="0"/>
                        <a:t>Bank account: checking, savings, investment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55682"/>
                  </a:ext>
                </a:extLst>
              </a:tr>
              <a:tr h="357946">
                <a:tc>
                  <a:txBody>
                    <a:bodyPr/>
                    <a:lstStyle/>
                    <a:p>
                      <a:r>
                        <a:rPr lang="en-US" sz="1000" dirty="0"/>
                        <a:t>Home, auto, 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55317"/>
                  </a:ext>
                </a:extLst>
              </a:tr>
              <a:tr h="315077">
                <a:tc>
                  <a:txBody>
                    <a:bodyPr/>
                    <a:lstStyle/>
                    <a:p>
                      <a:r>
                        <a:rPr lang="en-US" sz="1000" dirty="0"/>
                        <a:t>Stock/mutual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277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C09F9A66-2948-8B3F-B86B-197BA6323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235131"/>
              </p:ext>
            </p:extLst>
          </p:nvPr>
        </p:nvGraphicFramePr>
        <p:xfrm>
          <a:off x="6355398" y="2703759"/>
          <a:ext cx="1933538" cy="151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94">
                  <a:extLst>
                    <a:ext uri="{9D8B030D-6E8A-4147-A177-3AD203B41FA5}">
                      <a16:colId xmlns:a16="http://schemas.microsoft.com/office/drawing/2014/main" val="2663791423"/>
                    </a:ext>
                  </a:extLst>
                </a:gridCol>
                <a:gridCol w="619144">
                  <a:extLst>
                    <a:ext uri="{9D8B030D-6E8A-4147-A177-3AD203B41FA5}">
                      <a16:colId xmlns:a16="http://schemas.microsoft.com/office/drawing/2014/main" val="110436173"/>
                    </a:ext>
                  </a:extLst>
                </a:gridCol>
              </a:tblGrid>
              <a:tr h="220274">
                <a:tc>
                  <a:txBody>
                    <a:bodyPr/>
                    <a:lstStyle/>
                    <a:p>
                      <a:r>
                        <a:rPr lang="en-US" sz="10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785139"/>
                  </a:ext>
                </a:extLst>
              </a:tr>
              <a:tr h="557444">
                <a:tc>
                  <a:txBody>
                    <a:bodyPr/>
                    <a:lstStyle/>
                    <a:p>
                      <a:r>
                        <a:rPr lang="en-US" sz="1000" dirty="0"/>
                        <a:t>Bank account: checking, savings, investment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55682"/>
                  </a:ext>
                </a:extLst>
              </a:tr>
              <a:tr h="357946">
                <a:tc>
                  <a:txBody>
                    <a:bodyPr/>
                    <a:lstStyle/>
                    <a:p>
                      <a:r>
                        <a:rPr lang="en-US" sz="1000" dirty="0"/>
                        <a:t>Home, auto, 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55317"/>
                  </a:ext>
                </a:extLst>
              </a:tr>
              <a:tr h="315077">
                <a:tc>
                  <a:txBody>
                    <a:bodyPr/>
                    <a:lstStyle/>
                    <a:p>
                      <a:r>
                        <a:rPr lang="en-US" sz="1000" dirty="0"/>
                        <a:t>Stock/mutual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277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54F2D6F-191C-AD98-911F-3342A99F4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03835"/>
              </p:ext>
            </p:extLst>
          </p:nvPr>
        </p:nvGraphicFramePr>
        <p:xfrm>
          <a:off x="1450728" y="2703759"/>
          <a:ext cx="1933538" cy="151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94">
                  <a:extLst>
                    <a:ext uri="{9D8B030D-6E8A-4147-A177-3AD203B41FA5}">
                      <a16:colId xmlns:a16="http://schemas.microsoft.com/office/drawing/2014/main" val="2663791423"/>
                    </a:ext>
                  </a:extLst>
                </a:gridCol>
                <a:gridCol w="619144">
                  <a:extLst>
                    <a:ext uri="{9D8B030D-6E8A-4147-A177-3AD203B41FA5}">
                      <a16:colId xmlns:a16="http://schemas.microsoft.com/office/drawing/2014/main" val="110436173"/>
                    </a:ext>
                  </a:extLst>
                </a:gridCol>
              </a:tblGrid>
              <a:tr h="220274">
                <a:tc>
                  <a:txBody>
                    <a:bodyPr/>
                    <a:lstStyle/>
                    <a:p>
                      <a:r>
                        <a:rPr lang="en-US" sz="1000" dirty="0"/>
                        <a:t>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785139"/>
                  </a:ext>
                </a:extLst>
              </a:tr>
              <a:tr h="557444">
                <a:tc>
                  <a:txBody>
                    <a:bodyPr/>
                    <a:lstStyle/>
                    <a:p>
                      <a:r>
                        <a:rPr lang="en-US" sz="1000" dirty="0"/>
                        <a:t>Bank account: checking, savings, investment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655682"/>
                  </a:ext>
                </a:extLst>
              </a:tr>
              <a:tr h="357946">
                <a:tc>
                  <a:txBody>
                    <a:bodyPr/>
                    <a:lstStyle/>
                    <a:p>
                      <a:r>
                        <a:rPr lang="en-US" sz="1000" dirty="0"/>
                        <a:t>Home, auto, 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61%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655317"/>
                  </a:ext>
                </a:extLst>
              </a:tr>
              <a:tr h="315077">
                <a:tc>
                  <a:txBody>
                    <a:bodyPr/>
                    <a:lstStyle/>
                    <a:p>
                      <a:r>
                        <a:rPr lang="en-US" sz="1000" dirty="0"/>
                        <a:t>Stock/mutual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592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196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6E9D8-453B-7141-B692-3B383B846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12849"/>
            <a:ext cx="11352809" cy="535531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sz="3200" dirty="0"/>
              <a:t>Which of The Following Best Describes Your Recent Purchase?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021AF-0426-1D4E-BBB5-B4FDAAB8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F6585C-5894-D442-B383-DD266DA53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595" y="640080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A18+: Banking Services Category</a:t>
            </a:r>
            <a:br>
              <a:rPr lang="en-US" dirty="0"/>
            </a:br>
            <a:r>
              <a:rPr lang="en-US" dirty="0"/>
              <a:t>CI-5: Which of the following best describes your recent purchase?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6A8EDCF7-A793-164C-84D4-BBE577D90E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3482978"/>
              </p:ext>
            </p:extLst>
          </p:nvPr>
        </p:nvGraphicFramePr>
        <p:xfrm>
          <a:off x="665426" y="1835978"/>
          <a:ext cx="10972800" cy="399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252AF88-5CA2-B042-BB82-CF1B831E3219}"/>
              </a:ext>
            </a:extLst>
          </p:cNvPr>
          <p:cNvSpPr txBox="1"/>
          <p:nvPr/>
        </p:nvSpPr>
        <p:spPr>
          <a:xfrm>
            <a:off x="5146477" y="1321789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Banking Services</a:t>
            </a:r>
          </a:p>
          <a:p>
            <a:pPr algn="ctr"/>
            <a:r>
              <a:rPr lang="en-US" sz="1400" b="1" dirty="0"/>
              <a:t>% A18+</a:t>
            </a:r>
          </a:p>
        </p:txBody>
      </p:sp>
    </p:spTree>
    <p:extLst>
      <p:ext uri="{BB962C8B-B14F-4D97-AF65-F5344CB8AC3E}">
        <p14:creationId xmlns:p14="http://schemas.microsoft.com/office/powerpoint/2010/main" val="49170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003D9-81CB-B043-C4BE-E60D3844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21" y="2804445"/>
            <a:ext cx="11425813" cy="1996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Opinion Leaders</a:t>
            </a:r>
            <a:b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My Friends/Family Ask and Trust my Advice On This Topic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endParaRPr kumimoji="0" lang="en-US" sz="55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688A4-9AF9-AA2E-1D6F-306543DD3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8591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6" y="165814"/>
            <a:ext cx="11480764" cy="577081"/>
          </a:xfrm>
        </p:spPr>
        <p:txBody>
          <a:bodyPr/>
          <a:lstStyle/>
          <a:p>
            <a:r>
              <a:rPr lang="en-US" sz="3500" dirty="0"/>
              <a:t>Banking TV Ads Motivate Banking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04610"/>
            <a:ext cx="8641773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769995"/>
              </p:ext>
            </p:extLst>
          </p:nvPr>
        </p:nvGraphicFramePr>
        <p:xfrm>
          <a:off x="831428" y="1231385"/>
          <a:ext cx="11043505" cy="486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2056" y="908275"/>
            <a:ext cx="10618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044" y="3077701"/>
            <a:ext cx="3505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</a:t>
            </a:r>
            <a:br>
              <a:rPr lang="en-US" sz="1200" dirty="0"/>
            </a:br>
            <a:r>
              <a:rPr lang="en-US" sz="1200" dirty="0"/>
              <a:t>before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055" y="2369715"/>
            <a:ext cx="3896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 about what was advertised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631" y="4554033"/>
            <a:ext cx="342433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dirty="0"/>
              <a:t>Friended, liked or followed what was advertised</a:t>
            </a:r>
            <a:br>
              <a:rPr lang="en-US" sz="1200" dirty="0"/>
            </a:br>
            <a:r>
              <a:rPr lang="en-US" sz="1200" dirty="0"/>
              <a:t>on social media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254" y="3782831"/>
            <a:ext cx="363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Went to the website or app advertised to learn more about what was advertised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3238" y="5362245"/>
            <a:ext cx="270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Contacted or visited the advertiser’s store/branch/facility</a:t>
            </a:r>
          </a:p>
        </p:txBody>
      </p:sp>
    </p:spTree>
    <p:extLst>
      <p:ext uri="{BB962C8B-B14F-4D97-AF65-F5344CB8AC3E}">
        <p14:creationId xmlns:p14="http://schemas.microsoft.com/office/powerpoint/2010/main" val="6999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79" y="209686"/>
            <a:ext cx="12079020" cy="978729"/>
          </a:xfrm>
        </p:spPr>
        <p:txBody>
          <a:bodyPr/>
          <a:lstStyle/>
          <a:p>
            <a:r>
              <a:rPr lang="en-US" sz="3200" dirty="0"/>
              <a:t>Local TV Assets Resonate with Banking Services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04610"/>
            <a:ext cx="9858132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</a:t>
            </a:r>
            <a:r>
              <a:rPr lang="pt-BR" dirty="0"/>
              <a:t>, </a:t>
            </a:r>
            <a:r>
              <a:rPr lang="en-US" dirty="0"/>
              <a:t>Opinion</a:t>
            </a:r>
            <a:r>
              <a:rPr lang="pt-BR" dirty="0"/>
              <a:t> </a:t>
            </a:r>
            <a:r>
              <a:rPr lang="en-US" dirty="0"/>
              <a:t>leaders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6933"/>
              </p:ext>
            </p:extLst>
          </p:nvPr>
        </p:nvGraphicFramePr>
        <p:xfrm>
          <a:off x="506946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506946" y="92441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842066"/>
              </p:ext>
            </p:extLst>
          </p:nvPr>
        </p:nvGraphicFramePr>
        <p:xfrm>
          <a:off x="4440232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22364" y="92441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040877" y="924410"/>
            <a:ext cx="4038145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you ever commented, posted, liked or shared info or articles from a local TV station’s website or app?” </a:t>
            </a:r>
          </a:p>
        </p:txBody>
      </p:sp>
      <p:graphicFrame>
        <p:nvGraphicFramePr>
          <p:cNvPr id="11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695692"/>
              </p:ext>
            </p:extLst>
          </p:nvPr>
        </p:nvGraphicFramePr>
        <p:xfrm>
          <a:off x="8457336" y="2177050"/>
          <a:ext cx="321550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2874762" y="568189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55697" y="5681894"/>
            <a:ext cx="24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Banking Services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2585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3520" y="5669200"/>
            <a:ext cx="3619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Banking Services Opinion Leaders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191000" y="1066800"/>
            <a:ext cx="3908581" cy="4402859"/>
            <a:chOff x="4191000" y="1295400"/>
            <a:chExt cx="3908581" cy="41742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191000" y="132542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099581" y="1295400"/>
              <a:ext cx="0" cy="41442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434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90931"/>
          </a:xfrm>
        </p:spPr>
        <p:txBody>
          <a:bodyPr/>
          <a:lstStyle/>
          <a:p>
            <a:r>
              <a:rPr lang="en-US" sz="3600" dirty="0"/>
              <a:t>Banking Services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066800"/>
            <a:ext cx="11162803" cy="472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Exposure to a media platform is not a guarantee of consumer importance, except for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At 67%, television was the top platform for exposure to TV ads.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Over half of banking consumers were exposed to three or more media platforms.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600" dirty="0"/>
              <a:t>Local TV news is #1 for trust among all measured media platforms. Local TV websites/apps are highly trusted among digital platforms. Social media was the least trusted.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11639"/>
            <a:ext cx="12192000" cy="480131"/>
          </a:xfrm>
        </p:spPr>
        <p:txBody>
          <a:bodyPr/>
          <a:lstStyle/>
          <a:p>
            <a:r>
              <a:rPr lang="en-US" sz="2800" dirty="0"/>
              <a:t>Exposure to TV ads motivates banking services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188685" cy="54841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Creates social media engagement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Moves consumers to contact or visit an advertiser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77% said banking TV ads influenced their search selections. This number goes up to 86%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Banking </a:t>
            </a:r>
            <a:r>
              <a:rPr lang="en-US" sz="3600"/>
              <a:t>Services Digital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1351819" cy="48171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83% of those visiting a local TV station’s website or apps said they viewed the ads. This number goes up to 88%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Over half of banking opinion leaders engaged with a local TV station’s social media channels.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50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Banking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14" y="1955388"/>
            <a:ext cx="8726172" cy="237061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790700"/>
            <a:ext cx="8629882" cy="990600"/>
          </a:xfrm>
        </p:spPr>
        <p:txBody>
          <a:bodyPr/>
          <a:lstStyle/>
          <a:p>
            <a:r>
              <a:rPr lang="en-US" sz="6000"/>
              <a:t>Thank You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12085-E4EB-0C00-7310-139172158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6" y="2743200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98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90931"/>
          </a:xfrm>
        </p:spPr>
        <p:txBody>
          <a:bodyPr/>
          <a:lstStyle/>
          <a:p>
            <a:r>
              <a:rPr lang="en-US" sz="3600" dirty="0"/>
              <a:t>Banking Services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8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Online retail, and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600" dirty="0"/>
              <a:t>4,000 interviews collected via opt-in sample. 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</a:t>
            </a:r>
            <a:r>
              <a:rPr lang="en-US" sz="1600" b="1" dirty="0"/>
              <a:t>the banking services </a:t>
            </a:r>
            <a:r>
              <a:rPr lang="en-US" sz="1600" dirty="0"/>
              <a:t>category. The number of respondents in this category was 1,630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To qualify for the banking services category, respondents needed to be age 18+ and: </a:t>
            </a:r>
            <a:endParaRPr lang="en-US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Currently have any of the following  banking services: </a:t>
            </a:r>
            <a:r>
              <a:rPr lang="nl-NL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bank account such as checking, savings, or investment account, or loan such as a car loan or home loan/mortgage</a:t>
            </a:r>
            <a:endParaRPr lang="en-US" sz="14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1, 2022– December 15,2022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12-minute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2023 Banking services category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86322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4"/>
            <a:ext cx="7696200" cy="3133343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0863" y="3566645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   Digital media include: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6252" y="420441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Cable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Consumer review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Display/banner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Email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Internet radio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radio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187AA-BB83-855F-D62E-371F1C1B8D9C}"/>
              </a:ext>
            </a:extLst>
          </p:cNvPr>
          <p:cNvGrpSpPr/>
          <p:nvPr/>
        </p:nvGrpSpPr>
        <p:grpSpPr>
          <a:xfrm>
            <a:off x="2173301" y="1902200"/>
            <a:ext cx="1306612" cy="1283038"/>
            <a:chOff x="2173301" y="1902200"/>
            <a:chExt cx="1306612" cy="1283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43F78D-74E8-59DC-093E-87D4CFF70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9103" y="1902200"/>
              <a:ext cx="915008" cy="7601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7330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TV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05291" y="2846684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413084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Network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Magazine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Newspaper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Search engine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Streaming TV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Video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Yellow Pages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DBA7E1-15ED-E77B-2AB7-5D31D16C5FA3}"/>
              </a:ext>
            </a:extLst>
          </p:cNvPr>
          <p:cNvGrpSpPr/>
          <p:nvPr/>
        </p:nvGrpSpPr>
        <p:grpSpPr>
          <a:xfrm>
            <a:off x="3420871" y="1973328"/>
            <a:ext cx="1306612" cy="960377"/>
            <a:chOff x="3420871" y="1973328"/>
            <a:chExt cx="1306612" cy="960377"/>
          </a:xfrm>
        </p:grpSpPr>
        <p:sp>
          <p:nvSpPr>
            <p:cNvPr id="19" name="TextBox 18"/>
            <p:cNvSpPr txBox="1"/>
            <p:nvPr/>
          </p:nvSpPr>
          <p:spPr>
            <a:xfrm>
              <a:off x="342087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Radio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072129-5A6D-D8A7-0244-FAB0FAAE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931" y="1973328"/>
              <a:ext cx="624493" cy="55910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D28BBB-6661-FA0C-C033-5F0D68295221}"/>
              </a:ext>
            </a:extLst>
          </p:cNvPr>
          <p:cNvGrpSpPr/>
          <p:nvPr/>
        </p:nvGrpSpPr>
        <p:grpSpPr>
          <a:xfrm>
            <a:off x="6675146" y="1933584"/>
            <a:ext cx="1724556" cy="1197690"/>
            <a:chOff x="6976772" y="1943629"/>
            <a:chExt cx="1724556" cy="1197690"/>
          </a:xfrm>
        </p:grpSpPr>
        <p:sp>
          <p:nvSpPr>
            <p:cNvPr id="29" name="TextBox 28"/>
            <p:cNvSpPr txBox="1"/>
            <p:nvPr/>
          </p:nvSpPr>
          <p:spPr>
            <a:xfrm>
              <a:off x="697677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Print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85745" y="2802765"/>
              <a:ext cx="1306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(Newspaper and Magazine, Yellow Pages)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D9FF97-FA58-462A-AC10-3D5657A2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6349" y="1943629"/>
              <a:ext cx="605403" cy="6024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588C17-FBBD-98A8-699E-40F0180BF10D}"/>
              </a:ext>
            </a:extLst>
          </p:cNvPr>
          <p:cNvGrpSpPr/>
          <p:nvPr/>
        </p:nvGrpSpPr>
        <p:grpSpPr>
          <a:xfrm>
            <a:off x="8182625" y="1909959"/>
            <a:ext cx="1724556" cy="1023746"/>
            <a:chOff x="8315082" y="1909959"/>
            <a:chExt cx="1724556" cy="1023746"/>
          </a:xfrm>
        </p:grpSpPr>
        <p:sp>
          <p:nvSpPr>
            <p:cNvPr id="71" name="TextBox 70"/>
            <p:cNvSpPr txBox="1"/>
            <p:nvPr/>
          </p:nvSpPr>
          <p:spPr>
            <a:xfrm>
              <a:off x="831508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Digital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2E64BF-58A4-3F85-D32D-543BCC63F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3004" y="1909959"/>
              <a:ext cx="1508713" cy="67837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ED2C77-47FB-77C4-DDC8-D774BE0B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87" y="3442900"/>
            <a:ext cx="1508713" cy="6783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67F1E-E17F-CD7E-F896-55F1BB18E897}"/>
              </a:ext>
            </a:extLst>
          </p:cNvPr>
          <p:cNvGrpSpPr/>
          <p:nvPr/>
        </p:nvGrpSpPr>
        <p:grpSpPr>
          <a:xfrm>
            <a:off x="4314292" y="1902200"/>
            <a:ext cx="1724556" cy="1031505"/>
            <a:chOff x="4314292" y="1902200"/>
            <a:chExt cx="1724556" cy="10315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A9E3C6-5602-C138-055E-A563C5FCB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8632" y="1902200"/>
              <a:ext cx="675876" cy="6808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31429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2FB4F1-C323-97EB-6241-A7DDEF1C46D9}"/>
              </a:ext>
            </a:extLst>
          </p:cNvPr>
          <p:cNvGrpSpPr/>
          <p:nvPr/>
        </p:nvGrpSpPr>
        <p:grpSpPr>
          <a:xfrm>
            <a:off x="5755150" y="1950282"/>
            <a:ext cx="1306612" cy="1200959"/>
            <a:chOff x="5755150" y="1950282"/>
            <a:chExt cx="1306612" cy="1200959"/>
          </a:xfrm>
        </p:grpSpPr>
        <p:sp>
          <p:nvSpPr>
            <p:cNvPr id="26" name="TextBox 25"/>
            <p:cNvSpPr txBox="1"/>
            <p:nvPr/>
          </p:nvSpPr>
          <p:spPr>
            <a:xfrm>
              <a:off x="5755150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OOH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7438" y="2812687"/>
              <a:ext cx="94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(Billboard and Movie Theater)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1ED718-896E-651B-2FBD-74FDC708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6140" y="1950282"/>
              <a:ext cx="804632" cy="65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2659276-DB01-0639-69AC-F9DCC1E2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43" y="1410553"/>
            <a:ext cx="5603679" cy="514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85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6858000" y="5476022"/>
            <a:ext cx="419660" cy="6238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8889249" y="1912886"/>
            <a:ext cx="425302" cy="646331"/>
          </a:xfrm>
          <a:prstGeom prst="rightBrace">
            <a:avLst>
              <a:gd name="adj1" fmla="val 8333"/>
              <a:gd name="adj2" fmla="val 483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3548808" y="2943444"/>
            <a:ext cx="403048" cy="2252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5499" y="1778168"/>
            <a:ext cx="17335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5200" y="5447447"/>
            <a:ext cx="141922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715506"/>
            <a:ext cx="2794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356809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Influence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311F-567C-8D2E-89E2-1B93ED0C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2832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154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996500"/>
              </p:ext>
            </p:extLst>
          </p:nvPr>
        </p:nvGraphicFramePr>
        <p:xfrm>
          <a:off x="3560876" y="1290129"/>
          <a:ext cx="5049024" cy="4835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8865"/>
            <a:ext cx="11352809" cy="1089529"/>
          </a:xfrm>
        </p:spPr>
        <p:txBody>
          <a:bodyPr/>
          <a:lstStyle/>
          <a:p>
            <a:r>
              <a:rPr lang="en-US" sz="3600" dirty="0"/>
              <a:t>Over Half of Banking Consumers Were Exposed to</a:t>
            </a:r>
            <a:br>
              <a:rPr lang="en-US" sz="3600" dirty="0"/>
            </a:br>
            <a:r>
              <a:rPr lang="en-US" sz="3600" dirty="0"/>
              <a:t> Three or More Media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595" y="6400800"/>
            <a:ext cx="8669243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Banking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9903" y="1512632"/>
            <a:ext cx="3550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Banking Services % A18+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7179278" y="2172363"/>
            <a:ext cx="328183" cy="1739238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7616016" y="2980154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8514"/>
            <a:ext cx="11352809" cy="590931"/>
          </a:xfrm>
        </p:spPr>
        <p:txBody>
          <a:bodyPr/>
          <a:lstStyle/>
          <a:p>
            <a:r>
              <a:rPr lang="en-US" sz="3600" dirty="0"/>
              <a:t>With Banking Services Ads, TV Tops Exposure at 67%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039635"/>
              </p:ext>
            </p:extLst>
          </p:nvPr>
        </p:nvGraphicFramePr>
        <p:xfrm>
          <a:off x="304800" y="926445"/>
          <a:ext cx="1180902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11111"/>
            <a:ext cx="9715501" cy="400110"/>
          </a:xfrm>
        </p:spPr>
        <p:txBody>
          <a:bodyPr/>
          <a:lstStyle/>
          <a:p>
            <a:r>
              <a:rPr lang="en-US" dirty="0"/>
              <a:t>Source: GfK TVB Purchase Funnel 2023 Banking Services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0BA3A9B68CDE46BFBF7DA419AC57CE" ma:contentTypeVersion="2" ma:contentTypeDescription="Create a new document." ma:contentTypeScope="" ma:versionID="f90f827ec9f711145e49a1a649d83dc2">
  <xsd:schema xmlns:xsd="http://www.w3.org/2001/XMLSchema" xmlns:xs="http://www.w3.org/2001/XMLSchema" xmlns:p="http://schemas.microsoft.com/office/2006/metadata/properties" xmlns:ns3="445aed9d-ce96-4c6b-bb2a-8f4b9a778ce9" targetNamespace="http://schemas.microsoft.com/office/2006/metadata/properties" ma:root="true" ma:fieldsID="30627df409f8375a8b77f8510f53d91f" ns3:_="">
    <xsd:import namespace="445aed9d-ce96-4c6b-bb2a-8f4b9a778c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5aed9d-ce96-4c6b-bb2a-8f4b9a778c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39E4D-EE09-410E-BFB4-34DD4598F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5aed9d-ce96-4c6b-bb2a-8f4b9a778c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9FEC5-F2AE-4AAE-8589-E84F1535B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15B166-B3F7-443A-8037-68815816EE75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445aed9d-ce96-4c6b-bb2a-8f4b9a778ce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11766</TotalTime>
  <Words>1962</Words>
  <Application>Microsoft Office PowerPoint</Application>
  <PresentationFormat>Widescreen</PresentationFormat>
  <Paragraphs>232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Banking consumers during their purchase decision process.    </vt:lpstr>
      <vt:lpstr>Banking Services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Over Half of Banking Consumers Were Exposed to  Three or More Media Platforms</vt:lpstr>
      <vt:lpstr>With Banking Services Ads, TV Tops Exposure at 67%</vt:lpstr>
      <vt:lpstr>Ad Exposure Does NOT Guarantee Importance, Except for TV</vt:lpstr>
      <vt:lpstr>Media Makes a Difference in Motivating In-Market Banking Consumers…But it Declines Moving Down the Funnel</vt:lpstr>
      <vt:lpstr>What Influenced Banking Services Consumers Most</vt:lpstr>
      <vt:lpstr>Of Those that Cited TV as the Most Important, 67% Picked Broadcast TV</vt:lpstr>
      <vt:lpstr>The Primary Source for News: Broadcast Television</vt:lpstr>
      <vt:lpstr>“I trust the news I see/hear on this media source”</vt:lpstr>
      <vt:lpstr>Media Confluence</vt:lpstr>
      <vt:lpstr>“Have TV ads influenced your search selections?”</vt:lpstr>
      <vt:lpstr>Local Television Websites/Apps Most Preferred</vt:lpstr>
      <vt:lpstr>More TV Exposure Increases Importance, Trust, Preference</vt:lpstr>
      <vt:lpstr>“When visiting a television station’s website or app,  do you view the ads?”</vt:lpstr>
      <vt:lpstr>“Which, if any, of the following financial products do you currently have?”</vt:lpstr>
      <vt:lpstr>“Which, if any, of the following financial products do you currently have?”</vt:lpstr>
      <vt:lpstr>Which of The Following Best Describes Your Recent Purchase?</vt:lpstr>
      <vt:lpstr>Opinion Leaders My Friends/Family Ask and Trust my Advice On This Topic </vt:lpstr>
      <vt:lpstr>Banking TV Ads Motivate Banking Opinion Leaders</vt:lpstr>
      <vt:lpstr>Local TV Assets Resonate with Banking Services Opinion Leaders</vt:lpstr>
      <vt:lpstr>Banking Services Category Key Points</vt:lpstr>
      <vt:lpstr>Exposure to TV ads motivates banking services consumers to action</vt:lpstr>
      <vt:lpstr>Banking Services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Claire Walter</cp:lastModifiedBy>
  <cp:revision>1194</cp:revision>
  <cp:lastPrinted>2022-01-27T17:21:18Z</cp:lastPrinted>
  <dcterms:created xsi:type="dcterms:W3CDTF">2017-03-08T14:37:33Z</dcterms:created>
  <dcterms:modified xsi:type="dcterms:W3CDTF">2023-02-27T21:11:05Z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0x010100240BA3A9B68CDE46BFBF7DA419AC57CE</vt:lpwstr>
  </property>
</Properties>
</file>