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46" r:id="rId2"/>
    <p:sldId id="257" r:id="rId3"/>
    <p:sldId id="542" r:id="rId4"/>
    <p:sldId id="259" r:id="rId5"/>
    <p:sldId id="261" r:id="rId6"/>
    <p:sldId id="984" r:id="rId7"/>
    <p:sldId id="411" r:id="rId8"/>
    <p:sldId id="555" r:id="rId9"/>
    <p:sldId id="524" r:id="rId10"/>
    <p:sldId id="546" r:id="rId11"/>
    <p:sldId id="525" r:id="rId12"/>
    <p:sldId id="526" r:id="rId13"/>
    <p:sldId id="528" r:id="rId14"/>
    <p:sldId id="529" r:id="rId15"/>
    <p:sldId id="530" r:id="rId16"/>
    <p:sldId id="271" r:id="rId17"/>
    <p:sldId id="1038" r:id="rId18"/>
    <p:sldId id="548" r:id="rId19"/>
    <p:sldId id="547" r:id="rId20"/>
    <p:sldId id="534" r:id="rId21"/>
    <p:sldId id="535" r:id="rId22"/>
    <p:sldId id="390" r:id="rId23"/>
    <p:sldId id="1016" r:id="rId24"/>
    <p:sldId id="1019" r:id="rId25"/>
    <p:sldId id="1017" r:id="rId26"/>
    <p:sldId id="1041" r:id="rId27"/>
    <p:sldId id="1018" r:id="rId28"/>
    <p:sldId id="521" r:id="rId29"/>
    <p:sldId id="435" r:id="rId30"/>
    <p:sldId id="539" r:id="rId31"/>
    <p:sldId id="540" r:id="rId32"/>
    <p:sldId id="308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200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888" userDrawn="1">
          <p15:clr>
            <a:srgbClr val="A4A3A4"/>
          </p15:clr>
        </p15:guide>
        <p15:guide id="18" pos="2520" userDrawn="1">
          <p15:clr>
            <a:srgbClr val="A4A3A4"/>
          </p15:clr>
        </p15:guide>
        <p15:guide id="19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E3C"/>
    <a:srgbClr val="FFCCCC"/>
    <a:srgbClr val="FF6666"/>
    <a:srgbClr val="548235"/>
    <a:srgbClr val="9F5FCF"/>
    <a:srgbClr val="5AC695"/>
    <a:srgbClr val="FFA4FF"/>
    <a:srgbClr val="D3D3D3"/>
    <a:srgbClr val="FF6500"/>
    <a:srgbClr val="F30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5" autoAdjust="0"/>
    <p:restoredTop sz="93977" autoAdjust="0"/>
  </p:normalViewPr>
  <p:slideViewPr>
    <p:cSldViewPr snapToGrid="0" showGuides="1">
      <p:cViewPr varScale="1">
        <p:scale>
          <a:sx n="114" d="100"/>
          <a:sy n="114" d="100"/>
        </p:scale>
        <p:origin x="138" y="84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200"/>
        <p:guide orient="horz" pos="480"/>
        <p:guide orient="horz" pos="1776"/>
        <p:guide orient="horz" pos="3744"/>
        <p:guide pos="384"/>
        <p:guide orient="horz" pos="624"/>
        <p:guide orient="horz" pos="888"/>
        <p:guide pos="2520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E-9D4D-863C-32FB954D40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E-9D4D-863C-32FB954D40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E-9D4D-863C-32FB954D40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EE-9D4D-863C-32FB954D40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E-9D4D-863C-32FB954D40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16EE-9D4D-863C-32FB954D40C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EE-9D4D-863C-32FB954D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189432"/>
        <c:axId val="344190216"/>
      </c:barChart>
      <c:catAx>
        <c:axId val="344189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190216"/>
        <c:crosses val="autoZero"/>
        <c:auto val="1"/>
        <c:lblAlgn val="ctr"/>
        <c:lblOffset val="100"/>
        <c:noMultiLvlLbl val="0"/>
      </c:catAx>
      <c:valAx>
        <c:axId val="344190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1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Legal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3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16-48A7-A80A-D60871927E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20E-264F-9DBB-6E93C7B0769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220E-264F-9DBB-6E93C7B076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Broadcast TV web/apps</c:v>
                </c:pt>
                <c:pt idx="2">
                  <c:v>National newspapers</c:v>
                </c:pt>
                <c:pt idx="3">
                  <c:v>Local newspapers</c:v>
                </c:pt>
                <c:pt idx="4">
                  <c:v>Public TV news web/apps</c:v>
                </c:pt>
                <c:pt idx="5">
                  <c:v>Radio</c:v>
                </c:pt>
                <c:pt idx="6">
                  <c:v>Public TV news</c:v>
                </c:pt>
                <c:pt idx="7">
                  <c:v>Cable TV news </c:v>
                </c:pt>
                <c:pt idx="8">
                  <c:v>Local/National newspaper web/apps</c:v>
                </c:pt>
                <c:pt idx="9">
                  <c:v>Cable TV news web/apps</c:v>
                </c:pt>
                <c:pt idx="10">
                  <c:v>Radio web/apps</c:v>
                </c:pt>
                <c:pt idx="11">
                  <c:v>Streaming radio</c:v>
                </c:pt>
                <c:pt idx="12">
                  <c:v>Social media</c:v>
                </c:pt>
                <c:pt idx="13">
                  <c:v>All other Internet news web/apps</c:v>
                </c:pt>
                <c:pt idx="14">
                  <c:v>Podcasts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0.86399999999999999</c:v>
                </c:pt>
                <c:pt idx="1">
                  <c:v>0.81899999999999995</c:v>
                </c:pt>
                <c:pt idx="2">
                  <c:v>0.71299999999999997</c:v>
                </c:pt>
                <c:pt idx="3">
                  <c:v>0.69099999999999995</c:v>
                </c:pt>
                <c:pt idx="4">
                  <c:v>0.68700000000000006</c:v>
                </c:pt>
                <c:pt idx="5">
                  <c:v>0.68400000000000005</c:v>
                </c:pt>
                <c:pt idx="6">
                  <c:v>0.68400000000000005</c:v>
                </c:pt>
                <c:pt idx="7">
                  <c:v>0.68200000000000005</c:v>
                </c:pt>
                <c:pt idx="8">
                  <c:v>0.67900000000000005</c:v>
                </c:pt>
                <c:pt idx="9">
                  <c:v>0.66900000000000004</c:v>
                </c:pt>
                <c:pt idx="10">
                  <c:v>0.64500000000000002</c:v>
                </c:pt>
                <c:pt idx="11">
                  <c:v>0.64500000000000002</c:v>
                </c:pt>
                <c:pt idx="12">
                  <c:v>0.64200000000000002</c:v>
                </c:pt>
                <c:pt idx="13">
                  <c:v>0.622</c:v>
                </c:pt>
                <c:pt idx="14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633752064"/>
        <c:axId val="633749712"/>
      </c:barChart>
      <c:catAx>
        <c:axId val="63375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49712"/>
        <c:crosses val="autoZero"/>
        <c:auto val="1"/>
        <c:lblAlgn val="ctr"/>
        <c:lblOffset val="100"/>
        <c:noMultiLvlLbl val="0"/>
      </c:catAx>
      <c:valAx>
        <c:axId val="633749712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63375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6741539838854072"/>
          <c:w val="0.97587719298245612"/>
          <c:h val="0.709014324082363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0.44</c:v>
                </c:pt>
                <c:pt idx="1">
                  <c:v>0.21</c:v>
                </c:pt>
                <c:pt idx="2">
                  <c:v>0.71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</c:v>
                </c:pt>
                <c:pt idx="1">
                  <c:v>0.31</c:v>
                </c:pt>
                <c:pt idx="2">
                  <c:v>0.74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527866987333336"/>
          <c:y val="2.6782164190578581E-2"/>
          <c:w val="0.47545884680624634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 Category Average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8-D24B-B3B5-92AE31E39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Remembered you had seen the brand advertised before</c:v>
                </c:pt>
                <c:pt idx="1">
                  <c:v>Went online to learn more about what was advertised </c:v>
                </c:pt>
                <c:pt idx="2">
                  <c:v>Went to the website or app advertised to learn more about what was advertised </c:v>
                </c:pt>
                <c:pt idx="3">
                  <c:v>Contacted or visited the advertiser’s store/office/facility/branch (whether in-person, on-line or called)</c:v>
                </c:pt>
                <c:pt idx="4">
                  <c:v>Friended, liked or followed what was advertised on social media (such as Facebook, Twitter, Instagram, etc) </c:v>
                </c:pt>
                <c:pt idx="5">
                  <c:v>Any action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0.18099999999999999</c:v>
                </c:pt>
                <c:pt idx="1">
                  <c:v>0.20399999999999999</c:v>
                </c:pt>
                <c:pt idx="2">
                  <c:v>0.17499999999999999</c:v>
                </c:pt>
                <c:pt idx="3" formatCode="0.00%">
                  <c:v>0.157</c:v>
                </c:pt>
                <c:pt idx="4">
                  <c:v>0.1754</c:v>
                </c:pt>
                <c:pt idx="5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A18+ Legal</c:v>
                </c:pt>
              </c:strCache>
            </c:strRef>
          </c:tx>
          <c:spPr>
            <a:solidFill>
              <a:srgbClr val="C01900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C01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4E-3F4C-87D8-4450E8954569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34E-3F4C-87D8-4450E8954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Remembered you had seen the brand advertised before</c:v>
                </c:pt>
                <c:pt idx="1">
                  <c:v>Went online to learn more about what was advertised </c:v>
                </c:pt>
                <c:pt idx="2">
                  <c:v>Went to the website or app advertised to learn more about what was advertised </c:v>
                </c:pt>
                <c:pt idx="3">
                  <c:v>Contacted or visited the advertiser’s store/office/facility/branch (whether in-person, on-line or called)</c:v>
                </c:pt>
                <c:pt idx="4">
                  <c:v>Friended, liked or followed what was advertised on social media (such as Facebook, Twitter, Instagram, etc) </c:v>
                </c:pt>
                <c:pt idx="5">
                  <c:v>Any action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0.20100000000000001</c:v>
                </c:pt>
                <c:pt idx="1">
                  <c:v>0.23100000000000001</c:v>
                </c:pt>
                <c:pt idx="2">
                  <c:v>0.23100000000000001</c:v>
                </c:pt>
                <c:pt idx="3">
                  <c:v>0.254</c:v>
                </c:pt>
                <c:pt idx="4">
                  <c:v>0.28299999999999997</c:v>
                </c:pt>
                <c:pt idx="5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E-3F4C-87D8-4450E8954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633747360"/>
        <c:axId val="633754024"/>
      </c:barChart>
      <c:catAx>
        <c:axId val="63374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54024"/>
        <c:crosses val="autoZero"/>
        <c:auto val="1"/>
        <c:lblAlgn val="ctr"/>
        <c:lblOffset val="100"/>
        <c:noMultiLvlLbl val="0"/>
      </c:catAx>
      <c:valAx>
        <c:axId val="633754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37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43349848451813"/>
          <c:y val="0.56888446187137887"/>
          <c:w val="0.18591213880836335"/>
          <c:h val="0.112696707043461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9802322068282"/>
          <c:y val="3.0504945970258216E-2"/>
          <c:w val="0.6252973492906162"/>
          <c:h val="0.932782318179321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1140175868353295"/>
                  <c:y val="5.6797782203862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442155730607666"/>
                      <c:h val="0.445108678370417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448040617256873"/>
                  <c:y val="-0.154068793412415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 algn="l"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l"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 algn="l"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24526526912719"/>
                      <c:h val="0.269640722386806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0.90200000000000002</c:v>
                </c:pt>
                <c:pt idx="1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944363314129"/>
          <c:y val="2.0025123383142104E-2"/>
          <c:w val="0.61551534467194668"/>
          <c:h val="0.937516884700490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8E-CE4D-BD8B-840CA5A0191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8E-CE4D-BD8B-840CA5A019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8E-CE4D-BD8B-840CA5A01915}"/>
              </c:ext>
            </c:extLst>
          </c:dPt>
          <c:dLbls>
            <c:dLbl>
              <c:idx val="0"/>
              <c:layout>
                <c:manualLayout>
                  <c:x val="0.30461768757436303"/>
                  <c:y val="4.2140589569160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455997769453"/>
                      <c:h val="0.42674124464600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8E-CE4D-BD8B-840CA5A01915}"/>
                </c:ext>
              </c:extLst>
            </c:dLbl>
            <c:dLbl>
              <c:idx val="1"/>
              <c:layout>
                <c:manualLayout>
                  <c:x val="-0.1878471426639024"/>
                  <c:y val="-0.18363366087175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718001452065"/>
                      <c:h val="0.24474628369866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8E-CE4D-BD8B-840CA5A01915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8E-CE4D-BD8B-840CA5A0191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8E-CE4D-BD8B-840CA5A01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E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C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9.9334812529877067E-2"/>
                  <c:y val="0.145649034827530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71559740599435"/>
                  <c:y val="4.0932904483633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0.10562978596747571"/>
                  <c:y val="-0.19596415594976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9.6389948679095547E-2"/>
                  <c:y val="-0.10067173710192825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4.3535640519161929E-2"/>
                  <c:y val="-3.3994505580432877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2.8697044312759854E-2"/>
                  <c:y val="-1.5207760997961747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0.27100000000000002</c:v>
                </c:pt>
                <c:pt idx="1">
                  <c:v>0.24299999999999999</c:v>
                </c:pt>
                <c:pt idx="2">
                  <c:v>0.18</c:v>
                </c:pt>
                <c:pt idx="3">
                  <c:v>0.14299999999999999</c:v>
                </c:pt>
                <c:pt idx="4">
                  <c:v>0.128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6958576687302"/>
          <c:y val="3.2596402635805315E-2"/>
          <c:w val="0.4238457224343779"/>
          <c:h val="0.94234986696607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58-9D41-B168-691E55CB81A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58-9D41-B168-691E55CB81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58-9D41-B168-691E55CB81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58-9D41-B168-691E55CB81A0}"/>
              </c:ext>
            </c:extLst>
          </c:dPt>
          <c:dLbls>
            <c:dLbl>
              <c:idx val="0"/>
              <c:layout>
                <c:manualLayout>
                  <c:x val="-1.1440767437633309E-2"/>
                  <c:y val="9.97797584506232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79B58C4A-A929-4D85-BFEB-414F1AF0E0F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58-9D41-B168-691E55CB81A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/>
                      <a:t>No</a:t>
                    </a:r>
                    <a:br>
                      <a:rPr lang="en-US" sz="2800"/>
                    </a:br>
                    <a:fld id="{CD60E8FA-4576-4F99-A7B3-BB56119F0E91}" type="VALUE">
                      <a:rPr lang="en-US" sz="2800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80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58-9D41-B168-691E55CB81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8-9D41-B168-691E55CB81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99250224109886"/>
          <c:y val="1.7404740701932025E-2"/>
          <c:w val="0.56072079225806493"/>
          <c:h val="0.951798168498771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Yes</a:t>
                    </a:r>
                    <a:br>
                      <a:rPr lang="en-US"/>
                    </a:br>
                    <a:fld id="{189CD4AE-E049-4FF2-9BDC-37307508C04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6.5745827039947177E-2"/>
                  <c:y val="-0.107120252534701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</a:t>
                    </a:r>
                    <a:br>
                      <a:rPr lang="en-US"/>
                    </a:br>
                    <a:fld id="{A6B1CACD-6F27-46C4-B4C0-231ECBAC2EB0}" type="VALUE">
                      <a:rPr lang="en-US" smtClean="0"/>
                      <a:pPr>
                        <a:defRPr sz="28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0.95199999999999996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9289556954187"/>
          <c:y val="0"/>
          <c:w val="0.41379847987676188"/>
          <c:h val="0.9731028864891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9560644397523164"/>
                  <c:y val="-0.121907460692754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05992054003594"/>
                      <c:h val="0.393134935352946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0378666400091"/>
          <c:y val="0"/>
          <c:w val="0.41808758878230284"/>
          <c:h val="0.983189304055719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20993285574499682"/>
                  <c:y val="-0.2480258021680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5700446382536279"/>
                  <c:y val="9.215967672634535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0.77200000000000002</c:v>
                </c:pt>
                <c:pt idx="1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65344"/>
        <c:axId val="276968480"/>
      </c:barChart>
      <c:catAx>
        <c:axId val="27696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6968480"/>
        <c:crosses val="autoZero"/>
        <c:auto val="1"/>
        <c:lblAlgn val="ctr"/>
        <c:lblOffset val="100"/>
        <c:noMultiLvlLbl val="0"/>
      </c:catAx>
      <c:valAx>
        <c:axId val="2769684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769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Legal services compared last year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100" b="1" dirty="0">
                <a:solidFill>
                  <a:schemeClr val="tx1"/>
                </a:solidFill>
              </a:rPr>
              <a:t>Among those for whom the question is applicable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230184560666559"/>
          <c:y val="6.8402643277177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12516338728673"/>
          <c:y val="0.17444481800566086"/>
          <c:w val="0.69805477761347257"/>
          <c:h val="0.79710379704365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AD-594D-9E09-9B88565D3DC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D-594D-9E09-9B88565D3D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EA2-49FE-9EAB-0909CE3F3C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D-594D-9E09-9B88565D3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46"/>
        <c:axId val="390040640"/>
        <c:axId val="390039856"/>
      </c:barChart>
      <c:catAx>
        <c:axId val="39004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039856"/>
        <c:crosses val="autoZero"/>
        <c:auto val="1"/>
        <c:lblAlgn val="ctr"/>
        <c:lblOffset val="100"/>
        <c:noMultiLvlLbl val="0"/>
      </c:catAx>
      <c:valAx>
        <c:axId val="3900398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900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 Legal services</a:t>
            </a:r>
          </a:p>
        </c:rich>
      </c:tx>
      <c:layout>
        <c:manualLayout>
          <c:xMode val="edge"/>
          <c:yMode val="edge"/>
          <c:x val="0.39397847897296728"/>
          <c:y val="6.8402666296879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397545867522972"/>
          <c:y val="0.17444481800566086"/>
          <c:w val="0.64820448232552952"/>
          <c:h val="0.797103797043653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Divorce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3-4E42-B5F3-1AA28DF1BEA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2AD-594D-9E09-9B88565D3D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Sheet1!$B$3</c:f>
              <c:numCache>
                <c:formatCode>0.0%</c:formatCode>
                <c:ptCount val="1"/>
                <c:pt idx="0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D-594D-9E09-9B88565D3D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Bankruptcy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Sheet1!$B$4</c:f>
              <c:numCache>
                <c:formatCode>0.0%</c:formatCode>
                <c:ptCount val="1"/>
                <c:pt idx="0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D-594D-9E09-9B88565D3DC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Medical malpractice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9-4FA6-BE0D-51D10C09B97E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49-4FA6-BE0D-51D10C09B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Sheet1!$B$5</c:f>
              <c:numCache>
                <c:formatCode>0.0%</c:formatCode>
                <c:ptCount val="1"/>
                <c:pt idx="0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F-E44B-B3D9-364093D099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Accident/Personal injury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Sheet1!$B$6</c:f>
              <c:numCache>
                <c:formatCode>0.0%</c:formatCode>
                <c:ptCount val="1"/>
                <c:pt idx="0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7F-E44B-B3D9-364093D099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Estate planning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3-4E42-B5F3-1AA28DF1BEA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Sheet1!$B$7</c:f>
              <c:numCache>
                <c:formatCode>0.0%</c:formatCode>
                <c:ptCount val="1"/>
                <c:pt idx="0">
                  <c:v>0.313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7F-E44B-B3D9-364093D09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46"/>
        <c:axId val="390040640"/>
        <c:axId val="390039856"/>
      </c:barChart>
      <c:catAx>
        <c:axId val="39004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039856"/>
        <c:crosses val="autoZero"/>
        <c:auto val="1"/>
        <c:lblAlgn val="ctr"/>
        <c:lblOffset val="100"/>
        <c:noMultiLvlLbl val="0"/>
      </c:catAx>
      <c:valAx>
        <c:axId val="3900398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3900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5630255068482"/>
          <c:y val="2.8451327460895317E-2"/>
          <c:w val="0.6783355465497592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Friended, liked or followed what was advertised on social media </c:v>
                </c:pt>
                <c:pt idx="2">
                  <c:v>Contacted or visited the advertiser’s store/office/facility/branch </c:v>
                </c:pt>
                <c:pt idx="3">
                  <c:v>Went online to learn more about what was advertised 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0.72</c:v>
                </c:pt>
                <c:pt idx="1">
                  <c:v>0.16</c:v>
                </c:pt>
                <c:pt idx="2">
                  <c:v>0.157</c:v>
                </c:pt>
                <c:pt idx="3">
                  <c:v>0.18</c:v>
                </c:pt>
                <c:pt idx="4">
                  <c:v>0.2</c:v>
                </c:pt>
                <c:pt idx="5">
                  <c:v>0.18</c:v>
                </c:pt>
                <c:pt idx="6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Legal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Friended, liked or followed what was advertised on social media </c:v>
                </c:pt>
                <c:pt idx="2">
                  <c:v>Contacted or visited the advertiser’s store/office/facility/branch </c:v>
                </c:pt>
                <c:pt idx="3">
                  <c:v>Went online to learn more about what was advertised 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0.85799999999999998</c:v>
                </c:pt>
                <c:pt idx="1">
                  <c:v>0.28299999999999997</c:v>
                </c:pt>
                <c:pt idx="2">
                  <c:v>0.254</c:v>
                </c:pt>
                <c:pt idx="3">
                  <c:v>0.23100000000000001</c:v>
                </c:pt>
                <c:pt idx="4">
                  <c:v>0.23100000000000001</c:v>
                </c:pt>
                <c:pt idx="5">
                  <c:v>0.2</c:v>
                </c:pt>
                <c:pt idx="6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Legal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Any effect</c:v>
                </c:pt>
                <c:pt idx="1">
                  <c:v>Friended, liked or followed what was advertised on social media </c:v>
                </c:pt>
                <c:pt idx="2">
                  <c:v>Contacted or visited the advertiser’s store/office/facility/branch </c:v>
                </c:pt>
                <c:pt idx="3">
                  <c:v>Went online to learn more about what was advertised </c:v>
                </c:pt>
                <c:pt idx="4">
                  <c:v>Went to the website or app advertised to learn more about what was advertised </c:v>
                </c:pt>
                <c:pt idx="5">
                  <c:v>Remembered you had seen the brand advertised before</c:v>
                </c:pt>
                <c:pt idx="6">
                  <c:v>Looked in a newspaper or magazine to learn more about what was advertised 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7"/>
                <c:pt idx="0">
                  <c:v>0.92100000000000004</c:v>
                </c:pt>
                <c:pt idx="1">
                  <c:v>0.307</c:v>
                </c:pt>
                <c:pt idx="2">
                  <c:v>0.27700000000000002</c:v>
                </c:pt>
                <c:pt idx="3">
                  <c:v>0.26100000000000001</c:v>
                </c:pt>
                <c:pt idx="4">
                  <c:v>0.24399999999999999</c:v>
                </c:pt>
                <c:pt idx="5">
                  <c:v>0.22</c:v>
                </c:pt>
                <c:pt idx="6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90041032"/>
        <c:axId val="390043384"/>
      </c:barChart>
      <c:catAx>
        <c:axId val="39004103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90043384"/>
        <c:crosses val="autoZero"/>
        <c:auto val="1"/>
        <c:lblAlgn val="r"/>
        <c:lblOffset val="100"/>
        <c:noMultiLvlLbl val="0"/>
      </c:catAx>
      <c:valAx>
        <c:axId val="390043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9004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73196598362564"/>
          <c:y val="0.44300480724297026"/>
          <c:w val="0.2564681231185208"/>
          <c:h val="0.23399151938498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Legal A18+</c:v>
                </c:pt>
                <c:pt idx="1">
                  <c:v>Legal 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0.9</c:v>
                </c:pt>
                <c:pt idx="1">
                  <c:v>0.93799999999999994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90041424"/>
        <c:axId val="390042600"/>
      </c:barChart>
      <c:catAx>
        <c:axId val="39004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042600"/>
        <c:crosses val="autoZero"/>
        <c:auto val="1"/>
        <c:lblAlgn val="ctr"/>
        <c:lblOffset val="100"/>
        <c:noMultiLvlLbl val="0"/>
      </c:catAx>
      <c:valAx>
        <c:axId val="390042600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3900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Legal A18+</c:v>
                </c:pt>
                <c:pt idx="1">
                  <c:v>Legals 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0.95</c:v>
                </c:pt>
                <c:pt idx="1">
                  <c:v>0.96899999999999997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633752456"/>
        <c:axId val="633753632"/>
      </c:barChart>
      <c:catAx>
        <c:axId val="633752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753632"/>
        <c:crosses val="autoZero"/>
        <c:auto val="1"/>
        <c:lblAlgn val="ctr"/>
        <c:lblOffset val="100"/>
        <c:noMultiLvlLbl val="0"/>
      </c:catAx>
      <c:valAx>
        <c:axId val="63375363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633752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Legal A18+</c:v>
                </c:pt>
                <c:pt idx="1">
                  <c:v>Legal 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0.77</c:v>
                </c:pt>
                <c:pt idx="1">
                  <c:v>0.82199999999999995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634500152"/>
        <c:axId val="634497016"/>
      </c:barChart>
      <c:catAx>
        <c:axId val="634500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497016"/>
        <c:crosses val="autoZero"/>
        <c:auto val="1"/>
        <c:lblAlgn val="ctr"/>
        <c:lblOffset val="100"/>
        <c:noMultiLvlLbl val="0"/>
      </c:catAx>
      <c:valAx>
        <c:axId val="634497016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63450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A07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E3BA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FF65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video other than TV programs/movies</c:v>
                </c:pt>
                <c:pt idx="4">
                  <c:v>Outdoor</c:v>
                </c:pt>
                <c:pt idx="5">
                  <c:v>Streaming TV shows online w/ads</c:v>
                </c:pt>
                <c:pt idx="6">
                  <c:v>Newspaper
 (print only)</c:v>
                </c:pt>
                <c:pt idx="7">
                  <c:v>Ad in mail</c:v>
                </c:pt>
                <c:pt idx="8">
                  <c:v>Magazine
 (print only)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0.65100000000000002</c:v>
                </c:pt>
                <c:pt idx="1">
                  <c:v>0.251</c:v>
                </c:pt>
                <c:pt idx="2">
                  <c:v>0.25</c:v>
                </c:pt>
                <c:pt idx="3">
                  <c:v>0.246</c:v>
                </c:pt>
                <c:pt idx="4">
                  <c:v>0.23799999999999999</c:v>
                </c:pt>
                <c:pt idx="5">
                  <c:v>0.23400000000000001</c:v>
                </c:pt>
                <c:pt idx="6">
                  <c:v>0.20599999999999999</c:v>
                </c:pt>
                <c:pt idx="7">
                  <c:v>0.20200000000000001</c:v>
                </c:pt>
                <c:pt idx="8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387450264"/>
        <c:axId val="387449480"/>
      </c:barChart>
      <c:catAx>
        <c:axId val="38745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49480"/>
        <c:crosses val="autoZero"/>
        <c:auto val="1"/>
        <c:lblAlgn val="ctr"/>
        <c:lblOffset val="100"/>
        <c:noMultiLvlLbl val="0"/>
      </c:catAx>
      <c:valAx>
        <c:axId val="3874494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745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272777829270553"/>
          <c:w val="0.97587719298245612"/>
          <c:h val="0.69183751969598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651311520993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E1-6943-8638-CDAE16B56D5A}"/>
                </c:ext>
              </c:extLst>
            </c:dLbl>
            <c:dLbl>
              <c:idx val="1"/>
              <c:layout>
                <c:manualLayout>
                  <c:x val="-2.1929824561403508E-3"/>
                  <c:y val="-2.6485309111131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E1-6943-8638-CDAE16B56D5A}"/>
                </c:ext>
              </c:extLst>
            </c:dLbl>
            <c:dLbl>
              <c:idx val="2"/>
              <c:layout>
                <c:manualLayout>
                  <c:x val="1.0964912280701754E-3"/>
                  <c:y val="-2.942812123459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E1-6943-8638-CDAE16B56D5A}"/>
                </c:ext>
              </c:extLst>
            </c:dLbl>
            <c:dLbl>
              <c:idx val="3"/>
              <c:layout>
                <c:manualLayout>
                  <c:x val="-2.1929824561403508E-3"/>
                  <c:y val="-2.942812123459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E1-6943-8638-CDAE16B56D5A}"/>
                </c:ext>
              </c:extLst>
            </c:dLbl>
            <c:dLbl>
              <c:idx val="4"/>
              <c:layout>
                <c:manualLayout>
                  <c:x val="-1.0964912280701754E-3"/>
                  <c:y val="-1.7656872740754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E1-6943-8638-CDAE16B56D5A}"/>
                </c:ext>
              </c:extLst>
            </c:dLbl>
            <c:dLbl>
              <c:idx val="5"/>
              <c:layout>
                <c:manualLayout>
                  <c:x val="2.1929824561401899E-3"/>
                  <c:y val="-2.6485309111131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E1-6943-8638-CDAE16B56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video
 other than TV
 programs/movies</c:v>
                </c:pt>
                <c:pt idx="4">
                  <c:v>Outdoor</c:v>
                </c:pt>
                <c:pt idx="5">
                  <c:v>Streaming TV shows online w/ads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0.65100000000000002</c:v>
                </c:pt>
                <c:pt idx="1">
                  <c:v>0.251</c:v>
                </c:pt>
                <c:pt idx="2">
                  <c:v>0.25</c:v>
                </c:pt>
                <c:pt idx="3">
                  <c:v>0.246</c:v>
                </c:pt>
                <c:pt idx="4">
                  <c:v>0.23799999999999999</c:v>
                </c:pt>
                <c:pt idx="5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video
 other than TV
 programs/movies</c:v>
                </c:pt>
                <c:pt idx="4">
                  <c:v>Outdoor</c:v>
                </c:pt>
                <c:pt idx="5">
                  <c:v>Streaming TV shows online w/ads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0.54500000000000004</c:v>
                </c:pt>
                <c:pt idx="1">
                  <c:v>0.13900000000000001</c:v>
                </c:pt>
                <c:pt idx="2">
                  <c:v>0.128</c:v>
                </c:pt>
                <c:pt idx="3">
                  <c:v>0.108</c:v>
                </c:pt>
                <c:pt idx="4">
                  <c:v>0.13700000000000001</c:v>
                </c:pt>
                <c:pt idx="5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387453008"/>
        <c:axId val="387451048"/>
      </c:barChart>
      <c:catAx>
        <c:axId val="3874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1048"/>
        <c:crosses val="autoZero"/>
        <c:auto val="1"/>
        <c:lblAlgn val="ctr"/>
        <c:lblOffset val="100"/>
        <c:noMultiLvlLbl val="0"/>
      </c:catAx>
      <c:valAx>
        <c:axId val="387451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74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2061403508771928E-2"/>
          <c:y val="4.1199369728427103E-2"/>
          <c:w val="0.9"/>
          <c:h val="8.7985911576605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148041003963864"/>
          <c:w val="0.97587719298245612"/>
          <c:h val="0.70626203914068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video
 other than TV
 programs/movies</c:v>
                </c:pt>
                <c:pt idx="4">
                  <c:v>Outdoor</c:v>
                </c:pt>
                <c:pt idx="5">
                  <c:v>Streaming TV shows online w/ads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0.65100000000000002</c:v>
                </c:pt>
                <c:pt idx="1">
                  <c:v>0.251</c:v>
                </c:pt>
                <c:pt idx="2">
                  <c:v>0.25</c:v>
                </c:pt>
                <c:pt idx="3">
                  <c:v>0.246</c:v>
                </c:pt>
                <c:pt idx="4">
                  <c:v>0.23799999999999999</c:v>
                </c:pt>
                <c:pt idx="5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3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Streaming video
 other than TV
 programs/movies</c:v>
                </c:pt>
                <c:pt idx="4">
                  <c:v>Outdoor</c:v>
                </c:pt>
                <c:pt idx="5">
                  <c:v>Streaming TV shows online w/ads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0.442</c:v>
                </c:pt>
                <c:pt idx="1">
                  <c:v>4.5999999999999999E-2</c:v>
                </c:pt>
                <c:pt idx="2">
                  <c:v>3.3000000000000002E-2</c:v>
                </c:pt>
                <c:pt idx="3">
                  <c:v>3.3000000000000002E-2</c:v>
                </c:pt>
                <c:pt idx="4">
                  <c:v>4.2999999999999997E-2</c:v>
                </c:pt>
                <c:pt idx="5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387451832"/>
        <c:axId val="387448696"/>
      </c:barChart>
      <c:catAx>
        <c:axId val="38745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48696"/>
        <c:crosses val="autoZero"/>
        <c:auto val="1"/>
        <c:lblAlgn val="ctr"/>
        <c:lblOffset val="100"/>
        <c:noMultiLvlLbl val="0"/>
      </c:catAx>
      <c:valAx>
        <c:axId val="387448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745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21408654510291478"/>
          <c:y val="0.18562316384216737"/>
          <c:w val="0.61842027559055113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0.96699999999999997</c:v>
                </c:pt>
                <c:pt idx="1">
                  <c:v>0.93799999999999994</c:v>
                </c:pt>
                <c:pt idx="2">
                  <c:v>0.92900000000000005</c:v>
                </c:pt>
                <c:pt idx="3">
                  <c:v>0.91400000000000003</c:v>
                </c:pt>
                <c:pt idx="4">
                  <c:v>0.91400000000000003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6.2E-2</c:v>
                </c:pt>
                <c:pt idx="2">
                  <c:v>7.0999999999999994E-2</c:v>
                </c:pt>
                <c:pt idx="3">
                  <c:v>8.5999999999999993E-2</c:v>
                </c:pt>
                <c:pt idx="4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03040"/>
        <c:axId val="389903432"/>
      </c:lineChart>
      <c:catAx>
        <c:axId val="3899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03432"/>
        <c:crosses val="autoZero"/>
        <c:auto val="1"/>
        <c:lblAlgn val="ctr"/>
        <c:lblOffset val="100"/>
        <c:noMultiLvlLbl val="0"/>
      </c:catAx>
      <c:valAx>
        <c:axId val="38990343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3899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7.8915771381605673E-2"/>
          <c:w val="0.97538805653030436"/>
          <c:h val="0.65197159445054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0.442</c:v>
                </c:pt>
                <c:pt idx="1">
                  <c:v>0.378</c:v>
                </c:pt>
                <c:pt idx="2" formatCode="0.00%">
                  <c:v>0.36899999999999999</c:v>
                </c:pt>
                <c:pt idx="3" formatCode="0.00%">
                  <c:v>0.34799999999999998</c:v>
                </c:pt>
                <c:pt idx="4" formatCode="0.00%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4.5999999999999999E-2</c:v>
                </c:pt>
                <c:pt idx="1">
                  <c:v>5.2999999999999999E-2</c:v>
                </c:pt>
                <c:pt idx="2">
                  <c:v>5.1999999999999998E-2</c:v>
                </c:pt>
                <c:pt idx="3">
                  <c:v>5.1999999999999998E-2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A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AD-4276-B58A-614975489954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AD-4276-B58A-614975489954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AD-4276-B58A-6149754899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4.2999999999999997E-2</c:v>
                </c:pt>
                <c:pt idx="1">
                  <c:v>2.9000000000000001E-2</c:v>
                </c:pt>
                <c:pt idx="2">
                  <c:v>3.3000000000000002E-2</c:v>
                </c:pt>
                <c:pt idx="3">
                  <c:v>2.8000000000000001E-2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5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4.2999999999999997E-2</c:v>
                </c:pt>
                <c:pt idx="1">
                  <c:v>2.9000000000000001E-2</c:v>
                </c:pt>
                <c:pt idx="2" formatCode="0.00%">
                  <c:v>3.4000000000000002E-2</c:v>
                </c:pt>
                <c:pt idx="3" formatCode="0.00%">
                  <c:v>3.5000000000000003E-2</c:v>
                </c:pt>
                <c:pt idx="4" formatCode="0.00%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AD-4276-B58A-6149754899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3.6999999999999998E-2</c:v>
                </c:pt>
                <c:pt idx="1">
                  <c:v>3.9E-2</c:v>
                </c:pt>
                <c:pt idx="2">
                  <c:v>2.9000000000000001E-2</c:v>
                </c:pt>
                <c:pt idx="3">
                  <c:v>3.7999999999999999E-2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DFC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AD-4276-B58A-6149754899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3.5999999999999997E-2</c:v>
                </c:pt>
                <c:pt idx="1">
                  <c:v>2.5999999999999999E-2</c:v>
                </c:pt>
                <c:pt idx="2">
                  <c:v>3.5000000000000003E-2</c:v>
                </c:pt>
                <c:pt idx="3">
                  <c:v>3.3000000000000002E-2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3.5000000000000003E-2</c:v>
                </c:pt>
                <c:pt idx="1">
                  <c:v>3.6999999999999998E-2</c:v>
                </c:pt>
                <c:pt idx="2">
                  <c:v>3.5999999999999997E-2</c:v>
                </c:pt>
                <c:pt idx="3">
                  <c:v>3.2000000000000001E-2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17-B742-9F5A-FC1C5FBBE0C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E3-334A-91B8-14EA493DC519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17-B742-9F5A-FC1C5FBBE0C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3.3000000000000002E-2</c:v>
                </c:pt>
                <c:pt idx="1">
                  <c:v>0.03</c:v>
                </c:pt>
                <c:pt idx="2">
                  <c:v>2.5999999999999999E-2</c:v>
                </c:pt>
                <c:pt idx="3">
                  <c:v>3.3000000000000002E-2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B25E3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B-4941-8EA6-BC5E48CA65E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1A-954B-B1C0-A2D07FD049A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1A-954B-B1C0-A2D07FD049A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B-4941-8EA6-BC5E48CA65E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 formatCode="0.0%">
                  <c:v>3.3000000000000002E-2</c:v>
                </c:pt>
                <c:pt idx="1">
                  <c:v>3.7999999999999999E-2</c:v>
                </c:pt>
                <c:pt idx="2">
                  <c:v>4.1000000000000002E-2</c:v>
                </c:pt>
                <c:pt idx="3">
                  <c:v>3.2000000000000001E-2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5-4D44-9D3B-A8E119DF7AD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15-4D44-9D3B-A8E119DF7AD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5-4D44-9D3B-A8E119DF7AD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15-4D44-9D3B-A8E119DF7AD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15-4D44-9D3B-A8E119DF7A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3.3000000000000002E-2</c:v>
                </c:pt>
                <c:pt idx="1">
                  <c:v>4.8000000000000001E-2</c:v>
                </c:pt>
                <c:pt idx="2">
                  <c:v>5.7000000000000002E-2</c:v>
                </c:pt>
                <c:pt idx="3">
                  <c:v>4.3999999999999997E-2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A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0.03</c:v>
                </c:pt>
                <c:pt idx="1">
                  <c:v>0.04</c:v>
                </c:pt>
                <c:pt idx="2">
                  <c:v>3.3000000000000002E-2</c:v>
                </c:pt>
                <c:pt idx="3">
                  <c:v>3.6999999999999998E-2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CB-4941-8EA6-BC5E48CA65E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CB-4941-8EA6-BC5E48CA65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2.4E-2</c:v>
                </c:pt>
                <c:pt idx="1">
                  <c:v>2.1000000000000001E-2</c:v>
                </c:pt>
                <c:pt idx="2">
                  <c:v>2.9000000000000001E-2</c:v>
                </c:pt>
                <c:pt idx="3">
                  <c:v>2.9000000000000001E-2</c:v>
                </c:pt>
                <c:pt idx="4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0CB-4941-8EA6-BC5E48CA65E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Local radio web/apps</c:v>
                </c:pt>
              </c:strCache>
            </c:strRef>
          </c:tx>
          <c:spPr>
            <a:solidFill>
              <a:srgbClr val="F3057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0.02</c:v>
                </c:pt>
                <c:pt idx="1">
                  <c:v>2.3E-2</c:v>
                </c:pt>
                <c:pt idx="2">
                  <c:v>1.4E-2</c:v>
                </c:pt>
                <c:pt idx="3">
                  <c:v>0.02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15-4D44-9D3B-A8E119DF7ADE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1.2999999999999999E-2</c:v>
                </c:pt>
                <c:pt idx="1">
                  <c:v>2.4E-2</c:v>
                </c:pt>
                <c:pt idx="2">
                  <c:v>1.4E-2</c:v>
                </c:pt>
                <c:pt idx="3">
                  <c:v>2.1999999999999999E-2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15-4D44-9D3B-A8E119DF7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387449872"/>
        <c:axId val="387454968"/>
      </c:barChart>
      <c:catAx>
        <c:axId val="38744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454968"/>
        <c:crosses val="autoZero"/>
        <c:auto val="1"/>
        <c:lblAlgn val="ctr"/>
        <c:lblOffset val="0"/>
        <c:noMultiLvlLbl val="0"/>
      </c:catAx>
      <c:valAx>
        <c:axId val="387454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8744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0865336200557E-2"/>
          <c:y val="0.80396301820048643"/>
          <c:w val="0.98117899841898659"/>
          <c:h val="0.1623271728228053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Legal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8.4073750092157729E-2"/>
                  <c:y val="0.297704454371323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6832990967199993"/>
                  <c:y val="-0.337512393179545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0.33479999999999999</c:v>
                </c:pt>
                <c:pt idx="1">
                  <c:v>0.66520000000000001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04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FF65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482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666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Pt>
            <c:idx val="13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DFB3-49F4-82B4-1AEDB9C71BF4}"/>
              </c:ext>
            </c:extLst>
          </c:dPt>
          <c:dPt>
            <c:idx val="14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FB3-49F4-82B4-1AEDB9C71BF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Broadcast TV web/apps</c:v>
                </c:pt>
                <c:pt idx="2">
                  <c:v>Social media</c:v>
                </c:pt>
                <c:pt idx="3">
                  <c:v>Cable TV news</c:v>
                </c:pt>
                <c:pt idx="4">
                  <c:v>National newspapers</c:v>
                </c:pt>
                <c:pt idx="5">
                  <c:v>Cable TV news web/apps</c:v>
                </c:pt>
                <c:pt idx="6">
                  <c:v>Radio</c:v>
                </c:pt>
                <c:pt idx="7">
                  <c:v>Public TV news web/apps</c:v>
                </c:pt>
                <c:pt idx="8">
                  <c:v>All other Internet news web/apps</c:v>
                </c:pt>
                <c:pt idx="9">
                  <c:v>Local newspapers</c:v>
                </c:pt>
                <c:pt idx="10">
                  <c:v>Streaming radio</c:v>
                </c:pt>
                <c:pt idx="11">
                  <c:v>Public TV news</c:v>
                </c:pt>
                <c:pt idx="12">
                  <c:v>Radio web/apps</c:v>
                </c:pt>
                <c:pt idx="13">
                  <c:v>Podcasts</c:v>
                </c:pt>
                <c:pt idx="14">
                  <c:v>Local/National newspaper web/apps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0.20899999999999999</c:v>
                </c:pt>
                <c:pt idx="1">
                  <c:v>0.14299999999999999</c:v>
                </c:pt>
                <c:pt idx="2" formatCode="0.00%">
                  <c:v>0.128</c:v>
                </c:pt>
                <c:pt idx="3" formatCode="0.00%">
                  <c:v>0.111</c:v>
                </c:pt>
                <c:pt idx="4" formatCode="0.00%">
                  <c:v>7.3999999999999996E-2</c:v>
                </c:pt>
                <c:pt idx="5" formatCode="0.00%">
                  <c:v>5.6000000000000001E-2</c:v>
                </c:pt>
                <c:pt idx="6" formatCode="0.00%">
                  <c:v>4.5999999999999999E-2</c:v>
                </c:pt>
                <c:pt idx="7" formatCode="0.00%">
                  <c:v>4.2999999999999997E-2</c:v>
                </c:pt>
                <c:pt idx="8" formatCode="0.00%">
                  <c:v>3.4000000000000002E-2</c:v>
                </c:pt>
                <c:pt idx="9" formatCode="0.00%">
                  <c:v>3.2000000000000001E-2</c:v>
                </c:pt>
                <c:pt idx="10" formatCode="0.00%">
                  <c:v>2.8000000000000001E-2</c:v>
                </c:pt>
                <c:pt idx="11" formatCode="0.00%">
                  <c:v>2.7E-2</c:v>
                </c:pt>
                <c:pt idx="12" formatCode="0.00%">
                  <c:v>2.5000000000000001E-2</c:v>
                </c:pt>
                <c:pt idx="13" formatCode="0.00%">
                  <c:v>2.1999999999999999E-2</c:v>
                </c:pt>
                <c:pt idx="14" formatCode="0.00%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87448304"/>
        <c:axId val="341008064"/>
      </c:barChart>
      <c:catAx>
        <c:axId val="38744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008064"/>
        <c:crosses val="autoZero"/>
        <c:auto val="1"/>
        <c:lblAlgn val="ctr"/>
        <c:lblOffset val="100"/>
        <c:noMultiLvlLbl val="0"/>
      </c:catAx>
      <c:valAx>
        <c:axId val="34100806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8744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0.09277</cdr:x>
      <cdr:y>0.25654</cdr:y>
    </cdr:from>
    <cdr:to>
      <cdr:x>0.22382</cdr:x>
      <cdr:y>0.34965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9CE47B2-F82E-2547-8FF6-F58A284507F1}"/>
            </a:ext>
          </a:extLst>
        </cdr:cNvPr>
        <cdr:cNvSpPr txBox="1"/>
      </cdr:nvSpPr>
      <cdr:spPr>
        <a:xfrm xmlns:a="http://schemas.openxmlformats.org/drawingml/2006/main">
          <a:off x="874454" y="1113264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More</a:t>
          </a:r>
        </a:p>
      </cdr:txBody>
    </cdr:sp>
  </cdr:relSizeAnchor>
  <cdr:relSizeAnchor xmlns:cdr="http://schemas.openxmlformats.org/drawingml/2006/chartDrawing">
    <cdr:from>
      <cdr:x>0.09217</cdr:x>
      <cdr:y>0.53098</cdr:y>
    </cdr:from>
    <cdr:to>
      <cdr:x>0.22322</cdr:x>
      <cdr:y>0.62409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B305478-6B7D-9A4B-BDD6-C6325119A2FD}"/>
            </a:ext>
          </a:extLst>
        </cdr:cNvPr>
        <cdr:cNvSpPr txBox="1"/>
      </cdr:nvSpPr>
      <cdr:spPr>
        <a:xfrm xmlns:a="http://schemas.openxmlformats.org/drawingml/2006/main">
          <a:off x="868810" y="2304242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Same</a:t>
          </a:r>
        </a:p>
      </cdr:txBody>
    </cdr:sp>
  </cdr:relSizeAnchor>
  <cdr:relSizeAnchor xmlns:cdr="http://schemas.openxmlformats.org/drawingml/2006/chartDrawing">
    <cdr:from>
      <cdr:x>0.09277</cdr:x>
      <cdr:y>0.80391</cdr:y>
    </cdr:from>
    <cdr:to>
      <cdr:x>0.22382</cdr:x>
      <cdr:y>0.89702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FFA26D5-2FC4-9842-9D0C-99A4349E5638}"/>
            </a:ext>
          </a:extLst>
        </cdr:cNvPr>
        <cdr:cNvSpPr txBox="1"/>
      </cdr:nvSpPr>
      <cdr:spPr>
        <a:xfrm xmlns:a="http://schemas.openxmlformats.org/drawingml/2006/main">
          <a:off x="874455" y="3488638"/>
          <a:ext cx="1235307" cy="4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/>
            <a:t>Less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0.04377</cdr:x>
      <cdr:y>0.20178</cdr:y>
    </cdr:from>
    <cdr:to>
      <cdr:x>0.27339</cdr:x>
      <cdr:y>0.26926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A7844C-4CD7-C241-9462-A1C89F939135}"/>
            </a:ext>
          </a:extLst>
        </cdr:cNvPr>
        <cdr:cNvSpPr txBox="1"/>
      </cdr:nvSpPr>
      <cdr:spPr>
        <a:xfrm xmlns:a="http://schemas.openxmlformats.org/drawingml/2006/main">
          <a:off x="412616" y="969111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400" dirty="0"/>
            <a:t>Estate planning</a:t>
          </a:r>
        </a:p>
      </cdr:txBody>
    </cdr:sp>
  </cdr:relSizeAnchor>
  <cdr:relSizeAnchor xmlns:cdr="http://schemas.openxmlformats.org/drawingml/2006/chartDrawing">
    <cdr:from>
      <cdr:x>0.04377</cdr:x>
      <cdr:y>0.33045</cdr:y>
    </cdr:from>
    <cdr:to>
      <cdr:x>0.27339</cdr:x>
      <cdr:y>0.39793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C7F1161-EC4E-DD4B-B5FB-7F1B6C757182}"/>
            </a:ext>
          </a:extLst>
        </cdr:cNvPr>
        <cdr:cNvSpPr txBox="1"/>
      </cdr:nvSpPr>
      <cdr:spPr>
        <a:xfrm xmlns:a="http://schemas.openxmlformats.org/drawingml/2006/main">
          <a:off x="412616" y="1587071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Accident/Personal injury</a:t>
          </a:r>
        </a:p>
      </cdr:txBody>
    </cdr:sp>
  </cdr:relSizeAnchor>
  <cdr:relSizeAnchor xmlns:cdr="http://schemas.openxmlformats.org/drawingml/2006/chartDrawing">
    <cdr:from>
      <cdr:x>0.04377</cdr:x>
      <cdr:y>0.4665</cdr:y>
    </cdr:from>
    <cdr:to>
      <cdr:x>0.27339</cdr:x>
      <cdr:y>0.53398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4663A2D-699A-EC48-9606-A5B3C1F79B2D}"/>
            </a:ext>
          </a:extLst>
        </cdr:cNvPr>
        <cdr:cNvSpPr txBox="1"/>
      </cdr:nvSpPr>
      <cdr:spPr>
        <a:xfrm xmlns:a="http://schemas.openxmlformats.org/drawingml/2006/main">
          <a:off x="412616" y="2240472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Medical malpractice</a:t>
          </a:r>
        </a:p>
      </cdr:txBody>
    </cdr:sp>
  </cdr:relSizeAnchor>
  <cdr:relSizeAnchor xmlns:cdr="http://schemas.openxmlformats.org/drawingml/2006/chartDrawing">
    <cdr:from>
      <cdr:x>0.04377</cdr:x>
      <cdr:y>0.60721</cdr:y>
    </cdr:from>
    <cdr:to>
      <cdr:x>0.27339</cdr:x>
      <cdr:y>0.67469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E30D2CD-43A1-464D-9520-8A768F971F1B}"/>
            </a:ext>
          </a:extLst>
        </cdr:cNvPr>
        <cdr:cNvSpPr txBox="1"/>
      </cdr:nvSpPr>
      <cdr:spPr>
        <a:xfrm xmlns:a="http://schemas.openxmlformats.org/drawingml/2006/main">
          <a:off x="412616" y="2916305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Bankruptcy</a:t>
          </a:r>
        </a:p>
      </cdr:txBody>
    </cdr:sp>
  </cdr:relSizeAnchor>
  <cdr:relSizeAnchor xmlns:cdr="http://schemas.openxmlformats.org/drawingml/2006/chartDrawing">
    <cdr:from>
      <cdr:x>0.04377</cdr:x>
      <cdr:y>0.74793</cdr:y>
    </cdr:from>
    <cdr:to>
      <cdr:x>0.27339</cdr:x>
      <cdr:y>0.81541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14FBB54-97BA-5340-8314-586F9268E008}"/>
            </a:ext>
          </a:extLst>
        </cdr:cNvPr>
        <cdr:cNvSpPr txBox="1"/>
      </cdr:nvSpPr>
      <cdr:spPr>
        <a:xfrm xmlns:a="http://schemas.openxmlformats.org/drawingml/2006/main">
          <a:off x="412586" y="3876129"/>
          <a:ext cx="2164449" cy="349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Other</a:t>
          </a:r>
        </a:p>
      </cdr:txBody>
    </cdr:sp>
  </cdr:relSizeAnchor>
  <cdr:relSizeAnchor xmlns:cdr="http://schemas.openxmlformats.org/drawingml/2006/chartDrawing">
    <cdr:from>
      <cdr:x>0.04377</cdr:x>
      <cdr:y>0.87472</cdr:y>
    </cdr:from>
    <cdr:to>
      <cdr:x>0.27339</cdr:x>
      <cdr:y>0.9422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E4D8130-65AD-8B40-8C9E-506E70E9304D}"/>
            </a:ext>
          </a:extLst>
        </cdr:cNvPr>
        <cdr:cNvSpPr txBox="1"/>
      </cdr:nvSpPr>
      <cdr:spPr>
        <a:xfrm xmlns:a="http://schemas.openxmlformats.org/drawingml/2006/main">
          <a:off x="412616" y="4201073"/>
          <a:ext cx="2164465" cy="324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dirty="0"/>
            <a:t>Divorce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859D85-0A30-010B-A22C-B542F8DB9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" y="3741017"/>
            <a:ext cx="10132330" cy="2752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1F29DC-3C12-4DAF-1C00-41093CB9F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877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1505775"/>
              </p:ext>
            </p:extLst>
          </p:nvPr>
        </p:nvGraphicFramePr>
        <p:xfrm>
          <a:off x="457200" y="2027919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90231438"/>
              </p:ext>
            </p:extLst>
          </p:nvPr>
        </p:nvGraphicFramePr>
        <p:xfrm>
          <a:off x="457200" y="1628170"/>
          <a:ext cx="11582400" cy="471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1022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10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09740"/>
            <a:ext cx="9943605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8821" y="1566254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79" y="192432"/>
            <a:ext cx="11694225" cy="1588127"/>
          </a:xfrm>
        </p:spPr>
        <p:txBody>
          <a:bodyPr/>
          <a:lstStyle/>
          <a:p>
            <a:r>
              <a:rPr lang="en-US" sz="3600" dirty="0"/>
              <a:t>Media Makes a Difference in Motivating In-Market Legal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95164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78997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4912" y="157327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13276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432"/>
            <a:ext cx="11352809" cy="590931"/>
          </a:xfrm>
        </p:spPr>
        <p:txBody>
          <a:bodyPr/>
          <a:lstStyle/>
          <a:p>
            <a:r>
              <a:rPr lang="en-US" sz="3600" dirty="0"/>
              <a:t>What Influenced Legal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402929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3643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67%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21718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QA4 How to read: Of the 44% that said TV was most important for awareness, 67%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61881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695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3332" y="6416237"/>
            <a:ext cx="9876800" cy="441763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Among those who chose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694067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61611" y="1342268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1117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02330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96666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4" name="Oval 13"/>
          <p:cNvSpPr/>
          <p:nvPr/>
        </p:nvSpPr>
        <p:spPr>
          <a:xfrm>
            <a:off x="9735255" y="1892186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8842268" y="3712714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084119" y="1603071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589369" y="5211898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10737575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2023 Legal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4343400" y="1230868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Legal Services %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55086535"/>
              </p:ext>
            </p:extLst>
          </p:nvPr>
        </p:nvGraphicFramePr>
        <p:xfrm>
          <a:off x="564088" y="1205689"/>
          <a:ext cx="11208316" cy="512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9845"/>
            <a:ext cx="11352809" cy="590931"/>
          </a:xfrm>
        </p:spPr>
        <p:txBody>
          <a:bodyPr/>
          <a:lstStyle/>
          <a:p>
            <a:r>
              <a:rPr lang="en-US" sz="3600" dirty="0"/>
              <a:t>Television Motivates Legal Consumers Into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02929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Legal </a:t>
            </a:r>
            <a:r>
              <a:rPr lang="en-US" dirty="0"/>
              <a:t>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183" y="929372"/>
            <a:ext cx="1175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legal category on television?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486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8149" y="6254583"/>
            <a:ext cx="9893301" cy="553998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influenced you in some ways in your search?” </a:t>
            </a:r>
            <a:br>
              <a:rPr lang="en-US" dirty="0"/>
            </a:br>
            <a:r>
              <a:rPr lang="en-US" dirty="0"/>
              <a:t>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72862"/>
              </p:ext>
            </p:extLst>
          </p:nvPr>
        </p:nvGraphicFramePr>
        <p:xfrm>
          <a:off x="5404872" y="1822595"/>
          <a:ext cx="5676405" cy="380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C9F82A35-955F-AB4A-9DB4-99D194D0E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711718"/>
              </p:ext>
            </p:extLst>
          </p:nvPr>
        </p:nvGraphicFramePr>
        <p:xfrm>
          <a:off x="300111" y="1822596"/>
          <a:ext cx="5795888" cy="38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EE22A3D-B326-F947-8632-727387A0D2D3}"/>
              </a:ext>
            </a:extLst>
          </p:cNvPr>
          <p:cNvSpPr/>
          <p:nvPr/>
        </p:nvSpPr>
        <p:spPr>
          <a:xfrm>
            <a:off x="1839349" y="1425618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B20B9-AF60-87A5-5F2C-4CBF950C517E}"/>
              </a:ext>
            </a:extLst>
          </p:cNvPr>
          <p:cNvSpPr/>
          <p:nvPr/>
        </p:nvSpPr>
        <p:spPr>
          <a:xfrm>
            <a:off x="7804493" y="1425618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01931"/>
              </p:ext>
            </p:extLst>
          </p:nvPr>
        </p:nvGraphicFramePr>
        <p:xfrm>
          <a:off x="685304" y="1949450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286377"/>
            <a:ext cx="11966713" cy="867930"/>
          </a:xfrm>
        </p:spPr>
        <p:txBody>
          <a:bodyPr/>
          <a:lstStyle/>
          <a:p>
            <a:r>
              <a:rPr lang="en-US" sz="2800" dirty="0"/>
              <a:t>Local Television Websites/Apps Most Preferred By </a:t>
            </a:r>
            <a:br>
              <a:rPr lang="en-US" sz="2800" dirty="0"/>
            </a:br>
            <a:r>
              <a:rPr lang="en-US" sz="2800" dirty="0"/>
              <a:t>Legal Services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18545"/>
            <a:ext cx="8435243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1209893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22520" y="3722642"/>
            <a:ext cx="128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  <a:br>
              <a:rPr lang="en-US" dirty="0"/>
            </a:br>
            <a:r>
              <a:rPr lang="en-US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5D2D97A7-FA1A-AA4D-B53F-F52DE5054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30218"/>
              </p:ext>
            </p:extLst>
          </p:nvPr>
        </p:nvGraphicFramePr>
        <p:xfrm>
          <a:off x="-1405252" y="1920617"/>
          <a:ext cx="9528644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486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969016"/>
              </p:ext>
            </p:extLst>
          </p:nvPr>
        </p:nvGraphicFramePr>
        <p:xfrm>
          <a:off x="4755723" y="1953789"/>
          <a:ext cx="7218557" cy="425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4" y="6412323"/>
            <a:ext cx="9090165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3392" y="1520021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8289" y="1520021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10264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24003" y="1615437"/>
            <a:ext cx="877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Legal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3028" y="1615437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26200"/>
            <a:ext cx="8648701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Legal Category A18+</a:t>
            </a:r>
            <a:br>
              <a:rPr lang="pt-BR" dirty="0"/>
            </a:br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907310"/>
              </p:ext>
            </p:extLst>
          </p:nvPr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62020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23747"/>
            <a:ext cx="11352809" cy="978729"/>
          </a:xfrm>
        </p:spPr>
        <p:txBody>
          <a:bodyPr/>
          <a:lstStyle/>
          <a:p>
            <a:r>
              <a:rPr lang="en-US" sz="3200" dirty="0"/>
              <a:t>Legal Services: Are you currently or planning to do more, less or the same compared to what you did last year?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002339"/>
              </p:ext>
            </p:extLst>
          </p:nvPr>
        </p:nvGraphicFramePr>
        <p:xfrm>
          <a:off x="1490133" y="1342664"/>
          <a:ext cx="9426223" cy="4802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262193"/>
            <a:ext cx="8641773" cy="836126"/>
          </a:xfrm>
        </p:spPr>
        <p:txBody>
          <a:bodyPr/>
          <a:lstStyle/>
          <a:p>
            <a:r>
              <a:rPr lang="en-US" dirty="0"/>
              <a:t>Source: GfK TVB Purchase Funnel 2023 A18+</a:t>
            </a:r>
            <a:br>
              <a:rPr lang="en-US" dirty="0"/>
            </a:br>
            <a:r>
              <a:rPr lang="en-US" dirty="0"/>
              <a:t>CI-1: “For Legal services, are you currently or planning to do more, less or the same compared to what you did last year?” Among those for whom the question is applicable.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3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D86-FA96-4695-AF87-1375A9DA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11221"/>
            <a:ext cx="11352809" cy="978729"/>
          </a:xfrm>
        </p:spPr>
        <p:txBody>
          <a:bodyPr/>
          <a:lstStyle/>
          <a:p>
            <a:r>
              <a:rPr lang="en-US" sz="3200" dirty="0"/>
              <a:t>Legal Services: Are you planning to do more, less, or the same compared to last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9071-CB2D-3466-16D3-D75A622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EA9C2-FC40-3589-5688-F08D5F46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 b="3271"/>
          <a:stretch/>
        </p:blipFill>
        <p:spPr>
          <a:xfrm>
            <a:off x="2286000" y="1308302"/>
            <a:ext cx="7860899" cy="5129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418CC7-A957-9A67-3C74-8E7A0A1554AE}"/>
              </a:ext>
            </a:extLst>
          </p:cNvPr>
          <p:cNvSpPr txBox="1"/>
          <p:nvPr/>
        </p:nvSpPr>
        <p:spPr>
          <a:xfrm>
            <a:off x="8522056" y="2624202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Northeast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726EE-B640-C69B-0C48-C0D12EE7ADFB}"/>
              </a:ext>
            </a:extLst>
          </p:cNvPr>
          <p:cNvSpPr txBox="1"/>
          <p:nvPr/>
        </p:nvSpPr>
        <p:spPr>
          <a:xfrm>
            <a:off x="6795552" y="4611665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200C6-8358-5444-1553-FB5FEC38D8EC}"/>
              </a:ext>
            </a:extLst>
          </p:cNvPr>
          <p:cNvSpPr txBox="1"/>
          <p:nvPr/>
        </p:nvSpPr>
        <p:spPr>
          <a:xfrm>
            <a:off x="4915467" y="3105834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Midwest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B9C99-D4A4-6021-80F4-EBDAACABCAD8}"/>
              </a:ext>
            </a:extLst>
          </p:cNvPr>
          <p:cNvSpPr txBox="1"/>
          <p:nvPr/>
        </p:nvSpPr>
        <p:spPr>
          <a:xfrm>
            <a:off x="2120347" y="2782668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45591-016F-CACB-80DF-8FA962CA7302}"/>
              </a:ext>
            </a:extLst>
          </p:cNvPr>
          <p:cNvSpPr txBox="1"/>
          <p:nvPr/>
        </p:nvSpPr>
        <p:spPr>
          <a:xfrm>
            <a:off x="4502017" y="1380025"/>
            <a:ext cx="353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Legal Services % A18+</a:t>
            </a:r>
          </a:p>
          <a:p>
            <a:pPr algn="ctr"/>
            <a:r>
              <a:rPr lang="en-US" sz="1200" b="1" dirty="0"/>
              <a:t>Planning to do more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411A697-379A-2661-3BED-47C0D4CCA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238701"/>
            <a:ext cx="9594963" cy="246062"/>
          </a:xfrm>
        </p:spPr>
        <p:txBody>
          <a:bodyPr/>
          <a:lstStyle/>
          <a:p>
            <a:r>
              <a:rPr lang="en-US" dirty="0"/>
              <a:t>Source: GfK TVB Purchase Funnel 2023 A18+</a:t>
            </a:r>
            <a:br>
              <a:rPr lang="en-US" dirty="0"/>
            </a:br>
            <a:r>
              <a:rPr lang="en-US" dirty="0"/>
              <a:t>CI-1: “For Legal services, are you currently or planning to do more, less or the same compared to what you did last year?” Among those for whom the question is applicable.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30010"/>
            <a:ext cx="11352809" cy="535531"/>
          </a:xfrm>
        </p:spPr>
        <p:txBody>
          <a:bodyPr/>
          <a:lstStyle/>
          <a:p>
            <a:r>
              <a:rPr lang="en-US" sz="3200" dirty="0"/>
              <a:t>Legal Services: Which legal services did you receive?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731342"/>
              </p:ext>
            </p:extLst>
          </p:nvPr>
        </p:nvGraphicFramePr>
        <p:xfrm>
          <a:off x="1316514" y="815645"/>
          <a:ext cx="9426223" cy="518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390357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A18+</a:t>
            </a:r>
            <a:br>
              <a:rPr lang="en-US" dirty="0"/>
            </a:br>
            <a:r>
              <a:rPr lang="en-US" dirty="0"/>
              <a:t>X3: “Which legal services did you receive?”</a:t>
            </a:r>
          </a:p>
        </p:txBody>
      </p:sp>
    </p:spTree>
    <p:extLst>
      <p:ext uri="{BB962C8B-B14F-4D97-AF65-F5344CB8AC3E}">
        <p14:creationId xmlns:p14="http://schemas.microsoft.com/office/powerpoint/2010/main" val="1695494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04958"/>
            <a:ext cx="11480764" cy="577081"/>
          </a:xfrm>
        </p:spPr>
        <p:txBody>
          <a:bodyPr/>
          <a:lstStyle/>
          <a:p>
            <a:r>
              <a:rPr lang="en-US" sz="3500" dirty="0"/>
              <a:t>TV Ads Motivate Legal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96666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Legal Category, Opinion leaders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444447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Which of the following did you do after seeing/hearing the ads for the category on television?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542" y="4803794"/>
            <a:ext cx="3505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Remembered you had seen the brand advertised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51" y="2172608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Friended, liked or followed what was advertised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 social media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607" y="3541090"/>
            <a:ext cx="38370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Went online 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694" y="4160836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Went to the website or app advertised to learn more about what was advertised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694" y="2789216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Contacted or visited the advertiser’s store/office/branch/facility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F6954-2855-D240-A15F-1498014279E6}"/>
              </a:ext>
            </a:extLst>
          </p:cNvPr>
          <p:cNvSpPr txBox="1"/>
          <p:nvPr/>
        </p:nvSpPr>
        <p:spPr>
          <a:xfrm>
            <a:off x="374694" y="5357736"/>
            <a:ext cx="371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Looked in a newspaper or magazine to learn more about what was advertised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32546"/>
            <a:ext cx="11352809" cy="535531"/>
          </a:xfrm>
        </p:spPr>
        <p:txBody>
          <a:bodyPr/>
          <a:lstStyle/>
          <a:p>
            <a:r>
              <a:rPr lang="en-US" sz="3200" dirty="0"/>
              <a:t>Local TV Assets Resonate with Legal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06019"/>
            <a:ext cx="9858132" cy="400110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Legal Category, Opinion leaders A18+</a:t>
            </a:r>
            <a:br>
              <a:rPr lang="pt-BR" dirty="0"/>
            </a:br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580816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229528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33954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03408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4343" y="5681894"/>
            <a:ext cx="12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540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06344" y="5669200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1679"/>
            <a:ext cx="11352809" cy="590931"/>
          </a:xfrm>
        </p:spPr>
        <p:txBody>
          <a:bodyPr/>
          <a:lstStyle/>
          <a:p>
            <a:r>
              <a:rPr lang="en-US" sz="3600" dirty="0"/>
              <a:t>Legal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1162803" cy="50159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70% of Legal respondents were exposed to three or more media platforms, greater than the seven-category average of 57%.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Exposure to a media platform is not a guarantee of consumer importance, except for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Broadcast TV news is the primary source of news for legal consumers.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Broadcast TV news and its digital assets are tops for trust among all measured media platforms.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Accident/Personal injury was the top legal service consumers received.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36% of respondents plan to obtain more legal services compared to last year.  In the Northeast, this number grows to 46%.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4268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legal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130949-CCE8-6D48-9A5F-FC20E8D2E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3" y="1999279"/>
            <a:ext cx="9876262" cy="26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186379"/>
            <a:ext cx="11772405" cy="590931"/>
          </a:xfrm>
        </p:spPr>
        <p:txBody>
          <a:bodyPr/>
          <a:lstStyle/>
          <a:p>
            <a:r>
              <a:rPr lang="en-US" sz="3600" dirty="0"/>
              <a:t>Exposure to TV ads motivates legal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1449011"/>
            <a:ext cx="11188685" cy="45355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Moves users to contact or visit stores/offices/branches/facilities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90% said Legal TV ads influenced their search selections. This number goes up to 94%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695"/>
            <a:ext cx="11352809" cy="590931"/>
          </a:xfrm>
        </p:spPr>
        <p:txBody>
          <a:bodyPr/>
          <a:lstStyle/>
          <a:p>
            <a:r>
              <a:rPr lang="en-US" sz="3600" dirty="0"/>
              <a:t>Legal Category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1991"/>
            <a:ext cx="11351819" cy="5340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95% of those visiting a local TV station’s website or apps said they viewed the ads.  This number grows to 97%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77% said they commented, posted, liked or shared info or articles from a local TV station’s website or app. This number went up to 82% for Opinion Leaders. 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695"/>
            <a:ext cx="11352809" cy="590931"/>
          </a:xfrm>
        </p:spPr>
        <p:txBody>
          <a:bodyPr/>
          <a:lstStyle/>
          <a:p>
            <a:r>
              <a:rPr lang="en-US" sz="3600" dirty="0"/>
              <a:t>Legal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</a:t>
            </a:r>
            <a:r>
              <a:rPr lang="en-US" sz="1600" b="1" dirty="0"/>
              <a:t>legal</a:t>
            </a:r>
            <a:r>
              <a:rPr lang="en-US" sz="1600" dirty="0"/>
              <a:t> category. The number of respondents for the legal category was 1,158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legal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any legal services for a lawyer or law firm over the past two years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Legal category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432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EA2068-4B64-3546-B9C3-995F7C9E8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390994"/>
              </p:ext>
            </p:extLst>
          </p:nvPr>
        </p:nvGraphicFramePr>
        <p:xfrm>
          <a:off x="1490951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732174"/>
              </p:ext>
            </p:extLst>
          </p:nvPr>
        </p:nvGraphicFramePr>
        <p:xfrm>
          <a:off x="6657402" y="1369643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5002"/>
            <a:ext cx="11352809" cy="867930"/>
          </a:xfrm>
        </p:spPr>
        <p:txBody>
          <a:bodyPr/>
          <a:lstStyle/>
          <a:p>
            <a:r>
              <a:rPr lang="en-US" sz="2800" dirty="0"/>
              <a:t>70% of Legal Respondents Were Exposed to</a:t>
            </a:r>
            <a:br>
              <a:rPr lang="en-US" sz="2800" dirty="0"/>
            </a:br>
            <a:r>
              <a:rPr lang="en-US" sz="2800" dirty="0"/>
              <a:t> Three or More Media Platforms, Over-indexing the Category Average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83653"/>
            <a:ext cx="8877302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Legal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1378" y="144780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Legal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957" y="1482840"/>
            <a:ext cx="2717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 Category Average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5633346-D39C-304D-9F40-E197F31F6876}"/>
              </a:ext>
            </a:extLst>
          </p:cNvPr>
          <p:cNvSpPr/>
          <p:nvPr/>
        </p:nvSpPr>
        <p:spPr>
          <a:xfrm>
            <a:off x="5169368" y="2241396"/>
            <a:ext cx="328183" cy="190926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FAFD-F953-3348-83A5-C20A3ED37BBD}"/>
              </a:ext>
            </a:extLst>
          </p:cNvPr>
          <p:cNvSpPr txBox="1"/>
          <p:nvPr/>
        </p:nvSpPr>
        <p:spPr>
          <a:xfrm>
            <a:off x="5554963" y="3000296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57%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10275804" y="2251876"/>
            <a:ext cx="328183" cy="2409771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10603987" y="327209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3643"/>
            <a:ext cx="11352809" cy="590931"/>
          </a:xfrm>
        </p:spPr>
        <p:txBody>
          <a:bodyPr/>
          <a:lstStyle/>
          <a:p>
            <a:r>
              <a:rPr lang="en-US" sz="3600" dirty="0"/>
              <a:t>With Legal Ads, TV Tops Exposure at 65%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77831"/>
              </p:ext>
            </p:extLst>
          </p:nvPr>
        </p:nvGraphicFramePr>
        <p:xfrm>
          <a:off x="304800" y="926445"/>
          <a:ext cx="1171194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96717"/>
            <a:ext cx="9715501" cy="400110"/>
          </a:xfrm>
        </p:spPr>
        <p:txBody>
          <a:bodyPr/>
          <a:lstStyle/>
          <a:p>
            <a:r>
              <a:rPr lang="en-US" dirty="0"/>
              <a:t>Source: GfK TVB Purchase Funnel 2023 Legal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12894</TotalTime>
  <Words>2106</Words>
  <Application>Microsoft Office PowerPoint</Application>
  <PresentationFormat>Widescreen</PresentationFormat>
  <Paragraphs>277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legal consumers during their purchase decision process.    </vt:lpstr>
      <vt:lpstr>Legal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70% of Legal Respondents Were Exposed to  Three or More Media Platforms, Over-indexing the Category Average </vt:lpstr>
      <vt:lpstr>With Legal Ads, TV Tops Exposure at 65%</vt:lpstr>
      <vt:lpstr>Ad Exposure Does NOT Guarantee Importance, Except for TV</vt:lpstr>
      <vt:lpstr>Media Makes a Difference in Motivating In-Market Legal Consumers…But it Declines Moving Down the Funnel</vt:lpstr>
      <vt:lpstr>What Influenced Legal Consumers Most</vt:lpstr>
      <vt:lpstr>Of Those that Cited TV as the Most Important, 67% Picked Broadcast TV</vt:lpstr>
      <vt:lpstr>The Primary Source for News: Broadcast Television</vt:lpstr>
      <vt:lpstr>“I trust the news I see/hear on this media source”</vt:lpstr>
      <vt:lpstr>Media Confluence</vt:lpstr>
      <vt:lpstr>More TV Exposure Increases Importance, Trust, Preference</vt:lpstr>
      <vt:lpstr>Television Motivates Legal Consumers Into Action</vt:lpstr>
      <vt:lpstr>“Have TV ads influenced your search selections?”</vt:lpstr>
      <vt:lpstr>Local Television Websites/Apps Most Preferred By  Legal Services Consumers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Legal Services: Are you currently or planning to do more, less or the same compared to what you did last year?</vt:lpstr>
      <vt:lpstr>Legal Services: Are you planning to do more, less, or the same compared to last year?</vt:lpstr>
      <vt:lpstr>Legal Services: Which legal services did you receive?</vt:lpstr>
      <vt:lpstr>Opinion Leaders My Friends/Family Ask and Trust my Advice On This Topic </vt:lpstr>
      <vt:lpstr>TV Ads Motivate Legal Opinion Leaders</vt:lpstr>
      <vt:lpstr>Local TV Assets Resonate with Legal Opinion Leaders</vt:lpstr>
      <vt:lpstr>Legal Category Key Points</vt:lpstr>
      <vt:lpstr>Exposure to TV ads motivates legal consumers to action</vt:lpstr>
      <vt:lpstr>Legal Category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Claire Walter</cp:lastModifiedBy>
  <cp:revision>1173</cp:revision>
  <cp:lastPrinted>2022-01-26T16:56:43Z</cp:lastPrinted>
  <dcterms:created xsi:type="dcterms:W3CDTF">2017-03-08T14:37:33Z</dcterms:created>
  <dcterms:modified xsi:type="dcterms:W3CDTF">2023-02-27T21:13:17Z</dcterms:modified>
</cp:coreProperties>
</file>