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.xml" ContentType="application/vnd.openxmlformats-officedocument.drawingml.chartshapes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drawings/drawing2.xml" ContentType="application/vnd.openxmlformats-officedocument.drawingml.chartshapes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1048" r:id="rId2"/>
    <p:sldId id="257" r:id="rId3"/>
    <p:sldId id="542" r:id="rId4"/>
    <p:sldId id="259" r:id="rId5"/>
    <p:sldId id="261" r:id="rId6"/>
    <p:sldId id="984" r:id="rId7"/>
    <p:sldId id="985" r:id="rId8"/>
    <p:sldId id="555" r:id="rId9"/>
    <p:sldId id="524" r:id="rId10"/>
    <p:sldId id="546" r:id="rId11"/>
    <p:sldId id="525" r:id="rId12"/>
    <p:sldId id="526" r:id="rId13"/>
    <p:sldId id="528" r:id="rId14"/>
    <p:sldId id="529" r:id="rId15"/>
    <p:sldId id="530" r:id="rId16"/>
    <p:sldId id="271" r:id="rId17"/>
    <p:sldId id="1038" r:id="rId18"/>
    <p:sldId id="548" r:id="rId19"/>
    <p:sldId id="547" r:id="rId20"/>
    <p:sldId id="534" r:id="rId21"/>
    <p:sldId id="309" r:id="rId22"/>
    <p:sldId id="535" r:id="rId23"/>
    <p:sldId id="390" r:id="rId24"/>
    <p:sldId id="1049" r:id="rId25"/>
    <p:sldId id="1013" r:id="rId26"/>
    <p:sldId id="1014" r:id="rId27"/>
    <p:sldId id="1012" r:id="rId28"/>
    <p:sldId id="1041" r:id="rId29"/>
    <p:sldId id="550" r:id="rId30"/>
    <p:sldId id="1015" r:id="rId31"/>
    <p:sldId id="435" r:id="rId32"/>
    <p:sldId id="539" r:id="rId33"/>
    <p:sldId id="540" r:id="rId34"/>
    <p:sldId id="308" r:id="rId3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3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312" userDrawn="1">
          <p15:clr>
            <a:srgbClr val="A4A3A4"/>
          </p15:clr>
        </p15:guide>
        <p15:guide id="5" orient="horz" pos="3984" userDrawn="1">
          <p15:clr>
            <a:srgbClr val="A4A3A4"/>
          </p15:clr>
        </p15:guide>
        <p15:guide id="6" pos="3504" userDrawn="1">
          <p15:clr>
            <a:srgbClr val="A4A3A4"/>
          </p15:clr>
        </p15:guide>
        <p15:guide id="7" pos="4200" userDrawn="1">
          <p15:clr>
            <a:srgbClr val="A4A3A4"/>
          </p15:clr>
        </p15:guide>
        <p15:guide id="10" pos="7296" userDrawn="1">
          <p15:clr>
            <a:srgbClr val="A4A3A4"/>
          </p15:clr>
        </p15:guide>
        <p15:guide id="11" orient="horz" pos="1344" userDrawn="1">
          <p15:clr>
            <a:srgbClr val="A4A3A4"/>
          </p15:clr>
        </p15:guide>
        <p15:guide id="12" orient="horz" pos="480" userDrawn="1">
          <p15:clr>
            <a:srgbClr val="A4A3A4"/>
          </p15:clr>
        </p15:guide>
        <p15:guide id="13" orient="horz" pos="1776" userDrawn="1">
          <p15:clr>
            <a:srgbClr val="A4A3A4"/>
          </p15:clr>
        </p15:guide>
        <p15:guide id="14" orient="horz" pos="3744" userDrawn="1">
          <p15:clr>
            <a:srgbClr val="A4A3A4"/>
          </p15:clr>
        </p15:guide>
        <p15:guide id="15" pos="384" userDrawn="1">
          <p15:clr>
            <a:srgbClr val="A4A3A4"/>
          </p15:clr>
        </p15:guide>
        <p15:guide id="16" orient="horz" pos="624" userDrawn="1">
          <p15:clr>
            <a:srgbClr val="A4A3A4"/>
          </p15:clr>
        </p15:guide>
        <p15:guide id="17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73"/>
    <a:srgbClr val="FF6666"/>
    <a:srgbClr val="FFCCCC"/>
    <a:srgbClr val="6E6EA2"/>
    <a:srgbClr val="9966FF"/>
    <a:srgbClr val="663300"/>
    <a:srgbClr val="CCFF99"/>
    <a:srgbClr val="67A1A1"/>
    <a:srgbClr val="FF6600"/>
    <a:srgbClr val="E3B9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43" autoAdjust="0"/>
    <p:restoredTop sz="94660"/>
  </p:normalViewPr>
  <p:slideViewPr>
    <p:cSldViewPr snapToGrid="0" showGuides="1">
      <p:cViewPr varScale="1">
        <p:scale>
          <a:sx n="162" d="100"/>
          <a:sy n="162" d="100"/>
        </p:scale>
        <p:origin x="864" y="144"/>
      </p:cViewPr>
      <p:guideLst>
        <p:guide orient="horz" pos="2832"/>
        <p:guide pos="3840"/>
        <p:guide orient="horz" pos="3312"/>
        <p:guide orient="horz" pos="3984"/>
        <p:guide pos="3504"/>
        <p:guide pos="4200"/>
        <p:guide pos="7296"/>
        <p:guide orient="horz" pos="1344"/>
        <p:guide orient="horz" pos="480"/>
        <p:guide orient="horz" pos="1776"/>
        <p:guide orient="horz" pos="3744"/>
        <p:guide pos="384"/>
        <p:guide orient="horz" pos="624"/>
        <p:guide orient="horz" pos="67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chartUserShapes" Target="../drawings/drawing2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668673739916175E-2"/>
          <c:y val="0"/>
          <c:w val="0.94466257241003415"/>
          <c:h val="0.869826046049078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0.18841593377338942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AC-AD4C-B052-F84F5F1EEF8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Two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0.22979276902945076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AC-AD4C-B052-F84F5F1EEF8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9.2180568768608973E-2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AC-AD4C-B052-F84F5F1EEF8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Four 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0.0%</c:formatCode>
                <c:ptCount val="1"/>
                <c:pt idx="0">
                  <c:v>9.543597666941904E-2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7AC-AD4C-B052-F84F5F1EEF8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Five 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Sheet1!$F$2</c:f>
              <c:numCache>
                <c:formatCode>0.0%</c:formatCode>
                <c:ptCount val="1"/>
                <c:pt idx="0">
                  <c:v>8.0033314797284497E-2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AC-AD4C-B052-F84F5F1EEF8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Six+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876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87AC-AD4C-B052-F84F5F1EEF82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Sheet1!$G$2</c:f>
              <c:numCache>
                <c:formatCode>0.0%</c:formatCode>
                <c:ptCount val="1"/>
                <c:pt idx="0">
                  <c:v>0.31414143696185065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7AC-AD4C-B052-F84F5F1EEF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36820527"/>
        <c:axId val="736822175"/>
      </c:barChart>
      <c:catAx>
        <c:axId val="73682052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36822175"/>
        <c:crosses val="autoZero"/>
        <c:auto val="1"/>
        <c:lblAlgn val="ctr"/>
        <c:lblOffset val="100"/>
        <c:noMultiLvlLbl val="0"/>
      </c:catAx>
      <c:valAx>
        <c:axId val="736822175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7368205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7576614851124751E-2"/>
          <c:y val="0.90148528984060139"/>
          <c:w val="0.80972326364479685"/>
          <c:h val="6.4471791957561614E-2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All Respondents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0.39</c:v>
                </c:pt>
                <c:pt idx="1">
                  <c:v>0.28000000000000003</c:v>
                </c:pt>
                <c:pt idx="2">
                  <c:v>0.74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2-ED46-8E21-BF5E7E97A1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Saw TV Ad 4+ Times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TV Awareness: % Most Important</c:v>
                </c:pt>
                <c:pt idx="1">
                  <c:v>Primary News Source: Broadcast TV</c:v>
                </c:pt>
                <c:pt idx="2">
                  <c:v>Trust: Local Broadcast TV News</c:v>
                </c:pt>
                <c:pt idx="3">
                  <c:v>Local TV Station Website/Apps: 
Most Preferred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0.62</c:v>
                </c:pt>
                <c:pt idx="1">
                  <c:v>0.4</c:v>
                </c:pt>
                <c:pt idx="2">
                  <c:v>0.79</c:v>
                </c:pt>
                <c:pt idx="3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2-ED46-8E21-BF5E7E97A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214116848"/>
        <c:axId val="217562088"/>
      </c:barChart>
      <c:catAx>
        <c:axId val="21411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7562088"/>
        <c:crosses val="autoZero"/>
        <c:auto val="1"/>
        <c:lblAlgn val="ctr"/>
        <c:lblOffset val="100"/>
        <c:noMultiLvlLbl val="0"/>
      </c:catAx>
      <c:valAx>
        <c:axId val="2175620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411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1102802597642679"/>
          <c:y val="2.6782164190578581E-2"/>
          <c:w val="0.49815395997043621"/>
          <c:h val="0.946435671618842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1-3 ads seen on TV</c:v>
                </c:pt>
              </c:strCache>
            </c:strRef>
          </c:tx>
          <c:spPr>
            <a:solidFill>
              <a:srgbClr val="FFCCCC"/>
            </a:solidFill>
            <a:ln>
              <a:solidFill>
                <a:schemeClr val="tx1"/>
              </a:solidFill>
            </a:ln>
            <a:effectLst>
              <a:outerShdw blurRad="50800" dist="38100" dir="33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6"/>
                <c:pt idx="0">
                  <c:v>Friended, liked or followed what was advertised on social media</c:v>
                </c:pt>
                <c:pt idx="1">
                  <c:v>Remembered you had seen the brand advertised before</c:v>
                </c:pt>
                <c:pt idx="2">
                  <c:v>Contacted or visited the advertiser’s store/office/facility/branch</c:v>
                </c:pt>
                <c:pt idx="3">
                  <c:v>Went to the website or app advertised to learn more about what was advertised </c:v>
                </c:pt>
                <c:pt idx="4">
                  <c:v>Went online to learn more about what was advertised</c:v>
                </c:pt>
                <c:pt idx="5">
                  <c:v>Any action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6"/>
                <c:pt idx="0">
                  <c:v>0.187</c:v>
                </c:pt>
                <c:pt idx="1">
                  <c:v>0.191</c:v>
                </c:pt>
                <c:pt idx="2">
                  <c:v>0.17899999999999999</c:v>
                </c:pt>
                <c:pt idx="3">
                  <c:v>0.16800000000000001</c:v>
                </c:pt>
                <c:pt idx="4">
                  <c:v>0.20499999999999999</c:v>
                </c:pt>
                <c:pt idx="5">
                  <c:v>0.73699999999999999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69-A64E-9E91-FF37368D72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4+ ads seen on TV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6"/>
                <c:pt idx="0">
                  <c:v>Friended, liked or followed what was advertised on social media</c:v>
                </c:pt>
                <c:pt idx="1">
                  <c:v>Remembered you had seen the brand advertised before</c:v>
                </c:pt>
                <c:pt idx="2">
                  <c:v>Contacted or visited the advertiser’s store/office/facility/branch</c:v>
                </c:pt>
                <c:pt idx="3">
                  <c:v>Went to the website or app advertised to learn more about what was advertised </c:v>
                </c:pt>
                <c:pt idx="4">
                  <c:v>Went online to learn more about what was advertised</c:v>
                </c:pt>
                <c:pt idx="5">
                  <c:v>Any action</c:v>
                </c:pt>
              </c:strCache>
            </c:strRef>
          </c:cat>
          <c:val>
            <c:numRef>
              <c:f>Sheet1!$C$2:$C$9</c:f>
              <c:numCache>
                <c:formatCode>0.0%</c:formatCode>
                <c:ptCount val="6"/>
                <c:pt idx="0">
                  <c:v>0.218</c:v>
                </c:pt>
                <c:pt idx="1">
                  <c:v>0.224</c:v>
                </c:pt>
                <c:pt idx="2">
                  <c:v>0.23599999999999999</c:v>
                </c:pt>
                <c:pt idx="3">
                  <c:v>0.24199999999999999</c:v>
                </c:pt>
                <c:pt idx="4">
                  <c:v>0.246</c:v>
                </c:pt>
                <c:pt idx="5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69-A64E-9E91-FF37368D72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67910552"/>
        <c:axId val="467910944"/>
      </c:barChart>
      <c:catAx>
        <c:axId val="467910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10944"/>
        <c:crosses val="autoZero"/>
        <c:auto val="1"/>
        <c:lblAlgn val="ctr"/>
        <c:lblOffset val="100"/>
        <c:noMultiLvlLbl val="0"/>
      </c:catAx>
      <c:valAx>
        <c:axId val="46791094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67910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803974477521874"/>
          <c:y val="0.44570409868719468"/>
          <c:w val="0.15697871116410353"/>
          <c:h val="0.12320025582047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Dentist/Orthodontist or Eye doctor/Lasik</a:t>
            </a:r>
          </a:p>
        </c:rich>
      </c:tx>
      <c:layout>
        <c:manualLayout>
          <c:xMode val="edge"/>
          <c:yMode val="edge"/>
          <c:x val="0.1213987458189613"/>
          <c:y val="3.16213732143623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BE7-C740-B0CC-D28A8F45C0D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BE7-C740-B0CC-D28A8F45C0DE}"/>
              </c:ext>
            </c:extLst>
          </c:dPt>
          <c:dLbls>
            <c:dLbl>
              <c:idx val="0"/>
              <c:layout>
                <c:manualLayout>
                  <c:x val="0.25729172950014101"/>
                  <c:y val="0.16566887351003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BE7-C740-B0CC-D28A8F45C0DE}"/>
                </c:ext>
              </c:extLst>
            </c:dLbl>
            <c:dLbl>
              <c:idx val="1"/>
              <c:layout>
                <c:manualLayout>
                  <c:x val="-0.14565317262586946"/>
                  <c:y val="-0.11972792187359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69640621480853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BE7-C740-B0CC-D28A8F45C0D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0.87</c:v>
                </c:pt>
                <c:pt idx="1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BE7-C740-B0CC-D28A8F45C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>
                <a:solidFill>
                  <a:schemeClr val="tx1"/>
                </a:solidFill>
              </a:rPr>
              <a:t>8 Category</a:t>
            </a:r>
            <a:r>
              <a:rPr lang="en-US" sz="1800" b="1" baseline="0" dirty="0">
                <a:solidFill>
                  <a:schemeClr val="tx1"/>
                </a:solidFill>
              </a:rPr>
              <a:t> Average</a:t>
            </a:r>
            <a:endParaRPr lang="en-US" sz="18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209821089793673"/>
          <c:y val="2.620105414535972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736146387278397"/>
          <c:y val="0.14561687178875438"/>
          <c:w val="0.60527707225443206"/>
          <c:h val="0.840832330538739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127000" dist="889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5A8-45A0-9D76-3AEF0E0208D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127000" dist="889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5A8-45A0-9D76-3AEF0E0208D4}"/>
              </c:ext>
            </c:extLst>
          </c:dPt>
          <c:dLbls>
            <c:dLbl>
              <c:idx val="0"/>
              <c:layout>
                <c:manualLayout>
                  <c:x val="0.25729172950014101"/>
                  <c:y val="0.165668873510037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8C167AB-0565-4C54-9CAF-9E93746F75C0}" type="CATEGORYNAME">
                      <a:rPr lang="en-US" sz="3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36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C351A252-518E-4D76-82BE-39C0261C584E}" type="VALUE">
                      <a:rPr lang="en-US" sz="3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36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5A8-45A0-9D76-3AEF0E0208D4}"/>
                </c:ext>
              </c:extLst>
            </c:dLbl>
            <c:dLbl>
              <c:idx val="1"/>
              <c:layout>
                <c:manualLayout>
                  <c:x val="-0.14565317262586946"/>
                  <c:y val="-0.1197279218735920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DEFE1D2C-AF8F-4B86-A48E-4B67B89AC34C}" type="CATEGORYNAME">
                      <a:rPr lang="en-US" sz="24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24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896EE82-FBB2-4EEB-B3CD-6CB4F20C6F55}" type="VALUE">
                      <a:rPr lang="en-US" sz="24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406241884841472"/>
                      <c:h val="0.2696406214808537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5A8-45A0-9D76-3AEF0E0208D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0.86</c:v>
                </c:pt>
                <c:pt idx="1">
                  <c:v>0.14000000000000001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A8-45A0-9D76-3AEF0E0208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923253150057274"/>
          <c:y val="2.6481642695914635E-2"/>
          <c:w val="0.36497145331060415"/>
          <c:h val="0.8437583080941034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180FF"/>
            </a:solidFill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99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E83-3D4D-A17C-F055F2193167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E83-3D4D-A17C-F055F2193167}"/>
              </c:ext>
            </c:extLst>
          </c:dPt>
          <c:dPt>
            <c:idx val="2"/>
            <c:bubble3D val="0"/>
            <c:spPr>
              <a:solidFill>
                <a:srgbClr val="517D3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E83-3D4D-A17C-F055F2193167}"/>
              </c:ext>
            </c:extLst>
          </c:dPt>
          <c:dPt>
            <c:idx val="3"/>
            <c:bubble3D val="0"/>
            <c:spPr>
              <a:solidFill>
                <a:srgbClr val="FFA4FF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E83-3D4D-A17C-F055F2193167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E83-3D4D-A17C-F055F2193167}"/>
              </c:ext>
            </c:extLst>
          </c:dPt>
          <c:dPt>
            <c:idx val="5"/>
            <c:bubble3D val="0"/>
            <c:spPr>
              <a:solidFill>
                <a:srgbClr val="9F5FD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E83-3D4D-A17C-F055F2193167}"/>
              </c:ext>
            </c:extLst>
          </c:dPt>
          <c:dLbls>
            <c:dLbl>
              <c:idx val="0"/>
              <c:layout>
                <c:manualLayout>
                  <c:x val="6.6116026733771677E-2"/>
                  <c:y val="0.1165192278620243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496DD872-CA32-40C9-9EEA-1193530D3D59}" type="CATEGORYNAME">
                      <a:rPr lang="en-US"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9AE55402-7184-4CFE-8F53-2B23317A04BF}" type="VALUE">
                      <a:rPr lang="en-US" sz="1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83-3D4D-A17C-F055F2193167}"/>
                </c:ext>
              </c:extLst>
            </c:dLbl>
            <c:dLbl>
              <c:idx val="1"/>
              <c:layout>
                <c:manualLayout>
                  <c:x val="-0.14113952250814019"/>
                  <c:y val="-2.383347842632321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898391DA-417B-4666-BA00-89C383A4B13C}" type="CATEGORYNAME">
                      <a:rPr lang="en-US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0FEEA582-5DAB-4E8D-81BD-141A65CE5DC5}" type="VALUE">
                      <a:rPr lang="en-US" b="1"/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06071019473081"/>
                      <c:h val="0.238122931121664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83-3D4D-A17C-F055F2193167}"/>
                </c:ext>
              </c:extLst>
            </c:dLbl>
            <c:dLbl>
              <c:idx val="2"/>
              <c:layout>
                <c:manualLayout>
                  <c:x val="-6.0386800876694506E-2"/>
                  <c:y val="-0.2026982083187805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140B12D2-1ED8-41B3-B5CB-8330539922AE}" type="CATEGORYNAME">
                      <a: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sz="1800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18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623BBBE-6B19-46B9-8230-D9ABD947B616}" type="VALUE">
                      <a:rPr lang="en-US" sz="18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18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716499355106388"/>
                      <c:h val="0.260738253983975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83-3D4D-A17C-F055F2193167}"/>
                </c:ext>
              </c:extLst>
            </c:dLbl>
            <c:dLbl>
              <c:idx val="3"/>
              <c:layout>
                <c:manualLayout>
                  <c:x val="-1.1624771130412822E-2"/>
                  <c:y val="-3.1819466092550215E-2"/>
                </c:manualLayout>
              </c:layout>
              <c:tx>
                <c:rich>
                  <a:bodyPr/>
                  <a:lstStyle/>
                  <a:p>
                    <a:fld id="{E7D9497C-91AD-4DDE-9143-BA2AD57407F6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91353AA9-EA3E-4FFF-8AA9-2B9FD1D7D006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83-3D4D-A17C-F055F2193167}"/>
                </c:ext>
              </c:extLst>
            </c:dLbl>
            <c:dLbl>
              <c:idx val="4"/>
              <c:layout>
                <c:manualLayout>
                  <c:x val="-6.0160005772495315E-5"/>
                  <c:y val="-2.8448582345919064E-2"/>
                </c:manualLayout>
              </c:layout>
              <c:tx>
                <c:rich>
                  <a:bodyPr/>
                  <a:lstStyle/>
                  <a:p>
                    <a:fld id="{B8E2338D-0A05-4B9E-B83A-6A268B07A945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3B15D484-8610-4AA8-B7BE-2949E1B1764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E83-3D4D-A17C-F055F2193167}"/>
                </c:ext>
              </c:extLst>
            </c:dLbl>
            <c:dLbl>
              <c:idx val="5"/>
              <c:layout>
                <c:manualLayout>
                  <c:x val="-5.7349532339385622E-3"/>
                  <c:y val="3.0797941938476127E-3"/>
                </c:manualLayout>
              </c:layout>
              <c:tx>
                <c:rich>
                  <a:bodyPr/>
                  <a:lstStyle/>
                  <a:p>
                    <a:fld id="{7A05E995-F29C-427B-B6EA-8630FF5F24DB}" type="CATEGORYNAME">
                      <a:rPr lang="en-US"/>
                      <a:pPr/>
                      <a:t>[CATEGORY NAME]</a:t>
                    </a:fld>
                    <a:endParaRPr lang="en-US" baseline="0" dirty="0"/>
                  </a:p>
                  <a:p>
                    <a:fld id="{725B3B85-6F2E-4891-BB22-FA32490C7788}" type="VALUE">
                      <a:rPr lang="en-US" b="1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E83-3D4D-A17C-F055F219316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Local Television Station</c:v>
                </c:pt>
                <c:pt idx="1">
                  <c:v>Social media</c:v>
                </c:pt>
                <c:pt idx="2">
                  <c:v>Local newspapers</c:v>
                </c:pt>
                <c:pt idx="3">
                  <c:v>Local Radio Station</c:v>
                </c:pt>
                <c:pt idx="4">
                  <c:v>Local magazine</c:v>
                </c:pt>
                <c:pt idx="5">
                  <c:v>Other Local Website/Apps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0.34599999999999997</c:v>
                </c:pt>
                <c:pt idx="1">
                  <c:v>0.22500000000000001</c:v>
                </c:pt>
                <c:pt idx="2">
                  <c:v>0.184</c:v>
                </c:pt>
                <c:pt idx="3">
                  <c:v>0.13</c:v>
                </c:pt>
                <c:pt idx="4">
                  <c:v>7.2999999999999995E-2</c:v>
                </c:pt>
                <c:pt idx="5">
                  <c:v>4.2999999999999997E-2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E83-3D4D-A17C-F055F21931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7432418799212591"/>
          <c:y val="2.55002714679995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4521407480315E-2"/>
          <c:y val="5.6442998188037642E-2"/>
          <c:w val="0.89036035925196855"/>
          <c:h val="0.814114308798897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Visited in the last 30 days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548134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98A-4E4F-B402-1ACE7AB43FAC}"/>
              </c:ext>
            </c:extLst>
          </c:dPt>
          <c:dPt>
            <c:idx val="2"/>
            <c:invertIfNegative val="0"/>
            <c:bubble3D val="0"/>
            <c:spPr>
              <a:solidFill>
                <a:srgbClr val="FAA4FF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98A-4E4F-B402-1ACE7AB43FAC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D98A-4E4F-B402-1ACE7AB43FA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024-1F4C-B48D-E82EE15D78B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Local broadcast
TV station</c:v>
                </c:pt>
                <c:pt idx="1">
                  <c:v>Local newspaper</c:v>
                </c:pt>
                <c:pt idx="2">
                  <c:v>Local radio station</c:v>
                </c:pt>
                <c:pt idx="3">
                  <c:v>Local magazine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 formatCode="0.00%">
                  <c:v>0.68200000000000005</c:v>
                </c:pt>
                <c:pt idx="1">
                  <c:v>0.64400000000000002</c:v>
                </c:pt>
                <c:pt idx="2" formatCode="0.00%">
                  <c:v>0.63</c:v>
                </c:pt>
                <c:pt idx="3">
                  <c:v>0.60299999999999998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8A-4E4F-B402-1ACE7AB43F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-27"/>
        <c:axId val="1965540607"/>
        <c:axId val="1965542255"/>
      </c:barChart>
      <c:catAx>
        <c:axId val="19655406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5542255"/>
        <c:crosses val="autoZero"/>
        <c:auto val="1"/>
        <c:lblAlgn val="ctr"/>
        <c:lblOffset val="100"/>
        <c:noMultiLvlLbl val="0"/>
      </c:catAx>
      <c:valAx>
        <c:axId val="1965542255"/>
        <c:scaling>
          <c:orientation val="minMax"/>
          <c:min val="0.45"/>
        </c:scaling>
        <c:delete val="1"/>
        <c:axPos val="l"/>
        <c:numFmt formatCode="0.00%" sourceLinked="1"/>
        <c:majorTickMark val="out"/>
        <c:minorTickMark val="none"/>
        <c:tickLblPos val="nextTo"/>
        <c:crossAx val="196554060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11426038910225"/>
          <c:y val="2.022188342163821E-2"/>
          <c:w val="0.58455558643321359"/>
          <c:h val="0.9216216252078249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BE-0447-8EBD-C879CDFC68A8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BE-0447-8EBD-C879CDFC68A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EBE-0447-8EBD-C879CDFC68A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4EBE-0447-8EBD-C879CDFC68A8}"/>
              </c:ext>
            </c:extLst>
          </c:dPt>
          <c:dLbls>
            <c:dLbl>
              <c:idx val="0"/>
              <c:layout>
                <c:manualLayout>
                  <c:x val="5.8613528442727492E-2"/>
                  <c:y val="9.400017780396183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123618900425831"/>
                      <c:h val="0.4494820464439870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EBE-0447-8EBD-C879CDFC68A8}"/>
                </c:ext>
              </c:extLst>
            </c:dLbl>
            <c:dLbl>
              <c:idx val="1"/>
              <c:layout>
                <c:manualLayout>
                  <c:x val="1.6275349860604485E-2"/>
                  <c:y val="-0.1556759419896327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965489700486905"/>
                      <c:h val="0.2219888675596040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3-4EBE-0447-8EBD-C879CDFC68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BE-0447-8EBD-C879CDFC68A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05940101862609E-2"/>
          <c:y val="3.2596402635805315E-2"/>
          <c:w val="0.76151199722294882"/>
          <c:h val="0.855127811249125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944-544B-AAC0-21DFD102AD5E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944-544B-AAC0-21DFD102AD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944-544B-AAC0-21DFD102AD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944-544B-AAC0-21DFD102AD5E}"/>
              </c:ext>
            </c:extLst>
          </c:dPt>
          <c:dLbls>
            <c:dLbl>
              <c:idx val="0"/>
              <c:layout>
                <c:manualLayout>
                  <c:x val="-4.3897269876908571E-3"/>
                  <c:y val="7.70126761973227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88%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67441753697075"/>
                      <c:h val="0.3952018655315558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F944-544B-AAC0-21DFD102AD5E}"/>
                </c:ext>
              </c:extLst>
            </c:dLbl>
            <c:dLbl>
              <c:idx val="1"/>
              <c:layout>
                <c:manualLayout>
                  <c:x val="4.7657548529324086E-2"/>
                  <c:y val="-0.242150671912890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944-544B-AAC0-21DFD102AD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944-544B-AAC0-21DFD102AD5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0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87C-174B-A493-ED96DDB5144B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87C-174B-A493-ED96DDB514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87C-174B-A493-ED96DDB514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87C-174B-A493-ED96DDB5144B}"/>
              </c:ext>
            </c:extLst>
          </c:dPt>
          <c:dLbls>
            <c:dLbl>
              <c:idx val="0"/>
              <c:layout>
                <c:manualLayout>
                  <c:x val="-0.12986948950823171"/>
                  <c:y val="0.1512962634985255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87C-174B-A493-ED96DDB5144B}"/>
                </c:ext>
              </c:extLst>
            </c:dLbl>
            <c:dLbl>
              <c:idx val="1"/>
              <c:layout>
                <c:manualLayout>
                  <c:x val="0.14127773117171244"/>
                  <c:y val="-0.1992366620364451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49%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87C-174B-A493-ED96DDB51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0.51</c:v>
                </c:pt>
                <c:pt idx="1">
                  <c:v>0.49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7C-174B-A493-ED96DDB5144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effectLst>
              <a:outerShdw blurRad="88900" dist="76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06-4446-907E-6B0CE2F19484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06-4446-907E-6B0CE2F1948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006-4446-907E-6B0CE2F1948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>
                <a:outerShdw blurRad="88900" dist="762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006-4446-907E-6B0CE2F19484}"/>
              </c:ext>
            </c:extLst>
          </c:dPt>
          <c:dLbls>
            <c:dLbl>
              <c:idx val="0"/>
              <c:layout>
                <c:manualLayout>
                  <c:x val="-0.16418236075255974"/>
                  <c:y val="0.17224159643899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36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6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Yes</a:t>
                    </a:r>
                  </a:p>
                  <a:p>
                    <a:pPr>
                      <a:defRPr sz="36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3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54%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36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3006-4446-907E-6B0CE2F19484}"/>
                </c:ext>
              </c:extLst>
            </c:dLbl>
            <c:dLbl>
              <c:idx val="1"/>
              <c:layout>
                <c:manualLayout>
                  <c:x val="0.16129357273090378"/>
                  <c:y val="-0.2160473579807257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No</a:t>
                    </a:r>
                  </a:p>
                  <a:p>
                    <a:pPr>
                      <a:defRPr sz="24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006-4446-907E-6B0CE2F194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06-4446-907E-6B0CE2F1948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Dentist/Orthodontist, Eye</a:t>
            </a:r>
            <a:r>
              <a:rPr lang="en-US" sz="2000" b="1" baseline="0" dirty="0">
                <a:solidFill>
                  <a:schemeClr val="tx1"/>
                </a:solidFill>
              </a:rPr>
              <a:t> doctor/Lasik</a:t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en-US" sz="1600" b="1" dirty="0">
                <a:solidFill>
                  <a:schemeClr val="tx1"/>
                </a:solidFill>
              </a:rPr>
              <a:t>%A18+  Exposed to Advertising</a:t>
            </a:r>
            <a:r>
              <a:rPr lang="en-US" sz="1600" b="1" baseline="0" dirty="0">
                <a:solidFill>
                  <a:schemeClr val="tx1"/>
                </a:solidFill>
              </a:rPr>
              <a:t> by Media </a:t>
            </a:r>
            <a:endParaRPr lang="en-US" sz="20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9759346187495794"/>
          <c:y val="0.129940816197913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3181602030468482E-2"/>
          <c:w val="1"/>
          <c:h val="0.734110801091625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Column3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AB2-7E41-A957-7929E796E641}"/>
              </c:ext>
            </c:extLst>
          </c:dPt>
          <c:dPt>
            <c:idx val="1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B2-7E41-A957-7929E796E64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AB2-7E41-A957-7929E796E641}"/>
              </c:ext>
            </c:extLst>
          </c:dPt>
          <c:dPt>
            <c:idx val="3"/>
            <c:invertIfNegative val="0"/>
            <c:bubble3D val="0"/>
            <c:spPr>
              <a:solidFill>
                <a:srgbClr val="E3B90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2-6208-4ED1-8B8A-298D602D090F}"/>
              </c:ext>
            </c:extLst>
          </c:dPt>
          <c:dPt>
            <c:idx val="4"/>
            <c:invertIfNegative val="0"/>
            <c:bubble3D val="0"/>
            <c:spPr>
              <a:solidFill>
                <a:srgbClr val="F5AD99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B2-7E41-A957-7929E796E641}"/>
              </c:ext>
            </c:extLst>
          </c:dPt>
          <c:dPt>
            <c:idx val="5"/>
            <c:invertIfNegative val="0"/>
            <c:bubble3D val="0"/>
            <c:spPr>
              <a:solidFill>
                <a:srgbClr val="67A1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AB2-7E41-A957-7929E796E641}"/>
              </c:ext>
            </c:extLst>
          </c:dPt>
          <c:dPt>
            <c:idx val="6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AB2-7E41-A957-7929E796E641}"/>
              </c:ext>
            </c:extLst>
          </c:dPt>
          <c:dPt>
            <c:idx val="7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AB2-7E41-A957-7929E796E641}"/>
              </c:ext>
            </c:extLst>
          </c:dPt>
          <c:dPt>
            <c:idx val="8"/>
            <c:invertIfNegative val="0"/>
            <c:bubble3D val="0"/>
            <c:spPr>
              <a:solidFill>
                <a:srgbClr val="6632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AB2-7E41-A957-7929E796E641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9"/>
                <c:pt idx="0">
                  <c:v>Television
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Streaming TV shows online w/ads</c:v>
                </c:pt>
                <c:pt idx="5">
                  <c:v>Streaming video
 other than
 TV/movies</c:v>
                </c:pt>
                <c:pt idx="6">
                  <c:v>Newspapers
(print only)</c:v>
                </c:pt>
                <c:pt idx="7">
                  <c:v>Ad in mail</c:v>
                </c:pt>
                <c:pt idx="8">
                  <c:v>Ad on a website</c:v>
                </c:pt>
              </c:strCache>
            </c:strRef>
          </c:cat>
          <c:val>
            <c:numRef>
              <c:f>Sheet1!$B$2:$B$13</c:f>
              <c:numCache>
                <c:formatCode>0.00%</c:formatCode>
                <c:ptCount val="9"/>
                <c:pt idx="0">
                  <c:v>0.59499999999999997</c:v>
                </c:pt>
                <c:pt idx="1">
                  <c:v>0.246</c:v>
                </c:pt>
                <c:pt idx="2">
                  <c:v>0.216</c:v>
                </c:pt>
                <c:pt idx="3">
                  <c:v>0.21199999999999999</c:v>
                </c:pt>
                <c:pt idx="4">
                  <c:v>0.193</c:v>
                </c:pt>
                <c:pt idx="5">
                  <c:v>0.184</c:v>
                </c:pt>
                <c:pt idx="6">
                  <c:v>0.17699999999999999</c:v>
                </c:pt>
                <c:pt idx="7">
                  <c:v>0.17699999999999999</c:v>
                </c:pt>
                <c:pt idx="8">
                  <c:v>0.16600000000000001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0AB2-7E41-A957-7929E796E6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-30"/>
        <c:axId val="468776256"/>
        <c:axId val="468776648"/>
      </c:barChart>
      <c:catAx>
        <c:axId val="46877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76648"/>
        <c:crosses val="autoZero"/>
        <c:auto val="1"/>
        <c:lblAlgn val="ctr"/>
        <c:lblOffset val="100"/>
        <c:noMultiLvlLbl val="0"/>
      </c:catAx>
      <c:valAx>
        <c:axId val="46877664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8776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% A18+</a:t>
            </a:r>
          </a:p>
          <a:p>
            <a:pPr>
              <a:defRPr sz="1600" b="1">
                <a:solidFill>
                  <a:schemeClr val="tx1"/>
                </a:solidFill>
              </a:defRPr>
            </a:pPr>
            <a:r>
              <a:rPr lang="en-US" sz="1200" b="1" dirty="0">
                <a:solidFill>
                  <a:schemeClr val="tx1"/>
                </a:solidFill>
              </a:rPr>
              <a:t>Dentist/Orthodontist/Eye doctor/Lasik</a:t>
            </a:r>
          </a:p>
        </c:rich>
      </c:tx>
      <c:layout>
        <c:manualLayout>
          <c:xMode val="edge"/>
          <c:yMode val="edge"/>
          <c:x val="0.34817076951637838"/>
          <c:y val="0.140624991349348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1.308513354610491E-2"/>
          <c:y val="0.18468748863881096"/>
          <c:w val="0.97382973290779018"/>
          <c:h val="0.627315906292082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Dentist</c:v>
                </c:pt>
                <c:pt idx="1">
                  <c:v>Eye
doctor</c:v>
                </c:pt>
                <c:pt idx="2">
                  <c:v>Other dr's office
(GP, specialist, etc.)</c:v>
                </c:pt>
                <c:pt idx="3">
                  <c:v>Medical
lab</c:v>
                </c:pt>
                <c:pt idx="4">
                  <c:v>Hospital</c:v>
                </c:pt>
                <c:pt idx="5">
                  <c:v>Urgent
care</c:v>
                </c:pt>
                <c:pt idx="6">
                  <c:v>Medical
 imaging</c:v>
                </c:pt>
                <c:pt idx="7">
                  <c:v>Clinics</c:v>
                </c:pt>
                <c:pt idx="8">
                  <c:v>Telemedicine</c:v>
                </c:pt>
                <c:pt idx="9">
                  <c:v>Outpatient
facility</c:v>
                </c:pt>
                <c:pt idx="10">
                  <c:v>Cosmetic
surgery</c:v>
                </c:pt>
                <c:pt idx="11">
                  <c:v>Lasik</c:v>
                </c:pt>
              </c:strCache>
            </c:strRef>
          </c:cat>
          <c:val>
            <c:numRef>
              <c:f>Sheet1!$B$2:$B$13</c:f>
              <c:numCache>
                <c:formatCode>0.0%</c:formatCode>
                <c:ptCount val="12"/>
                <c:pt idx="0">
                  <c:v>0.43177403020467053</c:v>
                </c:pt>
                <c:pt idx="1">
                  <c:v>0.39943046731617576</c:v>
                </c:pt>
                <c:pt idx="2">
                  <c:v>0.37574636643897352</c:v>
                </c:pt>
                <c:pt idx="3">
                  <c:v>0.35752716513380584</c:v>
                </c:pt>
                <c:pt idx="4">
                  <c:v>0.35461320237015947</c:v>
                </c:pt>
                <c:pt idx="5">
                  <c:v>0.27003950411948341</c:v>
                </c:pt>
                <c:pt idx="6">
                  <c:v>0.2605759617187437</c:v>
                </c:pt>
                <c:pt idx="7">
                  <c:v>0.22990764855880094</c:v>
                </c:pt>
                <c:pt idx="8">
                  <c:v>0.19900959279026523</c:v>
                </c:pt>
                <c:pt idx="9">
                  <c:v>0.17890814277415037</c:v>
                </c:pt>
                <c:pt idx="10">
                  <c:v>6.0914245047479741E-2</c:v>
                </c:pt>
                <c:pt idx="11">
                  <c:v>5.4752451483418757E-2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17-4C23-9A80-742B51345E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overlap val="-27"/>
        <c:axId val="448759455"/>
        <c:axId val="448754047"/>
      </c:barChart>
      <c:catAx>
        <c:axId val="448759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754047"/>
        <c:crosses val="autoZero"/>
        <c:auto val="1"/>
        <c:lblAlgn val="ctr"/>
        <c:lblOffset val="100"/>
        <c:noMultiLvlLbl val="0"/>
      </c:catAx>
      <c:valAx>
        <c:axId val="448754047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448759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90274132400117"/>
          <c:y val="0.10986108941563137"/>
          <c:w val="0.66062764289880427"/>
          <c:h val="0.842990327968445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 Other</c:v>
                </c:pt>
                <c:pt idx="1">
                  <c:v> Veneers</c:v>
                </c:pt>
                <c:pt idx="2">
                  <c:v> Bridge work</c:v>
                </c:pt>
                <c:pt idx="3">
                  <c:v> Orthodontia</c:v>
                </c:pt>
                <c:pt idx="4">
                  <c:v> Emergency </c:v>
                </c:pt>
                <c:pt idx="5">
                  <c:v> Caps</c:v>
                </c:pt>
                <c:pt idx="6">
                  <c:v> Periodontal</c:v>
                </c:pt>
                <c:pt idx="7">
                  <c:v> Cavity filling</c:v>
                </c:pt>
                <c:pt idx="8">
                  <c:v> Tooth extraction</c:v>
                </c:pt>
                <c:pt idx="9">
                  <c:v> Check-up/cleaning</c:v>
                </c:pt>
              </c:strCache>
            </c:strRef>
          </c:cat>
          <c:val>
            <c:numRef>
              <c:f>Sheet1!$B$2:$B$11</c:f>
              <c:numCache>
                <c:formatCode>0.0%</c:formatCode>
                <c:ptCount val="10"/>
                <c:pt idx="0">
                  <c:v>4.3999999999999997E-2</c:v>
                </c:pt>
                <c:pt idx="1">
                  <c:v>6.2E-2</c:v>
                </c:pt>
                <c:pt idx="2">
                  <c:v>7.5999999999999998E-2</c:v>
                </c:pt>
                <c:pt idx="3">
                  <c:v>7.8E-2</c:v>
                </c:pt>
                <c:pt idx="4">
                  <c:v>9.5000000000000001E-2</c:v>
                </c:pt>
                <c:pt idx="5">
                  <c:v>9.7000000000000003E-2</c:v>
                </c:pt>
                <c:pt idx="6">
                  <c:v>9.9000000000000005E-2</c:v>
                </c:pt>
                <c:pt idx="7" formatCode="0%">
                  <c:v>0.19800000000000001</c:v>
                </c:pt>
                <c:pt idx="8">
                  <c:v>0.2</c:v>
                </c:pt>
                <c:pt idx="9" formatCode="0%">
                  <c:v>0.41599999999999998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0-CA4D-A94E-E0D084E8C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858930416"/>
        <c:axId val="858816928"/>
      </c:barChart>
      <c:catAx>
        <c:axId val="85893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16928"/>
        <c:crosses val="autoZero"/>
        <c:auto val="1"/>
        <c:lblAlgn val="ctr"/>
        <c:lblOffset val="100"/>
        <c:noMultiLvlLbl val="0"/>
      </c:catAx>
      <c:valAx>
        <c:axId val="858816928"/>
        <c:scaling>
          <c:orientation val="minMax"/>
          <c:max val="0.45"/>
          <c:min val="3.0000000000000006E-2"/>
        </c:scaling>
        <c:delete val="1"/>
        <c:axPos val="b"/>
        <c:numFmt formatCode="0.0%" sourceLinked="1"/>
        <c:majorTickMark val="none"/>
        <c:minorTickMark val="none"/>
        <c:tickLblPos val="nextTo"/>
        <c:crossAx val="858930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90274132400117"/>
          <c:y val="0.10986108941563137"/>
          <c:w val="0.66062764289880427"/>
          <c:h val="0.842990327968445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Other</c:v>
                </c:pt>
                <c:pt idx="1">
                  <c:v> Laser/Lasik surgery</c:v>
                </c:pt>
                <c:pt idx="2">
                  <c:v> Emergency </c:v>
                </c:pt>
                <c:pt idx="3">
                  <c:v> Disease management</c:v>
                </c:pt>
                <c:pt idx="4">
                  <c:v> Dry-eye treatment</c:v>
                </c:pt>
                <c:pt idx="5">
                  <c:v> Eye allergies</c:v>
                </c:pt>
                <c:pt idx="6">
                  <c:v> Check-up/eyeglass prescription update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3.5000000000000003E-2</c:v>
                </c:pt>
                <c:pt idx="1">
                  <c:v>6.7000000000000004E-2</c:v>
                </c:pt>
                <c:pt idx="2">
                  <c:v>8.5999999999999993E-2</c:v>
                </c:pt>
                <c:pt idx="3">
                  <c:v>8.5999999999999993E-2</c:v>
                </c:pt>
                <c:pt idx="4">
                  <c:v>0.1</c:v>
                </c:pt>
                <c:pt idx="5">
                  <c:v>0.105</c:v>
                </c:pt>
                <c:pt idx="6">
                  <c:v>0.441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60-CA4D-A94E-E0D084E8C7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858930416"/>
        <c:axId val="858816928"/>
      </c:barChart>
      <c:catAx>
        <c:axId val="8589304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8816928"/>
        <c:crosses val="autoZero"/>
        <c:auto val="1"/>
        <c:lblAlgn val="ctr"/>
        <c:lblOffset val="100"/>
        <c:noMultiLvlLbl val="0"/>
      </c:catAx>
      <c:valAx>
        <c:axId val="858816928"/>
        <c:scaling>
          <c:orientation val="minMax"/>
          <c:max val="0.47000000000000003"/>
          <c:min val="2.0000000000000004E-2"/>
        </c:scaling>
        <c:delete val="1"/>
        <c:axPos val="b"/>
        <c:numFmt formatCode="0.0%" sourceLinked="1"/>
        <c:majorTickMark val="none"/>
        <c:minorTickMark val="none"/>
        <c:tickLblPos val="nextTo"/>
        <c:crossAx val="8589304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>
                <a:solidFill>
                  <a:schemeClr val="tx1"/>
                </a:solidFill>
              </a:rPr>
              <a:t>% A18+ Dentist/Orthodontist or Eye doctor/Lasik</a:t>
            </a:r>
          </a:p>
        </c:rich>
      </c:tx>
      <c:layout>
        <c:manualLayout>
          <c:xMode val="edge"/>
          <c:yMode val="edge"/>
          <c:x val="0.31076207879134038"/>
          <c:y val="3.3624316388728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Less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Visit dentist office</c:v>
                </c:pt>
                <c:pt idx="1">
                  <c:v>Visit eye doctor's office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0.18</c:v>
                </c:pt>
                <c:pt idx="1">
                  <c:v>0.187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3B-479F-87D1-DDC1443020E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Same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Visit dentist office</c:v>
                </c:pt>
                <c:pt idx="1">
                  <c:v>Visit eye doctor's office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0.51</c:v>
                </c:pt>
                <c:pt idx="1">
                  <c:v>0.51600000000000001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13B-479F-87D1-DDC1443020E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More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Visit dentist office</c:v>
                </c:pt>
                <c:pt idx="1">
                  <c:v>Visit eye doctor's office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0.31</c:v>
                </c:pt>
                <c:pt idx="1">
                  <c:v>0.29799999999999999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13B-479F-87D1-DDC1443020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"/>
        <c:overlap val="100"/>
        <c:axId val="89219648"/>
        <c:axId val="89660240"/>
      </c:barChart>
      <c:catAx>
        <c:axId val="892196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660240"/>
        <c:crosses val="autoZero"/>
        <c:auto val="1"/>
        <c:lblAlgn val="ctr"/>
        <c:lblOffset val="100"/>
        <c:noMultiLvlLbl val="0"/>
      </c:catAx>
      <c:valAx>
        <c:axId val="8966024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8921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1744260942272748"/>
          <c:y val="0.90093636898522378"/>
          <c:w val="0.244961951027694"/>
          <c:h val="5.767985699788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45628584403233"/>
          <c:y val="2.8451327460895317E-2"/>
          <c:w val="0.69213547530585995"/>
          <c:h val="0.9390646890433225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A18+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Friended, liked or followed what was advertised on social media</c:v>
                </c:pt>
                <c:pt idx="3">
                  <c:v>Contacted or visited the advertiser’s store/office/facility/branch</c:v>
                </c:pt>
                <c:pt idx="4">
                  <c:v>Remembered you had seen the brand advertised before</c:v>
                </c:pt>
                <c:pt idx="5">
                  <c:v>Talked with others about the advertisement </c:v>
                </c:pt>
              </c:strCache>
            </c:strRef>
          </c:cat>
          <c:val>
            <c:numRef>
              <c:f>Sheet1!$B$2:$B$8</c:f>
              <c:numCache>
                <c:formatCode>0.00%</c:formatCode>
                <c:ptCount val="6"/>
                <c:pt idx="0">
                  <c:v>0.71899999999999997</c:v>
                </c:pt>
                <c:pt idx="1">
                  <c:v>0.20399999999999999</c:v>
                </c:pt>
                <c:pt idx="2">
                  <c:v>0.17499999999999999</c:v>
                </c:pt>
                <c:pt idx="3">
                  <c:v>0.157</c:v>
                </c:pt>
                <c:pt idx="4">
                  <c:v>0.18099999999999999</c:v>
                </c:pt>
                <c:pt idx="5">
                  <c:v>0.157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07-984C-BF23-6852B7E12D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Dentist/orthodontist
 or Eye doctor/lasik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Friended, liked or followed what was advertised on social media</c:v>
                </c:pt>
                <c:pt idx="3">
                  <c:v>Contacted or visited the advertiser’s store/office/facility/branch</c:v>
                </c:pt>
                <c:pt idx="4">
                  <c:v>Remembered you had seen the brand advertised before</c:v>
                </c:pt>
                <c:pt idx="5">
                  <c:v>Talked with others about the advertisement 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6"/>
                <c:pt idx="0">
                  <c:v>0.749</c:v>
                </c:pt>
                <c:pt idx="1">
                  <c:v>0.22</c:v>
                </c:pt>
                <c:pt idx="2">
                  <c:v>0.19800000000000001</c:v>
                </c:pt>
                <c:pt idx="3">
                  <c:v>0.2</c:v>
                </c:pt>
                <c:pt idx="4">
                  <c:v>0.20300000000000001</c:v>
                </c:pt>
                <c:pt idx="5">
                  <c:v>0.188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F1-4A99-8F6C-E4021AF4863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Dentist/orthodontist
 or Eye doctor/lasik
 Opinion leaders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6"/>
                <c:pt idx="0">
                  <c:v>Any effect</c:v>
                </c:pt>
                <c:pt idx="1">
                  <c:v>Went online to learn more about what was advertised</c:v>
                </c:pt>
                <c:pt idx="2">
                  <c:v>Friended, liked or followed what was advertised on social media</c:v>
                </c:pt>
                <c:pt idx="3">
                  <c:v>Contacted or visited the advertiser’s store/office/facility/branch</c:v>
                </c:pt>
                <c:pt idx="4">
                  <c:v>Remembered you had seen the brand advertised before</c:v>
                </c:pt>
                <c:pt idx="5">
                  <c:v>Talked with others about the advertisement </c:v>
                </c:pt>
              </c:strCache>
            </c:strRef>
          </c:cat>
          <c:val>
            <c:numRef>
              <c:f>Sheet1!$D$2:$D$8</c:f>
              <c:numCache>
                <c:formatCode>0%</c:formatCode>
                <c:ptCount val="6"/>
                <c:pt idx="0">
                  <c:v>0.85</c:v>
                </c:pt>
                <c:pt idx="1">
                  <c:v>0.25700000000000001</c:v>
                </c:pt>
                <c:pt idx="2">
                  <c:v>0.23699999999999999</c:v>
                </c:pt>
                <c:pt idx="3">
                  <c:v>0.22500000000000001</c:v>
                </c:pt>
                <c:pt idx="4">
                  <c:v>0.223</c:v>
                </c:pt>
                <c:pt idx="5">
                  <c:v>0.218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EF-4006-B89C-02566DD11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546837296"/>
        <c:axId val="546837688"/>
      </c:barChart>
      <c:catAx>
        <c:axId val="546837296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546837688"/>
        <c:crosses val="autoZero"/>
        <c:auto val="1"/>
        <c:lblAlgn val="r"/>
        <c:lblOffset val="100"/>
        <c:noMultiLvlLbl val="0"/>
      </c:catAx>
      <c:valAx>
        <c:axId val="546837688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546837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52196562594936"/>
          <c:y val="0.45183630858929186"/>
          <c:w val="0.1793099201747996"/>
          <c:h val="0.4004296325992424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7572496929116789"/>
          <c:y val="2.7210884353741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059057299067899E-2"/>
          <c:y val="0.19034028909651599"/>
          <c:w val="0.91588188540186422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C01-DD4E-880F-DF0E2D73219E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C01-DD4E-880F-DF0E2D73219E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 formatCode="0%">
                  <c:v>0.87</c:v>
                </c:pt>
                <c:pt idx="1">
                  <c:v>0.91400000000000003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01-DD4E-880F-DF0E2D7321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8720"/>
        <c:axId val="464749112"/>
      </c:barChart>
      <c:catAx>
        <c:axId val="46474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49112"/>
        <c:crosses val="autoZero"/>
        <c:auto val="1"/>
        <c:lblAlgn val="ctr"/>
        <c:lblOffset val="100"/>
        <c:noMultiLvlLbl val="0"/>
      </c:catAx>
      <c:valAx>
        <c:axId val="464749112"/>
        <c:scaling>
          <c:orientation val="minMax"/>
          <c:min val="0.1"/>
        </c:scaling>
        <c:delete val="1"/>
        <c:axPos val="l"/>
        <c:numFmt formatCode="0%" sourceLinked="1"/>
        <c:majorTickMark val="out"/>
        <c:minorTickMark val="none"/>
        <c:tickLblPos val="nextTo"/>
        <c:crossAx val="464748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19034028909651599"/>
          <c:w val="0.91560291807290717"/>
          <c:h val="0.751350673002609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09C-9447-A958-D5202A50EF9C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09C-9447-A958-D5202A50EF9C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0.88</c:v>
                </c:pt>
                <c:pt idx="1">
                  <c:v>0.91200000000000003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9C-9447-A958-D5202A50E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9896"/>
        <c:axId val="464750288"/>
      </c:barChart>
      <c:catAx>
        <c:axId val="464749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50288"/>
        <c:crosses val="autoZero"/>
        <c:auto val="1"/>
        <c:lblAlgn val="ctr"/>
        <c:lblOffset val="100"/>
        <c:noMultiLvlLbl val="0"/>
      </c:catAx>
      <c:valAx>
        <c:axId val="464750288"/>
        <c:scaling>
          <c:orientation val="minMax"/>
          <c:min val="0.1"/>
        </c:scaling>
        <c:delete val="1"/>
        <c:axPos val="l"/>
        <c:numFmt formatCode="0.00%" sourceLinked="1"/>
        <c:majorTickMark val="out"/>
        <c:minorTickMark val="none"/>
        <c:tickLblPos val="nextTo"/>
        <c:crossAx val="46474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“Yes”</a:t>
            </a:r>
          </a:p>
        </c:rich>
      </c:tx>
      <c:layout>
        <c:manualLayout>
          <c:xMode val="edge"/>
          <c:yMode val="edge"/>
          <c:x val="0.38685399153793898"/>
          <c:y val="1.16618075801749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2198540963546444E-2"/>
          <c:y val="0.22532571183704081"/>
          <c:w val="0.91560291807290717"/>
          <c:h val="0.716365250262084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"Yes"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4A-6942-93F4-2B54C4EF44F9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4A-6942-93F4-2B54C4EF44F9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A18+</c:v>
                </c:pt>
                <c:pt idx="1">
                  <c:v>Opinion Leaders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0.54</c:v>
                </c:pt>
                <c:pt idx="1">
                  <c:v>0.60299999999999998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4A-6942-93F4-2B54C4EF4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464749896"/>
        <c:axId val="464750288"/>
      </c:barChart>
      <c:catAx>
        <c:axId val="464749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64750288"/>
        <c:crosses val="autoZero"/>
        <c:auto val="1"/>
        <c:lblAlgn val="ctr"/>
        <c:lblOffset val="100"/>
        <c:noMultiLvlLbl val="0"/>
      </c:catAx>
      <c:valAx>
        <c:axId val="464750288"/>
        <c:scaling>
          <c:orientation val="minMax"/>
          <c:min val="0.35000000000000003"/>
        </c:scaling>
        <c:delete val="1"/>
        <c:axPos val="l"/>
        <c:numFmt formatCode="0.00%" sourceLinked="1"/>
        <c:majorTickMark val="out"/>
        <c:minorTickMark val="none"/>
        <c:tickLblPos val="nextTo"/>
        <c:crossAx val="464749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0D5-4FD8-BED8-9D7A3D092AB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D5-4FD8-BED8-9D7A3D092AB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0D5-4FD8-BED8-9D7A3D092ABB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D5-4FD8-BED8-9D7A3D092A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Streaming TV shows
online w/ads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0.59499999999999997</c:v>
                </c:pt>
                <c:pt idx="1">
                  <c:v>0.246</c:v>
                </c:pt>
                <c:pt idx="2">
                  <c:v>0.216</c:v>
                </c:pt>
                <c:pt idx="3">
                  <c:v>0.21199999999999999</c:v>
                </c:pt>
                <c:pt idx="4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3C-3C4B-9F2A-981F48BCAA4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Most, 2nd Most and 3rd Most Important for Awareness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Streaming TV shows
online w/ads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0.50800000000000001</c:v>
                </c:pt>
                <c:pt idx="1">
                  <c:v>0.14299999999999999</c:v>
                </c:pt>
                <c:pt idx="2">
                  <c:v>0.124</c:v>
                </c:pt>
                <c:pt idx="3">
                  <c:v>0.112</c:v>
                </c:pt>
                <c:pt idx="4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3C-3C4B-9F2A-981F48BCA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466362744"/>
        <c:axId val="466363136"/>
      </c:barChart>
      <c:catAx>
        <c:axId val="466362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6363136"/>
        <c:crosses val="autoZero"/>
        <c:auto val="1"/>
        <c:lblAlgn val="ctr"/>
        <c:lblOffset val="100"/>
        <c:noMultiLvlLbl val="0"/>
      </c:catAx>
      <c:valAx>
        <c:axId val="4663631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6362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061403508771929E-2"/>
          <c:y val="0.10858559644081936"/>
          <c:w val="0.97587719298245612"/>
          <c:h val="0.778488738529984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Saw/Heard/Read Ad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Streaming TV shows
online w/ads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5"/>
                <c:pt idx="0">
                  <c:v>0.59499999999999997</c:v>
                </c:pt>
                <c:pt idx="1">
                  <c:v>0.246</c:v>
                </c:pt>
                <c:pt idx="2">
                  <c:v>0.216</c:v>
                </c:pt>
                <c:pt idx="3">
                  <c:v>0.21199999999999999</c:v>
                </c:pt>
                <c:pt idx="4">
                  <c:v>0.193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14-6C4F-B5E4-B9B852E42D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Important for Awareness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7.3539021225322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4-6C4F-B5E4-B9B852E42D6E}"/>
                </c:ext>
              </c:extLst>
            </c:dLbl>
            <c:dLbl>
              <c:idx val="1"/>
              <c:layout>
                <c:manualLayout>
                  <c:x val="0"/>
                  <c:y val="5.5126517749559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14-6C4F-B5E4-B9B852E42D6E}"/>
                </c:ext>
              </c:extLst>
            </c:dLbl>
            <c:dLbl>
              <c:idx val="2"/>
              <c:layout>
                <c:manualLayout>
                  <c:x val="3.2894736842105261E-3"/>
                  <c:y val="7.525786345684538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753332642630197E-2"/>
                      <c:h val="5.727308652484167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63F-D346-915B-0485638BCE91}"/>
                </c:ext>
              </c:extLst>
            </c:dLbl>
            <c:dLbl>
              <c:idx val="3"/>
              <c:layout>
                <c:manualLayout>
                  <c:x val="-8.0408427840126275E-17"/>
                  <c:y val="5.34002224487904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14-6C4F-B5E4-B9B852E42D6E}"/>
                </c:ext>
              </c:extLst>
            </c:dLbl>
            <c:dLbl>
              <c:idx val="4"/>
              <c:layout>
                <c:manualLayout>
                  <c:x val="-1.6081685568025255E-16"/>
                  <c:y val="5.23804337751413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14-6C4F-B5E4-B9B852E42D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5"/>
                <c:pt idx="0">
                  <c:v>TV (Broadcast &amp; Cable)</c:v>
                </c:pt>
                <c:pt idx="1">
                  <c:v>Radio</c:v>
                </c:pt>
                <c:pt idx="2">
                  <c:v>Social media</c:v>
                </c:pt>
                <c:pt idx="3">
                  <c:v>Outdoor</c:v>
                </c:pt>
                <c:pt idx="4">
                  <c:v>Streaming TV shows
online w/ads</c:v>
                </c:pt>
              </c:strCache>
            </c:strRef>
          </c:cat>
          <c:val>
            <c:numRef>
              <c:f>Sheet1!$C$2:$C$7</c:f>
              <c:numCache>
                <c:formatCode>0%</c:formatCode>
                <c:ptCount val="5"/>
                <c:pt idx="0">
                  <c:v>0.39</c:v>
                </c:pt>
                <c:pt idx="1">
                  <c:v>5.8999999999999997E-2</c:v>
                </c:pt>
                <c:pt idx="2">
                  <c:v>0.06</c:v>
                </c:pt>
                <c:pt idx="3">
                  <c:v>3.7999999999999999E-2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714-6C4F-B5E4-B9B852E42D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overlap val="-6"/>
        <c:axId val="466363528"/>
        <c:axId val="466363920"/>
      </c:barChart>
      <c:catAx>
        <c:axId val="46636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363920"/>
        <c:crosses val="autoZero"/>
        <c:auto val="1"/>
        <c:lblAlgn val="ctr"/>
        <c:lblOffset val="100"/>
        <c:noMultiLvlLbl val="0"/>
      </c:catAx>
      <c:valAx>
        <c:axId val="4663639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6363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7461286089238845"/>
          <c:y val="9.3668465000475903E-2"/>
          <c:w val="0.67105184625894365"/>
          <c:h val="8.22896830376134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Influenced by Media</c:v>
                </c:pt>
              </c:strCache>
            </c:strRef>
          </c:tx>
          <c:spPr>
            <a:ln w="15240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26"/>
            <c:spPr>
              <a:solidFill>
                <a:schemeClr val="accent1"/>
              </a:solidFill>
              <a:ln w="254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0.95599999999999996</c:v>
                </c:pt>
                <c:pt idx="1">
                  <c:v>0.92600000000000005</c:v>
                </c:pt>
                <c:pt idx="2">
                  <c:v>0.90700000000000003</c:v>
                </c:pt>
                <c:pt idx="3">
                  <c:v>0.90200000000000002</c:v>
                </c:pt>
                <c:pt idx="4">
                  <c:v>0.89200000000000002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D9-1744-9926-1E9470B5E7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 NOT Influenced by Media</c:v>
                </c:pt>
              </c:strCache>
            </c:strRef>
          </c:tx>
          <c:spPr>
            <a:ln w="152400" cap="rnd">
              <a:solidFill>
                <a:schemeClr val="accent3">
                  <a:lumMod val="60000"/>
                  <a:lumOff val="40000"/>
                </a:scheme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6"/>
            <c:spPr>
              <a:solidFill>
                <a:srgbClr val="FF0909"/>
              </a:solidFill>
              <a:ln w="3492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marker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4.3999999999999997E-2</c:v>
                </c:pt>
                <c:pt idx="1">
                  <c:v>7.3999999999999996E-2</c:v>
                </c:pt>
                <c:pt idx="2">
                  <c:v>9.2999999999999999E-2</c:v>
                </c:pt>
                <c:pt idx="3">
                  <c:v>9.8000000000000004E-2</c:v>
                </c:pt>
                <c:pt idx="4">
                  <c:v>0.108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D9-1744-9926-1E9470B5E7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778216"/>
        <c:axId val="468778608"/>
      </c:lineChart>
      <c:catAx>
        <c:axId val="468778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778608"/>
        <c:crosses val="autoZero"/>
        <c:auto val="1"/>
        <c:lblAlgn val="ctr"/>
        <c:lblOffset val="100"/>
        <c:noMultiLvlLbl val="0"/>
      </c:catAx>
      <c:valAx>
        <c:axId val="468778608"/>
        <c:scaling>
          <c:orientation val="minMax"/>
          <c:max val="1"/>
        </c:scaling>
        <c:delete val="1"/>
        <c:axPos val="l"/>
        <c:numFmt formatCode="0%" sourceLinked="0"/>
        <c:majorTickMark val="none"/>
        <c:minorTickMark val="none"/>
        <c:tickLblPos val="nextTo"/>
        <c:crossAx val="468778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87247031679818E-2"/>
          <c:y val="0.1522841791544412"/>
          <c:w val="0.97538805653030436"/>
          <c:h val="0.586534906436934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Television (Broadcast &amp; Cable)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 formatCode="0.00%">
                  <c:v>0.39</c:v>
                </c:pt>
                <c:pt idx="1">
                  <c:v>0.35199999999999998</c:v>
                </c:pt>
                <c:pt idx="2" formatCode="0.00%">
                  <c:v>0.32700000000000001</c:v>
                </c:pt>
                <c:pt idx="3" formatCode="0.00%">
                  <c:v>0.32500000000000001</c:v>
                </c:pt>
                <c:pt idx="4" formatCode="0.00%">
                  <c:v>0.32800000000000001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7-B742-9F5A-FC1C5FBBE0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Social media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Sheet1!$C$2:$C$6</c:f>
              <c:numCache>
                <c:formatCode>0.00%</c:formatCode>
                <c:ptCount val="5"/>
                <c:pt idx="0">
                  <c:v>0.06</c:v>
                </c:pt>
                <c:pt idx="1">
                  <c:v>0.06</c:v>
                </c:pt>
                <c:pt idx="2">
                  <c:v>5.6000000000000001E-2</c:v>
                </c:pt>
                <c:pt idx="3">
                  <c:v>5.1999999999999998E-2</c:v>
                </c:pt>
                <c:pt idx="4">
                  <c:v>5.8000000000000003E-2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17-B742-9F5A-FC1C5FBBE0C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Radio</c:v>
                </c:pt>
              </c:strCache>
            </c:strRef>
          </c:tx>
          <c:spPr>
            <a:solidFill>
              <a:srgbClr val="FFA4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Sheet1!$D$2:$D$6</c:f>
              <c:numCache>
                <c:formatCode>0.00%</c:formatCode>
                <c:ptCount val="5"/>
                <c:pt idx="0">
                  <c:v>5.8999999999999997E-2</c:v>
                </c:pt>
                <c:pt idx="1">
                  <c:v>6.2E-2</c:v>
                </c:pt>
                <c:pt idx="2">
                  <c:v>6.0999999999999999E-2</c:v>
                </c:pt>
                <c:pt idx="3">
                  <c:v>6.2E-2</c:v>
                </c:pt>
                <c:pt idx="4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17-B742-9F5A-FC1C5FBBE0C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Broadcast TV web/apps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 formatCode="0.00%">
                  <c:v>5.2999999999999999E-2</c:v>
                </c:pt>
                <c:pt idx="1">
                  <c:v>5.3999999999999999E-2</c:v>
                </c:pt>
                <c:pt idx="2" formatCode="0.00%">
                  <c:v>6.2E-2</c:v>
                </c:pt>
                <c:pt idx="3" formatCode="0.00%">
                  <c:v>6.0999999999999999E-2</c:v>
                </c:pt>
                <c:pt idx="4" formatCode="0.00%">
                  <c:v>5.0999999999999997E-2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17-B742-9F5A-FC1C5FBBE0C6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Ad in mail</c:v>
                </c:pt>
              </c:strCache>
            </c:strRef>
          </c:tx>
          <c:spPr>
            <a:solidFill>
              <a:srgbClr val="B25E3C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separator>,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C1-1946-872B-5CDC27A0E76E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Sheet1!$F$2:$F$6</c:f>
              <c:numCache>
                <c:formatCode>0.00%</c:formatCode>
                <c:ptCount val="5"/>
                <c:pt idx="0" formatCode="0.0%">
                  <c:v>4.4999999999999998E-2</c:v>
                </c:pt>
                <c:pt idx="1">
                  <c:v>3.6999999999999998E-2</c:v>
                </c:pt>
                <c:pt idx="2">
                  <c:v>0.04</c:v>
                </c:pt>
                <c:pt idx="3">
                  <c:v>3.5999999999999997E-2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917-B742-9F5A-FC1C5FBBE0C6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Outdoor</c:v>
                </c:pt>
              </c:strCache>
            </c:strRef>
          </c:tx>
          <c:spPr>
            <a:solidFill>
              <a:srgbClr val="E3B905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Sheet1!$G$2:$G$6</c:f>
              <c:numCache>
                <c:formatCode>0.00%</c:formatCode>
                <c:ptCount val="5"/>
                <c:pt idx="0" formatCode="0.0%">
                  <c:v>3.7999999999999999E-2</c:v>
                </c:pt>
                <c:pt idx="1">
                  <c:v>3.5999999999999997E-2</c:v>
                </c:pt>
                <c:pt idx="2">
                  <c:v>3.6999999999999998E-2</c:v>
                </c:pt>
                <c:pt idx="3">
                  <c:v>0.03</c:v>
                </c:pt>
                <c:pt idx="4">
                  <c:v>3.6999999999999998E-2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917-B742-9F5A-FC1C5FBBE0C6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Newspaper (print only)</c:v>
                </c:pt>
              </c:strCache>
            </c:strRef>
          </c:tx>
          <c:spPr>
            <a:solidFill>
              <a:srgbClr val="FF6600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1A-4D4A-B4A2-94717BD5204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Sheet1!$H$2:$H$6</c:f>
              <c:numCache>
                <c:formatCode>0.00%</c:formatCode>
                <c:ptCount val="5"/>
                <c:pt idx="0" formatCode="0.0%">
                  <c:v>3.1E-2</c:v>
                </c:pt>
                <c:pt idx="1">
                  <c:v>2.7E-2</c:v>
                </c:pt>
                <c:pt idx="2">
                  <c:v>2.5999999999999999E-2</c:v>
                </c:pt>
                <c:pt idx="3">
                  <c:v>2.5999999999999999E-2</c:v>
                </c:pt>
                <c:pt idx="4">
                  <c:v>2.7E-2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917-B742-9F5A-FC1C5FBBE0C6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Streaming TV shows online w/ads</c:v>
                </c:pt>
              </c:strCache>
            </c:strRef>
          </c:tx>
          <c:spPr>
            <a:solidFill>
              <a:srgbClr val="F6AD99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Sheet1!$I$2:$I$6</c:f>
              <c:numCache>
                <c:formatCode>0.00%</c:formatCode>
                <c:ptCount val="5"/>
                <c:pt idx="0" formatCode="0.0%">
                  <c:v>2.7E-2</c:v>
                </c:pt>
                <c:pt idx="1">
                  <c:v>3.3000000000000002E-2</c:v>
                </c:pt>
                <c:pt idx="2">
                  <c:v>3.1E-2</c:v>
                </c:pt>
                <c:pt idx="3">
                  <c:v>3.3000000000000002E-2</c:v>
                </c:pt>
                <c:pt idx="4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B917-B742-9F5A-FC1C5FBBE0C6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Streaming video other than TV/movies</c:v>
                </c:pt>
              </c:strCache>
            </c:strRef>
          </c:tx>
          <c:spPr>
            <a:solidFill>
              <a:srgbClr val="67A1A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Sheet1!$J$2:$J$6</c:f>
              <c:numCache>
                <c:formatCode>0.00%</c:formatCode>
                <c:ptCount val="5"/>
                <c:pt idx="0">
                  <c:v>2.7E-2</c:v>
                </c:pt>
                <c:pt idx="1">
                  <c:v>3.2000000000000001E-2</c:v>
                </c:pt>
                <c:pt idx="2">
                  <c:v>0.03</c:v>
                </c:pt>
                <c:pt idx="3">
                  <c:v>3.3000000000000002E-2</c:v>
                </c:pt>
                <c:pt idx="4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917-B742-9F5A-FC1C5FBBE0C6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Email</c:v>
                </c:pt>
              </c:strCache>
            </c:strRef>
          </c:tx>
          <c:spPr>
            <a:solidFill>
              <a:srgbClr val="84F158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822-4EF1-B2E0-58573E4DFBD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22-4EF1-B2E0-58573E4DFBD0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822-4EF1-B2E0-58573E4DFBD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Sheet1!$K$2:$K$6</c:f>
              <c:numCache>
                <c:formatCode>0.00%</c:formatCode>
                <c:ptCount val="5"/>
                <c:pt idx="0">
                  <c:v>2.5999999999999999E-2</c:v>
                </c:pt>
                <c:pt idx="1">
                  <c:v>2.5000000000000001E-2</c:v>
                </c:pt>
                <c:pt idx="2">
                  <c:v>0.03</c:v>
                </c:pt>
                <c:pt idx="3">
                  <c:v>2.1999999999999999E-2</c:v>
                </c:pt>
                <c:pt idx="4">
                  <c:v>2.1999999999999999E-2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B917-B742-9F5A-FC1C5FBBE0C6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Yellow pages</c:v>
                </c:pt>
              </c:strCache>
            </c:strRef>
          </c:tx>
          <c:spPr>
            <a:solidFill>
              <a:srgbClr val="CCFF99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Sheet1!$L$2:$L$6</c:f>
              <c:numCache>
                <c:formatCode>0.00%</c:formatCode>
                <c:ptCount val="5"/>
                <c:pt idx="0">
                  <c:v>2.3E-2</c:v>
                </c:pt>
                <c:pt idx="1">
                  <c:v>1.6E-2</c:v>
                </c:pt>
                <c:pt idx="2">
                  <c:v>2.1999999999999999E-2</c:v>
                </c:pt>
                <c:pt idx="3">
                  <c:v>0.02</c:v>
                </c:pt>
                <c:pt idx="4">
                  <c:v>1.9E-2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17-B742-9F5A-FC1C5FBBE0C6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Internet display/banner ad</c:v>
                </c:pt>
              </c:strCache>
            </c:strRef>
          </c:tx>
          <c:spPr>
            <a:solidFill>
              <a:srgbClr val="FF7373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Sheet1!$M$2:$M$6</c:f>
              <c:numCache>
                <c:formatCode>0.00%</c:formatCode>
                <c:ptCount val="5"/>
                <c:pt idx="0">
                  <c:v>0.02</c:v>
                </c:pt>
                <c:pt idx="1">
                  <c:v>1.9E-2</c:v>
                </c:pt>
                <c:pt idx="2">
                  <c:v>1.9E-2</c:v>
                </c:pt>
                <c:pt idx="3">
                  <c:v>1.4E-2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917-B742-9F5A-FC1C5FBBE0C6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Magazine (print only)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Sheet1!$N$2:$N$6</c:f>
              <c:numCache>
                <c:formatCode>0.00%</c:formatCode>
                <c:ptCount val="5"/>
                <c:pt idx="0">
                  <c:v>0.02</c:v>
                </c:pt>
                <c:pt idx="1">
                  <c:v>2.1000000000000001E-2</c:v>
                </c:pt>
                <c:pt idx="2">
                  <c:v>1.9E-2</c:v>
                </c:pt>
                <c:pt idx="3">
                  <c:v>2.3E-2</c:v>
                </c:pt>
                <c:pt idx="4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22-4EF1-B2E0-58573E4DFBD0}"/>
            </c:ext>
          </c:extLst>
        </c:ser>
        <c:ser>
          <c:idx val="13"/>
          <c:order val="13"/>
          <c:tx>
            <c:strRef>
              <c:f>Sheet1!$O$1</c:f>
              <c:strCache>
                <c:ptCount val="1"/>
                <c:pt idx="0">
                  <c:v>Ad on a website</c:v>
                </c:pt>
              </c:strCache>
            </c:strRef>
          </c:tx>
          <c:spPr>
            <a:solidFill>
              <a:srgbClr val="663300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Sheet1!$O$2:$O$6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1.9E-2</c:v>
                </c:pt>
                <c:pt idx="2">
                  <c:v>0.02</c:v>
                </c:pt>
                <c:pt idx="3">
                  <c:v>1.9E-2</c:v>
                </c:pt>
                <c:pt idx="4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22-4EF1-B2E0-58573E4DFBD0}"/>
            </c:ext>
          </c:extLst>
        </c:ser>
        <c:ser>
          <c:idx val="14"/>
          <c:order val="14"/>
          <c:tx>
            <c:strRef>
              <c:f>Sheet1!$P$1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Sheet1!$P$2:$P$6</c:f>
            </c:numRef>
          </c:val>
          <c:extLst>
            <c:ext xmlns:c16="http://schemas.microsoft.com/office/drawing/2014/chart" uri="{C3380CC4-5D6E-409C-BE32-E72D297353CC}">
              <c16:uniqueId val="{00000002-F822-4EF1-B2E0-58573E4DFBD0}"/>
            </c:ext>
          </c:extLst>
        </c:ser>
        <c:ser>
          <c:idx val="15"/>
          <c:order val="15"/>
          <c:tx>
            <c:strRef>
              <c:f>Sheet1!$Q$1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Sheet1!$Q$2:$Q$6</c:f>
            </c:numRef>
          </c:val>
          <c:extLst>
            <c:ext xmlns:c16="http://schemas.microsoft.com/office/drawing/2014/chart" uri="{C3380CC4-5D6E-409C-BE32-E72D297353CC}">
              <c16:uniqueId val="{00000003-F822-4EF1-B2E0-58573E4DFBD0}"/>
            </c:ext>
          </c:extLst>
        </c:ser>
        <c:ser>
          <c:idx val="16"/>
          <c:order val="16"/>
          <c:tx>
            <c:strRef>
              <c:f>Sheet1!$R$1</c:f>
              <c:strCache>
                <c:ptCount val="1"/>
                <c:pt idx="0">
                  <c:v>Movie theater</c:v>
                </c:pt>
              </c:strCache>
            </c:strRef>
          </c:tx>
          <c:spPr>
            <a:solidFill>
              <a:srgbClr val="9966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Sheet1!$R$2:$R$6</c:f>
              <c:numCache>
                <c:formatCode>0.00%</c:formatCode>
                <c:ptCount val="5"/>
                <c:pt idx="0">
                  <c:v>1.7000000000000001E-2</c:v>
                </c:pt>
                <c:pt idx="1">
                  <c:v>8.9999999999999993E-3</c:v>
                </c:pt>
                <c:pt idx="2">
                  <c:v>0.01</c:v>
                </c:pt>
                <c:pt idx="3">
                  <c:v>0.01</c:v>
                </c:pt>
                <c:pt idx="4">
                  <c:v>1.4999999999999999E-2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22-4EF1-B2E0-58573E4DFBD0}"/>
            </c:ext>
          </c:extLst>
        </c:ser>
        <c:ser>
          <c:idx val="17"/>
          <c:order val="17"/>
          <c:tx>
            <c:strRef>
              <c:f>Sheet1!$S$1</c:f>
              <c:strCache>
                <c:ptCount val="1"/>
                <c:pt idx="0">
                  <c:v>Internet video ad</c:v>
                </c:pt>
              </c:strCache>
            </c:strRef>
          </c:tx>
          <c:spPr>
            <a:solidFill>
              <a:srgbClr val="6E6EA2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Awareness</c:v>
                </c:pt>
                <c:pt idx="1">
                  <c:v>Interest</c:v>
                </c:pt>
                <c:pt idx="2">
                  <c:v>Visit Store/Website for Info</c:v>
                </c:pt>
                <c:pt idx="3">
                  <c:v>Consideration</c:v>
                </c:pt>
                <c:pt idx="4">
                  <c:v>Purchase</c:v>
                </c:pt>
              </c:strCache>
            </c:strRef>
          </c:cat>
          <c:val>
            <c:numRef>
              <c:f>Sheet1!$S$2:$S$6</c:f>
              <c:numCache>
                <c:formatCode>0.00%</c:formatCode>
                <c:ptCount val="5"/>
                <c:pt idx="0">
                  <c:v>1.4999999999999999E-2</c:v>
                </c:pt>
                <c:pt idx="1">
                  <c:v>1.7999999999999999E-2</c:v>
                </c:pt>
                <c:pt idx="2">
                  <c:v>1.4999999999999999E-2</c:v>
                </c:pt>
                <c:pt idx="3">
                  <c:v>1.6E-2</c:v>
                </c:pt>
                <c:pt idx="4">
                  <c:v>1.4E-2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2F-44F5-B4E1-165D7CEE2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466361176"/>
        <c:axId val="466361568"/>
      </c:barChart>
      <c:catAx>
        <c:axId val="46636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361568"/>
        <c:crosses val="autoZero"/>
        <c:auto val="1"/>
        <c:lblAlgn val="ctr"/>
        <c:lblOffset val="0"/>
        <c:noMultiLvlLbl val="0"/>
      </c:catAx>
      <c:valAx>
        <c:axId val="466361568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66361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464827471509519E-2"/>
          <c:y val="0.81387766789951821"/>
          <c:w val="0.97111047609047474"/>
          <c:h val="0.15241252312377354"/>
        </c:manualLayout>
      </c:layout>
      <c:overlay val="0"/>
      <c:spPr>
        <a:noFill/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>
                <a:solidFill>
                  <a:schemeClr val="tx1"/>
                </a:solidFill>
              </a:rPr>
              <a:t>Dentist/Orthodontist or Eye doctor/Lasik Category: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2369068237089188"/>
          <c:y val="0.11658704858297175"/>
          <c:w val="0.34271619552806959"/>
          <c:h val="0.8445453357665666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All 6 Categories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99CC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24-8847-97BD-29CAB28F97FD}"/>
              </c:ext>
            </c:extLst>
          </c:dPt>
          <c:dPt>
            <c:idx val="1"/>
            <c:bubble3D val="0"/>
            <c:spPr>
              <a:solidFill>
                <a:srgbClr val="008000"/>
              </a:solidFill>
              <a:ln w="1905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924-8847-97BD-29CAB28F97FD}"/>
              </c:ext>
            </c:extLst>
          </c:dPt>
          <c:dLbls>
            <c:dLbl>
              <c:idx val="0"/>
              <c:layout>
                <c:manualLayout>
                  <c:x val="-9.0675318822415363E-2"/>
                  <c:y val="0.294993112765337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7BED724B-A85C-44CE-BFB6-1F00A40E46CC}" type="CATEGORYNAME">
                      <a:rPr lang="en-US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7CE3CEAC-4F1E-4553-B2A7-0B952D768FA9}" type="VALUE">
                      <a:rPr lang="en-US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24-8847-97BD-29CAB28F97FD}"/>
                </c:ext>
              </c:extLst>
            </c:dLbl>
            <c:dLbl>
              <c:idx val="1"/>
              <c:layout>
                <c:manualLayout>
                  <c:x val="0.16931330083547963"/>
                  <c:y val="-0.399873250117206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defRPr>
                    </a:pPr>
                    <a:fld id="{6FCABB7D-C89A-4122-BFF3-2CCDE32638BE}" type="CATEGORYNAME">
                      <a:rPr lang="en-US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[CATEGORY NAME]</a:t>
                    </a:fld>
                    <a:endParaRPr lang="en-US" baseline="0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  <a:p>
                    <a:pPr>
                      <a:defRPr sz="20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EA7D4FC5-D34C-4A1E-8E2D-FCDC2B99DE5C}" type="VALUE">
                      <a:rPr lang="en-US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pPr>
                        <a:defRPr sz="20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025172186706872"/>
                      <c:h val="0.1419624217118997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24-8847-97BD-29CAB28F97F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Cable TV</c:v>
                </c:pt>
                <c:pt idx="1">
                  <c:v>Broadcast TV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0.32300000000000001</c:v>
                </c:pt>
                <c:pt idx="1">
                  <c:v>0.67700000000000005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24-8847-97BD-29CAB28F9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22650990053192"/>
          <c:y val="8.5422077782774733E-2"/>
          <c:w val="0.70516843609121249"/>
          <c:h val="0.878628437455003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3333FF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4C4C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5E7-5D46-B260-A1FCD34A7172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5E7-5D46-B260-A1FCD34A7172}"/>
              </c:ext>
            </c:extLst>
          </c:dPt>
          <c:dPt>
            <c:idx val="2"/>
            <c:invertIfNegative val="0"/>
            <c:bubble3D val="0"/>
            <c:spPr>
              <a:solidFill>
                <a:srgbClr val="7F7F7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5E7-5D46-B260-A1FCD34A7172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5E7-5D46-B260-A1FCD34A7172}"/>
              </c:ext>
            </c:extLst>
          </c:dPt>
          <c:dPt>
            <c:idx val="4"/>
            <c:invertIfNegative val="0"/>
            <c:bubble3D val="0"/>
            <c:spPr>
              <a:solidFill>
                <a:srgbClr val="A05FC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5E7-5D46-B260-A1FCD34A7172}"/>
              </c:ext>
            </c:extLst>
          </c:dPt>
          <c:dPt>
            <c:idx val="5"/>
            <c:invertIfNegative val="0"/>
            <c:bubble3D val="0"/>
            <c:spPr>
              <a:solidFill>
                <a:srgbClr val="FFA4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C5E7-5D46-B260-A1FCD34A7172}"/>
              </c:ext>
            </c:extLst>
          </c:dPt>
          <c:dPt>
            <c:idx val="6"/>
            <c:invertIfNegative val="0"/>
            <c:bubble3D val="0"/>
            <c:spPr>
              <a:solidFill>
                <a:srgbClr val="FF66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C5E7-5D46-B260-A1FCD34A7172}"/>
              </c:ext>
            </c:extLst>
          </c:dPt>
          <c:dPt>
            <c:idx val="7"/>
            <c:invertIfNegative val="0"/>
            <c:bubble3D val="0"/>
            <c:spPr>
              <a:solidFill>
                <a:srgbClr val="5AC695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C5E7-5D46-B260-A1FCD34A7172}"/>
              </c:ext>
            </c:extLst>
          </c:dPt>
          <c:dPt>
            <c:idx val="8"/>
            <c:invertIfNegative val="0"/>
            <c:bubble3D val="0"/>
            <c:spPr>
              <a:solidFill>
                <a:srgbClr val="D3D3D3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C5E7-5D46-B260-A1FCD34A7172}"/>
              </c:ext>
            </c:extLst>
          </c:dPt>
          <c:dPt>
            <c:idx val="9"/>
            <c:invertIfNegative val="0"/>
            <c:bubble3D val="0"/>
            <c:spPr>
              <a:solidFill>
                <a:srgbClr val="548234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C5E7-5D46-B260-A1FCD34A7172}"/>
              </c:ext>
            </c:extLst>
          </c:dPt>
          <c:dPt>
            <c:idx val="10"/>
            <c:invertIfNegative val="0"/>
            <c:bubble3D val="0"/>
            <c:spPr>
              <a:solidFill>
                <a:srgbClr val="D7FFA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C5E7-5D46-B260-A1FCD34A7172}"/>
              </c:ext>
            </c:extLst>
          </c:dPt>
          <c:dPt>
            <c:idx val="11"/>
            <c:invertIfNegative val="0"/>
            <c:bubble3D val="0"/>
            <c:spPr>
              <a:solidFill>
                <a:srgbClr val="B25E3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C5E7-5D46-B260-A1FCD34A7172}"/>
              </c:ext>
            </c:extLst>
          </c:dPt>
          <c:dPt>
            <c:idx val="12"/>
            <c:invertIfNegative val="0"/>
            <c:bubble3D val="0"/>
            <c:spPr>
              <a:solidFill>
                <a:srgbClr val="FFCCC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C5E7-5D46-B260-A1FCD34A7172}"/>
              </c:ext>
            </c:extLst>
          </c:dPt>
          <c:dPt>
            <c:idx val="13"/>
            <c:invertIfNegative val="0"/>
            <c:bubble3D val="0"/>
            <c:spPr>
              <a:solidFill>
                <a:srgbClr val="FF6666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A-7906-45FC-8250-BF51DBACACF5}"/>
              </c:ext>
            </c:extLst>
          </c:dPt>
          <c:dPt>
            <c:idx val="14"/>
            <c:invertIfNegative val="0"/>
            <c:bubble3D val="0"/>
            <c:spPr>
              <a:solidFill>
                <a:srgbClr val="F3057C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B2F3-49B2-9AFA-121BFF90D0A7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Broadcast TV news</c:v>
                </c:pt>
                <c:pt idx="1">
                  <c:v>Social media</c:v>
                </c:pt>
                <c:pt idx="2">
                  <c:v>Cable TV news</c:v>
                </c:pt>
                <c:pt idx="3">
                  <c:v>Broadcast TV news web/apps</c:v>
                </c:pt>
                <c:pt idx="4">
                  <c:v>All other Internet news web/apps</c:v>
                </c:pt>
                <c:pt idx="5">
                  <c:v>Radio</c:v>
                </c:pt>
                <c:pt idx="6">
                  <c:v>National newspapers</c:v>
                </c:pt>
                <c:pt idx="7">
                  <c:v>Public TV news web/apps</c:v>
                </c:pt>
                <c:pt idx="8">
                  <c:v>Cable TV news web/apps</c:v>
                </c:pt>
                <c:pt idx="9">
                  <c:v>Local newspapers</c:v>
                </c:pt>
                <c:pt idx="10">
                  <c:v>Public TV news</c:v>
                </c:pt>
                <c:pt idx="11">
                  <c:v>Local/National newspaper web/apps</c:v>
                </c:pt>
                <c:pt idx="12">
                  <c:v>Podcasts</c:v>
                </c:pt>
                <c:pt idx="13">
                  <c:v>Streaming radio</c:v>
                </c:pt>
                <c:pt idx="14">
                  <c:v>Radio web/apps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 formatCode="0.0%">
                  <c:v>0.28000000000000003</c:v>
                </c:pt>
                <c:pt idx="1">
                  <c:v>0.14899999999999999</c:v>
                </c:pt>
                <c:pt idx="2" formatCode="0.0%">
                  <c:v>0.121</c:v>
                </c:pt>
                <c:pt idx="3">
                  <c:v>0.108</c:v>
                </c:pt>
                <c:pt idx="4">
                  <c:v>0.05</c:v>
                </c:pt>
                <c:pt idx="5">
                  <c:v>4.7E-2</c:v>
                </c:pt>
                <c:pt idx="6">
                  <c:v>0.04</c:v>
                </c:pt>
                <c:pt idx="7">
                  <c:v>3.2000000000000001E-2</c:v>
                </c:pt>
                <c:pt idx="8">
                  <c:v>3.1E-2</c:v>
                </c:pt>
                <c:pt idx="9">
                  <c:v>3.1E-2</c:v>
                </c:pt>
                <c:pt idx="10">
                  <c:v>2.4E-2</c:v>
                </c:pt>
                <c:pt idx="11">
                  <c:v>2.1999999999999999E-2</c:v>
                </c:pt>
                <c:pt idx="12">
                  <c:v>2.1999999999999999E-2</c:v>
                </c:pt>
                <c:pt idx="13">
                  <c:v>2.1000000000000001E-2</c:v>
                </c:pt>
                <c:pt idx="1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5E7-5D46-B260-A1FCD34A7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67907808"/>
        <c:axId val="467908200"/>
      </c:barChart>
      <c:catAx>
        <c:axId val="46790780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08200"/>
        <c:crosses val="autoZero"/>
        <c:auto val="1"/>
        <c:lblAlgn val="ctr"/>
        <c:lblOffset val="100"/>
        <c:noMultiLvlLbl val="0"/>
      </c:catAx>
      <c:valAx>
        <c:axId val="467908200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467907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18 +</a:t>
            </a:r>
            <a:r>
              <a:rPr lang="en-US" baseline="0" dirty="0"/>
              <a:t> Who a</a:t>
            </a:r>
            <a:r>
              <a:rPr lang="en-US" dirty="0"/>
              <a:t>gree with this statement</a:t>
            </a:r>
          </a:p>
          <a:p>
            <a:pPr>
              <a:defRPr sz="2000" b="1">
                <a:solidFill>
                  <a:schemeClr val="tx1"/>
                </a:solidFill>
              </a:defRPr>
            </a:pPr>
            <a:r>
              <a:rPr lang="en-US" sz="1400" b="1" dirty="0"/>
              <a:t>Dentist/Orthodontist or Eye doctor/Lasik</a:t>
            </a:r>
          </a:p>
        </c:rich>
      </c:tx>
      <c:layout>
        <c:manualLayout>
          <c:xMode val="edge"/>
          <c:yMode val="edge"/>
          <c:x val="0.34255510537714579"/>
          <c:y val="1.68580181304287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632525767314497"/>
          <c:y val="0.13742056074766354"/>
          <c:w val="0.59224642813193551"/>
          <c:h val="0.862579439252336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Agree with this statement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B9C-5C46-9F1A-6803D4B8739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A1C-064E-BA37-C200859A879D}"/>
              </c:ext>
            </c:extLst>
          </c:dPt>
          <c:dPt>
            <c:idx val="5"/>
            <c:invertIfNegative val="0"/>
            <c:bubble3D val="0"/>
            <c:spPr>
              <a:solidFill>
                <a:srgbClr val="3233FF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02B-1D46-889B-652F63D2CA7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EC90-2741-8769-43CC18F7FC9C}"/>
              </c:ext>
            </c:extLst>
          </c:dPt>
          <c:dPt>
            <c:idx val="7"/>
            <c:invertIfNegative val="0"/>
            <c:bubble3D val="0"/>
            <c:spPr>
              <a:solidFill>
                <a:srgbClr val="35CF1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A1C-064E-BA37-C200859A879D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02B-1D46-889B-652F63D2CA7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02B-1D46-889B-652F63D2CA7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02B-1D46-889B-652F63D2CA7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02B-1D46-889B-652F63D2CA7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B02B-1D46-889B-652F63D2CA76}"/>
              </c:ext>
            </c:extLst>
          </c:dPt>
          <c:dPt>
            <c:idx val="13"/>
            <c:invertIfNegative val="0"/>
            <c:bubble3D val="0"/>
            <c:spPr>
              <a:solidFill>
                <a:srgbClr val="37CF1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D1D6-7347-907F-4D63268F14B2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53DE-244D-A78A-268EB2654FDD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Sheet1!$A$2:$A$16</c:f>
              <c:strCache>
                <c:ptCount val="15"/>
                <c:pt idx="0">
                  <c:v>Broadcast TV news</c:v>
                </c:pt>
                <c:pt idx="1">
                  <c:v>Broadcast TV news web/apps</c:v>
                </c:pt>
                <c:pt idx="2">
                  <c:v>Local newspapers</c:v>
                </c:pt>
                <c:pt idx="3">
                  <c:v>Radio</c:v>
                </c:pt>
                <c:pt idx="4">
                  <c:v>National newspapers</c:v>
                </c:pt>
                <c:pt idx="5">
                  <c:v>Public TV news</c:v>
                </c:pt>
                <c:pt idx="6">
                  <c:v>Cable TV news</c:v>
                </c:pt>
                <c:pt idx="7">
                  <c:v>Local/National newspapers web/apps</c:v>
                </c:pt>
                <c:pt idx="8">
                  <c:v>Public TV news web/apps</c:v>
                </c:pt>
                <c:pt idx="9">
                  <c:v>Cable TV news web/apps</c:v>
                </c:pt>
                <c:pt idx="10">
                  <c:v>Radio web/apps</c:v>
                </c:pt>
                <c:pt idx="11">
                  <c:v>Streaming radio</c:v>
                </c:pt>
                <c:pt idx="12">
                  <c:v>All other Internet news web/apps</c:v>
                </c:pt>
                <c:pt idx="13">
                  <c:v>Podcasts</c:v>
                </c:pt>
                <c:pt idx="14">
                  <c:v>Social media</c:v>
                </c:pt>
              </c:strCache>
            </c:strRef>
          </c:cat>
          <c:val>
            <c:numRef>
              <c:f>Sheet1!$B$2:$B$16</c:f>
              <c:numCache>
                <c:formatCode>0.00%</c:formatCode>
                <c:ptCount val="15"/>
                <c:pt idx="0">
                  <c:v>0.85299999999999998</c:v>
                </c:pt>
                <c:pt idx="1">
                  <c:v>0.76200000000000001</c:v>
                </c:pt>
                <c:pt idx="2">
                  <c:v>0.72399999999999998</c:v>
                </c:pt>
                <c:pt idx="3">
                  <c:v>0.71</c:v>
                </c:pt>
                <c:pt idx="4">
                  <c:v>0.67900000000000005</c:v>
                </c:pt>
                <c:pt idx="5">
                  <c:v>0.67700000000000005</c:v>
                </c:pt>
                <c:pt idx="6">
                  <c:v>0.66500000000000004</c:v>
                </c:pt>
                <c:pt idx="7">
                  <c:v>0.66400000000000003</c:v>
                </c:pt>
                <c:pt idx="8">
                  <c:v>0.66</c:v>
                </c:pt>
                <c:pt idx="9">
                  <c:v>0.63</c:v>
                </c:pt>
                <c:pt idx="10">
                  <c:v>0.6</c:v>
                </c:pt>
                <c:pt idx="11">
                  <c:v>0.58899999999999997</c:v>
                </c:pt>
                <c:pt idx="12">
                  <c:v>0.56200000000000006</c:v>
                </c:pt>
                <c:pt idx="13">
                  <c:v>0.52</c:v>
                </c:pt>
                <c:pt idx="14">
                  <c:v>0.499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02B-1D46-889B-652F63D2C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3"/>
        <c:axId val="467908592"/>
        <c:axId val="467908984"/>
      </c:barChart>
      <c:catAx>
        <c:axId val="467908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7908984"/>
        <c:crosses val="autoZero"/>
        <c:auto val="1"/>
        <c:lblAlgn val="ctr"/>
        <c:lblOffset val="100"/>
        <c:noMultiLvlLbl val="0"/>
      </c:catAx>
      <c:valAx>
        <c:axId val="467908984"/>
        <c:scaling>
          <c:orientation val="minMax"/>
        </c:scaling>
        <c:delete val="1"/>
        <c:axPos val="t"/>
        <c:numFmt formatCode="0.00%" sourceLinked="1"/>
        <c:majorTickMark val="none"/>
        <c:minorTickMark val="none"/>
        <c:tickLblPos val="nextTo"/>
        <c:crossAx val="46790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0.78426</cdr:x>
      <cdr:y>0.39665</cdr:y>
    </cdr:from>
    <cdr:to>
      <cdr:x>0.91075</cdr:x>
      <cdr:y>0.48008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D0D7FCE5-1C81-92EF-F3A2-CBD0C5342B90}"/>
            </a:ext>
          </a:extLst>
        </cdr:cNvPr>
        <cdr:cNvSpPr txBox="1"/>
      </cdr:nvSpPr>
      <cdr:spPr>
        <a:xfrm xmlns:a="http://schemas.openxmlformats.org/drawingml/2006/main">
          <a:off x="8695150" y="1902222"/>
          <a:ext cx="1402404" cy="4001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US" sz="1800" b="1" dirty="0"/>
            <a:t>% A18+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0.87976</cdr:x>
      <cdr:y>0.03077</cdr:y>
    </cdr:from>
    <cdr:to>
      <cdr:x>0.96031</cdr:x>
      <cdr:y>0.09227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C776E14-9F14-45E1-A227-FAFAE273E97D}"/>
            </a:ext>
          </a:extLst>
        </cdr:cNvPr>
        <cdr:cNvSpPr txBox="1"/>
      </cdr:nvSpPr>
      <cdr:spPr>
        <a:xfrm xmlns:a="http://schemas.openxmlformats.org/drawingml/2006/main">
          <a:off x="9987253" y="151074"/>
          <a:ext cx="914400" cy="3020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/>
            <a:t>Same or more</a:t>
          </a:r>
        </a:p>
      </cdr:txBody>
    </cdr:sp>
  </cdr:relSizeAnchor>
  <cdr:relSizeAnchor xmlns:cdr="http://schemas.openxmlformats.org/drawingml/2006/chartDrawing">
    <cdr:from>
      <cdr:x>0.90267</cdr:x>
      <cdr:y>0.17699</cdr:y>
    </cdr:from>
    <cdr:to>
      <cdr:x>0.98976</cdr:x>
      <cdr:y>0.28562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E875C6A9-3AE9-4B06-8E09-4EB1BF7794B8}"/>
            </a:ext>
          </a:extLst>
        </cdr:cNvPr>
        <cdr:cNvSpPr txBox="1"/>
      </cdr:nvSpPr>
      <cdr:spPr>
        <a:xfrm xmlns:a="http://schemas.openxmlformats.org/drawingml/2006/main">
          <a:off x="10247312" y="869032"/>
          <a:ext cx="988621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0.21209</cdr:x>
      <cdr:y>0.08035</cdr:y>
    </cdr:from>
    <cdr:to>
      <cdr:x>0.2943</cdr:x>
      <cdr:y>0.13403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2342241" y="391149"/>
          <a:ext cx="907887" cy="261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r"/>
          <a:r>
            <a:rPr lang="en-US" sz="1200" dirty="0"/>
            <a:t>Any Action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83F17-7D89-4BF5-A68F-9E09FC4D3C46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8D0739-FA2F-4F32-B028-424CE00DC1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491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6F05FFA-EE28-429C-BCEB-74ED7364C62D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BFF038-FE79-4731-8216-C523A2A3BC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006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BFF038-FE79-4731-8216-C523A2A3BC4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7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Rectangle 17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 userDrawn="1">
            <p:ph type="body" sz="quarter" idx="10"/>
          </p:nvPr>
        </p:nvSpPr>
        <p:spPr>
          <a:xfrm>
            <a:off x="2325979" y="3147550"/>
            <a:ext cx="7568727" cy="707886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4000" b="0" cap="none" spc="0">
                <a:ln w="0"/>
                <a:solidFill>
                  <a:schemeClr val="accent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25876" y="1603624"/>
            <a:ext cx="4343400" cy="12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584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6" y="-5"/>
            <a:ext cx="12201525" cy="3429000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-9526" y="3428995"/>
            <a:ext cx="12201525" cy="355712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-9727" y="3419275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546728" y="1140676"/>
            <a:ext cx="9127230" cy="4813629"/>
            <a:chOff x="1546728" y="1140676"/>
            <a:chExt cx="9127230" cy="4813629"/>
          </a:xfrm>
          <a:effectLst>
            <a:reflection blurRad="63500" stA="58000" endPos="20000" dist="101600" dir="5400000" sy="-100000" algn="bl" rotWithShape="0"/>
          </a:effectLst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6728" y="1140676"/>
              <a:ext cx="9127230" cy="48136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" name="Rectangle 25"/>
            <p:cNvSpPr/>
            <p:nvPr userDrawn="1"/>
          </p:nvSpPr>
          <p:spPr>
            <a:xfrm>
              <a:off x="1778112" y="1419366"/>
              <a:ext cx="8629882" cy="42717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241300">
                <a:prstClr val="black">
                  <a:alpha val="8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8112" y="1879437"/>
            <a:ext cx="8629882" cy="646331"/>
          </a:xfrm>
        </p:spPr>
        <p:txBody>
          <a:bodyPr wrap="square" anchor="b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112" y="2807291"/>
            <a:ext cx="8629882" cy="424732"/>
          </a:xfrm>
        </p:spPr>
        <p:txBody>
          <a:bodyPr wrap="square">
            <a:sp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55" y="4851189"/>
            <a:ext cx="1976776" cy="559951"/>
          </a:xfrm>
          <a:prstGeom prst="rect">
            <a:avLst/>
          </a:prstGeom>
          <a:effectLst>
            <a:reflection blurRad="6350" stA="50000" endA="300" endPos="55500" dist="12192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287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H="1">
            <a:off x="-9527" y="-5"/>
            <a:ext cx="12201525" cy="4642308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-9526" y="4642304"/>
            <a:ext cx="12201525" cy="2343814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42304"/>
            <a:ext cx="12201729" cy="128217"/>
            <a:chOff x="-9727" y="3419275"/>
            <a:chExt cx="12201729" cy="128217"/>
          </a:xfrm>
        </p:grpSpPr>
        <p:sp>
          <p:nvSpPr>
            <p:cNvPr id="10" name="Rectangle 9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450376" y="647805"/>
            <a:ext cx="11341291" cy="938719"/>
          </a:xfrm>
        </p:spPr>
        <p:txBody>
          <a:bodyPr wrap="square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5500" b="0" cap="none" spc="0">
                <a:ln w="0"/>
                <a:solidFill>
                  <a:schemeClr val="bg1"/>
                </a:solidFill>
                <a:effectLst/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90" y="5133155"/>
            <a:ext cx="5228437" cy="148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4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584" y="1253330"/>
            <a:ext cx="11351819" cy="4909963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199" y="6380100"/>
            <a:ext cx="988621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550968"/>
            <a:ext cx="8641773" cy="230832"/>
          </a:xfrm>
        </p:spPr>
        <p:txBody>
          <a:bodyPr anchor="b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79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40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for blue and green bkg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 flipH="1">
            <a:off x="6096000" y="5317"/>
            <a:ext cx="6105526" cy="1483015"/>
          </a:xfrm>
          <a:prstGeom prst="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1" y="5317"/>
            <a:ext cx="6095999" cy="1483015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 rot="16200000" flipV="1">
            <a:off x="2667203" y="3381297"/>
            <a:ext cx="6880179" cy="128217"/>
            <a:chOff x="-9727" y="3419275"/>
            <a:chExt cx="12201729" cy="128217"/>
          </a:xfrm>
        </p:grpSpPr>
        <p:sp>
          <p:nvSpPr>
            <p:cNvPr id="11" name="Rectangle 1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Arial"/>
              </a:endParaRPr>
            </a:p>
          </p:txBody>
        </p:sp>
      </p:grpSp>
      <p:sp>
        <p:nvSpPr>
          <p:cNvPr id="18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7"/>
            <a:ext cx="5445673" cy="230832"/>
          </a:xfrm>
        </p:spPr>
        <p:txBody>
          <a:bodyPr wrap="square"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18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0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6017821" y="209549"/>
            <a:ext cx="6096000" cy="1104900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  <a:lvl2pPr marL="457200" indent="0" algn="ctr">
              <a:buNone/>
              <a:defRPr sz="3600">
                <a:solidFill>
                  <a:schemeClr val="bg1"/>
                </a:solidFill>
              </a:defRPr>
            </a:lvl2pPr>
            <a:lvl3pPr marL="914400" indent="0" algn="ctr">
              <a:buNone/>
              <a:defRPr sz="3600">
                <a:solidFill>
                  <a:schemeClr val="bg1"/>
                </a:solidFill>
              </a:defRPr>
            </a:lvl3pPr>
            <a:lvl4pPr marL="1371600" indent="0" algn="ctr">
              <a:buNone/>
              <a:defRPr sz="3600">
                <a:solidFill>
                  <a:schemeClr val="bg1"/>
                </a:solidFill>
              </a:defRPr>
            </a:lvl4pPr>
            <a:lvl5pPr marL="1828800" indent="0" algn="ctr">
              <a:buNone/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262759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6"/>
          </p:nvPr>
        </p:nvSpPr>
        <p:spPr>
          <a:xfrm>
            <a:off x="6349813" y="1692565"/>
            <a:ext cx="5600527" cy="4478090"/>
          </a:xfrm>
        </p:spPr>
        <p:txBody>
          <a:bodyPr/>
          <a:lstStyle>
            <a:lvl1pPr marL="228600" indent="-228600">
              <a:buClr>
                <a:srgbClr val="0000FF"/>
              </a:buClr>
              <a:buFont typeface="Wingdings" panose="05000000000000000000" pitchFamily="2" charset="2"/>
              <a:buChar char="§"/>
              <a:defRPr sz="3000"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4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FFC00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8918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419100" y="1093788"/>
            <a:ext cx="11353304" cy="49069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75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646331"/>
          </a:xfrm>
        </p:spPr>
        <p:txBody>
          <a:bodyPr wrap="square" anchor="t">
            <a:spAutoFit/>
          </a:bodyPr>
          <a:lstStyle>
            <a:lvl1pPr algn="ctr">
              <a:defRPr sz="4000">
                <a:solidFill>
                  <a:srgbClr val="0000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70621" y="6380100"/>
            <a:ext cx="2743200" cy="365125"/>
          </a:xfrm>
        </p:spPr>
        <p:txBody>
          <a:bodyPr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fld id="{BB88B489-69ED-4F0A-A940-13A5E0BFFCB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6759" y="0"/>
            <a:ext cx="91723" cy="6858000"/>
            <a:chOff x="72034" y="0"/>
            <a:chExt cx="193017" cy="6858000"/>
          </a:xfrm>
        </p:grpSpPr>
        <p:sp>
          <p:nvSpPr>
            <p:cNvPr id="9" name="Rectangle 8"/>
            <p:cNvSpPr/>
            <p:nvPr/>
          </p:nvSpPr>
          <p:spPr>
            <a:xfrm rot="5400000">
              <a:off x="-813303" y="885337"/>
              <a:ext cx="1963690" cy="1930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1252896" y="3288620"/>
              <a:ext cx="2842877" cy="1930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-857175" y="5735775"/>
              <a:ext cx="2051434" cy="1930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 descr="TVB_Logo_RGB_300_4_Line_Tag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98360" y="6356350"/>
            <a:ext cx="1434197" cy="40555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19099" y="6344538"/>
            <a:ext cx="8641773" cy="230832"/>
          </a:xfrm>
        </p:spPr>
        <p:txBody>
          <a:bodyPr>
            <a:spAutoFit/>
          </a:bodyPr>
          <a:lstStyle>
            <a:lvl1pPr marL="0" indent="0">
              <a:buNone/>
              <a:defRPr sz="1000"/>
            </a:lvl1pPr>
            <a:lvl2pPr marL="457200" indent="0">
              <a:buNone/>
              <a:defRPr sz="1000"/>
            </a:lvl2pPr>
            <a:lvl3pPr marL="914400" indent="0">
              <a:buNone/>
              <a:defRPr sz="10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419100" y="1103915"/>
            <a:ext cx="11353800" cy="4856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784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dist="25400" dir="1800000" algn="ctr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EB4B4-1FD9-4839-9E2F-E9539FB6F072}" type="slidenum">
              <a:rPr 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241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 flipH="1">
            <a:off x="-9527" y="-6"/>
            <a:ext cx="12201525" cy="5890663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5890657"/>
            <a:ext cx="12201525" cy="967343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9727" y="5890659"/>
            <a:ext cx="12201729" cy="128217"/>
            <a:chOff x="-9727" y="3419275"/>
            <a:chExt cx="12201729" cy="128217"/>
          </a:xfrm>
        </p:grpSpPr>
        <p:sp>
          <p:nvSpPr>
            <p:cNvPr id="21" name="Rectangle 20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1688"/>
            <a:ext cx="11425813" cy="854080"/>
          </a:xfrm>
        </p:spPr>
        <p:txBody>
          <a:bodyPr wrap="square" anchor="ctr">
            <a:sp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642" y="6150922"/>
            <a:ext cx="1702358" cy="4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364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240">
          <p15:clr>
            <a:srgbClr val="FBAE40"/>
          </p15:clr>
        </p15:guide>
        <p15:guide id="4" pos="74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B489-69ED-4F0A-A940-13A5E0BFFC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4" r:id="rId5"/>
    <p:sldLayoutId id="2147483662" r:id="rId6"/>
    <p:sldLayoutId id="2147483663" r:id="rId7"/>
    <p:sldLayoutId id="2147483665" r:id="rId8"/>
    <p:sldLayoutId id="2147483677" r:id="rId9"/>
    <p:sldLayoutId id="2147483678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5F4AF29-377C-4901-E603-6EC783CE7899}"/>
              </a:ext>
            </a:extLst>
          </p:cNvPr>
          <p:cNvSpPr/>
          <p:nvPr/>
        </p:nvSpPr>
        <p:spPr>
          <a:xfrm>
            <a:off x="0" y="3429000"/>
            <a:ext cx="12191999" cy="3459879"/>
          </a:xfrm>
          <a:prstGeom prst="rect">
            <a:avLst/>
          </a:prstGeom>
          <a:solidFill>
            <a:srgbClr val="6671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139639"/>
            <a:ext cx="12201525" cy="3651245"/>
          </a:xfrm>
          <a:prstGeom prst="rect">
            <a:avLst/>
          </a:prstGeom>
          <a:solidFill>
            <a:srgbClr val="C8F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2558077" y="1685984"/>
            <a:ext cx="7162800" cy="123353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FF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2023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None/>
              <a:tabLst>
                <a:tab pos="0" algn="l"/>
                <a:tab pos="1198563" algn="l"/>
              </a:tabLst>
              <a:defRPr/>
            </a:pPr>
            <a:r>
              <a:rPr lang="en-US" sz="4000" b="1" dirty="0">
                <a:solidFill>
                  <a:sysClr val="windowText" lastClr="000000"/>
                </a:solidFill>
              </a:rPr>
              <a:t>Purchase Funnel Study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095" y="219763"/>
            <a:ext cx="4806765" cy="136158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8965" y="3416256"/>
            <a:ext cx="12201729" cy="128217"/>
            <a:chOff x="-9727" y="3419275"/>
            <a:chExt cx="12201729" cy="128217"/>
          </a:xfrm>
        </p:grpSpPr>
        <p:sp>
          <p:nvSpPr>
            <p:cNvPr id="16" name="Rectangle 15"/>
            <p:cNvSpPr/>
            <p:nvPr/>
          </p:nvSpPr>
          <p:spPr>
            <a:xfrm rot="10800000" flipH="1">
              <a:off x="-9727" y="3419276"/>
              <a:ext cx="3493790" cy="128216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800000" flipH="1">
              <a:off x="3484063" y="3419276"/>
              <a:ext cx="5058036" cy="128216"/>
            </a:xfrm>
            <a:prstGeom prst="rect">
              <a:avLst/>
            </a:prstGeom>
            <a:solidFill>
              <a:srgbClr val="36CF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10800000" flipH="1">
              <a:off x="8542098" y="3419275"/>
              <a:ext cx="3649904" cy="128216"/>
            </a:xfrm>
            <a:prstGeom prst="rect">
              <a:avLst/>
            </a:prstGeom>
            <a:solidFill>
              <a:srgbClr val="1322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8CE4EA7-EF87-CAC5-E40C-3E53AE0F2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58" y="3886716"/>
            <a:ext cx="10120928" cy="276707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6F9A93-4F10-A332-A3FE-0A73CBB002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283376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5750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919454741"/>
              </p:ext>
            </p:extLst>
          </p:nvPr>
        </p:nvGraphicFramePr>
        <p:xfrm>
          <a:off x="457200" y="1611382"/>
          <a:ext cx="11582400" cy="431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684205746"/>
              </p:ext>
            </p:extLst>
          </p:nvPr>
        </p:nvGraphicFramePr>
        <p:xfrm>
          <a:off x="457200" y="1681118"/>
          <a:ext cx="11582400" cy="463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1529"/>
            <a:ext cx="11582400" cy="646331"/>
          </a:xfrm>
        </p:spPr>
        <p:txBody>
          <a:bodyPr>
            <a:noAutofit/>
          </a:bodyPr>
          <a:lstStyle/>
          <a:p>
            <a:r>
              <a:rPr lang="en-US" sz="3600" dirty="0"/>
              <a:t>Ad Exposure Does NOT Guarantee Importance,</a:t>
            </a:r>
            <a:br>
              <a:rPr lang="en-US" sz="3600" dirty="0"/>
            </a:br>
            <a:r>
              <a:rPr lang="en-US" sz="3600" dirty="0"/>
              <a:t>Except for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10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1393" y="6424752"/>
            <a:ext cx="9943605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S10/S11/QA4 “In the past two months, did you see, hear or read any advertisement in any of these media/digital internet media?”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07394" y="1306377"/>
            <a:ext cx="4972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Dentist/Orthodontist or Eye doctor/Lasik</a:t>
            </a:r>
          </a:p>
        </p:txBody>
      </p:sp>
    </p:spTree>
    <p:extLst>
      <p:ext uri="{BB962C8B-B14F-4D97-AF65-F5344CB8AC3E}">
        <p14:creationId xmlns:p14="http://schemas.microsoft.com/office/powerpoint/2010/main" val="3498795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196" y="195145"/>
            <a:ext cx="12013804" cy="867930"/>
          </a:xfrm>
        </p:spPr>
        <p:txBody>
          <a:bodyPr/>
          <a:lstStyle/>
          <a:p>
            <a:r>
              <a:rPr lang="en-US" sz="2800" dirty="0"/>
              <a:t>Media Makes a Difference in Motivating In-Market Dentist/Orthodontist or Eye doctor/Lasik Consumers…But it Declines Moving Down the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94385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QA4/QA5/QA6/QA7/QA8 (cume of all media cited as most important)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248937"/>
              </p:ext>
            </p:extLst>
          </p:nvPr>
        </p:nvGraphicFramePr>
        <p:xfrm>
          <a:off x="420688" y="1794970"/>
          <a:ext cx="11352212" cy="391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48328" y="2936385"/>
            <a:ext cx="2895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3333FF"/>
                </a:solidFill>
              </a:rPr>
              <a:t>% Influenced by Media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21417" y="3729171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909"/>
                </a:solidFill>
              </a:rPr>
              <a:t>% NOT Influenced by Media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8250" y="1294234"/>
            <a:ext cx="5682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Dentist/Orthodontist or Eye doctor/Lasik A18+</a:t>
            </a:r>
          </a:p>
        </p:txBody>
      </p:sp>
    </p:spTree>
    <p:extLst>
      <p:ext uri="{BB962C8B-B14F-4D97-AF65-F5344CB8AC3E}">
        <p14:creationId xmlns:p14="http://schemas.microsoft.com/office/powerpoint/2010/main" val="3534201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645984"/>
              </p:ext>
            </p:extLst>
          </p:nvPr>
        </p:nvGraphicFramePr>
        <p:xfrm>
          <a:off x="419099" y="0"/>
          <a:ext cx="11352212" cy="6404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065" y="196032"/>
            <a:ext cx="11981935" cy="978729"/>
          </a:xfrm>
        </p:spPr>
        <p:txBody>
          <a:bodyPr/>
          <a:lstStyle/>
          <a:p>
            <a:r>
              <a:rPr lang="en-US" sz="3200" dirty="0"/>
              <a:t>What Influenced Dentist/Orthodontist or Eye doctor/Lasik Consumers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43254" y="6430165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QA4/QA5/QA6/QA7/QA8 Most important for media with at least 1 funnel stage at 2%+ shown; 2%, 1%, &amp; 0% not shown/labeled</a:t>
            </a:r>
          </a:p>
        </p:txBody>
      </p:sp>
    </p:spTree>
    <p:extLst>
      <p:ext uri="{BB962C8B-B14F-4D97-AF65-F5344CB8AC3E}">
        <p14:creationId xmlns:p14="http://schemas.microsoft.com/office/powerpoint/2010/main" val="1440592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3615"/>
            <a:ext cx="11658599" cy="1089529"/>
          </a:xfrm>
        </p:spPr>
        <p:txBody>
          <a:bodyPr/>
          <a:lstStyle/>
          <a:p>
            <a:r>
              <a:rPr lang="en-US" sz="3600" dirty="0"/>
              <a:t>Of Those that Cited TV as the Most Important,</a:t>
            </a:r>
            <a:br>
              <a:rPr lang="en-US" sz="3600" dirty="0"/>
            </a:br>
            <a:r>
              <a:rPr lang="en-US" sz="3600" dirty="0"/>
              <a:t>7 in 10 Picked Broadcast TV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QA4 How to read: Of the 39% that said TV was most important for awareness, 68% of them cited Broadcast TV as the most important.</a:t>
            </a:r>
          </a:p>
        </p:txBody>
      </p:sp>
      <p:graphicFrame>
        <p:nvGraphicFramePr>
          <p:cNvPr id="8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301864"/>
              </p:ext>
            </p:extLst>
          </p:nvPr>
        </p:nvGraphicFramePr>
        <p:xfrm>
          <a:off x="420687" y="1600200"/>
          <a:ext cx="11542711" cy="4684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7965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5972"/>
            <a:ext cx="11352809" cy="590931"/>
          </a:xfrm>
        </p:spPr>
        <p:txBody>
          <a:bodyPr/>
          <a:lstStyle/>
          <a:p>
            <a:r>
              <a:rPr lang="en-US" sz="3600" dirty="0"/>
              <a:t>The Primary Source for News: Broadcast Television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1393" y="6280650"/>
            <a:ext cx="8641773" cy="507831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B1 “Which one of the following sources, if any, would you say is your primary source for news?” Among those who chose a primary news source. Percentages are rounded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8512" y="897947"/>
            <a:ext cx="10190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sources, if any, would you say is your primary source for news?</a:t>
            </a:r>
            <a:endParaRPr lang="en-US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9952784"/>
              </p:ext>
            </p:extLst>
          </p:nvPr>
        </p:nvGraphicFramePr>
        <p:xfrm>
          <a:off x="228600" y="1252538"/>
          <a:ext cx="11885220" cy="512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26600" y="1342268"/>
            <a:ext cx="47387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% A18+ Dentist/Orthodontist or Eye doctor/Lasik</a:t>
            </a:r>
          </a:p>
        </p:txBody>
      </p:sp>
    </p:spTree>
    <p:extLst>
      <p:ext uri="{BB962C8B-B14F-4D97-AF65-F5344CB8AC3E}">
        <p14:creationId xmlns:p14="http://schemas.microsoft.com/office/powerpoint/2010/main" val="4005159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57810"/>
            <a:ext cx="11352809" cy="618631"/>
          </a:xfrm>
        </p:spPr>
        <p:txBody>
          <a:bodyPr/>
          <a:lstStyle/>
          <a:p>
            <a:r>
              <a:rPr lang="en-US" sz="3800" dirty="0"/>
              <a:t>“I </a:t>
            </a:r>
            <a:r>
              <a:rPr lang="en-US" sz="3800" b="1" dirty="0"/>
              <a:t>trust</a:t>
            </a:r>
            <a:r>
              <a:rPr lang="en-US" sz="3800" dirty="0"/>
              <a:t> the news I see/hear on this media source”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9737375"/>
              </p:ext>
            </p:extLst>
          </p:nvPr>
        </p:nvGraphicFramePr>
        <p:xfrm>
          <a:off x="442116" y="898745"/>
          <a:ext cx="11384869" cy="527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B2 “I trust the news that I see/hear on this media source.” (Agree Strongly + Agree Somewhat)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46365" y="5635182"/>
            <a:ext cx="197223" cy="170330"/>
          </a:xfrm>
          <a:prstGeom prst="rect">
            <a:avLst/>
          </a:prstGeom>
          <a:solidFill>
            <a:srgbClr val="3333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49224" y="5564701"/>
            <a:ext cx="1717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Traditional Media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46360" y="5904127"/>
            <a:ext cx="197223" cy="170330"/>
          </a:xfrm>
          <a:prstGeom prst="rect">
            <a:avLst/>
          </a:prstGeom>
          <a:solidFill>
            <a:srgbClr val="36CF1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58184" y="5833646"/>
            <a:ext cx="1352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Digital Media</a:t>
            </a:r>
          </a:p>
        </p:txBody>
      </p:sp>
      <p:sp>
        <p:nvSpPr>
          <p:cNvPr id="12" name="Oval 11"/>
          <p:cNvSpPr/>
          <p:nvPr/>
        </p:nvSpPr>
        <p:spPr>
          <a:xfrm>
            <a:off x="7977554" y="5805512"/>
            <a:ext cx="660362" cy="3962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10584374" y="1534564"/>
            <a:ext cx="699656" cy="489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9172455" y="3403955"/>
            <a:ext cx="697728" cy="3809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73F1E55-6651-D647-9345-FDAD62D6C7A2}"/>
              </a:ext>
            </a:extLst>
          </p:cNvPr>
          <p:cNvSpPr/>
          <p:nvPr/>
        </p:nvSpPr>
        <p:spPr>
          <a:xfrm>
            <a:off x="9924647" y="1871642"/>
            <a:ext cx="637872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6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05545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Confluence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7CC388-4380-B7C2-183B-C3B372EBF7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58564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56394581"/>
              </p:ext>
            </p:extLst>
          </p:nvPr>
        </p:nvGraphicFramePr>
        <p:xfrm>
          <a:off x="304800" y="1575793"/>
          <a:ext cx="11582400" cy="446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5900"/>
            <a:ext cx="11582400" cy="646331"/>
          </a:xfrm>
        </p:spPr>
        <p:txBody>
          <a:bodyPr>
            <a:noAutofit/>
          </a:bodyPr>
          <a:lstStyle/>
          <a:p>
            <a:r>
              <a:rPr lang="en-US" sz="3200" dirty="0"/>
              <a:t>More TV Exposure Increases Importance, Trust, Preference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17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4D3064CE-76A8-48C5-A59A-E6914A8E9B5F}"/>
              </a:ext>
            </a:extLst>
          </p:cNvPr>
          <p:cNvSpPr txBox="1">
            <a:spLocks/>
          </p:cNvSpPr>
          <p:nvPr/>
        </p:nvSpPr>
        <p:spPr>
          <a:xfrm>
            <a:off x="419099" y="6381690"/>
            <a:ext cx="8641773" cy="400110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Source: GfK TVB Purchase Funnel 2023 Medical: Dentist/Orthodontist or Eye doctor/Lasik Category A18+</a:t>
            </a:r>
            <a:br>
              <a:rPr lang="en-US" dirty="0"/>
            </a:br>
            <a:r>
              <a:rPr lang="en-US" dirty="0"/>
              <a:t>QA4/B1/B2/C3; TV=Broadcast &amp; Cable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8B0D4-DECC-C59F-8165-DA0EDA8FB292}"/>
              </a:ext>
            </a:extLst>
          </p:cNvPr>
          <p:cNvSpPr txBox="1"/>
          <p:nvPr/>
        </p:nvSpPr>
        <p:spPr>
          <a:xfrm>
            <a:off x="2584910" y="1239257"/>
            <a:ext cx="6911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Medical: Dentist/Orthodontist/Eye doctor/Lasik A18+</a:t>
            </a:r>
          </a:p>
        </p:txBody>
      </p:sp>
    </p:spTree>
    <p:extLst>
      <p:ext uri="{BB962C8B-B14F-4D97-AF65-F5344CB8AC3E}">
        <p14:creationId xmlns:p14="http://schemas.microsoft.com/office/powerpoint/2010/main" val="26791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059440612"/>
              </p:ext>
            </p:extLst>
          </p:nvPr>
        </p:nvGraphicFramePr>
        <p:xfrm>
          <a:off x="564088" y="1811526"/>
          <a:ext cx="11208316" cy="4568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65339"/>
            <a:ext cx="11352809" cy="867930"/>
          </a:xfrm>
        </p:spPr>
        <p:txBody>
          <a:bodyPr/>
          <a:lstStyle/>
          <a:p>
            <a:r>
              <a:rPr lang="en-US" sz="2800" dirty="0"/>
              <a:t>More Exposures Means More Action For Dentist/Orthodontist or Eye doctor/Lasik Consumers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5494" y="6435209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QA9 “Which of the following did you do after seeing/hearing the ads for the category on television?"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57691" y="1329135"/>
            <a:ext cx="86417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Which of the following did you do after seeing/hearing the ads for the </a:t>
            </a:r>
          </a:p>
          <a:p>
            <a:pPr algn="ctr"/>
            <a:r>
              <a:rPr lang="en-US" sz="1400" b="1" dirty="0"/>
              <a:t>Dentist/Orthodontist or Eye doctor/Lasik category on television?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634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5972"/>
            <a:ext cx="11352809" cy="590931"/>
          </a:xfrm>
        </p:spPr>
        <p:txBody>
          <a:bodyPr/>
          <a:lstStyle/>
          <a:p>
            <a:r>
              <a:rPr lang="en-US" sz="3600" dirty="0"/>
              <a:t>“Have TV ads influenced your search selections?”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273969"/>
            <a:ext cx="9334501" cy="507831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QA10 “When doing an online search, how often, if at all, have TV ads you have seen influenced you in some ways in your search?” (Yes = combination of Every time, Most of the time &amp; Sometimes) Among those who do online searches</a:t>
            </a:r>
          </a:p>
        </p:txBody>
      </p:sp>
      <p:graphicFrame>
        <p:nvGraphicFramePr>
          <p:cNvPr id="8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481619"/>
              </p:ext>
            </p:extLst>
          </p:nvPr>
        </p:nvGraphicFramePr>
        <p:xfrm>
          <a:off x="5604074" y="1165351"/>
          <a:ext cx="6509746" cy="468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ontent Placeholder 8">
            <a:extLst>
              <a:ext uri="{FF2B5EF4-FFF2-40B4-BE49-F238E27FC236}">
                <a16:creationId xmlns:a16="http://schemas.microsoft.com/office/drawing/2014/main" id="{1DB0D466-F04D-1741-E6E6-D01121AB6E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03532"/>
              </p:ext>
            </p:extLst>
          </p:nvPr>
        </p:nvGraphicFramePr>
        <p:xfrm>
          <a:off x="0" y="1165351"/>
          <a:ext cx="6509746" cy="4686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623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 Objective and Methodology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BEF186-9A1D-A577-086E-71D0ED7CA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3" y="685800"/>
            <a:ext cx="1959051" cy="18888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46973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6472947"/>
              </p:ext>
            </p:extLst>
          </p:nvPr>
        </p:nvGraphicFramePr>
        <p:xfrm>
          <a:off x="687389" y="1974039"/>
          <a:ext cx="11087100" cy="479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5972"/>
            <a:ext cx="11352809" cy="577081"/>
          </a:xfrm>
        </p:spPr>
        <p:txBody>
          <a:bodyPr/>
          <a:lstStyle/>
          <a:p>
            <a:r>
              <a:rPr lang="en-US" sz="3500" dirty="0"/>
              <a:t>Local Television Websites/Apps Most Preferred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5488" y="6442092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C3 “Which of the following websites or apps are you most likely to turn to when you need information about local news or events?”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07055" y="838200"/>
            <a:ext cx="937788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Which of the following </a:t>
            </a:r>
            <a:r>
              <a:rPr lang="en-US" sz="2800" b="1" dirty="0"/>
              <a:t>websites or apps </a:t>
            </a:r>
            <a:r>
              <a:rPr lang="en-US" b="1" dirty="0"/>
              <a:t>are you most likely to turn to</a:t>
            </a:r>
          </a:p>
          <a:p>
            <a:pPr algn="ctr"/>
            <a:r>
              <a:rPr lang="en-US" b="1" dirty="0"/>
              <a:t>when you need information about local news or events?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993906" y="1700411"/>
            <a:ext cx="6667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% A18+ Dentist/Orthodontist or Eye doctor/Lasik</a:t>
            </a:r>
          </a:p>
        </p:txBody>
      </p:sp>
    </p:spTree>
    <p:extLst>
      <p:ext uri="{BB962C8B-B14F-4D97-AF65-F5344CB8AC3E}">
        <p14:creationId xmlns:p14="http://schemas.microsoft.com/office/powerpoint/2010/main" val="13027204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267414"/>
            <a:ext cx="12039600" cy="867930"/>
          </a:xfrm>
        </p:spPr>
        <p:txBody>
          <a:bodyPr/>
          <a:lstStyle/>
          <a:p>
            <a:r>
              <a:rPr lang="en-US" sz="2800" dirty="0"/>
              <a:t>For Dentist/Orthodontist or Eye doctor/Lasik Consumers, Local Television Websites/Apps Are The Most Visited Among Local Websites/Apps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5535" y="6447001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</a:t>
            </a:r>
            <a:r>
              <a:rPr lang="pt-BR" dirty="0"/>
              <a:t> </a:t>
            </a:r>
            <a:r>
              <a:rPr lang="en-US" dirty="0"/>
              <a:t>A18+</a:t>
            </a:r>
            <a:br>
              <a:rPr lang="en-US" dirty="0"/>
            </a:br>
            <a:r>
              <a:rPr lang="en-US" dirty="0"/>
              <a:t>C1 “When if at all did you last visit these types of websites/apps?” Among those that visit these types of sites.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7551" y="1329924"/>
            <a:ext cx="7542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solidFill>
                  <a:prstClr val="black"/>
                </a:solidFill>
              </a:rPr>
              <a:t>When, if at all, did you last visit these types of websites or apps?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Dentist/Orthodontist or Eye doctor/Lasik % A18+ among those that visit these websites/apps </a:t>
            </a:r>
            <a:endParaRPr lang="en-US" sz="1200" dirty="0">
              <a:solidFill>
                <a:prstClr val="black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FDE97CF-5AA6-714C-878C-53EFB6C4E9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302785"/>
              </p:ext>
            </p:extLst>
          </p:nvPr>
        </p:nvGraphicFramePr>
        <p:xfrm>
          <a:off x="2032000" y="2075239"/>
          <a:ext cx="8128000" cy="4063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24358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5972"/>
            <a:ext cx="11352809" cy="1089529"/>
          </a:xfrm>
        </p:spPr>
        <p:txBody>
          <a:bodyPr/>
          <a:lstStyle/>
          <a:p>
            <a:r>
              <a:rPr lang="en-US" sz="3600" dirty="0"/>
              <a:t>“When visiting a television station’s website or app, </a:t>
            </a:r>
            <a:br>
              <a:rPr lang="en-US" sz="3600" dirty="0"/>
            </a:br>
            <a:r>
              <a:rPr lang="en-US" sz="3600" dirty="0"/>
              <a:t>do you view the ads?”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736561"/>
              </p:ext>
            </p:extLst>
          </p:nvPr>
        </p:nvGraphicFramePr>
        <p:xfrm>
          <a:off x="5375235" y="2029989"/>
          <a:ext cx="5941009" cy="428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03656" y="6427784"/>
            <a:ext cx="9204960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</a:t>
            </a:r>
            <a:r>
              <a:rPr lang="pt-BR" dirty="0"/>
              <a:t> A18+</a:t>
            </a:r>
          </a:p>
          <a:p>
            <a:pPr>
              <a:spcBef>
                <a:spcPts val="0"/>
              </a:spcBef>
            </a:pPr>
            <a:r>
              <a:rPr lang="en-US" dirty="0"/>
              <a:t>C2 “How often do you look at the video ads on that local television station’s website or app?”</a:t>
            </a:r>
          </a:p>
        </p:txBody>
      </p:sp>
      <p:sp>
        <p:nvSpPr>
          <p:cNvPr id="6" name="Rectangle 5"/>
          <p:cNvSpPr/>
          <p:nvPr/>
        </p:nvSpPr>
        <p:spPr>
          <a:xfrm>
            <a:off x="5820830" y="1638936"/>
            <a:ext cx="5495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Dentist/Orthodontist or Eye doctor/Lasik</a:t>
            </a: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08694679-ED46-1C40-A9D2-7010BCA053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540667"/>
              </p:ext>
            </p:extLst>
          </p:nvPr>
        </p:nvGraphicFramePr>
        <p:xfrm>
          <a:off x="896514" y="2029990"/>
          <a:ext cx="4813739" cy="4286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99AF12AF-019E-F548-A9D5-DA502D2D1E14}"/>
              </a:ext>
            </a:extLst>
          </p:cNvPr>
          <p:cNvSpPr/>
          <p:nvPr/>
        </p:nvSpPr>
        <p:spPr>
          <a:xfrm>
            <a:off x="1642427" y="1638936"/>
            <a:ext cx="33219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 Category Average</a:t>
            </a:r>
          </a:p>
        </p:txBody>
      </p:sp>
    </p:spTree>
    <p:extLst>
      <p:ext uri="{BB962C8B-B14F-4D97-AF65-F5344CB8AC3E}">
        <p14:creationId xmlns:p14="http://schemas.microsoft.com/office/powerpoint/2010/main" val="1915369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05972"/>
            <a:ext cx="11352809" cy="1034129"/>
          </a:xfrm>
        </p:spPr>
        <p:txBody>
          <a:bodyPr/>
          <a:lstStyle/>
          <a:p>
            <a:r>
              <a:rPr lang="en-US" sz="3400" dirty="0"/>
              <a:t>“Have you ever commented, posted, liked or shared info or articles from a local TV station’s website or app?”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70393" y="1647936"/>
            <a:ext cx="56460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 Dentist/Orthodontist or Eye doctor/Lasik</a:t>
            </a:r>
          </a:p>
        </p:txBody>
      </p:sp>
      <p:graphicFrame>
        <p:nvGraphicFramePr>
          <p:cNvPr id="8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0585817"/>
              </p:ext>
            </p:extLst>
          </p:nvPr>
        </p:nvGraphicFramePr>
        <p:xfrm>
          <a:off x="-770538" y="2047706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Rectangle 9"/>
          <p:cNvSpPr/>
          <p:nvPr/>
        </p:nvSpPr>
        <p:spPr>
          <a:xfrm>
            <a:off x="2223028" y="1647936"/>
            <a:ext cx="27174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2000" b="1" i="0" u="none" strike="noStrike" kern="1200" spc="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8 Category Average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100" y="6461388"/>
            <a:ext cx="8534401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</a:t>
            </a:r>
            <a:r>
              <a:rPr lang="pt-BR" dirty="0"/>
              <a:t> A18+</a:t>
            </a:r>
            <a:br>
              <a:rPr lang="pt-BR" dirty="0"/>
            </a:br>
            <a:r>
              <a:rPr lang="en-US" dirty="0"/>
              <a:t>C4 “Have you ever commented, posted, liked or shared info or articles from a local TV station’s website or app?”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1753327"/>
              </p:ext>
            </p:extLst>
          </p:nvPr>
        </p:nvGraphicFramePr>
        <p:xfrm>
          <a:off x="4121103" y="2043927"/>
          <a:ext cx="8882964" cy="3777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2200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07182-B662-BC86-AE78-101C16DB0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867930"/>
          </a:xfrm>
        </p:spPr>
        <p:txBody>
          <a:bodyPr/>
          <a:lstStyle/>
          <a:p>
            <a:r>
              <a:rPr lang="en-US" sz="2800" dirty="0"/>
              <a:t>“Over the past two years, which of the following locations, if any, did you go to in order to receive medical treatment or a procedure?”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6F37FA-D809-17B3-03BC-0C6D9698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D2887-B847-B7B5-78FC-77ABFD2C71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099" y="641246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</a:t>
            </a:r>
            <a:r>
              <a:rPr lang="pt-BR" dirty="0"/>
              <a:t> A18+</a:t>
            </a:r>
            <a:br>
              <a:rPr lang="pt-BR" dirty="0"/>
            </a:br>
            <a:r>
              <a:rPr lang="pt-BR" dirty="0"/>
              <a:t>S6: “Over the past two years, which of the following, if any, did you go to in order to receive medical treatment or a procedure?”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C88B513-505E-6011-192F-982354B96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034690"/>
              </p:ext>
            </p:extLst>
          </p:nvPr>
        </p:nvGraphicFramePr>
        <p:xfrm>
          <a:off x="741405" y="719666"/>
          <a:ext cx="10676238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769D1B34-1713-7378-99C2-B1087D2F10DC}"/>
              </a:ext>
            </a:extLst>
          </p:cNvPr>
          <p:cNvSpPr/>
          <p:nvPr/>
        </p:nvSpPr>
        <p:spPr>
          <a:xfrm>
            <a:off x="985106" y="1860512"/>
            <a:ext cx="691661" cy="36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417AC4-375E-4905-54F1-98B6D4AAF104}"/>
              </a:ext>
            </a:extLst>
          </p:cNvPr>
          <p:cNvSpPr/>
          <p:nvPr/>
        </p:nvSpPr>
        <p:spPr>
          <a:xfrm>
            <a:off x="1837672" y="2045150"/>
            <a:ext cx="691661" cy="369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240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B503-4E52-5F40-BAC1-A1A87A57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131830"/>
            <a:ext cx="11352809" cy="1200329"/>
          </a:xfrm>
        </p:spPr>
        <p:txBody>
          <a:bodyPr/>
          <a:lstStyle/>
          <a:p>
            <a:r>
              <a:rPr lang="en-US" dirty="0"/>
              <a:t>What was the purpose of your last dentist/orthodontist visit(s)?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FFF3AE-86FA-9143-934A-05D181240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694720"/>
              </p:ext>
            </p:extLst>
          </p:nvPr>
        </p:nvGraphicFramePr>
        <p:xfrm>
          <a:off x="957432" y="1614844"/>
          <a:ext cx="10972800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EBFE-BAC7-2F4F-B2FA-FA67459E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A62B2-AA0D-2C4F-8ADD-9DCE9585F517}"/>
              </a:ext>
            </a:extLst>
          </p:cNvPr>
          <p:cNvSpPr txBox="1"/>
          <p:nvPr/>
        </p:nvSpPr>
        <p:spPr>
          <a:xfrm>
            <a:off x="5371092" y="1480510"/>
            <a:ext cx="193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Medical A18+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5F00D3-BC9B-E14C-A00B-00CFB6FCC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412468"/>
            <a:ext cx="8642350" cy="369332"/>
          </a:xfrm>
        </p:spPr>
        <p:txBody>
          <a:bodyPr/>
          <a:lstStyle/>
          <a:p>
            <a:r>
              <a:rPr lang="en-US" dirty="0"/>
              <a:t>Source: GfK TVB Purchase Funnel 2023</a:t>
            </a:r>
            <a:r>
              <a:rPr lang="pt-BR" dirty="0"/>
              <a:t> </a:t>
            </a:r>
            <a:r>
              <a:rPr lang="en-US" dirty="0"/>
              <a:t>Medical category A18+</a:t>
            </a:r>
            <a:br>
              <a:rPr lang="en-US" dirty="0"/>
            </a:br>
            <a:r>
              <a:rPr lang="en-US" dirty="0"/>
              <a:t>X1” What was the purpose of your dentist/orthodontist visit(s)?”</a:t>
            </a:r>
          </a:p>
        </p:txBody>
      </p:sp>
    </p:spTree>
    <p:extLst>
      <p:ext uri="{BB962C8B-B14F-4D97-AF65-F5344CB8AC3E}">
        <p14:creationId xmlns:p14="http://schemas.microsoft.com/office/powerpoint/2010/main" val="3861867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5B503-4E52-5F40-BAC1-A1A87A57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15" y="131830"/>
            <a:ext cx="11471190" cy="720783"/>
          </a:xfrm>
        </p:spPr>
        <p:txBody>
          <a:bodyPr/>
          <a:lstStyle/>
          <a:p>
            <a:r>
              <a:rPr lang="en-US" dirty="0"/>
              <a:t>What was the purpose of your eye doctor visit(s)?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5FFF3AE-86FA-9143-934A-05D181240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7240056"/>
              </p:ext>
            </p:extLst>
          </p:nvPr>
        </p:nvGraphicFramePr>
        <p:xfrm>
          <a:off x="984978" y="1504152"/>
          <a:ext cx="10972800" cy="4942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EBFE-BAC7-2F4F-B2FA-FA67459E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3695" y="6361045"/>
            <a:ext cx="988621" cy="365125"/>
          </a:xfrm>
        </p:spPr>
        <p:txBody>
          <a:bodyPr/>
          <a:lstStyle/>
          <a:p>
            <a:fld id="{BB88B489-69ED-4F0A-A940-13A5E0BFFCB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DA62B2-AA0D-2C4F-8ADD-9DCE9585F517}"/>
              </a:ext>
            </a:extLst>
          </p:cNvPr>
          <p:cNvSpPr txBox="1"/>
          <p:nvPr/>
        </p:nvSpPr>
        <p:spPr>
          <a:xfrm>
            <a:off x="5241082" y="1504152"/>
            <a:ext cx="1936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Medical A18+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F5F00D3-BC9B-E14C-A00B-00CFB6FCC7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412468"/>
            <a:ext cx="8642350" cy="369332"/>
          </a:xfrm>
        </p:spPr>
        <p:txBody>
          <a:bodyPr/>
          <a:lstStyle/>
          <a:p>
            <a:r>
              <a:rPr lang="en-US" dirty="0"/>
              <a:t>Source: GfK TVB Purchase Funnel 2023</a:t>
            </a:r>
            <a:r>
              <a:rPr lang="pt-BR" dirty="0"/>
              <a:t> </a:t>
            </a:r>
            <a:r>
              <a:rPr lang="en-US" dirty="0"/>
              <a:t>Medical category A18+</a:t>
            </a:r>
            <a:br>
              <a:rPr lang="en-US" dirty="0"/>
            </a:br>
            <a:r>
              <a:rPr lang="en-US" dirty="0"/>
              <a:t>X2 “What was the purpose of your last eye doctor visit(s)?”</a:t>
            </a:r>
          </a:p>
        </p:txBody>
      </p:sp>
    </p:spTree>
    <p:extLst>
      <p:ext uri="{BB962C8B-B14F-4D97-AF65-F5344CB8AC3E}">
        <p14:creationId xmlns:p14="http://schemas.microsoft.com/office/powerpoint/2010/main" val="3726906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AD107E-F81C-47A4-859F-53AA54E130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227519"/>
              </p:ext>
            </p:extLst>
          </p:nvPr>
        </p:nvGraphicFramePr>
        <p:xfrm>
          <a:off x="429336" y="1529763"/>
          <a:ext cx="11352212" cy="491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2FC1A1-FB4F-48C9-86EF-23E9DEE43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978729"/>
          </a:xfrm>
        </p:spPr>
        <p:txBody>
          <a:bodyPr/>
          <a:lstStyle/>
          <a:p>
            <a:r>
              <a:rPr lang="en-US" sz="3200" dirty="0"/>
              <a:t>Dentist/Orthodontist or Eye doctor/Lasik: In 2023, Do You Plan To Use These Methods More, The Same, or Less?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92BDC-1D10-4248-91C0-BFC5184A2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CBFCB7F8-9AE5-4526-9171-1BCA56400ABA}"/>
              </a:ext>
            </a:extLst>
          </p:cNvPr>
          <p:cNvSpPr txBox="1"/>
          <p:nvPr/>
        </p:nvSpPr>
        <p:spPr>
          <a:xfrm>
            <a:off x="10676633" y="2889939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21BEEF3-711E-45EE-B141-B8DB618A57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9100" y="6273969"/>
            <a:ext cx="8642350" cy="507831"/>
          </a:xfrm>
        </p:spPr>
        <p:txBody>
          <a:bodyPr/>
          <a:lstStyle/>
          <a:p>
            <a:r>
              <a:rPr lang="en-US" dirty="0"/>
              <a:t>Source: GfK TVB Purchase Funnel 2023</a:t>
            </a:r>
            <a:r>
              <a:rPr lang="pt-BR" dirty="0"/>
              <a:t> </a:t>
            </a:r>
            <a:r>
              <a:rPr lang="en-US" dirty="0"/>
              <a:t>Dentist/Orthodontist or Eye doctor/Lasik Category A18+</a:t>
            </a:r>
            <a:br>
              <a:rPr lang="en-US" dirty="0"/>
            </a:br>
            <a:r>
              <a:rPr lang="en-US" dirty="0"/>
              <a:t>CI-9: “Starting next year (2023), do you plan to use these methods to get Dentist/Orthodontist or Eye doctor/Lasik care more, the same, or less?” Among those for whom the questions are applicable</a:t>
            </a:r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99C1B8B7-921A-49AF-84EA-5D603641D47A}"/>
              </a:ext>
            </a:extLst>
          </p:cNvPr>
          <p:cNvSpPr txBox="1"/>
          <p:nvPr/>
        </p:nvSpPr>
        <p:spPr>
          <a:xfrm>
            <a:off x="10690384" y="4664919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81%</a:t>
            </a:r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C7C678BE-00A3-423B-B9F8-D9F049A13589}"/>
              </a:ext>
            </a:extLst>
          </p:cNvPr>
          <p:cNvSpPr txBox="1"/>
          <p:nvPr/>
        </p:nvSpPr>
        <p:spPr>
          <a:xfrm>
            <a:off x="10676633" y="2775902"/>
            <a:ext cx="838200" cy="533400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/>
              <a:t>82%</a:t>
            </a:r>
          </a:p>
        </p:txBody>
      </p:sp>
    </p:spTree>
    <p:extLst>
      <p:ext uri="{BB962C8B-B14F-4D97-AF65-F5344CB8AC3E}">
        <p14:creationId xmlns:p14="http://schemas.microsoft.com/office/powerpoint/2010/main" val="858827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B003D9-81CB-B043-C4BE-E60D3844D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621" y="2804445"/>
            <a:ext cx="11425813" cy="19961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Opinion Leaders</a:t>
            </a:r>
            <a:br>
              <a:rPr kumimoji="0" lang="en-US" sz="55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  <a:t>My Friends/Family Ask and Trust my Advice On This Topic</a:t>
            </a:r>
            <a:br>
              <a:rPr kumimoji="0" lang="en-US" sz="2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/>
                <a:ea typeface="+mn-ea"/>
                <a:cs typeface="Arial"/>
              </a:rPr>
            </a:br>
            <a:endParaRPr kumimoji="0" lang="en-US" sz="55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/>
              <a:ea typeface="+mn-ea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688A4-9AF9-AA2E-1D6F-306543DD30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3011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58591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00" y="193705"/>
            <a:ext cx="11480764" cy="978729"/>
          </a:xfrm>
        </p:spPr>
        <p:txBody>
          <a:bodyPr/>
          <a:lstStyle/>
          <a:p>
            <a:r>
              <a:rPr lang="en-US" sz="3200" dirty="0"/>
              <a:t>Dentist/Orthodontist or Eye doctor/Lasik TV Ads </a:t>
            </a:r>
            <a:br>
              <a:rPr lang="en-US" sz="3200" dirty="0"/>
            </a:br>
            <a:r>
              <a:rPr lang="en-US" sz="3200" dirty="0"/>
              <a:t>Motivate Opinion Leaders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19099" y="6431518"/>
            <a:ext cx="8641773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</a:t>
            </a:r>
            <a:r>
              <a:rPr lang="pt-BR" dirty="0"/>
              <a:t> A18+</a:t>
            </a:r>
            <a:br>
              <a:rPr lang="pt-BR" dirty="0"/>
            </a:br>
            <a:r>
              <a:rPr lang="en-US" dirty="0"/>
              <a:t>QA9 “Which of the following did you do after seeing/hearing the ads for the category on television?”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3881057"/>
              </p:ext>
            </p:extLst>
          </p:nvPr>
        </p:nvGraphicFramePr>
        <p:xfrm>
          <a:off x="831428" y="1784349"/>
          <a:ext cx="11043505" cy="431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42531" y="1195422"/>
            <a:ext cx="11067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Which of the following did you do after seeing/hearing the ads for the category on television?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6703" y="2777773"/>
            <a:ext cx="2060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Went online to learn more </a:t>
            </a:r>
            <a:br>
              <a:rPr lang="en-US" sz="1200" dirty="0"/>
            </a:br>
            <a:r>
              <a:rPr lang="en-US" sz="1200" dirty="0"/>
              <a:t>about what was advertised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3345" y="4763596"/>
            <a:ext cx="3553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Remembered you had seen the brand advertised </a:t>
            </a:r>
            <a:br>
              <a:rPr lang="en-US" sz="1200" dirty="0"/>
            </a:br>
            <a:r>
              <a:rPr lang="en-US" sz="1200" dirty="0"/>
              <a:t>before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1838" y="4134372"/>
            <a:ext cx="274510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1200" dirty="0"/>
              <a:t>Contacted or visited the advertiser’s store/office/facility/branch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6714" y="5491084"/>
            <a:ext cx="31902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Talked with others about the advertisement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4523" y="3406884"/>
            <a:ext cx="3472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/>
              <a:t>Friended, liked or followed what was advertised </a:t>
            </a:r>
            <a:br>
              <a:rPr lang="en-US" sz="1200" dirty="0"/>
            </a:br>
            <a:r>
              <a:rPr lang="en-US" sz="1200" dirty="0"/>
              <a:t>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69998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1950"/>
            <a:ext cx="11352809" cy="646331"/>
          </a:xfrm>
        </p:spPr>
        <p:txBody>
          <a:bodyPr>
            <a:noAutofit/>
          </a:bodyPr>
          <a:lstStyle/>
          <a:p>
            <a:pPr marL="1487488" indent="-1487488" algn="l"/>
            <a:r>
              <a:rPr lang="en-US" sz="2400" dirty="0"/>
              <a:t>Objective: To identify the importance of media platforms in influencing Dentist/Orthodontist or Eye doctor/Lasik consumers during their purchase decision process. 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5486400"/>
            <a:ext cx="6892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TVB commissioned        to do the research study.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04" y="5536205"/>
            <a:ext cx="38100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E82B97-898F-9942-A997-5F481BD5A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481" y="2411284"/>
            <a:ext cx="7444846" cy="2035431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2930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28379" y="6430325"/>
            <a:ext cx="9858132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</a:t>
            </a:r>
            <a:r>
              <a:rPr lang="pt-BR" dirty="0"/>
              <a:t> A18+</a:t>
            </a:r>
            <a:br>
              <a:rPr lang="pt-BR" dirty="0"/>
            </a:br>
            <a:r>
              <a:rPr lang="en-US" dirty="0"/>
              <a:t>QA10/C2/C4</a:t>
            </a:r>
          </a:p>
        </p:txBody>
      </p:sp>
      <p:graphicFrame>
        <p:nvGraphicFramePr>
          <p:cNvPr id="6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963698"/>
              </p:ext>
            </p:extLst>
          </p:nvPr>
        </p:nvGraphicFramePr>
        <p:xfrm>
          <a:off x="502148" y="2177050"/>
          <a:ext cx="3321520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473439" y="1317960"/>
            <a:ext cx="3581400" cy="6463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“Have TV ads influenced your search selections?”</a:t>
            </a:r>
          </a:p>
        </p:txBody>
      </p:sp>
      <p:graphicFrame>
        <p:nvGraphicFramePr>
          <p:cNvPr id="8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995178"/>
              </p:ext>
            </p:extLst>
          </p:nvPr>
        </p:nvGraphicFramePr>
        <p:xfrm>
          <a:off x="4435434" y="2177050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4317566" y="1317960"/>
            <a:ext cx="3771901" cy="92333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/>
              <a:t>“When visiting a television station’s website or app, do you view the ads?”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5885" y="5692404"/>
            <a:ext cx="381000" cy="28969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66820" y="5692404"/>
            <a:ext cx="37547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Dentist/orthodontist or Eye doctor/Lasik total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83823" y="5669200"/>
            <a:ext cx="381000" cy="28969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64758" y="5669200"/>
            <a:ext cx="4681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Dentist/orthodontist or Eye doctor/Lasik Opinion Leaders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4186205" y="1098464"/>
            <a:ext cx="0" cy="437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7BB7ED-1120-5047-B11F-B6068FBB6CF9}"/>
              </a:ext>
            </a:extLst>
          </p:cNvPr>
          <p:cNvCxnSpPr/>
          <p:nvPr/>
        </p:nvCxnSpPr>
        <p:spPr>
          <a:xfrm>
            <a:off x="8174864" y="1135253"/>
            <a:ext cx="0" cy="4371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Content Placeholder 7">
            <a:extLst>
              <a:ext uri="{FF2B5EF4-FFF2-40B4-BE49-F238E27FC236}">
                <a16:creationId xmlns:a16="http://schemas.microsoft.com/office/drawing/2014/main" id="{E2436A4D-D344-A246-8931-AAB02329CF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9699426"/>
              </p:ext>
            </p:extLst>
          </p:nvPr>
        </p:nvGraphicFramePr>
        <p:xfrm>
          <a:off x="8461863" y="2249579"/>
          <a:ext cx="3310541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6D71CD82-62DE-F64D-88D8-5BFF0C4A6FC5}"/>
              </a:ext>
            </a:extLst>
          </p:cNvPr>
          <p:cNvSpPr txBox="1">
            <a:spLocks/>
          </p:cNvSpPr>
          <p:nvPr/>
        </p:nvSpPr>
        <p:spPr>
          <a:xfrm>
            <a:off x="8174864" y="1198321"/>
            <a:ext cx="4023780" cy="1089529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0000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“Have you ever commented, posted, liked, or shared information, articles or videos from a local TV station’s website or app?”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9057FCC-F104-5346-BEE8-08CAF0CE7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099" y="223021"/>
            <a:ext cx="11352809" cy="978729"/>
          </a:xfrm>
        </p:spPr>
        <p:txBody>
          <a:bodyPr/>
          <a:lstStyle/>
          <a:p>
            <a:r>
              <a:rPr lang="en-US" sz="3200" dirty="0"/>
              <a:t>Local TV Assets Resonate with Dentist/Orthodontist or Eye doctor/Lasik Opinion Leaders</a:t>
            </a:r>
          </a:p>
        </p:txBody>
      </p:sp>
    </p:spTree>
    <p:extLst>
      <p:ext uri="{BB962C8B-B14F-4D97-AF65-F5344CB8AC3E}">
        <p14:creationId xmlns:p14="http://schemas.microsoft.com/office/powerpoint/2010/main" val="1069411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34101"/>
            <a:ext cx="11352809" cy="535531"/>
          </a:xfrm>
        </p:spPr>
        <p:txBody>
          <a:bodyPr/>
          <a:lstStyle/>
          <a:p>
            <a:r>
              <a:rPr lang="en-US" sz="3200" dirty="0"/>
              <a:t>Dentist/Orthodontist or Eye doctor/Lasik Category 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770907"/>
            <a:ext cx="11162803" cy="502029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58% of Dentist/Orthodontist or Eye doctor/Lasik consumers were exposed to three or more media platforms.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Exposure to a media platform is not a guarantee of consumer importance, except for TV.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60% of respondents were exposed to ads on TV, more than any other measured platform.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Television is the most important influencer at all stages of the purchase funnel. 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Broadcast TV is the primary news source.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en-US" sz="2400" dirty="0"/>
              <a:t>Broadcast TV news is #1 for trust among all measured media platforms. Broadcast TV websites/apps are the most trusted among digital platforms. Social media was the least trusted.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578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7" y="126899"/>
            <a:ext cx="11904023" cy="978729"/>
          </a:xfrm>
        </p:spPr>
        <p:txBody>
          <a:bodyPr/>
          <a:lstStyle/>
          <a:p>
            <a:r>
              <a:rPr lang="en-US" sz="3200" dirty="0"/>
              <a:t>Exposure to TV ads motivates Dentist/Orthodontist or Eye doctor/Lasik consumers to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1"/>
            <a:ext cx="11188685" cy="5255568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Drives users to go online to learn more.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Initiates word of mouth.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Helps recall of ad in other media.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Creates social media engagement with the product/advertiser.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More exposure to TV ads increases importance, trust, and preference.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87% said Dentist/Orthodontist or Eye doctor/Lasik TV ads influenced their search selections. This number goes up to 91% for opinion leaders.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19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535531"/>
          </a:xfrm>
        </p:spPr>
        <p:txBody>
          <a:bodyPr/>
          <a:lstStyle/>
          <a:p>
            <a:r>
              <a:rPr lang="en-US" sz="3200" dirty="0"/>
              <a:t>Dentist/Orthodontist or Eye doctor/Lasik Digital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74018"/>
            <a:ext cx="11351819" cy="4909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Local TV websites/apps were the most preferred websites for local news and events and were the most visited among local websites/apps.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88% of those visiting a local TV station’s website or apps said they viewed the ads.  This goes up to 91% for opinion leaders.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800" dirty="0"/>
              <a:t>54% commented, posted, liked or shared information, articles, or videos from a local TV station’s website or app.  This goes up to 60% for opinion leaders.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7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1059" y="1790700"/>
            <a:ext cx="8629882" cy="990600"/>
          </a:xfrm>
        </p:spPr>
        <p:txBody>
          <a:bodyPr/>
          <a:lstStyle/>
          <a:p>
            <a:r>
              <a:rPr lang="en-US" sz="6000"/>
              <a:t>Thank You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812085-E4EB-0C00-7310-139172158F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96" y="2743200"/>
            <a:ext cx="2056807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31986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99598"/>
            <a:ext cx="11352809" cy="978729"/>
          </a:xfrm>
        </p:spPr>
        <p:txBody>
          <a:bodyPr/>
          <a:lstStyle/>
          <a:p>
            <a:r>
              <a:rPr lang="en-US" sz="3200" dirty="0"/>
              <a:t>Dentist/Orthodontist or Eye doctor/Lasik Research Overview: Methodology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914400"/>
            <a:ext cx="11162803" cy="5096493"/>
          </a:xfrm>
        </p:spPr>
        <p:txBody>
          <a:bodyPr>
            <a:noAutofit/>
          </a:bodyPr>
          <a:lstStyle/>
          <a:p>
            <a:pPr marL="1201738" indent="-1201738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 WHO: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>
                <a:solidFill>
                  <a:schemeClr val="tx2"/>
                </a:solidFill>
              </a:rPr>
              <a:t>The general study which included 8 categories </a:t>
            </a:r>
            <a:r>
              <a:rPr lang="en-US" sz="1200" dirty="0">
                <a:solidFill>
                  <a:schemeClr val="tx2"/>
                </a:solidFill>
              </a:rPr>
              <a:t>(</a:t>
            </a:r>
            <a:r>
              <a:rPr lang="en-US" sz="1200" dirty="0"/>
              <a:t>Automotive, Banking, Furniture/Bedding/Carpet, Legal, Medical: Hospital/Urgent care, Medical: Dentist/Orthodontist, Eye doctor/Lasik, Online retail, and In-Store retail)</a:t>
            </a:r>
            <a:r>
              <a:rPr lang="en-US" sz="1200" dirty="0">
                <a:solidFill>
                  <a:schemeClr val="tx2"/>
                </a:solidFill>
              </a:rPr>
              <a:t> </a:t>
            </a:r>
            <a:r>
              <a:rPr lang="en-US" sz="1600" dirty="0">
                <a:solidFill>
                  <a:schemeClr val="tx2"/>
                </a:solidFill>
              </a:rPr>
              <a:t>had </a:t>
            </a:r>
            <a:r>
              <a:rPr lang="en-US" sz="1600" dirty="0"/>
              <a:t>4,000 interviews collected via opt-in sample. Each respondent answered a series of questions for up to three product/service categories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600" dirty="0"/>
              <a:t>This analysis focuses on </a:t>
            </a:r>
            <a:r>
              <a:rPr lang="en-US" sz="1600" b="1" dirty="0"/>
              <a:t>the Dentist/Orthodontist or Eye doctor/Lasik</a:t>
            </a:r>
            <a:r>
              <a:rPr lang="en-US" sz="1600" dirty="0"/>
              <a:t> category. The number of respondents for the the category was 1,561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800" dirty="0"/>
              <a:t>To qualify for the Dentist/Orthodontist or Eye doctor/Lasik category, respondents needed to be age 18+ and: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Received Dentist/Orthodontist or Eye doctor/Lasik treatment over the past two years. 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400" dirty="0"/>
              <a:t>Have seen/heard or read an advertisement for that category in ANY of about 20 media platforms both traditional and digital, in the past 2 months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WHEN: </a:t>
            </a:r>
            <a:r>
              <a:rPr lang="en-US" sz="1600" dirty="0"/>
              <a:t>Interviews took place December 1, 2022– December 15,2022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WHAT: </a:t>
            </a:r>
            <a:r>
              <a:rPr lang="en-US" sz="1600" dirty="0"/>
              <a:t>Via 12-minute online quantitative survey about the influence of advertising platforms at each stage of the consumer purchase decision, actions taken post-advertising, and attitudinal questions 	</a:t>
            </a:r>
          </a:p>
          <a:p>
            <a:pPr marL="971550" indent="-97155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600" dirty="0"/>
              <a:t>	Respondents were given the choice of taking the survey in either English or Spanish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4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Source: GfK TVB Purchase Funnel 2023 Dentist/Orthodontist or Eye doctor/Lasik category</a:t>
            </a:r>
          </a:p>
        </p:txBody>
      </p:sp>
    </p:spTree>
    <p:extLst>
      <p:ext uri="{BB962C8B-B14F-4D97-AF65-F5344CB8AC3E}">
        <p14:creationId xmlns:p14="http://schemas.microsoft.com/office/powerpoint/2010/main" val="3232251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92185"/>
            <a:ext cx="11352809" cy="1366528"/>
          </a:xfrm>
        </p:spPr>
        <p:txBody>
          <a:bodyPr/>
          <a:lstStyle/>
          <a:p>
            <a:r>
              <a:rPr lang="en-US" sz="3600" dirty="0"/>
              <a:t>These are the media platforms measured</a:t>
            </a:r>
            <a:br>
              <a:rPr lang="en-US" sz="3200" dirty="0"/>
            </a:br>
            <a:r>
              <a:rPr lang="en-US" sz="2800" dirty="0"/>
              <a:t>Respondents did not have to be exposed to a TV ad </a:t>
            </a:r>
            <a:br>
              <a:rPr lang="en-US" sz="2800" dirty="0"/>
            </a:br>
            <a:r>
              <a:rPr lang="en-US" sz="2800" dirty="0"/>
              <a:t>to be included in the study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FF0E6-B28D-47FB-82BB-E6AB0AF17B14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  <a:latin typeface="Tahoma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232853" y="1846816"/>
            <a:ext cx="7785846" cy="1371600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247899" y="3360974"/>
            <a:ext cx="7696200" cy="3133343"/>
          </a:xfrm>
          <a:prstGeom prst="rect">
            <a:avLst/>
          </a:prstGeom>
          <a:noFill/>
          <a:ln w="1905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0863" y="3566645"/>
            <a:ext cx="4583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   Digital media include: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106252" y="4204415"/>
            <a:ext cx="3027378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Cable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Consumer review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 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Display/banner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Email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Internet radio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radio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Local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1187AA-BB83-855F-D62E-371F1C1B8D9C}"/>
              </a:ext>
            </a:extLst>
          </p:cNvPr>
          <p:cNvGrpSpPr/>
          <p:nvPr/>
        </p:nvGrpSpPr>
        <p:grpSpPr>
          <a:xfrm>
            <a:off x="2173301" y="1902200"/>
            <a:ext cx="1306612" cy="1283038"/>
            <a:chOff x="2173301" y="1902200"/>
            <a:chExt cx="1306612" cy="128303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543F78D-74E8-59DC-093E-87D4CFF70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69103" y="1902200"/>
              <a:ext cx="915008" cy="760123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7330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TV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305291" y="2846684"/>
              <a:ext cx="10426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(Broadcast, Cable and On-Demand)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6573868" y="4130845"/>
            <a:ext cx="3027378" cy="2298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Network TV station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Magazine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Newspaper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Search engine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Social media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Streaming TV services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Video ad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333FF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Yellow Pages 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+mn-ea"/>
                <a:cs typeface="Helvetica" panose="020B0604020202020204" pitchFamily="34" charset="0"/>
              </a:rPr>
              <a:t>site/app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CDBA7E1-15ED-E77B-2AB7-5D31D16C5FA3}"/>
              </a:ext>
            </a:extLst>
          </p:cNvPr>
          <p:cNvGrpSpPr/>
          <p:nvPr/>
        </p:nvGrpSpPr>
        <p:grpSpPr>
          <a:xfrm>
            <a:off x="3420871" y="1973328"/>
            <a:ext cx="1306612" cy="960377"/>
            <a:chOff x="3420871" y="1973328"/>
            <a:chExt cx="1306612" cy="960377"/>
          </a:xfrm>
        </p:grpSpPr>
        <p:sp>
          <p:nvSpPr>
            <p:cNvPr id="19" name="TextBox 18"/>
            <p:cNvSpPr txBox="1"/>
            <p:nvPr/>
          </p:nvSpPr>
          <p:spPr>
            <a:xfrm>
              <a:off x="3420871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Radio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7072129-5A6D-D8A7-0244-FAB0FAAE1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1931" y="1973328"/>
              <a:ext cx="624493" cy="559101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D28BBB-6661-FA0C-C033-5F0D68295221}"/>
              </a:ext>
            </a:extLst>
          </p:cNvPr>
          <p:cNvGrpSpPr/>
          <p:nvPr/>
        </p:nvGrpSpPr>
        <p:grpSpPr>
          <a:xfrm>
            <a:off x="6675146" y="1933584"/>
            <a:ext cx="1724556" cy="1197690"/>
            <a:chOff x="6976772" y="1943629"/>
            <a:chExt cx="1724556" cy="1197690"/>
          </a:xfrm>
        </p:grpSpPr>
        <p:sp>
          <p:nvSpPr>
            <p:cNvPr id="29" name="TextBox 28"/>
            <p:cNvSpPr txBox="1"/>
            <p:nvPr/>
          </p:nvSpPr>
          <p:spPr>
            <a:xfrm>
              <a:off x="697677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Print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185745" y="2802765"/>
              <a:ext cx="13066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(Newspaper and Magazine, Yellow Pages)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6D9FF97-FA58-462A-AC10-3D5657A24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6349" y="1943629"/>
              <a:ext cx="605403" cy="602478"/>
            </a:xfrm>
            <a:prstGeom prst="rect">
              <a:avLst/>
            </a:prstGeom>
          </p:spPr>
        </p:pic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3588C17-FBBD-98A8-699E-40F0180BF10D}"/>
              </a:ext>
            </a:extLst>
          </p:cNvPr>
          <p:cNvGrpSpPr/>
          <p:nvPr/>
        </p:nvGrpSpPr>
        <p:grpSpPr>
          <a:xfrm>
            <a:off x="8182625" y="1909959"/>
            <a:ext cx="1724556" cy="1023746"/>
            <a:chOff x="8315082" y="1909959"/>
            <a:chExt cx="1724556" cy="1023746"/>
          </a:xfrm>
        </p:grpSpPr>
        <p:sp>
          <p:nvSpPr>
            <p:cNvPr id="71" name="TextBox 70"/>
            <p:cNvSpPr txBox="1"/>
            <p:nvPr/>
          </p:nvSpPr>
          <p:spPr>
            <a:xfrm>
              <a:off x="831508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Digital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02E64BF-58A4-3F85-D32D-543BCC63F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23004" y="1909959"/>
              <a:ext cx="1508713" cy="678378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57ED2C77-47FB-77C4-DDC8-D774BE0B9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0387" y="3442900"/>
            <a:ext cx="1508713" cy="67837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8F867F1E-E17F-CD7E-F896-55F1BB18E897}"/>
              </a:ext>
            </a:extLst>
          </p:cNvPr>
          <p:cNvGrpSpPr/>
          <p:nvPr/>
        </p:nvGrpSpPr>
        <p:grpSpPr>
          <a:xfrm>
            <a:off x="4314292" y="1902200"/>
            <a:ext cx="1724556" cy="1031505"/>
            <a:chOff x="4314292" y="1902200"/>
            <a:chExt cx="1724556" cy="103150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BA9E3C6-5602-C138-055E-A563C5FCB5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38632" y="1902200"/>
              <a:ext cx="675876" cy="68084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4314292" y="2502818"/>
              <a:ext cx="172455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Mail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C2FB4F1-C323-97EB-6241-A7DDEF1C46D9}"/>
              </a:ext>
            </a:extLst>
          </p:cNvPr>
          <p:cNvGrpSpPr/>
          <p:nvPr/>
        </p:nvGrpSpPr>
        <p:grpSpPr>
          <a:xfrm>
            <a:off x="5755150" y="1950282"/>
            <a:ext cx="1306612" cy="1200959"/>
            <a:chOff x="5755150" y="1950282"/>
            <a:chExt cx="1306612" cy="1200959"/>
          </a:xfrm>
        </p:grpSpPr>
        <p:sp>
          <p:nvSpPr>
            <p:cNvPr id="26" name="TextBox 25"/>
            <p:cNvSpPr txBox="1"/>
            <p:nvPr/>
          </p:nvSpPr>
          <p:spPr>
            <a:xfrm>
              <a:off x="5755150" y="2502818"/>
              <a:ext cx="13066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1" i="0" u="none" strike="noStrike" kern="1200" cap="none" spc="0" normalizeH="0" baseline="0" noProof="0" dirty="0">
                  <a:ln>
                    <a:noFill/>
                  </a:ln>
                  <a:solidFill>
                    <a:srgbClr val="3333FF"/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OOH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937438" y="2812687"/>
              <a:ext cx="9420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homa"/>
                  <a:ea typeface="+mn-ea"/>
                  <a:cs typeface="Helvetica" panose="020B0604020202020204" pitchFamily="34" charset="0"/>
                </a:rPr>
                <a:t>(Billboard and Movie Theater)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01ED718-896E-651B-2FBD-74FDC708E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06140" y="1950282"/>
              <a:ext cx="804632" cy="6555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3438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>
            <a:extLst>
              <a:ext uri="{FF2B5EF4-FFF2-40B4-BE49-F238E27FC236}">
                <a16:creationId xmlns:a16="http://schemas.microsoft.com/office/drawing/2014/main" id="{82659276-DB01-0639-69AC-F9DCC1E2A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643" y="1410553"/>
            <a:ext cx="5603679" cy="51426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178514"/>
            <a:ext cx="11620005" cy="646331"/>
          </a:xfrm>
        </p:spPr>
        <p:txBody>
          <a:bodyPr>
            <a:noAutofit/>
          </a:bodyPr>
          <a:lstStyle/>
          <a:p>
            <a:r>
              <a:rPr lang="en-US" sz="3600" dirty="0"/>
              <a:t>Respondents were asked to rate which medium was important in each stage of the Purchase Funnel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FF0E6-B28D-47FB-82BB-E6AB0AF17B14}" type="slidenum">
              <a:rPr lang="en-US" smtClean="0">
                <a:solidFill>
                  <a:srgbClr val="1C1C1C"/>
                </a:solidFill>
              </a:rPr>
              <a:pPr/>
              <a:t>6</a:t>
            </a:fld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32" name="Right Brace 31"/>
          <p:cNvSpPr/>
          <p:nvPr/>
        </p:nvSpPr>
        <p:spPr>
          <a:xfrm>
            <a:off x="6858000" y="5476022"/>
            <a:ext cx="419660" cy="623888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0" name="Right Brace 29"/>
          <p:cNvSpPr/>
          <p:nvPr/>
        </p:nvSpPr>
        <p:spPr>
          <a:xfrm>
            <a:off x="8889249" y="1912886"/>
            <a:ext cx="425302" cy="646331"/>
          </a:xfrm>
          <a:prstGeom prst="rightBrace">
            <a:avLst>
              <a:gd name="adj1" fmla="val 8333"/>
              <a:gd name="adj2" fmla="val 48302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Right Brace 16"/>
          <p:cNvSpPr/>
          <p:nvPr/>
        </p:nvSpPr>
        <p:spPr>
          <a:xfrm rot="10800000">
            <a:off x="3548808" y="2943444"/>
            <a:ext cx="403048" cy="2252011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365499" y="1778168"/>
            <a:ext cx="1733550" cy="1015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Reaching 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Consumers</a:t>
            </a:r>
          </a:p>
          <a:p>
            <a:r>
              <a:rPr lang="en-US" sz="2000" b="1" dirty="0">
                <a:solidFill>
                  <a:prstClr val="black"/>
                </a:solidFill>
              </a:rPr>
              <a:t>Early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315200" y="5447447"/>
            <a:ext cx="1419225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</a:rPr>
              <a:t>Making a purchase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3715506"/>
            <a:ext cx="2794352" cy="7078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algn="r"/>
            <a:r>
              <a:rPr lang="en-US" sz="2000" b="1" dirty="0">
                <a:solidFill>
                  <a:prstClr val="black"/>
                </a:solidFill>
              </a:rPr>
              <a:t>Preparing for</a:t>
            </a:r>
          </a:p>
          <a:p>
            <a:pPr algn="r"/>
            <a:r>
              <a:rPr lang="en-US" sz="2000" b="1" dirty="0">
                <a:solidFill>
                  <a:prstClr val="black"/>
                </a:solidFill>
              </a:rPr>
              <a:t>Purchase Decision</a:t>
            </a:r>
          </a:p>
        </p:txBody>
      </p:sp>
    </p:spTree>
    <p:extLst>
      <p:ext uri="{BB962C8B-B14F-4D97-AF65-F5344CB8AC3E}">
        <p14:creationId xmlns:p14="http://schemas.microsoft.com/office/powerpoint/2010/main" val="3568098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85187" y="2819400"/>
            <a:ext cx="11425813" cy="85408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 Influence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0B311F-567C-8D2E-89E2-1B93ED0CE0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74" y="662832"/>
            <a:ext cx="1959051" cy="18888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21546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AE2D6F33-A5CE-FD41-9B7F-2BEEA47B3C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633153"/>
              </p:ext>
            </p:extLst>
          </p:nvPr>
        </p:nvGraphicFramePr>
        <p:xfrm>
          <a:off x="3088265" y="1253780"/>
          <a:ext cx="5038514" cy="4891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91265"/>
            <a:ext cx="11352809" cy="867930"/>
          </a:xfrm>
        </p:spPr>
        <p:txBody>
          <a:bodyPr/>
          <a:lstStyle/>
          <a:p>
            <a:r>
              <a:rPr lang="en-US" sz="2800" dirty="0"/>
              <a:t>58% of Dentist/Orthodontist or Eye doctor/Lasik Consumers Were Exposed to Three or More Media Platforms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31455" y="6282708"/>
            <a:ext cx="6182424" cy="507831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S10/S11 “In the past two months, did you see, hear or read an advertisement for Dentist/Orthodontist or Eye doctor/Lasik in any of these media/digital media?”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02482" y="1373048"/>
            <a:ext cx="6182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Dentist/Orthodontist or Eye doctor/Lasik % A18+ </a:t>
            </a: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37781816-E8A1-F441-A02C-FA7EB9EB003A}"/>
              </a:ext>
            </a:extLst>
          </p:cNvPr>
          <p:cNvSpPr/>
          <p:nvPr/>
        </p:nvSpPr>
        <p:spPr>
          <a:xfrm>
            <a:off x="6706667" y="2019954"/>
            <a:ext cx="328183" cy="1934369"/>
          </a:xfrm>
          <a:prstGeom prst="rightBrace">
            <a:avLst>
              <a:gd name="adj1" fmla="val 0"/>
              <a:gd name="adj2" fmla="val 50000"/>
            </a:avLst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A4B9EB-19FC-1349-AC24-EBCC31CD1774}"/>
              </a:ext>
            </a:extLst>
          </p:cNvPr>
          <p:cNvSpPr txBox="1"/>
          <p:nvPr/>
        </p:nvSpPr>
        <p:spPr>
          <a:xfrm>
            <a:off x="7034850" y="2802472"/>
            <a:ext cx="82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58%</a:t>
            </a:r>
          </a:p>
        </p:txBody>
      </p:sp>
    </p:spTree>
    <p:extLst>
      <p:ext uri="{BB962C8B-B14F-4D97-AF65-F5344CB8AC3E}">
        <p14:creationId xmlns:p14="http://schemas.microsoft.com/office/powerpoint/2010/main" val="3776122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95" y="280114"/>
            <a:ext cx="11352809" cy="978729"/>
          </a:xfrm>
        </p:spPr>
        <p:txBody>
          <a:bodyPr/>
          <a:lstStyle/>
          <a:p>
            <a:r>
              <a:rPr lang="en-US" sz="3200" dirty="0"/>
              <a:t>With Dentist/Orthodontist or Eye doctor/Lasik Ads, TV Tops Exposure at 60%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3441024"/>
              </p:ext>
            </p:extLst>
          </p:nvPr>
        </p:nvGraphicFramePr>
        <p:xfrm>
          <a:off x="304800" y="926445"/>
          <a:ext cx="11887200" cy="5236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B489-69ED-4F0A-A940-13A5E0BFFCB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42695" y="6424266"/>
            <a:ext cx="9715501" cy="369332"/>
          </a:xfrm>
        </p:spPr>
        <p:txBody>
          <a:bodyPr/>
          <a:lstStyle/>
          <a:p>
            <a:r>
              <a:rPr lang="en-US" dirty="0"/>
              <a:t>Source: GfK TVB Purchase Funnel 2023 Dentist/Orthodontist or Eye doctor/Lasik Category A18+</a:t>
            </a:r>
            <a:br>
              <a:rPr lang="en-US" dirty="0"/>
            </a:br>
            <a:r>
              <a:rPr lang="en-US" dirty="0"/>
              <a:t>S10/S11 “In the past two months, did you see, hear or read any advertisement in any of these media/digital internet media?”</a:t>
            </a:r>
          </a:p>
        </p:txBody>
      </p:sp>
    </p:spTree>
    <p:extLst>
      <p:ext uri="{BB962C8B-B14F-4D97-AF65-F5344CB8AC3E}">
        <p14:creationId xmlns:p14="http://schemas.microsoft.com/office/powerpoint/2010/main" val="420875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VB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3333FF"/>
      </a:accent1>
      <a:accent2>
        <a:srgbClr val="36CF13"/>
      </a:accent2>
      <a:accent3>
        <a:srgbClr val="FF0000"/>
      </a:accent3>
      <a:accent4>
        <a:srgbClr val="7030A0"/>
      </a:accent4>
      <a:accent5>
        <a:srgbClr val="FF3399"/>
      </a:accent5>
      <a:accent6>
        <a:srgbClr val="FF9900"/>
      </a:accent6>
      <a:hlink>
        <a:srgbClr val="3333FF"/>
      </a:hlink>
      <a:folHlink>
        <a:srgbClr val="00B0F0"/>
      </a:folHlink>
    </a:clrScheme>
    <a:fontScheme name="Custom 1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TVB16x8_Standard</Template>
  <TotalTime>11719</TotalTime>
  <Words>2576</Words>
  <Application>Microsoft Office PowerPoint</Application>
  <PresentationFormat>Widescreen</PresentationFormat>
  <Paragraphs>246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Tahoma</vt:lpstr>
      <vt:lpstr>Wingdings</vt:lpstr>
      <vt:lpstr>Office Theme</vt:lpstr>
      <vt:lpstr>PowerPoint Presentation</vt:lpstr>
      <vt:lpstr>Study Objective and Methodology</vt:lpstr>
      <vt:lpstr>Objective: To identify the importance of media platforms in influencing Dentist/Orthodontist or Eye doctor/Lasik consumers during their purchase decision process.    </vt:lpstr>
      <vt:lpstr>Dentist/Orthodontist or Eye doctor/Lasik Research Overview: Methodology</vt:lpstr>
      <vt:lpstr>These are the media platforms measured Respondents did not have to be exposed to a TV ad  to be included in the study</vt:lpstr>
      <vt:lpstr>Respondents were asked to rate which medium was important in each stage of the Purchase Funnel</vt:lpstr>
      <vt:lpstr>Media Influence</vt:lpstr>
      <vt:lpstr>58% of Dentist/Orthodontist or Eye doctor/Lasik Consumers Were Exposed to Three or More Media Platforms</vt:lpstr>
      <vt:lpstr>With Dentist/Orthodontist or Eye doctor/Lasik Ads, TV Tops Exposure at 60%</vt:lpstr>
      <vt:lpstr>Ad Exposure Does NOT Guarantee Importance, Except for TV</vt:lpstr>
      <vt:lpstr>Media Makes a Difference in Motivating In-Market Dentist/Orthodontist or Eye doctor/Lasik Consumers…But it Declines Moving Down the Funnel</vt:lpstr>
      <vt:lpstr>What Influenced Dentist/Orthodontist or Eye doctor/Lasik Consumers Most</vt:lpstr>
      <vt:lpstr>Of Those that Cited TV as the Most Important, 7 in 10 Picked Broadcast TV</vt:lpstr>
      <vt:lpstr>The Primary Source for News: Broadcast Television</vt:lpstr>
      <vt:lpstr>“I trust the news I see/hear on this media source”</vt:lpstr>
      <vt:lpstr>Media Confluence</vt:lpstr>
      <vt:lpstr>More TV Exposure Increases Importance, Trust, Preference</vt:lpstr>
      <vt:lpstr>More Exposures Means More Action For Dentist/Orthodontist or Eye doctor/Lasik Consumers</vt:lpstr>
      <vt:lpstr>“Have TV ads influenced your search selections?”</vt:lpstr>
      <vt:lpstr>Local Television Websites/Apps Most Preferred</vt:lpstr>
      <vt:lpstr>For Dentist/Orthodontist or Eye doctor/Lasik Consumers, Local Television Websites/Apps Are The Most Visited Among Local Websites/Apps</vt:lpstr>
      <vt:lpstr>“When visiting a television station’s website or app,  do you view the ads?”</vt:lpstr>
      <vt:lpstr>“Have you ever commented, posted, liked or shared info or articles from a local TV station’s website or app?” </vt:lpstr>
      <vt:lpstr>“Over the past two years, which of the following locations, if any, did you go to in order to receive medical treatment or a procedure?”</vt:lpstr>
      <vt:lpstr>What was the purpose of your last dentist/orthodontist visit(s)?</vt:lpstr>
      <vt:lpstr>What was the purpose of your eye doctor visit(s)?</vt:lpstr>
      <vt:lpstr>Dentist/Orthodontist or Eye doctor/Lasik: In 2023, Do You Plan To Use These Methods More, The Same, or Less?</vt:lpstr>
      <vt:lpstr>Opinion Leaders My Friends/Family Ask and Trust my Advice On This Topic </vt:lpstr>
      <vt:lpstr>Dentist/Orthodontist or Eye doctor/Lasik TV Ads  Motivate Opinion Leaders</vt:lpstr>
      <vt:lpstr>Local TV Assets Resonate with Dentist/Orthodontist or Eye doctor/Lasik Opinion Leaders</vt:lpstr>
      <vt:lpstr>Dentist/Orthodontist or Eye doctor/Lasik Category Key Points</vt:lpstr>
      <vt:lpstr>Exposure to TV ads motivates Dentist/Orthodontist or Eye doctor/Lasik consumers to action</vt:lpstr>
      <vt:lpstr>Dentist/Orthodontist or Eye doctor/Lasik Digital 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clairew</dc:creator>
  <cp:lastModifiedBy>Anthony Spirito</cp:lastModifiedBy>
  <cp:revision>1206</cp:revision>
  <cp:lastPrinted>2022-02-01T15:45:05Z</cp:lastPrinted>
  <dcterms:created xsi:type="dcterms:W3CDTF">2017-03-08T14:37:33Z</dcterms:created>
  <dcterms:modified xsi:type="dcterms:W3CDTF">2023-02-27T21:35:05Z</dcterms:modified>
</cp:coreProperties>
</file>