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047" r:id="rId2"/>
    <p:sldId id="257" r:id="rId3"/>
    <p:sldId id="542" r:id="rId4"/>
    <p:sldId id="259" r:id="rId5"/>
    <p:sldId id="261" r:id="rId6"/>
    <p:sldId id="984" r:id="rId7"/>
    <p:sldId id="985" r:id="rId8"/>
    <p:sldId id="555" r:id="rId9"/>
    <p:sldId id="524" r:id="rId10"/>
    <p:sldId id="546" r:id="rId11"/>
    <p:sldId id="525" r:id="rId12"/>
    <p:sldId id="526" r:id="rId13"/>
    <p:sldId id="528" r:id="rId14"/>
    <p:sldId id="529" r:id="rId15"/>
    <p:sldId id="530" r:id="rId16"/>
    <p:sldId id="271" r:id="rId17"/>
    <p:sldId id="1038" r:id="rId18"/>
    <p:sldId id="548" r:id="rId19"/>
    <p:sldId id="547" r:id="rId20"/>
    <p:sldId id="534" r:id="rId21"/>
    <p:sldId id="309" r:id="rId22"/>
    <p:sldId id="535" r:id="rId23"/>
    <p:sldId id="390" r:id="rId24"/>
    <p:sldId id="1049" r:id="rId25"/>
    <p:sldId id="1048" r:id="rId26"/>
    <p:sldId id="1019" r:id="rId27"/>
    <p:sldId id="1014" r:id="rId28"/>
    <p:sldId id="1041" r:id="rId29"/>
    <p:sldId id="550" r:id="rId30"/>
    <p:sldId id="521" r:id="rId31"/>
    <p:sldId id="435" r:id="rId32"/>
    <p:sldId id="539" r:id="rId33"/>
    <p:sldId id="540" r:id="rId34"/>
    <p:sldId id="308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344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E3C"/>
    <a:srgbClr val="FF6666"/>
    <a:srgbClr val="FFCCCC"/>
    <a:srgbClr val="D3D3D3"/>
    <a:srgbClr val="DAFDF6"/>
    <a:srgbClr val="FFA4FF"/>
    <a:srgbClr val="FF6600"/>
    <a:srgbClr val="9F5FCF"/>
    <a:srgbClr val="6E6EA2"/>
    <a:srgbClr val="F30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186" y="144"/>
      </p:cViewPr>
      <p:guideLst>
        <p:guide orient="horz" pos="2832"/>
        <p:guide pos="3840"/>
        <p:guide orient="horz" pos="3312"/>
        <p:guide orient="horz" pos="3984"/>
        <p:guide pos="3504"/>
        <p:guide pos="4176"/>
        <p:guide pos="7296"/>
        <p:guide orient="horz" pos="1344"/>
        <p:guide orient="horz" pos="480"/>
        <p:guide orient="horz" pos="1776"/>
        <p:guide orient="horz" pos="3744"/>
        <p:guide pos="384"/>
        <p:guide orient="horz" pos="624"/>
        <p:guide orient="horz" pos="6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1-8349-BACA-1F8A231D96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1-8349-BACA-1F8A231D96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B1-8349-BACA-1F8A231D96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B1-8349-BACA-1F8A231D961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B1-8349-BACA-1F8A231D961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Six+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CB1-8349-BACA-1F8A231D9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189432"/>
        <c:axId val="344190216"/>
      </c:barChart>
      <c:catAx>
        <c:axId val="344189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4190216"/>
        <c:crosses val="autoZero"/>
        <c:auto val="1"/>
        <c:lblAlgn val="ctr"/>
        <c:lblOffset val="100"/>
        <c:noMultiLvlLbl val="0"/>
      </c:catAx>
      <c:valAx>
        <c:axId val="3441902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418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1" dirty="0"/>
              <a:t>Medical: Hospital/Urgent care/Clinic</a:t>
            </a:r>
          </a:p>
        </c:rich>
      </c:tx>
      <c:layout>
        <c:manualLayout>
          <c:xMode val="edge"/>
          <c:yMode val="edge"/>
          <c:x val="0.34255510537714579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9C-5C46-9F1A-6803D4B873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1C-064E-BA37-C200859A879D}"/>
              </c:ext>
            </c:extLst>
          </c:dPt>
          <c:dPt>
            <c:idx val="5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rgbClr val="35CF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rgbClr val="37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1C-064E-BA37-C200859A87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rgbClr val="37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D1D6-7347-907F-4D63268F14B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3DE-244D-A78A-268EB2654FD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6D39-49CC-92E6-67B39CE53FB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Local broadcast TV news</c:v>
                </c:pt>
                <c:pt idx="1">
                  <c:v>National broadcast network TV news</c:v>
                </c:pt>
                <c:pt idx="2">
                  <c:v>Local newspapers</c:v>
                </c:pt>
                <c:pt idx="3">
                  <c:v>Radio</c:v>
                </c:pt>
                <c:pt idx="4">
                  <c:v>National newspapers</c:v>
                </c:pt>
                <c:pt idx="5">
                  <c:v>Public TV news</c:v>
                </c:pt>
                <c:pt idx="6">
                  <c:v>Local/National newspaper web/apps</c:v>
                </c:pt>
                <c:pt idx="7">
                  <c:v>Public TV news web/apps</c:v>
                </c:pt>
                <c:pt idx="8">
                  <c:v>Local broadcast TV web/apps</c:v>
                </c:pt>
                <c:pt idx="9">
                  <c:v>National broadcast network web/apps</c:v>
                </c:pt>
                <c:pt idx="10">
                  <c:v>Cable TV news</c:v>
                </c:pt>
                <c:pt idx="11">
                  <c:v>Cable TV news web/apps</c:v>
                </c:pt>
                <c:pt idx="12">
                  <c:v>Radio web/apps</c:v>
                </c:pt>
                <c:pt idx="13">
                  <c:v>All other Internet news web/apps</c:v>
                </c:pt>
                <c:pt idx="14">
                  <c:v>Podcasts</c:v>
                </c:pt>
                <c:pt idx="15">
                  <c:v>Social media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0.76</c:v>
                </c:pt>
                <c:pt idx="1">
                  <c:v>0.76</c:v>
                </c:pt>
                <c:pt idx="2">
                  <c:v>0.73199999999999998</c:v>
                </c:pt>
                <c:pt idx="3">
                  <c:v>0.69899999999999995</c:v>
                </c:pt>
                <c:pt idx="4">
                  <c:v>0.69099999999999995</c:v>
                </c:pt>
                <c:pt idx="5">
                  <c:v>0.68600000000000005</c:v>
                </c:pt>
                <c:pt idx="6">
                  <c:v>0.68100000000000005</c:v>
                </c:pt>
                <c:pt idx="7">
                  <c:v>0.65900000000000003</c:v>
                </c:pt>
                <c:pt idx="8">
                  <c:v>0.65600000000000003</c:v>
                </c:pt>
                <c:pt idx="9">
                  <c:v>0.65600000000000003</c:v>
                </c:pt>
                <c:pt idx="10">
                  <c:v>0.65500000000000003</c:v>
                </c:pt>
                <c:pt idx="11">
                  <c:v>0.63500000000000001</c:v>
                </c:pt>
                <c:pt idx="12">
                  <c:v>0.628</c:v>
                </c:pt>
                <c:pt idx="13">
                  <c:v>0.58499999999999996</c:v>
                </c:pt>
                <c:pt idx="14">
                  <c:v>0.54500000000000004</c:v>
                </c:pt>
                <c:pt idx="15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467908592"/>
        <c:axId val="467908984"/>
      </c:barChart>
      <c:catAx>
        <c:axId val="46790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08984"/>
        <c:crosses val="autoZero"/>
        <c:auto val="1"/>
        <c:lblAlgn val="ctr"/>
        <c:lblOffset val="100"/>
        <c:noMultiLvlLbl val="0"/>
      </c:catAx>
      <c:valAx>
        <c:axId val="4679089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790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</c:v>
                </c:pt>
                <c:pt idx="1">
                  <c:v>0.25</c:v>
                </c:pt>
                <c:pt idx="2">
                  <c:v>0.76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2-ED46-8E21-BF5E7E97A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Saw TV Ad 4+ Times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0.64</c:v>
                </c:pt>
                <c:pt idx="1">
                  <c:v>0.34</c:v>
                </c:pt>
                <c:pt idx="2">
                  <c:v>0.81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2-ED46-8E21-BF5E7E97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214116848"/>
        <c:axId val="217562088"/>
      </c:barChart>
      <c:catAx>
        <c:axId val="2141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62088"/>
        <c:crosses val="autoZero"/>
        <c:auto val="1"/>
        <c:lblAlgn val="ctr"/>
        <c:lblOffset val="100"/>
        <c:noMultiLvlLbl val="0"/>
      </c:catAx>
      <c:valAx>
        <c:axId val="217562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1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41990536312504"/>
          <c:y val="2.6782164190578581E-2"/>
          <c:w val="0.3950430198434805"/>
          <c:h val="0.94643567161884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ads seen on TV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2"/>
                <c:pt idx="0">
                  <c:v>Remembered you had seen the brand advertised before</c:v>
                </c:pt>
                <c:pt idx="1">
                  <c:v>Went online to learn more about what was advertised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2"/>
                <c:pt idx="0">
                  <c:v>0.19400000000000001</c:v>
                </c:pt>
                <c:pt idx="1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A64E-9E91-FF37368D72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ads seen on TV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2"/>
                <c:pt idx="0">
                  <c:v>Remembered you had seen the brand advertised before</c:v>
                </c:pt>
                <c:pt idx="1">
                  <c:v>Went online to learn more about what was advertised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2"/>
                <c:pt idx="0">
                  <c:v>0.21</c:v>
                </c:pt>
                <c:pt idx="1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9-A64E-9E91-FF37368D7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7910552"/>
        <c:axId val="467910944"/>
      </c:barChart>
      <c:catAx>
        <c:axId val="467910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10944"/>
        <c:crosses val="autoZero"/>
        <c:auto val="1"/>
        <c:lblAlgn val="ctr"/>
        <c:lblOffset val="100"/>
        <c:noMultiLvlLbl val="0"/>
      </c:catAx>
      <c:valAx>
        <c:axId val="467910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791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16175846576777"/>
          <c:y val="0.65572010806668557"/>
          <c:w val="0.1599363365558216"/>
          <c:h val="0.18818064636152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9718559887674"/>
          <c:y val="0.10564599703245517"/>
          <c:w val="0.65316757934653558"/>
          <c:h val="0.8637722669844658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explosion val="1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25729172950014101"/>
                  <c:y val="0.16566887351003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0.16470714042258891"/>
                  <c:y val="-0.113426498537899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71876912452092"/>
                      <c:h val="0.269640720424265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0.874</c:v>
                </c:pt>
                <c:pt idx="1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46296480815114"/>
          <c:y val="5.2365435605518297E-2"/>
          <c:w val="0.61898050683414751"/>
          <c:h val="0.886541556188043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AF-432D-8D71-C60AD9663412}"/>
              </c:ext>
            </c:extLst>
          </c:dPt>
          <c:dPt>
            <c:idx val="1"/>
            <c:bubble3D val="0"/>
            <c:spPr>
              <a:solidFill>
                <a:srgbClr val="C019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AF-432D-8D71-C60AD96634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AF-432D-8D71-C60AD9663412}"/>
              </c:ext>
            </c:extLst>
          </c:dPt>
          <c:dLbls>
            <c:dLbl>
              <c:idx val="0"/>
              <c:layout>
                <c:manualLayout>
                  <c:x val="0.1765074507065231"/>
                  <c:y val="0.161026260570733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AF-432D-8D71-C60AD9663412}"/>
                </c:ext>
              </c:extLst>
            </c:dLbl>
            <c:dLbl>
              <c:idx val="1"/>
              <c:layout>
                <c:manualLayout>
                  <c:x val="-0.1375769142759434"/>
                  <c:y val="-0.158836286634092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AF-432D-8D71-C60AD9663412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3AF-432D-8D71-C60AD96634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0.86399999999999999</c:v>
                </c:pt>
                <c:pt idx="1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AF-432D-8D71-C60AD9663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66895761741121"/>
          <c:y val="4.5018792583054877E-2"/>
          <c:w val="0.35351669958780924"/>
          <c:h val="0.817276665398188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D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9F5FD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6.4970551361492185E-2"/>
                  <c:y val="0.135056377749164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4113952250814019"/>
                  <c:y val="-2.38334784263232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3812293112166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4.6641051311884986E-2"/>
                  <c:y val="-0.1629757442749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16499355106388"/>
                      <c:h val="0.26073825398397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1.1624771130412822E-2"/>
                  <c:y val="-3.1819466092550215E-2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6.0160005772495315E-5"/>
                  <c:y val="-2.8448582345919064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5.7349532339385622E-3"/>
                  <c:y val="3.0797941938476127E-3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Local Radio Station</c:v>
                </c:pt>
                <c:pt idx="4">
                  <c:v>Local magazine</c:v>
                </c:pt>
                <c:pt idx="5">
                  <c:v>Other Local Website/Apps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0.35</c:v>
                </c:pt>
                <c:pt idx="1">
                  <c:v>0.23599999999999999</c:v>
                </c:pt>
                <c:pt idx="2">
                  <c:v>0.18099999999999999</c:v>
                </c:pt>
                <c:pt idx="3">
                  <c:v>0.109</c:v>
                </c:pt>
                <c:pt idx="4">
                  <c:v>8.1000000000000003E-2</c:v>
                </c:pt>
                <c:pt idx="5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432418799212591"/>
          <c:y val="2.5500271467999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521407480315E-2"/>
          <c:y val="5.6442998188037642E-2"/>
          <c:w val="0.89036035925196855"/>
          <c:h val="0.81411430879889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Visited in the last 30 days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481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98A-4E4F-B402-1ACE7AB43FAC}"/>
              </c:ext>
            </c:extLst>
          </c:dPt>
          <c:dPt>
            <c:idx val="2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A-4E4F-B402-1ACE7AB43FA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98A-4E4F-B402-1ACE7AB43FA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024-1F4C-B48D-E82EE15D78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Local broadcast TV station</c:v>
                </c:pt>
                <c:pt idx="1">
                  <c:v>Local newspaper</c:v>
                </c:pt>
                <c:pt idx="2">
                  <c:v>Local radio station</c:v>
                </c:pt>
                <c:pt idx="3">
                  <c:v>Local magazine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0.66100000000000003</c:v>
                </c:pt>
                <c:pt idx="1">
                  <c:v>0.63200000000000001</c:v>
                </c:pt>
                <c:pt idx="2" formatCode="0.00%">
                  <c:v>0.6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A-4E4F-B402-1ACE7AB43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965540607"/>
        <c:axId val="1965542255"/>
      </c:barChart>
      <c:catAx>
        <c:axId val="196554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542255"/>
        <c:crosses val="autoZero"/>
        <c:auto val="1"/>
        <c:lblAlgn val="ctr"/>
        <c:lblOffset val="100"/>
        <c:noMultiLvlLbl val="0"/>
      </c:catAx>
      <c:valAx>
        <c:axId val="1965542255"/>
        <c:scaling>
          <c:orientation val="minMax"/>
          <c:min val="0.45"/>
        </c:scaling>
        <c:delete val="1"/>
        <c:axPos val="l"/>
        <c:numFmt formatCode="0.00%" sourceLinked="1"/>
        <c:majorTickMark val="out"/>
        <c:minorTickMark val="none"/>
        <c:tickLblPos val="nextTo"/>
        <c:crossAx val="1965540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6829802168264"/>
          <c:y val="5.0046915777318873E-2"/>
          <c:w val="0.75308498747542496"/>
          <c:h val="0.844611307914868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layout>
                <c:manualLayout>
                  <c:x val="-2.056299537397837E-2"/>
                  <c:y val="0.110851747321993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41260635232501"/>
                      <c:h val="0.449482046443987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layout>
                <c:manualLayout>
                  <c:x val="4.382655293088359E-2"/>
                  <c:y val="-0.101373405749654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62969837895733"/>
                      <c:h val="0.2238805970149253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0.90300000000000002</c:v>
                </c:pt>
                <c:pt idx="1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9501252560641"/>
          <c:y val="3.2596402635805315E-2"/>
          <c:w val="0.78789481523613969"/>
          <c:h val="0.8849608318172622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34-1E46-A3B0-E14E23834EA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34-1E46-A3B0-E14E23834E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34-1E46-A3B0-E14E23834E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34-1E46-A3B0-E14E23834EA2}"/>
              </c:ext>
            </c:extLst>
          </c:dPt>
          <c:dLbls>
            <c:dLbl>
              <c:idx val="0"/>
              <c:layout>
                <c:manualLayout>
                  <c:x val="-4.3897269876908571E-3"/>
                  <c:y val="7.7012676197322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7441753697075"/>
                      <c:h val="0.395201865531555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134-1E46-A3B0-E14E23834EA2}"/>
                </c:ext>
              </c:extLst>
            </c:dLbl>
            <c:dLbl>
              <c:idx val="1"/>
              <c:layout>
                <c:manualLayout>
                  <c:x val="6.0848957535919533E-2"/>
                  <c:y val="-0.182884485302335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34-1E46-A3B0-E14E23834E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34-1E46-A3B0-E14E23834EA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06-4446-907E-6B0CE2F1948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06-4446-907E-6B0CE2F19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06-4446-907E-6B0CE2F194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06-4446-907E-6B0CE2F19484}"/>
              </c:ext>
            </c:extLst>
          </c:dPt>
          <c:dLbls>
            <c:dLbl>
              <c:idx val="0"/>
              <c:layout>
                <c:manualLayout>
                  <c:x val="-0.16418236075255974"/>
                  <c:y val="0.17224159643899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06-4446-907E-6B0CE2F19484}"/>
                </c:ext>
              </c:extLst>
            </c:dLbl>
            <c:dLbl>
              <c:idx val="1"/>
              <c:layout>
                <c:manualLayout>
                  <c:x val="0.16129357273090378"/>
                  <c:y val="-0.216047357980725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06-4446-907E-6B0CE2F194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06-4446-907E-6B0CE2F194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Six+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820527"/>
        <c:axId val="736822175"/>
      </c:barChart>
      <c:catAx>
        <c:axId val="7368205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6822175"/>
        <c:crosses val="autoZero"/>
        <c:auto val="1"/>
        <c:lblAlgn val="ctr"/>
        <c:lblOffset val="100"/>
        <c:noMultiLvlLbl val="0"/>
      </c:catAx>
      <c:valAx>
        <c:axId val="73682217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3682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7C-174B-A493-ED96DDB5144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7C-174B-A493-ED96DDB514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7C-174B-A493-ED96DDB51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7C-174B-A493-ED96DDB5144B}"/>
              </c:ext>
            </c:extLst>
          </c:dPt>
          <c:dLbls>
            <c:dLbl>
              <c:idx val="0"/>
              <c:layout>
                <c:manualLayout>
                  <c:x val="-0.12986948950823171"/>
                  <c:y val="0.151296263498525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7C-174B-A493-ED96DDB5144B}"/>
                </c:ext>
              </c:extLst>
            </c:dLbl>
            <c:dLbl>
              <c:idx val="1"/>
              <c:layout>
                <c:manualLayout>
                  <c:x val="0.14127773117171244"/>
                  <c:y val="-0.199236662036445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87C-174B-A493-ED96DDB51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7C-174B-A493-ED96DDB514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% A18+</a:t>
            </a:r>
          </a:p>
          <a:p>
            <a:pPr>
              <a:defRPr sz="1600" b="1">
                <a:solidFill>
                  <a:schemeClr val="tx1"/>
                </a:solidFill>
              </a:defRPr>
            </a:pPr>
            <a:r>
              <a:rPr lang="en-US" sz="1600" b="1" i="0" baseline="0" dirty="0">
                <a:effectLst/>
              </a:rPr>
              <a:t>Medical: Hospital/Urgent care/Clinic</a:t>
            </a:r>
            <a:endParaRPr lang="en-US" sz="1100" dirty="0">
              <a:effectLst/>
            </a:endParaRPr>
          </a:p>
        </c:rich>
      </c:tx>
      <c:layout>
        <c:manualLayout>
          <c:xMode val="edge"/>
          <c:yMode val="edge"/>
          <c:x val="0.29226156254665736"/>
          <c:y val="0.1289062420702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08513354610491E-2"/>
          <c:y val="0.10460155606535705"/>
          <c:w val="0.97382973290779018"/>
          <c:h val="0.75137446165265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Dentist</c:v>
                </c:pt>
                <c:pt idx="1">
                  <c:v>Eye
doctor</c:v>
                </c:pt>
                <c:pt idx="2">
                  <c:v>Other dr's office
(GP, specialist, etc.)</c:v>
                </c:pt>
                <c:pt idx="3">
                  <c:v>Medical
lab</c:v>
                </c:pt>
                <c:pt idx="4">
                  <c:v>Hospital</c:v>
                </c:pt>
                <c:pt idx="5">
                  <c:v>Urgent
care</c:v>
                </c:pt>
                <c:pt idx="6">
                  <c:v>Medical
 imaging</c:v>
                </c:pt>
                <c:pt idx="7">
                  <c:v>Clinics</c:v>
                </c:pt>
                <c:pt idx="8">
                  <c:v>Telemedicine</c:v>
                </c:pt>
                <c:pt idx="9">
                  <c:v>Outpatient
facility</c:v>
                </c:pt>
                <c:pt idx="10">
                  <c:v>Cosmetic
surgery</c:v>
                </c:pt>
                <c:pt idx="11">
                  <c:v>Lasik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0.43177403020467053</c:v>
                </c:pt>
                <c:pt idx="1">
                  <c:v>0.39943046731617576</c:v>
                </c:pt>
                <c:pt idx="2">
                  <c:v>0.37574636643897352</c:v>
                </c:pt>
                <c:pt idx="3">
                  <c:v>0.35752716513380584</c:v>
                </c:pt>
                <c:pt idx="4">
                  <c:v>0.35461320237015947</c:v>
                </c:pt>
                <c:pt idx="5">
                  <c:v>0.27003950411948341</c:v>
                </c:pt>
                <c:pt idx="6">
                  <c:v>0.2605759617187437</c:v>
                </c:pt>
                <c:pt idx="7">
                  <c:v>0.22990764855880094</c:v>
                </c:pt>
                <c:pt idx="8">
                  <c:v>0.19900959279026523</c:v>
                </c:pt>
                <c:pt idx="9">
                  <c:v>0.17890814277415037</c:v>
                </c:pt>
                <c:pt idx="10">
                  <c:v>6.0914245047479741E-2</c:v>
                </c:pt>
                <c:pt idx="11">
                  <c:v>5.4752451483418757E-2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7-4C23-9A80-742B51345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27"/>
        <c:axId val="448759455"/>
        <c:axId val="448754047"/>
      </c:barChart>
      <c:catAx>
        <c:axId val="448759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54047"/>
        <c:crosses val="autoZero"/>
        <c:auto val="1"/>
        <c:lblAlgn val="ctr"/>
        <c:lblOffset val="100"/>
        <c:noMultiLvlLbl val="0"/>
      </c:catAx>
      <c:valAx>
        <c:axId val="44875404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875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% A18+</a:t>
            </a:r>
          </a:p>
        </c:rich>
      </c:tx>
      <c:layout>
        <c:manualLayout>
          <c:xMode val="edge"/>
          <c:yMode val="edge"/>
          <c:x val="0.46294254620182773"/>
          <c:y val="0.23671873543806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244471807714918E-2"/>
          <c:y val="0.22376960975826712"/>
          <c:w val="0.97351105638457014"/>
          <c:h val="0.60928785621998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A18+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Hospital</c:v>
                </c:pt>
                <c:pt idx="1">
                  <c:v>Urgent care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0.35499999999999998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E-40EE-8016-FC516510D7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&lt;$50K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Hospital</c:v>
                </c:pt>
                <c:pt idx="1">
                  <c:v>Urgent care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0.40400000000000003</c:v>
                </c:pt>
                <c:pt idx="1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FE-40EE-8016-FC516510D7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$50K-$74,999K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Hospital</c:v>
                </c:pt>
                <c:pt idx="1">
                  <c:v>Urgent care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0.33400000000000002</c:v>
                </c:pt>
                <c:pt idx="1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FE-40EE-8016-FC516510D74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$75K-$99,999K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Hospital</c:v>
                </c:pt>
                <c:pt idx="1">
                  <c:v>Urgent care</c:v>
                </c:pt>
              </c:strCache>
            </c:strRef>
          </c:cat>
          <c:val>
            <c:numRef>
              <c:f>Sheet1!$E$2:$E$3</c:f>
              <c:numCache>
                <c:formatCode>0.00%</c:formatCode>
                <c:ptCount val="2"/>
                <c:pt idx="0">
                  <c:v>0.373</c:v>
                </c:pt>
                <c:pt idx="1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FE-40EE-8016-FC516510D74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$100K+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Hospital</c:v>
                </c:pt>
                <c:pt idx="1">
                  <c:v>Urgent care</c:v>
                </c:pt>
              </c:strCache>
            </c:strRef>
          </c:cat>
          <c:val>
            <c:numRef>
              <c:f>Sheet1!$F$2:$F$3</c:f>
              <c:numCache>
                <c:formatCode>0.00%</c:formatCode>
                <c:ptCount val="2"/>
                <c:pt idx="0">
                  <c:v>0.33300000000000002</c:v>
                </c:pt>
                <c:pt idx="1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FE-40EE-8016-FC516510D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218975"/>
        <c:axId val="260212319"/>
      </c:barChart>
      <c:catAx>
        <c:axId val="26021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212319"/>
        <c:crosses val="autoZero"/>
        <c:auto val="1"/>
        <c:lblAlgn val="ctr"/>
        <c:lblOffset val="100"/>
        <c:noMultiLvlLbl val="0"/>
      </c:catAx>
      <c:valAx>
        <c:axId val="260212319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6021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4333519122524"/>
          <c:y val="0.93132702194100503"/>
          <c:w val="0.59254496460256112"/>
          <c:h val="4.757922935659268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Medical:</a:t>
            </a:r>
            <a:r>
              <a:rPr lang="en-US" sz="1400" b="1" baseline="0" dirty="0">
                <a:solidFill>
                  <a:schemeClr val="tx1"/>
                </a:solidFill>
              </a:rPr>
              <a:t> Hospital/Urgent care/Clinic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163557023071803"/>
          <c:y val="1.5518915256336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Urgent care</c:v>
                </c:pt>
                <c:pt idx="1">
                  <c:v>Hospital clinics/outpatient services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0.37682315683456802</c:v>
                </c:pt>
                <c:pt idx="1">
                  <c:v>0.30238304124055349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B-479F-87D1-DDC1443020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DD2-4E1E-9DB7-2C13CEA352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Urgent care</c:v>
                </c:pt>
                <c:pt idx="1">
                  <c:v>Hospital clinics/outpatient services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0.45</c:v>
                </c:pt>
                <c:pt idx="1">
                  <c:v>0.45173925540670518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B-479F-87D1-DDC1443020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Urgent care</c:v>
                </c:pt>
                <c:pt idx="1">
                  <c:v>Hospital clinics/outpatient services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0.17</c:v>
                </c:pt>
                <c:pt idx="1">
                  <c:v>0.24587770335274139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B-479F-87D1-DDC144302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89219648"/>
        <c:axId val="89660240"/>
      </c:barChart>
      <c:catAx>
        <c:axId val="89219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60240"/>
        <c:crosses val="autoZero"/>
        <c:auto val="1"/>
        <c:lblAlgn val="ctr"/>
        <c:lblOffset val="100"/>
        <c:noMultiLvlLbl val="0"/>
      </c:catAx>
      <c:valAx>
        <c:axId val="896602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92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56133412589547"/>
          <c:y val="0.90610934073733584"/>
          <c:w val="0.244961951027694"/>
          <c:h val="5.76798569978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9213547530585995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 Category Total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26-4993-8EA2-FB11F55DF84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26-4993-8EA2-FB11F55DF84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26-4993-8EA2-FB11F55DF84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26-4993-8EA2-FB11F55DF84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26-4993-8EA2-FB11F55DF848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26-4993-8EA2-FB11F55DF84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 </c:v>
                </c:pt>
                <c:pt idx="2">
                  <c:v>Talked with others about the advertisement </c:v>
                </c:pt>
                <c:pt idx="3">
                  <c:v>Friended, liked or followed what was advertised on social media</c:v>
                </c:pt>
                <c:pt idx="4">
                  <c:v>Remembered you had seen the brand advertised before</c:v>
                </c:pt>
                <c:pt idx="5">
                  <c:v>Went to the website or app advertised to learn more about what was advertised 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6"/>
                <c:pt idx="0">
                  <c:v>0.71899999999999997</c:v>
                </c:pt>
                <c:pt idx="1">
                  <c:v>0.20399999999999999</c:v>
                </c:pt>
                <c:pt idx="2">
                  <c:v>0.157</c:v>
                </c:pt>
                <c:pt idx="3">
                  <c:v>0.17499999999999999</c:v>
                </c:pt>
                <c:pt idx="4">
                  <c:v>0.18099999999999999</c:v>
                </c:pt>
                <c:pt idx="5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Hospital/Urgent care/Clinic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 </c:v>
                </c:pt>
                <c:pt idx="2">
                  <c:v>Talked with others about the advertisement </c:v>
                </c:pt>
                <c:pt idx="3">
                  <c:v>Friended, liked or followed what was advertised on social media</c:v>
                </c:pt>
                <c:pt idx="4">
                  <c:v>Remembered you had seen the brand advertised before</c:v>
                </c:pt>
                <c:pt idx="5">
                  <c:v>Went to the website or app advertised to learn more about what was advertised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0.73799999999999999</c:v>
                </c:pt>
                <c:pt idx="1">
                  <c:v>0.214</c:v>
                </c:pt>
                <c:pt idx="2">
                  <c:v>0.20300000000000001</c:v>
                </c:pt>
                <c:pt idx="3">
                  <c:v>0.2</c:v>
                </c:pt>
                <c:pt idx="4">
                  <c:v>0.2</c:v>
                </c:pt>
                <c:pt idx="5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A99-8F6C-E4021AF486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Hospital/Urgent care/Clinic 
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 </c:v>
                </c:pt>
                <c:pt idx="2">
                  <c:v>Talked with others about the advertisement </c:v>
                </c:pt>
                <c:pt idx="3">
                  <c:v>Friended, liked or followed what was advertised on social media</c:v>
                </c:pt>
                <c:pt idx="4">
                  <c:v>Remembered you had seen the brand advertised before</c:v>
                </c:pt>
                <c:pt idx="5">
                  <c:v>Went to the website or app advertised to learn more about what was advertised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0.81299999999999994</c:v>
                </c:pt>
                <c:pt idx="1">
                  <c:v>0.245</c:v>
                </c:pt>
                <c:pt idx="2">
                  <c:v>0.23</c:v>
                </c:pt>
                <c:pt idx="3">
                  <c:v>0.223</c:v>
                </c:pt>
                <c:pt idx="4">
                  <c:v>0.21099999999999999</c:v>
                </c:pt>
                <c:pt idx="5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6-4993-8EA2-FB11F55DF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546837296"/>
        <c:axId val="546837688"/>
      </c:barChart>
      <c:catAx>
        <c:axId val="5468372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46837688"/>
        <c:crosses val="autoZero"/>
        <c:auto val="1"/>
        <c:lblAlgn val="r"/>
        <c:lblOffset val="100"/>
        <c:noMultiLvlLbl val="0"/>
      </c:catAx>
      <c:valAx>
        <c:axId val="546837688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54683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51317448581769"/>
          <c:y val="0.52168606567047593"/>
          <c:w val="0.32548688120302388"/>
          <c:h val="0.32108725494121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0.87</c:v>
                </c:pt>
                <c:pt idx="1">
                  <c:v>0.89700000000000002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8720"/>
        <c:axId val="464749112"/>
      </c:barChart>
      <c:catAx>
        <c:axId val="46474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49112"/>
        <c:crosses val="autoZero"/>
        <c:auto val="1"/>
        <c:lblAlgn val="ctr"/>
        <c:lblOffset val="100"/>
        <c:noMultiLvlLbl val="0"/>
      </c:catAx>
      <c:valAx>
        <c:axId val="464749112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46474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0.92600000000000005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9896"/>
        <c:axId val="464750288"/>
      </c:barChart>
      <c:catAx>
        <c:axId val="464749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50288"/>
        <c:crosses val="autoZero"/>
        <c:auto val="1"/>
        <c:lblAlgn val="ctr"/>
        <c:lblOffset val="100"/>
        <c:noMultiLvlLbl val="0"/>
      </c:catAx>
      <c:valAx>
        <c:axId val="464750288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46474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22532571183704081"/>
          <c:w val="0.91560291807290717"/>
          <c:h val="0.71636525026208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4A-6942-93F4-2B54C4EF44F9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4A-6942-93F4-2B54C4EF44F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0.55000000000000004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4A-6942-93F4-2B54C4EF4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9896"/>
        <c:axId val="464750288"/>
      </c:barChart>
      <c:catAx>
        <c:axId val="464749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50288"/>
        <c:crosses val="autoZero"/>
        <c:auto val="1"/>
        <c:lblAlgn val="ctr"/>
        <c:lblOffset val="100"/>
        <c:noMultiLvlLbl val="0"/>
      </c:catAx>
      <c:valAx>
        <c:axId val="464750288"/>
        <c:scaling>
          <c:orientation val="minMax"/>
          <c:min val="0.35000000000000003"/>
        </c:scaling>
        <c:delete val="1"/>
        <c:axPos val="l"/>
        <c:numFmt formatCode="0.00%" sourceLinked="1"/>
        <c:majorTickMark val="out"/>
        <c:minorTickMark val="none"/>
        <c:tickLblPos val="nextTo"/>
        <c:crossAx val="46474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FF0A07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E3B9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6208-4ED1-8B8A-298D602D090F}"/>
              </c:ext>
            </c:extLst>
          </c:dPt>
          <c:dPt>
            <c:idx val="4"/>
            <c:invertIfNegative val="0"/>
            <c:bubble3D val="0"/>
            <c:spPr>
              <a:solidFill>
                <a:srgbClr val="F5AE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67A1A1"/>
              </a:solidFill>
              <a:ln>
                <a:solidFill>
                  <a:srgbClr val="67A1A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6632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6E6EA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
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TV
shows online w/ads</c:v>
                </c:pt>
                <c:pt idx="5">
                  <c:v>Streaming video other than TV/movies</c:v>
                </c:pt>
                <c:pt idx="6">
                  <c:v>Newspaper
(print only)</c:v>
                </c:pt>
                <c:pt idx="7">
                  <c:v>Ad on a website</c:v>
                </c:pt>
                <c:pt idx="8">
                  <c:v>Internet video ad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0.621</c:v>
                </c:pt>
                <c:pt idx="1">
                  <c:v>0.24299999999999999</c:v>
                </c:pt>
                <c:pt idx="2">
                  <c:v>0.23100000000000001</c:v>
                </c:pt>
                <c:pt idx="3">
                  <c:v>0.22900000000000001</c:v>
                </c:pt>
                <c:pt idx="4">
                  <c:v>0.20200000000000001</c:v>
                </c:pt>
                <c:pt idx="5">
                  <c:v>0.186</c:v>
                </c:pt>
                <c:pt idx="6">
                  <c:v>0.17</c:v>
                </c:pt>
                <c:pt idx="7">
                  <c:v>0.158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468776256"/>
        <c:axId val="468776648"/>
      </c:barChart>
      <c:catAx>
        <c:axId val="4687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76648"/>
        <c:crosses val="autoZero"/>
        <c:auto val="1"/>
        <c:lblAlgn val="ctr"/>
        <c:lblOffset val="100"/>
        <c:noMultiLvlLbl val="0"/>
      </c:catAx>
      <c:valAx>
        <c:axId val="4687766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877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556705904161646"/>
          <c:w val="0.97587719298245612"/>
          <c:h val="0.67418064695523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7684678839558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97-404A-9CAB-4BC881C6CA9B}"/>
                </c:ext>
              </c:extLst>
            </c:dLbl>
            <c:dLbl>
              <c:idx val="1"/>
              <c:layout>
                <c:manualLayout>
                  <c:x val="0"/>
                  <c:y val="-2.35424969876726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97-404A-9CAB-4BC881C6CA9B}"/>
                </c:ext>
              </c:extLst>
            </c:dLbl>
            <c:dLbl>
              <c:idx val="2"/>
              <c:layout>
                <c:manualLayout>
                  <c:x val="2.1929824561403508E-3"/>
                  <c:y val="-1.4714060617295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97-404A-9CAB-4BC881C6CA9B}"/>
                </c:ext>
              </c:extLst>
            </c:dLbl>
            <c:dLbl>
              <c:idx val="3"/>
              <c:layout>
                <c:manualLayout>
                  <c:x val="8.0408427840126275E-17"/>
                  <c:y val="-1.7656872740754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97-404A-9CAB-4BC881C6CA9B}"/>
                </c:ext>
              </c:extLst>
            </c:dLbl>
            <c:dLbl>
              <c:idx val="4"/>
              <c:layout>
                <c:manualLayout>
                  <c:x val="2.1929824561403508E-3"/>
                  <c:y val="-2.05996848642136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97-404A-9CAB-4BC881C6C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TV shows
online w/ads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0.621</c:v>
                </c:pt>
                <c:pt idx="1">
                  <c:v>0.24299999999999999</c:v>
                </c:pt>
                <c:pt idx="2">
                  <c:v>0.23100000000000001</c:v>
                </c:pt>
                <c:pt idx="3">
                  <c:v>0.22900000000000001</c:v>
                </c:pt>
                <c:pt idx="4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TV shows
online w/ads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0.53</c:v>
                </c:pt>
                <c:pt idx="1">
                  <c:v>0.13400000000000001</c:v>
                </c:pt>
                <c:pt idx="2">
                  <c:v>0.13700000000000001</c:v>
                </c:pt>
                <c:pt idx="3">
                  <c:v>0.14099999999999999</c:v>
                </c:pt>
                <c:pt idx="4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466362744"/>
        <c:axId val="466363136"/>
      </c:barChart>
      <c:catAx>
        <c:axId val="46636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363136"/>
        <c:crosses val="autoZero"/>
        <c:auto val="1"/>
        <c:lblAlgn val="ctr"/>
        <c:lblOffset val="100"/>
        <c:noMultiLvlLbl val="0"/>
      </c:catAx>
      <c:valAx>
        <c:axId val="466363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636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8509871165075542"/>
          <c:w val="0.97587719298245612"/>
          <c:h val="0.72977059968486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TV shows
online w/ads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0.621</c:v>
                </c:pt>
                <c:pt idx="1">
                  <c:v>0.24299999999999999</c:v>
                </c:pt>
                <c:pt idx="2">
                  <c:v>0.23100000000000001</c:v>
                </c:pt>
                <c:pt idx="3">
                  <c:v>0.22900000000000001</c:v>
                </c:pt>
                <c:pt idx="4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3"/>
              <c:layout>
                <c:manualLayout>
                  <c:x val="0"/>
                  <c:y val="5.6343150430994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753332642630197E-2"/>
                      <c:h val="5.8547363054963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714-6C4F-B5E4-B9B852E42D6E}"/>
                </c:ext>
              </c:extLst>
            </c:dLbl>
            <c:dLbl>
              <c:idx val="4"/>
              <c:layout>
                <c:manualLayout>
                  <c:x val="-3.2894736842105261E-3"/>
                  <c:y val="5.5323245898600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Social Media</c:v>
                </c:pt>
                <c:pt idx="2">
                  <c:v>Outdoor</c:v>
                </c:pt>
                <c:pt idx="3">
                  <c:v>Radio</c:v>
                </c:pt>
                <c:pt idx="4">
                  <c:v>Streaming TV shows
online w/ads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0.41799999999999998</c:v>
                </c:pt>
                <c:pt idx="1">
                  <c:v>4.7E-2</c:v>
                </c:pt>
                <c:pt idx="2">
                  <c:v>6.3E-2</c:v>
                </c:pt>
                <c:pt idx="3">
                  <c:v>4.7E-2</c:v>
                </c:pt>
                <c:pt idx="4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466363528"/>
        <c:axId val="466363920"/>
      </c:barChart>
      <c:catAx>
        <c:axId val="466363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6363920"/>
        <c:crosses val="autoZero"/>
        <c:auto val="1"/>
        <c:lblAlgn val="ctr"/>
        <c:lblOffset val="100"/>
        <c:noMultiLvlLbl val="0"/>
      </c:catAx>
      <c:valAx>
        <c:axId val="466363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636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7461286089238845"/>
          <c:y val="0.17445268328853461"/>
          <c:w val="0.67105184625894365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0.95399999999999996</c:v>
                </c:pt>
                <c:pt idx="1">
                  <c:v>0.92900000000000005</c:v>
                </c:pt>
                <c:pt idx="2">
                  <c:v>0.90800000000000003</c:v>
                </c:pt>
                <c:pt idx="3">
                  <c:v>0.90800000000000003</c:v>
                </c:pt>
                <c:pt idx="4">
                  <c:v>0.88600000000000001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D9-1744-9926-1E9470B5E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4.5999999999999999E-2</c:v>
                </c:pt>
                <c:pt idx="1">
                  <c:v>7.0999999999999994E-2</c:v>
                </c:pt>
                <c:pt idx="2">
                  <c:v>9.1999999999999998E-2</c:v>
                </c:pt>
                <c:pt idx="3">
                  <c:v>9.1999999999999998E-2</c:v>
                </c:pt>
                <c:pt idx="4">
                  <c:v>0.114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D9-1744-9926-1E9470B5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778216"/>
        <c:axId val="468778608"/>
      </c:lineChart>
      <c:catAx>
        <c:axId val="46877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78608"/>
        <c:crosses val="autoZero"/>
        <c:auto val="1"/>
        <c:lblAlgn val="ctr"/>
        <c:lblOffset val="100"/>
        <c:noMultiLvlLbl val="0"/>
      </c:catAx>
      <c:valAx>
        <c:axId val="46877860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46877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0.10271093065928207"/>
          <c:w val="0.97538805653030436"/>
          <c:h val="0.66386917408938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.00%">
                  <c:v>0.41799999999999998</c:v>
                </c:pt>
                <c:pt idx="1">
                  <c:v>0.376</c:v>
                </c:pt>
                <c:pt idx="2" formatCode="0.00%">
                  <c:v>0.35199999999999998</c:v>
                </c:pt>
                <c:pt idx="3" formatCode="0.00%">
                  <c:v>0.35399999999999998</c:v>
                </c:pt>
                <c:pt idx="4" formatCode="0.00%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6.3E-2</c:v>
                </c:pt>
                <c:pt idx="1">
                  <c:v>6.0999999999999999E-2</c:v>
                </c:pt>
                <c:pt idx="2">
                  <c:v>5.0999999999999997E-2</c:v>
                </c:pt>
                <c:pt idx="3">
                  <c:v>5.8999999999999997E-2</c:v>
                </c:pt>
                <c:pt idx="4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0.05</c:v>
                </c:pt>
                <c:pt idx="1">
                  <c:v>5.7000000000000002E-2</c:v>
                </c:pt>
                <c:pt idx="2">
                  <c:v>5.8000000000000003E-2</c:v>
                </c:pt>
                <c:pt idx="3">
                  <c:v>5.8000000000000003E-2</c:v>
                </c:pt>
                <c:pt idx="4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 formatCode="0.00%">
                  <c:v>4.7E-2</c:v>
                </c:pt>
                <c:pt idx="1">
                  <c:v>4.3999999999999997E-2</c:v>
                </c:pt>
                <c:pt idx="2" formatCode="0.00%">
                  <c:v>4.2999999999999997E-2</c:v>
                </c:pt>
                <c:pt idx="3" formatCode="0.00%">
                  <c:v>3.5000000000000003E-2</c:v>
                </c:pt>
                <c:pt idx="4" formatCode="0.00%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 formatCode="0.0%">
                  <c:v>4.7E-2</c:v>
                </c:pt>
                <c:pt idx="1">
                  <c:v>5.3999999999999999E-2</c:v>
                </c:pt>
                <c:pt idx="2">
                  <c:v>0.05</c:v>
                </c:pt>
                <c:pt idx="3">
                  <c:v>5.8000000000000003E-2</c:v>
                </c:pt>
                <c:pt idx="4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Streaming TV shows online w/ads</c:v>
                </c:pt>
              </c:strCache>
            </c:strRef>
          </c:tx>
          <c:spPr>
            <a:solidFill>
              <a:srgbClr val="F5AE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A2-B743-89F5-B2FF5E8B72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 formatCode="0.0%">
                  <c:v>3.9E-2</c:v>
                </c:pt>
                <c:pt idx="1">
                  <c:v>2.9000000000000001E-2</c:v>
                </c:pt>
                <c:pt idx="2">
                  <c:v>3.5000000000000003E-2</c:v>
                </c:pt>
                <c:pt idx="3">
                  <c:v>2.4E-2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A2-B743-89F5-B2FF5E8B72A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A2-B743-89F5-B2FF5E8B72A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A2-B743-89F5-B2FF5E8B72A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 formatCode="0.0%">
                  <c:v>3.1E-2</c:v>
                </c:pt>
                <c:pt idx="1">
                  <c:v>2.1999999999999999E-2</c:v>
                </c:pt>
                <c:pt idx="2">
                  <c:v>3.4000000000000002E-2</c:v>
                </c:pt>
                <c:pt idx="3">
                  <c:v>2.9000000000000001E-2</c:v>
                </c:pt>
                <c:pt idx="4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Streaming video other than TV/movies</c:v>
                </c:pt>
              </c:strCache>
            </c:strRef>
          </c:tx>
          <c:spPr>
            <a:solidFill>
              <a:srgbClr val="67A1A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10-4061-8F3B-38196472606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A2-B743-89F5-B2FF5E8B72A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10-4061-8F3B-38196472606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10-4061-8F3B-38196472606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 formatCode="0.0%">
                  <c:v>2.5000000000000001E-2</c:v>
                </c:pt>
                <c:pt idx="1">
                  <c:v>2.8000000000000001E-2</c:v>
                </c:pt>
                <c:pt idx="2">
                  <c:v>3.2000000000000001E-2</c:v>
                </c:pt>
                <c:pt idx="3">
                  <c:v>2.4E-2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2.3E-2</c:v>
                </c:pt>
                <c:pt idx="1">
                  <c:v>1.9E-2</c:v>
                </c:pt>
                <c:pt idx="2">
                  <c:v>2.3E-2</c:v>
                </c:pt>
                <c:pt idx="3">
                  <c:v>1.7000000000000001E-2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10-4061-8F3B-38196472606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10-4061-8F3B-381964726066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010-4061-8F3B-381964726066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010-4061-8F3B-38196472606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10-4061-8F3B-381964726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2.1999999999999999E-2</c:v>
                </c:pt>
                <c:pt idx="1">
                  <c:v>1.9E-2</c:v>
                </c:pt>
                <c:pt idx="2">
                  <c:v>2.5000000000000001E-2</c:v>
                </c:pt>
                <c:pt idx="3">
                  <c:v>2.7E-2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10-4061-8F3B-38196472606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010-4061-8F3B-38196472606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2.1000000000000001E-2</c:v>
                </c:pt>
                <c:pt idx="1">
                  <c:v>2.5999999999999999E-2</c:v>
                </c:pt>
                <c:pt idx="2">
                  <c:v>2.1000000000000001E-2</c:v>
                </c:pt>
                <c:pt idx="3">
                  <c:v>2.3E-2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17-B742-9F5A-FC1C5FBBE0C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1.7999999999999999E-2</c:v>
                </c:pt>
                <c:pt idx="1">
                  <c:v>2.1999999999999999E-2</c:v>
                </c:pt>
                <c:pt idx="2">
                  <c:v>1.7000000000000001E-2</c:v>
                </c:pt>
                <c:pt idx="3">
                  <c:v>1.7000000000000001E-2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917-B742-9F5A-FC1C5FBBE0C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Radio web/apps</c:v>
                </c:pt>
              </c:strCache>
            </c:strRef>
          </c:tx>
          <c:spPr>
            <a:solidFill>
              <a:srgbClr val="F3057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1.9E-2</c:v>
                </c:pt>
                <c:pt idx="2">
                  <c:v>1.4999999999999999E-2</c:v>
                </c:pt>
                <c:pt idx="3">
                  <c:v>1.7000000000000001E-2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0-4061-8F3B-381964726066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</c:numRef>
          </c:val>
          <c:extLst>
            <c:ext xmlns:c16="http://schemas.microsoft.com/office/drawing/2014/chart" uri="{C3380CC4-5D6E-409C-BE32-E72D297353CC}">
              <c16:uniqueId val="{00000001-9010-4061-8F3B-381964726066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</c:numRef>
          </c:val>
          <c:extLst>
            <c:ext xmlns:c16="http://schemas.microsoft.com/office/drawing/2014/chart" uri="{C3380CC4-5D6E-409C-BE32-E72D297353CC}">
              <c16:uniqueId val="{00000002-9010-4061-8F3B-381964726066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1.2E-2</c:v>
                </c:pt>
                <c:pt idx="2">
                  <c:v>1.7000000000000001E-2</c:v>
                </c:pt>
                <c:pt idx="3">
                  <c:v>1.9E-2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10-4061-8F3B-381964726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466361176"/>
        <c:axId val="466361568"/>
      </c:barChart>
      <c:catAx>
        <c:axId val="46636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361568"/>
        <c:crosses val="autoZero"/>
        <c:auto val="1"/>
        <c:lblAlgn val="ctr"/>
        <c:lblOffset val="0"/>
        <c:noMultiLvlLbl val="0"/>
      </c:catAx>
      <c:valAx>
        <c:axId val="4663615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636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177175690517408E-2"/>
          <c:y val="0.8376728271771946"/>
          <c:w val="0.95768577965245894"/>
          <c:h val="0.13456615366551625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Medical: Hospital/Urgent care/Clinic 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24-8847-97BD-29CAB28F97FD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24-8847-97BD-29CAB28F97FD}"/>
              </c:ext>
            </c:extLst>
          </c:dPt>
          <c:dLbls>
            <c:dLbl>
              <c:idx val="0"/>
              <c:layout>
                <c:manualLayout>
                  <c:x val="-8.8474795912329429E-2"/>
                  <c:y val="0.243477622251617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24-8847-97BD-29CAB28F97FD}"/>
                </c:ext>
              </c:extLst>
            </c:dLbl>
            <c:dLbl>
              <c:idx val="1"/>
              <c:layout>
                <c:manualLayout>
                  <c:x val="0.16821598496228485"/>
                  <c:y val="-0.361914467633412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24-8847-97BD-29CAB28F97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Cable TV</c:v>
                </c:pt>
                <c:pt idx="1">
                  <c:v>Broadcast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0.30199999999999999</c:v>
                </c:pt>
                <c:pt idx="1">
                  <c:v>0.69799999999999995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4-8847-97BD-29CAB28F9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2650990053192"/>
          <c:y val="8.5422077782774733E-2"/>
          <c:w val="0.70516843609121249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7-5D46-B260-A1FCD34A717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7-5D46-B260-A1FCD34A7172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7-5D46-B260-A1FCD34A717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7-5D46-B260-A1FCD34A7172}"/>
              </c:ext>
            </c:extLst>
          </c:dPt>
          <c:dPt>
            <c:idx val="4"/>
            <c:invertIfNegative val="0"/>
            <c:bubble3D val="0"/>
            <c:spPr>
              <a:solidFill>
                <a:srgbClr val="9F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7-5D46-B260-A1FCD34A7172}"/>
              </c:ext>
            </c:extLst>
          </c:dPt>
          <c:dPt>
            <c:idx val="5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E7-5D46-B260-A1FCD34A7172}"/>
              </c:ext>
            </c:extLst>
          </c:dPt>
          <c:dPt>
            <c:idx val="6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E7-5D46-B260-A1FCD34A7172}"/>
              </c:ext>
            </c:extLst>
          </c:dPt>
          <c:dPt>
            <c:idx val="7"/>
            <c:invertIfNegative val="0"/>
            <c:bubble3D val="0"/>
            <c:spPr>
              <a:solidFill>
                <a:srgbClr val="DAFDF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E7-5D46-B260-A1FCD34A7172}"/>
              </c:ext>
            </c:extLst>
          </c:dPt>
          <c:dPt>
            <c:idx val="8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5E7-5D46-B260-A1FCD34A7172}"/>
              </c:ext>
            </c:extLst>
          </c:dPt>
          <c:dPt>
            <c:idx val="9"/>
            <c:invertIfNegative val="0"/>
            <c:bubble3D val="0"/>
            <c:spPr>
              <a:solidFill>
                <a:srgbClr val="53813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5E7-5D46-B260-A1FCD34A717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5E7-5D46-B260-A1FCD34A7172}"/>
              </c:ext>
            </c:extLst>
          </c:dPt>
          <c:dPt>
            <c:idx val="11"/>
            <c:invertIfNegative val="0"/>
            <c:bubble3D val="0"/>
            <c:spPr>
              <a:solidFill>
                <a:srgbClr val="FF666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5E7-5D46-B260-A1FCD34A7172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5E7-5D46-B260-A1FCD34A7172}"/>
              </c:ext>
            </c:extLst>
          </c:dPt>
          <c:dPt>
            <c:idx val="13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DC71-42E0-AF66-F400ED96854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Broadcast TV news</c:v>
                </c:pt>
                <c:pt idx="1">
                  <c:v>Social media</c:v>
                </c:pt>
                <c:pt idx="2">
                  <c:v>Cable TV news</c:v>
                </c:pt>
                <c:pt idx="3">
                  <c:v>Broadcast TV news web/apps</c:v>
                </c:pt>
                <c:pt idx="4">
                  <c:v>All other Internet news web/apps</c:v>
                </c:pt>
                <c:pt idx="5">
                  <c:v>National newspapers</c:v>
                </c:pt>
                <c:pt idx="6">
                  <c:v>Radio</c:v>
                </c:pt>
                <c:pt idx="7">
                  <c:v>Public TV news web/apps</c:v>
                </c:pt>
                <c:pt idx="8">
                  <c:v>Cable TV news web/apps</c:v>
                </c:pt>
                <c:pt idx="9">
                  <c:v>Local newspapers</c:v>
                </c:pt>
                <c:pt idx="10">
                  <c:v>Podcasts</c:v>
                </c:pt>
                <c:pt idx="11">
                  <c:v>Streaming radio</c:v>
                </c:pt>
                <c:pt idx="12">
                  <c:v>Radio web/apps</c:v>
                </c:pt>
                <c:pt idx="13">
                  <c:v>Local/National newspaper web/apps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0" formatCode="0.0%">
                  <c:v>0.254</c:v>
                </c:pt>
                <c:pt idx="1">
                  <c:v>0.14899999999999999</c:v>
                </c:pt>
                <c:pt idx="2" formatCode="0.0%">
                  <c:v>0.13500000000000001</c:v>
                </c:pt>
                <c:pt idx="3">
                  <c:v>9.7000000000000003E-2</c:v>
                </c:pt>
                <c:pt idx="4">
                  <c:v>5.5E-2</c:v>
                </c:pt>
                <c:pt idx="5">
                  <c:v>4.5999999999999999E-2</c:v>
                </c:pt>
                <c:pt idx="6">
                  <c:v>4.3999999999999997E-2</c:v>
                </c:pt>
                <c:pt idx="7">
                  <c:v>3.5000000000000003E-2</c:v>
                </c:pt>
                <c:pt idx="8">
                  <c:v>3.4000000000000002E-2</c:v>
                </c:pt>
                <c:pt idx="9">
                  <c:v>3.3000000000000002E-2</c:v>
                </c:pt>
                <c:pt idx="10">
                  <c:v>2.3E-2</c:v>
                </c:pt>
                <c:pt idx="11">
                  <c:v>2.3E-2</c:v>
                </c:pt>
                <c:pt idx="12">
                  <c:v>2.1000000000000001E-2</c:v>
                </c:pt>
                <c:pt idx="13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E7-5D46-B260-A1FCD34A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7907808"/>
        <c:axId val="467908200"/>
      </c:barChart>
      <c:catAx>
        <c:axId val="467907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08200"/>
        <c:crosses val="autoZero"/>
        <c:auto val="1"/>
        <c:lblAlgn val="ctr"/>
        <c:lblOffset val="100"/>
        <c:noMultiLvlLbl val="0"/>
      </c:catAx>
      <c:valAx>
        <c:axId val="46790820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4679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0.06829</cdr:x>
      <cdr:y>0.08205</cdr:y>
    </cdr:from>
    <cdr:to>
      <cdr:x>0.95576</cdr:x>
      <cdr:y>0.18697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46E8B1-0003-0BB8-B5DA-13D12AD604C3}"/>
            </a:ext>
          </a:extLst>
        </cdr:cNvPr>
        <cdr:cNvSpPr txBox="1"/>
      </cdr:nvSpPr>
      <cdr:spPr>
        <a:xfrm xmlns:a="http://schemas.openxmlformats.org/drawingml/2006/main">
          <a:off x="720352" y="444605"/>
          <a:ext cx="9360854" cy="568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</a:rPr>
            <a:t>Hospitals were favored by lower income and upper-middle income households while urgent care facilities were favored more by the lower-middle class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0.87976</cdr:x>
      <cdr:y>0.03077</cdr:y>
    </cdr:from>
    <cdr:to>
      <cdr:x>0.96031</cdr:x>
      <cdr:y>0.09227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776E14-9F14-45E1-A227-FAFAE273E97D}"/>
            </a:ext>
          </a:extLst>
        </cdr:cNvPr>
        <cdr:cNvSpPr txBox="1"/>
      </cdr:nvSpPr>
      <cdr:spPr>
        <a:xfrm xmlns:a="http://schemas.openxmlformats.org/drawingml/2006/main">
          <a:off x="9987253" y="151074"/>
          <a:ext cx="914400" cy="302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Same or more</a:t>
          </a:r>
        </a:p>
      </cdr:txBody>
    </cdr:sp>
  </cdr:relSizeAnchor>
  <cdr:relSizeAnchor xmlns:cdr="http://schemas.openxmlformats.org/drawingml/2006/chartDrawing">
    <cdr:from>
      <cdr:x>0.90267</cdr:x>
      <cdr:y>0.17699</cdr:y>
    </cdr:from>
    <cdr:to>
      <cdr:x>0.98976</cdr:x>
      <cdr:y>0.28562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875C6A9-3AE9-4B06-8E09-4EB1BF7794B8}"/>
            </a:ext>
          </a:extLst>
        </cdr:cNvPr>
        <cdr:cNvSpPr txBox="1"/>
      </cdr:nvSpPr>
      <cdr:spPr>
        <a:xfrm xmlns:a="http://schemas.openxmlformats.org/drawingml/2006/main">
          <a:off x="10247312" y="869032"/>
          <a:ext cx="988621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0.20667</cdr:x>
      <cdr:y>0.08104</cdr:y>
    </cdr:from>
    <cdr:to>
      <cdr:x>0.28888</cdr:x>
      <cdr:y>0.13472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282346" y="378497"/>
          <a:ext cx="907887" cy="2507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F4AF29-377C-4901-E603-6EC783CE7899}"/>
              </a:ext>
            </a:extLst>
          </p:cNvPr>
          <p:cNvSpPr/>
          <p:nvPr/>
        </p:nvSpPr>
        <p:spPr>
          <a:xfrm>
            <a:off x="0" y="3429000"/>
            <a:ext cx="12191999" cy="3459879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39639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558077" y="1685984"/>
            <a:ext cx="71628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2023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Purchase Funnel Study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95" y="219763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8965" y="3416256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311E20-8948-1866-4EDC-08774F3C8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2" r="8547"/>
          <a:stretch/>
        </p:blipFill>
        <p:spPr>
          <a:xfrm>
            <a:off x="609600" y="3736259"/>
            <a:ext cx="8991600" cy="3017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CC2BAC-16BE-49C8-F1BA-E27FB489A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283376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2555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10373418"/>
              </p:ext>
            </p:extLst>
          </p:nvPr>
        </p:nvGraphicFramePr>
        <p:xfrm>
          <a:off x="419595" y="1853470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47312925"/>
              </p:ext>
            </p:extLst>
          </p:nvPr>
        </p:nvGraphicFramePr>
        <p:xfrm>
          <a:off x="419595" y="1482556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7566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10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404912"/>
            <a:ext cx="9943605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A18+</a:t>
            </a:r>
            <a:br>
              <a:rPr lang="en-US" dirty="0"/>
            </a:b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3363" y="1442332"/>
            <a:ext cx="586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Medical: Hospital/Urgent care/Clinic</a:t>
            </a:r>
          </a:p>
        </p:txBody>
      </p:sp>
    </p:spTree>
    <p:extLst>
      <p:ext uri="{BB962C8B-B14F-4D97-AF65-F5344CB8AC3E}">
        <p14:creationId xmlns:p14="http://schemas.microsoft.com/office/powerpoint/2010/main" val="349879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96" y="224263"/>
            <a:ext cx="12013804" cy="978729"/>
          </a:xfrm>
        </p:spPr>
        <p:txBody>
          <a:bodyPr/>
          <a:lstStyle/>
          <a:p>
            <a:r>
              <a:rPr lang="en-US" sz="3200" dirty="0"/>
              <a:t>Media Makes a Difference in Motivating Hospital/Urgent Care/Clinic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04079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A18+</a:t>
            </a:r>
            <a:br>
              <a:rPr lang="en-US" dirty="0"/>
            </a:br>
            <a:r>
              <a:rPr lang="en-US" dirty="0"/>
              <a:t>QA4/QA5/QA6/QA7/QA8 (cume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95459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579" y="1480763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Medical: Hospital/Urgent care/Clinic</a:t>
            </a: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01826"/>
              </p:ext>
            </p:extLst>
          </p:nvPr>
        </p:nvGraphicFramePr>
        <p:xfrm>
          <a:off x="419099" y="0"/>
          <a:ext cx="11352212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25" y="274355"/>
            <a:ext cx="11982275" cy="480131"/>
          </a:xfrm>
        </p:spPr>
        <p:txBody>
          <a:bodyPr/>
          <a:lstStyle/>
          <a:p>
            <a:r>
              <a:rPr lang="en-US" sz="2800" dirty="0"/>
              <a:t>What Influenced Medical: Hospital/Urgent care/Clinic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A18+</a:t>
            </a:r>
            <a:br>
              <a:rPr lang="en-US" dirty="0"/>
            </a:br>
            <a:r>
              <a:rPr lang="en-US" dirty="0"/>
              <a:t>QA4/QA5/QA6/QA7/QA8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14405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6322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Important,</a:t>
            </a:r>
            <a:br>
              <a:rPr lang="en-US" sz="3600" dirty="0"/>
            </a:br>
            <a:r>
              <a:rPr lang="en-US" sz="3600" dirty="0"/>
              <a:t>7 Out of 10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A18+</a:t>
            </a:r>
            <a:br>
              <a:rPr lang="en-US" dirty="0"/>
            </a:br>
            <a:r>
              <a:rPr lang="en-US" dirty="0"/>
              <a:t>QA4 How to read: Of the 42% that said TV was most important for awareness, 70% of them cited Broadcast TV as the most important.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917676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046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283057"/>
            <a:ext cx="8641773" cy="507831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A18+</a:t>
            </a:r>
            <a:br>
              <a:rPr lang="en-US" dirty="0"/>
            </a:br>
            <a:r>
              <a:rPr lang="en-US" dirty="0"/>
              <a:t>B1 “Which one of the following sources, if any, would you say is your primary source for news?” Among those that have a primary news source. Percentages are rounded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735892"/>
              </p:ext>
            </p:extLst>
          </p:nvPr>
        </p:nvGraphicFramePr>
        <p:xfrm>
          <a:off x="228600" y="1252538"/>
          <a:ext cx="11885220" cy="491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3755" y="1342268"/>
            <a:ext cx="3504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Medical: Hospital/Urgent care/Clinic</a:t>
            </a:r>
          </a:p>
        </p:txBody>
      </p:sp>
    </p:spTree>
    <p:extLst>
      <p:ext uri="{BB962C8B-B14F-4D97-AF65-F5344CB8AC3E}">
        <p14:creationId xmlns:p14="http://schemas.microsoft.com/office/powerpoint/2010/main" val="40051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34109"/>
              </p:ext>
            </p:extLst>
          </p:nvPr>
        </p:nvGraphicFramePr>
        <p:xfrm>
          <a:off x="0" y="855908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/>
          <p:cNvSpPr/>
          <p:nvPr/>
        </p:nvSpPr>
        <p:spPr>
          <a:xfrm>
            <a:off x="8083943" y="5828755"/>
            <a:ext cx="700093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8736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A18+</a:t>
            </a:r>
            <a:br>
              <a:rPr lang="en-US" dirty="0"/>
            </a:br>
            <a:r>
              <a:rPr lang="en-US" dirty="0"/>
              <a:t>B2 “I trust the news that I see/hear on this media source.” (Agree Strongly + Agree Somewhat)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6365" y="56351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49224" y="55647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360" y="59041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58184" y="58336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Digital Media</a:t>
            </a:r>
          </a:p>
        </p:txBody>
      </p:sp>
      <p:sp>
        <p:nvSpPr>
          <p:cNvPr id="13" name="Oval 12"/>
          <p:cNvSpPr/>
          <p:nvPr/>
        </p:nvSpPr>
        <p:spPr>
          <a:xfrm>
            <a:off x="10155115" y="1474539"/>
            <a:ext cx="677008" cy="424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266842" y="3787532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3F1E55-6651-D647-9345-FDAD62D6C7A2}"/>
              </a:ext>
            </a:extLst>
          </p:cNvPr>
          <p:cNvSpPr/>
          <p:nvPr/>
        </p:nvSpPr>
        <p:spPr>
          <a:xfrm>
            <a:off x="9266842" y="4370945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05545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Confluence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CC388-4380-B7C2-183B-C3B372EBF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856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5793213"/>
              </p:ext>
            </p:extLst>
          </p:nvPr>
        </p:nvGraphicFramePr>
        <p:xfrm>
          <a:off x="304800" y="1575793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5900"/>
            <a:ext cx="11582400" cy="646331"/>
          </a:xfrm>
        </p:spPr>
        <p:txBody>
          <a:bodyPr>
            <a:noAutofit/>
          </a:bodyPr>
          <a:lstStyle/>
          <a:p>
            <a:r>
              <a:rPr lang="en-US" sz="3200" dirty="0"/>
              <a:t>More TV Exposure Increases Importance, Trust, Preference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17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3064CE-76A8-48C5-A59A-E6914A8E9B5F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Medical: Hospital/Urgent care/Clinic Category A18+ </a:t>
            </a:r>
            <a:br>
              <a:rPr lang="en-US" dirty="0"/>
            </a:br>
            <a:r>
              <a:rPr lang="en-US" dirty="0"/>
              <a:t>QA4/B1/B2/C3; TV=Broadcast &amp; Cable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8B0D4-DECC-C59F-8165-DA0EDA8FB292}"/>
              </a:ext>
            </a:extLst>
          </p:cNvPr>
          <p:cNvSpPr txBox="1"/>
          <p:nvPr/>
        </p:nvSpPr>
        <p:spPr>
          <a:xfrm>
            <a:off x="3541256" y="1239257"/>
            <a:ext cx="516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Medical: Hospital/Urgent care/Clinic A18+</a:t>
            </a:r>
          </a:p>
        </p:txBody>
      </p:sp>
    </p:spTree>
    <p:extLst>
      <p:ext uri="{BB962C8B-B14F-4D97-AF65-F5344CB8AC3E}">
        <p14:creationId xmlns:p14="http://schemas.microsoft.com/office/powerpoint/2010/main" val="26791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13284483"/>
              </p:ext>
            </p:extLst>
          </p:nvPr>
        </p:nvGraphicFramePr>
        <p:xfrm>
          <a:off x="564088" y="1809478"/>
          <a:ext cx="11208316" cy="4601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7" y="275203"/>
            <a:ext cx="12059983" cy="867930"/>
          </a:xfrm>
        </p:spPr>
        <p:txBody>
          <a:bodyPr/>
          <a:lstStyle/>
          <a:p>
            <a:r>
              <a:rPr lang="en-US" sz="2800" dirty="0"/>
              <a:t>More Exposures Means More Action For Hospital/Urgent care/Clinic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25099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</a:t>
            </a:r>
            <a:r>
              <a:rPr lang="pt-BR" dirty="0"/>
              <a:t>A18+</a:t>
            </a:r>
            <a:br>
              <a:rPr lang="pt-BR" dirty="0"/>
            </a:br>
            <a:r>
              <a:rPr lang="en-US" dirty="0"/>
              <a:t>QA9 “Which of the following did you do after seeing/hearing the ads for the category on television?"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7865" y="1213989"/>
            <a:ext cx="7495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Which of the following did you do after seeing/hearing the ads for the </a:t>
            </a:r>
          </a:p>
          <a:p>
            <a:pPr algn="ctr"/>
            <a:r>
              <a:rPr lang="en-US" sz="1600" b="1" dirty="0"/>
              <a:t>Hospital/Urgent care/Clinic category on television?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34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544287"/>
              </p:ext>
            </p:extLst>
          </p:nvPr>
        </p:nvGraphicFramePr>
        <p:xfrm>
          <a:off x="5268957" y="1341529"/>
          <a:ext cx="6041001" cy="456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65FFD6C-B56D-1EE9-9902-F72012396425}"/>
              </a:ext>
            </a:extLst>
          </p:cNvPr>
          <p:cNvSpPr txBox="1"/>
          <p:nvPr/>
        </p:nvSpPr>
        <p:spPr>
          <a:xfrm>
            <a:off x="1806759" y="1430018"/>
            <a:ext cx="334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 Category Average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322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73969"/>
            <a:ext cx="9334501" cy="507831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A18+</a:t>
            </a:r>
            <a:br>
              <a:rPr lang="en-US" dirty="0"/>
            </a:br>
            <a:r>
              <a:rPr lang="en-US" dirty="0"/>
              <a:t>QA10 “When doing an online search, how often, if at all, have TV ads you have seen influenced you in some ways in your search?” (Yes = combination of Every time, Most of the time &amp; Sometimes) Among those who do online searches</a:t>
            </a: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EBF7E907-46FA-5767-B4E7-18F878D85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044657"/>
              </p:ext>
            </p:extLst>
          </p:nvPr>
        </p:nvGraphicFramePr>
        <p:xfrm>
          <a:off x="419099" y="1632629"/>
          <a:ext cx="6252499" cy="43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75A53C-0F16-54C3-FFBC-ECDE2CA8D3B7}"/>
              </a:ext>
            </a:extLst>
          </p:cNvPr>
          <p:cNvSpPr txBox="1"/>
          <p:nvPr/>
        </p:nvSpPr>
        <p:spPr>
          <a:xfrm>
            <a:off x="6557018" y="1433021"/>
            <a:ext cx="388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Hospital/Urgent care/Clinic</a:t>
            </a:r>
          </a:p>
        </p:txBody>
      </p:sp>
    </p:spTree>
    <p:extLst>
      <p:ext uri="{BB962C8B-B14F-4D97-AF65-F5344CB8AC3E}">
        <p14:creationId xmlns:p14="http://schemas.microsoft.com/office/powerpoint/2010/main" val="345062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Objective and Methodology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EF186-9A1D-A577-086E-71D0ED7C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3" y="685800"/>
            <a:ext cx="1959051" cy="18888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697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625158"/>
              </p:ext>
            </p:extLst>
          </p:nvPr>
        </p:nvGraphicFramePr>
        <p:xfrm>
          <a:off x="687389" y="1995059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2184"/>
            <a:ext cx="11352809" cy="577081"/>
          </a:xfrm>
        </p:spPr>
        <p:txBody>
          <a:bodyPr/>
          <a:lstStyle/>
          <a:p>
            <a:r>
              <a:rPr lang="en-US" sz="35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6250" y="6438180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</a:t>
            </a:r>
            <a:r>
              <a:rPr lang="pt-BR" dirty="0"/>
              <a:t>A18+</a:t>
            </a:r>
            <a:br>
              <a:rPr lang="pt-BR" dirty="0"/>
            </a:br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92286" y="1701479"/>
            <a:ext cx="6077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Medical: Hospital/Urgent care/Clinic % A18+</a:t>
            </a:r>
          </a:p>
        </p:txBody>
      </p:sp>
    </p:spTree>
    <p:extLst>
      <p:ext uri="{BB962C8B-B14F-4D97-AF65-F5344CB8AC3E}">
        <p14:creationId xmlns:p14="http://schemas.microsoft.com/office/powerpoint/2010/main" val="130272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2828"/>
            <a:ext cx="12039600" cy="978729"/>
          </a:xfrm>
        </p:spPr>
        <p:txBody>
          <a:bodyPr/>
          <a:lstStyle/>
          <a:p>
            <a:r>
              <a:rPr lang="en-US" sz="3200" dirty="0"/>
              <a:t>For Hospital/Urgent care/Clinic Consumers, Local Television Websites/Apps Are The Most Visited Among Local Websites/Apps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2385" y="6437152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A18+</a:t>
            </a:r>
            <a:br>
              <a:rPr lang="en-US" dirty="0"/>
            </a:br>
            <a:r>
              <a:rPr lang="en-US" dirty="0"/>
              <a:t>C1 “When if at all did you last visit these types of websites/apps?” Among those that visit these types of websites/apps.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6597" y="1689342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When, if at all, did you last visit these types of websites or apps?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Medical: Hospital/Urgent care/Clinic % A18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DE97CF-5AA6-714C-878C-53EFB6C4E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708078"/>
              </p:ext>
            </p:extLst>
          </p:nvPr>
        </p:nvGraphicFramePr>
        <p:xfrm>
          <a:off x="2032000" y="2375338"/>
          <a:ext cx="8128000" cy="376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43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324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020471"/>
              </p:ext>
            </p:extLst>
          </p:nvPr>
        </p:nvGraphicFramePr>
        <p:xfrm>
          <a:off x="6188132" y="1838623"/>
          <a:ext cx="4809744" cy="428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3590" y="6431960"/>
            <a:ext cx="9204960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</a:t>
            </a:r>
            <a:r>
              <a:rPr lang="pt-BR" dirty="0"/>
              <a:t>A18+</a:t>
            </a:r>
          </a:p>
          <a:p>
            <a:pPr>
              <a:spcBef>
                <a:spcPts val="0"/>
              </a:spcBef>
            </a:pPr>
            <a:r>
              <a:rPr lang="en-US" dirty="0"/>
              <a:t>C2 “How often do you look at the video ads on that local television station’s website or app?”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0249" y="1580654"/>
            <a:ext cx="4905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Medical: Hospital/Urgent care/Clinic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364AE252-C8B6-BF47-A52B-F6ACC3C1A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363666"/>
              </p:ext>
            </p:extLst>
          </p:nvPr>
        </p:nvGraphicFramePr>
        <p:xfrm>
          <a:off x="950030" y="1838623"/>
          <a:ext cx="4813739" cy="428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E7BFA43-6A21-8B44-8763-222B36719DAE}"/>
              </a:ext>
            </a:extLst>
          </p:cNvPr>
          <p:cNvSpPr/>
          <p:nvPr/>
        </p:nvSpPr>
        <p:spPr>
          <a:xfrm>
            <a:off x="1695942" y="1531035"/>
            <a:ext cx="3321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 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346391"/>
              </p:ext>
            </p:extLst>
          </p:nvPr>
        </p:nvGraphicFramePr>
        <p:xfrm>
          <a:off x="3824220" y="2043927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27356"/>
            <a:ext cx="11352809" cy="1034129"/>
          </a:xfrm>
        </p:spPr>
        <p:txBody>
          <a:bodyPr/>
          <a:lstStyle/>
          <a:p>
            <a:r>
              <a:rPr lang="en-US" sz="3400" dirty="0"/>
              <a:t>“Have you ever commented, posted, liked or shared info or articles from a local TV station’s website or app?”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5276" y="1617268"/>
            <a:ext cx="4980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Medical: Hospital/Urgent care/Clinic</a:t>
            </a: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298027"/>
              </p:ext>
            </p:extLst>
          </p:nvPr>
        </p:nvGraphicFramePr>
        <p:xfrm>
          <a:off x="-1067421" y="2047706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2015355" y="1594497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 Category Average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3554" y="6444077"/>
            <a:ext cx="8534401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</a:t>
            </a:r>
            <a:r>
              <a:rPr lang="pt-BR" dirty="0"/>
              <a:t>A18+</a:t>
            </a:r>
            <a:br>
              <a:rPr lang="pt-BR" dirty="0"/>
            </a:br>
            <a:r>
              <a:rPr lang="en-US" dirty="0"/>
              <a:t>C4 “Have you ever commented, posted, liked or shared info or articles from a local TV station’s website or app?”</a:t>
            </a:r>
          </a:p>
        </p:txBody>
      </p:sp>
    </p:spTree>
    <p:extLst>
      <p:ext uri="{BB962C8B-B14F-4D97-AF65-F5344CB8AC3E}">
        <p14:creationId xmlns:p14="http://schemas.microsoft.com/office/powerpoint/2010/main" val="401220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C88B513-505E-6011-192F-982354B96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335264"/>
              </p:ext>
            </p:extLst>
          </p:nvPr>
        </p:nvGraphicFramePr>
        <p:xfrm>
          <a:off x="741405" y="719666"/>
          <a:ext cx="1067623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007182-B662-BC86-AE78-101C16DB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867930"/>
          </a:xfrm>
        </p:spPr>
        <p:txBody>
          <a:bodyPr/>
          <a:lstStyle/>
          <a:p>
            <a:r>
              <a:rPr lang="en-US" sz="2800" dirty="0"/>
              <a:t>“Over the past two years, which of the following locations, if any, did you go to in order to receive medical treatment or a procedure?”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F37FA-D809-17B3-03BC-0C6D969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D2887-B847-B7B5-78FC-77ABFD2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: Hospital/Urgent care/Clinic Category </a:t>
            </a:r>
            <a:r>
              <a:rPr lang="pt-BR" dirty="0"/>
              <a:t>A18+</a:t>
            </a:r>
            <a:br>
              <a:rPr lang="pt-BR" dirty="0"/>
            </a:br>
            <a:r>
              <a:rPr lang="pt-BR" dirty="0"/>
              <a:t>S6: “Over the past two years, which of the following, if any, did you go to in order to receive medical treatment or a procedure?”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9D1B34-1713-7378-99C2-B1087D2F10DC}"/>
              </a:ext>
            </a:extLst>
          </p:cNvPr>
          <p:cNvSpPr/>
          <p:nvPr/>
        </p:nvSpPr>
        <p:spPr>
          <a:xfrm>
            <a:off x="5297344" y="2855181"/>
            <a:ext cx="691661" cy="36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417AC4-375E-4905-54F1-98B6D4AAF104}"/>
              </a:ext>
            </a:extLst>
          </p:cNvPr>
          <p:cNvSpPr/>
          <p:nvPr/>
        </p:nvSpPr>
        <p:spPr>
          <a:xfrm>
            <a:off x="4448746" y="2145497"/>
            <a:ext cx="691661" cy="36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AA3D943-6342-3EFE-86B5-E034EE5BA9FB}"/>
              </a:ext>
            </a:extLst>
          </p:cNvPr>
          <p:cNvSpPr/>
          <p:nvPr/>
        </p:nvSpPr>
        <p:spPr>
          <a:xfrm>
            <a:off x="7035264" y="3210158"/>
            <a:ext cx="691661" cy="36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0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4CC0-0D7C-A3E8-8961-6012BF0F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867930"/>
          </a:xfrm>
        </p:spPr>
        <p:txBody>
          <a:bodyPr/>
          <a:lstStyle/>
          <a:p>
            <a:r>
              <a:rPr lang="en-US" sz="2800" dirty="0"/>
              <a:t>Over the past two years, which of the following locations, if any, did you go to in order to receive medical treatment or a procedure?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E30EC-37D5-9D3F-5CEB-F1D6F4AB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21926-F3C2-AF97-03EB-AF8B8BCCF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Medical: Hospital/Urgent care/Clinic </a:t>
            </a:r>
            <a:r>
              <a:rPr lang="en-US" dirty="0"/>
              <a:t>Category A18+, HH income</a:t>
            </a:r>
            <a:br>
              <a:rPr lang="en-US" dirty="0"/>
            </a:br>
            <a:r>
              <a:rPr lang="en-US" dirty="0"/>
              <a:t>S6: “Over the past two years, which of the following locations, if any, did you got to in order to receive medical treatment or a procedure?”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D9FFFAC-2428-6CC2-D1DC-E5DA8EA85C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339147"/>
              </p:ext>
            </p:extLst>
          </p:nvPr>
        </p:nvGraphicFramePr>
        <p:xfrm>
          <a:off x="884019" y="848620"/>
          <a:ext cx="105477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511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BD86-FA96-4695-AF87-1375A9DA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179053"/>
            <a:ext cx="11352809" cy="1089529"/>
          </a:xfrm>
        </p:spPr>
        <p:txBody>
          <a:bodyPr/>
          <a:lstStyle/>
          <a:p>
            <a:r>
              <a:rPr lang="en-US" sz="3600" dirty="0"/>
              <a:t>In 2023, Do You Plan To Use These Methods More, The Same, or Less?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9071-CB2D-3466-16D3-D75A6222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EA9C2-FC40-3589-5688-F08D5F46B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" b="3271"/>
          <a:stretch/>
        </p:blipFill>
        <p:spPr>
          <a:xfrm>
            <a:off x="2528668" y="1245698"/>
            <a:ext cx="7479220" cy="48801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418CC7-A957-9A67-3C74-8E7A0A1554AE}"/>
              </a:ext>
            </a:extLst>
          </p:cNvPr>
          <p:cNvSpPr txBox="1"/>
          <p:nvPr/>
        </p:nvSpPr>
        <p:spPr>
          <a:xfrm>
            <a:off x="7615696" y="2391619"/>
            <a:ext cx="327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Northeast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Urgent care – 24%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Hospital/Clinic/Outpatient services – 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726EE-B640-C69B-0C48-C0D12EE7ADFB}"/>
              </a:ext>
            </a:extLst>
          </p:cNvPr>
          <p:cNvSpPr txBox="1"/>
          <p:nvPr/>
        </p:nvSpPr>
        <p:spPr>
          <a:xfrm>
            <a:off x="6081686" y="4413004"/>
            <a:ext cx="3275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South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Urgent care – 18%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Hospital/Clinic/Outpatient services – 22%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200C6-8358-5444-1553-FB5FEC38D8EC}"/>
              </a:ext>
            </a:extLst>
          </p:cNvPr>
          <p:cNvSpPr txBox="1"/>
          <p:nvPr/>
        </p:nvSpPr>
        <p:spPr>
          <a:xfrm>
            <a:off x="4192332" y="3408010"/>
            <a:ext cx="319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Midwest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Urgent care – 13%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Hospital/Clinic/Outpatient services – 22%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2B9C99-D4A4-6021-80F4-EBDAACABCAD8}"/>
              </a:ext>
            </a:extLst>
          </p:cNvPr>
          <p:cNvSpPr txBox="1"/>
          <p:nvPr/>
        </p:nvSpPr>
        <p:spPr>
          <a:xfrm>
            <a:off x="2184112" y="2448557"/>
            <a:ext cx="319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West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Urgent care – 14%</a:t>
            </a:r>
          </a:p>
          <a:p>
            <a:r>
              <a:rPr lang="en-US" sz="1100" b="1" dirty="0">
                <a:solidFill>
                  <a:schemeClr val="accent1"/>
                </a:solidFill>
              </a:rPr>
              <a:t>Hospital/Clinic/Outpatient services – 28%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45591-016F-CACB-80DF-8FA962CA7302}"/>
              </a:ext>
            </a:extLst>
          </p:cNvPr>
          <p:cNvSpPr txBox="1"/>
          <p:nvPr/>
        </p:nvSpPr>
        <p:spPr>
          <a:xfrm>
            <a:off x="4312250" y="1293452"/>
            <a:ext cx="353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% A18+</a:t>
            </a:r>
          </a:p>
          <a:p>
            <a:pPr algn="ctr"/>
            <a:r>
              <a:rPr lang="en-US" sz="1600" b="1" dirty="0"/>
              <a:t>Plan to do more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411A697-379A-2661-3BED-47C0D4CCA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006" y="6417418"/>
            <a:ext cx="9976881" cy="369332"/>
          </a:xfrm>
        </p:spPr>
        <p:txBody>
          <a:bodyPr anchor="t"/>
          <a:lstStyle/>
          <a:p>
            <a:r>
              <a:rPr lang="en-US" dirty="0"/>
              <a:t>Source: GfK TVB Purchase Funnel 2023 </a:t>
            </a:r>
            <a:r>
              <a:rPr lang="pt-BR" dirty="0"/>
              <a:t>Medical: Hospital/Urgent care/Clinic </a:t>
            </a:r>
            <a:r>
              <a:rPr lang="en-US" dirty="0"/>
              <a:t>Category A18+</a:t>
            </a:r>
            <a:br>
              <a:rPr lang="en-US" dirty="0"/>
            </a:br>
            <a:r>
              <a:rPr lang="en-US" dirty="0"/>
              <a:t>CI-9: Starting next year (2023), do you plan to use these methods to get medical care more, the same, or less? Among those who for whom the choices were applicable.</a:t>
            </a:r>
          </a:p>
        </p:txBody>
      </p:sp>
    </p:spTree>
    <p:extLst>
      <p:ext uri="{BB962C8B-B14F-4D97-AF65-F5344CB8AC3E}">
        <p14:creationId xmlns:p14="http://schemas.microsoft.com/office/powerpoint/2010/main" val="332719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AD107E-F81C-47A4-859F-53AA54E13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631372"/>
              </p:ext>
            </p:extLst>
          </p:nvPr>
        </p:nvGraphicFramePr>
        <p:xfrm>
          <a:off x="419100" y="1502569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2FC1A1-FB4F-48C9-86EF-23E9DEE4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177352"/>
            <a:ext cx="11352809" cy="1089529"/>
          </a:xfrm>
        </p:spPr>
        <p:txBody>
          <a:bodyPr/>
          <a:lstStyle/>
          <a:p>
            <a:r>
              <a:rPr lang="en-US" sz="3600" dirty="0"/>
              <a:t>In 2023, Do You Plan To Use These Methods More, The Same, or Less?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92BDC-1D10-4248-91C0-BFC5184A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BFCB7F8-9AE5-4526-9171-1BCA56400ABA}"/>
              </a:ext>
            </a:extLst>
          </p:cNvPr>
          <p:cNvSpPr txBox="1"/>
          <p:nvPr/>
        </p:nvSpPr>
        <p:spPr>
          <a:xfrm>
            <a:off x="10654786" y="2683511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62%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1BEEF3-711E-45EE-B141-B8DB618A5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412468"/>
            <a:ext cx="9715500" cy="369332"/>
          </a:xfrm>
        </p:spPr>
        <p:txBody>
          <a:bodyPr/>
          <a:lstStyle/>
          <a:p>
            <a:r>
              <a:rPr lang="en-US" dirty="0"/>
              <a:t>Source: GfK TVB Purchase Funnel 2023 </a:t>
            </a:r>
            <a:r>
              <a:rPr lang="pt-BR" dirty="0"/>
              <a:t>Medical: Hospital/Urgent care/Clinic </a:t>
            </a:r>
            <a:r>
              <a:rPr lang="en-US" dirty="0"/>
              <a:t>Category A18+</a:t>
            </a:r>
            <a:br>
              <a:rPr lang="en-US" dirty="0"/>
            </a:br>
            <a:r>
              <a:rPr lang="en-US" dirty="0"/>
              <a:t>CI-9: Starting next year (2023), do you plan to use these methods to get medical care more, the same, or less? Among those who for whom the choices were applicable.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9C1B8B7-921A-49AF-84EA-5D603641D47A}"/>
              </a:ext>
            </a:extLst>
          </p:cNvPr>
          <p:cNvSpPr txBox="1"/>
          <p:nvPr/>
        </p:nvSpPr>
        <p:spPr>
          <a:xfrm>
            <a:off x="10685266" y="4605944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3467199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B003D9-81CB-B043-C4BE-E60D3844D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21" y="2804445"/>
            <a:ext cx="11425813" cy="1996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Opinion Leaders</a:t>
            </a:r>
            <a:b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My Friends/Family Ask and Trust my Advice On This Topic</a:t>
            </a:r>
            <a:b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endParaRPr kumimoji="0" lang="en-US" sz="55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688A4-9AF9-AA2E-1D6F-306543DD3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8591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227356"/>
            <a:ext cx="11480764" cy="535531"/>
          </a:xfrm>
        </p:spPr>
        <p:txBody>
          <a:bodyPr/>
          <a:lstStyle/>
          <a:p>
            <a:r>
              <a:rPr lang="en-US" sz="3200" dirty="0"/>
              <a:t>Hospital/Urgent care/Clinic TV Ads Motivate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99589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</a:t>
            </a:r>
            <a:r>
              <a:rPr lang="pt-BR" dirty="0"/>
              <a:t>A18+</a:t>
            </a:r>
            <a:br>
              <a:rPr lang="pt-BR" dirty="0"/>
            </a:br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241300"/>
              </p:ext>
            </p:extLst>
          </p:nvPr>
        </p:nvGraphicFramePr>
        <p:xfrm>
          <a:off x="838560" y="1394035"/>
          <a:ext cx="11043505" cy="467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273" y="981988"/>
            <a:ext cx="1061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ads for the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189" y="3965958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Friended, liked or followed what was advertised </a:t>
            </a:r>
            <a:br>
              <a:rPr lang="en-US" sz="1200" dirty="0"/>
            </a:br>
            <a:r>
              <a:rPr lang="en-US" sz="1200" dirty="0"/>
              <a:t>on social media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012" y="4725029"/>
            <a:ext cx="35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Remembered you had seen the brand advertised </a:t>
            </a:r>
            <a:br>
              <a:rPr lang="en-US" sz="1200" dirty="0"/>
            </a:br>
            <a:r>
              <a:rPr lang="en-US" sz="1200" dirty="0"/>
              <a:t>before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602" y="2520139"/>
            <a:ext cx="383701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Went online to learn more about what was advertised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381" y="3223665"/>
            <a:ext cx="3190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Talked with others about the advertisement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4042" y="5331476"/>
            <a:ext cx="297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to the website or app advertised 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</p:spTree>
    <p:extLst>
      <p:ext uri="{BB962C8B-B14F-4D97-AF65-F5344CB8AC3E}">
        <p14:creationId xmlns:p14="http://schemas.microsoft.com/office/powerpoint/2010/main" val="6999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883"/>
            <a:ext cx="11352809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 influencing Hospital/Urgent care/Clinic consumers during their purchase decision process.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60DEA6-DD53-EB49-B5F2-8E0438DBC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882" y="2279926"/>
            <a:ext cx="6872236" cy="18612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18219"/>
            <a:ext cx="11352809" cy="978729"/>
          </a:xfrm>
        </p:spPr>
        <p:txBody>
          <a:bodyPr/>
          <a:lstStyle/>
          <a:p>
            <a:r>
              <a:rPr lang="en-US" sz="3200" dirty="0"/>
              <a:t>Local TV Assets Resonate with Hospital/Urgent care/Clinic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0403" y="6405104"/>
            <a:ext cx="9858132" cy="369332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Medical: Hospital/</a:t>
            </a:r>
            <a:r>
              <a:rPr lang="pt-BR" dirty="0" err="1"/>
              <a:t>Urgent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/</a:t>
            </a:r>
            <a:r>
              <a:rPr lang="pt-BR" dirty="0" err="1"/>
              <a:t>Clinic</a:t>
            </a:r>
            <a:r>
              <a:rPr lang="pt-BR" dirty="0"/>
              <a:t> </a:t>
            </a:r>
            <a:r>
              <a:rPr lang="en-US" dirty="0"/>
              <a:t>Category</a:t>
            </a:r>
            <a:r>
              <a:rPr lang="pt-BR" dirty="0"/>
              <a:t>, </a:t>
            </a:r>
            <a:r>
              <a:rPr lang="en-US" dirty="0"/>
              <a:t>Opinion</a:t>
            </a:r>
            <a:r>
              <a:rPr lang="pt-BR" dirty="0"/>
              <a:t> </a:t>
            </a:r>
            <a:r>
              <a:rPr lang="en-US" dirty="0"/>
              <a:t>leaders</a:t>
            </a:r>
            <a:r>
              <a:rPr lang="pt-BR" dirty="0"/>
              <a:t> A18+</a:t>
            </a:r>
            <a:br>
              <a:rPr lang="en-US" dirty="0"/>
            </a:br>
            <a:r>
              <a:rPr lang="en-US" dirty="0"/>
              <a:t>QA10/C2/C4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576735"/>
              </p:ext>
            </p:extLst>
          </p:nvPr>
        </p:nvGraphicFramePr>
        <p:xfrm>
          <a:off x="502148" y="2228566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73439" y="1369476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052638"/>
              </p:ext>
            </p:extLst>
          </p:nvPr>
        </p:nvGraphicFramePr>
        <p:xfrm>
          <a:off x="4435434" y="2228566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17566" y="1369476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5885" y="569240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6820" y="5692404"/>
            <a:ext cx="346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Hospital/Urgent care/Clinic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3823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4758" y="5669200"/>
            <a:ext cx="4618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Hospital/Urgent care/Clinic Opinion Leaders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86205" y="1149980"/>
            <a:ext cx="0" cy="437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BB7ED-1120-5047-B11F-B6068FBB6CF9}"/>
              </a:ext>
            </a:extLst>
          </p:cNvPr>
          <p:cNvCxnSpPr/>
          <p:nvPr/>
        </p:nvCxnSpPr>
        <p:spPr>
          <a:xfrm>
            <a:off x="8174864" y="1186769"/>
            <a:ext cx="0" cy="437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E2436A4D-D344-A246-8931-AAB02329C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714985"/>
              </p:ext>
            </p:extLst>
          </p:nvPr>
        </p:nvGraphicFramePr>
        <p:xfrm>
          <a:off x="8461863" y="2301095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6D71CD82-62DE-F64D-88D8-5BFF0C4A6FC5}"/>
              </a:ext>
            </a:extLst>
          </p:cNvPr>
          <p:cNvSpPr txBox="1">
            <a:spLocks/>
          </p:cNvSpPr>
          <p:nvPr/>
        </p:nvSpPr>
        <p:spPr>
          <a:xfrm>
            <a:off x="8174864" y="1249837"/>
            <a:ext cx="4023780" cy="10895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“Have you ever commented, posted, liked, or shared information, articles or videos from a local TV station’s website or app?”</a:t>
            </a:r>
          </a:p>
        </p:txBody>
      </p:sp>
    </p:spTree>
    <p:extLst>
      <p:ext uri="{BB962C8B-B14F-4D97-AF65-F5344CB8AC3E}">
        <p14:creationId xmlns:p14="http://schemas.microsoft.com/office/powerpoint/2010/main" val="4017434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4101"/>
            <a:ext cx="11352809" cy="590931"/>
          </a:xfrm>
        </p:spPr>
        <p:txBody>
          <a:bodyPr/>
          <a:lstStyle/>
          <a:p>
            <a:r>
              <a:rPr lang="en-US" sz="3600" dirty="0"/>
              <a:t>Hospital/Urgent care/Clinic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912576"/>
            <a:ext cx="11162803" cy="50202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61% of Hospital/Urgent care/Clinic consumers were exposed to three or more media platforms, which over-indexed the 8-category average.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Exposure to a media platform is not a guarantee of consumer importance, except for TV.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Television is the most important influencer at all stages of the purchase funnel.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Broadcast TV is the primary news source.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Local TV news is #1 for trust among all measured media platforms. Local TV websites/apps are highly trusted among digital platforms. Social media is the least trusted.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62%-70% of respondents plan to use Hospital/Urgent care more in 2023.  Adults living in the East and West also plan to use Hospital/Urgent care more in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7" y="235433"/>
            <a:ext cx="11904023" cy="978729"/>
          </a:xfrm>
        </p:spPr>
        <p:txBody>
          <a:bodyPr/>
          <a:lstStyle/>
          <a:p>
            <a:r>
              <a:rPr lang="en-US" sz="3200" dirty="0"/>
              <a:t>Exposure to TV ads motivates Hospital/Urgent care/Clinic consumers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2975"/>
            <a:ext cx="11188685" cy="45602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Drives users to go online to learn more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Initiates word of mouth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Helps recall of ad in other media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Creates social media engagement with the product/advertiser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87% said Hospital/Urgent care/Clinic TV ads influenced their search selections. This number goes up to 90%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322"/>
            <a:ext cx="11352809" cy="590931"/>
          </a:xfrm>
        </p:spPr>
        <p:txBody>
          <a:bodyPr/>
          <a:lstStyle/>
          <a:p>
            <a:r>
              <a:rPr lang="en-US" sz="3600" dirty="0"/>
              <a:t>Hospital/Urgent care/Clinic Digital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8821"/>
            <a:ext cx="11351819" cy="4248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Local TV websites/apps were the most preferred websites for local news and events and were the most visited among local websites/apps.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90% of those visiting a local TV station’s website or apps said they viewed the ads.  This goes up to 93% for opinion leaders.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55% commented, posted, liked, or shared information, articles, or videos from a local TV station’s website or app.  This increases to 61%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7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1790700"/>
            <a:ext cx="8629882" cy="990600"/>
          </a:xfrm>
        </p:spPr>
        <p:txBody>
          <a:bodyPr/>
          <a:lstStyle/>
          <a:p>
            <a:r>
              <a:rPr lang="en-US" sz="6000"/>
              <a:t>Thank You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12085-E4EB-0C00-7310-139172158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6" y="2743200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98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27356"/>
            <a:ext cx="11352809" cy="535531"/>
          </a:xfrm>
        </p:spPr>
        <p:txBody>
          <a:bodyPr/>
          <a:lstStyle/>
          <a:p>
            <a:r>
              <a:rPr lang="en-US" sz="3200" dirty="0"/>
              <a:t>Hospital/Urgent care/Clinic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</a:rPr>
              <a:t>The general study which included 8 categories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/>
              <a:t>Automotive, Banking, Furniture/Bedding/Carpet, Legal, Medical: Hospital/Urgent care, Medical: Dentist/Orthodontist, Eye doctor/Lasik, Online retail, and In-Store retail)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had </a:t>
            </a:r>
            <a:r>
              <a:rPr lang="en-US" sz="1600" dirty="0"/>
              <a:t>4,000 interviews collected via opt-in sample. Each respondent answered a series of questions for up to three product/service categories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</a:t>
            </a:r>
            <a:r>
              <a:rPr lang="en-US" sz="1600" b="1" dirty="0"/>
              <a:t> Hospital/Urgent care/Clinic </a:t>
            </a:r>
            <a:r>
              <a:rPr lang="en-US" sz="1600" dirty="0"/>
              <a:t>category. The number of respondents for this category was 1,594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To qualify for the Hospital/Urgent care/Clinic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Received treatment in a hospital, urgent care or clinic (including those inside a pharmacy), over the past two years.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the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1, 2022– December 15,2022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12-minute online quantitative survey about the influence of advertising platforms at each stage of the consumer purchase decision, actions taken post-advertising, and attitudinal questions 	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2023 Medical: Hospital/Urgent care/Clinic Category </a:t>
            </a:r>
          </a:p>
        </p:txBody>
      </p:sp>
    </p:spTree>
    <p:extLst>
      <p:ext uri="{BB962C8B-B14F-4D97-AF65-F5344CB8AC3E}">
        <p14:creationId xmlns:p14="http://schemas.microsoft.com/office/powerpoint/2010/main" val="32322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2185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4"/>
            <a:ext cx="7696200" cy="3133343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0863" y="3566645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   Digital media include: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06252" y="420441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Cable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Consumer review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Display/banner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Email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Internet radio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radio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187AA-BB83-855F-D62E-371F1C1B8D9C}"/>
              </a:ext>
            </a:extLst>
          </p:cNvPr>
          <p:cNvGrpSpPr/>
          <p:nvPr/>
        </p:nvGrpSpPr>
        <p:grpSpPr>
          <a:xfrm>
            <a:off x="2173301" y="1902200"/>
            <a:ext cx="1306612" cy="1283038"/>
            <a:chOff x="2173301" y="1902200"/>
            <a:chExt cx="1306612" cy="12830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43F78D-74E8-59DC-093E-87D4CFF70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9103" y="1902200"/>
              <a:ext cx="915008" cy="76012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7330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TV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05291" y="2846684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413084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Network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Magazine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Newspaper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Search engine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Social media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Streaming TV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Video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Yellow Pages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DBA7E1-15ED-E77B-2AB7-5D31D16C5FA3}"/>
              </a:ext>
            </a:extLst>
          </p:cNvPr>
          <p:cNvGrpSpPr/>
          <p:nvPr/>
        </p:nvGrpSpPr>
        <p:grpSpPr>
          <a:xfrm>
            <a:off x="3420871" y="1973328"/>
            <a:ext cx="1306612" cy="960377"/>
            <a:chOff x="3420871" y="1973328"/>
            <a:chExt cx="1306612" cy="960377"/>
          </a:xfrm>
        </p:grpSpPr>
        <p:sp>
          <p:nvSpPr>
            <p:cNvPr id="19" name="TextBox 18"/>
            <p:cNvSpPr txBox="1"/>
            <p:nvPr/>
          </p:nvSpPr>
          <p:spPr>
            <a:xfrm>
              <a:off x="342087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Radio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072129-5A6D-D8A7-0244-FAB0FAAE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1931" y="1973328"/>
              <a:ext cx="624493" cy="55910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D28BBB-6661-FA0C-C033-5F0D68295221}"/>
              </a:ext>
            </a:extLst>
          </p:cNvPr>
          <p:cNvGrpSpPr/>
          <p:nvPr/>
        </p:nvGrpSpPr>
        <p:grpSpPr>
          <a:xfrm>
            <a:off x="6675146" y="1933584"/>
            <a:ext cx="1724556" cy="1197690"/>
            <a:chOff x="6976772" y="1943629"/>
            <a:chExt cx="1724556" cy="1197690"/>
          </a:xfrm>
        </p:grpSpPr>
        <p:sp>
          <p:nvSpPr>
            <p:cNvPr id="29" name="TextBox 28"/>
            <p:cNvSpPr txBox="1"/>
            <p:nvPr/>
          </p:nvSpPr>
          <p:spPr>
            <a:xfrm>
              <a:off x="697677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Print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85745" y="2802765"/>
              <a:ext cx="1306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(Newspaper and Magazine, Yellow Pages)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D9FF97-FA58-462A-AC10-3D5657A2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6349" y="1943629"/>
              <a:ext cx="605403" cy="60247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588C17-FBBD-98A8-699E-40F0180BF10D}"/>
              </a:ext>
            </a:extLst>
          </p:cNvPr>
          <p:cNvGrpSpPr/>
          <p:nvPr/>
        </p:nvGrpSpPr>
        <p:grpSpPr>
          <a:xfrm>
            <a:off x="8182625" y="1909959"/>
            <a:ext cx="1724556" cy="1023746"/>
            <a:chOff x="8315082" y="1909959"/>
            <a:chExt cx="1724556" cy="1023746"/>
          </a:xfrm>
        </p:grpSpPr>
        <p:sp>
          <p:nvSpPr>
            <p:cNvPr id="71" name="TextBox 70"/>
            <p:cNvSpPr txBox="1"/>
            <p:nvPr/>
          </p:nvSpPr>
          <p:spPr>
            <a:xfrm>
              <a:off x="831508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Digital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2E64BF-58A4-3F85-D32D-543BCC63F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3004" y="1909959"/>
              <a:ext cx="1508713" cy="67837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7ED2C77-47FB-77C4-DDC8-D774BE0B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387" y="3442900"/>
            <a:ext cx="1508713" cy="6783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67F1E-E17F-CD7E-F896-55F1BB18E897}"/>
              </a:ext>
            </a:extLst>
          </p:cNvPr>
          <p:cNvGrpSpPr/>
          <p:nvPr/>
        </p:nvGrpSpPr>
        <p:grpSpPr>
          <a:xfrm>
            <a:off x="4314292" y="1902200"/>
            <a:ext cx="1724556" cy="1031505"/>
            <a:chOff x="4314292" y="1902200"/>
            <a:chExt cx="1724556" cy="103150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A9E3C6-5602-C138-055E-A563C5FCB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8632" y="1902200"/>
              <a:ext cx="675876" cy="68084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31429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Mail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2FB4F1-C323-97EB-6241-A7DDEF1C46D9}"/>
              </a:ext>
            </a:extLst>
          </p:cNvPr>
          <p:cNvGrpSpPr/>
          <p:nvPr/>
        </p:nvGrpSpPr>
        <p:grpSpPr>
          <a:xfrm>
            <a:off x="5755150" y="1950282"/>
            <a:ext cx="1306612" cy="1200959"/>
            <a:chOff x="5755150" y="1950282"/>
            <a:chExt cx="1306612" cy="1200959"/>
          </a:xfrm>
        </p:grpSpPr>
        <p:sp>
          <p:nvSpPr>
            <p:cNvPr id="26" name="TextBox 25"/>
            <p:cNvSpPr txBox="1"/>
            <p:nvPr/>
          </p:nvSpPr>
          <p:spPr>
            <a:xfrm>
              <a:off x="5755150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OOH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37438" y="2812687"/>
              <a:ext cx="942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(Billboard and Movie Theater)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1ED718-896E-651B-2FBD-74FDC708E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6140" y="1950282"/>
              <a:ext cx="804632" cy="65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43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2659276-DB01-0639-69AC-F9DCC1E2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43" y="1410553"/>
            <a:ext cx="5603679" cy="514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85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6858000" y="5476022"/>
            <a:ext cx="419660" cy="6238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8889249" y="1912886"/>
            <a:ext cx="425302" cy="646331"/>
          </a:xfrm>
          <a:prstGeom prst="rightBrace">
            <a:avLst>
              <a:gd name="adj1" fmla="val 8333"/>
              <a:gd name="adj2" fmla="val 4830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10800000">
            <a:off x="3548808" y="2943444"/>
            <a:ext cx="403048" cy="225201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5499" y="1778168"/>
            <a:ext cx="17335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Reaching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Consumers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5200" y="5447447"/>
            <a:ext cx="141922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715506"/>
            <a:ext cx="279435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>
                <a:solidFill>
                  <a:prstClr val="black"/>
                </a:solidFill>
              </a:rPr>
              <a:t>Preparing for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</a:rPr>
              <a:t>Purchase Decision</a:t>
            </a:r>
          </a:p>
        </p:txBody>
      </p:sp>
    </p:spTree>
    <p:extLst>
      <p:ext uri="{BB962C8B-B14F-4D97-AF65-F5344CB8AC3E}">
        <p14:creationId xmlns:p14="http://schemas.microsoft.com/office/powerpoint/2010/main" val="356809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Influence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B311F-567C-8D2E-89E2-1B93ED0CE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2832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154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0ED3EC1-49AF-5F41-8BFD-DB66513C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186574"/>
              </p:ext>
            </p:extLst>
          </p:nvPr>
        </p:nvGraphicFramePr>
        <p:xfrm>
          <a:off x="1066249" y="1592638"/>
          <a:ext cx="5049024" cy="457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33918"/>
              </p:ext>
            </p:extLst>
          </p:nvPr>
        </p:nvGraphicFramePr>
        <p:xfrm>
          <a:off x="5707593" y="1613028"/>
          <a:ext cx="5049024" cy="457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81" y="270729"/>
            <a:ext cx="11769753" cy="867930"/>
          </a:xfrm>
        </p:spPr>
        <p:txBody>
          <a:bodyPr/>
          <a:lstStyle/>
          <a:p>
            <a:r>
              <a:rPr lang="en-US" sz="2800" dirty="0"/>
              <a:t>61% of Medical: Hospital/Urgent care/Clinic Consumers Were Exposed to Three or More Media Platforms, Over-indexing the category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8" y="6307422"/>
            <a:ext cx="6182424" cy="507831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Medical: Hospital/Urgent care/Clinic in any of these media/digital media?”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4199" y="1546122"/>
            <a:ext cx="339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Medical: </a:t>
            </a:r>
            <a:br>
              <a:rPr lang="en-US" b="1" dirty="0"/>
            </a:br>
            <a:r>
              <a:rPr lang="en-US" b="1" dirty="0"/>
              <a:t>Hospital/Urgent care/Clinic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9243803" y="2425700"/>
            <a:ext cx="328183" cy="197852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9578626" y="3230294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6E7AA-C8A3-6346-85C7-584BB62CC769}"/>
              </a:ext>
            </a:extLst>
          </p:cNvPr>
          <p:cNvSpPr txBox="1"/>
          <p:nvPr/>
        </p:nvSpPr>
        <p:spPr>
          <a:xfrm>
            <a:off x="2355438" y="1790369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 Category Average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C873915F-2223-4C49-A356-B9FF50699227}"/>
              </a:ext>
            </a:extLst>
          </p:cNvPr>
          <p:cNvSpPr/>
          <p:nvPr/>
        </p:nvSpPr>
        <p:spPr>
          <a:xfrm>
            <a:off x="4661889" y="2423472"/>
            <a:ext cx="287672" cy="1823214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FF6AA2-FEC9-D945-9A2B-84929818D2C4}"/>
              </a:ext>
            </a:extLst>
          </p:cNvPr>
          <p:cNvSpPr txBox="1"/>
          <p:nvPr/>
        </p:nvSpPr>
        <p:spPr>
          <a:xfrm>
            <a:off x="4975924" y="3121105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57%</a:t>
            </a:r>
          </a:p>
        </p:txBody>
      </p:sp>
    </p:spTree>
    <p:extLst>
      <p:ext uri="{BB962C8B-B14F-4D97-AF65-F5344CB8AC3E}">
        <p14:creationId xmlns:p14="http://schemas.microsoft.com/office/powerpoint/2010/main" val="377612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323"/>
            <a:ext cx="11352809" cy="1089529"/>
          </a:xfrm>
        </p:spPr>
        <p:txBody>
          <a:bodyPr/>
          <a:lstStyle/>
          <a:p>
            <a:r>
              <a:rPr lang="en-US" sz="3600" dirty="0"/>
              <a:t>With Hospital/Urgent care/Clinic Ads, TV Tops Exposure at 62%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13542"/>
              </p:ext>
            </p:extLst>
          </p:nvPr>
        </p:nvGraphicFramePr>
        <p:xfrm>
          <a:off x="304800" y="926445"/>
          <a:ext cx="11887200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9715501" cy="369332"/>
          </a:xfrm>
        </p:spPr>
        <p:txBody>
          <a:bodyPr/>
          <a:lstStyle/>
          <a:p>
            <a:r>
              <a:rPr lang="en-US" dirty="0"/>
              <a:t>Source: GfK TVB Purchase Funnel 2023 Medical: Hospital/Urgent care/Clinic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20875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11961</TotalTime>
  <Words>2694</Words>
  <Application>Microsoft Office PowerPoint</Application>
  <PresentationFormat>Widescreen</PresentationFormat>
  <Paragraphs>280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 influencing Hospital/Urgent care/Clinic consumers during their purchase decision process.    </vt:lpstr>
      <vt:lpstr>Hospital/Urgent care/Clinic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61% of Medical: Hospital/Urgent care/Clinic Consumers Were Exposed to Three or More Media Platforms, Over-indexing the category average</vt:lpstr>
      <vt:lpstr>With Hospital/Urgent care/Clinic Ads, TV Tops Exposure at 62%</vt:lpstr>
      <vt:lpstr>Ad Exposure Does NOT Guarantee Importance, Except for TV</vt:lpstr>
      <vt:lpstr>Media Makes a Difference in Motivating Hospital/Urgent Care/Clinic Consumers…But it Declines Moving Down the Funnel</vt:lpstr>
      <vt:lpstr>What Influenced Medical: Hospital/Urgent care/Clinic Consumers Most</vt:lpstr>
      <vt:lpstr>Of Those that Cited TV as the Most Important, 7 Out of 10 Picked Broadcast TV</vt:lpstr>
      <vt:lpstr>The Primary Source for News: Broadcast Television</vt:lpstr>
      <vt:lpstr>“I trust the news I see/hear on this media source”</vt:lpstr>
      <vt:lpstr>Media Confluence</vt:lpstr>
      <vt:lpstr>More TV Exposure Increases Importance, Trust, Preference</vt:lpstr>
      <vt:lpstr>More Exposures Means More Action For Hospital/Urgent care/Clinic Consumers</vt:lpstr>
      <vt:lpstr>“Have TV ads influenced your search selections?”</vt:lpstr>
      <vt:lpstr>Local Television Websites/Apps Most Preferred</vt:lpstr>
      <vt:lpstr>For Hospital/Urgent care/Clinic Consumers, Local Television Websites/Apps Are The Most Visited Among Local Websites/Apps</vt:lpstr>
      <vt:lpstr>“When visiting a television station’s website or app,  do you view the ads?”</vt:lpstr>
      <vt:lpstr>“Have you ever commented, posted, liked or shared info or articles from a local TV station’s website or app?” </vt:lpstr>
      <vt:lpstr>“Over the past two years, which of the following locations, if any, did you go to in order to receive medical treatment or a procedure?”</vt:lpstr>
      <vt:lpstr>Over the past two years, which of the following locations, if any, did you go to in order to receive medical treatment or a procedure?</vt:lpstr>
      <vt:lpstr>In 2023, Do You Plan To Use These Methods More, The Same, or Less?</vt:lpstr>
      <vt:lpstr>In 2023, Do You Plan To Use These Methods More, The Same, or Less?</vt:lpstr>
      <vt:lpstr>Opinion Leaders My Friends/Family Ask and Trust my Advice On This Topic </vt:lpstr>
      <vt:lpstr>Hospital/Urgent care/Clinic TV Ads Motivate Opinion Leaders</vt:lpstr>
      <vt:lpstr>Local TV Assets Resonate with Hospital/Urgent care/Clinic Opinion Leaders</vt:lpstr>
      <vt:lpstr>Hospital/Urgent care/Clinic Category Key Points</vt:lpstr>
      <vt:lpstr>Exposure to TV ads motivates Hospital/Urgent care/Clinic consumers to action</vt:lpstr>
      <vt:lpstr>Hospital/Urgent care/Clinic Digital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Anthony Spirito</cp:lastModifiedBy>
  <cp:revision>1243</cp:revision>
  <cp:lastPrinted>2023-01-24T20:16:02Z</cp:lastPrinted>
  <dcterms:created xsi:type="dcterms:W3CDTF">2017-03-08T14:37:33Z</dcterms:created>
  <dcterms:modified xsi:type="dcterms:W3CDTF">2023-02-27T21:36:11Z</dcterms:modified>
</cp:coreProperties>
</file>