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9" r:id="rId2"/>
  </p:sldMasterIdLst>
  <p:notesMasterIdLst>
    <p:notesMasterId r:id="rId39"/>
  </p:notesMasterIdLst>
  <p:handoutMasterIdLst>
    <p:handoutMasterId r:id="rId40"/>
  </p:handoutMasterIdLst>
  <p:sldIdLst>
    <p:sldId id="1049" r:id="rId3"/>
    <p:sldId id="257" r:id="rId4"/>
    <p:sldId id="542" r:id="rId5"/>
    <p:sldId id="259" r:id="rId6"/>
    <p:sldId id="1051" r:id="rId7"/>
    <p:sldId id="984" r:id="rId8"/>
    <p:sldId id="985" r:id="rId9"/>
    <p:sldId id="555" r:id="rId10"/>
    <p:sldId id="524" r:id="rId11"/>
    <p:sldId id="265" r:id="rId12"/>
    <p:sldId id="525" r:id="rId13"/>
    <p:sldId id="266" r:id="rId14"/>
    <p:sldId id="268" r:id="rId15"/>
    <p:sldId id="570" r:id="rId16"/>
    <p:sldId id="987" r:id="rId17"/>
    <p:sldId id="271" r:id="rId18"/>
    <p:sldId id="1038" r:id="rId19"/>
    <p:sldId id="532" r:id="rId20"/>
    <p:sldId id="531" r:id="rId21"/>
    <p:sldId id="616" r:id="rId22"/>
    <p:sldId id="535" r:id="rId23"/>
    <p:sldId id="1041" r:id="rId24"/>
    <p:sldId id="519" r:id="rId25"/>
    <p:sldId id="521" r:id="rId26"/>
    <p:sldId id="1050" r:id="rId27"/>
    <p:sldId id="1052" r:id="rId28"/>
    <p:sldId id="312" r:id="rId29"/>
    <p:sldId id="638" r:id="rId30"/>
    <p:sldId id="627" r:id="rId31"/>
    <p:sldId id="639" r:id="rId32"/>
    <p:sldId id="643" r:id="rId33"/>
    <p:sldId id="316" r:id="rId34"/>
    <p:sldId id="631" r:id="rId35"/>
    <p:sldId id="632" r:id="rId36"/>
    <p:sldId id="633" r:id="rId37"/>
    <p:sldId id="308" r:id="rId3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5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81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orient="horz" pos="2016" userDrawn="1">
          <p15:clr>
            <a:srgbClr val="A4A3A4"/>
          </p15:clr>
        </p15:guide>
        <p15:guide id="19" orient="horz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B2E5FC"/>
    <a:srgbClr val="663300"/>
    <a:srgbClr val="E3B905"/>
    <a:srgbClr val="FF6600"/>
    <a:srgbClr val="67A1A1"/>
    <a:srgbClr val="6E6EA2"/>
    <a:srgbClr val="A46F05"/>
    <a:srgbClr val="F5AD99"/>
    <a:srgbClr val="FF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9" autoAdjust="0"/>
    <p:restoredTop sz="94672" autoAdjust="0"/>
  </p:normalViewPr>
  <p:slideViewPr>
    <p:cSldViewPr snapToGrid="0" showGuides="1">
      <p:cViewPr varScale="1">
        <p:scale>
          <a:sx n="122" d="100"/>
          <a:sy n="122" d="100"/>
        </p:scale>
        <p:origin x="102" y="90"/>
      </p:cViewPr>
      <p:guideLst>
        <p:guide orient="horz" pos="1920"/>
        <p:guide pos="3840"/>
        <p:guide orient="horz" pos="3552"/>
        <p:guide orient="horz" pos="3984"/>
        <p:guide pos="3504"/>
        <p:guide pos="4176"/>
        <p:guide pos="7296"/>
        <p:guide orient="horz" pos="480"/>
        <p:guide orient="horz" pos="816"/>
        <p:guide orient="horz" pos="3744"/>
        <p:guide pos="384"/>
        <p:guide orient="horz" pos="624"/>
        <p:guide orient="horz" pos="672"/>
        <p:guide orient="horz" pos="2016"/>
        <p:guide orient="horz" pos="29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0.18719894345296498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0.28782921521016347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0.12455875000131703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0.11580408291428165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7.7441083111024586E-2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0.20716792531024894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083560"/>
        <c:axId val="845085128"/>
      </c:barChart>
      <c:catAx>
        <c:axId val="84508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085128"/>
        <c:crosses val="autoZero"/>
        <c:auto val="1"/>
        <c:lblAlgn val="ctr"/>
        <c:lblOffset val="100"/>
        <c:noMultiLvlLbl val="0"/>
      </c:catAx>
      <c:valAx>
        <c:axId val="845085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508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0.28999999999999998</c:v>
                </c:pt>
                <c:pt idx="2">
                  <c:v>0.75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Saw TV Ad 4+ Times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0.69</c:v>
                </c:pt>
                <c:pt idx="1">
                  <c:v>0.39</c:v>
                </c:pt>
                <c:pt idx="2">
                  <c:v>0.82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5629768617614"/>
          <c:y val="2.8451344636616045E-2"/>
          <c:w val="0.66662804020726263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Searched online for a coupon or promotional offer</c:v>
                </c:pt>
                <c:pt idx="1">
                  <c:v>Purchased the product or service at branch/store or online</c:v>
                </c:pt>
                <c:pt idx="2">
                  <c:v>Contacted or visited the advertiser’s store/office/facility/branch</c:v>
                </c:pt>
                <c:pt idx="3">
                  <c:v>Went to the website or app advertised to learnmore about what was advertised</c:v>
                </c:pt>
                <c:pt idx="4">
                  <c:v>Went online to learn more about what was advertised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0.13300000000000001</c:v>
                </c:pt>
                <c:pt idx="1">
                  <c:v>9.2999999999999999E-2</c:v>
                </c:pt>
                <c:pt idx="2">
                  <c:v>0.10299999999999999</c:v>
                </c:pt>
                <c:pt idx="3">
                  <c:v>8.8999999999999996E-2</c:v>
                </c:pt>
                <c:pt idx="4">
                  <c:v>0.105</c:v>
                </c:pt>
                <c:pt idx="5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4-6247-A255-33C3541472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5050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Searched online for a coupon or promotional offer</c:v>
                </c:pt>
                <c:pt idx="1">
                  <c:v>Purchased the product or service at branch/store or online</c:v>
                </c:pt>
                <c:pt idx="2">
                  <c:v>Contacted or visited the advertiser’s store/office/facility/branch</c:v>
                </c:pt>
                <c:pt idx="3">
                  <c:v>Went to the website or app advertised to learnmore about what was advertised</c:v>
                </c:pt>
                <c:pt idx="4">
                  <c:v>Went online to learn more about what was advertised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0.14099999999999999</c:v>
                </c:pt>
                <c:pt idx="1">
                  <c:v>0.14699999999999999</c:v>
                </c:pt>
                <c:pt idx="2">
                  <c:v>0.14899999999999999</c:v>
                </c:pt>
                <c:pt idx="3">
                  <c:v>0.151</c:v>
                </c:pt>
                <c:pt idx="4">
                  <c:v>0.19600000000000001</c:v>
                </c:pt>
                <c:pt idx="5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4-6247-A255-33C354147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48883512"/>
        <c:axId val="848885864"/>
      </c:barChart>
      <c:catAx>
        <c:axId val="848883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8885864"/>
        <c:crosses val="autoZero"/>
        <c:auto val="1"/>
        <c:lblAlgn val="r"/>
        <c:lblOffset val="100"/>
        <c:noMultiLvlLbl val="0"/>
      </c:catAx>
      <c:valAx>
        <c:axId val="8488858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4888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664400396696922"/>
          <c:y val="0.77000041279621767"/>
          <c:w val="0.19573345577367909"/>
          <c:h val="0.13543204356802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In-store retail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Who do online searches</a:t>
            </a:r>
          </a:p>
        </c:rich>
      </c:tx>
      <c:layout>
        <c:manualLayout>
          <c:xMode val="edge"/>
          <c:yMode val="edge"/>
          <c:x val="0.23596422309195186"/>
          <c:y val="1.5518915256336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15906158081563"/>
          <c:y val="0.19530371555824205"/>
          <c:w val="0.58573560123386492"/>
          <c:h val="0.719382778932644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40-D345-A3A6-F0EA8F6A32D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40-D345-A3A6-F0EA8F6A32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40-D345-A3A6-F0EA8F6A32D4}"/>
              </c:ext>
            </c:extLst>
          </c:dPt>
          <c:dLbls>
            <c:dLbl>
              <c:idx val="0"/>
              <c:layout>
                <c:manualLayout>
                  <c:x val="0.2496246568682238"/>
                  <c:y val="-8.79077304767667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18102101954704"/>
                      <c:h val="0.3449467906903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40-D345-A3A6-F0EA8F6A32D4}"/>
                </c:ext>
              </c:extLst>
            </c:dLbl>
            <c:dLbl>
              <c:idx val="1"/>
              <c:layout>
                <c:manualLayout>
                  <c:x val="-0.21226031352054445"/>
                  <c:y val="-6.98351186535121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83096243384857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40-D345-A3A6-F0EA8F6A32D4}"/>
                </c:ext>
              </c:extLst>
            </c:dLbl>
            <c:dLbl>
              <c:idx val="2"/>
              <c:layout>
                <c:manualLayout>
                  <c:x val="-0.10827070530395318"/>
                  <c:y val="-9.4406734476044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A8B366-BC27-4F76-BEF6-9BEF2E69BAB1}" type="CATEGORYNAME">
                      <a:rPr lang="en-US" sz="1400" dirty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D54E475-C81B-4425-8350-6D31CCC0F888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16180141808487"/>
                      <c:h val="0.22373102827884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40-D345-A3A6-F0EA8F6A32D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40-D345-A3A6-F0EA8F6A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72081034002038"/>
          <c:y val="1.0012561691571052E-2"/>
          <c:w val="0.62208897066333924"/>
          <c:h val="0.947529446392061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F5-BB4F-8386-E9189427F71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F5-BB4F-8386-E9189427F7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3F5-BB4F-8386-E9189427F718}"/>
              </c:ext>
            </c:extLst>
          </c:dPt>
          <c:dLbls>
            <c:dLbl>
              <c:idx val="0"/>
              <c:layout>
                <c:manualLayout>
                  <c:x val="0.30461768757436303"/>
                  <c:y val="4.21405895691609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455997769453"/>
                      <c:h val="0.42674124464600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F5-BB4F-8386-E9189427F718}"/>
                </c:ext>
              </c:extLst>
            </c:dLbl>
            <c:dLbl>
              <c:idx val="1"/>
              <c:layout>
                <c:manualLayout>
                  <c:x val="-0.1878471426639024"/>
                  <c:y val="-0.18363366087175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3718001452065"/>
                      <c:h val="0.244746283698664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F5-BB4F-8386-E9189427F718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F5-BB4F-8386-E9189427F7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F5-BB4F-8386-E9189427F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45017182130583"/>
          <c:y val="2.6481642695914635E-2"/>
          <c:w val="0.40735404208494558"/>
          <c:h val="0.9417403860689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ln>
              <a:solidFill>
                <a:schemeClr val="bg1"/>
              </a:soli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71-BB49-842D-316DFD489C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71-BB49-842D-316DFD489C52}"/>
              </c:ext>
            </c:extLst>
          </c:dPt>
          <c:dPt>
            <c:idx val="2"/>
            <c:bubble3D val="0"/>
            <c:spPr>
              <a:solidFill>
                <a:srgbClr val="538033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71-BB49-842D-316DFD489C52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71-BB49-842D-316DFD489C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71-BB49-842D-316DFD489C5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71-BB49-842D-316DFD489C52}"/>
              </c:ext>
            </c:extLst>
          </c:dPt>
          <c:dLbls>
            <c:dLbl>
              <c:idx val="0"/>
              <c:layout>
                <c:manualLayout>
                  <c:x val="-4.2627608801353245E-2"/>
                  <c:y val="0.165561070439596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1-BB49-842D-316DFD489C52}"/>
                </c:ext>
              </c:extLst>
            </c:dLbl>
            <c:dLbl>
              <c:idx val="1"/>
              <c:layout>
                <c:manualLayout>
                  <c:x val="-0.14426576277196032"/>
                  <c:y val="-0.137056907679390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1-BB49-842D-316DFD489C52}"/>
                </c:ext>
              </c:extLst>
            </c:dLbl>
            <c:dLbl>
              <c:idx val="2"/>
              <c:layout>
                <c:manualLayout>
                  <c:x val="-4.0035311335475873E-3"/>
                  <c:y val="-4.7085614494493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2474226804127"/>
                      <c:h val="0.301678873591859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71-BB49-842D-316DFD489C52}"/>
                </c:ext>
              </c:extLst>
            </c:dLbl>
            <c:dLbl>
              <c:idx val="3"/>
              <c:layout>
                <c:manualLayout>
                  <c:x val="-2.460968152176854E-3"/>
                  <c:y val="-2.6896591270440199E-3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71-BB49-842D-316DFD489C52}"/>
                </c:ext>
              </c:extLst>
            </c:dLbl>
            <c:dLbl>
              <c:idx val="4"/>
              <c:layout>
                <c:manualLayout>
                  <c:x val="-3.4371837540925959E-2"/>
                  <c:y val="-1.2809191423701119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71-BB49-842D-316DFD489C52}"/>
                </c:ext>
              </c:extLst>
            </c:dLbl>
            <c:dLbl>
              <c:idx val="5"/>
              <c:layout>
                <c:manualLayout>
                  <c:x val="-1.3331975157296711E-2"/>
                  <c:y val="-5.50595534938714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8E2338D-0A05-4B9E-B83A-6A268B07A945}" type="CATEGORYNAME">
                      <a:rPr lang="en-US" b="0" smtClean="0">
                        <a:solidFill>
                          <a:srgbClr val="000000"/>
                        </a:solidFill>
                        <a:effectLst/>
                      </a:rPr>
                      <a:pPr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t>[CATEGORY NAME]</a:t>
                    </a:fld>
                    <a:endParaRPr lang="en-US" b="0" baseline="0" dirty="0">
                      <a:solidFill>
                        <a:srgbClr val="000000"/>
                      </a:solidFill>
                      <a:effectLst/>
                    </a:endParaRPr>
                  </a:p>
                  <a:p>
                    <a:pPr>
                      <a:defRPr sz="1800">
                        <a:solidFill>
                          <a:srgbClr val="000000"/>
                        </a:solidFill>
                        <a:effectLst/>
                      </a:defRPr>
                    </a:pPr>
                    <a:fld id="{3B15D484-8610-4AA8-B7BE-2949E1B17648}" type="VALUE">
                      <a:rPr lang="en-US" b="1">
                        <a:solidFill>
                          <a:srgbClr val="000000"/>
                        </a:solidFill>
                        <a:effectLst/>
                      </a:rPr>
                      <a:pPr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71-BB49-842D-316DFD489C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broadcast TV station web/apps</c:v>
                </c:pt>
                <c:pt idx="1">
                  <c:v>Social media web/apps</c:v>
                </c:pt>
                <c:pt idx="2">
                  <c:v>Local newspaper web/apps</c:v>
                </c:pt>
                <c:pt idx="3">
                  <c:v>Local radio web/apps</c:v>
                </c:pt>
                <c:pt idx="4">
                  <c:v>Other local web/apps</c:v>
                </c:pt>
                <c:pt idx="5">
                  <c:v>Local magazine web/apps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0.38200000000000001</c:v>
                </c:pt>
                <c:pt idx="1">
                  <c:v>0.20399999999999999</c:v>
                </c:pt>
                <c:pt idx="2">
                  <c:v>0.17399999999999999</c:v>
                </c:pt>
                <c:pt idx="3">
                  <c:v>9.6000000000000002E-2</c:v>
                </c:pt>
                <c:pt idx="4">
                  <c:v>8.8999999999999996E-2</c:v>
                </c:pt>
                <c:pt idx="5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71-BB49-842D-316DFD489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4693391656572"/>
          <c:y val="3.7073452939670057E-2"/>
          <c:w val="0.40803792259456412"/>
          <c:h val="0.959556233156723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EB-A348-9305-02A95876E08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EB-A348-9305-02A95876E0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EB-A348-9305-02A95876E0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EB-A348-9305-02A95876E087}"/>
              </c:ext>
            </c:extLst>
          </c:dPt>
          <c:dLbls>
            <c:dLbl>
              <c:idx val="0"/>
              <c:layout>
                <c:manualLayout>
                  <c:x val="2.9913719236162966E-2"/>
                  <c:y val="0.116619760920016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Yes</a:t>
                    </a:r>
                    <a:br>
                      <a:rPr lang="en-US"/>
                    </a:br>
                    <a:fld id="{14BD9611-7BDF-4C80-8CBC-61F114E17CAE}" type="VALUE">
                      <a:rPr lang="en-US" smtClean="0"/>
                      <a:pPr>
                        <a:defRPr sz="3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EB-A348-9305-02A95876E087}"/>
                </c:ext>
              </c:extLst>
            </c:dLbl>
            <c:dLbl>
              <c:idx val="1"/>
              <c:layout>
                <c:manualLayout>
                  <c:x val="-3.1144673330535437E-2"/>
                  <c:y val="-0.10313930144273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No</a:t>
                    </a:r>
                  </a:p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fld id="{C7AE83CC-CF3A-45B0-9536-4EEF3EB219AB}" type="VALUE">
                      <a:rPr lang="en-US" smtClean="0"/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EB-A348-9305-02A95876E08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0.82399999999999995</c:v>
                </c:pt>
                <c:pt idx="1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EB-A348-9305-02A95876E0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6798557160973793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In-store retail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Purchased the product/service at branch/store, or online</c:v>
                </c:pt>
                <c:pt idx="4">
                  <c:v>Remembered you had seen the brand advertised before</c:v>
                </c:pt>
                <c:pt idx="5">
                  <c:v>Friended, liked or followed what was advertised on social media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0.64</c:v>
                </c:pt>
                <c:pt idx="1">
                  <c:v>0.16200000000000001</c:v>
                </c:pt>
                <c:pt idx="2">
                  <c:v>0.14799999999999999</c:v>
                </c:pt>
                <c:pt idx="3">
                  <c:v>0.125</c:v>
                </c:pt>
                <c:pt idx="4">
                  <c:v>0.13700000000000001</c:v>
                </c:pt>
                <c:pt idx="5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In-store retail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Purchased the product/service at branch/store, or online</c:v>
                </c:pt>
                <c:pt idx="4">
                  <c:v>Remembered you had seen the brand advertised before</c:v>
                </c:pt>
                <c:pt idx="5">
                  <c:v>Friended, liked or followed what was advertised on social media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0.77</c:v>
                </c:pt>
                <c:pt idx="1">
                  <c:v>0.189</c:v>
                </c:pt>
                <c:pt idx="2">
                  <c:v>0.18</c:v>
                </c:pt>
                <c:pt idx="3">
                  <c:v>0.16300000000000001</c:v>
                </c:pt>
                <c:pt idx="4">
                  <c:v>0.155</c:v>
                </c:pt>
                <c:pt idx="5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7-984C-BF23-6852B7E12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48891352"/>
        <c:axId val="848891744"/>
      </c:barChart>
      <c:catAx>
        <c:axId val="8488913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8891744"/>
        <c:crosses val="autoZero"/>
        <c:auto val="1"/>
        <c:lblAlgn val="r"/>
        <c:lblOffset val="100"/>
        <c:noMultiLvlLbl val="0"/>
      </c:catAx>
      <c:valAx>
        <c:axId val="8488917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4889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0.88</c:v>
                </c:pt>
                <c:pt idx="1">
                  <c:v>0.93100000000000005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3416"/>
        <c:axId val="851153024"/>
      </c:barChart>
      <c:catAx>
        <c:axId val="851153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3024"/>
        <c:crosses val="autoZero"/>
        <c:auto val="1"/>
        <c:lblAlgn val="ctr"/>
        <c:lblOffset val="100"/>
        <c:noMultiLvlLbl val="0"/>
      </c:catAx>
      <c:valAx>
        <c:axId val="851153024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85115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0.88300000000000001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6944"/>
        <c:axId val="851148712"/>
      </c:barChart>
      <c:catAx>
        <c:axId val="85115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48712"/>
        <c:crosses val="autoZero"/>
        <c:auto val="1"/>
        <c:lblAlgn val="ctr"/>
        <c:lblOffset val="100"/>
        <c:noMultiLvlLbl val="0"/>
      </c:catAx>
      <c:valAx>
        <c:axId val="851148712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8511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93499945208915"/>
          <c:y val="2.8451344636616045E-2"/>
          <c:w val="0.6370250070036525"/>
          <c:h val="0.94309731072676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3"/>
                <c:pt idx="0">
                  <c:v>Browse in-store, purchase online</c:v>
                </c:pt>
                <c:pt idx="1">
                  <c:v>Browse online, purchase in-store</c:v>
                </c:pt>
                <c:pt idx="2">
                  <c:v>Browse &amp; purchase in-store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3"/>
                <c:pt idx="0">
                  <c:v>0.24099999999999999</c:v>
                </c:pt>
                <c:pt idx="1">
                  <c:v>0.28799999999999998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0-0F4F-8190-33C2986A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851148320"/>
        <c:axId val="851149496"/>
      </c:barChart>
      <c:catAx>
        <c:axId val="85114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49496"/>
        <c:crosses val="autoZero"/>
        <c:auto val="1"/>
        <c:lblAlgn val="ctr"/>
        <c:lblOffset val="100"/>
        <c:noMultiLvlLbl val="0"/>
      </c:catAx>
      <c:valAx>
        <c:axId val="8511494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5114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A46F0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6632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84F05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6E6EA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TV shows online w/ads</c:v>
                </c:pt>
                <c:pt idx="4">
                  <c:v>Ad in mail</c:v>
                </c:pt>
                <c:pt idx="5">
                  <c:v>Ad on a website</c:v>
                </c:pt>
                <c:pt idx="6">
                  <c:v>Streaming video other than TV/movies</c:v>
                </c:pt>
                <c:pt idx="7">
                  <c:v>Email</c:v>
                </c:pt>
                <c:pt idx="8">
                  <c:v>Internet video ad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0.65500000000000003</c:v>
                </c:pt>
                <c:pt idx="1">
                  <c:v>0.223</c:v>
                </c:pt>
                <c:pt idx="2">
                  <c:v>0.221</c:v>
                </c:pt>
                <c:pt idx="3">
                  <c:v>0.191</c:v>
                </c:pt>
                <c:pt idx="4">
                  <c:v>0.17299999999999999</c:v>
                </c:pt>
                <c:pt idx="5">
                  <c:v>0.17</c:v>
                </c:pt>
                <c:pt idx="6">
                  <c:v>0.158</c:v>
                </c:pt>
                <c:pt idx="7">
                  <c:v>0.154</c:v>
                </c:pt>
                <c:pt idx="8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845077288"/>
        <c:axId val="845087872"/>
      </c:barChart>
      <c:catAx>
        <c:axId val="84507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087872"/>
        <c:crosses val="autoZero"/>
        <c:auto val="1"/>
        <c:lblAlgn val="ctr"/>
        <c:lblOffset val="100"/>
        <c:noMultiLvlLbl val="0"/>
      </c:catAx>
      <c:valAx>
        <c:axId val="8450878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507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83597896155685E-3"/>
          <c:y val="0.16727186958854526"/>
          <c:w val="0.98590459141499975"/>
          <c:h val="0.57663924098858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0.48199999999999998</c:v>
                </c:pt>
                <c:pt idx="1">
                  <c:v>0.48399999999999999</c:v>
                </c:pt>
                <c:pt idx="2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C-0443-8C45-8521BE81F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5.3999999999999999E-2</c:v>
                </c:pt>
                <c:pt idx="1">
                  <c:v>5.7000000000000002E-2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C-0443-8C45-8521BE81F6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4.8000000000000001E-2</c:v>
                </c:pt>
                <c:pt idx="1">
                  <c:v>5.1999999999999998E-2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C-0443-8C45-8521BE81F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B3-4976-9836-824973F1E3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4.2000000000000003E-2</c:v>
                </c:pt>
                <c:pt idx="1">
                  <c:v>1.2999999999999999E-2</c:v>
                </c:pt>
                <c:pt idx="2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BC-0443-8C45-8521BE81F6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3.7999999999999999E-2</c:v>
                </c:pt>
                <c:pt idx="1">
                  <c:v>2.9000000000000001E-2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BC-0443-8C45-8521BE81F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3.6999999999999998E-2</c:v>
                </c:pt>
                <c:pt idx="1">
                  <c:v>3.5000000000000003E-2</c:v>
                </c:pt>
                <c:pt idx="2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BC-0443-8C45-8521BE81F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B3-4976-9836-824973F1E3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2.5999999999999999E-2</c:v>
                </c:pt>
                <c:pt idx="1">
                  <c:v>2.5999999999999999E-2</c:v>
                </c:pt>
                <c:pt idx="2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BC-0443-8C45-8521BE81F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90-4CF7-87EF-28FF19A029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2.5000000000000001E-2</c:v>
                </c:pt>
                <c:pt idx="1">
                  <c:v>2.4E-2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BC-0443-8C45-8521BE81F6D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FB3-4976-9836-824973F1E3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FB3-4976-9836-824973F1E3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FB3-4976-9836-824973F1E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2.5000000000000001E-2</c:v>
                </c:pt>
                <c:pt idx="1">
                  <c:v>3.9E-2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ABC-0443-8C45-8521BE81F6D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Newspapers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Sheet1!$K$2:$K$4</c:f>
              <c:numCache>
                <c:formatCode>0%</c:formatCode>
                <c:ptCount val="3"/>
                <c:pt idx="0">
                  <c:v>2.4E-2</c:v>
                </c:pt>
                <c:pt idx="1">
                  <c:v>0.01</c:v>
                </c:pt>
                <c:pt idx="2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3-4976-9836-824973F1E31E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B3-4976-9836-824973F1E3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B3-4976-9836-824973F1E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Sheet1!$L$2:$L$4</c:f>
              <c:numCache>
                <c:formatCode>0%</c:formatCode>
                <c:ptCount val="3"/>
                <c:pt idx="0">
                  <c:v>2.3E-2</c:v>
                </c:pt>
                <c:pt idx="1">
                  <c:v>0.02</c:v>
                </c:pt>
                <c:pt idx="2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3-4976-9836-824973F1E31E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3-4976-9836-824973F1E3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B3-4976-9836-824973F1E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Sheet1!$M$2:$M$4</c:f>
              <c:numCache>
                <c:formatCode>0%</c:formatCode>
                <c:ptCount val="3"/>
                <c:pt idx="0">
                  <c:v>2.1999999999999999E-2</c:v>
                </c:pt>
                <c:pt idx="1">
                  <c:v>1.4999999999999999E-2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B3-4976-9836-824973F1E31E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3-4976-9836-824973F1E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Sheet1!$N$2:$N$4</c:f>
              <c:numCache>
                <c:formatCode>0%</c:formatCode>
                <c:ptCount val="3"/>
                <c:pt idx="0">
                  <c:v>1.9E-2</c:v>
                </c:pt>
                <c:pt idx="1">
                  <c:v>6.2E-2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B3-4976-9836-824973F1E3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851145576"/>
        <c:axId val="851150672"/>
      </c:barChart>
      <c:catAx>
        <c:axId val="8511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672"/>
        <c:crosses val="autoZero"/>
        <c:auto val="1"/>
        <c:lblAlgn val="ctr"/>
        <c:lblOffset val="0"/>
        <c:noMultiLvlLbl val="0"/>
      </c:catAx>
      <c:valAx>
        <c:axId val="851150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14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92598675526132E-3"/>
          <c:y val="0.85428779288053724"/>
          <c:w val="0.9858889933331666"/>
          <c:h val="0.1276430663347720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“Yes”</a:t>
            </a:r>
            <a:br>
              <a:rPr lang="en-US" sz="2000" b="1" dirty="0"/>
            </a:br>
            <a:r>
              <a:rPr lang="en-US" sz="1600" b="1" dirty="0"/>
              <a:t>In-store</a:t>
            </a:r>
            <a:r>
              <a:rPr lang="en-US" sz="2000" b="1" baseline="0" dirty="0"/>
              <a:t> </a:t>
            </a:r>
            <a:r>
              <a:rPr lang="en-US" sz="1400" b="1" baseline="0" dirty="0"/>
              <a:t>r</a:t>
            </a:r>
            <a:r>
              <a:rPr lang="en-US" sz="1400" b="1" dirty="0"/>
              <a:t>etail % A18+</a:t>
            </a:r>
            <a:endParaRPr lang="en-US" sz="2000" b="1" dirty="0"/>
          </a:p>
        </c:rich>
      </c:tx>
      <c:layout>
        <c:manualLayout>
          <c:xMode val="edge"/>
          <c:yMode val="edge"/>
          <c:x val="0.40917710757853382"/>
          <c:y val="4.6153836835486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03375527426161E-2"/>
          <c:y val="0.21317136822706073"/>
          <c:w val="0.98839662447257381"/>
          <c:h val="0.6693943732294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0.85499999999999998</c:v>
                </c:pt>
                <c:pt idx="1">
                  <c:v>0.93799999999999994</c:v>
                </c:pt>
                <c:pt idx="2">
                  <c:v>0.92300000000000004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834B-B2B8-5D98EEBC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155376"/>
        <c:axId val="851146752"/>
      </c:barChart>
      <c:catAx>
        <c:axId val="8511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46752"/>
        <c:crosses val="autoZero"/>
        <c:auto val="1"/>
        <c:lblAlgn val="ctr"/>
        <c:lblOffset val="0"/>
        <c:noMultiLvlLbl val="0"/>
      </c:catAx>
      <c:valAx>
        <c:axId val="851146752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“Yes”</a:t>
            </a:r>
          </a:p>
          <a:p>
            <a:pPr>
              <a:defRPr sz="3200">
                <a:solidFill>
                  <a:schemeClr val="tx1"/>
                </a:solidFill>
              </a:defRPr>
            </a:pPr>
            <a:r>
              <a:rPr lang="en-US" sz="1400" b="1" baseline="0" dirty="0"/>
              <a:t>In-store retail % A18+</a:t>
            </a:r>
            <a:endParaRPr lang="en-US" sz="1400" b="1" dirty="0"/>
          </a:p>
        </c:rich>
      </c:tx>
      <c:layout>
        <c:manualLayout>
          <c:xMode val="edge"/>
          <c:yMode val="edge"/>
          <c:x val="0.43276820866141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
In-store</c:v>
                </c:pt>
                <c:pt idx="1">
                  <c:v>Browse In-store, 
Purchase Online</c:v>
                </c:pt>
                <c:pt idx="2">
                  <c:v>Browse Online, 
Purchase In-store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0.76300000000000001</c:v>
                </c:pt>
                <c:pt idx="1">
                  <c:v>0.90400000000000003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D-C149-8126-24FE4DBA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160472"/>
        <c:axId val="851157728"/>
      </c:barChart>
      <c:catAx>
        <c:axId val="85116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7728"/>
        <c:crosses val="autoZero"/>
        <c:auto val="1"/>
        <c:lblAlgn val="ctr"/>
        <c:lblOffset val="0"/>
        <c:noMultiLvlLbl val="0"/>
      </c:catAx>
      <c:valAx>
        <c:axId val="851157728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6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 In-store retail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% A18+ Agreeing</a:t>
            </a:r>
          </a:p>
        </c:rich>
      </c:tx>
      <c:layout>
        <c:manualLayout>
          <c:xMode val="edge"/>
          <c:yMode val="edge"/>
          <c:x val="0.44044799374782639"/>
          <c:y val="5.5086077417823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765722312212646E-2"/>
          <c:y val="0.15273866920396478"/>
          <c:w val="0.97416036235231374"/>
          <c:h val="0.60605765465800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Broadcast TV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0.78200000000000003</c:v>
                </c:pt>
                <c:pt idx="1">
                  <c:v>0.81200000000000006</c:v>
                </c:pt>
                <c:pt idx="2">
                  <c:v>0.81399999999999995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4-4C47-87C6-12A10E578D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Broadcast News Websites/Apps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0.67500000000000004</c:v>
                </c:pt>
                <c:pt idx="1">
                  <c:v>0.70299999999999996</c:v>
                </c:pt>
                <c:pt idx="2">
                  <c:v>0.70799999999999996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4-4C47-87C6-12A10E578D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Cable News</c:v>
                </c:pt>
              </c:strCache>
            </c:strRef>
          </c:tx>
          <c:spPr>
            <a:solidFill>
              <a:srgbClr val="777777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0.65800000000000003</c:v>
                </c:pt>
                <c:pt idx="1">
                  <c:v>0.68799999999999994</c:v>
                </c:pt>
                <c:pt idx="2">
                  <c:v>0.63400000000000001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4-4C47-87C6-12A10E578D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Newspapers websites/Apps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Sheet1!$E$2:$E$4</c:f>
            </c:numRef>
          </c:val>
          <c:extLst>
            <c:ext xmlns:c16="http://schemas.microsoft.com/office/drawing/2014/chart" uri="{C3380CC4-5D6E-409C-BE32-E72D297353CC}">
              <c16:uniqueId val="{00000003-C3F4-4C47-87C6-12A10E578D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Sheet1!$F$2:$F$4</c:f>
              <c:numCache>
                <c:formatCode>0.00%</c:formatCode>
                <c:ptCount val="3"/>
                <c:pt idx="0">
                  <c:v>0.34499999999999997</c:v>
                </c:pt>
                <c:pt idx="1">
                  <c:v>0.59299999999999997</c:v>
                </c:pt>
                <c:pt idx="2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4-4C47-87C6-12A10E578D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854458968"/>
        <c:axId val="854450344"/>
      </c:barChart>
      <c:catAx>
        <c:axId val="85445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50344"/>
        <c:crosses val="autoZero"/>
        <c:auto val="1"/>
        <c:lblAlgn val="ctr"/>
        <c:lblOffset val="0"/>
        <c:noMultiLvlLbl val="0"/>
      </c:catAx>
      <c:valAx>
        <c:axId val="85445034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544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14052732630431E-2"/>
          <c:y val="0.8846106376459909"/>
          <c:w val="0.97654507430089166"/>
          <c:h val="7.65952851030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In-store retail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% A18+ compared to last</a:t>
            </a:r>
            <a:r>
              <a:rPr lang="en-US" sz="1400" b="1" baseline="0" dirty="0">
                <a:solidFill>
                  <a:schemeClr val="tx1"/>
                </a:solidFill>
              </a:rPr>
              <a:t> year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131025741943509"/>
          <c:y val="3.10378305126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2"/>
                <c:pt idx="0">
                  <c:v>0.21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2"/>
                <c:pt idx="0">
                  <c:v>0.5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B-4247-B69D-00967BC6B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2"/>
                <c:pt idx="0">
                  <c:v>0.28999999999999998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8-4E8E-88DF-806F7A428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51146360"/>
        <c:axId val="851150280"/>
      </c:barChart>
      <c:catAx>
        <c:axId val="85114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280"/>
        <c:crosses val="autoZero"/>
        <c:auto val="1"/>
        <c:lblAlgn val="ctr"/>
        <c:lblOffset val="100"/>
        <c:noMultiLvlLbl val="0"/>
      </c:catAx>
      <c:valAx>
        <c:axId val="8511502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5114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7311322233941"/>
          <c:y val="0.83981845136275524"/>
          <c:w val="0.2110233670759496"/>
          <c:h val="7.276702018474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29824561403508E-3"/>
                  <c:y val="-5.6848701880035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0-DB4D-9168-56A164CDB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TV
shows online w/ads</c:v>
                </c:pt>
                <c:pt idx="4">
                  <c:v>Ad in mail</c:v>
                </c:pt>
                <c:pt idx="5">
                  <c:v>Ad on a website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</c:v>
                </c:pt>
                <c:pt idx="1">
                  <c:v>0.22</c:v>
                </c:pt>
                <c:pt idx="2">
                  <c:v>0.22</c:v>
                </c:pt>
                <c:pt idx="3">
                  <c:v>0.19</c:v>
                </c:pt>
                <c:pt idx="4">
                  <c:v>0.17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TV
shows online w/ads</c:v>
                </c:pt>
                <c:pt idx="4">
                  <c:v>Ad in mail</c:v>
                </c:pt>
                <c:pt idx="5">
                  <c:v>Ad on a website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0.58299999999999996</c:v>
                </c:pt>
                <c:pt idx="1">
                  <c:v>0.13400000000000001</c:v>
                </c:pt>
                <c:pt idx="2">
                  <c:v>0.129</c:v>
                </c:pt>
                <c:pt idx="3">
                  <c:v>0.11700000000000001</c:v>
                </c:pt>
                <c:pt idx="4">
                  <c:v>9.7000000000000003E-2</c:v>
                </c:pt>
                <c:pt idx="5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8901152"/>
        <c:axId val="848896056"/>
      </c:barChart>
      <c:catAx>
        <c:axId val="8489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96056"/>
        <c:crosses val="autoZero"/>
        <c:auto val="1"/>
        <c:lblAlgn val="ctr"/>
        <c:lblOffset val="100"/>
        <c:noMultiLvlLbl val="0"/>
      </c:catAx>
      <c:valAx>
        <c:axId val="848896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89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3614861235452103"/>
          <c:w val="0.97587719298245612"/>
          <c:h val="0.74340778871978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TV
shows online w/ads</c:v>
                </c:pt>
                <c:pt idx="4">
                  <c:v>Ad in mail</c:v>
                </c:pt>
                <c:pt idx="5">
                  <c:v>Ad on a website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</c:v>
                </c:pt>
                <c:pt idx="1">
                  <c:v>0.22</c:v>
                </c:pt>
                <c:pt idx="2">
                  <c:v>0.22</c:v>
                </c:pt>
                <c:pt idx="3">
                  <c:v>0.19</c:v>
                </c:pt>
                <c:pt idx="4">
                  <c:v>0.17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0-6045-AFB4-0B2C44650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929824561403508E-3"/>
                  <c:y val="9.095792300805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A0-6045-AFB4-0B2C44650BA9}"/>
                </c:ext>
              </c:extLst>
            </c:dLbl>
            <c:dLbl>
              <c:idx val="1"/>
              <c:layout>
                <c:manualLayout>
                  <c:x val="2.1929824561403109E-3"/>
                  <c:y val="4.83213965980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A0-6045-AFB4-0B2C44650BA9}"/>
                </c:ext>
              </c:extLst>
            </c:dLbl>
            <c:dLbl>
              <c:idx val="2"/>
              <c:layout>
                <c:manualLayout>
                  <c:x val="1.0964912280701754E-3"/>
                  <c:y val="5.9691136974037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DA-4BC4-8616-404C670F07A4}"/>
                </c:ext>
              </c:extLst>
            </c:dLbl>
            <c:dLbl>
              <c:idx val="3"/>
              <c:layout>
                <c:manualLayout>
                  <c:x val="2.1929824561402705E-3"/>
                  <c:y val="5.40062667860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A0-6045-AFB4-0B2C44650BA9}"/>
                </c:ext>
              </c:extLst>
            </c:dLbl>
            <c:dLbl>
              <c:idx val="4"/>
              <c:layout>
                <c:manualLayout>
                  <c:x val="3.2894736842105261E-3"/>
                  <c:y val="5.969113697403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A0-6045-AFB4-0B2C44650BA9}"/>
                </c:ext>
              </c:extLst>
            </c:dLbl>
            <c:dLbl>
              <c:idx val="5"/>
              <c:layout>
                <c:manualLayout>
                  <c:x val="0"/>
                  <c:y val="5.1163831692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1-4560-B68B-84CE4848C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TV
shows online w/ads</c:v>
                </c:pt>
                <c:pt idx="4">
                  <c:v>Ad in mail</c:v>
                </c:pt>
                <c:pt idx="5">
                  <c:v>Ad on a website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0.45300000000000001</c:v>
                </c:pt>
                <c:pt idx="1">
                  <c:v>4.3999999999999997E-2</c:v>
                </c:pt>
                <c:pt idx="2">
                  <c:v>0.05</c:v>
                </c:pt>
                <c:pt idx="3">
                  <c:v>3.5000000000000003E-2</c:v>
                </c:pt>
                <c:pt idx="4">
                  <c:v>4.5999999999999999E-2</c:v>
                </c:pt>
                <c:pt idx="5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A0-6045-AFB4-0B2C4465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8896448"/>
        <c:axId val="848896840"/>
      </c:barChart>
      <c:catAx>
        <c:axId val="84889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8896840"/>
        <c:crosses val="autoZero"/>
        <c:auto val="1"/>
        <c:lblAlgn val="ctr"/>
        <c:lblOffset val="100"/>
        <c:noMultiLvlLbl val="0"/>
      </c:catAx>
      <c:valAx>
        <c:axId val="8488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88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461286089238845"/>
          <c:y val="0.1155962399283796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</c:v>
                </c:pt>
                <c:pt idx="1">
                  <c:v>0.93300000000000005</c:v>
                </c:pt>
                <c:pt idx="2">
                  <c:v>0.91900000000000004</c:v>
                </c:pt>
                <c:pt idx="3">
                  <c:v>0.91</c:v>
                </c:pt>
                <c:pt idx="4">
                  <c:v>0.88600000000000001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9-074B-81A0-F389807A13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0.05</c:v>
                </c:pt>
                <c:pt idx="1">
                  <c:v>6.7000000000000004E-2</c:v>
                </c:pt>
                <c:pt idx="2">
                  <c:v>8.1000000000000003E-2</c:v>
                </c:pt>
                <c:pt idx="3">
                  <c:v>0.09</c:v>
                </c:pt>
                <c:pt idx="4">
                  <c:v>0.114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9-074B-81A0-F389807A1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084736"/>
        <c:axId val="845085912"/>
      </c:lineChart>
      <c:catAx>
        <c:axId val="8450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085912"/>
        <c:crosses val="autoZero"/>
        <c:auto val="1"/>
        <c:lblAlgn val="ctr"/>
        <c:lblOffset val="100"/>
        <c:noMultiLvlLbl val="0"/>
      </c:catAx>
      <c:valAx>
        <c:axId val="84508591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8450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735669647124137E-4"/>
          <c:w val="1"/>
          <c:h val="0.71115799405311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0.45300000000000001</c:v>
                </c:pt>
                <c:pt idx="1">
                  <c:v>0.40799999999999997</c:v>
                </c:pt>
                <c:pt idx="2">
                  <c:v>0.40799999999999997</c:v>
                </c:pt>
                <c:pt idx="3">
                  <c:v>0.41099999999999998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3C4B-A511-3AFA47472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5.8999999999999997E-2</c:v>
                </c:pt>
                <c:pt idx="2">
                  <c:v>5.0999999999999997E-2</c:v>
                </c:pt>
                <c:pt idx="3">
                  <c:v>6.0999999999999999E-2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3C4B-A511-3AFA47472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4.5999999999999999E-2</c:v>
                </c:pt>
                <c:pt idx="1">
                  <c:v>4.4999999999999998E-2</c:v>
                </c:pt>
                <c:pt idx="2">
                  <c:v>4.5999999999999999E-2</c:v>
                </c:pt>
                <c:pt idx="3">
                  <c:v>4.9000000000000002E-2</c:v>
                </c:pt>
                <c:pt idx="4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4-3C4B-A511-3AFA474729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4.3999999999999997E-2</c:v>
                </c:pt>
                <c:pt idx="1">
                  <c:v>5.0999999999999997E-2</c:v>
                </c:pt>
                <c:pt idx="2">
                  <c:v>2.9000000000000001E-2</c:v>
                </c:pt>
                <c:pt idx="3">
                  <c:v>3.9E-2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4-3C4B-A511-3AFA474729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3.5000000000000003E-2</c:v>
                </c:pt>
                <c:pt idx="2">
                  <c:v>4.7E-2</c:v>
                </c:pt>
                <c:pt idx="3">
                  <c:v>4.8000000000000001E-2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4-3C4B-A511-3AFA474729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4.2999999999999997E-2</c:v>
                </c:pt>
                <c:pt idx="2">
                  <c:v>3.7999999999999999E-2</c:v>
                </c:pt>
                <c:pt idx="3">
                  <c:v>2.9000000000000001E-2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14-3C4B-A511-3AFA4747299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37-1F45-A3D8-28A9E2799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3.3000000000000002E-2</c:v>
                </c:pt>
                <c:pt idx="1">
                  <c:v>2.8000000000000001E-2</c:v>
                </c:pt>
                <c:pt idx="2">
                  <c:v>3.5000000000000003E-2</c:v>
                </c:pt>
                <c:pt idx="3">
                  <c:v>3.5999999999999997E-2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14-3C4B-A511-3AFA4747299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2.9000000000000001E-2</c:v>
                </c:pt>
                <c:pt idx="1">
                  <c:v>1.9E-2</c:v>
                </c:pt>
                <c:pt idx="2">
                  <c:v>2.1000000000000001E-2</c:v>
                </c:pt>
                <c:pt idx="3">
                  <c:v>1.4999999999999999E-2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14-3C4B-A511-3AFA4747299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 w="952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DA-4705-B9BE-B644E98590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DA-4705-B9BE-B644E98590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3B-4C6B-B351-1C0866684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2.9000000000000001E-2</c:v>
                </c:pt>
                <c:pt idx="1">
                  <c:v>2.1999999999999999E-2</c:v>
                </c:pt>
                <c:pt idx="2">
                  <c:v>2.4E-2</c:v>
                </c:pt>
                <c:pt idx="3">
                  <c:v>2.4E-2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14-3C4B-A511-3AFA4747299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7-1F45-A3D8-28A9E27990E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37-1F45-A3D8-28A9E27990E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7-1F45-A3D8-28A9E27990E0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37-1F45-A3D8-28A9E27990E0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37-1F45-A3D8-28A9E2799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2.7E-2</c:v>
                </c:pt>
                <c:pt idx="1">
                  <c:v>3.9E-2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9-CC42-B0A2-3502626764A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DA-4705-B9BE-B644E9859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0%</c:formatCode>
                <c:ptCount val="5"/>
                <c:pt idx="0">
                  <c:v>2.1999999999999999E-2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2.5000000000000001E-2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A-4705-B9BE-B644E98590F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DA-4705-B9BE-B644E9859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0%</c:formatCode>
                <c:ptCount val="5"/>
                <c:pt idx="0">
                  <c:v>2.1000000000000001E-2</c:v>
                </c:pt>
                <c:pt idx="1">
                  <c:v>2.4E-2</c:v>
                </c:pt>
                <c:pt idx="2">
                  <c:v>2.7E-2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A-4705-B9BE-B644E98590F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0%</c:formatCode>
                <c:ptCount val="5"/>
                <c:pt idx="0">
                  <c:v>1.9E-2</c:v>
                </c:pt>
                <c:pt idx="1">
                  <c:v>1.4999999999999999E-2</c:v>
                </c:pt>
                <c:pt idx="2">
                  <c:v>2.1000000000000001E-2</c:v>
                </c:pt>
                <c:pt idx="3">
                  <c:v>1.2E-2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A-4705-B9BE-B644E98590FA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0%</c:formatCode>
                <c:ptCount val="5"/>
                <c:pt idx="0">
                  <c:v>1.7000000000000001E-2</c:v>
                </c:pt>
                <c:pt idx="1">
                  <c:v>1.4999999999999999E-2</c:v>
                </c:pt>
                <c:pt idx="2">
                  <c:v>1.6E-2</c:v>
                </c:pt>
                <c:pt idx="3">
                  <c:v>1.4E-2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A-4705-B9BE-B644E98590FA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0%</c:formatCode>
                <c:ptCount val="5"/>
                <c:pt idx="0">
                  <c:v>1.3000000000000001E-2</c:v>
                </c:pt>
                <c:pt idx="1">
                  <c:v>1.9E-2</c:v>
                </c:pt>
                <c:pt idx="2">
                  <c:v>1.4999999999999999E-2</c:v>
                </c:pt>
                <c:pt idx="3">
                  <c:v>1.3999999999999999E-2</c:v>
                </c:pt>
                <c:pt idx="4">
                  <c:v>1.3000000000000001E-2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DA-4705-B9BE-B644E98590FA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0%</c:formatCode>
                <c:ptCount val="5"/>
                <c:pt idx="0">
                  <c:v>1.2E-2</c:v>
                </c:pt>
                <c:pt idx="1">
                  <c:v>1.3999999999999999E-2</c:v>
                </c:pt>
                <c:pt idx="2">
                  <c:v>1.8000000000000002E-2</c:v>
                </c:pt>
                <c:pt idx="3">
                  <c:v>2.2000000000000002E-2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DA-4705-B9BE-B644E98590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848872928"/>
        <c:axId val="848879592"/>
      </c:barChart>
      <c:catAx>
        <c:axId val="8488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79592"/>
        <c:crosses val="autoZero"/>
        <c:auto val="1"/>
        <c:lblAlgn val="ctr"/>
        <c:lblOffset val="0"/>
        <c:noMultiLvlLbl val="0"/>
      </c:catAx>
      <c:valAx>
        <c:axId val="848879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887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067114093959731E-2"/>
          <c:y val="0.82264621471393662"/>
          <c:w val="0.98993288590604023"/>
          <c:h val="0.1684448571546321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In-store retail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Lbls>
            <c:dLbl>
              <c:idx val="0"/>
              <c:layout>
                <c:manualLayout>
                  <c:x val="-0.10607897919301634"/>
                  <c:y val="0.253177820457093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0.16595152559914217"/>
                  <c:y val="-0.41255827249538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Cable TV</c:v>
                </c:pt>
                <c:pt idx="1">
                  <c:v>Broadcast TV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0.32279579828620364</c:v>
                </c:pt>
                <c:pt idx="1">
                  <c:v>0.67720420171379625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83156390878756"/>
          <c:y val="0.11762054704379939"/>
          <c:w val="0.66456338208295684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B-6441-93FF-EEC2AD9A128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B-6441-93FF-EEC2AD9A128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FB-6441-93FF-EEC2AD9A128B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FB-6441-93FF-EEC2AD9A128B}"/>
              </c:ext>
            </c:extLst>
          </c:dPt>
          <c:dPt>
            <c:idx val="4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FB-6441-93FF-EEC2AD9A128B}"/>
              </c:ext>
            </c:extLst>
          </c:dPt>
          <c:dPt>
            <c:idx val="5"/>
            <c:invertIfNegative val="0"/>
            <c:bubble3D val="0"/>
            <c:spPr>
              <a:solidFill>
                <a:srgbClr val="AA68D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FB-6441-93FF-EEC2AD9A128B}"/>
              </c:ext>
            </c:extLst>
          </c:dPt>
          <c:dPt>
            <c:idx val="6"/>
            <c:invertIfNegative val="0"/>
            <c:bubble3D val="0"/>
            <c:spPr>
              <a:solidFill>
                <a:srgbClr val="CBCBC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1FB-6441-93FF-EEC2AD9A128B}"/>
              </c:ext>
            </c:extLst>
          </c:dPt>
          <c:dPt>
            <c:idx val="7"/>
            <c:invertIfNegative val="0"/>
            <c:bubble3D val="0"/>
            <c:spPr>
              <a:solidFill>
                <a:srgbClr val="D7FC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1FB-6441-93FF-EEC2AD9A128B}"/>
              </c:ext>
            </c:extLst>
          </c:dPt>
          <c:dPt>
            <c:idx val="8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FB-6441-93FF-EEC2AD9A128B}"/>
              </c:ext>
            </c:extLst>
          </c:dPt>
          <c:dPt>
            <c:idx val="9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FB-6441-93FF-EEC2AD9A128B}"/>
              </c:ext>
            </c:extLst>
          </c:dPt>
          <c:dPt>
            <c:idx val="10"/>
            <c:invertIfNegative val="0"/>
            <c:bubble3D val="0"/>
            <c:spPr>
              <a:solidFill>
                <a:srgbClr val="B25D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FB-6441-93FF-EEC2AD9A128B}"/>
              </c:ext>
            </c:extLst>
          </c:dPt>
          <c:dPt>
            <c:idx val="11"/>
            <c:invertIfNegative val="0"/>
            <c:bubble3D val="0"/>
            <c:spPr>
              <a:solidFill>
                <a:srgbClr val="F502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FB-6441-93FF-EEC2AD9A128B}"/>
              </c:ext>
            </c:extLst>
          </c:dPt>
          <c:dPt>
            <c:idx val="12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C50-5246-8FC5-F13BC57815C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news web/apps</c:v>
                </c:pt>
                <c:pt idx="4">
                  <c:v>Radio </c:v>
                </c:pt>
                <c:pt idx="5">
                  <c:v>All Other Internet news web/apps</c:v>
                </c:pt>
                <c:pt idx="6">
                  <c:v>Cable TV news web/apps</c:v>
                </c:pt>
                <c:pt idx="7">
                  <c:v>Public TV news</c:v>
                </c:pt>
                <c:pt idx="8">
                  <c:v>National newspapers</c:v>
                </c:pt>
                <c:pt idx="9">
                  <c:v>Local newspapers</c:v>
                </c:pt>
                <c:pt idx="10">
                  <c:v>Local/National newspapers web/apps</c:v>
                </c:pt>
                <c:pt idx="11">
                  <c:v>Radio web/apps</c:v>
                </c:pt>
                <c:pt idx="12">
                  <c:v>Public TV news web/apps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0.29299999999999998</c:v>
                </c:pt>
                <c:pt idx="1">
                  <c:v>0.18099999999999999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5.7000000000000002E-2</c:v>
                </c:pt>
                <c:pt idx="5">
                  <c:v>5.2999999999999999E-2</c:v>
                </c:pt>
                <c:pt idx="6">
                  <c:v>0.04</c:v>
                </c:pt>
                <c:pt idx="7">
                  <c:v>3.7999999999999999E-2</c:v>
                </c:pt>
                <c:pt idx="8">
                  <c:v>3.2000000000000001E-2</c:v>
                </c:pt>
                <c:pt idx="9">
                  <c:v>3.2000000000000001E-2</c:v>
                </c:pt>
                <c:pt idx="10">
                  <c:v>2.1000000000000001E-2</c:v>
                </c:pt>
                <c:pt idx="11">
                  <c:v>1.9E-2</c:v>
                </c:pt>
                <c:pt idx="1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1FB-6441-93FF-EEC2AD9A1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8871360"/>
        <c:axId val="848882336"/>
      </c:barChart>
      <c:catAx>
        <c:axId val="848871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82336"/>
        <c:crosses val="autoZero"/>
        <c:auto val="1"/>
        <c:lblAlgn val="ctr"/>
        <c:lblOffset val="100"/>
        <c:noMultiLvlLbl val="0"/>
      </c:catAx>
      <c:valAx>
        <c:axId val="84888233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8488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600" b="1" i="0" baseline="0" dirty="0">
                <a:effectLst/>
              </a:rPr>
              <a:t>In-store retail</a:t>
            </a:r>
            <a:endParaRPr lang="en-US" sz="1600" b="1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endParaRPr lang="en-US" sz="1400" b="1" dirty="0"/>
          </a:p>
        </c:rich>
      </c:tx>
      <c:layout>
        <c:manualLayout>
          <c:xMode val="edge"/>
          <c:yMode val="edge"/>
          <c:x val="0.260006944304761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CE9-45BA-B3E9-A4A207A3B36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76-B744-B2DC-E7D9C485FB2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2B-1D46-889B-652F63D2CA7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90-2741-8769-43CC18F7FC9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7505-40A9-86FF-F03021EA1C91}"/>
              </c:ext>
            </c:extLst>
          </c:dPt>
          <c:dPt>
            <c:idx val="16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E65-4E79-82D4-5404963CDFF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Local newspapers</c:v>
                </c:pt>
                <c:pt idx="3">
                  <c:v>Radio</c:v>
                </c:pt>
                <c:pt idx="4">
                  <c:v>Public TV news</c:v>
                </c:pt>
                <c:pt idx="5">
                  <c:v>National newspapers</c:v>
                </c:pt>
                <c:pt idx="6">
                  <c:v>Local broadcast TV news web/apps</c:v>
                </c:pt>
                <c:pt idx="7">
                  <c:v>Local/National newspapers web/apps</c:v>
                </c:pt>
                <c:pt idx="8">
                  <c:v>National broadcast network TV news web/apps</c:v>
                </c:pt>
                <c:pt idx="9">
                  <c:v>Cable TV news  </c:v>
                </c:pt>
                <c:pt idx="10">
                  <c:v>Public TV news web/apps</c:v>
                </c:pt>
                <c:pt idx="11">
                  <c:v>Radio web/apps</c:v>
                </c:pt>
                <c:pt idx="12">
                  <c:v>Cable TV news web/apps</c:v>
                </c:pt>
                <c:pt idx="13">
                  <c:v>Streaming radio</c:v>
                </c:pt>
                <c:pt idx="14">
                  <c:v>All other Internet news web/apps</c:v>
                </c:pt>
                <c:pt idx="15">
                  <c:v>Podcasts</c:v>
                </c:pt>
                <c:pt idx="16">
                  <c:v>Social media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0.745</c:v>
                </c:pt>
                <c:pt idx="1">
                  <c:v>0.72399999999999998</c:v>
                </c:pt>
                <c:pt idx="2">
                  <c:v>0.70699999999999996</c:v>
                </c:pt>
                <c:pt idx="3">
                  <c:v>0.68899999999999995</c:v>
                </c:pt>
                <c:pt idx="4">
                  <c:v>0.67600000000000005</c:v>
                </c:pt>
                <c:pt idx="5">
                  <c:v>0.67200000000000004</c:v>
                </c:pt>
                <c:pt idx="6">
                  <c:v>0.65900000000000003</c:v>
                </c:pt>
                <c:pt idx="7">
                  <c:v>0.65300000000000002</c:v>
                </c:pt>
                <c:pt idx="8">
                  <c:v>0.64400000000000002</c:v>
                </c:pt>
                <c:pt idx="9">
                  <c:v>0.63800000000000001</c:v>
                </c:pt>
                <c:pt idx="10">
                  <c:v>0.627</c:v>
                </c:pt>
                <c:pt idx="11">
                  <c:v>0.59399999999999997</c:v>
                </c:pt>
                <c:pt idx="12">
                  <c:v>0.58599999999999997</c:v>
                </c:pt>
                <c:pt idx="13">
                  <c:v>0.54100000000000004</c:v>
                </c:pt>
                <c:pt idx="14">
                  <c:v>0.53700000000000003</c:v>
                </c:pt>
                <c:pt idx="15">
                  <c:v>0.49</c:v>
                </c:pt>
                <c:pt idx="16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30187824"/>
        <c:axId val="530184688"/>
      </c:barChart>
      <c:catAx>
        <c:axId val="53018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184688"/>
        <c:crosses val="autoZero"/>
        <c:auto val="1"/>
        <c:lblAlgn val="ctr"/>
        <c:lblOffset val="100"/>
        <c:noMultiLvlLbl val="0"/>
      </c:catAx>
      <c:valAx>
        <c:axId val="5301846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5301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0.20954</cdr:x>
      <cdr:y>0.08423</cdr:y>
    </cdr:from>
    <cdr:to>
      <cdr:x>0.29175</cdr:x>
      <cdr:y>0.13791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14056" y="410033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1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2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9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9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0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EB4B4-1FD9-4839-9E2F-E9539FB6F0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779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476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3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AF29-377C-4901-E603-6EC783CE7899}"/>
              </a:ext>
            </a:extLst>
          </p:cNvPr>
          <p:cNvSpPr/>
          <p:nvPr/>
        </p:nvSpPr>
        <p:spPr>
          <a:xfrm>
            <a:off x="0" y="3429000"/>
            <a:ext cx="12191999" cy="345987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9639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8077" y="1685984"/>
            <a:ext cx="71628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2023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Purchase Funnel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95" y="219763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965" y="3416256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28C843A-80A3-B10B-684F-F92584F1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62017"/>
            <a:ext cx="9532399" cy="2610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DDD7C-E948-B251-CE74-1D6BEDFE6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283376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486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22541020"/>
              </p:ext>
            </p:extLst>
          </p:nvPr>
        </p:nvGraphicFramePr>
        <p:xfrm>
          <a:off x="286138" y="1413719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97999356"/>
              </p:ext>
            </p:extLst>
          </p:nvPr>
        </p:nvGraphicFramePr>
        <p:xfrm>
          <a:off x="282949" y="1409417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944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Retail 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10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6" y="6235507"/>
            <a:ext cx="8410706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 A18+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media?”/ “Thinking about the ads you saw/heard for the categories, which advertising media made you most aware of the category?”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DAB86-3690-CA4E-97F6-BB126E252F87}"/>
              </a:ext>
            </a:extLst>
          </p:cNvPr>
          <p:cNvSpPr txBox="1"/>
          <p:nvPr/>
        </p:nvSpPr>
        <p:spPr>
          <a:xfrm>
            <a:off x="5439294" y="2531336"/>
            <a:ext cx="229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In-store retail</a:t>
            </a:r>
          </a:p>
        </p:txBody>
      </p:sp>
    </p:spTree>
    <p:extLst>
      <p:ext uri="{BB962C8B-B14F-4D97-AF65-F5344CB8AC3E}">
        <p14:creationId xmlns:p14="http://schemas.microsoft.com/office/powerpoint/2010/main" val="32379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3031"/>
            <a:ext cx="11352809" cy="1089529"/>
          </a:xfrm>
        </p:spPr>
        <p:txBody>
          <a:bodyPr/>
          <a:lstStyle/>
          <a:p>
            <a:r>
              <a:rPr lang="en-US" sz="3600" dirty="0"/>
              <a:t>Media Makes a Difference in Motivating In-Store Retail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75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In-store retail category A18+</a:t>
            </a:r>
            <a:br>
              <a:rPr lang="en-US" dirty="0"/>
            </a:br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16628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530" y="1471759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In-store retail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020684"/>
              </p:ext>
            </p:extLst>
          </p:nvPr>
        </p:nvGraphicFramePr>
        <p:xfrm>
          <a:off x="419595" y="611731"/>
          <a:ext cx="11353800" cy="570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4187"/>
            <a:ext cx="11352809" cy="535531"/>
          </a:xfrm>
        </p:spPr>
        <p:txBody>
          <a:bodyPr/>
          <a:lstStyle/>
          <a:p>
            <a:r>
              <a:rPr lang="en-US" sz="3200" dirty="0"/>
              <a:t>What Influenced In-Store Retail Consumers Most: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4912" y="6422452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In-store retail category A18+</a:t>
            </a:r>
            <a:br>
              <a:rPr lang="en-US" dirty="0"/>
            </a:br>
            <a:r>
              <a:rPr lang="en-US" dirty="0"/>
              <a:t>QA4/QA5/QA6/QA7/QA8 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341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822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the Awareness Phase, 68%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733" y="6318359"/>
            <a:ext cx="9563101" cy="507831"/>
          </a:xfrm>
        </p:spPr>
        <p:txBody>
          <a:bodyPr/>
          <a:lstStyle/>
          <a:p>
            <a:pPr indent="-463550" defTabSz="457200">
              <a:spcBef>
                <a:spcPts val="0"/>
              </a:spcBef>
            </a:pPr>
            <a:r>
              <a:rPr lang="en-US" dirty="0"/>
              <a:t>Source: GfK TVB Purchase Funnel 2023 In-store retail category A18+</a:t>
            </a:r>
          </a:p>
          <a:p>
            <a:pPr indent="-463550" defTabSz="457200">
              <a:spcBef>
                <a:spcPts val="0"/>
              </a:spcBef>
            </a:pPr>
            <a:r>
              <a:rPr lang="en-US" dirty="0"/>
              <a:t>QA4 “Thinking about the ads you saw/heard for the categories, which advertising media made you most aware of the category?” </a:t>
            </a:r>
          </a:p>
          <a:p>
            <a:pPr indent="-463550" defTabSz="457200">
              <a:spcBef>
                <a:spcPts val="0"/>
              </a:spcBef>
            </a:pPr>
            <a:r>
              <a:rPr lang="en-US" dirty="0"/>
              <a:t>How to read: Of the 45% who chose television as most important for awareness, 68% chose broadcast TV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56711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9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3580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2035" y="6413572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 A18+ </a:t>
            </a:r>
            <a:br>
              <a:rPr lang="en-US" dirty="0"/>
            </a:br>
            <a:r>
              <a:rPr lang="en-US" dirty="0"/>
              <a:t>B1 “Which of the following sources, if any, would you say is your primary source of news?” Percentages are rounded.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25651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6557" y="1417982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In-store retail</a:t>
            </a:r>
          </a:p>
        </p:txBody>
      </p:sp>
    </p:spTree>
    <p:extLst>
      <p:ext uri="{BB962C8B-B14F-4D97-AF65-F5344CB8AC3E}">
        <p14:creationId xmlns:p14="http://schemas.microsoft.com/office/powerpoint/2010/main" val="306574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80574"/>
              </p:ext>
            </p:extLst>
          </p:nvPr>
        </p:nvGraphicFramePr>
        <p:xfrm>
          <a:off x="581748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733" y="639964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In-store retail category A18+ 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Digital Media</a:t>
            </a:r>
          </a:p>
        </p:txBody>
      </p:sp>
      <p:sp>
        <p:nvSpPr>
          <p:cNvPr id="12" name="Oval 11"/>
          <p:cNvSpPr/>
          <p:nvPr/>
        </p:nvSpPr>
        <p:spPr>
          <a:xfrm>
            <a:off x="8371530" y="5833646"/>
            <a:ext cx="641530" cy="39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584374" y="1569801"/>
            <a:ext cx="69965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697496" y="3994361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E363BE-6656-7F4F-A7F1-2AE81EB9A3DC}"/>
              </a:ext>
            </a:extLst>
          </p:cNvPr>
          <p:cNvSpPr/>
          <p:nvPr/>
        </p:nvSpPr>
        <p:spPr>
          <a:xfrm>
            <a:off x="9886646" y="3199752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27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05545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Confluence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C388-4380-B7C2-183B-C3B372EB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85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6763614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11582400" cy="646331"/>
          </a:xfrm>
        </p:spPr>
        <p:txBody>
          <a:bodyPr>
            <a:noAutofit/>
          </a:bodyPr>
          <a:lstStyle/>
          <a:p>
            <a:r>
              <a:rPr lang="en-US" sz="3200" dirty="0"/>
              <a:t>More TV Exposure Increases Importance, Trust,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17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3064CE-76A8-48C5-A59A-E6914A8E9B5F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In-store retail category A18+</a:t>
            </a:r>
            <a:br>
              <a:rPr lang="en-US" dirty="0"/>
            </a:br>
            <a:r>
              <a:rPr lang="en-US" dirty="0"/>
              <a:t>QA4/B1/B2/C3; TV=Broadcast &amp;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B0D4-DECC-C59F-8165-DA0EDA8FB292}"/>
              </a:ext>
            </a:extLst>
          </p:cNvPr>
          <p:cNvSpPr txBox="1"/>
          <p:nvPr/>
        </p:nvSpPr>
        <p:spPr>
          <a:xfrm>
            <a:off x="3541256" y="1239257"/>
            <a:ext cx="516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In-store retail A18+</a:t>
            </a:r>
          </a:p>
        </p:txBody>
      </p:sp>
    </p:spTree>
    <p:extLst>
      <p:ext uri="{BB962C8B-B14F-4D97-AF65-F5344CB8AC3E}">
        <p14:creationId xmlns:p14="http://schemas.microsoft.com/office/powerpoint/2010/main" val="2679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480131"/>
          </a:xfrm>
        </p:spPr>
        <p:txBody>
          <a:bodyPr/>
          <a:lstStyle/>
          <a:p>
            <a:r>
              <a:rPr lang="en-US" sz="2800" dirty="0"/>
              <a:t>More Exposures Means More Action For In-Store Retail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6866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 A18+</a:t>
            </a:r>
            <a:br>
              <a:rPr lang="en-US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504842"/>
              </p:ext>
            </p:extLst>
          </p:nvPr>
        </p:nvGraphicFramePr>
        <p:xfrm>
          <a:off x="588036" y="1252537"/>
          <a:ext cx="11451563" cy="515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933" y="898585"/>
            <a:ext cx="11373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Which of the following did you do after seeing/hearing the ads for the in-store retail category on television?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01787" y="1610662"/>
            <a:ext cx="2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</a:t>
            </a:r>
          </a:p>
          <a:p>
            <a:pPr algn="r"/>
            <a:r>
              <a:rPr lang="en-US" sz="1200" dirty="0"/>
              <a:t>about what was advertised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40" y="2382642"/>
            <a:ext cx="29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to the website or app advertised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258" y="3974412"/>
            <a:ext cx="293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Purchased the product or service advertised at a store/branch/online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4788" y="5605463"/>
            <a:ext cx="27565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Remembered you had seen the brand</a:t>
            </a:r>
          </a:p>
          <a:p>
            <a:pPr algn="r"/>
            <a:r>
              <a:rPr lang="en-US" sz="1200" dirty="0"/>
              <a:t>advertised before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933" y="3287056"/>
            <a:ext cx="345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Contacted or visited the advertiser’s store/office/facility/branch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5908" y="4781496"/>
            <a:ext cx="21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Searched online for a coupon</a:t>
            </a:r>
          </a:p>
          <a:p>
            <a:pPr algn="r"/>
            <a:r>
              <a:rPr lang="en-US" sz="1200" dirty="0"/>
              <a:t>or promotional offer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54771" y="1276784"/>
            <a:ext cx="0" cy="51356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3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958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334501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 A18+ </a:t>
            </a:r>
            <a:br>
              <a:rPr lang="en-US" dirty="0"/>
            </a:br>
            <a:r>
              <a:rPr lang="en-US" dirty="0"/>
              <a:t>QA10 “When doing an online  search, how often, if at all, have TV ads you have seen influenced you in some ways in your search?” (Yes = combination of Every time, Most of the time &amp; Sometimes)</a:t>
            </a:r>
          </a:p>
        </p:txBody>
      </p:sp>
      <p:graphicFrame>
        <p:nvGraphicFramePr>
          <p:cNvPr id="1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30904"/>
              </p:ext>
            </p:extLst>
          </p:nvPr>
        </p:nvGraphicFramePr>
        <p:xfrm>
          <a:off x="5988206" y="1317665"/>
          <a:ext cx="603048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ED20A109-BC64-A645-9C52-5DD3AF6D6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62729"/>
              </p:ext>
            </p:extLst>
          </p:nvPr>
        </p:nvGraphicFramePr>
        <p:xfrm>
          <a:off x="300111" y="2079073"/>
          <a:ext cx="5795888" cy="380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B843798-201C-554E-BEF4-0A030FF1E2B8}"/>
              </a:ext>
            </a:extLst>
          </p:cNvPr>
          <p:cNvSpPr/>
          <p:nvPr/>
        </p:nvSpPr>
        <p:spPr>
          <a:xfrm>
            <a:off x="2053503" y="1406066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29524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Objective and 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F186-9A1D-A577-086E-71D0ED7C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3" y="685800"/>
            <a:ext cx="1959051" cy="1888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97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7879"/>
            <a:ext cx="11352809" cy="590931"/>
          </a:xfrm>
        </p:spPr>
        <p:txBody>
          <a:bodyPr/>
          <a:lstStyle/>
          <a:p>
            <a:r>
              <a:rPr lang="en-US" sz="36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443471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In-store retail category A18+</a:t>
            </a:r>
            <a:br>
              <a:rPr lang="en-US" dirty="0"/>
            </a:br>
            <a:r>
              <a:rPr lang="en-US" dirty="0"/>
              <a:t>C3 “Which of the following websites or apps are you most likely to turn to when you need information about local news and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3602"/>
              </p:ext>
            </p:extLst>
          </p:nvPr>
        </p:nvGraphicFramePr>
        <p:xfrm>
          <a:off x="1005840" y="2058150"/>
          <a:ext cx="10739894" cy="44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9BAD06-8800-0B42-B9D8-420E9EA43D89}"/>
              </a:ext>
            </a:extLst>
          </p:cNvPr>
          <p:cNvSpPr/>
          <p:nvPr/>
        </p:nvSpPr>
        <p:spPr>
          <a:xfrm>
            <a:off x="4679931" y="1702223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353146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5266"/>
            <a:ext cx="11352809" cy="1200329"/>
          </a:xfrm>
        </p:spPr>
        <p:txBody>
          <a:bodyPr/>
          <a:lstStyle/>
          <a:p>
            <a:r>
              <a:rPr lang="en-US" dirty="0"/>
              <a:t>“When Visiting a Television Station’s Website or App, do you View the Ads?”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459897"/>
              </p:ext>
            </p:extLst>
          </p:nvPr>
        </p:nvGraphicFramePr>
        <p:xfrm>
          <a:off x="1365244" y="2113036"/>
          <a:ext cx="8861419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205" y="6406021"/>
            <a:ext cx="9232159" cy="40011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In-store retail category A18+ 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 (Yes = combination of Every time, Most of the time &amp; Sometimes)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5601" y="1629880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003D9-81CB-B043-C4BE-E60D3844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21" y="2804445"/>
            <a:ext cx="11425813" cy="1996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Opinion Leaders</a:t>
            </a:r>
            <a:b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My Friends/Family Ask and Trust my Advice On This Topic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endParaRPr kumimoji="0" lang="en-US" sz="55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88A4-9AF9-AA2E-1D6F-306543DD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859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189584"/>
            <a:ext cx="11480764" cy="577081"/>
          </a:xfrm>
        </p:spPr>
        <p:txBody>
          <a:bodyPr/>
          <a:lstStyle/>
          <a:p>
            <a:r>
              <a:rPr lang="en-US" sz="3500" dirty="0"/>
              <a:t>TV Ads Motivate In-Store Retail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21521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In-store retail category A18+, Opinion leaders</a:t>
            </a:r>
            <a:br>
              <a:rPr lang="en-US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47110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0774" y="2312863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 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4494" y="4586554"/>
            <a:ext cx="275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</a:t>
            </a:r>
            <a:br>
              <a:rPr lang="en-US" sz="1200" dirty="0"/>
            </a:br>
            <a:r>
              <a:rPr lang="en-US" sz="1200" dirty="0"/>
              <a:t> advertised 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5463" y="3067028"/>
            <a:ext cx="2978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to the website or app advertised 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684" y="5318114"/>
            <a:ext cx="342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</a:t>
            </a:r>
            <a:br>
              <a:rPr lang="en-US" sz="1200" dirty="0"/>
            </a:br>
            <a:r>
              <a:rPr lang="en-US" sz="1200" dirty="0"/>
              <a:t> on social media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672" y="3785265"/>
            <a:ext cx="337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Purchased the product/service at a branch/store, or online</a:t>
            </a:r>
          </a:p>
        </p:txBody>
      </p:sp>
    </p:spTree>
    <p:extLst>
      <p:ext uri="{BB962C8B-B14F-4D97-AF65-F5344CB8AC3E}">
        <p14:creationId xmlns:p14="http://schemas.microsoft.com/office/powerpoint/2010/main" val="280517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6055314" y="1098464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6" y="205387"/>
            <a:ext cx="11797733" cy="978729"/>
          </a:xfrm>
        </p:spPr>
        <p:txBody>
          <a:bodyPr/>
          <a:lstStyle/>
          <a:p>
            <a:r>
              <a:rPr lang="en-US" sz="3200" dirty="0"/>
              <a:t>Local TV Assets Resonate with In-Store Retail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7447" y="6446718"/>
            <a:ext cx="9858132" cy="369332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In-store retail category, Opinion leaders A18+</a:t>
            </a:r>
            <a:br>
              <a:rPr lang="en-US" dirty="0"/>
            </a:br>
            <a:r>
              <a:rPr lang="en-US" dirty="0"/>
              <a:t>QA10/C2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640516"/>
              </p:ext>
            </p:extLst>
          </p:nvPr>
        </p:nvGraphicFramePr>
        <p:xfrm>
          <a:off x="2371260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371260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394263"/>
              </p:ext>
            </p:extLst>
          </p:nvPr>
        </p:nvGraphicFramePr>
        <p:xfrm>
          <a:off x="6304546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186678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0527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21462" y="5681894"/>
            <a:ext cx="221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In-Store Retail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54284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35219" y="5669200"/>
            <a:ext cx="336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In-Store Retail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0064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Attitudes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311F-567C-8D2E-89E2-1B93ED0C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2832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3771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90376-B7FA-4961-984D-A6ED7856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525365"/>
            <a:ext cx="11352809" cy="59093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Retail Online = Online Only + Online &amp; In-store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Retail In-Store = In-Store Only + Online &amp; In-store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BC597-2E2E-4C9E-AB5B-6834DDE2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EAF535-CD49-4A53-9EF6-062FEC262AF9}"/>
              </a:ext>
            </a:extLst>
          </p:cNvPr>
          <p:cNvGrpSpPr/>
          <p:nvPr/>
        </p:nvGrpSpPr>
        <p:grpSpPr>
          <a:xfrm>
            <a:off x="3553581" y="5525869"/>
            <a:ext cx="5085513" cy="646331"/>
            <a:chOff x="3274863" y="5334000"/>
            <a:chExt cx="5085513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259D20-EE13-4FD2-AB47-85F5722B52B1}"/>
                </a:ext>
              </a:extLst>
            </p:cNvPr>
            <p:cNvSpPr txBox="1"/>
            <p:nvPr/>
          </p:nvSpPr>
          <p:spPr>
            <a:xfrm>
              <a:off x="3274863" y="5334000"/>
              <a:ext cx="128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Online</a:t>
              </a:r>
            </a:p>
            <a:p>
              <a:pPr algn="ctr"/>
              <a:r>
                <a:rPr lang="en-US" b="1" dirty="0"/>
                <a:t>90%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054072-3081-4859-8A7E-35B948581DD9}"/>
                </a:ext>
              </a:extLst>
            </p:cNvPr>
            <p:cNvSpPr txBox="1"/>
            <p:nvPr/>
          </p:nvSpPr>
          <p:spPr>
            <a:xfrm>
              <a:off x="7076050" y="5334000"/>
              <a:ext cx="128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In-store</a:t>
              </a:r>
            </a:p>
            <a:p>
              <a:pPr algn="ctr"/>
              <a:r>
                <a:rPr lang="en-US" b="1" dirty="0"/>
                <a:t>86%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8B84C5-9C67-4BF0-8A62-5B06633D9341}"/>
              </a:ext>
            </a:extLst>
          </p:cNvPr>
          <p:cNvGrpSpPr/>
          <p:nvPr/>
        </p:nvGrpSpPr>
        <p:grpSpPr>
          <a:xfrm>
            <a:off x="3352800" y="2187795"/>
            <a:ext cx="5401775" cy="3579586"/>
            <a:chOff x="3451013" y="1919726"/>
            <a:chExt cx="5401775" cy="3579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457EB-ACC2-43E4-88F7-4BF1B1238C71}"/>
                </a:ext>
              </a:extLst>
            </p:cNvPr>
            <p:cNvSpPr/>
            <p:nvPr/>
          </p:nvSpPr>
          <p:spPr>
            <a:xfrm>
              <a:off x="3451013" y="1919726"/>
              <a:ext cx="4267200" cy="357958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C467AD-19FC-431D-A3AE-07E47E95A182}"/>
                </a:ext>
              </a:extLst>
            </p:cNvPr>
            <p:cNvSpPr/>
            <p:nvPr/>
          </p:nvSpPr>
          <p:spPr>
            <a:xfrm>
              <a:off x="4648979" y="2003083"/>
              <a:ext cx="4077547" cy="340060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3C2E8-FEE0-4CCA-8377-9CD300D173C0}"/>
                </a:ext>
              </a:extLst>
            </p:cNvPr>
            <p:cNvSpPr txBox="1"/>
            <p:nvPr/>
          </p:nvSpPr>
          <p:spPr>
            <a:xfrm>
              <a:off x="5168298" y="3218644"/>
              <a:ext cx="231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Online &amp; In-store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20CDC4-DB6C-4981-86F3-02B97C0FDED2}"/>
                </a:ext>
              </a:extLst>
            </p:cNvPr>
            <p:cNvSpPr txBox="1"/>
            <p:nvPr/>
          </p:nvSpPr>
          <p:spPr>
            <a:xfrm>
              <a:off x="3677758" y="2971572"/>
              <a:ext cx="128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Online </a:t>
              </a:r>
            </a:p>
            <a:p>
              <a:r>
                <a:rPr lang="en-US" b="1" dirty="0"/>
                <a:t>Only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0F35AE-33F0-4DE4-B5F5-01CF8FECA25D}"/>
                </a:ext>
              </a:extLst>
            </p:cNvPr>
            <p:cNvSpPr txBox="1"/>
            <p:nvPr/>
          </p:nvSpPr>
          <p:spPr>
            <a:xfrm>
              <a:off x="7753196" y="2807567"/>
              <a:ext cx="1099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In-store</a:t>
              </a:r>
            </a:p>
            <a:p>
              <a:r>
                <a:rPr lang="en-US" b="1" dirty="0"/>
                <a:t>Only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903CB7-2AD7-47F1-91D8-E3B8A04C4746}"/>
                </a:ext>
              </a:extLst>
            </p:cNvPr>
            <p:cNvSpPr txBox="1"/>
            <p:nvPr/>
          </p:nvSpPr>
          <p:spPr>
            <a:xfrm>
              <a:off x="5855516" y="3730897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76%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7EDD1-1154-4CD4-AFC8-EB9EC00546B5}"/>
                </a:ext>
              </a:extLst>
            </p:cNvPr>
            <p:cNvSpPr txBox="1"/>
            <p:nvPr/>
          </p:nvSpPr>
          <p:spPr>
            <a:xfrm>
              <a:off x="3765779" y="3653459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14%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145C61-42F1-4EB8-B381-0F2513C5567E}"/>
                </a:ext>
              </a:extLst>
            </p:cNvPr>
            <p:cNvSpPr txBox="1"/>
            <p:nvPr/>
          </p:nvSpPr>
          <p:spPr>
            <a:xfrm>
              <a:off x="7806780" y="3651712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10%</a:t>
              </a:r>
            </a:p>
          </p:txBody>
        </p:sp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16BDC0-B5A5-4080-8779-0B85A383D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855" y="6439102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A18+: Retail</a:t>
            </a:r>
            <a:br>
              <a:rPr lang="en-US" dirty="0"/>
            </a:br>
            <a:r>
              <a:rPr lang="en-US" dirty="0"/>
              <a:t>CI-2: “Now, please think about the holiday season. Have you purchased, or do you plan to purchase from the following?”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958DED-3EE8-3C40-BB56-DFA8DABFAB15}"/>
              </a:ext>
            </a:extLst>
          </p:cNvPr>
          <p:cNvSpPr txBox="1">
            <a:spLocks/>
          </p:cNvSpPr>
          <p:nvPr/>
        </p:nvSpPr>
        <p:spPr>
          <a:xfrm>
            <a:off x="395245" y="129248"/>
            <a:ext cx="11352809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76% of Retail Consumers Shopped Both In-Store &amp; Online During The Holiday Season</a:t>
            </a:r>
          </a:p>
        </p:txBody>
      </p:sp>
    </p:spTree>
    <p:extLst>
      <p:ext uri="{BB962C8B-B14F-4D97-AF65-F5344CB8AC3E}">
        <p14:creationId xmlns:p14="http://schemas.microsoft.com/office/powerpoint/2010/main" val="357283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E135-5FCC-8546-8987-88E9B453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43931"/>
            <a:ext cx="11352809" cy="590931"/>
          </a:xfrm>
        </p:spPr>
        <p:txBody>
          <a:bodyPr/>
          <a:lstStyle/>
          <a:p>
            <a:r>
              <a:rPr lang="en-US" sz="3600" dirty="0"/>
              <a:t>Holiday Season: Shopping Activity At Retail Locations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EC6D08-86BC-634D-8E05-FC7DFF8CA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013967"/>
              </p:ext>
            </p:extLst>
          </p:nvPr>
        </p:nvGraphicFramePr>
        <p:xfrm>
          <a:off x="420688" y="1275731"/>
          <a:ext cx="11351220" cy="511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627DB-B712-1A44-8E48-2BD41ACD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A0BAD-B8D9-7F43-86A5-6A2803FEF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421346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In-store Retail category, A18+</a:t>
            </a:r>
            <a:br>
              <a:rPr lang="en-US" dirty="0"/>
            </a:br>
            <a:r>
              <a:rPr lang="en-US" dirty="0"/>
              <a:t>CI-3: “Now, please think about the holiday season. Have you purchased, or do you plan to purchase from the following?”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2492A-5475-BC48-B9E7-CABFD181F634}"/>
              </a:ext>
            </a:extLst>
          </p:cNvPr>
          <p:cNvSpPr txBox="1"/>
          <p:nvPr/>
        </p:nvSpPr>
        <p:spPr>
          <a:xfrm>
            <a:off x="5508360" y="1266549"/>
            <a:ext cx="263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In-store Retail % A18+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48ED2-84A4-1738-9AED-973A9223714F}"/>
              </a:ext>
            </a:extLst>
          </p:cNvPr>
          <p:cNvSpPr txBox="1"/>
          <p:nvPr/>
        </p:nvSpPr>
        <p:spPr>
          <a:xfrm>
            <a:off x="1349406" y="785780"/>
            <a:ext cx="987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Over half of respondents browsed AND purchased in-store.</a:t>
            </a:r>
          </a:p>
        </p:txBody>
      </p:sp>
    </p:spTree>
    <p:extLst>
      <p:ext uri="{BB962C8B-B14F-4D97-AF65-F5344CB8AC3E}">
        <p14:creationId xmlns:p14="http://schemas.microsoft.com/office/powerpoint/2010/main" val="429367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68740"/>
              </p:ext>
            </p:extLst>
          </p:nvPr>
        </p:nvGraphicFramePr>
        <p:xfrm>
          <a:off x="502920" y="74451"/>
          <a:ext cx="11514912" cy="632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2775"/>
            <a:ext cx="11352809" cy="1089529"/>
          </a:xfrm>
        </p:spPr>
        <p:txBody>
          <a:bodyPr/>
          <a:lstStyle/>
          <a:p>
            <a:r>
              <a:rPr lang="en-US" sz="3500" dirty="0"/>
              <a:t>What</a:t>
            </a:r>
            <a:r>
              <a:rPr lang="en-US" sz="3600" dirty="0"/>
              <a:t> </a:t>
            </a:r>
            <a:r>
              <a:rPr lang="en-US" sz="3500" dirty="0"/>
              <a:t>Influenced Consumers Most For In-Store Retail:</a:t>
            </a:r>
            <a:br>
              <a:rPr lang="en-US" sz="3500" dirty="0"/>
            </a:br>
            <a:r>
              <a:rPr lang="en-US" sz="3500" b="1" dirty="0"/>
              <a:t>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882555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A18+ In-store retail category; QA4 “Thinking about the ads you saw/heard for the categories, which advertising media made you most aware of the category?” Most important for media with at least 1 funnel stage at 2%+ shown; 2%, 1%, &amp; 0% not shown/labeled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16AF-F6D5-6D4C-B6F4-F55922751D81}"/>
              </a:ext>
            </a:extLst>
          </p:cNvPr>
          <p:cNvSpPr txBox="1"/>
          <p:nvPr/>
        </p:nvSpPr>
        <p:spPr>
          <a:xfrm>
            <a:off x="4931258" y="1202304"/>
            <a:ext cx="232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302885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19" y="102834"/>
            <a:ext cx="11352809" cy="646331"/>
          </a:xfrm>
        </p:spPr>
        <p:txBody>
          <a:bodyPr/>
          <a:lstStyle/>
          <a:p>
            <a:r>
              <a:rPr lang="en-US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27802"/>
            <a:ext cx="8538016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category, A18+ 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 this category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07522"/>
              </p:ext>
            </p:extLst>
          </p:nvPr>
        </p:nvGraphicFramePr>
        <p:xfrm>
          <a:off x="0" y="990600"/>
          <a:ext cx="121158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67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04" y="707079"/>
            <a:ext cx="11506200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influencing in-store </a:t>
            </a:r>
            <a:r>
              <a:rPr lang="en-US" sz="2400"/>
              <a:t>retail consumers </a:t>
            </a:r>
            <a:r>
              <a:rPr lang="en-US" sz="2400" dirty="0"/>
              <a:t>during their purchase decision process.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89257-FF86-B249-998F-5C4BB98A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164" y="2368202"/>
            <a:ext cx="8510671" cy="23017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3009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do you View the Ads?”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9334501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category, A18+ </a:t>
            </a:r>
            <a:br>
              <a:rPr lang="en-US" dirty="0"/>
            </a:br>
            <a:r>
              <a:rPr lang="en-US" dirty="0"/>
              <a:t>C2 “When visiting a TV station’s website or app, do you view the ads?” (Yes = combination of Every time, Most of the time &amp; Sometimes)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02043"/>
              </p:ext>
            </p:extLst>
          </p:nvPr>
        </p:nvGraphicFramePr>
        <p:xfrm>
          <a:off x="0" y="1252539"/>
          <a:ext cx="1219200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0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3578"/>
            <a:ext cx="12192000" cy="1089529"/>
          </a:xfrm>
        </p:spPr>
        <p:txBody>
          <a:bodyPr/>
          <a:lstStyle/>
          <a:p>
            <a:r>
              <a:rPr lang="en-US" sz="3600" dirty="0"/>
              <a:t>Regardless of Physical Retail Methods, Shoppers </a:t>
            </a:r>
            <a:br>
              <a:rPr lang="en-US" sz="3600" dirty="0"/>
            </a:br>
            <a:r>
              <a:rPr lang="en-US" sz="3600" dirty="0"/>
              <a:t>Highly Trust Local TV Assets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21261"/>
              </p:ext>
            </p:extLst>
          </p:nvPr>
        </p:nvGraphicFramePr>
        <p:xfrm>
          <a:off x="296863" y="1295400"/>
          <a:ext cx="11352212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08324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category, A18+ </a:t>
            </a:r>
            <a:br>
              <a:rPr lang="en-US" dirty="0"/>
            </a:br>
            <a:r>
              <a:rPr lang="en-US" dirty="0"/>
              <a:t>B2 “I trust the news I see/hear on this media source” (Agree Strongly + Agree Somewhat)</a:t>
            </a:r>
          </a:p>
        </p:txBody>
      </p:sp>
    </p:spTree>
    <p:extLst>
      <p:ext uri="{BB962C8B-B14F-4D97-AF65-F5344CB8AC3E}">
        <p14:creationId xmlns:p14="http://schemas.microsoft.com/office/powerpoint/2010/main" val="769898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12775"/>
            <a:ext cx="11352809" cy="1200329"/>
          </a:xfrm>
        </p:spPr>
        <p:txBody>
          <a:bodyPr/>
          <a:lstStyle/>
          <a:p>
            <a:r>
              <a:rPr lang="en-US" dirty="0"/>
              <a:t>Are You Currently, Or Planning to Do More, Less, or The Same?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657960"/>
              </p:ext>
            </p:extLst>
          </p:nvPr>
        </p:nvGraphicFramePr>
        <p:xfrm>
          <a:off x="420688" y="1480443"/>
          <a:ext cx="10464189" cy="49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855" y="6236680"/>
            <a:ext cx="8641773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category, A18+ </a:t>
            </a:r>
            <a:br>
              <a:rPr lang="en-US" dirty="0"/>
            </a:br>
            <a:r>
              <a:rPr lang="en-US" dirty="0"/>
              <a:t>CI-1: “For each of the following, are you currently or planning to do more, less or the same compared to what you did a year ago?” Among those for whom the questions were applicable.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D5AF-BE82-4E22-947D-4EA705C4132F}"/>
              </a:ext>
            </a:extLst>
          </p:cNvPr>
          <p:cNvSpPr txBox="1"/>
          <p:nvPr/>
        </p:nvSpPr>
        <p:spPr>
          <a:xfrm>
            <a:off x="9815145" y="2023835"/>
            <a:ext cx="163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Same or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E8082-D110-4672-A350-F42D743A0DB0}"/>
              </a:ext>
            </a:extLst>
          </p:cNvPr>
          <p:cNvSpPr txBox="1"/>
          <p:nvPr/>
        </p:nvSpPr>
        <p:spPr>
          <a:xfrm>
            <a:off x="10260863" y="2819411"/>
            <a:ext cx="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74%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1F7B5-E296-48DA-9152-9BB8AE503940}"/>
              </a:ext>
            </a:extLst>
          </p:cNvPr>
          <p:cNvSpPr txBox="1"/>
          <p:nvPr/>
        </p:nvSpPr>
        <p:spPr>
          <a:xfrm>
            <a:off x="10260621" y="4725937"/>
            <a:ext cx="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3480359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51" y="118819"/>
            <a:ext cx="11352809" cy="646331"/>
          </a:xfrm>
        </p:spPr>
        <p:txBody>
          <a:bodyPr/>
          <a:lstStyle/>
          <a:p>
            <a:r>
              <a:rPr lang="en-US" dirty="0"/>
              <a:t>In-Store retail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53" y="871686"/>
            <a:ext cx="11162803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Over half of respondents were exposed to 3 or more media sources.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Exposure to a media platform is not a guarantee of consumer importance, except for TV.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Television was the top media platform for exposure to in-store retail ads at 66%.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Among in-store retail consumers, television is the most important influencer at all stages of the purchase funnel.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TV has highest level of importance driven by those physical retail consumers saying it’s “Most” important. Other platforms are predominantly 2nd and 3rd most important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primary source for news is broadcast TV.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Local broadcast TV news is #1 for trust among all measured media platforms. Local TV websites/apps are the most trusted among digital platforms. Social media is the least trusted.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7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13205"/>
            <a:ext cx="11352809" cy="1200329"/>
          </a:xfrm>
        </p:spPr>
        <p:txBody>
          <a:bodyPr/>
          <a:lstStyle/>
          <a:p>
            <a:r>
              <a:rPr lang="en-US" dirty="0"/>
              <a:t>In-Store Retail </a:t>
            </a:r>
            <a:br>
              <a:rPr lang="en-US" dirty="0"/>
            </a:br>
            <a:r>
              <a:rPr lang="en-US" dirty="0"/>
              <a:t>TV + Digital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05" y="1426002"/>
            <a:ext cx="11162803" cy="446208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Increased ad exposure motivates more online activity, ad recall, social media engagement, and purchasing among physical retail consumers.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TV drives users to go online to learn more – 88% of respondents say TV ads influence their online search selections.  This increased to 93% among opinion leaders.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82% of physical retail consumers say they view the ads on local broadcast TV websites.  This number grows to 88% for opinion leaders.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For local news and information, local broadcast TV websites are the most preferred.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In-Store Retail Shopping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3330"/>
            <a:ext cx="11162803" cy="4909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During the holiday season, browsing and purchasing in-store was the highest method, followed by those who browsed online and purchased in-store.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There is overlap in the way people shop. For example, 76% of consumers shopped both online and in-store.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Regardless of the way people shop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Television is the most important influencer at all stages of the purchase funnel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Local broadcast TV assets are the most trusted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17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90700"/>
            <a:ext cx="8629882" cy="990600"/>
          </a:xfrm>
        </p:spPr>
        <p:txBody>
          <a:bodyPr/>
          <a:lstStyle/>
          <a:p>
            <a:r>
              <a:rPr lang="en-US" sz="600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12085-E4EB-0C00-7310-139172158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743200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7082"/>
            <a:ext cx="11352809" cy="590931"/>
          </a:xfrm>
        </p:spPr>
        <p:txBody>
          <a:bodyPr/>
          <a:lstStyle/>
          <a:p>
            <a:r>
              <a:rPr lang="en-US" sz="3600" dirty="0"/>
              <a:t>In-Store Retail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8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Online retail,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</a:t>
            </a:r>
            <a:r>
              <a:rPr lang="en-US" sz="1600" b="1" dirty="0"/>
              <a:t>in-store retail </a:t>
            </a:r>
            <a:r>
              <a:rPr lang="en-US" sz="1600" dirty="0"/>
              <a:t>category. The number of respondents for this category was 1,205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in-store retail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sz="1400" dirty="0"/>
              <a:t>Recently purchased or plan </a:t>
            </a:r>
            <a:r>
              <a:rPr lang="en-US" sz="1400" dirty="0"/>
              <a:t>to purchase in the near future from a physical retail location such as Macy’s, Home Depot, Target, Dick’s Sporting Goods, Walmart, Best Buy, Kay Jewelers, local retailers,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2022– December 15,2022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12-minute online quantitative survey about the influence of advertising platforms at each stage of the consumer purchase decision, actions taken post-advertising, and attitudinal questions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2023 In-store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3889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4"/>
            <a:ext cx="7696200" cy="3133343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0863" y="3566645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6252" y="420441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Consumer review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Internet radio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187AA-BB83-855F-D62E-371F1C1B8D9C}"/>
              </a:ext>
            </a:extLst>
          </p:cNvPr>
          <p:cNvGrpSpPr/>
          <p:nvPr/>
        </p:nvGrpSpPr>
        <p:grpSpPr>
          <a:xfrm>
            <a:off x="2173301" y="1902200"/>
            <a:ext cx="1306612" cy="1283038"/>
            <a:chOff x="2173301" y="1902200"/>
            <a:chExt cx="1306612" cy="12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43F78D-74E8-59DC-093E-87D4CFF7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9103" y="1902200"/>
              <a:ext cx="915008" cy="7601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7330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5291" y="2846684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413084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DBA7E1-15ED-E77B-2AB7-5D31D16C5FA3}"/>
              </a:ext>
            </a:extLst>
          </p:cNvPr>
          <p:cNvGrpSpPr/>
          <p:nvPr/>
        </p:nvGrpSpPr>
        <p:grpSpPr>
          <a:xfrm>
            <a:off x="3420871" y="1973328"/>
            <a:ext cx="1306612" cy="960377"/>
            <a:chOff x="3420871" y="1973328"/>
            <a:chExt cx="1306612" cy="960377"/>
          </a:xfrm>
        </p:grpSpPr>
        <p:sp>
          <p:nvSpPr>
            <p:cNvPr id="19" name="TextBox 18"/>
            <p:cNvSpPr txBox="1"/>
            <p:nvPr/>
          </p:nvSpPr>
          <p:spPr>
            <a:xfrm>
              <a:off x="342087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72129-5A6D-D8A7-0244-FAB0FAA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931" y="1973328"/>
              <a:ext cx="624493" cy="55910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D28BBB-6661-FA0C-C033-5F0D68295221}"/>
              </a:ext>
            </a:extLst>
          </p:cNvPr>
          <p:cNvGrpSpPr/>
          <p:nvPr/>
        </p:nvGrpSpPr>
        <p:grpSpPr>
          <a:xfrm>
            <a:off x="6675146" y="1933584"/>
            <a:ext cx="1724556" cy="1197690"/>
            <a:chOff x="6976772" y="1943629"/>
            <a:chExt cx="1724556" cy="1197690"/>
          </a:xfrm>
        </p:grpSpPr>
        <p:sp>
          <p:nvSpPr>
            <p:cNvPr id="29" name="TextBox 28"/>
            <p:cNvSpPr txBox="1"/>
            <p:nvPr/>
          </p:nvSpPr>
          <p:spPr>
            <a:xfrm>
              <a:off x="697677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Print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5745" y="2802765"/>
              <a:ext cx="1306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(Newspaper and Magazine, Yellow Pages)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D9FF97-FA58-462A-AC10-3D5657A2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349" y="1943629"/>
              <a:ext cx="605403" cy="6024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88C17-FBBD-98A8-699E-40F0180BF10D}"/>
              </a:ext>
            </a:extLst>
          </p:cNvPr>
          <p:cNvGrpSpPr/>
          <p:nvPr/>
        </p:nvGrpSpPr>
        <p:grpSpPr>
          <a:xfrm>
            <a:off x="8182625" y="1909959"/>
            <a:ext cx="1724556" cy="1023746"/>
            <a:chOff x="8315082" y="1909959"/>
            <a:chExt cx="1724556" cy="1023746"/>
          </a:xfrm>
        </p:grpSpPr>
        <p:sp>
          <p:nvSpPr>
            <p:cNvPr id="71" name="TextBox 70"/>
            <p:cNvSpPr txBox="1"/>
            <p:nvPr/>
          </p:nvSpPr>
          <p:spPr>
            <a:xfrm>
              <a:off x="831508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E64BF-58A4-3F85-D32D-543BCC63F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004" y="1909959"/>
              <a:ext cx="1508713" cy="67837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D2C77-47FB-77C4-DDC8-D774BE0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87" y="3442900"/>
            <a:ext cx="1508713" cy="678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67F1E-E17F-CD7E-F896-55F1BB18E897}"/>
              </a:ext>
            </a:extLst>
          </p:cNvPr>
          <p:cNvGrpSpPr/>
          <p:nvPr/>
        </p:nvGrpSpPr>
        <p:grpSpPr>
          <a:xfrm>
            <a:off x="4314292" y="1902200"/>
            <a:ext cx="1724556" cy="1031505"/>
            <a:chOff x="4314292" y="1902200"/>
            <a:chExt cx="1724556" cy="10315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9E3C6-5602-C138-055E-A563C5F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632" y="1902200"/>
              <a:ext cx="675876" cy="6808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31429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2FB4F1-C323-97EB-6241-A7DDEF1C46D9}"/>
              </a:ext>
            </a:extLst>
          </p:cNvPr>
          <p:cNvGrpSpPr/>
          <p:nvPr/>
        </p:nvGrpSpPr>
        <p:grpSpPr>
          <a:xfrm>
            <a:off x="5755150" y="1950282"/>
            <a:ext cx="1306612" cy="1200959"/>
            <a:chOff x="5755150" y="1950282"/>
            <a:chExt cx="1306612" cy="1200959"/>
          </a:xfrm>
        </p:grpSpPr>
        <p:sp>
          <p:nvSpPr>
            <p:cNvPr id="26" name="TextBox 25"/>
            <p:cNvSpPr txBox="1"/>
            <p:nvPr/>
          </p:nvSpPr>
          <p:spPr>
            <a:xfrm>
              <a:off x="5755150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OOH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7438" y="2812687"/>
              <a:ext cx="94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(Billboard and Movie Theater)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1ED718-896E-651B-2FBD-74FDC708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6140" y="1950282"/>
              <a:ext cx="804632" cy="65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2659276-DB01-0639-69AC-F9DCC1E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43" y="1410553"/>
            <a:ext cx="5603679" cy="514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858000" y="5476022"/>
            <a:ext cx="419660" cy="623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889249" y="1912886"/>
            <a:ext cx="425302" cy="646331"/>
          </a:xfrm>
          <a:prstGeom prst="rightBrace">
            <a:avLst>
              <a:gd name="adj1" fmla="val 8333"/>
              <a:gd name="adj2" fmla="val 483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3548808" y="2943444"/>
            <a:ext cx="403048" cy="2252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5499" y="1778168"/>
            <a:ext cx="17335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0" y="5447447"/>
            <a:ext cx="1419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715506"/>
            <a:ext cx="279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5680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Influence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311F-567C-8D2E-89E2-1B93ED0C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2832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5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599827"/>
              </p:ext>
            </p:extLst>
          </p:nvPr>
        </p:nvGraphicFramePr>
        <p:xfrm>
          <a:off x="3323187" y="1048395"/>
          <a:ext cx="5049024" cy="508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49596"/>
            <a:ext cx="12166599" cy="1089529"/>
          </a:xfrm>
        </p:spPr>
        <p:txBody>
          <a:bodyPr/>
          <a:lstStyle/>
          <a:p>
            <a:r>
              <a:rPr lang="en-US" sz="3600" dirty="0"/>
              <a:t>Over Half of In-Store Retail Consumers Were Exposed to</a:t>
            </a:r>
            <a:br>
              <a:rPr lang="en-US" sz="3600" dirty="0"/>
            </a:br>
            <a:r>
              <a:rPr lang="en-US" sz="3600" dirty="0"/>
              <a:t> Three or More Media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3977" y="6410543"/>
            <a:ext cx="8711553" cy="40011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In-store retail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a retail store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1272" y="1381204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In-store retail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7059224" y="1923393"/>
            <a:ext cx="328181" cy="197890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7467151" y="2779251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421787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1324"/>
            <a:ext cx="11352809" cy="590931"/>
          </a:xfrm>
        </p:spPr>
        <p:txBody>
          <a:bodyPr/>
          <a:lstStyle/>
          <a:p>
            <a:r>
              <a:rPr lang="en-US" sz="3600" dirty="0"/>
              <a:t>With In-Store Retail Ads, TV Tops Exposure at 66%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15338"/>
              </p:ext>
            </p:extLst>
          </p:nvPr>
        </p:nvGraphicFramePr>
        <p:xfrm>
          <a:off x="304800" y="926445"/>
          <a:ext cx="11715889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539" y="6387910"/>
            <a:ext cx="9715501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2023  In-store retail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111718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20148</TotalTime>
  <Words>2486</Words>
  <Application>Microsoft Office PowerPoint</Application>
  <PresentationFormat>Widescreen</PresentationFormat>
  <Paragraphs>268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Tahoma</vt:lpstr>
      <vt:lpstr>Wingdings</vt:lpstr>
      <vt:lpstr>Office Theme</vt:lpstr>
      <vt:lpstr>1_Office Theme</vt:lpstr>
      <vt:lpstr>PowerPoint Presentation</vt:lpstr>
      <vt:lpstr>Study Objective and Methodology</vt:lpstr>
      <vt:lpstr>Objective: To identify the importance of media platforms influencing in-store retail consumers during their purchase decision process. </vt:lpstr>
      <vt:lpstr>In-Store Retail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Over Half of In-Store Retail Consumers Were Exposed to  Three or More Media Platforms</vt:lpstr>
      <vt:lpstr>With In-Store Retail Ads, TV Tops Exposure at 66%</vt:lpstr>
      <vt:lpstr>Retail Ad Exposure Does NOT Guarantee Importance, Except for TV</vt:lpstr>
      <vt:lpstr>Media Makes a Difference in Motivating In-Store Retail Consumers…But it Declines Moving Down the Funnel</vt:lpstr>
      <vt:lpstr>What Influenced In-Store Retail Consumers Most: Television</vt:lpstr>
      <vt:lpstr>Of Those that Cited TV as the Most Important in the Awareness Phase, 68% Picked Broadcast TV</vt:lpstr>
      <vt:lpstr>The Primary Source for News: Broadcast Television</vt:lpstr>
      <vt:lpstr>“I trust the news I see/hear on this media source”</vt:lpstr>
      <vt:lpstr>Media Confluence</vt:lpstr>
      <vt:lpstr>More TV Exposure Increases Importance, Trust, Preference</vt:lpstr>
      <vt:lpstr>More Exposures Means More Action For In-Store Retail Consumers</vt:lpstr>
      <vt:lpstr>“Have TV ads influenced your search selections?”</vt:lpstr>
      <vt:lpstr>Local Television Websites/Apps Most Preferred</vt:lpstr>
      <vt:lpstr>“When Visiting a Television Station’s Website or App, do you View the Ads?” </vt:lpstr>
      <vt:lpstr>Opinion Leaders My Friends/Family Ask and Trust my Advice On This Topic </vt:lpstr>
      <vt:lpstr>TV Ads Motivate In-Store Retail Opinion Leaders</vt:lpstr>
      <vt:lpstr>Local TV Assets Resonate with In-Store Retail Opinion Leaders</vt:lpstr>
      <vt:lpstr>Purchase Attitudes</vt:lpstr>
      <vt:lpstr>Retail Online = Online Only + Online &amp; In-store Retail In-Store = In-Store Only + Online &amp; In-store</vt:lpstr>
      <vt:lpstr>Holiday Season: Shopping Activity At Retail Locations</vt:lpstr>
      <vt:lpstr>What Influenced Consumers Most For In-Store Retail: Awareness</vt:lpstr>
      <vt:lpstr>“Have TV ads influenced your search selections?”</vt:lpstr>
      <vt:lpstr>“When Visiting a Television Station’s Website or App, do you View the Ads?”</vt:lpstr>
      <vt:lpstr>Regardless of Physical Retail Methods, Shoppers  Highly Trust Local TV Assets</vt:lpstr>
      <vt:lpstr>Are You Currently, Or Planning to Do More, Less, or The Same?</vt:lpstr>
      <vt:lpstr>In-Store retail Category Key Points</vt:lpstr>
      <vt:lpstr>In-Store Retail  TV + Digital Effects</vt:lpstr>
      <vt:lpstr>In-Store Retail Shopping Habits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Claire Walter</cp:lastModifiedBy>
  <cp:revision>1568</cp:revision>
  <cp:lastPrinted>2023-02-01T14:45:46Z</cp:lastPrinted>
  <dcterms:created xsi:type="dcterms:W3CDTF">2017-03-08T14:37:33Z</dcterms:created>
  <dcterms:modified xsi:type="dcterms:W3CDTF">2023-02-27T21:24:28Z</dcterms:modified>
</cp:coreProperties>
</file>