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1053" r:id="rId2"/>
    <p:sldId id="257" r:id="rId3"/>
    <p:sldId id="542" r:id="rId4"/>
    <p:sldId id="259" r:id="rId5"/>
    <p:sldId id="1051" r:id="rId6"/>
    <p:sldId id="984" r:id="rId7"/>
    <p:sldId id="985" r:id="rId8"/>
    <p:sldId id="555" r:id="rId9"/>
    <p:sldId id="524" r:id="rId10"/>
    <p:sldId id="265" r:id="rId11"/>
    <p:sldId id="525" r:id="rId12"/>
    <p:sldId id="266" r:id="rId13"/>
    <p:sldId id="268" r:id="rId14"/>
    <p:sldId id="570" r:id="rId15"/>
    <p:sldId id="530" r:id="rId16"/>
    <p:sldId id="271" r:id="rId17"/>
    <p:sldId id="1038" r:id="rId18"/>
    <p:sldId id="532" r:id="rId19"/>
    <p:sldId id="531" r:id="rId20"/>
    <p:sldId id="616" r:id="rId21"/>
    <p:sldId id="535" r:id="rId22"/>
    <p:sldId id="1041" r:id="rId23"/>
    <p:sldId id="1055" r:id="rId24"/>
    <p:sldId id="521" r:id="rId25"/>
    <p:sldId id="1050" r:id="rId26"/>
    <p:sldId id="1054" r:id="rId27"/>
    <p:sldId id="312" r:id="rId28"/>
    <p:sldId id="1056" r:id="rId29"/>
    <p:sldId id="627" r:id="rId30"/>
    <p:sldId id="639" r:id="rId31"/>
    <p:sldId id="1057" r:id="rId32"/>
    <p:sldId id="316" r:id="rId33"/>
    <p:sldId id="631" r:id="rId34"/>
    <p:sldId id="632" r:id="rId35"/>
    <p:sldId id="633" r:id="rId36"/>
    <p:sldId id="1052" r:id="rId37"/>
    <p:sldId id="634" r:id="rId3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0" userDrawn="1">
          <p15:clr>
            <a:srgbClr val="A4A3A4"/>
          </p15:clr>
        </p15:guide>
        <p15:guide id="2" pos="3840" userDrawn="1">
          <p15:clr>
            <a:srgbClr val="A4A3A4"/>
          </p15:clr>
        </p15:guide>
        <p15:guide id="3" orient="horz" pos="3552" userDrawn="1">
          <p15:clr>
            <a:srgbClr val="A4A3A4"/>
          </p15:clr>
        </p15:guide>
        <p15:guide id="5" orient="horz" pos="4008"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2" orient="horz" pos="480" userDrawn="1">
          <p15:clr>
            <a:srgbClr val="A4A3A4"/>
          </p15:clr>
        </p15:guide>
        <p15:guide id="13" orient="horz" pos="816" userDrawn="1">
          <p15:clr>
            <a:srgbClr val="A4A3A4"/>
          </p15:clr>
        </p15:guide>
        <p15:guide id="14" orient="horz" pos="3744" userDrawn="1">
          <p15:clr>
            <a:srgbClr val="A4A3A4"/>
          </p15:clr>
        </p15:guide>
        <p15:guide id="15" pos="384" userDrawn="1">
          <p15:clr>
            <a:srgbClr val="A4A3A4"/>
          </p15:clr>
        </p15:guide>
        <p15:guide id="16" orient="horz" pos="624" userDrawn="1">
          <p15:clr>
            <a:srgbClr val="A4A3A4"/>
          </p15:clr>
        </p15:guide>
        <p15:guide id="17" orient="horz" pos="672" userDrawn="1">
          <p15:clr>
            <a:srgbClr val="A4A3A4"/>
          </p15:clr>
        </p15:guide>
        <p15:guide id="18" orient="horz" pos="2016" userDrawn="1">
          <p15:clr>
            <a:srgbClr val="A4A3A4"/>
          </p15:clr>
        </p15:guide>
        <p15:guide id="19" orient="horz" pos="2976" userDrawn="1">
          <p15:clr>
            <a:srgbClr val="A4A3A4"/>
          </p15:clr>
        </p15:guide>
        <p15:guide id="20" pos="264" userDrawn="1">
          <p15:clr>
            <a:srgbClr val="A4A3A4"/>
          </p15:clr>
        </p15:guide>
        <p15:guide id="21" orient="horz" pos="4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59005"/>
    <a:srgbClr val="FF7373"/>
    <a:srgbClr val="FF6600"/>
    <a:srgbClr val="67A1A1"/>
    <a:srgbClr val="6E6EA2"/>
    <a:srgbClr val="A46F05"/>
    <a:srgbClr val="84F058"/>
    <a:srgbClr val="FFA4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1" autoAdjust="0"/>
    <p:restoredTop sz="94660"/>
  </p:normalViewPr>
  <p:slideViewPr>
    <p:cSldViewPr snapToGrid="0" showGuides="1">
      <p:cViewPr varScale="1">
        <p:scale>
          <a:sx n="128" d="100"/>
          <a:sy n="128" d="100"/>
        </p:scale>
        <p:origin x="132" y="90"/>
      </p:cViewPr>
      <p:guideLst>
        <p:guide orient="horz" pos="1920"/>
        <p:guide pos="3840"/>
        <p:guide orient="horz" pos="3552"/>
        <p:guide orient="horz" pos="4008"/>
        <p:guide pos="3504"/>
        <p:guide pos="4176"/>
        <p:guide pos="7296"/>
        <p:guide orient="horz" pos="480"/>
        <p:guide orient="horz" pos="816"/>
        <p:guide orient="horz" pos="3744"/>
        <p:guide pos="384"/>
        <p:guide orient="horz" pos="624"/>
        <p:guide orient="horz" pos="672"/>
        <p:guide orient="horz" pos="2016"/>
        <p:guide orient="horz" pos="2976"/>
        <p:guide pos="264"/>
        <p:guide orient="horz" pos="4272"/>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One</c:v>
                </c:pt>
              </c:strCache>
            </c:strRef>
          </c:tx>
          <c:spPr>
            <a:solidFill>
              <a:schemeClr val="accent1"/>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0.18106370321347193</c:v>
                </c:pt>
              </c:numCache>
            </c:numRef>
          </c:val>
          <c:extLst>
            <c:ext xmlns:c16="http://schemas.microsoft.com/office/drawing/2014/chart" uri="{C3380CC4-5D6E-409C-BE32-E72D297353CC}">
              <c16:uniqueId val="{00000000-87AC-AD4C-B052-F84F5F1EEF82}"/>
            </c:ext>
          </c:extLst>
        </c:ser>
        <c:ser>
          <c:idx val="1"/>
          <c:order val="1"/>
          <c:tx>
            <c:strRef>
              <c:f>Sheet1!$C$1</c:f>
              <c:strCache>
                <c:ptCount val="1"/>
                <c:pt idx="0">
                  <c:v>Two</c:v>
                </c:pt>
              </c:strCache>
            </c:strRef>
          </c:tx>
          <c:spPr>
            <a:solidFill>
              <a:srgbClr val="00B050"/>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0.28770471424788752</c:v>
                </c:pt>
              </c:numCache>
            </c:numRef>
          </c:val>
          <c:extLst>
            <c:ext xmlns:c16="http://schemas.microsoft.com/office/drawing/2014/chart" uri="{C3380CC4-5D6E-409C-BE32-E72D297353CC}">
              <c16:uniqueId val="{00000001-87AC-AD4C-B052-F84F5F1EEF82}"/>
            </c:ext>
          </c:extLst>
        </c:ser>
        <c:ser>
          <c:idx val="2"/>
          <c:order val="2"/>
          <c:tx>
            <c:strRef>
              <c:f>Sheet1!$D$1</c:f>
              <c:strCache>
                <c:ptCount val="1"/>
                <c:pt idx="0">
                  <c:v>Three</c:v>
                </c:pt>
              </c:strCache>
            </c:strRef>
          </c:tx>
          <c:spPr>
            <a:solidFill>
              <a:schemeClr val="accent3"/>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0.1204375042359913</c:v>
                </c:pt>
              </c:numCache>
            </c:numRef>
          </c:val>
          <c:extLst>
            <c:ext xmlns:c16="http://schemas.microsoft.com/office/drawing/2014/chart" uri="{C3380CC4-5D6E-409C-BE32-E72D297353CC}">
              <c16:uniqueId val="{00000002-87AC-AD4C-B052-F84F5F1EEF82}"/>
            </c:ext>
          </c:extLst>
        </c:ser>
        <c:ser>
          <c:idx val="3"/>
          <c:order val="3"/>
          <c:tx>
            <c:strRef>
              <c:f>Sheet1!$E$1</c:f>
              <c:strCache>
                <c:ptCount val="1"/>
                <c:pt idx="0">
                  <c:v>Four </c:v>
                </c:pt>
              </c:strCache>
            </c:strRef>
          </c:tx>
          <c:spPr>
            <a:solidFill>
              <a:schemeClr val="accent4"/>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0.11956484428746816</c:v>
                </c:pt>
              </c:numCache>
            </c:numRef>
          </c:val>
          <c:extLst>
            <c:ext xmlns:c16="http://schemas.microsoft.com/office/drawing/2014/chart" uri="{C3380CC4-5D6E-409C-BE32-E72D297353CC}">
              <c16:uniqueId val="{00000003-87AC-AD4C-B052-F84F5F1EEF82}"/>
            </c:ext>
          </c:extLst>
        </c:ser>
        <c:ser>
          <c:idx val="4"/>
          <c:order val="4"/>
          <c:tx>
            <c:strRef>
              <c:f>Sheet1!$F$1</c:f>
              <c:strCache>
                <c:ptCount val="1"/>
                <c:pt idx="0">
                  <c:v>Five </c:v>
                </c:pt>
              </c:strCache>
            </c:strRef>
          </c:tx>
          <c:spPr>
            <a:solidFill>
              <a:schemeClr val="accent5"/>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0.0%</c:formatCode>
                <c:ptCount val="1"/>
                <c:pt idx="0">
                  <c:v>7.7158694956163176E-2</c:v>
                </c:pt>
              </c:numCache>
            </c:numRef>
          </c:val>
          <c:extLst>
            <c:ext xmlns:c16="http://schemas.microsoft.com/office/drawing/2014/chart" uri="{C3380CC4-5D6E-409C-BE32-E72D297353CC}">
              <c16:uniqueId val="{00000004-87AC-AD4C-B052-F84F5F1EEF82}"/>
            </c:ext>
          </c:extLst>
        </c:ser>
        <c:ser>
          <c:idx val="5"/>
          <c:order val="5"/>
          <c:tx>
            <c:strRef>
              <c:f>Sheet1!$G$1</c:f>
              <c:strCache>
                <c:ptCount val="1"/>
                <c:pt idx="0">
                  <c:v>Six+</c:v>
                </c:pt>
              </c:strCache>
            </c:strRef>
          </c:tx>
          <c:spPr>
            <a:solidFill>
              <a:schemeClr val="accent6"/>
            </a:solidFill>
            <a:ln>
              <a:solidFill>
                <a:schemeClr val="tx1"/>
              </a:solidFill>
            </a:ln>
            <a:effectLst/>
          </c:spPr>
          <c:invertIfNegative val="0"/>
          <c:dPt>
            <c:idx val="0"/>
            <c:invertIfNegative val="0"/>
            <c:bubble3D val="0"/>
            <c:spPr>
              <a:solidFill>
                <a:srgbClr val="B87600"/>
              </a:solidFill>
              <a:ln>
                <a:solidFill>
                  <a:schemeClr val="tx1"/>
                </a:solidFill>
              </a:ln>
              <a:effectLst/>
            </c:spPr>
            <c:extLst>
              <c:ext xmlns:c16="http://schemas.microsoft.com/office/drawing/2014/chart" uri="{C3380CC4-5D6E-409C-BE32-E72D297353CC}">
                <c16:uniqueId val="{00000006-87AC-AD4C-B052-F84F5F1EEF82}"/>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0.0%</c:formatCode>
                <c:ptCount val="1"/>
                <c:pt idx="0">
                  <c:v>0.21407053905901802</c:v>
                </c:pt>
              </c:numCache>
            </c:numRef>
          </c:val>
          <c:extLst>
            <c:ext xmlns:c16="http://schemas.microsoft.com/office/drawing/2014/chart" uri="{C3380CC4-5D6E-409C-BE32-E72D297353CC}">
              <c16:uniqueId val="{00000007-87AC-AD4C-B052-F84F5F1EEF82}"/>
            </c:ext>
          </c:extLst>
        </c:ser>
        <c:dLbls>
          <c:showLegendKey val="0"/>
          <c:showVal val="0"/>
          <c:showCatName val="0"/>
          <c:showSerName val="0"/>
          <c:showPercent val="0"/>
          <c:showBubbleSize val="0"/>
        </c:dLbls>
        <c:gapWidth val="150"/>
        <c:overlap val="100"/>
        <c:axId val="580498352"/>
        <c:axId val="580496784"/>
      </c:barChart>
      <c:catAx>
        <c:axId val="580498352"/>
        <c:scaling>
          <c:orientation val="minMax"/>
        </c:scaling>
        <c:delete val="1"/>
        <c:axPos val="b"/>
        <c:numFmt formatCode="General" sourceLinked="1"/>
        <c:majorTickMark val="none"/>
        <c:minorTickMark val="none"/>
        <c:tickLblPos val="nextTo"/>
        <c:crossAx val="580496784"/>
        <c:crosses val="autoZero"/>
        <c:auto val="1"/>
        <c:lblAlgn val="ctr"/>
        <c:lblOffset val="100"/>
        <c:noMultiLvlLbl val="0"/>
      </c:catAx>
      <c:valAx>
        <c:axId val="580496784"/>
        <c:scaling>
          <c:orientation val="minMax"/>
        </c:scaling>
        <c:delete val="1"/>
        <c:axPos val="l"/>
        <c:numFmt formatCode="0.0%" sourceLinked="1"/>
        <c:majorTickMark val="none"/>
        <c:minorTickMark val="none"/>
        <c:tickLblPos val="nextTo"/>
        <c:crossAx val="580498352"/>
        <c:crosses val="autoZero"/>
        <c:crossBetween val="between"/>
      </c:valAx>
      <c:spPr>
        <a:noFill/>
        <a:ln>
          <a:noFill/>
        </a:ln>
        <a:effectLst/>
      </c:spPr>
    </c:plotArea>
    <c:legend>
      <c:legendPos val="b"/>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 Respondents </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TV Awareness: % Most Important</c:v>
                </c:pt>
                <c:pt idx="1">
                  <c:v>Primary News Source: Broadcast TV</c:v>
                </c:pt>
                <c:pt idx="2">
                  <c:v>Trust: Local Broadcast TV News</c:v>
                </c:pt>
                <c:pt idx="3">
                  <c:v>Local TV Station Website/Apps: 
Most Preferred</c:v>
                </c:pt>
              </c:strCache>
            </c:strRef>
          </c:cat>
          <c:val>
            <c:numRef>
              <c:f>Sheet1!$B$2:$B$5</c:f>
              <c:numCache>
                <c:formatCode>0%</c:formatCode>
                <c:ptCount val="4"/>
                <c:pt idx="0">
                  <c:v>0.44</c:v>
                </c:pt>
                <c:pt idx="1">
                  <c:v>0.27</c:v>
                </c:pt>
                <c:pt idx="2">
                  <c:v>0.75</c:v>
                </c:pt>
                <c:pt idx="3">
                  <c:v>0.35</c:v>
                </c:pt>
              </c:numCache>
            </c:numRef>
          </c:val>
          <c:extLst>
            <c:ext xmlns:c16="http://schemas.microsoft.com/office/drawing/2014/chart" uri="{C3380CC4-5D6E-409C-BE32-E72D297353CC}">
              <c16:uniqueId val="{00000000-5C42-ED46-8E21-BF5E7E97A194}"/>
            </c:ext>
          </c:extLst>
        </c:ser>
        <c:ser>
          <c:idx val="1"/>
          <c:order val="1"/>
          <c:tx>
            <c:strRef>
              <c:f>Sheet1!$C$1</c:f>
              <c:strCache>
                <c:ptCount val="1"/>
                <c:pt idx="0">
                  <c:v>Saw TV Ad 4+ Times</c:v>
                </c:pt>
              </c:strCache>
            </c:strRef>
          </c:tx>
          <c:spPr>
            <a:solidFill>
              <a:schemeClr val="accent2"/>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TV Awareness: % Most Important</c:v>
                </c:pt>
                <c:pt idx="1">
                  <c:v>Primary News Source: Broadcast TV</c:v>
                </c:pt>
                <c:pt idx="2">
                  <c:v>Trust: Local Broadcast TV News</c:v>
                </c:pt>
                <c:pt idx="3">
                  <c:v>Local TV Station Website/Apps: 
Most Preferred</c:v>
                </c:pt>
              </c:strCache>
            </c:strRef>
          </c:cat>
          <c:val>
            <c:numRef>
              <c:f>Sheet1!$C$2:$C$5</c:f>
              <c:numCache>
                <c:formatCode>0%</c:formatCode>
                <c:ptCount val="4"/>
                <c:pt idx="0">
                  <c:v>0.68</c:v>
                </c:pt>
                <c:pt idx="1">
                  <c:v>0.36</c:v>
                </c:pt>
                <c:pt idx="2">
                  <c:v>0.81</c:v>
                </c:pt>
                <c:pt idx="3">
                  <c:v>0.49</c:v>
                </c:pt>
              </c:numCache>
            </c:numRef>
          </c:val>
          <c:extLst>
            <c:ext xmlns:c16="http://schemas.microsoft.com/office/drawing/2014/chart" uri="{C3380CC4-5D6E-409C-BE32-E72D297353CC}">
              <c16:uniqueId val="{00000001-5C42-ED46-8E21-BF5E7E97A194}"/>
            </c:ext>
          </c:extLst>
        </c:ser>
        <c:dLbls>
          <c:showLegendKey val="0"/>
          <c:showVal val="0"/>
          <c:showCatName val="0"/>
          <c:showSerName val="0"/>
          <c:showPercent val="0"/>
          <c:showBubbleSize val="0"/>
        </c:dLbls>
        <c:gapWidth val="66"/>
        <c:overlap val="-6"/>
        <c:axId val="214116848"/>
        <c:axId val="217562088"/>
      </c:barChart>
      <c:catAx>
        <c:axId val="2141168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17562088"/>
        <c:crosses val="autoZero"/>
        <c:auto val="1"/>
        <c:lblAlgn val="ctr"/>
        <c:lblOffset val="100"/>
        <c:noMultiLvlLbl val="0"/>
      </c:catAx>
      <c:valAx>
        <c:axId val="217562088"/>
        <c:scaling>
          <c:orientation val="minMax"/>
        </c:scaling>
        <c:delete val="1"/>
        <c:axPos val="l"/>
        <c:numFmt formatCode="0%" sourceLinked="1"/>
        <c:majorTickMark val="none"/>
        <c:minorTickMark val="none"/>
        <c:tickLblPos val="nextTo"/>
        <c:crossAx val="214116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55629768617614"/>
          <c:y val="2.8451344636616045E-2"/>
          <c:w val="0.69213547530585995"/>
          <c:h val="0.93906468904332252"/>
        </c:manualLayout>
      </c:layout>
      <c:barChart>
        <c:barDir val="bar"/>
        <c:grouping val="clustered"/>
        <c:varyColors val="0"/>
        <c:ser>
          <c:idx val="0"/>
          <c:order val="0"/>
          <c:tx>
            <c:strRef>
              <c:f>Sheet1!$B$1</c:f>
              <c:strCache>
                <c:ptCount val="1"/>
                <c:pt idx="0">
                  <c:v>1-3 ads seen on TV</c:v>
                </c:pt>
              </c:strCache>
            </c:strRef>
          </c:tx>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5"/>
                <c:pt idx="0">
                  <c:v>Contacted or visited the advertiser’s store/office/facility/branch</c:v>
                </c:pt>
                <c:pt idx="1">
                  <c:v>Remembered you had seen the brand advertised before</c:v>
                </c:pt>
                <c:pt idx="2">
                  <c:v>Purchased the product or service at branch/store or online</c:v>
                </c:pt>
                <c:pt idx="3">
                  <c:v>Went to the website or app advertised to learnmore about what was advertised</c:v>
                </c:pt>
                <c:pt idx="4">
                  <c:v>Went online to learn more about what was advertised</c:v>
                </c:pt>
              </c:strCache>
            </c:strRef>
          </c:cat>
          <c:val>
            <c:numRef>
              <c:f>Sheet1!$B$2:$B$7</c:f>
              <c:numCache>
                <c:formatCode>0.00%</c:formatCode>
                <c:ptCount val="6"/>
                <c:pt idx="1">
                  <c:v>9.1999999999999998E-2</c:v>
                </c:pt>
                <c:pt idx="2">
                  <c:v>0.13700000000000001</c:v>
                </c:pt>
                <c:pt idx="3">
                  <c:v>0.109</c:v>
                </c:pt>
                <c:pt idx="4">
                  <c:v>0.128</c:v>
                </c:pt>
                <c:pt idx="5">
                  <c:v>0.112</c:v>
                </c:pt>
              </c:numCache>
            </c:numRef>
          </c:val>
          <c:extLst>
            <c:ext xmlns:c16="http://schemas.microsoft.com/office/drawing/2014/chart" uri="{C3380CC4-5D6E-409C-BE32-E72D297353CC}">
              <c16:uniqueId val="{00000000-12D4-6247-A255-33C3541472A5}"/>
            </c:ext>
          </c:extLst>
        </c:ser>
        <c:ser>
          <c:idx val="1"/>
          <c:order val="1"/>
          <c:tx>
            <c:strRef>
              <c:f>Sheet1!$C$1</c:f>
              <c:strCache>
                <c:ptCount val="1"/>
                <c:pt idx="0">
                  <c:v>4+ ads seen on TV</c:v>
                </c:pt>
              </c:strCache>
            </c:strRef>
          </c:tx>
          <c:spPr>
            <a:solidFill>
              <a:srgbClr val="C00000"/>
            </a:solidFill>
            <a:ln>
              <a:solidFill>
                <a:srgbClr val="050505"/>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5"/>
                <c:pt idx="0">
                  <c:v>Contacted or visited the advertiser’s store/office/facility/branch</c:v>
                </c:pt>
                <c:pt idx="1">
                  <c:v>Remembered you had seen the brand advertised before</c:v>
                </c:pt>
                <c:pt idx="2">
                  <c:v>Purchased the product or service at branch/store or online</c:v>
                </c:pt>
                <c:pt idx="3">
                  <c:v>Went to the website or app advertised to learnmore about what was advertised</c:v>
                </c:pt>
                <c:pt idx="4">
                  <c:v>Went online to learn more about what was advertised</c:v>
                </c:pt>
              </c:strCache>
            </c:strRef>
          </c:cat>
          <c:val>
            <c:numRef>
              <c:f>Sheet1!$C$2:$C$7</c:f>
              <c:numCache>
                <c:formatCode>0.00%</c:formatCode>
                <c:ptCount val="6"/>
                <c:pt idx="1">
                  <c:v>0.14299999999999999</c:v>
                </c:pt>
                <c:pt idx="2">
                  <c:v>0.15</c:v>
                </c:pt>
                <c:pt idx="3">
                  <c:v>0.154</c:v>
                </c:pt>
                <c:pt idx="4">
                  <c:v>0.20399999999999999</c:v>
                </c:pt>
                <c:pt idx="5">
                  <c:v>0.221</c:v>
                </c:pt>
              </c:numCache>
            </c:numRef>
          </c:val>
          <c:extLst>
            <c:ext xmlns:c16="http://schemas.microsoft.com/office/drawing/2014/chart" uri="{C3380CC4-5D6E-409C-BE32-E72D297353CC}">
              <c16:uniqueId val="{00000001-12D4-6247-A255-33C3541472A5}"/>
            </c:ext>
          </c:extLst>
        </c:ser>
        <c:dLbls>
          <c:showLegendKey val="0"/>
          <c:showVal val="0"/>
          <c:showCatName val="0"/>
          <c:showSerName val="0"/>
          <c:showPercent val="0"/>
          <c:showBubbleSize val="0"/>
        </c:dLbls>
        <c:gapWidth val="57"/>
        <c:axId val="539549864"/>
        <c:axId val="539551432"/>
      </c:barChart>
      <c:catAx>
        <c:axId val="539549864"/>
        <c:scaling>
          <c:orientation val="minMax"/>
        </c:scaling>
        <c:delete val="1"/>
        <c:axPos val="l"/>
        <c:numFmt formatCode="General" sourceLinked="1"/>
        <c:majorTickMark val="none"/>
        <c:minorTickMark val="none"/>
        <c:tickLblPos val="nextTo"/>
        <c:crossAx val="539551432"/>
        <c:crosses val="autoZero"/>
        <c:auto val="1"/>
        <c:lblAlgn val="r"/>
        <c:lblOffset val="100"/>
        <c:noMultiLvlLbl val="0"/>
      </c:catAx>
      <c:valAx>
        <c:axId val="539551432"/>
        <c:scaling>
          <c:orientation val="minMax"/>
        </c:scaling>
        <c:delete val="1"/>
        <c:axPos val="b"/>
        <c:numFmt formatCode="0.00%" sourceLinked="1"/>
        <c:majorTickMark val="none"/>
        <c:minorTickMark val="none"/>
        <c:tickLblPos val="nextTo"/>
        <c:crossAx val="539549864"/>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Entry>
      <c:layout>
        <c:manualLayout>
          <c:xMode val="edge"/>
          <c:yMode val="edge"/>
          <c:x val="0.78333577695900547"/>
          <c:y val="0.65432057134097332"/>
          <c:w val="0.19573345577367909"/>
          <c:h val="0.1354320435680244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dirty="0">
                <a:solidFill>
                  <a:schemeClr val="tx1"/>
                </a:solidFill>
              </a:rPr>
              <a:t>Online retail</a:t>
            </a:r>
          </a:p>
          <a:p>
            <a:pPr>
              <a:defRPr b="1">
                <a:solidFill>
                  <a:schemeClr val="tx1"/>
                </a:solidFill>
              </a:defRPr>
            </a:pPr>
            <a:r>
              <a:rPr lang="en-US" sz="1400" b="1" dirty="0">
                <a:solidFill>
                  <a:schemeClr val="tx1"/>
                </a:solidFill>
              </a:rPr>
              <a:t>% A18+ Who do online searches</a:t>
            </a:r>
          </a:p>
        </c:rich>
      </c:tx>
      <c:layout>
        <c:manualLayout>
          <c:xMode val="edge"/>
          <c:yMode val="edge"/>
          <c:x val="0.26370056474974496"/>
          <c:y val="3.8797288140840061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2015620603856267"/>
          <c:y val="0.18830615113183194"/>
          <c:w val="0.59850081183758219"/>
          <c:h val="0.77548304660338396"/>
        </c:manualLayout>
      </c:layout>
      <c:pieChart>
        <c:varyColors val="1"/>
        <c:ser>
          <c:idx val="0"/>
          <c:order val="0"/>
          <c:tx>
            <c:strRef>
              <c:f>Sheet1!$B$1</c:f>
              <c:strCache>
                <c:ptCount val="1"/>
                <c:pt idx="0">
                  <c:v>Sales</c:v>
                </c:pt>
              </c:strCache>
            </c:strRef>
          </c:tx>
          <c:spPr>
            <a:solidFill>
              <a:srgbClr val="00B050"/>
            </a:solidFill>
            <a:effectLst>
              <a:outerShdw blurRad="127000" dist="88900" dir="2700000" algn="tl" rotWithShape="0">
                <a:prstClr val="black">
                  <a:alpha val="40000"/>
                </a:prstClr>
              </a:outerShdw>
            </a:effectLst>
          </c:spPr>
          <c:dPt>
            <c:idx val="0"/>
            <c:bubble3D val="0"/>
            <c:spPr>
              <a:solidFill>
                <a:srgbClr val="00B050"/>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1-9A40-D345-A3A6-F0EA8F6A32D4}"/>
              </c:ext>
            </c:extLst>
          </c:dPt>
          <c:dPt>
            <c:idx val="1"/>
            <c:bubble3D val="0"/>
            <c:spPr>
              <a:solidFill>
                <a:srgbClr val="C00000"/>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3-9A40-D345-A3A6-F0EA8F6A32D4}"/>
              </c:ext>
            </c:extLst>
          </c:dPt>
          <c:dPt>
            <c:idx val="2"/>
            <c:bubble3D val="0"/>
            <c:spPr>
              <a:solidFill>
                <a:srgbClr val="00B050"/>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5-9A40-D345-A3A6-F0EA8F6A32D4}"/>
              </c:ext>
            </c:extLst>
          </c:dPt>
          <c:dLbls>
            <c:dLbl>
              <c:idx val="0"/>
              <c:layout>
                <c:manualLayout>
                  <c:x val="0.28022197038403918"/>
                  <c:y val="-1.2899640071142618E-2"/>
                </c:manualLayout>
              </c:layout>
              <c:tx>
                <c:rich>
                  <a:bodyPr rot="0" spcFirstLastPara="1" vertOverflow="ellipsis" vert="horz" wrap="square" lIns="38100" tIns="19050" rIns="38100" bIns="19050" anchor="ctr" anchorCtr="1">
                    <a:spAutoFit/>
                  </a:bodyPr>
                  <a:lstStyle/>
                  <a:p>
                    <a:pPr>
                      <a:defRPr sz="3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48C167AB-0565-4C54-9CAF-9E93746F75C0}" type="CATEGORYNAME">
                      <a:rPr lang="en-US" sz="3600">
                        <a:effectLst>
                          <a:outerShdw blurRad="38100" dist="38100" dir="2700000" algn="tl">
                            <a:srgbClr val="000000">
                              <a:alpha val="43137"/>
                            </a:srgbClr>
                          </a:outerShdw>
                        </a:effectLst>
                      </a:rPr>
                      <a:pPr>
                        <a:defRPr sz="3600">
                          <a:solidFill>
                            <a:schemeClr val="bg1"/>
                          </a:solidFill>
                          <a:effectLst>
                            <a:outerShdw blurRad="38100" dist="38100" dir="2700000" algn="tl">
                              <a:srgbClr val="000000">
                                <a:alpha val="43137"/>
                              </a:srgbClr>
                            </a:outerShdw>
                          </a:effectLst>
                        </a:defRPr>
                      </a:pPr>
                      <a:t>[CATEGORY NAME]</a:t>
                    </a:fld>
                    <a:endParaRPr lang="en-US" sz="3600" baseline="0" dirty="0">
                      <a:effectLst>
                        <a:outerShdw blurRad="38100" dist="38100" dir="2700000" algn="tl">
                          <a:srgbClr val="000000">
                            <a:alpha val="43137"/>
                          </a:srgbClr>
                        </a:outerShdw>
                      </a:effectLst>
                    </a:endParaRPr>
                  </a:p>
                  <a:p>
                    <a:pPr>
                      <a:defRPr sz="3600">
                        <a:solidFill>
                          <a:schemeClr val="bg1"/>
                        </a:solidFill>
                        <a:effectLst>
                          <a:outerShdw blurRad="38100" dist="38100" dir="2700000" algn="tl">
                            <a:srgbClr val="000000">
                              <a:alpha val="43137"/>
                            </a:srgbClr>
                          </a:outerShdw>
                        </a:effectLst>
                      </a:defRPr>
                    </a:pPr>
                    <a:fld id="{C351A252-518E-4D76-82BE-39C0261C584E}" type="VALUE">
                      <a:rPr lang="en-US" sz="3600" b="1">
                        <a:effectLst>
                          <a:outerShdw blurRad="38100" dist="38100" dir="2700000" algn="tl">
                            <a:srgbClr val="000000">
                              <a:alpha val="43137"/>
                            </a:srgbClr>
                          </a:outerShdw>
                        </a:effectLst>
                      </a:rPr>
                      <a:pPr>
                        <a:defRPr sz="36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9A40-D345-A3A6-F0EA8F6A32D4}"/>
                </c:ext>
              </c:extLst>
            </c:dLbl>
            <c:dLbl>
              <c:idx val="1"/>
              <c:layout>
                <c:manualLayout>
                  <c:x val="-0.15280928811353467"/>
                  <c:y val="-9.0527005661960147E-2"/>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DEFE1D2C-AF8F-4B86-A48E-4B67B89AC34C}" type="CATEGORYNAME">
                      <a:rPr lang="en-US" sz="2400">
                        <a:effectLst>
                          <a:outerShdw blurRad="38100" dist="38100" dir="2700000" algn="tl">
                            <a:srgbClr val="000000">
                              <a:alpha val="43137"/>
                            </a:srgbClr>
                          </a:outerShdw>
                        </a:effectLst>
                      </a:rPr>
                      <a:pPr>
                        <a:defRPr sz="2400">
                          <a:solidFill>
                            <a:schemeClr val="bg1"/>
                          </a:solidFill>
                          <a:effectLst>
                            <a:outerShdw blurRad="38100" dist="38100" dir="2700000" algn="tl">
                              <a:srgbClr val="000000">
                                <a:alpha val="43137"/>
                              </a:srgbClr>
                            </a:outerShdw>
                          </a:effectLst>
                        </a:defRPr>
                      </a:pPr>
                      <a:t>[CATEGORY NAME]</a:t>
                    </a:fld>
                    <a:endParaRPr lang="en-US" sz="2400" baseline="0" dirty="0">
                      <a:effectLst>
                        <a:outerShdw blurRad="38100" dist="38100" dir="2700000" algn="tl">
                          <a:srgbClr val="000000">
                            <a:alpha val="43137"/>
                          </a:srgbClr>
                        </a:outerShdw>
                      </a:effectLst>
                    </a:endParaRPr>
                  </a:p>
                  <a:p>
                    <a:pPr>
                      <a:defRPr sz="2400">
                        <a:solidFill>
                          <a:schemeClr val="bg1"/>
                        </a:solidFill>
                        <a:effectLst>
                          <a:outerShdw blurRad="38100" dist="38100" dir="2700000" algn="tl">
                            <a:srgbClr val="000000">
                              <a:alpha val="43137"/>
                            </a:srgbClr>
                          </a:outerShdw>
                        </a:effectLst>
                      </a:defRPr>
                    </a:pPr>
                    <a:fld id="{B896EE82-FBB2-4EEB-B3CD-6CB4F20C6F55}" type="VALUE">
                      <a:rPr lang="en-US" sz="2400" b="1">
                        <a:effectLst>
                          <a:outerShdw blurRad="38100" dist="38100" dir="2700000" algn="tl">
                            <a:srgbClr val="000000">
                              <a:alpha val="43137"/>
                            </a:srgbClr>
                          </a:outerShdw>
                        </a:effectLst>
                      </a:rPr>
                      <a:pPr>
                        <a:defRPr sz="24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06241884841472"/>
                      <c:h val="0.24474632785195199"/>
                    </c:manualLayout>
                  </c15:layout>
                  <c15:dlblFieldTable/>
                  <c15:showDataLabelsRange val="0"/>
                </c:ext>
                <c:ext xmlns:c16="http://schemas.microsoft.com/office/drawing/2014/chart" uri="{C3380CC4-5D6E-409C-BE32-E72D297353CC}">
                  <c16:uniqueId val="{00000003-9A40-D345-A3A6-F0EA8F6A32D4}"/>
                </c:ext>
              </c:extLst>
            </c:dLbl>
            <c:dLbl>
              <c:idx val="2"/>
              <c:layout>
                <c:manualLayout>
                  <c:x val="-0.10827070530395318"/>
                  <c:y val="-9.4406734476044252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EFA8B366-BC27-4F76-BEF6-9BEF2E69BAB1}" type="CATEGORYNAME">
                      <a:rPr lang="en-US" sz="1400" dirty="0"/>
                      <a:pPr>
                        <a:defRPr sz="1400">
                          <a:solidFill>
                            <a:schemeClr val="bg1"/>
                          </a:solidFill>
                          <a:effectLst>
                            <a:outerShdw blurRad="38100" dist="38100" dir="2700000" algn="tl">
                              <a:srgbClr val="000000">
                                <a:alpha val="43137"/>
                              </a:srgbClr>
                            </a:outerShdw>
                          </a:effectLst>
                        </a:defRPr>
                      </a:pPr>
                      <a:t>[CATEGORY NAME]</a:t>
                    </a:fld>
                    <a:endParaRPr lang="en-US" sz="1400" baseline="0" dirty="0"/>
                  </a:p>
                  <a:p>
                    <a:pPr>
                      <a:defRPr sz="1400">
                        <a:solidFill>
                          <a:schemeClr val="bg1"/>
                        </a:solidFill>
                        <a:effectLst>
                          <a:outerShdw blurRad="38100" dist="38100" dir="2700000" algn="tl">
                            <a:srgbClr val="000000">
                              <a:alpha val="43137"/>
                            </a:srgbClr>
                          </a:outerShdw>
                        </a:effectLst>
                      </a:defRPr>
                    </a:pPr>
                    <a:fld id="{2D54E475-C81B-4425-8350-6D31CCC0F888}" type="VALUE">
                      <a:rPr lang="en-US" sz="1400" b="1" smtClean="0"/>
                      <a:pPr>
                        <a:defRPr sz="14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316180141808487"/>
                      <c:h val="0.22373102827884436"/>
                    </c:manualLayout>
                  </c15:layout>
                  <c15:dlblFieldTable/>
                  <c15:showDataLabelsRange val="0"/>
                </c:ext>
                <c:ext xmlns:c16="http://schemas.microsoft.com/office/drawing/2014/chart" uri="{C3380CC4-5D6E-409C-BE32-E72D297353CC}">
                  <c16:uniqueId val="{00000005-9A40-D345-A3A6-F0EA8F6A32D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Yes</c:v>
                </c:pt>
                <c:pt idx="1">
                  <c:v>No</c:v>
                </c:pt>
              </c:strCache>
            </c:strRef>
          </c:cat>
          <c:val>
            <c:numRef>
              <c:f>Sheet1!$B$2:$B$4</c:f>
              <c:numCache>
                <c:formatCode>0.00%</c:formatCode>
                <c:ptCount val="3"/>
                <c:pt idx="0">
                  <c:v>0.877</c:v>
                </c:pt>
                <c:pt idx="1">
                  <c:v>0.123</c:v>
                </c:pt>
              </c:numCache>
            </c:numRef>
          </c:val>
          <c:extLst>
            <c:ext xmlns:c16="http://schemas.microsoft.com/office/drawing/2014/chart" uri="{C3380CC4-5D6E-409C-BE32-E72D297353CC}">
              <c16:uniqueId val="{00000006-9A40-D345-A3A6-F0EA8F6A32D4}"/>
            </c:ext>
          </c:extLst>
        </c:ser>
        <c:dLbls>
          <c:showLegendKey val="0"/>
          <c:showVal val="0"/>
          <c:showCatName val="0"/>
          <c:showSerName val="0"/>
          <c:showPercent val="0"/>
          <c:showBubbleSize val="0"/>
          <c:showLeaderLines val="1"/>
        </c:dLbls>
        <c:firstSliceAng val="12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72081034002038"/>
          <c:y val="1.0012561691571052E-2"/>
          <c:w val="0.62208897066333924"/>
          <c:h val="0.94752944639206138"/>
        </c:manualLayout>
      </c:layout>
      <c:pieChart>
        <c:varyColors val="1"/>
        <c:ser>
          <c:idx val="0"/>
          <c:order val="0"/>
          <c:tx>
            <c:strRef>
              <c:f>Sheet1!$B$1</c:f>
              <c:strCache>
                <c:ptCount val="1"/>
                <c:pt idx="0">
                  <c:v>Sales</c:v>
                </c:pt>
              </c:strCache>
            </c:strRef>
          </c:tx>
          <c:spPr>
            <a:effectLst>
              <a:outerShdw blurRad="127000" dist="88900" dir="2700000" algn="tl" rotWithShape="0">
                <a:prstClr val="black">
                  <a:alpha val="40000"/>
                </a:prstClr>
              </a:outerShdw>
            </a:effectLst>
          </c:spPr>
          <c:dPt>
            <c:idx val="0"/>
            <c:bubble3D val="0"/>
            <c:spPr>
              <a:solidFill>
                <a:srgbClr val="00B050"/>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1-1ECA-2A4E-81F6-E4FDFC0AB5D4}"/>
              </c:ext>
            </c:extLst>
          </c:dPt>
          <c:dPt>
            <c:idx val="1"/>
            <c:bubble3D val="0"/>
            <c:spPr>
              <a:solidFill>
                <a:srgbClr val="C00000"/>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3-1ECA-2A4E-81F6-E4FDFC0AB5D4}"/>
              </c:ext>
            </c:extLst>
          </c:dPt>
          <c:dPt>
            <c:idx val="2"/>
            <c:bubble3D val="0"/>
            <c:spPr>
              <a:solidFill>
                <a:schemeClr val="accent3"/>
              </a:solidFill>
              <a:ln w="19050">
                <a:solidFill>
                  <a:schemeClr val="lt1"/>
                </a:solidFill>
              </a:ln>
              <a:effectLst>
                <a:outerShdw blurRad="127000" dist="88900" dir="2700000" algn="tl" rotWithShape="0">
                  <a:prstClr val="black">
                    <a:alpha val="40000"/>
                  </a:prstClr>
                </a:outerShdw>
              </a:effectLst>
            </c:spPr>
            <c:extLst>
              <c:ext xmlns:c16="http://schemas.microsoft.com/office/drawing/2014/chart" uri="{C3380CC4-5D6E-409C-BE32-E72D297353CC}">
                <c16:uniqueId val="{00000005-1ECA-2A4E-81F6-E4FDFC0AB5D4}"/>
              </c:ext>
            </c:extLst>
          </c:dPt>
          <c:dLbls>
            <c:dLbl>
              <c:idx val="0"/>
              <c:layout>
                <c:manualLayout>
                  <c:x val="0.30461768757436303"/>
                  <c:y val="4.2140589569160988E-2"/>
                </c:manualLayout>
              </c:layout>
              <c:tx>
                <c:rich>
                  <a:bodyPr rot="0" spcFirstLastPara="1" vertOverflow="ellipsis" vert="horz" wrap="square" lIns="38100" tIns="19050" rIns="38100" bIns="19050" anchor="ctr" anchorCtr="1">
                    <a:spAutoFit/>
                  </a:bodyPr>
                  <a:lstStyle/>
                  <a:p>
                    <a:pPr>
                      <a:defRPr sz="3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48C167AB-0565-4C54-9CAF-9E93746F75C0}" type="CATEGORYNAME">
                      <a:rPr lang="en-US" sz="3600">
                        <a:effectLst>
                          <a:outerShdw blurRad="38100" dist="38100" dir="2700000" algn="tl">
                            <a:srgbClr val="000000">
                              <a:alpha val="43137"/>
                            </a:srgbClr>
                          </a:outerShdw>
                        </a:effectLst>
                      </a:rPr>
                      <a:pPr>
                        <a:defRPr sz="3600">
                          <a:solidFill>
                            <a:schemeClr val="bg1"/>
                          </a:solidFill>
                          <a:effectLst>
                            <a:outerShdw blurRad="38100" dist="38100" dir="2700000" algn="tl">
                              <a:srgbClr val="000000">
                                <a:alpha val="43137"/>
                              </a:srgbClr>
                            </a:outerShdw>
                          </a:effectLst>
                        </a:defRPr>
                      </a:pPr>
                      <a:t>[CATEGORY NAME]</a:t>
                    </a:fld>
                    <a:endParaRPr lang="en-US" sz="3600" baseline="0" dirty="0">
                      <a:effectLst>
                        <a:outerShdw blurRad="38100" dist="38100" dir="2700000" algn="tl">
                          <a:srgbClr val="000000">
                            <a:alpha val="43137"/>
                          </a:srgbClr>
                        </a:outerShdw>
                      </a:effectLst>
                    </a:endParaRPr>
                  </a:p>
                  <a:p>
                    <a:pPr>
                      <a:defRPr sz="3600">
                        <a:solidFill>
                          <a:schemeClr val="bg1"/>
                        </a:solidFill>
                        <a:effectLst>
                          <a:outerShdw blurRad="38100" dist="38100" dir="2700000" algn="tl">
                            <a:srgbClr val="000000">
                              <a:alpha val="43137"/>
                            </a:srgbClr>
                          </a:outerShdw>
                        </a:effectLst>
                      </a:defRPr>
                    </a:pPr>
                    <a:fld id="{C351A252-518E-4D76-82BE-39C0261C584E}" type="VALUE">
                      <a:rPr lang="en-US" sz="3600" b="1">
                        <a:effectLst>
                          <a:outerShdw blurRad="38100" dist="38100" dir="2700000" algn="tl">
                            <a:srgbClr val="000000">
                              <a:alpha val="43137"/>
                            </a:srgbClr>
                          </a:outerShdw>
                        </a:effectLst>
                      </a:rPr>
                      <a:pPr>
                        <a:defRPr sz="36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01455997769453"/>
                      <c:h val="0.42674124464600655"/>
                    </c:manualLayout>
                  </c15:layout>
                  <c15:dlblFieldTable/>
                  <c15:showDataLabelsRange val="0"/>
                </c:ext>
                <c:ext xmlns:c16="http://schemas.microsoft.com/office/drawing/2014/chart" uri="{C3380CC4-5D6E-409C-BE32-E72D297353CC}">
                  <c16:uniqueId val="{00000001-1ECA-2A4E-81F6-E4FDFC0AB5D4}"/>
                </c:ext>
              </c:extLst>
            </c:dLbl>
            <c:dLbl>
              <c:idx val="1"/>
              <c:layout>
                <c:manualLayout>
                  <c:x val="-0.1878471426639024"/>
                  <c:y val="-0.18363366087175623"/>
                </c:manualLayout>
              </c:layout>
              <c:tx>
                <c:rich>
                  <a:bodyPr rot="0" spcFirstLastPara="1" vertOverflow="ellipsis" vert="horz" wrap="square" lIns="38100" tIns="19050" rIns="38100" bIns="19050" anchor="ctr" anchorCtr="1">
                    <a:no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DEFE1D2C-AF8F-4B86-A48E-4B67B89AC34C}" type="CATEGORYNAME">
                      <a:rPr lang="en-US" sz="2400">
                        <a:effectLst>
                          <a:outerShdw blurRad="38100" dist="38100" dir="2700000" algn="tl">
                            <a:srgbClr val="000000">
                              <a:alpha val="43137"/>
                            </a:srgbClr>
                          </a:outerShdw>
                        </a:effectLst>
                      </a:rPr>
                      <a:pPr>
                        <a:defRPr sz="2400">
                          <a:solidFill>
                            <a:schemeClr val="bg1"/>
                          </a:solidFill>
                          <a:effectLst>
                            <a:outerShdw blurRad="38100" dist="38100" dir="2700000" algn="tl">
                              <a:srgbClr val="000000">
                                <a:alpha val="43137"/>
                              </a:srgbClr>
                            </a:outerShdw>
                          </a:effectLst>
                        </a:defRPr>
                      </a:pPr>
                      <a:t>[CATEGORY NAME]</a:t>
                    </a:fld>
                    <a:endParaRPr lang="en-US" sz="2400" baseline="0" dirty="0">
                      <a:effectLst>
                        <a:outerShdw blurRad="38100" dist="38100" dir="2700000" algn="tl">
                          <a:srgbClr val="000000">
                            <a:alpha val="43137"/>
                          </a:srgbClr>
                        </a:outerShdw>
                      </a:effectLst>
                    </a:endParaRPr>
                  </a:p>
                  <a:p>
                    <a:pPr>
                      <a:defRPr sz="2400">
                        <a:solidFill>
                          <a:schemeClr val="bg1"/>
                        </a:solidFill>
                        <a:effectLst>
                          <a:outerShdw blurRad="38100" dist="38100" dir="2700000" algn="tl">
                            <a:srgbClr val="000000">
                              <a:alpha val="43137"/>
                            </a:srgbClr>
                          </a:outerShdw>
                        </a:effectLst>
                      </a:defRPr>
                    </a:pPr>
                    <a:fld id="{B896EE82-FBB2-4EEB-B3CD-6CB4F20C6F55}" type="VALUE">
                      <a:rPr lang="en-US" sz="2400" b="1">
                        <a:effectLst>
                          <a:outerShdw blurRad="38100" dist="38100" dir="2700000" algn="tl">
                            <a:srgbClr val="000000">
                              <a:alpha val="43137"/>
                            </a:srgbClr>
                          </a:outerShdw>
                        </a:effectLst>
                      </a:rPr>
                      <a:pPr>
                        <a:defRPr sz="24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513718001452065"/>
                      <c:h val="0.24474628369866466"/>
                    </c:manualLayout>
                  </c15:layout>
                  <c15:dlblFieldTable/>
                  <c15:showDataLabelsRange val="0"/>
                </c:ext>
                <c:ext xmlns:c16="http://schemas.microsoft.com/office/drawing/2014/chart" uri="{C3380CC4-5D6E-409C-BE32-E72D297353CC}">
                  <c16:uniqueId val="{00000003-1ECA-2A4E-81F6-E4FDFC0AB5D4}"/>
                </c:ext>
              </c:extLst>
            </c:dLbl>
            <c:dLbl>
              <c:idx val="2"/>
              <c:layout>
                <c:manualLayout>
                  <c:x val="-0.19441250744788768"/>
                  <c:y val="-0.18058355601890544"/>
                </c:manualLayout>
              </c:layout>
              <c:tx>
                <c:rich>
                  <a:bodyPr/>
                  <a:lstStyle/>
                  <a:p>
                    <a:fld id="{EFA8B366-BC27-4F76-BEF6-9BEF2E69BAB1}" type="CATEGORYNAME">
                      <a:rPr lang="en-US"/>
                      <a:pPr/>
                      <a:t>[CATEGORY NAME]</a:t>
                    </a:fld>
                    <a:endParaRPr lang="en-US" baseline="0" dirty="0"/>
                  </a:p>
                  <a:p>
                    <a:fld id="{2D54E475-C81B-4425-8350-6D31CCC0F888}" type="VALUE">
                      <a:rPr lang="en-US" b="1"/>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594742945251552"/>
                      <c:h val="0.40737152547882066"/>
                    </c:manualLayout>
                  </c15:layout>
                  <c15:dlblFieldTable/>
                  <c15:showDataLabelsRange val="0"/>
                </c:ext>
                <c:ext xmlns:c16="http://schemas.microsoft.com/office/drawing/2014/chart" uri="{C3380CC4-5D6E-409C-BE32-E72D297353CC}">
                  <c16:uniqueId val="{00000005-1ECA-2A4E-81F6-E4FDFC0AB5D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3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Yes</c:v>
                </c:pt>
                <c:pt idx="1">
                  <c:v>No</c:v>
                </c:pt>
              </c:strCache>
            </c:strRef>
          </c:cat>
          <c:val>
            <c:numRef>
              <c:f>Sheet1!$B$2:$B$4</c:f>
              <c:numCache>
                <c:formatCode>0.00%</c:formatCode>
                <c:ptCount val="3"/>
                <c:pt idx="0">
                  <c:v>0.86</c:v>
                </c:pt>
                <c:pt idx="1">
                  <c:v>0.14000000000000001</c:v>
                </c:pt>
              </c:numCache>
            </c:numRef>
          </c:val>
          <c:extLst>
            <c:ext xmlns:c16="http://schemas.microsoft.com/office/drawing/2014/chart" uri="{C3380CC4-5D6E-409C-BE32-E72D297353CC}">
              <c16:uniqueId val="{00000006-1ECA-2A4E-81F6-E4FDFC0AB5D4}"/>
            </c:ext>
          </c:extLst>
        </c:ser>
        <c:dLbls>
          <c:showLegendKey val="0"/>
          <c:showVal val="0"/>
          <c:showCatName val="0"/>
          <c:showSerName val="0"/>
          <c:showPercent val="0"/>
          <c:showBubbleSize val="0"/>
          <c:showLeaderLines val="1"/>
        </c:dLbls>
        <c:firstSliceAng val="15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45017182130583"/>
          <c:y val="2.6481642695914635E-2"/>
          <c:w val="0.40735404208494558"/>
          <c:h val="0.9417403860689878"/>
        </c:manualLayout>
      </c:layout>
      <c:pieChart>
        <c:varyColors val="1"/>
        <c:ser>
          <c:idx val="0"/>
          <c:order val="0"/>
          <c:tx>
            <c:strRef>
              <c:f>Sheet1!$B$1</c:f>
              <c:strCache>
                <c:ptCount val="1"/>
                <c:pt idx="0">
                  <c:v>Sales</c:v>
                </c:pt>
              </c:strCache>
            </c:strRef>
          </c:tx>
          <c:spPr>
            <a:solidFill>
              <a:srgbClr val="0180FF"/>
            </a:solidFill>
            <a:ln>
              <a:solidFill>
                <a:schemeClr val="bg1"/>
              </a:solidFill>
            </a:ln>
            <a:effectLst>
              <a:outerShdw blurRad="88900" dist="76200" dir="2700000" algn="tl" rotWithShape="0">
                <a:prstClr val="black">
                  <a:alpha val="40000"/>
                </a:prstClr>
              </a:outerShdw>
            </a:effectLst>
          </c:spPr>
          <c:dPt>
            <c:idx val="0"/>
            <c:bubble3D val="0"/>
            <c:spPr>
              <a:solidFill>
                <a:srgbClr val="00B0F0"/>
              </a:solidFill>
              <a:ln w="19050">
                <a:solidFill>
                  <a:schemeClr val="bg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E971-BB49-842D-316DFD489C52}"/>
              </c:ext>
            </c:extLst>
          </c:dPt>
          <c:dPt>
            <c:idx val="1"/>
            <c:bubble3D val="0"/>
            <c:spPr>
              <a:solidFill>
                <a:srgbClr val="FF0000"/>
              </a:solidFill>
              <a:ln w="19050">
                <a:solidFill>
                  <a:schemeClr val="bg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E971-BB49-842D-316DFD489C52}"/>
              </c:ext>
            </c:extLst>
          </c:dPt>
          <c:dPt>
            <c:idx val="2"/>
            <c:bubble3D val="0"/>
            <c:spPr>
              <a:solidFill>
                <a:srgbClr val="538033"/>
              </a:solidFill>
              <a:ln w="19050">
                <a:solidFill>
                  <a:schemeClr val="bg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5-E971-BB49-842D-316DFD489C52}"/>
              </c:ext>
            </c:extLst>
          </c:dPt>
          <c:dPt>
            <c:idx val="3"/>
            <c:bubble3D val="0"/>
            <c:spPr>
              <a:solidFill>
                <a:srgbClr val="FFA4FF"/>
              </a:solidFill>
              <a:ln w="19050">
                <a:solidFill>
                  <a:schemeClr val="bg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7-E971-BB49-842D-316DFD489C52}"/>
              </c:ext>
            </c:extLst>
          </c:dPt>
          <c:dPt>
            <c:idx val="4"/>
            <c:bubble3D val="0"/>
            <c:spPr>
              <a:solidFill>
                <a:schemeClr val="bg1">
                  <a:lumMod val="50000"/>
                </a:schemeClr>
              </a:solidFill>
              <a:ln w="19050">
                <a:solidFill>
                  <a:schemeClr val="bg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9-E971-BB49-842D-316DFD489C52}"/>
              </c:ext>
            </c:extLst>
          </c:dPt>
          <c:dPt>
            <c:idx val="5"/>
            <c:bubble3D val="0"/>
            <c:spPr>
              <a:solidFill>
                <a:srgbClr val="FFFF00"/>
              </a:solidFill>
              <a:ln w="19050">
                <a:solidFill>
                  <a:schemeClr val="bg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B-E971-BB49-842D-316DFD489C52}"/>
              </c:ext>
            </c:extLst>
          </c:dPt>
          <c:dLbls>
            <c:dLbl>
              <c:idx val="0"/>
              <c:layout>
                <c:manualLayout>
                  <c:x val="1.4132727939400432E-2"/>
                  <c:y val="0.1367726503662249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496DD872-CA32-40C9-9EEA-1193530D3D59}" type="CATEGORYNAME">
                      <a:rPr lang="en-US" sz="1800">
                        <a:solidFill>
                          <a:schemeClr val="bg1"/>
                        </a:solidFill>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[CATEGORY NAME]</a:t>
                    </a:fld>
                    <a:endParaRPr lang="en-US" sz="1800" baseline="0" dirty="0">
                      <a:solidFill>
                        <a:schemeClr val="bg1"/>
                      </a:solidFill>
                      <a:effectLst>
                        <a:outerShdw blurRad="38100" dist="38100" dir="2700000" algn="tl">
                          <a:srgbClr val="000000">
                            <a:alpha val="43137"/>
                          </a:srgbClr>
                        </a:outerShdw>
                      </a:effectLst>
                    </a:endParaRPr>
                  </a:p>
                  <a:p>
                    <a:pPr>
                      <a:defRPr sz="1800">
                        <a:solidFill>
                          <a:schemeClr val="bg1"/>
                        </a:solidFill>
                        <a:effectLst>
                          <a:outerShdw blurRad="38100" dist="38100" dir="2700000" algn="tl">
                            <a:srgbClr val="000000">
                              <a:alpha val="43137"/>
                            </a:srgbClr>
                          </a:outerShdw>
                        </a:effectLst>
                      </a:defRPr>
                    </a:pPr>
                    <a:fld id="{9AE55402-7184-4CFE-8F53-2B23317A04BF}" type="VALUE">
                      <a:rPr lang="en-US" sz="1800" b="1">
                        <a:solidFill>
                          <a:schemeClr val="bg1"/>
                        </a:solidFill>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[VALUE]</a:t>
                    </a:fld>
                    <a:endParaRPr 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971-BB49-842D-316DFD489C52}"/>
                </c:ext>
              </c:extLst>
            </c:dLbl>
            <c:dLbl>
              <c:idx val="1"/>
              <c:layout>
                <c:manualLayout>
                  <c:x val="-0.13835322769479846"/>
                  <c:y val="-7.948006753264652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140B12D2-1ED8-41B3-B5CB-8330539922AE}" type="CATEGORYNAME">
                      <a:rPr lang="en-US" sz="1800" smtClean="0">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a:solidFill>
                          <a:schemeClr val="bg1"/>
                        </a:solidFill>
                        <a:effectLst>
                          <a:outerShdw blurRad="38100" dist="38100" dir="2700000" algn="tl">
                            <a:srgbClr val="000000">
                              <a:alpha val="43137"/>
                            </a:srgbClr>
                          </a:outerShdw>
                        </a:effectLst>
                      </a:defRPr>
                    </a:pPr>
                    <a:fld id="{B623BBBE-6B19-46B9-8230-D9ABD947B616}" type="VALUE">
                      <a:rPr lang="en-US" sz="1800" b="1">
                        <a:effectLst>
                          <a:outerShdw blurRad="38100" dist="38100" dir="2700000" algn="tl">
                            <a:srgbClr val="000000">
                              <a:alpha val="43137"/>
                            </a:srgbClr>
                          </a:outerShdw>
                        </a:effectLst>
                      </a:rPr>
                      <a:pPr>
                        <a:defRPr sz="1800">
                          <a:solidFill>
                            <a:schemeClr val="bg1"/>
                          </a:solidFill>
                          <a:effectLst>
                            <a:outerShdw blurRad="38100" dist="38100" dir="2700000" algn="tl">
                              <a:srgbClr val="000000">
                                <a:alpha val="43137"/>
                              </a:srgbClr>
                            </a:outerShdw>
                          </a:effectLst>
                        </a:defRPr>
                      </a:pPr>
                      <a:t>[VALUE]</a:t>
                    </a:fld>
                    <a:endParaRPr 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971-BB49-842D-316DFD489C52}"/>
                </c:ext>
              </c:extLst>
            </c:dLbl>
            <c:dLbl>
              <c:idx val="2"/>
              <c:layout>
                <c:manualLayout>
                  <c:x val="-3.7113727565653815E-2"/>
                  <c:y val="-6.4358666538516643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898391DA-417B-4666-BA00-89C383A4B13C}" type="CATEGORYNAME">
                      <a:rPr lang="en-US"/>
                      <a:pPr>
                        <a:defRPr sz="1800">
                          <a:solidFill>
                            <a:schemeClr val="bg1"/>
                          </a:solidFill>
                          <a:effectLst>
                            <a:outerShdw blurRad="38100" dist="38100" dir="2700000" algn="tl">
                              <a:srgbClr val="000000">
                                <a:alpha val="43137"/>
                              </a:srgbClr>
                            </a:outerShdw>
                          </a:effectLst>
                        </a:defRPr>
                      </a:pPr>
                      <a:t>[CATEGORY NAME]</a:t>
                    </a:fld>
                    <a:endParaRPr lang="en-US" baseline="0" dirty="0"/>
                  </a:p>
                  <a:p>
                    <a:pPr>
                      <a:defRPr sz="1800">
                        <a:solidFill>
                          <a:schemeClr val="bg1"/>
                        </a:solidFill>
                        <a:effectLst>
                          <a:outerShdw blurRad="38100" dist="38100" dir="2700000" algn="tl">
                            <a:srgbClr val="000000">
                              <a:alpha val="43137"/>
                            </a:srgbClr>
                          </a:outerShdw>
                        </a:effectLst>
                      </a:defRPr>
                    </a:pPr>
                    <a:fld id="{0FEEA582-5DAB-4E8D-81BD-141A65CE5DC5}" type="VALUE">
                      <a:rPr lang="en-US" b="1"/>
                      <a:pPr>
                        <a:defRPr sz="1800">
                          <a:solidFill>
                            <a:schemeClr val="bg1"/>
                          </a:solidFill>
                          <a:effectLst>
                            <a:outerShdw blurRad="38100" dist="38100" dir="2700000" algn="tl">
                              <a:srgbClr val="000000">
                                <a:alpha val="43137"/>
                              </a:srgbClr>
                            </a:outerShdw>
                          </a:effectLst>
                        </a:defRPr>
                      </a:pPr>
                      <a:t>[VALUE]</a:t>
                    </a:fld>
                    <a:endParaRPr 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5082474226804127"/>
                      <c:h val="0.30167887359185952"/>
                    </c:manualLayout>
                  </c15:layout>
                  <c15:dlblFieldTable/>
                  <c15:showDataLabelsRange val="0"/>
                </c:ext>
                <c:ext xmlns:c16="http://schemas.microsoft.com/office/drawing/2014/chart" uri="{C3380CC4-5D6E-409C-BE32-E72D297353CC}">
                  <c16:uniqueId val="{00000005-E971-BB49-842D-316DFD489C52}"/>
                </c:ext>
              </c:extLst>
            </c:dLbl>
            <c:dLbl>
              <c:idx val="3"/>
              <c:layout>
                <c:manualLayout>
                  <c:x val="-2.460968152176854E-3"/>
                  <c:y val="-2.6896591270440199E-3"/>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E7D9497C-91AD-4DDE-9143-BA2AD57407F6}" type="CATEGORYNAME">
                      <a:rPr lang="en-US"/>
                      <a:pPr>
                        <a:defRPr sz="1800">
                          <a:solidFill>
                            <a:schemeClr val="tx1"/>
                          </a:solidFill>
                        </a:defRPr>
                      </a:pPr>
                      <a:t>[CATEGORY NAME]</a:t>
                    </a:fld>
                    <a:endParaRPr lang="en-US" baseline="0" dirty="0"/>
                  </a:p>
                  <a:p>
                    <a:pPr>
                      <a:defRPr sz="1800">
                        <a:solidFill>
                          <a:schemeClr val="tx1"/>
                        </a:solidFill>
                      </a:defRPr>
                    </a:pPr>
                    <a:fld id="{91353AA9-EA3E-4FFF-8AA9-2B9FD1D7D006}" type="VALUE">
                      <a:rPr lang="en-US" b="1"/>
                      <a:pPr>
                        <a:defRPr sz="1800">
                          <a:solidFill>
                            <a:schemeClr val="tx1"/>
                          </a:solidFill>
                        </a:defRPr>
                      </a:pPr>
                      <a:t>[VALUE]</a:t>
                    </a:fld>
                    <a:endParaRPr 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E971-BB49-842D-316DFD489C52}"/>
                </c:ext>
              </c:extLst>
            </c:dLbl>
            <c:dLbl>
              <c:idx val="4"/>
              <c:layout>
                <c:manualLayout>
                  <c:x val="-3.4371837540925959E-2"/>
                  <c:y val="-1.2809191423701119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A05E995-F29C-427B-B6EA-8630FF5F24DB}" type="CATEGORYNAME">
                      <a:rPr lang="en-US" smtClean="0"/>
                      <a:pPr>
                        <a:defRPr sz="1800">
                          <a:solidFill>
                            <a:schemeClr val="tx1"/>
                          </a:solidFill>
                        </a:defRPr>
                      </a:pPr>
                      <a:t>[CATEGORY NAME]</a:t>
                    </a:fld>
                    <a:endParaRPr lang="en-US" baseline="0" dirty="0"/>
                  </a:p>
                  <a:p>
                    <a:pPr>
                      <a:defRPr sz="1800">
                        <a:solidFill>
                          <a:schemeClr val="tx1"/>
                        </a:solidFill>
                      </a:defRPr>
                    </a:pPr>
                    <a:fld id="{725B3B85-6F2E-4891-BB22-FA32490C7788}" type="VALUE">
                      <a:rPr lang="en-US" b="1"/>
                      <a:pPr>
                        <a:defRPr sz="1800">
                          <a:solidFill>
                            <a:schemeClr val="tx1"/>
                          </a:solidFill>
                        </a:defRPr>
                      </a:pPr>
                      <a:t>[VALUE]</a:t>
                    </a:fld>
                    <a:endParaRPr 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E971-BB49-842D-316DFD489C52}"/>
                </c:ext>
              </c:extLst>
            </c:dLbl>
            <c:dLbl>
              <c:idx val="5"/>
              <c:layout>
                <c:manualLayout>
                  <c:x val="-1.0966961126431973E-2"/>
                  <c:y val="-6.65749215232202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rgbClr val="000000"/>
                        </a:solidFill>
                        <a:effectLst/>
                        <a:latin typeface="+mn-lt"/>
                        <a:ea typeface="+mn-ea"/>
                        <a:cs typeface="+mn-cs"/>
                      </a:defRPr>
                    </a:pPr>
                    <a:fld id="{B8E2338D-0A05-4B9E-B83A-6A268B07A945}" type="CATEGORYNAME">
                      <a:rPr lang="en-US" b="0" smtClean="0">
                        <a:solidFill>
                          <a:srgbClr val="000000"/>
                        </a:solidFill>
                        <a:effectLst/>
                      </a:rPr>
                      <a:pPr>
                        <a:defRPr sz="1800">
                          <a:solidFill>
                            <a:srgbClr val="000000"/>
                          </a:solidFill>
                          <a:effectLst/>
                        </a:defRPr>
                      </a:pPr>
                      <a:t>[CATEGORY NAME]</a:t>
                    </a:fld>
                    <a:endParaRPr lang="en-US" b="0" baseline="0" dirty="0">
                      <a:solidFill>
                        <a:srgbClr val="000000"/>
                      </a:solidFill>
                      <a:effectLst/>
                    </a:endParaRPr>
                  </a:p>
                  <a:p>
                    <a:pPr>
                      <a:defRPr sz="1800">
                        <a:solidFill>
                          <a:srgbClr val="000000"/>
                        </a:solidFill>
                        <a:effectLst/>
                      </a:defRPr>
                    </a:pPr>
                    <a:fld id="{3B15D484-8610-4AA8-B7BE-2949E1B17648}" type="VALUE">
                      <a:rPr lang="en-US" b="0">
                        <a:solidFill>
                          <a:srgbClr val="000000"/>
                        </a:solidFill>
                        <a:effectLst/>
                      </a:rPr>
                      <a:pPr>
                        <a:defRPr sz="1800">
                          <a:solidFill>
                            <a:srgbClr val="000000"/>
                          </a:solidFill>
                          <a:effectLst/>
                        </a:defRPr>
                      </a:pPr>
                      <a:t>[VALUE]</a:t>
                    </a:fld>
                    <a:endParaRPr 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000000"/>
                      </a:solidFill>
                      <a:effectLst/>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E971-BB49-842D-316DFD489C5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Sheet1!$A$2:$A$7</c:f>
              <c:strCache>
                <c:ptCount val="6"/>
                <c:pt idx="0">
                  <c:v>Local broadcast TV station web/apps</c:v>
                </c:pt>
                <c:pt idx="1">
                  <c:v>Social media web/apps</c:v>
                </c:pt>
                <c:pt idx="2">
                  <c:v>Local newspaper web/apps</c:v>
                </c:pt>
                <c:pt idx="3">
                  <c:v>Local radio web/apps</c:v>
                </c:pt>
                <c:pt idx="4">
                  <c:v>Other local web/apps</c:v>
                </c:pt>
                <c:pt idx="5">
                  <c:v>Local magazine web/apps</c:v>
                </c:pt>
              </c:strCache>
            </c:strRef>
          </c:cat>
          <c:val>
            <c:numRef>
              <c:f>Sheet1!$B$2:$B$7</c:f>
              <c:numCache>
                <c:formatCode>0.00%</c:formatCode>
                <c:ptCount val="6"/>
                <c:pt idx="0">
                  <c:v>0.35399999999999998</c:v>
                </c:pt>
                <c:pt idx="1">
                  <c:v>0.21</c:v>
                </c:pt>
                <c:pt idx="2">
                  <c:v>0.19400000000000001</c:v>
                </c:pt>
                <c:pt idx="3">
                  <c:v>0.104</c:v>
                </c:pt>
                <c:pt idx="4">
                  <c:v>8.5000000000000006E-2</c:v>
                </c:pt>
                <c:pt idx="5">
                  <c:v>5.1999999999999998E-2</c:v>
                </c:pt>
              </c:numCache>
            </c:numRef>
          </c:val>
          <c:extLst>
            <c:ext xmlns:c16="http://schemas.microsoft.com/office/drawing/2014/chart" uri="{C3380CC4-5D6E-409C-BE32-E72D297353CC}">
              <c16:uniqueId val="{0000000C-E971-BB49-842D-316DFD489C52}"/>
            </c:ext>
          </c:extLst>
        </c:ser>
        <c:dLbls>
          <c:showLegendKey val="0"/>
          <c:showVal val="0"/>
          <c:showCatName val="0"/>
          <c:showSerName val="0"/>
          <c:showPercent val="0"/>
          <c:showBubbleSize val="0"/>
          <c:showLeaderLines val="1"/>
        </c:dLbls>
        <c:firstSliceAng val="29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effectLst>
              <a:outerShdw blurRad="88900" dist="76200" dir="2700000" algn="tl" rotWithShape="0">
                <a:prstClr val="black">
                  <a:alpha val="40000"/>
                </a:prstClr>
              </a:outerShdw>
            </a:effectLst>
          </c:spPr>
          <c:dPt>
            <c:idx val="0"/>
            <c:bubble3D val="0"/>
            <c:spPr>
              <a:solidFill>
                <a:srgbClr val="00B05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1-ACEB-A348-9305-02A95876E087}"/>
              </c:ext>
            </c:extLst>
          </c:dPt>
          <c:dPt>
            <c:idx val="1"/>
            <c:bubble3D val="0"/>
            <c:spPr>
              <a:solidFill>
                <a:srgbClr val="C00000"/>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3-ACEB-A348-9305-02A95876E087}"/>
              </c:ext>
            </c:extLst>
          </c:dPt>
          <c:dPt>
            <c:idx val="2"/>
            <c:bubble3D val="0"/>
            <c:spPr>
              <a:solidFill>
                <a:schemeClr val="accent3"/>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5-ACEB-A348-9305-02A95876E087}"/>
              </c:ext>
            </c:extLst>
          </c:dPt>
          <c:dPt>
            <c:idx val="3"/>
            <c:bubble3D val="0"/>
            <c:spPr>
              <a:solidFill>
                <a:schemeClr val="accent4"/>
              </a:solidFill>
              <a:ln w="19050">
                <a:solidFill>
                  <a:schemeClr val="lt1"/>
                </a:solidFill>
              </a:ln>
              <a:effectLst>
                <a:outerShdw blurRad="88900" dist="76200" dir="2700000" algn="tl" rotWithShape="0">
                  <a:prstClr val="black">
                    <a:alpha val="40000"/>
                  </a:prstClr>
                </a:outerShdw>
              </a:effectLst>
            </c:spPr>
            <c:extLst>
              <c:ext xmlns:c16="http://schemas.microsoft.com/office/drawing/2014/chart" uri="{C3380CC4-5D6E-409C-BE32-E72D297353CC}">
                <c16:uniqueId val="{00000007-ACEB-A348-9305-02A95876E087}"/>
              </c:ext>
            </c:extLst>
          </c:dPt>
          <c:dLbls>
            <c:dLbl>
              <c:idx val="0"/>
              <c:layout>
                <c:manualLayout>
                  <c:x val="7.971533678748291E-2"/>
                  <c:y val="0.14455488635805741"/>
                </c:manualLayout>
              </c:layout>
              <c:tx>
                <c:rich>
                  <a:bodyPr rot="0" spcFirstLastPara="1" vertOverflow="ellipsis" vert="horz" wrap="square" lIns="38100" tIns="19050" rIns="38100" bIns="19050" anchor="ctr" anchorCtr="1">
                    <a:spAutoFit/>
                  </a:bodyPr>
                  <a:lstStyle/>
                  <a:p>
                    <a:pPr>
                      <a:defRPr sz="3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3600" dirty="0">
                        <a:solidFill>
                          <a:schemeClr val="bg1"/>
                        </a:solidFill>
                        <a:effectLst>
                          <a:outerShdw blurRad="38100" dist="38100" dir="2700000" algn="tl">
                            <a:srgbClr val="000000">
                              <a:alpha val="43137"/>
                            </a:srgbClr>
                          </a:outerShdw>
                        </a:effectLst>
                      </a:rPr>
                      <a:t>Yes</a:t>
                    </a:r>
                  </a:p>
                  <a:p>
                    <a:pPr>
                      <a:defRPr sz="3600">
                        <a:solidFill>
                          <a:schemeClr val="bg1"/>
                        </a:solidFill>
                        <a:effectLst>
                          <a:outerShdw blurRad="38100" dist="38100" dir="2700000" algn="tl">
                            <a:srgbClr val="000000">
                              <a:alpha val="43137"/>
                            </a:srgbClr>
                          </a:outerShdw>
                        </a:effectLst>
                      </a:defRPr>
                    </a:pPr>
                    <a:r>
                      <a:rPr lang="en-US" sz="3600" b="1" dirty="0">
                        <a:solidFill>
                          <a:schemeClr val="bg1"/>
                        </a:solidFill>
                        <a:effectLst>
                          <a:outerShdw blurRad="38100" dist="38100" dir="2700000" algn="tl">
                            <a:srgbClr val="000000">
                              <a:alpha val="43137"/>
                            </a:srgbClr>
                          </a:outerShdw>
                        </a:effectLst>
                      </a:rPr>
                      <a:t>83%</a:t>
                    </a:r>
                  </a:p>
                </c:rich>
              </c:tx>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CEB-A348-9305-02A95876E087}"/>
                </c:ext>
              </c:extLst>
            </c:dLbl>
            <c:dLbl>
              <c:idx val="1"/>
              <c:layout>
                <c:manualLayout>
                  <c:x val="-2.7687664921385614E-2"/>
                  <c:y val="-0.10990487488041356"/>
                </c:manualLayout>
              </c:layout>
              <c:tx>
                <c:rich>
                  <a:bodyPr rot="0" spcFirstLastPara="1" vertOverflow="ellipsis" vert="horz" wrap="square" lIns="38100" tIns="19050" rIns="38100" bIns="19050" anchor="ctr" anchorCtr="0">
                    <a:noAutofit/>
                  </a:bodyPr>
                  <a:lstStyle/>
                  <a:p>
                    <a:pPr algn="ct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2400" dirty="0">
                        <a:solidFill>
                          <a:schemeClr val="bg1"/>
                        </a:solidFill>
                        <a:effectLst>
                          <a:outerShdw blurRad="38100" dist="38100" dir="2700000" algn="tl">
                            <a:srgbClr val="000000">
                              <a:alpha val="43137"/>
                            </a:srgbClr>
                          </a:outerShdw>
                        </a:effectLst>
                      </a:rPr>
                      <a:t>No</a:t>
                    </a:r>
                  </a:p>
                  <a:p>
                    <a:pPr algn="ctr">
                      <a:defRPr sz="2400">
                        <a:solidFill>
                          <a:schemeClr val="bg1"/>
                        </a:solidFill>
                        <a:effectLst>
                          <a:outerShdw blurRad="38100" dist="38100" dir="2700000" algn="tl">
                            <a:srgbClr val="000000">
                              <a:alpha val="43137"/>
                            </a:srgbClr>
                          </a:outerShdw>
                        </a:effectLst>
                      </a:defRPr>
                    </a:pPr>
                    <a:r>
                      <a:rPr lang="en-US" sz="2400" b="1" dirty="0">
                        <a:solidFill>
                          <a:schemeClr val="bg1"/>
                        </a:solidFill>
                        <a:effectLst>
                          <a:outerShdw blurRad="38100" dist="38100" dir="2700000" algn="tl">
                            <a:srgbClr val="000000">
                              <a:alpha val="43137"/>
                            </a:srgbClr>
                          </a:outerShdw>
                        </a:effectLst>
                      </a:rPr>
                      <a:t>17%</a:t>
                    </a:r>
                  </a:p>
                </c:rich>
              </c:tx>
              <c:spPr>
                <a:noFill/>
                <a:ln>
                  <a:noFill/>
                </a:ln>
                <a:effectLst/>
              </c:spPr>
              <c:txPr>
                <a:bodyPr rot="0" spcFirstLastPara="1" vertOverflow="ellipsis" vert="horz" wrap="square" lIns="38100" tIns="19050" rIns="38100" bIns="19050" anchor="ctr" anchorCtr="0">
                  <a:noAutofit/>
                </a:bodyPr>
                <a:lstStyle/>
                <a:p>
                  <a:pPr algn="ct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manualLayout>
                      <c:w val="9.3629586864135417E-2"/>
                      <c:h val="0.21209385395394878"/>
                    </c:manualLayout>
                  </c15:layout>
                  <c15:showDataLabelsRange val="0"/>
                </c:ext>
                <c:ext xmlns:c16="http://schemas.microsoft.com/office/drawing/2014/chart" uri="{C3380CC4-5D6E-409C-BE32-E72D297353CC}">
                  <c16:uniqueId val="{00000003-ACEB-A348-9305-02A95876E0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yes</c:v>
                </c:pt>
                <c:pt idx="1">
                  <c:v>no</c:v>
                </c:pt>
              </c:strCache>
            </c:strRef>
          </c:cat>
          <c:val>
            <c:numRef>
              <c:f>Sheet1!$B$2:$B$5</c:f>
              <c:numCache>
                <c:formatCode>0.00%</c:formatCode>
                <c:ptCount val="4"/>
                <c:pt idx="0">
                  <c:v>0.83</c:v>
                </c:pt>
                <c:pt idx="1">
                  <c:v>0.17</c:v>
                </c:pt>
              </c:numCache>
            </c:numRef>
          </c:val>
          <c:extLst>
            <c:ext xmlns:c16="http://schemas.microsoft.com/office/drawing/2014/chart" uri="{C3380CC4-5D6E-409C-BE32-E72D297353CC}">
              <c16:uniqueId val="{00000008-ACEB-A348-9305-02A95876E087}"/>
            </c:ext>
          </c:extLst>
        </c:ser>
        <c:dLbls>
          <c:dLblPos val="inEnd"/>
          <c:showLegendKey val="0"/>
          <c:showVal val="1"/>
          <c:showCatName val="0"/>
          <c:showSerName val="0"/>
          <c:showPercent val="0"/>
          <c:showBubbleSize val="0"/>
          <c:showLeaderLines val="1"/>
        </c:dLbls>
        <c:firstSliceAng val="203"/>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45628584403233"/>
          <c:y val="2.8451327460895317E-2"/>
          <c:w val="0.66798557160973793"/>
          <c:h val="0.93906468904332252"/>
        </c:manualLayout>
      </c:layout>
      <c:barChart>
        <c:barDir val="bar"/>
        <c:grouping val="clustered"/>
        <c:varyColors val="0"/>
        <c:ser>
          <c:idx val="0"/>
          <c:order val="0"/>
          <c:tx>
            <c:strRef>
              <c:f>Sheet1!$B$1</c:f>
              <c:strCache>
                <c:ptCount val="1"/>
                <c:pt idx="0">
                  <c:v>Online Retail Total</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Any effect</c:v>
                </c:pt>
                <c:pt idx="1">
                  <c:v>Went online to learn more about what was advertised</c:v>
                </c:pt>
                <c:pt idx="2">
                  <c:v>Went to the website or app advertised to learn more about what was advertised</c:v>
                </c:pt>
                <c:pt idx="3">
                  <c:v>Purchased the product or service at branch/store or online</c:v>
                </c:pt>
                <c:pt idx="4">
                  <c:v>Remembered you had seen the brand advertised before</c:v>
                </c:pt>
                <c:pt idx="5">
                  <c:v>Friended, liked or followed what was advertised on social media</c:v>
                </c:pt>
              </c:strCache>
            </c:strRef>
          </c:cat>
          <c:val>
            <c:numRef>
              <c:f>Sheet1!$B$2:$B$7</c:f>
              <c:numCache>
                <c:formatCode>0%</c:formatCode>
                <c:ptCount val="6"/>
                <c:pt idx="0">
                  <c:v>0.66</c:v>
                </c:pt>
                <c:pt idx="1">
                  <c:v>0.16200000000000001</c:v>
                </c:pt>
                <c:pt idx="2">
                  <c:v>0.16200000000000001</c:v>
                </c:pt>
                <c:pt idx="3">
                  <c:v>0.125</c:v>
                </c:pt>
                <c:pt idx="4">
                  <c:v>0.13700000000000001</c:v>
                </c:pt>
                <c:pt idx="5">
                  <c:v>0.12</c:v>
                </c:pt>
              </c:numCache>
            </c:numRef>
          </c:val>
          <c:extLst>
            <c:ext xmlns:c16="http://schemas.microsoft.com/office/drawing/2014/chart" uri="{C3380CC4-5D6E-409C-BE32-E72D297353CC}">
              <c16:uniqueId val="{00000000-D707-984C-BF23-6852B7E12DB7}"/>
            </c:ext>
          </c:extLst>
        </c:ser>
        <c:ser>
          <c:idx val="1"/>
          <c:order val="1"/>
          <c:tx>
            <c:strRef>
              <c:f>Sheet1!$C$1</c:f>
              <c:strCache>
                <c:ptCount val="1"/>
                <c:pt idx="0">
                  <c:v>Online Retail Opinion Leaders</c:v>
                </c:pt>
              </c:strCache>
            </c:strRef>
          </c:tx>
          <c:spPr>
            <a:solidFill>
              <a:srgbClr val="7030A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Any effect</c:v>
                </c:pt>
                <c:pt idx="1">
                  <c:v>Went online to learn more about what was advertised</c:v>
                </c:pt>
                <c:pt idx="2">
                  <c:v>Went to the website or app advertised to learn more about what was advertised</c:v>
                </c:pt>
                <c:pt idx="3">
                  <c:v>Purchased the product or service at branch/store or online</c:v>
                </c:pt>
                <c:pt idx="4">
                  <c:v>Remembered you had seen the brand advertised before</c:v>
                </c:pt>
                <c:pt idx="5">
                  <c:v>Friended, liked or followed what was advertised on social media</c:v>
                </c:pt>
              </c:strCache>
            </c:strRef>
          </c:cat>
          <c:val>
            <c:numRef>
              <c:f>Sheet1!$C$2:$C$7</c:f>
              <c:numCache>
                <c:formatCode>0.00%</c:formatCode>
                <c:ptCount val="6"/>
                <c:pt idx="0">
                  <c:v>0.75900000000000001</c:v>
                </c:pt>
                <c:pt idx="1">
                  <c:v>0.187</c:v>
                </c:pt>
                <c:pt idx="2">
                  <c:v>0.187</c:v>
                </c:pt>
                <c:pt idx="3">
                  <c:v>0.161</c:v>
                </c:pt>
                <c:pt idx="4">
                  <c:v>0.159</c:v>
                </c:pt>
                <c:pt idx="5">
                  <c:v>0.153</c:v>
                </c:pt>
              </c:numCache>
            </c:numRef>
          </c:val>
          <c:extLst>
            <c:ext xmlns:c16="http://schemas.microsoft.com/office/drawing/2014/chart" uri="{C3380CC4-5D6E-409C-BE32-E72D297353CC}">
              <c16:uniqueId val="{00000001-D707-984C-BF23-6852B7E12DB7}"/>
            </c:ext>
          </c:extLst>
        </c:ser>
        <c:dLbls>
          <c:showLegendKey val="0"/>
          <c:showVal val="0"/>
          <c:showCatName val="0"/>
          <c:showSerName val="0"/>
          <c:showPercent val="0"/>
          <c:showBubbleSize val="0"/>
        </c:dLbls>
        <c:gapWidth val="57"/>
        <c:axId val="586628176"/>
        <c:axId val="586628568"/>
      </c:barChart>
      <c:catAx>
        <c:axId val="586628176"/>
        <c:scaling>
          <c:orientation val="maxMin"/>
        </c:scaling>
        <c:delete val="1"/>
        <c:axPos val="l"/>
        <c:numFmt formatCode="General" sourceLinked="1"/>
        <c:majorTickMark val="out"/>
        <c:minorTickMark val="none"/>
        <c:tickLblPos val="nextTo"/>
        <c:crossAx val="586628568"/>
        <c:crosses val="autoZero"/>
        <c:auto val="1"/>
        <c:lblAlgn val="r"/>
        <c:lblOffset val="100"/>
        <c:noMultiLvlLbl val="0"/>
      </c:catAx>
      <c:valAx>
        <c:axId val="586628568"/>
        <c:scaling>
          <c:orientation val="minMax"/>
        </c:scaling>
        <c:delete val="1"/>
        <c:axPos val="t"/>
        <c:numFmt formatCode="0%" sourceLinked="1"/>
        <c:majorTickMark val="none"/>
        <c:minorTickMark val="none"/>
        <c:tickLblPos val="nextTo"/>
        <c:crossAx val="5866281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“Yes”</a:t>
            </a:r>
          </a:p>
        </c:rich>
      </c:tx>
      <c:layout>
        <c:manualLayout>
          <c:xMode val="edge"/>
          <c:yMode val="edge"/>
          <c:x val="0.37572496929116789"/>
          <c:y val="2.721088435374149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2059057299067899E-2"/>
          <c:y val="0.19034028909651599"/>
          <c:w val="0.91588188540186422"/>
          <c:h val="0.75135067300260938"/>
        </c:manualLayout>
      </c:layout>
      <c:barChart>
        <c:barDir val="col"/>
        <c:grouping val="clustered"/>
        <c:varyColors val="0"/>
        <c:ser>
          <c:idx val="0"/>
          <c:order val="0"/>
          <c:tx>
            <c:strRef>
              <c:f>Sheet1!$B$1</c:f>
              <c:strCache>
                <c:ptCount val="1"/>
                <c:pt idx="0">
                  <c:v>"Yes"</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FFFF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DC01-DD4E-880F-DF0E2D73219E}"/>
              </c:ext>
            </c:extLst>
          </c:dPt>
          <c:dPt>
            <c:idx val="1"/>
            <c:invertIfNegative val="0"/>
            <c:bubble3D val="0"/>
            <c:spPr>
              <a:solidFill>
                <a:srgbClr val="7030A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DC01-DD4E-880F-DF0E2D73219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A18+</c:v>
                </c:pt>
                <c:pt idx="1">
                  <c:v>Opinion Leaders</c:v>
                </c:pt>
              </c:strCache>
            </c:strRef>
          </c:cat>
          <c:val>
            <c:numRef>
              <c:f>Sheet1!$B$2:$B$3</c:f>
              <c:numCache>
                <c:formatCode>0.0%</c:formatCode>
                <c:ptCount val="2"/>
                <c:pt idx="0" formatCode="0%">
                  <c:v>0.88</c:v>
                </c:pt>
                <c:pt idx="1">
                  <c:v>0.93</c:v>
                </c:pt>
              </c:numCache>
            </c:numRef>
          </c:val>
          <c:extLst>
            <c:ext xmlns:c16="http://schemas.microsoft.com/office/drawing/2014/chart" uri="{C3380CC4-5D6E-409C-BE32-E72D297353CC}">
              <c16:uniqueId val="{00000004-DC01-DD4E-880F-DF0E2D73219E}"/>
            </c:ext>
          </c:extLst>
        </c:ser>
        <c:dLbls>
          <c:showLegendKey val="0"/>
          <c:showVal val="0"/>
          <c:showCatName val="0"/>
          <c:showSerName val="0"/>
          <c:showPercent val="0"/>
          <c:showBubbleSize val="0"/>
        </c:dLbls>
        <c:gapWidth val="85"/>
        <c:axId val="586627392"/>
        <c:axId val="586627784"/>
      </c:barChart>
      <c:catAx>
        <c:axId val="586627392"/>
        <c:scaling>
          <c:orientation val="minMax"/>
        </c:scaling>
        <c:delete val="1"/>
        <c:axPos val="b"/>
        <c:numFmt formatCode="General" sourceLinked="1"/>
        <c:majorTickMark val="out"/>
        <c:minorTickMark val="none"/>
        <c:tickLblPos val="nextTo"/>
        <c:crossAx val="586627784"/>
        <c:crosses val="autoZero"/>
        <c:auto val="1"/>
        <c:lblAlgn val="ctr"/>
        <c:lblOffset val="100"/>
        <c:noMultiLvlLbl val="0"/>
      </c:catAx>
      <c:valAx>
        <c:axId val="586627784"/>
        <c:scaling>
          <c:orientation val="minMax"/>
          <c:min val="0.1"/>
        </c:scaling>
        <c:delete val="1"/>
        <c:axPos val="l"/>
        <c:numFmt formatCode="0%" sourceLinked="1"/>
        <c:majorTickMark val="out"/>
        <c:minorTickMark val="none"/>
        <c:tickLblPos val="nextTo"/>
        <c:crossAx val="58662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“Yes”</a:t>
            </a:r>
          </a:p>
        </c:rich>
      </c:tx>
      <c:layout>
        <c:manualLayout>
          <c:xMode val="edge"/>
          <c:yMode val="edge"/>
          <c:x val="0.38685399153793898"/>
          <c:y val="1.1661807580174927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2198540963546444E-2"/>
          <c:y val="0.19034028909651599"/>
          <c:w val="0.91560291807290717"/>
          <c:h val="0.75135067300260938"/>
        </c:manualLayout>
      </c:layout>
      <c:barChart>
        <c:barDir val="col"/>
        <c:grouping val="clustered"/>
        <c:varyColors val="0"/>
        <c:ser>
          <c:idx val="0"/>
          <c:order val="0"/>
          <c:tx>
            <c:strRef>
              <c:f>Sheet1!$B$1</c:f>
              <c:strCache>
                <c:ptCount val="1"/>
                <c:pt idx="0">
                  <c:v>"Yes"</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FFFF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09C-9447-A958-D5202A50EF9C}"/>
              </c:ext>
            </c:extLst>
          </c:dPt>
          <c:dPt>
            <c:idx val="1"/>
            <c:invertIfNegative val="0"/>
            <c:bubble3D val="0"/>
            <c:spPr>
              <a:solidFill>
                <a:srgbClr val="7030A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09C-9447-A958-D5202A50EF9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A18+</c:v>
                </c:pt>
                <c:pt idx="1">
                  <c:v>Opinion Leaders</c:v>
                </c:pt>
              </c:strCache>
            </c:strRef>
          </c:cat>
          <c:val>
            <c:numRef>
              <c:f>Sheet1!$B$2:$B$3</c:f>
              <c:numCache>
                <c:formatCode>0.00%</c:formatCode>
                <c:ptCount val="2"/>
                <c:pt idx="0">
                  <c:v>0.83</c:v>
                </c:pt>
                <c:pt idx="1">
                  <c:v>0.88</c:v>
                </c:pt>
              </c:numCache>
            </c:numRef>
          </c:val>
          <c:extLst>
            <c:ext xmlns:c16="http://schemas.microsoft.com/office/drawing/2014/chart" uri="{C3380CC4-5D6E-409C-BE32-E72D297353CC}">
              <c16:uniqueId val="{00000004-009C-9447-A958-D5202A50EF9C}"/>
            </c:ext>
          </c:extLst>
        </c:ser>
        <c:dLbls>
          <c:showLegendKey val="0"/>
          <c:showVal val="0"/>
          <c:showCatName val="0"/>
          <c:showSerName val="0"/>
          <c:showPercent val="0"/>
          <c:showBubbleSize val="0"/>
        </c:dLbls>
        <c:gapWidth val="85"/>
        <c:axId val="586625824"/>
        <c:axId val="586626216"/>
      </c:barChart>
      <c:catAx>
        <c:axId val="586625824"/>
        <c:scaling>
          <c:orientation val="minMax"/>
        </c:scaling>
        <c:delete val="1"/>
        <c:axPos val="b"/>
        <c:numFmt formatCode="General" sourceLinked="1"/>
        <c:majorTickMark val="out"/>
        <c:minorTickMark val="none"/>
        <c:tickLblPos val="nextTo"/>
        <c:crossAx val="586626216"/>
        <c:crosses val="autoZero"/>
        <c:auto val="1"/>
        <c:lblAlgn val="ctr"/>
        <c:lblOffset val="100"/>
        <c:noMultiLvlLbl val="0"/>
      </c:catAx>
      <c:valAx>
        <c:axId val="586626216"/>
        <c:scaling>
          <c:orientation val="minMax"/>
          <c:min val="0.1"/>
        </c:scaling>
        <c:delete val="1"/>
        <c:axPos val="l"/>
        <c:numFmt formatCode="0.00%" sourceLinked="1"/>
        <c:majorTickMark val="out"/>
        <c:minorTickMark val="none"/>
        <c:tickLblPos val="nextTo"/>
        <c:crossAx val="586625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34613342316015"/>
          <c:y val="2.8451344636616045E-2"/>
          <c:w val="0.61465386657683985"/>
          <c:h val="0.94309731072676795"/>
        </c:manualLayout>
      </c:layout>
      <c:barChart>
        <c:barDir val="bar"/>
        <c:grouping val="clustered"/>
        <c:varyColors val="0"/>
        <c:ser>
          <c:idx val="0"/>
          <c:order val="0"/>
          <c:tx>
            <c:strRef>
              <c:f>Sheet1!$B$1</c:f>
              <c:strCache>
                <c:ptCount val="1"/>
                <c:pt idx="0">
                  <c:v>Series 1</c:v>
                </c:pt>
              </c:strCache>
            </c:strRef>
          </c:tx>
          <c:spPr>
            <a:solidFill>
              <a:schemeClr val="accent1"/>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3"/>
                <c:pt idx="0">
                  <c:v>Browse in-store, purchase online</c:v>
                </c:pt>
                <c:pt idx="1">
                  <c:v>Browse online, purchase in-store</c:v>
                </c:pt>
                <c:pt idx="2">
                  <c:v>Browse and purchase online</c:v>
                </c:pt>
              </c:strCache>
            </c:strRef>
          </c:cat>
          <c:val>
            <c:numRef>
              <c:f>Sheet1!$B$2:$B$16</c:f>
              <c:numCache>
                <c:formatCode>0.0%</c:formatCode>
                <c:ptCount val="3"/>
                <c:pt idx="0">
                  <c:v>0.23899999999999999</c:v>
                </c:pt>
                <c:pt idx="1">
                  <c:v>0.28699999999999998</c:v>
                </c:pt>
                <c:pt idx="2">
                  <c:v>0.52900000000000003</c:v>
                </c:pt>
              </c:numCache>
            </c:numRef>
          </c:val>
          <c:extLst>
            <c:ext xmlns:c16="http://schemas.microsoft.com/office/drawing/2014/chart" uri="{C3380CC4-5D6E-409C-BE32-E72D297353CC}">
              <c16:uniqueId val="{00000000-E2E0-0F4F-8190-33C2986A0DCE}"/>
            </c:ext>
          </c:extLst>
        </c:ser>
        <c:dLbls>
          <c:showLegendKey val="0"/>
          <c:showVal val="0"/>
          <c:showCatName val="0"/>
          <c:showSerName val="0"/>
          <c:showPercent val="0"/>
          <c:showBubbleSize val="0"/>
        </c:dLbls>
        <c:gapWidth val="49"/>
        <c:axId val="586622688"/>
        <c:axId val="586620728"/>
      </c:barChart>
      <c:catAx>
        <c:axId val="586622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6620728"/>
        <c:crosses val="autoZero"/>
        <c:auto val="1"/>
        <c:lblAlgn val="ctr"/>
        <c:lblOffset val="100"/>
        <c:noMultiLvlLbl val="0"/>
      </c:catAx>
      <c:valAx>
        <c:axId val="586620728"/>
        <c:scaling>
          <c:orientation val="minMax"/>
        </c:scaling>
        <c:delete val="1"/>
        <c:axPos val="b"/>
        <c:numFmt formatCode="0.0%" sourceLinked="1"/>
        <c:majorTickMark val="none"/>
        <c:minorTickMark val="none"/>
        <c:tickLblPos val="nextTo"/>
        <c:crossAx val="58662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Online retail</a:t>
            </a:r>
            <a:br>
              <a:rPr lang="en-US" dirty="0">
                <a:solidFill>
                  <a:schemeClr val="tx1"/>
                </a:solidFill>
              </a:rPr>
            </a:br>
            <a:r>
              <a:rPr lang="en-US" dirty="0">
                <a:solidFill>
                  <a:schemeClr val="tx1"/>
                </a:solidFill>
              </a:rPr>
              <a:t>% Exposed to Advertising</a:t>
            </a:r>
            <a:r>
              <a:rPr lang="en-US" baseline="0" dirty="0">
                <a:solidFill>
                  <a:schemeClr val="tx1"/>
                </a:solidFill>
              </a:rPr>
              <a:t> by Media </a:t>
            </a:r>
            <a:endParaRPr lang="en-US" dirty="0">
              <a:solidFill>
                <a:schemeClr val="tx1"/>
              </a:solidFill>
            </a:endParaRPr>
          </a:p>
        </c:rich>
      </c:tx>
      <c:layout>
        <c:manualLayout>
          <c:xMode val="edge"/>
          <c:yMode val="edge"/>
          <c:x val="0.32857636785786398"/>
          <c:y val="0.1444932709220183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
          <c:y val="2.7397192254732885E-2"/>
          <c:w val="1"/>
          <c:h val="0.86015950407067676"/>
        </c:manualLayout>
      </c:layout>
      <c:barChart>
        <c:barDir val="col"/>
        <c:grouping val="clustered"/>
        <c:varyColors val="0"/>
        <c:ser>
          <c:idx val="0"/>
          <c:order val="0"/>
          <c:tx>
            <c:strRef>
              <c:f>Sheet1!$B$1</c:f>
              <c:strCache>
                <c:ptCount val="1"/>
                <c:pt idx="0">
                  <c:v>Column3</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0000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AB2-7E41-A957-7929E796E641}"/>
              </c:ext>
            </c:extLst>
          </c:dPt>
          <c:dPt>
            <c:idx val="1"/>
            <c:invertIfNegative val="0"/>
            <c:bubble3D val="0"/>
            <c:spPr>
              <a:solidFill>
                <a:srgbClr val="FF00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AB2-7E41-A957-7929E796E641}"/>
              </c:ext>
            </c:extLst>
          </c:dPt>
          <c:dPt>
            <c:idx val="2"/>
            <c:invertIfNegative val="0"/>
            <c:bubble3D val="0"/>
            <c:spPr>
              <a:solidFill>
                <a:srgbClr val="FFA4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0AB2-7E41-A957-7929E796E641}"/>
              </c:ext>
            </c:extLst>
          </c:dPt>
          <c:dPt>
            <c:idx val="3"/>
            <c:invertIfNegative val="0"/>
            <c:bubble3D val="0"/>
            <c:spPr>
              <a:solidFill>
                <a:srgbClr val="F6AD9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0AB2-7E41-A957-7929E796E641}"/>
              </c:ext>
            </c:extLst>
          </c:dPt>
          <c:dPt>
            <c:idx val="4"/>
            <c:invertIfNegative val="0"/>
            <c:bubble3D val="0"/>
            <c:spPr>
              <a:solidFill>
                <a:srgbClr val="6632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0AB2-7E41-A957-7929E796E641}"/>
              </c:ext>
            </c:extLst>
          </c:dPt>
          <c:dPt>
            <c:idx val="5"/>
            <c:invertIfNegative val="0"/>
            <c:bubble3D val="0"/>
            <c:spPr>
              <a:solidFill>
                <a:srgbClr val="A46F05"/>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0AB2-7E41-A957-7929E796E641}"/>
              </c:ext>
            </c:extLst>
          </c:dPt>
          <c:dPt>
            <c:idx val="6"/>
            <c:invertIfNegative val="0"/>
            <c:bubble3D val="0"/>
            <c:spPr>
              <a:solidFill>
                <a:srgbClr val="67A1A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0AB2-7E41-A957-7929E796E641}"/>
              </c:ext>
            </c:extLst>
          </c:dPt>
          <c:dPt>
            <c:idx val="7"/>
            <c:invertIfNegative val="0"/>
            <c:bubble3D val="0"/>
            <c:spPr>
              <a:solidFill>
                <a:srgbClr val="84F158"/>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0AB2-7E41-A957-7929E796E641}"/>
              </c:ext>
            </c:extLst>
          </c:dPt>
          <c:dPt>
            <c:idx val="8"/>
            <c:invertIfNegative val="0"/>
            <c:bubble3D val="0"/>
            <c:spPr>
              <a:solidFill>
                <a:srgbClr val="6E6EA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0AB2-7E41-A957-7929E796E641}"/>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9"/>
                <c:pt idx="0">
                  <c:v>Television (Broadcast &amp; Cable)</c:v>
                </c:pt>
                <c:pt idx="1">
                  <c:v>Social media</c:v>
                </c:pt>
                <c:pt idx="2">
                  <c:v>Radio</c:v>
                </c:pt>
                <c:pt idx="3">
                  <c:v>Streaming TV shows online w/ads</c:v>
                </c:pt>
                <c:pt idx="4">
                  <c:v>Ad on a website</c:v>
                </c:pt>
                <c:pt idx="5">
                  <c:v>Ad in mail</c:v>
                </c:pt>
                <c:pt idx="6">
                  <c:v>Streaming video other than TV/movies</c:v>
                </c:pt>
                <c:pt idx="7">
                  <c:v>Email</c:v>
                </c:pt>
                <c:pt idx="8">
                  <c:v>Internet video ad</c:v>
                </c:pt>
              </c:strCache>
            </c:strRef>
          </c:cat>
          <c:val>
            <c:numRef>
              <c:f>Sheet1!$B$2:$B$13</c:f>
              <c:numCache>
                <c:formatCode>0.00%</c:formatCode>
                <c:ptCount val="9"/>
                <c:pt idx="0">
                  <c:v>0.64400000000000002</c:v>
                </c:pt>
                <c:pt idx="1">
                  <c:v>0.22800000000000001</c:v>
                </c:pt>
                <c:pt idx="2">
                  <c:v>0.219</c:v>
                </c:pt>
                <c:pt idx="3">
                  <c:v>0.19700000000000001</c:v>
                </c:pt>
                <c:pt idx="4">
                  <c:v>0.193</c:v>
                </c:pt>
                <c:pt idx="5">
                  <c:v>0.16700000000000001</c:v>
                </c:pt>
                <c:pt idx="6">
                  <c:v>0.16200000000000001</c:v>
                </c:pt>
                <c:pt idx="7">
                  <c:v>0.158</c:v>
                </c:pt>
                <c:pt idx="8">
                  <c:v>0.14099999999999999</c:v>
                </c:pt>
              </c:numCache>
            </c:numRef>
          </c:val>
          <c:extLst>
            <c:ext xmlns:c16="http://schemas.microsoft.com/office/drawing/2014/chart" uri="{C3380CC4-5D6E-409C-BE32-E72D297353CC}">
              <c16:uniqueId val="{00000012-0AB2-7E41-A957-7929E796E641}"/>
            </c:ext>
          </c:extLst>
        </c:ser>
        <c:dLbls>
          <c:showLegendKey val="0"/>
          <c:showVal val="0"/>
          <c:showCatName val="0"/>
          <c:showSerName val="0"/>
          <c:showPercent val="0"/>
          <c:showBubbleSize val="0"/>
        </c:dLbls>
        <c:gapWidth val="55"/>
        <c:overlap val="-30"/>
        <c:axId val="580500312"/>
        <c:axId val="580500704"/>
      </c:barChart>
      <c:catAx>
        <c:axId val="5805003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580500704"/>
        <c:crosses val="autoZero"/>
        <c:auto val="1"/>
        <c:lblAlgn val="ctr"/>
        <c:lblOffset val="100"/>
        <c:noMultiLvlLbl val="0"/>
      </c:catAx>
      <c:valAx>
        <c:axId val="580500704"/>
        <c:scaling>
          <c:orientation val="minMax"/>
        </c:scaling>
        <c:delete val="1"/>
        <c:axPos val="l"/>
        <c:numFmt formatCode="0.00%" sourceLinked="1"/>
        <c:majorTickMark val="none"/>
        <c:minorTickMark val="none"/>
        <c:tickLblPos val="nextTo"/>
        <c:crossAx val="580500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583597896155685E-3"/>
          <c:y val="0.207425515776747"/>
          <c:w val="0.98590459141499975"/>
          <c:h val="0.53447791249097731"/>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w="12700">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Sheet1!$B$2:$B$4</c:f>
              <c:numCache>
                <c:formatCode>0%</c:formatCode>
                <c:ptCount val="3"/>
                <c:pt idx="0">
                  <c:v>0.42</c:v>
                </c:pt>
                <c:pt idx="1">
                  <c:v>0.45200000000000001</c:v>
                </c:pt>
                <c:pt idx="2">
                  <c:v>0.47699999999999998</c:v>
                </c:pt>
              </c:numCache>
            </c:numRef>
          </c:val>
          <c:extLst>
            <c:ext xmlns:c16="http://schemas.microsoft.com/office/drawing/2014/chart" uri="{C3380CC4-5D6E-409C-BE32-E72D297353CC}">
              <c16:uniqueId val="{00000000-FABC-0443-8C45-8521BE81F6DB}"/>
            </c:ext>
          </c:extLst>
        </c:ser>
        <c:ser>
          <c:idx val="1"/>
          <c:order val="1"/>
          <c:tx>
            <c:strRef>
              <c:f>Sheet1!$C$1</c:f>
              <c:strCache>
                <c:ptCount val="1"/>
                <c:pt idx="0">
                  <c:v>Social media</c:v>
                </c:pt>
              </c:strCache>
            </c:strRef>
          </c:tx>
          <c:spPr>
            <a:solidFill>
              <a:srgbClr val="FF0000"/>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Sheet1!$C$2:$C$4</c:f>
              <c:numCache>
                <c:formatCode>0%</c:formatCode>
                <c:ptCount val="3"/>
                <c:pt idx="0">
                  <c:v>5.7000000000000002E-2</c:v>
                </c:pt>
                <c:pt idx="1">
                  <c:v>0.05</c:v>
                </c:pt>
                <c:pt idx="2">
                  <c:v>4.5999999999999999E-2</c:v>
                </c:pt>
              </c:numCache>
            </c:numRef>
          </c:val>
          <c:extLst>
            <c:ext xmlns:c16="http://schemas.microsoft.com/office/drawing/2014/chart" uri="{C3380CC4-5D6E-409C-BE32-E72D297353CC}">
              <c16:uniqueId val="{00000001-FABC-0443-8C45-8521BE81F6DB}"/>
            </c:ext>
          </c:extLst>
        </c:ser>
        <c:ser>
          <c:idx val="2"/>
          <c:order val="2"/>
          <c:tx>
            <c:strRef>
              <c:f>Sheet1!$D$1</c:f>
              <c:strCache>
                <c:ptCount val="1"/>
                <c:pt idx="0">
                  <c:v>Email</c:v>
                </c:pt>
              </c:strCache>
            </c:strRef>
          </c:tx>
          <c:spPr>
            <a:solidFill>
              <a:srgbClr val="84F058"/>
            </a:solidFill>
            <a:ln>
              <a:solidFill>
                <a:schemeClr val="tx1"/>
              </a:solidFill>
            </a:ln>
            <a:effectLst>
              <a:outerShdw blurRad="50800" dist="38100" dir="2700000" algn="tl" rotWithShape="0">
                <a:prstClr val="black">
                  <a:alpha val="40000"/>
                </a:prstClr>
              </a:outerShdw>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B6-B248-A55E-7AC4D88BEF80}"/>
                </c:ext>
              </c:extLst>
            </c:dLbl>
            <c:dLbl>
              <c:idx val="2"/>
              <c:delete val="1"/>
              <c:extLst>
                <c:ext xmlns:c15="http://schemas.microsoft.com/office/drawing/2012/chart" uri="{CE6537A1-D6FC-4f65-9D91-7224C49458BB}"/>
                <c:ext xmlns:c16="http://schemas.microsoft.com/office/drawing/2014/chart" uri="{C3380CC4-5D6E-409C-BE32-E72D297353CC}">
                  <c16:uniqueId val="{00000001-CFB6-B248-A55E-7AC4D88BEF8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Sheet1!$D$2:$D$4</c:f>
              <c:numCache>
                <c:formatCode>0%</c:formatCode>
                <c:ptCount val="3"/>
                <c:pt idx="0">
                  <c:v>0.06</c:v>
                </c:pt>
                <c:pt idx="1">
                  <c:v>3.5000000000000003E-2</c:v>
                </c:pt>
                <c:pt idx="2">
                  <c:v>1.4999999999999999E-2</c:v>
                </c:pt>
              </c:numCache>
            </c:numRef>
          </c:val>
          <c:extLst>
            <c:ext xmlns:c16="http://schemas.microsoft.com/office/drawing/2014/chart" uri="{C3380CC4-5D6E-409C-BE32-E72D297353CC}">
              <c16:uniqueId val="{00000002-FABC-0443-8C45-8521BE81F6DB}"/>
            </c:ext>
          </c:extLst>
        </c:ser>
        <c:ser>
          <c:idx val="3"/>
          <c:order val="3"/>
          <c:tx>
            <c:strRef>
              <c:f>Sheet1!$E$1</c:f>
              <c:strCache>
                <c:ptCount val="1"/>
                <c:pt idx="0">
                  <c:v>Ad in mail</c:v>
                </c:pt>
              </c:strCache>
            </c:strRef>
          </c:tx>
          <c:spPr>
            <a:solidFill>
              <a:srgbClr val="A46F05"/>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Sheet1!$E$2:$E$4</c:f>
              <c:numCache>
                <c:formatCode>0%</c:formatCode>
                <c:ptCount val="3"/>
                <c:pt idx="0">
                  <c:v>5.1999999999999998E-2</c:v>
                </c:pt>
                <c:pt idx="1">
                  <c:v>3.6999999999999998E-2</c:v>
                </c:pt>
                <c:pt idx="2">
                  <c:v>5.8000000000000003E-2</c:v>
                </c:pt>
              </c:numCache>
            </c:numRef>
          </c:val>
          <c:extLst>
            <c:ext xmlns:c16="http://schemas.microsoft.com/office/drawing/2014/chart" uri="{C3380CC4-5D6E-409C-BE32-E72D297353CC}">
              <c16:uniqueId val="{00000005-FABC-0443-8C45-8521BE81F6DB}"/>
            </c:ext>
          </c:extLst>
        </c:ser>
        <c:ser>
          <c:idx val="4"/>
          <c:order val="4"/>
          <c:tx>
            <c:strRef>
              <c:f>Sheet1!$F$1</c:f>
              <c:strCache>
                <c:ptCount val="1"/>
                <c:pt idx="0">
                  <c:v>Streaming TV shows online w/ads</c:v>
                </c:pt>
              </c:strCache>
            </c:strRef>
          </c:tx>
          <c:spPr>
            <a:solidFill>
              <a:srgbClr val="F6AD99"/>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Sheet1!$F$2:$F$4</c:f>
              <c:numCache>
                <c:formatCode>0%</c:formatCode>
                <c:ptCount val="3"/>
                <c:pt idx="0">
                  <c:v>0.04</c:v>
                </c:pt>
                <c:pt idx="1">
                  <c:v>0.04</c:v>
                </c:pt>
                <c:pt idx="2">
                  <c:v>3.5000000000000003E-2</c:v>
                </c:pt>
              </c:numCache>
            </c:numRef>
          </c:val>
          <c:extLst>
            <c:ext xmlns:c16="http://schemas.microsoft.com/office/drawing/2014/chart" uri="{C3380CC4-5D6E-409C-BE32-E72D297353CC}">
              <c16:uniqueId val="{00000009-FABC-0443-8C45-8521BE81F6DB}"/>
            </c:ext>
          </c:extLst>
        </c:ser>
        <c:ser>
          <c:idx val="5"/>
          <c:order val="5"/>
          <c:tx>
            <c:strRef>
              <c:f>Sheet1!$G$1</c:f>
              <c:strCache>
                <c:ptCount val="1"/>
                <c:pt idx="0">
                  <c:v>Streaming video other than TV/Movies</c:v>
                </c:pt>
              </c:strCache>
            </c:strRef>
          </c:tx>
          <c:spPr>
            <a:solidFill>
              <a:srgbClr val="67A1A1"/>
            </a:solidFill>
            <a:ln>
              <a:solidFill>
                <a:schemeClr val="tx1"/>
              </a:solidFill>
            </a:ln>
            <a:effectLst>
              <a:outerShdw blurRad="50800" dist="38100" dir="2700000" algn="tl" rotWithShape="0">
                <a:prstClr val="black">
                  <a:alpha val="40000"/>
                </a:prst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CFB6-B248-A55E-7AC4D88BEF80}"/>
                </c:ext>
              </c:extLst>
            </c:dLbl>
            <c:dLbl>
              <c:idx val="2"/>
              <c:delete val="1"/>
              <c:extLst>
                <c:ext xmlns:c15="http://schemas.microsoft.com/office/drawing/2012/chart" uri="{CE6537A1-D6FC-4f65-9D91-7224C49458BB}"/>
                <c:ext xmlns:c16="http://schemas.microsoft.com/office/drawing/2014/chart" uri="{C3380CC4-5D6E-409C-BE32-E72D297353CC}">
                  <c16:uniqueId val="{00000003-CFB6-B248-A55E-7AC4D88BEF8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Sheet1!$G$2:$G$4</c:f>
              <c:numCache>
                <c:formatCode>0%</c:formatCode>
                <c:ptCount val="3"/>
                <c:pt idx="0">
                  <c:v>0.03</c:v>
                </c:pt>
                <c:pt idx="1">
                  <c:v>8.9999999999999993E-3</c:v>
                </c:pt>
                <c:pt idx="2">
                  <c:v>2.3E-2</c:v>
                </c:pt>
              </c:numCache>
            </c:numRef>
          </c:val>
          <c:extLst>
            <c:ext xmlns:c16="http://schemas.microsoft.com/office/drawing/2014/chart" uri="{C3380CC4-5D6E-409C-BE32-E72D297353CC}">
              <c16:uniqueId val="{0000000B-FABC-0443-8C45-8521BE81F6DB}"/>
            </c:ext>
          </c:extLst>
        </c:ser>
        <c:ser>
          <c:idx val="6"/>
          <c:order val="6"/>
          <c:tx>
            <c:strRef>
              <c:f>Sheet1!$H$1</c:f>
              <c:strCache>
                <c:ptCount val="1"/>
                <c:pt idx="0">
                  <c:v>Radio</c:v>
                </c:pt>
              </c:strCache>
            </c:strRef>
          </c:tx>
          <c:spPr>
            <a:solidFill>
              <a:srgbClr val="FFA4FF"/>
            </a:solidFill>
            <a:ln>
              <a:solidFill>
                <a:schemeClr val="tx1"/>
              </a:solidFill>
            </a:ln>
            <a:effectLst>
              <a:outerShdw blurRad="50800" dist="38100" dir="2700000" algn="tl" rotWithShape="0">
                <a:prstClr val="black">
                  <a:alpha val="40000"/>
                </a:prstClr>
              </a:outerShdw>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C-572E-4472-9E57-6AD0B7AC36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Sheet1!$H$2:$H$4</c:f>
              <c:numCache>
                <c:formatCode>0%</c:formatCode>
                <c:ptCount val="3"/>
                <c:pt idx="0">
                  <c:v>0.03</c:v>
                </c:pt>
                <c:pt idx="1">
                  <c:v>4.7E-2</c:v>
                </c:pt>
                <c:pt idx="2">
                  <c:v>2.4E-2</c:v>
                </c:pt>
              </c:numCache>
            </c:numRef>
          </c:val>
          <c:extLst>
            <c:ext xmlns:c16="http://schemas.microsoft.com/office/drawing/2014/chart" uri="{C3380CC4-5D6E-409C-BE32-E72D297353CC}">
              <c16:uniqueId val="{0000000D-FABC-0443-8C45-8521BE81F6DB}"/>
            </c:ext>
          </c:extLst>
        </c:ser>
        <c:ser>
          <c:idx val="7"/>
          <c:order val="7"/>
          <c:tx>
            <c:strRef>
              <c:f>Sheet1!$I$1</c:f>
              <c:strCache>
                <c:ptCount val="1"/>
                <c:pt idx="0">
                  <c:v>Ad on a website</c:v>
                </c:pt>
              </c:strCache>
            </c:strRef>
          </c:tx>
          <c:spPr>
            <a:solidFill>
              <a:srgbClr val="663300"/>
            </a:solidFill>
            <a:ln w="9525">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Sheet1!$I$2:$I$4</c:f>
              <c:numCache>
                <c:formatCode>0%</c:formatCode>
                <c:ptCount val="3"/>
                <c:pt idx="0">
                  <c:v>2.9000000000000001E-2</c:v>
                </c:pt>
                <c:pt idx="1">
                  <c:v>4.4999999999999998E-2</c:v>
                </c:pt>
                <c:pt idx="2">
                  <c:v>6.9000000000000006E-2</c:v>
                </c:pt>
              </c:numCache>
            </c:numRef>
          </c:val>
          <c:extLst>
            <c:ext xmlns:c16="http://schemas.microsoft.com/office/drawing/2014/chart" uri="{C3380CC4-5D6E-409C-BE32-E72D297353CC}">
              <c16:uniqueId val="{00000011-FABC-0443-8C45-8521BE81F6DB}"/>
            </c:ext>
          </c:extLst>
        </c:ser>
        <c:ser>
          <c:idx val="8"/>
          <c:order val="8"/>
          <c:tx>
            <c:strRef>
              <c:f>Sheet1!$J$1</c:f>
              <c:strCache>
                <c:ptCount val="1"/>
                <c:pt idx="0">
                  <c:v>Internet display/banner ad</c:v>
                </c:pt>
              </c:strCache>
            </c:strRef>
          </c:tx>
          <c:spPr>
            <a:solidFill>
              <a:srgbClr val="FF7373"/>
            </a:solidFill>
            <a:ln>
              <a:solidFill>
                <a:schemeClr val="tx1"/>
              </a:solidFill>
            </a:ln>
            <a:effectLst>
              <a:outerShdw blurRad="50800" dist="38100" dir="2700000" algn="tl" rotWithShape="0">
                <a:prstClr val="black">
                  <a:alpha val="40000"/>
                </a:prst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92-3B4D-A648-419AE9881A8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2E-4472-9E57-6AD0B7AC36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Sheet1!$J$2:$J$4</c:f>
              <c:numCache>
                <c:formatCode>0%</c:formatCode>
                <c:ptCount val="3"/>
                <c:pt idx="0">
                  <c:v>0.03</c:v>
                </c:pt>
                <c:pt idx="1">
                  <c:v>3.3000000000000002E-2</c:v>
                </c:pt>
                <c:pt idx="2">
                  <c:v>1.7999999999999999E-2</c:v>
                </c:pt>
              </c:numCache>
            </c:numRef>
          </c:val>
          <c:extLst>
            <c:ext xmlns:c16="http://schemas.microsoft.com/office/drawing/2014/chart" uri="{C3380CC4-5D6E-409C-BE32-E72D297353CC}">
              <c16:uniqueId val="{00000014-FABC-0443-8C45-8521BE81F6DB}"/>
            </c:ext>
          </c:extLst>
        </c:ser>
        <c:ser>
          <c:idx val="9"/>
          <c:order val="9"/>
          <c:tx>
            <c:strRef>
              <c:f>Sheet1!$K$1</c:f>
              <c:strCache>
                <c:ptCount val="1"/>
                <c:pt idx="0">
                  <c:v>Magazine (print only)</c:v>
                </c:pt>
              </c:strCache>
            </c:strRef>
          </c:tx>
          <c:spPr>
            <a:solidFill>
              <a:srgbClr val="FFFF00"/>
            </a:solidFill>
            <a:ln w="9525">
              <a:solidFill>
                <a:schemeClr val="tx1"/>
              </a:solid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8C92-3B4D-A648-419AE9881A89}"/>
                </c:ext>
              </c:extLst>
            </c:dLbl>
            <c:dLbl>
              <c:idx val="2"/>
              <c:delete val="1"/>
              <c:extLst>
                <c:ext xmlns:c15="http://schemas.microsoft.com/office/drawing/2012/chart" uri="{CE6537A1-D6FC-4f65-9D91-7224C49458BB}"/>
                <c:ext xmlns:c16="http://schemas.microsoft.com/office/drawing/2014/chart" uri="{C3380CC4-5D6E-409C-BE32-E72D297353CC}">
                  <c16:uniqueId val="{00000009-572E-4472-9E57-6AD0B7AC369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Sheet1!$K$2:$K$4</c:f>
              <c:numCache>
                <c:formatCode>0%</c:formatCode>
                <c:ptCount val="3"/>
                <c:pt idx="0">
                  <c:v>0.02</c:v>
                </c:pt>
                <c:pt idx="1">
                  <c:v>2.8000000000000001E-2</c:v>
                </c:pt>
                <c:pt idx="2">
                  <c:v>1.4999999999999999E-2</c:v>
                </c:pt>
              </c:numCache>
            </c:numRef>
          </c:val>
          <c:extLst>
            <c:ext xmlns:c16="http://schemas.microsoft.com/office/drawing/2014/chart" uri="{C3380CC4-5D6E-409C-BE32-E72D297353CC}">
              <c16:uniqueId val="{00000000-572E-4472-9E57-6AD0B7AC3690}"/>
            </c:ext>
          </c:extLst>
        </c:ser>
        <c:ser>
          <c:idx val="10"/>
          <c:order val="10"/>
          <c:tx>
            <c:strRef>
              <c:f>Sheet1!$L$1</c:f>
              <c:strCache>
                <c:ptCount val="1"/>
                <c:pt idx="0">
                  <c:v>Internet video ad</c:v>
                </c:pt>
              </c:strCache>
            </c:strRef>
          </c:tx>
          <c:spPr>
            <a:solidFill>
              <a:srgbClr val="6E6EA2"/>
            </a:solidFill>
            <a:ln>
              <a:solidFill>
                <a:schemeClr val="tx1"/>
              </a:solidFill>
            </a:ln>
            <a:effectLst>
              <a:outerShdw blurRad="50800" dist="38100" dir="2700000" algn="tl" rotWithShape="0">
                <a:prstClr val="black">
                  <a:alpha val="40000"/>
                </a:prstClr>
              </a:outerShdw>
            </a:effectLst>
          </c:spPr>
          <c:invertIfNegative val="0"/>
          <c:cat>
            <c:strRef>
              <c:f>Sheet1!$A$2:$A$4</c:f>
              <c:strCache>
                <c:ptCount val="3"/>
                <c:pt idx="0">
                  <c:v>Browse &amp; Purchase Online</c:v>
                </c:pt>
                <c:pt idx="1">
                  <c:v>Browse Online,
Purchase In-store</c:v>
                </c:pt>
                <c:pt idx="2">
                  <c:v>Browse in-store,
Purchase Online</c:v>
                </c:pt>
              </c:strCache>
            </c:strRef>
          </c:cat>
          <c:val>
            <c:numRef>
              <c:f>Sheet1!$L$2:$L$4</c:f>
              <c:numCache>
                <c:formatCode>0%</c:formatCode>
                <c:ptCount val="3"/>
                <c:pt idx="0">
                  <c:v>0.02</c:v>
                </c:pt>
                <c:pt idx="1">
                  <c:v>0.02</c:v>
                </c:pt>
                <c:pt idx="2">
                  <c:v>2.1000000000000001E-2</c:v>
                </c:pt>
              </c:numCache>
            </c:numRef>
          </c:val>
          <c:extLst>
            <c:ext xmlns:c16="http://schemas.microsoft.com/office/drawing/2014/chart" uri="{C3380CC4-5D6E-409C-BE32-E72D297353CC}">
              <c16:uniqueId val="{00000001-572E-4472-9E57-6AD0B7AC3690}"/>
            </c:ext>
          </c:extLst>
        </c:ser>
        <c:ser>
          <c:idx val="11"/>
          <c:order val="11"/>
          <c:tx>
            <c:strRef>
              <c:f>Sheet1!$M$1</c:f>
              <c:strCache>
                <c:ptCount val="1"/>
                <c:pt idx="0">
                  <c:v>Newspaper (print only)</c:v>
                </c:pt>
              </c:strCache>
            </c:strRef>
          </c:tx>
          <c:spPr>
            <a:solidFill>
              <a:srgbClr val="FF6600"/>
            </a:solidFill>
            <a:ln>
              <a:solidFill>
                <a:schemeClr val="tx1"/>
              </a:solidFill>
            </a:ln>
            <a:effectLst>
              <a:outerShdw blurRad="50800" dist="38100" dir="2700000" algn="tl" rotWithShape="0">
                <a:prstClr val="black">
                  <a:alpha val="40000"/>
                </a:prstClr>
              </a:outerShdw>
            </a:effectLst>
          </c:spPr>
          <c:invertIfNegative val="0"/>
          <c:cat>
            <c:strRef>
              <c:f>Sheet1!$A$2:$A$4</c:f>
              <c:strCache>
                <c:ptCount val="3"/>
                <c:pt idx="0">
                  <c:v>Browse &amp; Purchase Online</c:v>
                </c:pt>
                <c:pt idx="1">
                  <c:v>Browse Online,
Purchase In-store</c:v>
                </c:pt>
                <c:pt idx="2">
                  <c:v>Browse in-store,
Purchase Online</c:v>
                </c:pt>
              </c:strCache>
            </c:strRef>
          </c:cat>
          <c:val>
            <c:numRef>
              <c:f>Sheet1!$M$2:$M$4</c:f>
              <c:numCache>
                <c:formatCode>0%</c:formatCode>
                <c:ptCount val="3"/>
                <c:pt idx="0">
                  <c:v>0.02</c:v>
                </c:pt>
                <c:pt idx="1">
                  <c:v>2.1000000000000001E-2</c:v>
                </c:pt>
                <c:pt idx="2">
                  <c:v>1.0999999999999999E-2</c:v>
                </c:pt>
              </c:numCache>
            </c:numRef>
          </c:val>
          <c:extLst>
            <c:ext xmlns:c16="http://schemas.microsoft.com/office/drawing/2014/chart" uri="{C3380CC4-5D6E-409C-BE32-E72D297353CC}">
              <c16:uniqueId val="{00000002-572E-4472-9E57-6AD0B7AC3690}"/>
            </c:ext>
          </c:extLst>
        </c:ser>
        <c:ser>
          <c:idx val="12"/>
          <c:order val="12"/>
          <c:tx>
            <c:strRef>
              <c:f>Sheet1!$N$1</c:f>
              <c:strCache>
                <c:ptCount val="1"/>
                <c:pt idx="0">
                  <c:v>Broadcast TV web/apps</c:v>
                </c:pt>
              </c:strCache>
            </c:strRef>
          </c:tx>
          <c:spPr>
            <a:solidFill>
              <a:srgbClr val="00B0F0"/>
            </a:solidFill>
            <a:ln>
              <a:solidFill>
                <a:schemeClr val="tx1"/>
              </a:solidFill>
            </a:ln>
            <a:effectLst>
              <a:outerShdw blurRad="50800" dist="38100" dir="2700000" algn="tl" rotWithShape="0">
                <a:prstClr val="black">
                  <a:alpha val="40000"/>
                </a:prstClr>
              </a:outerShdw>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72E-4472-9E57-6AD0B7AC369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B6-B248-A55E-7AC4D88BEF8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Sheet1!$N$2:$N$4</c:f>
              <c:numCache>
                <c:formatCode>0%</c:formatCode>
                <c:ptCount val="3"/>
                <c:pt idx="0">
                  <c:v>0.02</c:v>
                </c:pt>
                <c:pt idx="1">
                  <c:v>3.5000000000000003E-2</c:v>
                </c:pt>
                <c:pt idx="2">
                  <c:v>3.2000000000000001E-2</c:v>
                </c:pt>
              </c:numCache>
            </c:numRef>
          </c:val>
          <c:extLst>
            <c:ext xmlns:c16="http://schemas.microsoft.com/office/drawing/2014/chart" uri="{C3380CC4-5D6E-409C-BE32-E72D297353CC}">
              <c16:uniqueId val="{00000003-572E-4472-9E57-6AD0B7AC3690}"/>
            </c:ext>
          </c:extLst>
        </c:ser>
        <c:ser>
          <c:idx val="13"/>
          <c:order val="13"/>
          <c:tx>
            <c:strRef>
              <c:f>Sheet1!$O$1</c:f>
              <c:strCache>
                <c:ptCount val="1"/>
                <c:pt idx="0">
                  <c:v>Internet search</c:v>
                </c:pt>
              </c:strCache>
            </c:strRef>
          </c:tx>
          <c:spPr>
            <a:solidFill>
              <a:srgbClr val="059005"/>
            </a:solidFill>
            <a:ln>
              <a:solidFill>
                <a:schemeClr val="tx1"/>
              </a:solidFill>
            </a:ln>
            <a:effectLst>
              <a:outerShdw blurRad="50800" dist="38100" dir="2700000" algn="tl" rotWithShape="0">
                <a:prstClr val="black">
                  <a:alpha val="40000"/>
                </a:prstClr>
              </a:outerShdw>
            </a:effectLst>
          </c:spPr>
          <c:invertIfNegative val="0"/>
          <c:cat>
            <c:strRef>
              <c:f>Sheet1!$A$2:$A$4</c:f>
              <c:strCache>
                <c:ptCount val="3"/>
                <c:pt idx="0">
                  <c:v>Browse &amp; Purchase Online</c:v>
                </c:pt>
                <c:pt idx="1">
                  <c:v>Browse Online,
Purchase In-store</c:v>
                </c:pt>
                <c:pt idx="2">
                  <c:v>Browse in-store,
Purchase Online</c:v>
                </c:pt>
              </c:strCache>
            </c:strRef>
          </c:cat>
          <c:val>
            <c:numRef>
              <c:f>Sheet1!$O$2:$O$4</c:f>
              <c:numCache>
                <c:formatCode>0%</c:formatCode>
                <c:ptCount val="3"/>
                <c:pt idx="0">
                  <c:v>0.02</c:v>
                </c:pt>
                <c:pt idx="1">
                  <c:v>1.7999999999999999E-2</c:v>
                </c:pt>
                <c:pt idx="2">
                  <c:v>0.02</c:v>
                </c:pt>
              </c:numCache>
            </c:numRef>
          </c:val>
          <c:extLst>
            <c:ext xmlns:c16="http://schemas.microsoft.com/office/drawing/2014/chart" uri="{C3380CC4-5D6E-409C-BE32-E72D297353CC}">
              <c16:uniqueId val="{00000004-572E-4472-9E57-6AD0B7AC3690}"/>
            </c:ext>
          </c:extLst>
        </c:ser>
        <c:dLbls>
          <c:showLegendKey val="0"/>
          <c:showVal val="0"/>
          <c:showCatName val="0"/>
          <c:showSerName val="0"/>
          <c:showPercent val="0"/>
          <c:showBubbleSize val="0"/>
        </c:dLbls>
        <c:gapWidth val="85"/>
        <c:overlap val="100"/>
        <c:axId val="586619552"/>
        <c:axId val="586623472"/>
      </c:barChart>
      <c:catAx>
        <c:axId val="5866195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86623472"/>
        <c:crosses val="autoZero"/>
        <c:auto val="1"/>
        <c:lblAlgn val="ctr"/>
        <c:lblOffset val="0"/>
        <c:noMultiLvlLbl val="0"/>
      </c:catAx>
      <c:valAx>
        <c:axId val="586623472"/>
        <c:scaling>
          <c:orientation val="minMax"/>
        </c:scaling>
        <c:delete val="1"/>
        <c:axPos val="l"/>
        <c:numFmt formatCode="0%" sourceLinked="1"/>
        <c:majorTickMark val="none"/>
        <c:minorTickMark val="none"/>
        <c:tickLblPos val="nextTo"/>
        <c:crossAx val="586619552"/>
        <c:crosses val="autoZero"/>
        <c:crossBetween val="between"/>
      </c:valAx>
      <c:spPr>
        <a:noFill/>
        <a:ln>
          <a:noFill/>
        </a:ln>
        <a:effectLst/>
      </c:spPr>
    </c:plotArea>
    <c:legend>
      <c:legendPos val="b"/>
      <c:layout>
        <c:manualLayout>
          <c:xMode val="edge"/>
          <c:yMode val="edge"/>
          <c:x val="6.283556487448623E-2"/>
          <c:y val="0.84424938133348681"/>
          <c:w val="0.89525356337938145"/>
          <c:h val="0.13567379557241235"/>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sz="2000" b="1" dirty="0"/>
              <a:t>“Yes”</a:t>
            </a:r>
            <a:br>
              <a:rPr lang="en-US" sz="2000" b="1" dirty="0"/>
            </a:br>
            <a:r>
              <a:rPr lang="en-US" sz="1400" b="1" dirty="0"/>
              <a:t>% A18+ Online Retail</a:t>
            </a:r>
            <a:endParaRPr lang="en-US" sz="2000" b="1" dirty="0"/>
          </a:p>
        </c:rich>
      </c:tx>
      <c:layout>
        <c:manualLayout>
          <c:xMode val="edge"/>
          <c:yMode val="edge"/>
          <c:x val="0.41546641575463444"/>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1603375527426161E-2"/>
          <c:y val="0.21317136822706073"/>
          <c:w val="0.98839662447257381"/>
          <c:h val="0.66939437322948248"/>
        </c:manualLayout>
      </c:layout>
      <c:barChart>
        <c:barDir val="col"/>
        <c:grouping val="clustered"/>
        <c:varyColors val="0"/>
        <c:ser>
          <c:idx val="0"/>
          <c:order val="0"/>
          <c:tx>
            <c:strRef>
              <c:f>Sheet1!$B$1</c:f>
              <c:strCache>
                <c:ptCount val="1"/>
                <c:pt idx="0">
                  <c:v>"Yes"</c:v>
                </c:pt>
              </c:strCache>
            </c:strRef>
          </c:tx>
          <c:spPr>
            <a:solidFill>
              <a:srgbClr val="0A0A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Sheet1!$B$2:$B$4</c:f>
              <c:numCache>
                <c:formatCode>0.00%</c:formatCode>
                <c:ptCount val="3"/>
                <c:pt idx="0">
                  <c:v>0.86</c:v>
                </c:pt>
                <c:pt idx="1">
                  <c:v>0.93</c:v>
                </c:pt>
                <c:pt idx="2">
                  <c:v>0.95</c:v>
                </c:pt>
              </c:numCache>
            </c:numRef>
          </c:val>
          <c:extLst>
            <c:ext xmlns:c16="http://schemas.microsoft.com/office/drawing/2014/chart" uri="{C3380CC4-5D6E-409C-BE32-E72D297353CC}">
              <c16:uniqueId val="{00000000-D6D0-834B-B2B8-5D98EEBC63CB}"/>
            </c:ext>
          </c:extLst>
        </c:ser>
        <c:dLbls>
          <c:showLegendKey val="0"/>
          <c:showVal val="0"/>
          <c:showCatName val="0"/>
          <c:showSerName val="0"/>
          <c:showPercent val="0"/>
          <c:showBubbleSize val="0"/>
        </c:dLbls>
        <c:gapWidth val="219"/>
        <c:overlap val="-27"/>
        <c:axId val="586618768"/>
        <c:axId val="586614456"/>
      </c:barChart>
      <c:catAx>
        <c:axId val="5866187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86614456"/>
        <c:crosses val="autoZero"/>
        <c:auto val="1"/>
        <c:lblAlgn val="ctr"/>
        <c:lblOffset val="0"/>
        <c:noMultiLvlLbl val="0"/>
      </c:catAx>
      <c:valAx>
        <c:axId val="586614456"/>
        <c:scaling>
          <c:orientation val="minMax"/>
          <c:max val="1"/>
          <c:min val="0"/>
        </c:scaling>
        <c:delete val="1"/>
        <c:axPos val="l"/>
        <c:numFmt formatCode="0.00%" sourceLinked="1"/>
        <c:majorTickMark val="out"/>
        <c:minorTickMark val="none"/>
        <c:tickLblPos val="nextTo"/>
        <c:crossAx val="586618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en-US" sz="2400" b="1" dirty="0"/>
              <a:t>“Yes”</a:t>
            </a:r>
          </a:p>
          <a:p>
            <a:pPr>
              <a:defRPr sz="3200">
                <a:solidFill>
                  <a:schemeClr val="tx1"/>
                </a:solidFill>
              </a:defRPr>
            </a:pPr>
            <a:r>
              <a:rPr lang="en-US" sz="1400" b="1" baseline="0" dirty="0"/>
              <a:t>% A18+ Online </a:t>
            </a:r>
            <a:r>
              <a:rPr lang="en-US" sz="1400" b="1" i="0" u="none" strike="noStrike" baseline="0" dirty="0">
                <a:effectLst/>
              </a:rPr>
              <a:t>Retail</a:t>
            </a:r>
            <a:r>
              <a:rPr lang="en-US" sz="2000" b="0" i="0" u="none" strike="noStrike" baseline="0" dirty="0"/>
              <a:t> </a:t>
            </a:r>
            <a:endParaRPr lang="en-US" sz="2000" b="1" dirty="0"/>
          </a:p>
        </c:rich>
      </c:tx>
      <c:layout>
        <c:manualLayout>
          <c:xMode val="edge"/>
          <c:yMode val="edge"/>
          <c:x val="0.4171432086614173"/>
          <c:y val="0"/>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"Yes"</c:v>
                </c:pt>
              </c:strCache>
            </c:strRef>
          </c:tx>
          <c:spPr>
            <a:solidFill>
              <a:srgbClr val="0A0A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Sheet1!$B$2:$B$4</c:f>
              <c:numCache>
                <c:formatCode>0.00%</c:formatCode>
                <c:ptCount val="3"/>
                <c:pt idx="0">
                  <c:v>0.79</c:v>
                </c:pt>
                <c:pt idx="1">
                  <c:v>0.88</c:v>
                </c:pt>
                <c:pt idx="2">
                  <c:v>0.91</c:v>
                </c:pt>
              </c:numCache>
            </c:numRef>
          </c:val>
          <c:extLst>
            <c:ext xmlns:c16="http://schemas.microsoft.com/office/drawing/2014/chart" uri="{C3380CC4-5D6E-409C-BE32-E72D297353CC}">
              <c16:uniqueId val="{00000000-CBCD-C149-8126-24FE4DBA3772}"/>
            </c:ext>
          </c:extLst>
        </c:ser>
        <c:dLbls>
          <c:showLegendKey val="0"/>
          <c:showVal val="0"/>
          <c:showCatName val="0"/>
          <c:showSerName val="0"/>
          <c:showPercent val="0"/>
          <c:showBubbleSize val="0"/>
        </c:dLbls>
        <c:gapWidth val="219"/>
        <c:overlap val="-27"/>
        <c:axId val="586615240"/>
        <c:axId val="586622296"/>
      </c:barChart>
      <c:catAx>
        <c:axId val="5866152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86622296"/>
        <c:crosses val="autoZero"/>
        <c:auto val="1"/>
        <c:lblAlgn val="ctr"/>
        <c:lblOffset val="0"/>
        <c:noMultiLvlLbl val="0"/>
      </c:catAx>
      <c:valAx>
        <c:axId val="586622296"/>
        <c:scaling>
          <c:orientation val="minMax"/>
          <c:max val="1"/>
          <c:min val="0"/>
        </c:scaling>
        <c:delete val="1"/>
        <c:axPos val="l"/>
        <c:numFmt formatCode="0.00%" sourceLinked="1"/>
        <c:majorTickMark val="out"/>
        <c:minorTickMark val="none"/>
        <c:tickLblPos val="nextTo"/>
        <c:crossAx val="586615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 Online Retail</a:t>
            </a:r>
            <a:br>
              <a:rPr lang="en-US" sz="1600" b="1" dirty="0">
                <a:solidFill>
                  <a:schemeClr val="tx1"/>
                </a:solidFill>
              </a:rPr>
            </a:br>
            <a:r>
              <a:rPr lang="en-US" sz="1600" b="1" dirty="0">
                <a:solidFill>
                  <a:schemeClr val="tx1"/>
                </a:solidFill>
              </a:rPr>
              <a:t>% A18+ Agreeing</a:t>
            </a:r>
          </a:p>
        </c:rich>
      </c:tx>
      <c:layout>
        <c:manualLayout>
          <c:xMode val="edge"/>
          <c:yMode val="edge"/>
          <c:x val="0.44044799374782639"/>
          <c:y val="5.508607741782336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5765722312212646E-2"/>
          <c:y val="0.15273866920396478"/>
          <c:w val="0.97416036235231374"/>
          <c:h val="0.60605765465800698"/>
        </c:manualLayout>
      </c:layout>
      <c:barChart>
        <c:barDir val="col"/>
        <c:grouping val="clustered"/>
        <c:varyColors val="0"/>
        <c:ser>
          <c:idx val="0"/>
          <c:order val="0"/>
          <c:tx>
            <c:strRef>
              <c:f>Sheet1!$B$1</c:f>
              <c:strCache>
                <c:ptCount val="1"/>
                <c:pt idx="0">
                  <c:v>Local Broadcast TV</c:v>
                </c:pt>
              </c:strCache>
            </c:strRef>
          </c:tx>
          <c:spPr>
            <a:solidFill>
              <a:srgbClr val="0A0A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Sheet1!$B$2:$B$4</c:f>
              <c:numCache>
                <c:formatCode>0.0%</c:formatCode>
                <c:ptCount val="3"/>
                <c:pt idx="0">
                  <c:v>0.75700000000000001</c:v>
                </c:pt>
                <c:pt idx="1">
                  <c:v>0.80400000000000005</c:v>
                </c:pt>
                <c:pt idx="2">
                  <c:v>0.83199999999999996</c:v>
                </c:pt>
              </c:numCache>
            </c:numRef>
          </c:val>
          <c:extLst>
            <c:ext xmlns:c16="http://schemas.microsoft.com/office/drawing/2014/chart" uri="{C3380CC4-5D6E-409C-BE32-E72D297353CC}">
              <c16:uniqueId val="{00000000-C3F4-4C47-87C6-12A10E578D41}"/>
            </c:ext>
          </c:extLst>
        </c:ser>
        <c:ser>
          <c:idx val="1"/>
          <c:order val="1"/>
          <c:tx>
            <c:strRef>
              <c:f>Sheet1!$C$1</c:f>
              <c:strCache>
                <c:ptCount val="1"/>
                <c:pt idx="0">
                  <c:v>Local Broadcast News Websites/Apps</c:v>
                </c:pt>
              </c:strCache>
            </c:strRef>
          </c:tx>
          <c:spPr>
            <a:solidFill>
              <a:srgbClr val="0099FF"/>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Sheet1!$C$2:$C$4</c:f>
              <c:numCache>
                <c:formatCode>0.00%</c:formatCode>
                <c:ptCount val="3"/>
                <c:pt idx="0">
                  <c:v>0.69399999999999995</c:v>
                </c:pt>
                <c:pt idx="1">
                  <c:v>0.69099999999999995</c:v>
                </c:pt>
                <c:pt idx="2">
                  <c:v>0.72099999999999997</c:v>
                </c:pt>
              </c:numCache>
            </c:numRef>
          </c:val>
          <c:extLst>
            <c:ext xmlns:c16="http://schemas.microsoft.com/office/drawing/2014/chart" uri="{C3380CC4-5D6E-409C-BE32-E72D297353CC}">
              <c16:uniqueId val="{00000001-C3F4-4C47-87C6-12A10E578D41}"/>
            </c:ext>
          </c:extLst>
        </c:ser>
        <c:ser>
          <c:idx val="2"/>
          <c:order val="2"/>
          <c:tx>
            <c:strRef>
              <c:f>Sheet1!$D$1</c:f>
              <c:strCache>
                <c:ptCount val="1"/>
                <c:pt idx="0">
                  <c:v>Cable News</c:v>
                </c:pt>
              </c:strCache>
            </c:strRef>
          </c:tx>
          <c:spPr>
            <a:solidFill>
              <a:srgbClr val="777777"/>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Browse &amp; Purchase Online</c:v>
                </c:pt>
                <c:pt idx="1">
                  <c:v>Browse Online, Purchase In-store</c:v>
                </c:pt>
                <c:pt idx="2">
                  <c:v>Browse In-store, Purchase Online</c:v>
                </c:pt>
              </c:strCache>
            </c:strRef>
          </c:cat>
          <c:val>
            <c:numRef>
              <c:f>Sheet1!$D$2:$D$4</c:f>
              <c:numCache>
                <c:formatCode>0.00%</c:formatCode>
                <c:ptCount val="3"/>
                <c:pt idx="0">
                  <c:v>0.65500000000000003</c:v>
                </c:pt>
                <c:pt idx="1">
                  <c:v>0.61199999999999999</c:v>
                </c:pt>
                <c:pt idx="2">
                  <c:v>0.72599999999999998</c:v>
                </c:pt>
              </c:numCache>
            </c:numRef>
          </c:val>
          <c:extLst>
            <c:ext xmlns:c16="http://schemas.microsoft.com/office/drawing/2014/chart" uri="{C3380CC4-5D6E-409C-BE32-E72D297353CC}">
              <c16:uniqueId val="{00000002-C3F4-4C47-87C6-12A10E578D41}"/>
            </c:ext>
          </c:extLst>
        </c:ser>
        <c:ser>
          <c:idx val="3"/>
          <c:order val="3"/>
          <c:tx>
            <c:strRef>
              <c:f>Sheet1!$E$1</c:f>
              <c:strCache>
                <c:ptCount val="1"/>
                <c:pt idx="0">
                  <c:v>Newspapers websites/Apps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Sheet1!$E$2:$E$4</c:f>
            </c:numRef>
          </c:val>
          <c:extLst>
            <c:ext xmlns:c16="http://schemas.microsoft.com/office/drawing/2014/chart" uri="{C3380CC4-5D6E-409C-BE32-E72D297353CC}">
              <c16:uniqueId val="{00000003-C3F4-4C47-87C6-12A10E578D41}"/>
            </c:ext>
          </c:extLst>
        </c:ser>
        <c:ser>
          <c:idx val="4"/>
          <c:order val="4"/>
          <c:tx>
            <c:strRef>
              <c:f>Sheet1!$F$1</c:f>
              <c:strCache>
                <c:ptCount val="1"/>
                <c:pt idx="0">
                  <c:v>Social Media</c:v>
                </c:pt>
              </c:strCache>
            </c:strRef>
          </c:tx>
          <c:spPr>
            <a:solidFill>
              <a:srgbClr val="FF0909"/>
            </a:solidFill>
            <a:ln>
              <a:solidFill>
                <a:schemeClr val="tx1"/>
              </a:solidFill>
            </a:ln>
            <a:effectLst>
              <a:outerShdw blurRad="50800" dist="38100" dir="2700000" algn="tl" rotWithShape="0">
                <a:prstClr val="black">
                  <a:alpha val="40000"/>
                </a:prstClr>
              </a:outerShdw>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Browse &amp; Purchase Online</c:v>
                </c:pt>
                <c:pt idx="1">
                  <c:v>Browse Online, Purchase In-store</c:v>
                </c:pt>
                <c:pt idx="2">
                  <c:v>Browse In-store, Purchase Online</c:v>
                </c:pt>
              </c:strCache>
            </c:strRef>
          </c:cat>
          <c:val>
            <c:numRef>
              <c:f>Sheet1!$F$2:$F$4</c:f>
              <c:numCache>
                <c:formatCode>0.00%</c:formatCode>
                <c:ptCount val="3"/>
                <c:pt idx="0">
                  <c:v>0.43</c:v>
                </c:pt>
                <c:pt idx="1">
                  <c:v>0.53300000000000003</c:v>
                </c:pt>
                <c:pt idx="2">
                  <c:v>0.625</c:v>
                </c:pt>
              </c:numCache>
            </c:numRef>
          </c:val>
          <c:extLst>
            <c:ext xmlns:c16="http://schemas.microsoft.com/office/drawing/2014/chart" uri="{C3380CC4-5D6E-409C-BE32-E72D297353CC}">
              <c16:uniqueId val="{00000004-C3F4-4C47-87C6-12A10E578D41}"/>
            </c:ext>
          </c:extLst>
        </c:ser>
        <c:dLbls>
          <c:dLblPos val="outEnd"/>
          <c:showLegendKey val="0"/>
          <c:showVal val="1"/>
          <c:showCatName val="0"/>
          <c:showSerName val="0"/>
          <c:showPercent val="0"/>
          <c:showBubbleSize val="0"/>
        </c:dLbls>
        <c:gapWidth val="110"/>
        <c:axId val="586618376"/>
        <c:axId val="586623864"/>
      </c:barChart>
      <c:catAx>
        <c:axId val="5866183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86623864"/>
        <c:crosses val="autoZero"/>
        <c:auto val="1"/>
        <c:lblAlgn val="ctr"/>
        <c:lblOffset val="0"/>
        <c:noMultiLvlLbl val="0"/>
      </c:catAx>
      <c:valAx>
        <c:axId val="586623864"/>
        <c:scaling>
          <c:orientation val="minMax"/>
          <c:max val="1"/>
          <c:min val="0"/>
        </c:scaling>
        <c:delete val="1"/>
        <c:axPos val="l"/>
        <c:numFmt formatCode="0.0%" sourceLinked="1"/>
        <c:majorTickMark val="out"/>
        <c:minorTickMark val="none"/>
        <c:tickLblPos val="nextTo"/>
        <c:crossAx val="586618376"/>
        <c:crosses val="autoZero"/>
        <c:crossBetween val="between"/>
      </c:valAx>
      <c:spPr>
        <a:noFill/>
        <a:ln>
          <a:noFill/>
        </a:ln>
        <a:effectLst/>
      </c:spPr>
    </c:plotArea>
    <c:legend>
      <c:legendPos val="b"/>
      <c:layout>
        <c:manualLayout>
          <c:xMode val="edge"/>
          <c:yMode val="edge"/>
          <c:x val="1.9214052732630431E-2"/>
          <c:y val="0.85706759893707929"/>
          <c:w val="0.97654507430089166"/>
          <c:h val="7.65952851030933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Online Retail</a:t>
            </a:r>
            <a:br>
              <a:rPr lang="en-US" sz="1400" b="1" dirty="0">
                <a:solidFill>
                  <a:schemeClr val="tx1"/>
                </a:solidFill>
              </a:rPr>
            </a:br>
            <a:r>
              <a:rPr lang="en-US" sz="1400" b="1" dirty="0">
                <a:solidFill>
                  <a:schemeClr val="tx1"/>
                </a:solidFill>
              </a:rPr>
              <a:t>% A18+ compared to last year</a:t>
            </a:r>
          </a:p>
        </c:rich>
      </c:tx>
      <c:layout>
        <c:manualLayout>
          <c:xMode val="edge"/>
          <c:yMode val="edge"/>
          <c:x val="0.39131025741943509"/>
          <c:y val="3.10378305126720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Less</c:v>
                </c:pt>
              </c:strCache>
            </c:strRef>
          </c:tx>
          <c:spPr>
            <a:solidFill>
              <a:srgbClr val="FF0000"/>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2"/>
                <c:pt idx="0">
                  <c:v>Go into physical store/showroom</c:v>
                </c:pt>
                <c:pt idx="1">
                  <c:v>Shop online</c:v>
                </c:pt>
              </c:strCache>
            </c:strRef>
          </c:cat>
          <c:val>
            <c:numRef>
              <c:f>Sheet1!$B$2:$B$11</c:f>
              <c:numCache>
                <c:formatCode>0.0%</c:formatCode>
                <c:ptCount val="2"/>
                <c:pt idx="0">
                  <c:v>0.25</c:v>
                </c:pt>
                <c:pt idx="1">
                  <c:v>0.21099999999999999</c:v>
                </c:pt>
              </c:numCache>
            </c:numRef>
          </c:val>
          <c:extLst>
            <c:ext xmlns:c16="http://schemas.microsoft.com/office/drawing/2014/chart" uri="{C3380CC4-5D6E-409C-BE32-E72D297353CC}">
              <c16:uniqueId val="{00000000-21EB-4247-B69D-00967BC6B086}"/>
            </c:ext>
          </c:extLst>
        </c:ser>
        <c:ser>
          <c:idx val="1"/>
          <c:order val="1"/>
          <c:tx>
            <c:strRef>
              <c:f>Sheet1!$C$1</c:f>
              <c:strCache>
                <c:ptCount val="1"/>
                <c:pt idx="0">
                  <c:v>Same</c:v>
                </c:pt>
              </c:strCache>
            </c:strRef>
          </c:tx>
          <c:spPr>
            <a:solidFill>
              <a:schemeClr val="accent1"/>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2"/>
                <c:pt idx="0">
                  <c:v>Go into physical store/showroom</c:v>
                </c:pt>
                <c:pt idx="1">
                  <c:v>Shop online</c:v>
                </c:pt>
              </c:strCache>
            </c:strRef>
          </c:cat>
          <c:val>
            <c:numRef>
              <c:f>Sheet1!$C$2:$C$11</c:f>
              <c:numCache>
                <c:formatCode>0.0%</c:formatCode>
                <c:ptCount val="2"/>
                <c:pt idx="0">
                  <c:v>0.54200000000000004</c:v>
                </c:pt>
                <c:pt idx="1">
                  <c:v>0.49099999999999999</c:v>
                </c:pt>
              </c:numCache>
            </c:numRef>
          </c:val>
          <c:extLst>
            <c:ext xmlns:c16="http://schemas.microsoft.com/office/drawing/2014/chart" uri="{C3380CC4-5D6E-409C-BE32-E72D297353CC}">
              <c16:uniqueId val="{00000001-21EB-4247-B69D-00967BC6B086}"/>
            </c:ext>
          </c:extLst>
        </c:ser>
        <c:ser>
          <c:idx val="2"/>
          <c:order val="2"/>
          <c:tx>
            <c:strRef>
              <c:f>Sheet1!$D$1</c:f>
              <c:strCache>
                <c:ptCount val="1"/>
                <c:pt idx="0">
                  <c:v>More</c:v>
                </c:pt>
              </c:strCache>
            </c:strRef>
          </c:tx>
          <c:spPr>
            <a:solidFill>
              <a:schemeClr val="accent2"/>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2"/>
                <c:pt idx="0">
                  <c:v>Go into physical store/showroom</c:v>
                </c:pt>
                <c:pt idx="1">
                  <c:v>Shop online</c:v>
                </c:pt>
              </c:strCache>
            </c:strRef>
          </c:cat>
          <c:val>
            <c:numRef>
              <c:f>Sheet1!$D$2:$D$11</c:f>
              <c:numCache>
                <c:formatCode>0.00%</c:formatCode>
                <c:ptCount val="2"/>
                <c:pt idx="0">
                  <c:v>0.20799999999999999</c:v>
                </c:pt>
                <c:pt idx="1">
                  <c:v>0.29699999999999999</c:v>
                </c:pt>
              </c:numCache>
            </c:numRef>
          </c:val>
          <c:extLst>
            <c:ext xmlns:c16="http://schemas.microsoft.com/office/drawing/2014/chart" uri="{C3380CC4-5D6E-409C-BE32-E72D297353CC}">
              <c16:uniqueId val="{00000001-76A1-40B3-BE2C-0EF77BB2E4D8}"/>
            </c:ext>
          </c:extLst>
        </c:ser>
        <c:dLbls>
          <c:showLegendKey val="0"/>
          <c:showVal val="0"/>
          <c:showCatName val="0"/>
          <c:showSerName val="0"/>
          <c:showPercent val="0"/>
          <c:showBubbleSize val="0"/>
        </c:dLbls>
        <c:gapWidth val="42"/>
        <c:overlap val="100"/>
        <c:axId val="586614848"/>
        <c:axId val="586625040"/>
      </c:barChart>
      <c:catAx>
        <c:axId val="58661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86625040"/>
        <c:crosses val="autoZero"/>
        <c:auto val="1"/>
        <c:lblAlgn val="ctr"/>
        <c:lblOffset val="100"/>
        <c:noMultiLvlLbl val="0"/>
      </c:catAx>
      <c:valAx>
        <c:axId val="586625040"/>
        <c:scaling>
          <c:orientation val="minMax"/>
        </c:scaling>
        <c:delete val="1"/>
        <c:axPos val="b"/>
        <c:numFmt formatCode="0.0%" sourceLinked="1"/>
        <c:majorTickMark val="none"/>
        <c:minorTickMark val="none"/>
        <c:tickLblPos val="nextTo"/>
        <c:crossAx val="586614848"/>
        <c:crosses val="autoZero"/>
        <c:crossBetween val="between"/>
      </c:valAx>
      <c:spPr>
        <a:noFill/>
        <a:ln>
          <a:noFill/>
        </a:ln>
        <a:effectLst/>
      </c:spPr>
    </c:plotArea>
    <c:legend>
      <c:legendPos val="b"/>
      <c:layout>
        <c:manualLayout>
          <c:xMode val="edge"/>
          <c:yMode val="edge"/>
          <c:x val="0.4247918379255074"/>
          <c:y val="0.88906009807275632"/>
          <c:w val="0.18463203470830181"/>
          <c:h val="6.582757440985288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Saw/Heard/Read Ad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Television (Broadcast &amp; Cable)</c:v>
                </c:pt>
                <c:pt idx="1">
                  <c:v>Social media</c:v>
                </c:pt>
                <c:pt idx="2">
                  <c:v>Radio</c:v>
                </c:pt>
                <c:pt idx="3">
                  <c:v>Streaming TV shows online w/ads</c:v>
                </c:pt>
                <c:pt idx="4">
                  <c:v>Ad on a website</c:v>
                </c:pt>
              </c:strCache>
            </c:strRef>
          </c:cat>
          <c:val>
            <c:numRef>
              <c:f>Sheet1!$B$2:$B$7</c:f>
              <c:numCache>
                <c:formatCode>0%</c:formatCode>
                <c:ptCount val="5"/>
                <c:pt idx="0">
                  <c:v>0.64</c:v>
                </c:pt>
                <c:pt idx="1">
                  <c:v>0.23</c:v>
                </c:pt>
                <c:pt idx="2">
                  <c:v>0.22</c:v>
                </c:pt>
                <c:pt idx="3">
                  <c:v>0.2</c:v>
                </c:pt>
                <c:pt idx="4">
                  <c:v>0.19</c:v>
                </c:pt>
              </c:numCache>
            </c:numRef>
          </c:val>
          <c:extLst>
            <c:ext xmlns:c16="http://schemas.microsoft.com/office/drawing/2014/chart" uri="{C3380CC4-5D6E-409C-BE32-E72D297353CC}">
              <c16:uniqueId val="{00000000-5C42-ED46-8E21-BF5E7E97A194}"/>
            </c:ext>
          </c:extLst>
        </c:ser>
        <c:ser>
          <c:idx val="1"/>
          <c:order val="1"/>
          <c:tx>
            <c:strRef>
              <c:f>Sheet1!$C$1</c:f>
              <c:strCache>
                <c:ptCount val="1"/>
                <c:pt idx="0">
                  <c:v>Most, 2nd Most and 3rd Most Important for Awareness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Television (Broadcast &amp; Cable)</c:v>
                </c:pt>
                <c:pt idx="1">
                  <c:v>Social media</c:v>
                </c:pt>
                <c:pt idx="2">
                  <c:v>Radio</c:v>
                </c:pt>
                <c:pt idx="3">
                  <c:v>Streaming TV shows online w/ads</c:v>
                </c:pt>
                <c:pt idx="4">
                  <c:v>Ad on a website</c:v>
                </c:pt>
              </c:strCache>
            </c:strRef>
          </c:cat>
          <c:val>
            <c:numRef>
              <c:f>Sheet1!$C$2:$C$7</c:f>
              <c:numCache>
                <c:formatCode>0%</c:formatCode>
                <c:ptCount val="5"/>
                <c:pt idx="0">
                  <c:v>0.56699999999999995</c:v>
                </c:pt>
                <c:pt idx="1">
                  <c:v>0.13600000000000001</c:v>
                </c:pt>
                <c:pt idx="2">
                  <c:v>0.128</c:v>
                </c:pt>
                <c:pt idx="3">
                  <c:v>0.11799999999999999</c:v>
                </c:pt>
                <c:pt idx="4">
                  <c:v>9.9000000000000005E-2</c:v>
                </c:pt>
              </c:numCache>
            </c:numRef>
          </c:val>
          <c:extLst>
            <c:ext xmlns:c16="http://schemas.microsoft.com/office/drawing/2014/chart" uri="{C3380CC4-5D6E-409C-BE32-E72D297353CC}">
              <c16:uniqueId val="{00000001-5C42-ED46-8E21-BF5E7E97A194}"/>
            </c:ext>
          </c:extLst>
        </c:ser>
        <c:dLbls>
          <c:showLegendKey val="0"/>
          <c:showVal val="0"/>
          <c:showCatName val="0"/>
          <c:showSerName val="0"/>
          <c:showPercent val="0"/>
          <c:showBubbleSize val="0"/>
        </c:dLbls>
        <c:gapWidth val="66"/>
        <c:overlap val="-6"/>
        <c:axId val="580495608"/>
        <c:axId val="580495216"/>
      </c:barChart>
      <c:catAx>
        <c:axId val="5804956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80495216"/>
        <c:crosses val="autoZero"/>
        <c:auto val="1"/>
        <c:lblAlgn val="ctr"/>
        <c:lblOffset val="100"/>
        <c:noMultiLvlLbl val="0"/>
      </c:catAx>
      <c:valAx>
        <c:axId val="580495216"/>
        <c:scaling>
          <c:orientation val="minMax"/>
        </c:scaling>
        <c:delete val="1"/>
        <c:axPos val="l"/>
        <c:numFmt formatCode="0%" sourceLinked="1"/>
        <c:majorTickMark val="none"/>
        <c:minorTickMark val="none"/>
        <c:tickLblPos val="nextTo"/>
        <c:crossAx val="580495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64912280701754E-2"/>
          <c:y val="4.8033124440465536E-2"/>
          <c:w val="0.97587719298245612"/>
          <c:h val="0.74340778871978519"/>
        </c:manualLayout>
      </c:layout>
      <c:barChart>
        <c:barDir val="col"/>
        <c:grouping val="clustered"/>
        <c:varyColors val="0"/>
        <c:ser>
          <c:idx val="0"/>
          <c:order val="0"/>
          <c:tx>
            <c:strRef>
              <c:f>Sheet1!$B$1</c:f>
              <c:strCache>
                <c:ptCount val="1"/>
                <c:pt idx="0">
                  <c:v>Saw/Heard/Read Ad</c:v>
                </c:pt>
              </c:strCache>
            </c:strRef>
          </c:tx>
          <c:spPr>
            <a:solidFill>
              <a:schemeClr val="accent1"/>
            </a:solidFill>
            <a:ln>
              <a:noFill/>
            </a:ln>
            <a:effectLst/>
          </c:spPr>
          <c:invertIfNegative val="0"/>
          <c:cat>
            <c:strRef>
              <c:f>Sheet1!$A$2:$A$7</c:f>
              <c:strCache>
                <c:ptCount val="5"/>
                <c:pt idx="0">
                  <c:v>TV (Broadcast &amp; Cable)</c:v>
                </c:pt>
                <c:pt idx="1">
                  <c:v>Social media</c:v>
                </c:pt>
                <c:pt idx="2">
                  <c:v>Radio</c:v>
                </c:pt>
                <c:pt idx="3">
                  <c:v>Streaming TV shows online w/ads</c:v>
                </c:pt>
                <c:pt idx="4">
                  <c:v>Ad on a website</c:v>
                </c:pt>
              </c:strCache>
            </c:strRef>
          </c:cat>
          <c:val>
            <c:numRef>
              <c:f>Sheet1!$B$2:$B$7</c:f>
              <c:numCache>
                <c:formatCode>0%</c:formatCode>
                <c:ptCount val="5"/>
                <c:pt idx="0">
                  <c:v>0.64</c:v>
                </c:pt>
                <c:pt idx="1">
                  <c:v>0.23</c:v>
                </c:pt>
                <c:pt idx="2">
                  <c:v>0.22</c:v>
                </c:pt>
                <c:pt idx="3">
                  <c:v>0.2</c:v>
                </c:pt>
                <c:pt idx="4">
                  <c:v>0.19</c:v>
                </c:pt>
              </c:numCache>
            </c:numRef>
          </c:val>
          <c:extLst>
            <c:ext xmlns:c16="http://schemas.microsoft.com/office/drawing/2014/chart" uri="{C3380CC4-5D6E-409C-BE32-E72D297353CC}">
              <c16:uniqueId val="{00000000-70A0-6045-AFB4-0B2C44650BA9}"/>
            </c:ext>
          </c:extLst>
        </c:ser>
        <c:ser>
          <c:idx val="1"/>
          <c:order val="1"/>
          <c:tx>
            <c:strRef>
              <c:f>Sheet1!$C$1</c:f>
              <c:strCache>
                <c:ptCount val="1"/>
                <c:pt idx="0">
                  <c:v>Most Important for Awareness</c:v>
                </c:pt>
              </c:strCache>
            </c:strRef>
          </c:tx>
          <c:spPr>
            <a:solidFill>
              <a:schemeClr val="accent3"/>
            </a:solidFill>
            <a:ln>
              <a:noFill/>
            </a:ln>
            <a:effectLst/>
          </c:spPr>
          <c:invertIfNegative val="0"/>
          <c:dLbls>
            <c:dLbl>
              <c:idx val="0"/>
              <c:layout>
                <c:manualLayout>
                  <c:x val="2.1929824561403508E-3"/>
                  <c:y val="9.0957923008057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0-6045-AFB4-0B2C44650BA9}"/>
                </c:ext>
              </c:extLst>
            </c:dLbl>
            <c:dLbl>
              <c:idx val="1"/>
              <c:layout>
                <c:manualLayout>
                  <c:x val="0"/>
                  <c:y val="5.400626678603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A0-6045-AFB4-0B2C44650BA9}"/>
                </c:ext>
              </c:extLst>
            </c:dLbl>
            <c:dLbl>
              <c:idx val="2"/>
              <c:layout>
                <c:manualLayout>
                  <c:x val="2.1929824561402705E-3"/>
                  <c:y val="5.400626678603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A0-6045-AFB4-0B2C44650BA9}"/>
                </c:ext>
              </c:extLst>
            </c:dLbl>
            <c:dLbl>
              <c:idx val="3"/>
              <c:layout>
                <c:manualLayout>
                  <c:x val="-1.0964912280701754E-3"/>
                  <c:y val="5.116383169203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0-6045-AFB4-0B2C44650BA9}"/>
                </c:ext>
              </c:extLst>
            </c:dLbl>
            <c:dLbl>
              <c:idx val="4"/>
              <c:layout>
                <c:manualLayout>
                  <c:x val="0"/>
                  <c:y val="5.116383169203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0-6045-AFB4-0B2C44650BA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TV (Broadcast &amp; Cable)</c:v>
                </c:pt>
                <c:pt idx="1">
                  <c:v>Social media</c:v>
                </c:pt>
                <c:pt idx="2">
                  <c:v>Radio</c:v>
                </c:pt>
                <c:pt idx="3">
                  <c:v>Streaming TV shows online w/ads</c:v>
                </c:pt>
                <c:pt idx="4">
                  <c:v>Ad on a website</c:v>
                </c:pt>
              </c:strCache>
            </c:strRef>
          </c:cat>
          <c:val>
            <c:numRef>
              <c:f>Sheet1!$C$2:$C$7</c:f>
              <c:numCache>
                <c:formatCode>0%</c:formatCode>
                <c:ptCount val="5"/>
                <c:pt idx="0">
                  <c:v>0.44400000000000001</c:v>
                </c:pt>
                <c:pt idx="1">
                  <c:v>5.2999999999999999E-2</c:v>
                </c:pt>
                <c:pt idx="2">
                  <c:v>4.4999999999999998E-2</c:v>
                </c:pt>
                <c:pt idx="3">
                  <c:v>3.4000000000000002E-2</c:v>
                </c:pt>
                <c:pt idx="4">
                  <c:v>3.5999999999999997E-2</c:v>
                </c:pt>
              </c:numCache>
            </c:numRef>
          </c:val>
          <c:extLst>
            <c:ext xmlns:c16="http://schemas.microsoft.com/office/drawing/2014/chart" uri="{C3380CC4-5D6E-409C-BE32-E72D297353CC}">
              <c16:uniqueId val="{00000007-70A0-6045-AFB4-0B2C44650BA9}"/>
            </c:ext>
          </c:extLst>
        </c:ser>
        <c:dLbls>
          <c:showLegendKey val="0"/>
          <c:showVal val="0"/>
          <c:showCatName val="0"/>
          <c:showSerName val="0"/>
          <c:showPercent val="0"/>
          <c:showBubbleSize val="0"/>
        </c:dLbls>
        <c:gapWidth val="66"/>
        <c:overlap val="-6"/>
        <c:axId val="580501488"/>
        <c:axId val="580496000"/>
      </c:barChart>
      <c:catAx>
        <c:axId val="580501488"/>
        <c:scaling>
          <c:orientation val="minMax"/>
        </c:scaling>
        <c:delete val="1"/>
        <c:axPos val="b"/>
        <c:numFmt formatCode="General" sourceLinked="1"/>
        <c:majorTickMark val="none"/>
        <c:minorTickMark val="none"/>
        <c:tickLblPos val="nextTo"/>
        <c:crossAx val="580496000"/>
        <c:crosses val="autoZero"/>
        <c:auto val="1"/>
        <c:lblAlgn val="ctr"/>
        <c:lblOffset val="100"/>
        <c:noMultiLvlLbl val="0"/>
      </c:catAx>
      <c:valAx>
        <c:axId val="580496000"/>
        <c:scaling>
          <c:orientation val="minMax"/>
        </c:scaling>
        <c:delete val="1"/>
        <c:axPos val="l"/>
        <c:numFmt formatCode="0%" sourceLinked="1"/>
        <c:majorTickMark val="none"/>
        <c:minorTickMark val="none"/>
        <c:tickLblPos val="nextTo"/>
        <c:crossAx val="580501488"/>
        <c:crosses val="autoZero"/>
        <c:crossBetween val="between"/>
      </c:valAx>
      <c:spPr>
        <a:noFill/>
        <a:ln>
          <a:noFill/>
        </a:ln>
        <a:effectLst/>
      </c:spPr>
    </c:plotArea>
    <c:legend>
      <c:legendPos val="t"/>
      <c:legendEntry>
        <c:idx val="0"/>
        <c:delete val="1"/>
      </c:legendEntry>
      <c:layout>
        <c:manualLayout>
          <c:xMode val="edge"/>
          <c:yMode val="edge"/>
          <c:x val="0.18228829948887967"/>
          <c:y val="7.5837063563115488E-3"/>
          <c:w val="0.65899045102914766"/>
          <c:h val="8.228968303761345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Influenced by Media</c:v>
                </c:pt>
              </c:strCache>
            </c:strRef>
          </c:tx>
          <c:spPr>
            <a:ln w="152400" cap="rnd">
              <a:solidFill>
                <a:schemeClr val="accent1">
                  <a:lumMod val="60000"/>
                  <a:lumOff val="40000"/>
                </a:schemeClr>
              </a:solidFill>
              <a:round/>
            </a:ln>
            <a:effectLst>
              <a:outerShdw blurRad="50800" dist="38100" dir="2700000" algn="tl" rotWithShape="0">
                <a:prstClr val="black">
                  <a:alpha val="40000"/>
                </a:prstClr>
              </a:outerShdw>
            </a:effectLst>
          </c:spPr>
          <c:marker>
            <c:symbol val="circle"/>
            <c:size val="26"/>
            <c:spPr>
              <a:solidFill>
                <a:schemeClr val="accent1"/>
              </a:solidFill>
              <a:ln w="25400">
                <a:solidFill>
                  <a:schemeClr val="bg1"/>
                </a:solidFill>
              </a:ln>
              <a:effectLst>
                <a:outerShdw blurRad="50800" dist="38100" dir="2700000" algn="tl" rotWithShape="0">
                  <a:prstClr val="black">
                    <a:alpha val="40000"/>
                  </a:prstClr>
                </a:outerShdw>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Sheet1!$B$2:$B$6</c:f>
              <c:numCache>
                <c:formatCode>0.00%</c:formatCode>
                <c:ptCount val="5"/>
                <c:pt idx="0">
                  <c:v>0.94799999999999995</c:v>
                </c:pt>
                <c:pt idx="1">
                  <c:v>0.93100000000000005</c:v>
                </c:pt>
                <c:pt idx="2">
                  <c:v>0.91700000000000004</c:v>
                </c:pt>
                <c:pt idx="3">
                  <c:v>0.91600000000000004</c:v>
                </c:pt>
                <c:pt idx="4">
                  <c:v>0.88900000000000001</c:v>
                </c:pt>
              </c:numCache>
            </c:numRef>
          </c:val>
          <c:smooth val="0"/>
          <c:extLst>
            <c:ext xmlns:c16="http://schemas.microsoft.com/office/drawing/2014/chart" uri="{C3380CC4-5D6E-409C-BE32-E72D297353CC}">
              <c16:uniqueId val="{00000000-46B9-074B-81A0-F389807A13B3}"/>
            </c:ext>
          </c:extLst>
        </c:ser>
        <c:ser>
          <c:idx val="1"/>
          <c:order val="1"/>
          <c:tx>
            <c:strRef>
              <c:f>Sheet1!$C$1</c:f>
              <c:strCache>
                <c:ptCount val="1"/>
                <c:pt idx="0">
                  <c:v>% NOT Influenced by Media</c:v>
                </c:pt>
              </c:strCache>
            </c:strRef>
          </c:tx>
          <c:spPr>
            <a:ln w="152400" cap="rnd">
              <a:solidFill>
                <a:schemeClr val="accent3">
                  <a:lumMod val="60000"/>
                  <a:lumOff val="40000"/>
                </a:schemeClr>
              </a:solidFill>
              <a:round/>
            </a:ln>
            <a:effectLst>
              <a:outerShdw blurRad="50800" dist="38100" dir="2700000" algn="tl" rotWithShape="0">
                <a:prstClr val="black">
                  <a:alpha val="40000"/>
                </a:prstClr>
              </a:outerShdw>
            </a:effectLst>
          </c:spPr>
          <c:marker>
            <c:symbol val="triangle"/>
            <c:size val="26"/>
            <c:spPr>
              <a:solidFill>
                <a:srgbClr val="FF0909"/>
              </a:solidFill>
              <a:ln w="34925">
                <a:solidFill>
                  <a:schemeClr val="bg1"/>
                </a:solidFill>
              </a:ln>
              <a:effectLst>
                <a:outerShdw blurRad="50800" dist="38100" dir="2700000" algn="tl" rotWithShape="0">
                  <a:prstClr val="black">
                    <a:alpha val="40000"/>
                  </a:prstClr>
                </a:outerShdw>
              </a:effectLst>
            </c:spPr>
          </c:marker>
          <c:dLbls>
            <c:numFmt formatCode="0%"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Sheet1!$C$2:$C$6</c:f>
              <c:numCache>
                <c:formatCode>0.00%</c:formatCode>
                <c:ptCount val="5"/>
                <c:pt idx="0">
                  <c:v>5.1999999999999998E-2</c:v>
                </c:pt>
                <c:pt idx="1">
                  <c:v>6.9000000000000006E-2</c:v>
                </c:pt>
                <c:pt idx="2">
                  <c:v>8.3000000000000004E-2</c:v>
                </c:pt>
                <c:pt idx="3">
                  <c:v>8.4000000000000005E-2</c:v>
                </c:pt>
                <c:pt idx="4">
                  <c:v>0.111</c:v>
                </c:pt>
              </c:numCache>
            </c:numRef>
          </c:val>
          <c:smooth val="0"/>
          <c:extLst>
            <c:ext xmlns:c16="http://schemas.microsoft.com/office/drawing/2014/chart" uri="{C3380CC4-5D6E-409C-BE32-E72D297353CC}">
              <c16:uniqueId val="{00000001-46B9-074B-81A0-F389807A13B3}"/>
            </c:ext>
          </c:extLst>
        </c:ser>
        <c:dLbls>
          <c:showLegendKey val="0"/>
          <c:showVal val="0"/>
          <c:showCatName val="0"/>
          <c:showSerName val="0"/>
          <c:showPercent val="0"/>
          <c:showBubbleSize val="0"/>
        </c:dLbls>
        <c:marker val="1"/>
        <c:smooth val="0"/>
        <c:axId val="580498744"/>
        <c:axId val="580497176"/>
      </c:lineChart>
      <c:catAx>
        <c:axId val="5804987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80497176"/>
        <c:crosses val="autoZero"/>
        <c:auto val="1"/>
        <c:lblAlgn val="ctr"/>
        <c:lblOffset val="100"/>
        <c:noMultiLvlLbl val="0"/>
      </c:catAx>
      <c:valAx>
        <c:axId val="580497176"/>
        <c:scaling>
          <c:orientation val="minMax"/>
          <c:max val="1"/>
        </c:scaling>
        <c:delete val="1"/>
        <c:axPos val="l"/>
        <c:numFmt formatCode="0%" sourceLinked="0"/>
        <c:majorTickMark val="none"/>
        <c:minorTickMark val="none"/>
        <c:tickLblPos val="nextTo"/>
        <c:crossAx val="580498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74455348753966688"/>
        </c:manualLayout>
      </c:layout>
      <c:barChart>
        <c:barDir val="col"/>
        <c:grouping val="stacked"/>
        <c:varyColors val="0"/>
        <c:ser>
          <c:idx val="0"/>
          <c:order val="0"/>
          <c:tx>
            <c:strRef>
              <c:f>Sheet1!$B$1</c:f>
              <c:strCache>
                <c:ptCount val="1"/>
                <c:pt idx="0">
                  <c:v>Television (Broadcast &amp; Cable)</c:v>
                </c:pt>
              </c:strCache>
            </c:strRef>
          </c:tx>
          <c:spPr>
            <a:solidFill>
              <a:srgbClr val="0000FF"/>
            </a:solidFill>
            <a:ln w="12700">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Sheet1!$B$2:$B$6</c:f>
              <c:numCache>
                <c:formatCode>0%</c:formatCode>
                <c:ptCount val="5"/>
                <c:pt idx="0">
                  <c:v>0.44400000000000001</c:v>
                </c:pt>
                <c:pt idx="1">
                  <c:v>0.4</c:v>
                </c:pt>
                <c:pt idx="2">
                  <c:v>0.40100000000000002</c:v>
                </c:pt>
                <c:pt idx="3">
                  <c:v>0.40200000000000002</c:v>
                </c:pt>
                <c:pt idx="4">
                  <c:v>0.37</c:v>
                </c:pt>
              </c:numCache>
            </c:numRef>
          </c:val>
          <c:extLst>
            <c:ext xmlns:c16="http://schemas.microsoft.com/office/drawing/2014/chart" uri="{C3380CC4-5D6E-409C-BE32-E72D297353CC}">
              <c16:uniqueId val="{00000000-5E14-3C4B-A511-3AFA47472990}"/>
            </c:ext>
          </c:extLst>
        </c:ser>
        <c:ser>
          <c:idx val="1"/>
          <c:order val="1"/>
          <c:tx>
            <c:strRef>
              <c:f>Sheet1!$C$1</c:f>
              <c:strCache>
                <c:ptCount val="1"/>
                <c:pt idx="0">
                  <c:v>Social media</c:v>
                </c:pt>
              </c:strCache>
            </c:strRef>
          </c:tx>
          <c:spPr>
            <a:solidFill>
              <a:srgbClr val="FF0909"/>
            </a:solidFill>
            <a:ln w="9525">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Sheet1!$C$2:$C$6</c:f>
              <c:numCache>
                <c:formatCode>0%</c:formatCode>
                <c:ptCount val="5"/>
                <c:pt idx="0">
                  <c:v>5.2999999999999999E-2</c:v>
                </c:pt>
                <c:pt idx="1">
                  <c:v>5.7000000000000002E-2</c:v>
                </c:pt>
                <c:pt idx="2">
                  <c:v>5.1999999999999998E-2</c:v>
                </c:pt>
                <c:pt idx="3">
                  <c:v>6.2E-2</c:v>
                </c:pt>
                <c:pt idx="4">
                  <c:v>5.7000000000000002E-2</c:v>
                </c:pt>
              </c:numCache>
            </c:numRef>
          </c:val>
          <c:extLst>
            <c:ext xmlns:c16="http://schemas.microsoft.com/office/drawing/2014/chart" uri="{C3380CC4-5D6E-409C-BE32-E72D297353CC}">
              <c16:uniqueId val="{00000001-5E14-3C4B-A511-3AFA47472990}"/>
            </c:ext>
          </c:extLst>
        </c:ser>
        <c:ser>
          <c:idx val="2"/>
          <c:order val="2"/>
          <c:tx>
            <c:strRef>
              <c:f>Sheet1!$D$1</c:f>
              <c:strCache>
                <c:ptCount val="1"/>
                <c:pt idx="0">
                  <c:v>Radio</c:v>
                </c:pt>
              </c:strCache>
            </c:strRef>
          </c:tx>
          <c:spPr>
            <a:solidFill>
              <a:srgbClr val="FFA4FF"/>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Sheet1!$D$2:$D$6</c:f>
              <c:numCache>
                <c:formatCode>0%</c:formatCode>
                <c:ptCount val="5"/>
                <c:pt idx="0">
                  <c:v>4.4999999999999998E-2</c:v>
                </c:pt>
                <c:pt idx="1">
                  <c:v>4.7E-2</c:v>
                </c:pt>
                <c:pt idx="2">
                  <c:v>2.8000000000000001E-2</c:v>
                </c:pt>
                <c:pt idx="3">
                  <c:v>4.1000000000000002E-2</c:v>
                </c:pt>
                <c:pt idx="4">
                  <c:v>0.04</c:v>
                </c:pt>
              </c:numCache>
            </c:numRef>
          </c:val>
          <c:extLst>
            <c:ext xmlns:c16="http://schemas.microsoft.com/office/drawing/2014/chart" uri="{C3380CC4-5D6E-409C-BE32-E72D297353CC}">
              <c16:uniqueId val="{00000002-5E14-3C4B-A511-3AFA47472990}"/>
            </c:ext>
          </c:extLst>
        </c:ser>
        <c:ser>
          <c:idx val="3"/>
          <c:order val="3"/>
          <c:tx>
            <c:strRef>
              <c:f>Sheet1!$E$1</c:f>
              <c:strCache>
                <c:ptCount val="1"/>
                <c:pt idx="0">
                  <c:v>Ad in mail</c:v>
                </c:pt>
              </c:strCache>
            </c:strRef>
          </c:tx>
          <c:spPr>
            <a:solidFill>
              <a:srgbClr val="A46F05"/>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Sheet1!$E$2:$E$6</c:f>
              <c:numCache>
                <c:formatCode>0%</c:formatCode>
                <c:ptCount val="5"/>
                <c:pt idx="0">
                  <c:v>4.2999999999999997E-2</c:v>
                </c:pt>
                <c:pt idx="1">
                  <c:v>4.2000000000000003E-2</c:v>
                </c:pt>
                <c:pt idx="2">
                  <c:v>4.1000000000000002E-2</c:v>
                </c:pt>
                <c:pt idx="3">
                  <c:v>4.7E-2</c:v>
                </c:pt>
                <c:pt idx="4">
                  <c:v>5.3999999999999999E-2</c:v>
                </c:pt>
              </c:numCache>
            </c:numRef>
          </c:val>
          <c:extLst>
            <c:ext xmlns:c16="http://schemas.microsoft.com/office/drawing/2014/chart" uri="{C3380CC4-5D6E-409C-BE32-E72D297353CC}">
              <c16:uniqueId val="{00000003-5E14-3C4B-A511-3AFA47472990}"/>
            </c:ext>
          </c:extLst>
        </c:ser>
        <c:ser>
          <c:idx val="4"/>
          <c:order val="4"/>
          <c:tx>
            <c:strRef>
              <c:f>Sheet1!$F$1</c:f>
              <c:strCache>
                <c:ptCount val="1"/>
                <c:pt idx="0">
                  <c:v>Ad on a website</c:v>
                </c:pt>
              </c:strCache>
            </c:strRef>
          </c:tx>
          <c:spPr>
            <a:solidFill>
              <a:srgbClr val="663300"/>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Sheet1!$F$2:$F$6</c:f>
              <c:numCache>
                <c:formatCode>0%</c:formatCode>
                <c:ptCount val="5"/>
                <c:pt idx="0">
                  <c:v>3.5999999999999997E-2</c:v>
                </c:pt>
                <c:pt idx="1">
                  <c:v>2.9000000000000001E-2</c:v>
                </c:pt>
                <c:pt idx="2">
                  <c:v>2.5999999999999999E-2</c:v>
                </c:pt>
                <c:pt idx="3">
                  <c:v>3.3000000000000002E-2</c:v>
                </c:pt>
                <c:pt idx="4">
                  <c:v>3.4000000000000002E-2</c:v>
                </c:pt>
              </c:numCache>
            </c:numRef>
          </c:val>
          <c:extLst>
            <c:ext xmlns:c16="http://schemas.microsoft.com/office/drawing/2014/chart" uri="{C3380CC4-5D6E-409C-BE32-E72D297353CC}">
              <c16:uniqueId val="{00000004-5E14-3C4B-A511-3AFA47472990}"/>
            </c:ext>
          </c:extLst>
        </c:ser>
        <c:ser>
          <c:idx val="5"/>
          <c:order val="5"/>
          <c:tx>
            <c:strRef>
              <c:f>Sheet1!$G$1</c:f>
              <c:strCache>
                <c:ptCount val="1"/>
                <c:pt idx="0">
                  <c:v>Email</c:v>
                </c:pt>
              </c:strCache>
            </c:strRef>
          </c:tx>
          <c:spPr>
            <a:solidFill>
              <a:srgbClr val="84F158"/>
            </a:solidFill>
            <a:ln>
              <a:solidFill>
                <a:schemeClr val="tx1"/>
              </a:solidFill>
            </a:ln>
            <a:effectLst>
              <a:outerShdw blurRad="50800" dist="38100" dir="2700000" algn="tl" rotWithShape="0">
                <a:prstClr val="black">
                  <a:alpha val="40000"/>
                </a:prstClr>
              </a:outerShdw>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25-4BFD-B010-CFD8B75093E4}"/>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C8-418E-BAF6-EF2FD7A4B22B}"/>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C8-418E-BAF6-EF2FD7A4B22B}"/>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C8-418E-BAF6-EF2FD7A4B22B}"/>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8BA-45B1-968F-6749D616939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Sheet1!$G$2:$G$6</c:f>
              <c:numCache>
                <c:formatCode>0%</c:formatCode>
                <c:ptCount val="5"/>
                <c:pt idx="0">
                  <c:v>3.5000000000000003E-2</c:v>
                </c:pt>
                <c:pt idx="1">
                  <c:v>2.9000000000000001E-2</c:v>
                </c:pt>
                <c:pt idx="2">
                  <c:v>3.4000000000000002E-2</c:v>
                </c:pt>
                <c:pt idx="3">
                  <c:v>4.2000000000000003E-2</c:v>
                </c:pt>
                <c:pt idx="4">
                  <c:v>2.9000000000000001E-2</c:v>
                </c:pt>
              </c:numCache>
            </c:numRef>
          </c:val>
          <c:extLst>
            <c:ext xmlns:c16="http://schemas.microsoft.com/office/drawing/2014/chart" uri="{C3380CC4-5D6E-409C-BE32-E72D297353CC}">
              <c16:uniqueId val="{00000005-5E14-3C4B-A511-3AFA47472990}"/>
            </c:ext>
          </c:extLst>
        </c:ser>
        <c:ser>
          <c:idx val="6"/>
          <c:order val="6"/>
          <c:tx>
            <c:strRef>
              <c:f>Sheet1!$H$1</c:f>
              <c:strCache>
                <c:ptCount val="1"/>
                <c:pt idx="0">
                  <c:v>Streaming TV shows online w/ads</c:v>
                </c:pt>
              </c:strCache>
            </c:strRef>
          </c:tx>
          <c:spPr>
            <a:solidFill>
              <a:srgbClr val="F5AD99"/>
            </a:solidFill>
            <a:ln>
              <a:solidFill>
                <a:schemeClr val="tx1"/>
              </a:solidFill>
            </a:ln>
            <a:effectLst>
              <a:outerShdw blurRad="50800" dist="38100" dir="2700000" algn="tl" rotWithShape="0">
                <a:prstClr val="black">
                  <a:alpha val="40000"/>
                </a:prstClr>
              </a:outerShdw>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25-4BFD-B010-CFD8B75093E4}"/>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25-4BFD-B010-CFD8B75093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Sheet1!$H$2:$H$6</c:f>
              <c:numCache>
                <c:formatCode>0%</c:formatCode>
                <c:ptCount val="5"/>
                <c:pt idx="0">
                  <c:v>3.4000000000000002E-2</c:v>
                </c:pt>
                <c:pt idx="1">
                  <c:v>3.5000000000000003E-2</c:v>
                </c:pt>
                <c:pt idx="2">
                  <c:v>4.4999999999999998E-2</c:v>
                </c:pt>
                <c:pt idx="3">
                  <c:v>4.3999999999999997E-2</c:v>
                </c:pt>
                <c:pt idx="4">
                  <c:v>3.7999999999999999E-2</c:v>
                </c:pt>
              </c:numCache>
            </c:numRef>
          </c:val>
          <c:extLst>
            <c:ext xmlns:c16="http://schemas.microsoft.com/office/drawing/2014/chart" uri="{C3380CC4-5D6E-409C-BE32-E72D297353CC}">
              <c16:uniqueId val="{00000006-5E14-3C4B-A511-3AFA47472990}"/>
            </c:ext>
          </c:extLst>
        </c:ser>
        <c:ser>
          <c:idx val="7"/>
          <c:order val="7"/>
          <c:tx>
            <c:strRef>
              <c:f>Sheet1!$I$1</c:f>
              <c:strCache>
                <c:ptCount val="1"/>
                <c:pt idx="0">
                  <c:v>Broadcast TV web/apps</c:v>
                </c:pt>
              </c:strCache>
            </c:strRef>
          </c:tx>
          <c:spPr>
            <a:solidFill>
              <a:srgbClr val="00B0F0"/>
            </a:solidFill>
            <a:ln>
              <a:solidFill>
                <a:schemeClr val="tx1"/>
              </a:solidFill>
            </a:ln>
            <a:effectLst>
              <a:outerShdw blurRad="50800" dist="38100" dir="2700000" algn="tl" rotWithShape="0">
                <a:prstClr val="black">
                  <a:alpha val="40000"/>
                </a:prstClr>
              </a:outerShdw>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26-9B40-BFF8-7B819339E838}"/>
                </c:ext>
              </c:extLst>
            </c:dLbl>
            <c:dLbl>
              <c:idx val="3"/>
              <c:delete val="1"/>
              <c:extLst>
                <c:ext xmlns:c15="http://schemas.microsoft.com/office/drawing/2012/chart" uri="{CE6537A1-D6FC-4f65-9D91-7224C49458BB}"/>
                <c:ext xmlns:c16="http://schemas.microsoft.com/office/drawing/2014/chart" uri="{C3380CC4-5D6E-409C-BE32-E72D297353CC}">
                  <c16:uniqueId val="{00000002-CC26-9B40-BFF8-7B819339E8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Sheet1!$I$2:$I$6</c:f>
              <c:numCache>
                <c:formatCode>0%</c:formatCode>
                <c:ptCount val="5"/>
                <c:pt idx="0">
                  <c:v>0.03</c:v>
                </c:pt>
                <c:pt idx="1">
                  <c:v>3.5000000000000003E-2</c:v>
                </c:pt>
                <c:pt idx="2">
                  <c:v>0.03</c:v>
                </c:pt>
                <c:pt idx="3">
                  <c:v>2.3E-2</c:v>
                </c:pt>
                <c:pt idx="4">
                  <c:v>2.7E-2</c:v>
                </c:pt>
              </c:numCache>
            </c:numRef>
          </c:val>
          <c:extLst>
            <c:ext xmlns:c16="http://schemas.microsoft.com/office/drawing/2014/chart" uri="{C3380CC4-5D6E-409C-BE32-E72D297353CC}">
              <c16:uniqueId val="{00000007-5E14-3C4B-A511-3AFA47472990}"/>
            </c:ext>
          </c:extLst>
        </c:ser>
        <c:ser>
          <c:idx val="8"/>
          <c:order val="8"/>
          <c:tx>
            <c:strRef>
              <c:f>Sheet1!$J$1</c:f>
              <c:strCache>
                <c:ptCount val="1"/>
                <c:pt idx="0">
                  <c:v>Streaming video other than TV/movies</c:v>
                </c:pt>
              </c:strCache>
            </c:strRef>
          </c:tx>
          <c:spPr>
            <a:solidFill>
              <a:srgbClr val="67A1A1"/>
            </a:solidFill>
            <a:ln>
              <a:solidFill>
                <a:schemeClr val="tx1"/>
              </a:solidFill>
            </a:ln>
            <a:effectLst>
              <a:outerShdw blurRad="50800" dist="38100" dir="2700000" algn="tl" rotWithShape="0">
                <a:prstClr val="black">
                  <a:alpha val="40000"/>
                </a:prstClr>
              </a:outerShdw>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26-9B40-BFF8-7B819339E8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Sheet1!$J$2:$J$6</c:f>
              <c:numCache>
                <c:formatCode>0%</c:formatCode>
                <c:ptCount val="5"/>
                <c:pt idx="0">
                  <c:v>2.8000000000000001E-2</c:v>
                </c:pt>
                <c:pt idx="1">
                  <c:v>4.2000000000000003E-2</c:v>
                </c:pt>
                <c:pt idx="2">
                  <c:v>2.9000000000000001E-2</c:v>
                </c:pt>
                <c:pt idx="3">
                  <c:v>2.8000000000000001E-2</c:v>
                </c:pt>
                <c:pt idx="4">
                  <c:v>3.1E-2</c:v>
                </c:pt>
              </c:numCache>
            </c:numRef>
          </c:val>
          <c:extLst>
            <c:ext xmlns:c16="http://schemas.microsoft.com/office/drawing/2014/chart" uri="{C3380CC4-5D6E-409C-BE32-E72D297353CC}">
              <c16:uniqueId val="{0000000B-5E14-3C4B-A511-3AFA47472990}"/>
            </c:ext>
          </c:extLst>
        </c:ser>
        <c:ser>
          <c:idx val="9"/>
          <c:order val="9"/>
          <c:tx>
            <c:strRef>
              <c:f>Sheet1!$K$1</c:f>
              <c:strCache>
                <c:ptCount val="1"/>
                <c:pt idx="0">
                  <c:v>Newspaper (print only)</c:v>
                </c:pt>
              </c:strCache>
            </c:strRef>
          </c:tx>
          <c:spPr>
            <a:solidFill>
              <a:srgbClr val="FF6600"/>
            </a:solidFill>
            <a:ln w="9525">
              <a:solidFill>
                <a:schemeClr val="tx1"/>
              </a:solid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D8BA-45B1-968F-6749D616939F}"/>
                </c:ext>
              </c:extLst>
            </c:dLbl>
            <c:dLbl>
              <c:idx val="2"/>
              <c:delete val="1"/>
              <c:extLst>
                <c:ext xmlns:c15="http://schemas.microsoft.com/office/drawing/2012/chart" uri="{CE6537A1-D6FC-4f65-9D91-7224C49458BB}"/>
                <c:ext xmlns:c16="http://schemas.microsoft.com/office/drawing/2014/chart" uri="{C3380CC4-5D6E-409C-BE32-E72D297353CC}">
                  <c16:uniqueId val="{0000000B-D8BA-45B1-968F-6749D616939F}"/>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26-9B40-BFF8-7B819339E838}"/>
                </c:ext>
              </c:extLst>
            </c:dLbl>
            <c:dLbl>
              <c:idx val="4"/>
              <c:delete val="1"/>
              <c:extLst>
                <c:ext xmlns:c15="http://schemas.microsoft.com/office/drawing/2012/chart" uri="{CE6537A1-D6FC-4f65-9D91-7224C49458BB}"/>
                <c:ext xmlns:c16="http://schemas.microsoft.com/office/drawing/2014/chart" uri="{C3380CC4-5D6E-409C-BE32-E72D297353CC}">
                  <c16:uniqueId val="{0000000E-D8BA-45B1-968F-6749D616939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Sheet1!$K$2:$K$6</c:f>
              <c:numCache>
                <c:formatCode>0%</c:formatCode>
                <c:ptCount val="5"/>
                <c:pt idx="0">
                  <c:v>2.3E-2</c:v>
                </c:pt>
                <c:pt idx="1">
                  <c:v>2.5999999999999999E-2</c:v>
                </c:pt>
                <c:pt idx="2">
                  <c:v>2.3E-2</c:v>
                </c:pt>
                <c:pt idx="3">
                  <c:v>2.8000000000000001E-2</c:v>
                </c:pt>
                <c:pt idx="4">
                  <c:v>1.9E-2</c:v>
                </c:pt>
              </c:numCache>
            </c:numRef>
          </c:val>
          <c:extLst>
            <c:ext xmlns:c16="http://schemas.microsoft.com/office/drawing/2014/chart" uri="{C3380CC4-5D6E-409C-BE32-E72D297353CC}">
              <c16:uniqueId val="{00000001-5C99-CC42-B0A2-3502626764AA}"/>
            </c:ext>
          </c:extLst>
        </c:ser>
        <c:ser>
          <c:idx val="10"/>
          <c:order val="10"/>
          <c:tx>
            <c:strRef>
              <c:f>Sheet1!$L$1</c:f>
              <c:strCache>
                <c:ptCount val="1"/>
                <c:pt idx="0">
                  <c:v>Outdoor</c:v>
                </c:pt>
              </c:strCache>
            </c:strRef>
          </c:tx>
          <c:spPr>
            <a:solidFill>
              <a:srgbClr val="E3B905"/>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Sheet1!$L$2:$L$6</c:f>
              <c:numCache>
                <c:formatCode>0%</c:formatCode>
                <c:ptCount val="5"/>
                <c:pt idx="0">
                  <c:v>2.1000000000000001E-2</c:v>
                </c:pt>
                <c:pt idx="1">
                  <c:v>1.4E-2</c:v>
                </c:pt>
                <c:pt idx="2">
                  <c:v>1.4E-2</c:v>
                </c:pt>
                <c:pt idx="3">
                  <c:v>1.4E-2</c:v>
                </c:pt>
                <c:pt idx="4">
                  <c:v>1.2999999999999999E-2</c:v>
                </c:pt>
              </c:numCache>
            </c:numRef>
          </c:val>
          <c:extLst>
            <c:ext xmlns:c16="http://schemas.microsoft.com/office/drawing/2014/chart" uri="{C3380CC4-5D6E-409C-BE32-E72D297353CC}">
              <c16:uniqueId val="{00000000-D8BA-45B1-968F-6749D616939F}"/>
            </c:ext>
          </c:extLst>
        </c:ser>
        <c:ser>
          <c:idx val="11"/>
          <c:order val="11"/>
          <c:tx>
            <c:strRef>
              <c:f>Sheet1!$M$1</c:f>
              <c:strCache>
                <c:ptCount val="1"/>
                <c:pt idx="0">
                  <c:v>Internet video ad</c:v>
                </c:pt>
              </c:strCache>
            </c:strRef>
          </c:tx>
          <c:spPr>
            <a:solidFill>
              <a:srgbClr val="6E6EA2"/>
            </a:solidFill>
            <a:ln>
              <a:solidFill>
                <a:schemeClr val="tx1"/>
              </a:solidFill>
            </a:ln>
            <a:effectLst>
              <a:outerShdw blurRad="50800" dist="38100" dir="2700000" algn="tl" rotWithShape="0">
                <a:prstClr val="black">
                  <a:alpha val="40000"/>
                </a:prst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D8BA-45B1-968F-6749D616939F}"/>
                </c:ext>
              </c:extLst>
            </c:dLbl>
            <c:dLbl>
              <c:idx val="1"/>
              <c:delete val="1"/>
              <c:extLst>
                <c:ext xmlns:c15="http://schemas.microsoft.com/office/drawing/2012/chart" uri="{CE6537A1-D6FC-4f65-9D91-7224C49458BB}"/>
                <c:ext xmlns:c16="http://schemas.microsoft.com/office/drawing/2014/chart" uri="{C3380CC4-5D6E-409C-BE32-E72D297353CC}">
                  <c16:uniqueId val="{00000009-D8BA-45B1-968F-6749D616939F}"/>
                </c:ext>
              </c:extLst>
            </c:dLbl>
            <c:dLbl>
              <c:idx val="3"/>
              <c:delete val="1"/>
              <c:extLst>
                <c:ext xmlns:c15="http://schemas.microsoft.com/office/drawing/2012/chart" uri="{CE6537A1-D6FC-4f65-9D91-7224C49458BB}"/>
                <c:ext xmlns:c16="http://schemas.microsoft.com/office/drawing/2014/chart" uri="{C3380CC4-5D6E-409C-BE32-E72D297353CC}">
                  <c16:uniqueId val="{0000000C-D8BA-45B1-968F-6749D616939F}"/>
                </c:ext>
              </c:extLst>
            </c:dLbl>
            <c:dLbl>
              <c:idx val="4"/>
              <c:delete val="1"/>
              <c:extLst>
                <c:ext xmlns:c15="http://schemas.microsoft.com/office/drawing/2012/chart" uri="{CE6537A1-D6FC-4f65-9D91-7224C49458BB}"/>
                <c:ext xmlns:c16="http://schemas.microsoft.com/office/drawing/2014/chart" uri="{C3380CC4-5D6E-409C-BE32-E72D297353CC}">
                  <c16:uniqueId val="{0000000D-D8BA-45B1-968F-6749D616939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Awareness</c:v>
                </c:pt>
                <c:pt idx="1">
                  <c:v>Interest</c:v>
                </c:pt>
                <c:pt idx="2">
                  <c:v>Visit Store/Website 
for Info</c:v>
                </c:pt>
                <c:pt idx="3">
                  <c:v>Consideration</c:v>
                </c:pt>
                <c:pt idx="4">
                  <c:v>Purchase</c:v>
                </c:pt>
              </c:strCache>
            </c:strRef>
          </c:cat>
          <c:val>
            <c:numRef>
              <c:f>Sheet1!$M$2:$M$6</c:f>
              <c:numCache>
                <c:formatCode>0%</c:formatCode>
                <c:ptCount val="5"/>
                <c:pt idx="0">
                  <c:v>2.1000000000000001E-2</c:v>
                </c:pt>
                <c:pt idx="1">
                  <c:v>2.4E-2</c:v>
                </c:pt>
                <c:pt idx="2">
                  <c:v>2.7E-2</c:v>
                </c:pt>
                <c:pt idx="3">
                  <c:v>2.1000000000000001E-2</c:v>
                </c:pt>
                <c:pt idx="4">
                  <c:v>2.3E-2</c:v>
                </c:pt>
              </c:numCache>
            </c:numRef>
          </c:val>
          <c:extLst>
            <c:ext xmlns:c16="http://schemas.microsoft.com/office/drawing/2014/chart" uri="{C3380CC4-5D6E-409C-BE32-E72D297353CC}">
              <c16:uniqueId val="{00000001-D8BA-45B1-968F-6749D616939F}"/>
            </c:ext>
          </c:extLst>
        </c:ser>
        <c:ser>
          <c:idx val="12"/>
          <c:order val="12"/>
          <c:tx>
            <c:strRef>
              <c:f>Sheet1!$N$1</c:f>
              <c:strCache>
                <c:ptCount val="1"/>
                <c:pt idx="0">
                  <c:v>Movie theater</c:v>
                </c:pt>
              </c:strCache>
            </c:strRef>
          </c:tx>
          <c:spPr>
            <a:solidFill>
              <a:srgbClr val="9966FF"/>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Sheet1!$N$2:$N$6</c:f>
              <c:numCache>
                <c:formatCode>0%</c:formatCode>
                <c:ptCount val="5"/>
                <c:pt idx="0">
                  <c:v>0.02</c:v>
                </c:pt>
                <c:pt idx="1">
                  <c:v>1.7000000000000001E-2</c:v>
                </c:pt>
                <c:pt idx="2">
                  <c:v>2.4E-2</c:v>
                </c:pt>
                <c:pt idx="3">
                  <c:v>1.0999999999999999E-2</c:v>
                </c:pt>
                <c:pt idx="4">
                  <c:v>1.7000000000000001E-2</c:v>
                </c:pt>
              </c:numCache>
            </c:numRef>
          </c:val>
          <c:extLst>
            <c:ext xmlns:c16="http://schemas.microsoft.com/office/drawing/2014/chart" uri="{C3380CC4-5D6E-409C-BE32-E72D297353CC}">
              <c16:uniqueId val="{00000002-D8BA-45B1-968F-6749D616939F}"/>
            </c:ext>
          </c:extLst>
        </c:ser>
        <c:ser>
          <c:idx val="13"/>
          <c:order val="13"/>
          <c:tx>
            <c:strRef>
              <c:f>Sheet1!$O$1</c:f>
              <c:strCache>
                <c:ptCount val="1"/>
                <c:pt idx="0">
                  <c:v>Internet display/banner ad</c:v>
                </c:pt>
              </c:strCache>
            </c:strRef>
          </c:tx>
          <c:spPr>
            <a:solidFill>
              <a:srgbClr val="FF7373"/>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Sheet1!$O$2:$O$6</c:f>
              <c:numCache>
                <c:formatCode>0%</c:formatCode>
                <c:ptCount val="5"/>
                <c:pt idx="0">
                  <c:v>1.9E-2</c:v>
                </c:pt>
                <c:pt idx="1">
                  <c:v>2.1000000000000001E-2</c:v>
                </c:pt>
                <c:pt idx="2">
                  <c:v>2.1000000000000001E-2</c:v>
                </c:pt>
                <c:pt idx="3">
                  <c:v>1.4999999999999999E-2</c:v>
                </c:pt>
                <c:pt idx="4">
                  <c:v>1.4999999999999999E-2</c:v>
                </c:pt>
              </c:numCache>
            </c:numRef>
          </c:val>
          <c:extLst>
            <c:ext xmlns:c16="http://schemas.microsoft.com/office/drawing/2014/chart" uri="{C3380CC4-5D6E-409C-BE32-E72D297353CC}">
              <c16:uniqueId val="{00000003-D8BA-45B1-968F-6749D616939F}"/>
            </c:ext>
          </c:extLst>
        </c:ser>
        <c:ser>
          <c:idx val="14"/>
          <c:order val="14"/>
          <c:tx>
            <c:strRef>
              <c:f>Sheet1!$P$1</c:f>
              <c:strCache>
                <c:ptCount val="1"/>
                <c:pt idx="0">
                  <c:v>Magazine (print only)</c:v>
                </c:pt>
              </c:strCache>
            </c:strRef>
          </c:tx>
          <c:spPr>
            <a:solidFill>
              <a:srgbClr val="FFFF00"/>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Sheet1!$P$2:$P$6</c:f>
              <c:numCache>
                <c:formatCode>0%</c:formatCode>
                <c:ptCount val="5"/>
                <c:pt idx="0">
                  <c:v>1.9E-2</c:v>
                </c:pt>
                <c:pt idx="1">
                  <c:v>1.7000000000000001E-2</c:v>
                </c:pt>
                <c:pt idx="2">
                  <c:v>1.7999999999999999E-2</c:v>
                </c:pt>
                <c:pt idx="3">
                  <c:v>8.9999999999999993E-3</c:v>
                </c:pt>
                <c:pt idx="4">
                  <c:v>1.2E-2</c:v>
                </c:pt>
              </c:numCache>
            </c:numRef>
          </c:val>
          <c:extLst>
            <c:ext xmlns:c16="http://schemas.microsoft.com/office/drawing/2014/chart" uri="{C3380CC4-5D6E-409C-BE32-E72D297353CC}">
              <c16:uniqueId val="{00000004-D8BA-45B1-968F-6749D616939F}"/>
            </c:ext>
          </c:extLst>
        </c:ser>
        <c:ser>
          <c:idx val="15"/>
          <c:order val="15"/>
          <c:tx>
            <c:strRef>
              <c:f>Sheet1!$Q$1</c:f>
              <c:strCache>
                <c:ptCount val="1"/>
                <c:pt idx="0">
                  <c:v>Internet search</c:v>
                </c:pt>
              </c:strCache>
            </c:strRef>
          </c:tx>
          <c:spPr>
            <a:solidFill>
              <a:srgbClr val="059005"/>
            </a:solidFill>
            <a:ln>
              <a:solidFill>
                <a:schemeClr val="tx1"/>
              </a:solidFill>
            </a:ln>
            <a:effectLst>
              <a:outerShdw blurRad="50800" dist="38100" dir="2700000" algn="tl" rotWithShape="0">
                <a:prstClr val="black">
                  <a:alpha val="40000"/>
                </a:prstClr>
              </a:outerShdw>
            </a:effectLst>
          </c:spPr>
          <c:invertIfNegative val="0"/>
          <c:dLbls>
            <c:delete val="1"/>
          </c:dLbls>
          <c:cat>
            <c:strRef>
              <c:f>Sheet1!$A$2:$A$6</c:f>
              <c:strCache>
                <c:ptCount val="5"/>
                <c:pt idx="0">
                  <c:v>Awareness</c:v>
                </c:pt>
                <c:pt idx="1">
                  <c:v>Interest</c:v>
                </c:pt>
                <c:pt idx="2">
                  <c:v>Visit Store/Website 
for Info</c:v>
                </c:pt>
                <c:pt idx="3">
                  <c:v>Consideration</c:v>
                </c:pt>
                <c:pt idx="4">
                  <c:v>Purchase</c:v>
                </c:pt>
              </c:strCache>
            </c:strRef>
          </c:cat>
          <c:val>
            <c:numRef>
              <c:f>Sheet1!$Q$2:$Q$6</c:f>
              <c:numCache>
                <c:formatCode>0%</c:formatCode>
                <c:ptCount val="5"/>
                <c:pt idx="0">
                  <c:v>1.8000000000000002E-2</c:v>
                </c:pt>
                <c:pt idx="1">
                  <c:v>1.9E-2</c:v>
                </c:pt>
                <c:pt idx="2">
                  <c:v>2.1000000000000001E-2</c:v>
                </c:pt>
                <c:pt idx="3">
                  <c:v>2.4E-2</c:v>
                </c:pt>
                <c:pt idx="4">
                  <c:v>1.7000000000000001E-2</c:v>
                </c:pt>
              </c:numCache>
            </c:numRef>
          </c:val>
          <c:extLst>
            <c:ext xmlns:c16="http://schemas.microsoft.com/office/drawing/2014/chart" uri="{C3380CC4-5D6E-409C-BE32-E72D297353CC}">
              <c16:uniqueId val="{00000005-D8BA-45B1-968F-6749D616939F}"/>
            </c:ext>
          </c:extLst>
        </c:ser>
        <c:dLbls>
          <c:dLblPos val="ctr"/>
          <c:showLegendKey val="0"/>
          <c:showVal val="1"/>
          <c:showCatName val="0"/>
          <c:showSerName val="0"/>
          <c:showPercent val="0"/>
          <c:showBubbleSize val="0"/>
        </c:dLbls>
        <c:gapWidth val="85"/>
        <c:overlap val="100"/>
        <c:axId val="539553392"/>
        <c:axId val="539555744"/>
      </c:barChart>
      <c:catAx>
        <c:axId val="5395533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39555744"/>
        <c:crosses val="autoZero"/>
        <c:auto val="1"/>
        <c:lblAlgn val="ctr"/>
        <c:lblOffset val="0"/>
        <c:noMultiLvlLbl val="0"/>
      </c:catAx>
      <c:valAx>
        <c:axId val="539555744"/>
        <c:scaling>
          <c:orientation val="minMax"/>
        </c:scaling>
        <c:delete val="1"/>
        <c:axPos val="l"/>
        <c:numFmt formatCode="0%" sourceLinked="1"/>
        <c:majorTickMark val="none"/>
        <c:minorTickMark val="none"/>
        <c:tickLblPos val="nextTo"/>
        <c:crossAx val="539553392"/>
        <c:crosses val="autoZero"/>
        <c:crossBetween val="between"/>
      </c:valAx>
      <c:spPr>
        <a:noFill/>
        <a:ln>
          <a:noFill/>
        </a:ln>
        <a:effectLst/>
      </c:spPr>
    </c:plotArea>
    <c:legend>
      <c:legendPos val="b"/>
      <c:layout>
        <c:manualLayout>
          <c:xMode val="edge"/>
          <c:yMode val="edge"/>
          <c:x val="6.7114093959731542E-3"/>
          <c:y val="0.84528889311035116"/>
          <c:w val="0.98322147651006708"/>
          <c:h val="0.13411045087680754"/>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solidFill>
                  <a:schemeClr val="tx1"/>
                </a:solidFill>
              </a:rPr>
              <a:t>Online retail</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2369068237089188"/>
          <c:y val="0.11658704858297175"/>
          <c:w val="0.34271619552806959"/>
          <c:h val="0.84454533576656665"/>
        </c:manualLayout>
      </c:layout>
      <c:pieChart>
        <c:varyColors val="1"/>
        <c:ser>
          <c:idx val="0"/>
          <c:order val="0"/>
          <c:tx>
            <c:strRef>
              <c:f>Sheet1!$B$1</c:f>
              <c:strCache>
                <c:ptCount val="1"/>
                <c:pt idx="0">
                  <c:v>All 6 Categories</c:v>
                </c:pt>
              </c:strCache>
            </c:strRef>
          </c:tx>
          <c:spPr>
            <a:solidFill>
              <a:schemeClr val="accent6">
                <a:lumMod val="60000"/>
                <a:lumOff val="40000"/>
              </a:schemeClr>
            </a:solidFill>
            <a:ln>
              <a:solidFill>
                <a:schemeClr val="tx1"/>
              </a:solidFill>
            </a:ln>
          </c:spPr>
          <c:dPt>
            <c:idx val="0"/>
            <c:bubble3D val="0"/>
            <c:spPr>
              <a:solidFill>
                <a:srgbClr val="99CC00"/>
              </a:solidFill>
              <a:ln w="19050">
                <a:solidFill>
                  <a:schemeClr val="tx1"/>
                </a:solidFill>
              </a:ln>
              <a:effectLst/>
            </c:spPr>
            <c:extLst>
              <c:ext xmlns:c16="http://schemas.microsoft.com/office/drawing/2014/chart" uri="{C3380CC4-5D6E-409C-BE32-E72D297353CC}">
                <c16:uniqueId val="{00000001-EB16-A540-81BA-1E4F4FC63A74}"/>
              </c:ext>
            </c:extLst>
          </c:dPt>
          <c:dPt>
            <c:idx val="1"/>
            <c:bubble3D val="0"/>
            <c:spPr>
              <a:solidFill>
                <a:srgbClr val="008000"/>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B16-A540-81BA-1E4F4FC63A74}"/>
              </c:ext>
            </c:extLst>
          </c:dPt>
          <c:dLbls>
            <c:dLbl>
              <c:idx val="0"/>
              <c:layout>
                <c:manualLayout>
                  <c:x val="-9.3976103187544069E-2"/>
                  <c:y val="0.23805493903964703"/>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7BED724B-A85C-44CE-BFB6-1F00A40E46CC}" type="CATEGORYNAME">
                      <a:rPr lang="en-US">
                        <a:solidFill>
                          <a:schemeClr val="bg1"/>
                        </a:solidFill>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2000">
                        <a:solidFill>
                          <a:schemeClr val="bg1"/>
                        </a:solidFill>
                        <a:effectLst>
                          <a:outerShdw blurRad="38100" dist="38100" dir="2700000" algn="tl">
                            <a:srgbClr val="000000">
                              <a:alpha val="43137"/>
                            </a:srgbClr>
                          </a:outerShdw>
                        </a:effectLst>
                      </a:defRPr>
                    </a:pPr>
                    <a:fld id="{7CE3CEAC-4F1E-4553-B2A7-0B952D768FA9}" type="VALUE">
                      <a:rPr lang="en-US" b="1">
                        <a:solidFill>
                          <a:schemeClr val="bg1"/>
                        </a:solidFill>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B16-A540-81BA-1E4F4FC63A74}"/>
                </c:ext>
              </c:extLst>
            </c:dLbl>
            <c:dLbl>
              <c:idx val="1"/>
              <c:layout>
                <c:manualLayout>
                  <c:x val="0.18403939074624667"/>
                  <c:y val="-0.42156398296508901"/>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6FCABB7D-C89A-4122-BFF3-2CCDE32638BE}" type="CATEGORYNAME">
                      <a:rPr lang="en-US">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[CATEGORY NAME]</a:t>
                    </a:fld>
                    <a:endParaRPr lang="en-US" baseline="0" dirty="0">
                      <a:effectLst>
                        <a:outerShdw blurRad="38100" dist="38100" dir="2700000" algn="tl">
                          <a:srgbClr val="000000">
                            <a:alpha val="43137"/>
                          </a:srgbClr>
                        </a:outerShdw>
                      </a:effectLst>
                    </a:endParaRPr>
                  </a:p>
                  <a:p>
                    <a:pPr>
                      <a:defRPr sz="2000">
                        <a:solidFill>
                          <a:schemeClr val="bg1"/>
                        </a:solidFill>
                        <a:effectLst>
                          <a:outerShdw blurRad="38100" dist="38100" dir="2700000" algn="tl">
                            <a:srgbClr val="000000">
                              <a:alpha val="43137"/>
                            </a:srgbClr>
                          </a:outerShdw>
                        </a:effectLst>
                      </a:defRPr>
                    </a:pPr>
                    <a:fld id="{EA7D4FC5-D34C-4A1E-8E2D-FCDC2B99DE5C}" type="VALUE">
                      <a:rPr lang="en-US" b="1">
                        <a:effectLst>
                          <a:outerShdw blurRad="38100" dist="38100" dir="2700000" algn="tl">
                            <a:srgbClr val="000000">
                              <a:alpha val="43137"/>
                            </a:srgbClr>
                          </a:outerShdw>
                        </a:effectLst>
                      </a:rPr>
                      <a:pPr>
                        <a:defRPr sz="2000">
                          <a:solidFill>
                            <a:schemeClr val="bg1"/>
                          </a:solidFill>
                          <a:effectLst>
                            <a:outerShdw blurRad="38100" dist="38100" dir="2700000" algn="tl">
                              <a:srgbClr val="000000">
                                <a:alpha val="43137"/>
                              </a:srgbClr>
                            </a:outerShdw>
                          </a:effectLst>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025172186706872"/>
                      <c:h val="0.14196242171189979"/>
                    </c:manualLayout>
                  </c15:layout>
                  <c15:dlblFieldTable/>
                  <c15:showDataLabelsRange val="0"/>
                </c:ext>
                <c:ext xmlns:c16="http://schemas.microsoft.com/office/drawing/2014/chart" uri="{C3380CC4-5D6E-409C-BE32-E72D297353CC}">
                  <c16:uniqueId val="{00000003-EB16-A540-81BA-1E4F4FC63A7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Cable TV</c:v>
                </c:pt>
                <c:pt idx="1">
                  <c:v>Broadcast TV</c:v>
                </c:pt>
              </c:strCache>
            </c:strRef>
          </c:cat>
          <c:val>
            <c:numRef>
              <c:f>Sheet1!$B$2:$B$3</c:f>
              <c:numCache>
                <c:formatCode>0.0%</c:formatCode>
                <c:ptCount val="2"/>
                <c:pt idx="0">
                  <c:v>0.32442046850425349</c:v>
                </c:pt>
                <c:pt idx="1">
                  <c:v>0.67557953149574657</c:v>
                </c:pt>
              </c:numCache>
            </c:numRef>
          </c:val>
          <c:extLst>
            <c:ext xmlns:c16="http://schemas.microsoft.com/office/drawing/2014/chart" uri="{C3380CC4-5D6E-409C-BE32-E72D297353CC}">
              <c16:uniqueId val="{00000004-EB16-A540-81BA-1E4F4FC63A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83156390878756"/>
          <c:y val="0.11762054704379939"/>
          <c:w val="0.66456338208295684"/>
          <c:h val="0.87862843745500385"/>
        </c:manualLayout>
      </c:layout>
      <c:barChart>
        <c:barDir val="bar"/>
        <c:grouping val="clustered"/>
        <c:varyColors val="0"/>
        <c:ser>
          <c:idx val="0"/>
          <c:order val="0"/>
          <c:tx>
            <c:strRef>
              <c:f>Sheet1!$B$1</c:f>
              <c:strCache>
                <c:ptCount val="1"/>
                <c:pt idx="0">
                  <c:v>Column1</c:v>
                </c:pt>
              </c:strCache>
            </c:strRef>
          </c:tx>
          <c:spPr>
            <a:solidFill>
              <a:srgbClr val="3333FF"/>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C1FB-6441-93FF-EEC2AD9A128B}"/>
              </c:ext>
            </c:extLst>
          </c:dPt>
          <c:dPt>
            <c:idx val="1"/>
            <c:invertIfNegative val="0"/>
            <c:bubble3D val="0"/>
            <c:spPr>
              <a:solidFill>
                <a:srgbClr val="FF0000"/>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C1FB-6441-93FF-EEC2AD9A128B}"/>
              </c:ext>
            </c:extLst>
          </c:dPt>
          <c:dPt>
            <c:idx val="2"/>
            <c:invertIfNegative val="0"/>
            <c:bubble3D val="0"/>
            <c:spPr>
              <a:solidFill>
                <a:srgbClr val="7F7F7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C1FB-6441-93FF-EEC2AD9A128B}"/>
              </c:ext>
            </c:extLst>
          </c:dPt>
          <c:dPt>
            <c:idx val="3"/>
            <c:invertIfNegative val="0"/>
            <c:bubble3D val="0"/>
            <c:spPr>
              <a:solidFill>
                <a:srgbClr val="0099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C1FB-6441-93FF-EEC2AD9A128B}"/>
              </c:ext>
            </c:extLst>
          </c:dPt>
          <c:dPt>
            <c:idx val="4"/>
            <c:invertIfNegative val="0"/>
            <c:bubble3D val="0"/>
            <c:spPr>
              <a:solidFill>
                <a:srgbClr val="9D5ECE"/>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C1FB-6441-93FF-EEC2AD9A128B}"/>
              </c:ext>
            </c:extLst>
          </c:dPt>
          <c:dPt>
            <c:idx val="5"/>
            <c:invertIfNegative val="0"/>
            <c:bubble3D val="0"/>
            <c:spPr>
              <a:solidFill>
                <a:srgbClr val="FAA4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C1FB-6441-93FF-EEC2AD9A128B}"/>
              </c:ext>
            </c:extLst>
          </c:dPt>
          <c:dPt>
            <c:idx val="6"/>
            <c:invertIfNegative val="0"/>
            <c:bubble3D val="0"/>
            <c:spPr>
              <a:solidFill>
                <a:srgbClr val="D3D3D3"/>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C1FB-6441-93FF-EEC2AD9A128B}"/>
              </c:ext>
            </c:extLst>
          </c:dPt>
          <c:dPt>
            <c:idx val="7"/>
            <c:invertIfNegative val="0"/>
            <c:bubble3D val="0"/>
            <c:spPr>
              <a:solidFill>
                <a:srgbClr val="548234"/>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C1FB-6441-93FF-EEC2AD9A128B}"/>
              </c:ext>
            </c:extLst>
          </c:dPt>
          <c:dPt>
            <c:idx val="8"/>
            <c:invertIfNegative val="0"/>
            <c:bubble3D val="0"/>
            <c:spPr>
              <a:solidFill>
                <a:srgbClr val="D7FCA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C1FB-6441-93FF-EEC2AD9A128B}"/>
              </c:ext>
            </c:extLst>
          </c:dPt>
          <c:dPt>
            <c:idx val="9"/>
            <c:invertIfNegative val="0"/>
            <c:bubble3D val="0"/>
            <c:spPr>
              <a:solidFill>
                <a:srgbClr val="F76603"/>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C1FB-6441-93FF-EEC2AD9A128B}"/>
              </c:ext>
            </c:extLst>
          </c:dPt>
          <c:dPt>
            <c:idx val="10"/>
            <c:invertIfNegative val="0"/>
            <c:bubble3D val="0"/>
            <c:spPr>
              <a:solidFill>
                <a:srgbClr val="B25C3B"/>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5-C1FB-6441-93FF-EEC2AD9A128B}"/>
              </c:ext>
            </c:extLst>
          </c:dPt>
          <c:dPt>
            <c:idx val="11"/>
            <c:invertIfNegative val="0"/>
            <c:bubble3D val="0"/>
            <c:spPr>
              <a:solidFill>
                <a:srgbClr val="5AC796"/>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7-C1FB-6441-93FF-EEC2AD9A128B}"/>
              </c:ext>
            </c:extLst>
          </c:dPt>
          <c:dPt>
            <c:idx val="12"/>
            <c:invertIfNegative val="0"/>
            <c:bubble3D val="0"/>
            <c:spPr>
              <a:solidFill>
                <a:srgbClr val="FFCCCC"/>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9-EC50-5246-8FC5-F13BC57815C5}"/>
              </c:ext>
            </c:extLst>
          </c:dPt>
          <c:dPt>
            <c:idx val="13"/>
            <c:invertIfNegative val="0"/>
            <c:bubble3D val="0"/>
            <c:spPr>
              <a:solidFill>
                <a:srgbClr val="F5027C"/>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B-9792-431F-859F-2A1CED30008F}"/>
              </c:ext>
            </c:extLst>
          </c:dPt>
          <c:dPt>
            <c:idx val="14"/>
            <c:invertIfNegative val="0"/>
            <c:bubble3D val="0"/>
            <c:spPr>
              <a:solidFill>
                <a:srgbClr val="FF6666"/>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A-1672-43A9-8D30-919CA094E6A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Broadcast TV News</c:v>
                </c:pt>
                <c:pt idx="1">
                  <c:v>Social media</c:v>
                </c:pt>
                <c:pt idx="2">
                  <c:v>Cable  TV news</c:v>
                </c:pt>
                <c:pt idx="3">
                  <c:v>Broadcast TV news web/apps</c:v>
                </c:pt>
                <c:pt idx="4">
                  <c:v>All other Internet news web/apps</c:v>
                </c:pt>
                <c:pt idx="5">
                  <c:v>Radio</c:v>
                </c:pt>
                <c:pt idx="6">
                  <c:v>Cable TV news web/apps</c:v>
                </c:pt>
                <c:pt idx="7">
                  <c:v>Local newspapers</c:v>
                </c:pt>
                <c:pt idx="8">
                  <c:v>Public TV news</c:v>
                </c:pt>
                <c:pt idx="9">
                  <c:v>National newspapers</c:v>
                </c:pt>
                <c:pt idx="10">
                  <c:v>Local/National newspaper web/apps</c:v>
                </c:pt>
                <c:pt idx="11">
                  <c:v>Public TV news web/apps</c:v>
                </c:pt>
                <c:pt idx="12">
                  <c:v>Podcasts</c:v>
                </c:pt>
                <c:pt idx="13">
                  <c:v>Radio web/apps</c:v>
                </c:pt>
                <c:pt idx="14">
                  <c:v>Streaming radio</c:v>
                </c:pt>
              </c:strCache>
            </c:strRef>
          </c:cat>
          <c:val>
            <c:numRef>
              <c:f>Sheet1!$B$2:$B$16</c:f>
              <c:numCache>
                <c:formatCode>0.00%</c:formatCode>
                <c:ptCount val="15"/>
                <c:pt idx="0">
                  <c:v>0.27</c:v>
                </c:pt>
                <c:pt idx="1">
                  <c:v>0.18099999999999999</c:v>
                </c:pt>
                <c:pt idx="2">
                  <c:v>0.12</c:v>
                </c:pt>
                <c:pt idx="3">
                  <c:v>7.2999999999999995E-2</c:v>
                </c:pt>
                <c:pt idx="4">
                  <c:v>5.8999999999999997E-2</c:v>
                </c:pt>
                <c:pt idx="5">
                  <c:v>4.9000000000000002E-2</c:v>
                </c:pt>
                <c:pt idx="6">
                  <c:v>4.7E-2</c:v>
                </c:pt>
                <c:pt idx="7">
                  <c:v>3.4000000000000002E-2</c:v>
                </c:pt>
                <c:pt idx="8">
                  <c:v>3.4000000000000002E-2</c:v>
                </c:pt>
                <c:pt idx="9">
                  <c:v>3.2000000000000001E-2</c:v>
                </c:pt>
                <c:pt idx="10">
                  <c:v>2.4E-2</c:v>
                </c:pt>
                <c:pt idx="11">
                  <c:v>2.1000000000000001E-2</c:v>
                </c:pt>
                <c:pt idx="12">
                  <c:v>1.9E-2</c:v>
                </c:pt>
                <c:pt idx="13">
                  <c:v>1.7999999999999999E-2</c:v>
                </c:pt>
                <c:pt idx="14">
                  <c:v>1.7999999999999999E-2</c:v>
                </c:pt>
              </c:numCache>
            </c:numRef>
          </c:val>
          <c:extLst>
            <c:ext xmlns:c16="http://schemas.microsoft.com/office/drawing/2014/chart" uri="{C3380CC4-5D6E-409C-BE32-E72D297353CC}">
              <c16:uniqueId val="{00000018-C1FB-6441-93FF-EEC2AD9A128B}"/>
            </c:ext>
          </c:extLst>
        </c:ser>
        <c:dLbls>
          <c:showLegendKey val="0"/>
          <c:showVal val="0"/>
          <c:showCatName val="0"/>
          <c:showSerName val="0"/>
          <c:showPercent val="0"/>
          <c:showBubbleSize val="0"/>
        </c:dLbls>
        <c:gapWidth val="40"/>
        <c:axId val="539557312"/>
        <c:axId val="539554176"/>
      </c:barChart>
      <c:catAx>
        <c:axId val="539557312"/>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39554176"/>
        <c:crosses val="autoZero"/>
        <c:auto val="1"/>
        <c:lblAlgn val="ctr"/>
        <c:lblOffset val="100"/>
        <c:noMultiLvlLbl val="0"/>
      </c:catAx>
      <c:valAx>
        <c:axId val="539554176"/>
        <c:scaling>
          <c:orientation val="minMax"/>
        </c:scaling>
        <c:delete val="1"/>
        <c:axPos val="t"/>
        <c:numFmt formatCode="0.00%" sourceLinked="1"/>
        <c:majorTickMark val="none"/>
        <c:minorTickMark val="none"/>
        <c:tickLblPos val="nextTo"/>
        <c:crossAx val="539557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US" dirty="0"/>
              <a:t>Agree with this statement</a:t>
            </a:r>
          </a:p>
          <a:p>
            <a:pPr>
              <a:defRPr sz="2000" b="1">
                <a:solidFill>
                  <a:schemeClr val="tx1"/>
                </a:solidFill>
              </a:defRPr>
            </a:pPr>
            <a:r>
              <a:rPr lang="en-US" b="0" dirty="0"/>
              <a:t>Online retail</a:t>
            </a:r>
          </a:p>
        </c:rich>
      </c:tx>
      <c:layout>
        <c:manualLayout>
          <c:xMode val="edge"/>
          <c:yMode val="edge"/>
          <c:x val="0.34701712758711689"/>
          <c:y val="0"/>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2182355370096927"/>
          <c:y val="0.13260395698835015"/>
          <c:w val="0.59559297520243748"/>
          <c:h val="0.86257943925233649"/>
        </c:manualLayout>
      </c:layout>
      <c:barChart>
        <c:barDir val="bar"/>
        <c:grouping val="clustered"/>
        <c:varyColors val="0"/>
        <c:ser>
          <c:idx val="0"/>
          <c:order val="0"/>
          <c:tx>
            <c:strRef>
              <c:f>Sheet1!$B$1</c:f>
              <c:strCache>
                <c:ptCount val="1"/>
                <c:pt idx="0">
                  <c:v>Agree with this statement</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Pt>
            <c:idx val="4"/>
            <c:invertIfNegative val="0"/>
            <c:bubble3D val="0"/>
            <c:spPr>
              <a:solidFill>
                <a:srgbClr val="3233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1-7B2A-4D4C-8A09-408CB97B5E6A}"/>
              </c:ext>
            </c:extLst>
          </c:dPt>
          <c:dPt>
            <c:idx val="6"/>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F-DABA-434A-B1F0-5D92C8A3D085}"/>
              </c:ext>
            </c:extLst>
          </c:dPt>
          <c:dPt>
            <c:idx val="7"/>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991-6B40-9B8F-97867AD93633}"/>
              </c:ext>
            </c:extLst>
          </c:dPt>
          <c:dPt>
            <c:idx val="8"/>
            <c:invertIfNegative val="0"/>
            <c:bubble3D val="0"/>
            <c:spPr>
              <a:solidFill>
                <a:schemeClr val="accent1"/>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991-6B40-9B8F-97867AD93633}"/>
              </c:ext>
            </c:extLst>
          </c:dPt>
          <c:dPt>
            <c:idx val="9"/>
            <c:invertIfNegative val="0"/>
            <c:bubble3D val="0"/>
            <c:spPr>
              <a:solidFill>
                <a:srgbClr val="37CF1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991-6B40-9B8F-97867AD93633}"/>
              </c:ext>
            </c:extLst>
          </c:dPt>
          <c:dPt>
            <c:idx val="10"/>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E991-6B40-9B8F-97867AD93633}"/>
              </c:ext>
            </c:extLst>
          </c:dPt>
          <c:dPt>
            <c:idx val="11"/>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E991-6B40-9B8F-97867AD93633}"/>
              </c:ext>
            </c:extLst>
          </c:dPt>
          <c:dPt>
            <c:idx val="12"/>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E991-6B40-9B8F-97867AD93633}"/>
              </c:ext>
            </c:extLst>
          </c:dPt>
          <c:dPt>
            <c:idx val="13"/>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E991-6B40-9B8F-97867AD93633}"/>
              </c:ext>
            </c:extLst>
          </c:dPt>
          <c:dPt>
            <c:idx val="14"/>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2-607C-4CC9-81AC-BDC9FC9465C6}"/>
              </c:ext>
            </c:extLst>
          </c:dPt>
          <c:dPt>
            <c:idx val="15"/>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3-607C-4CC9-81AC-BDC9FC9465C6}"/>
              </c:ext>
            </c:extLst>
          </c:dPt>
          <c:dPt>
            <c:idx val="16"/>
            <c:invertIfNegative val="0"/>
            <c:bubble3D val="0"/>
            <c:spPr>
              <a:solidFill>
                <a:schemeClr val="accent2"/>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14-607C-4CC9-81AC-BDC9FC9465C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Local Broadcast TV News</c:v>
                </c:pt>
                <c:pt idx="1">
                  <c:v>Broadcast network national news</c:v>
                </c:pt>
                <c:pt idx="2">
                  <c:v>Local newspapers</c:v>
                </c:pt>
                <c:pt idx="3">
                  <c:v>National newspapers</c:v>
                </c:pt>
                <c:pt idx="4">
                  <c:v>Public TV news</c:v>
                </c:pt>
                <c:pt idx="5">
                  <c:v>Radio</c:v>
                </c:pt>
                <c:pt idx="6">
                  <c:v>Local/National newspaper web/apps</c:v>
                </c:pt>
                <c:pt idx="7">
                  <c:v>Local broadcast TV news web/apps</c:v>
                </c:pt>
                <c:pt idx="8">
                  <c:v>Cable TV news</c:v>
                </c:pt>
                <c:pt idx="9">
                  <c:v>Broadcast network national news web/apps</c:v>
                </c:pt>
                <c:pt idx="10">
                  <c:v>Public TV news web/apps</c:v>
                </c:pt>
                <c:pt idx="11">
                  <c:v>Cable TV news web/apps</c:v>
                </c:pt>
                <c:pt idx="12">
                  <c:v>Radio web/apps</c:v>
                </c:pt>
                <c:pt idx="13">
                  <c:v>All other Internet news web/apps</c:v>
                </c:pt>
                <c:pt idx="14">
                  <c:v>Streaming radio</c:v>
                </c:pt>
                <c:pt idx="15">
                  <c:v>Social media</c:v>
                </c:pt>
                <c:pt idx="16">
                  <c:v>Podcasts</c:v>
                </c:pt>
              </c:strCache>
            </c:strRef>
          </c:cat>
          <c:val>
            <c:numRef>
              <c:f>Sheet1!$B$2:$B$18</c:f>
              <c:numCache>
                <c:formatCode>0.00%</c:formatCode>
                <c:ptCount val="17"/>
                <c:pt idx="0">
                  <c:v>0.746</c:v>
                </c:pt>
                <c:pt idx="1">
                  <c:v>0.73499999999999999</c:v>
                </c:pt>
                <c:pt idx="2">
                  <c:v>0.70499999999999996</c:v>
                </c:pt>
                <c:pt idx="3">
                  <c:v>0.68600000000000005</c:v>
                </c:pt>
                <c:pt idx="4">
                  <c:v>0.68100000000000005</c:v>
                </c:pt>
                <c:pt idx="5">
                  <c:v>0.67</c:v>
                </c:pt>
                <c:pt idx="6">
                  <c:v>0.66200000000000003</c:v>
                </c:pt>
                <c:pt idx="7">
                  <c:v>0.65400000000000003</c:v>
                </c:pt>
                <c:pt idx="8">
                  <c:v>0.65200000000000002</c:v>
                </c:pt>
                <c:pt idx="9">
                  <c:v>0.65</c:v>
                </c:pt>
                <c:pt idx="10">
                  <c:v>0.628</c:v>
                </c:pt>
                <c:pt idx="11">
                  <c:v>0.59599999999999997</c:v>
                </c:pt>
                <c:pt idx="12">
                  <c:v>0.58799999999999997</c:v>
                </c:pt>
                <c:pt idx="13">
                  <c:v>0.55800000000000005</c:v>
                </c:pt>
                <c:pt idx="14">
                  <c:v>0.55600000000000005</c:v>
                </c:pt>
                <c:pt idx="15">
                  <c:v>0.49</c:v>
                </c:pt>
                <c:pt idx="16">
                  <c:v>0.48899999999999999</c:v>
                </c:pt>
              </c:numCache>
            </c:numRef>
          </c:val>
          <c:extLst>
            <c:ext xmlns:c16="http://schemas.microsoft.com/office/drawing/2014/chart" uri="{C3380CC4-5D6E-409C-BE32-E72D297353CC}">
              <c16:uniqueId val="{0000000E-E991-6B40-9B8F-97867AD93633}"/>
            </c:ext>
          </c:extLst>
        </c:ser>
        <c:dLbls>
          <c:showLegendKey val="0"/>
          <c:showVal val="0"/>
          <c:showCatName val="0"/>
          <c:showSerName val="0"/>
          <c:showPercent val="0"/>
          <c:showBubbleSize val="0"/>
        </c:dLbls>
        <c:gapWidth val="83"/>
        <c:axId val="539550648"/>
        <c:axId val="539554960"/>
      </c:barChart>
      <c:catAx>
        <c:axId val="539550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39554960"/>
        <c:crosses val="autoZero"/>
        <c:auto val="1"/>
        <c:lblAlgn val="ctr"/>
        <c:lblOffset val="100"/>
        <c:noMultiLvlLbl val="0"/>
      </c:catAx>
      <c:valAx>
        <c:axId val="539554960"/>
        <c:scaling>
          <c:orientation val="minMax"/>
        </c:scaling>
        <c:delete val="1"/>
        <c:axPos val="t"/>
        <c:numFmt formatCode="0.00%" sourceLinked="1"/>
        <c:majorTickMark val="none"/>
        <c:minorTickMark val="none"/>
        <c:tickLblPos val="nextTo"/>
        <c:crossAx val="539550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0.21476</cdr:x>
      <cdr:y>0.08203</cdr:y>
    </cdr:from>
    <cdr:to>
      <cdr:x>0.29697</cdr:x>
      <cdr:y>0.13571</cdr:y>
    </cdr:to>
    <cdr:sp macro="" textlink="">
      <cdr:nvSpPr>
        <cdr:cNvPr id="2" name="TextBox 8"/>
        <cdr:cNvSpPr txBox="1"/>
      </cdr:nvSpPr>
      <cdr:spPr>
        <a:xfrm xmlns:a="http://schemas.openxmlformats.org/drawingml/2006/main">
          <a:off x="2371703" y="399327"/>
          <a:ext cx="907887" cy="26132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1200" dirty="0"/>
            <a:t>Any Action</a:t>
          </a:r>
        </a:p>
      </cdr:txBody>
    </cdr:sp>
  </cdr:relSizeAnchor>
</c:userShapes>
</file>

<file path=ppt/drawings/drawing2.xml><?xml version="1.0" encoding="utf-8"?>
<c:userShapes xmlns:c="http://schemas.openxmlformats.org/drawingml/2006/chart">
  <cdr:relSizeAnchor xmlns:cdr="http://schemas.openxmlformats.org/drawingml/2006/chartDrawing">
    <cdr:from>
      <cdr:x>0.88615</cdr:x>
      <cdr:y>0.13046</cdr:y>
    </cdr:from>
    <cdr:to>
      <cdr:x>0.98993</cdr:x>
      <cdr:y>0.17591</cdr:y>
    </cdr:to>
    <cdr:sp macro="" textlink="">
      <cdr:nvSpPr>
        <cdr:cNvPr id="2" name="TextBox 1">
          <a:extLst xmlns:a="http://schemas.openxmlformats.org/drawingml/2006/main">
            <a:ext uri="{FF2B5EF4-FFF2-40B4-BE49-F238E27FC236}">
              <a16:creationId xmlns:a16="http://schemas.microsoft.com/office/drawing/2014/main" id="{08370435-111F-4B9D-B841-9614CF99A4D1}"/>
            </a:ext>
          </a:extLst>
        </cdr:cNvPr>
        <cdr:cNvSpPr txBox="1"/>
      </cdr:nvSpPr>
      <cdr:spPr>
        <a:xfrm xmlns:a="http://schemas.openxmlformats.org/drawingml/2006/main">
          <a:off x="10059743" y="571995"/>
          <a:ext cx="1178169" cy="19929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dirty="0"/>
            <a:t>Same or more</a:t>
          </a:r>
        </a:p>
      </cdr:txBody>
    </cdr:sp>
  </cdr:relSizeAnchor>
  <cdr:relSizeAnchor xmlns:cdr="http://schemas.openxmlformats.org/drawingml/2006/chartDrawing">
    <cdr:from>
      <cdr:x>0.90352</cdr:x>
      <cdr:y>0.26737</cdr:y>
    </cdr:from>
    <cdr:to>
      <cdr:x>0.97256</cdr:x>
      <cdr:y>0.40924</cdr:y>
    </cdr:to>
    <cdr:sp macro="" textlink="">
      <cdr:nvSpPr>
        <cdr:cNvPr id="4" name="TextBox 3">
          <a:extLst xmlns:a="http://schemas.openxmlformats.org/drawingml/2006/main">
            <a:ext uri="{FF2B5EF4-FFF2-40B4-BE49-F238E27FC236}">
              <a16:creationId xmlns:a16="http://schemas.microsoft.com/office/drawing/2014/main" id="{FFBF5943-B0A2-4EE3-A3BB-92F779C61D01}"/>
            </a:ext>
          </a:extLst>
        </cdr:cNvPr>
        <cdr:cNvSpPr txBox="1"/>
      </cdr:nvSpPr>
      <cdr:spPr>
        <a:xfrm xmlns:a="http://schemas.openxmlformats.org/drawingml/2006/main">
          <a:off x="10256942" y="1172264"/>
          <a:ext cx="783771" cy="62204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400" b="1" dirty="0"/>
            <a:t>79%</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29282" cy="351957"/>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sz="quarter" idx="1"/>
          </p:nvPr>
        </p:nvSpPr>
        <p:spPr>
          <a:xfrm>
            <a:off x="5265014" y="1"/>
            <a:ext cx="4029282" cy="351957"/>
          </a:xfrm>
          <a:prstGeom prst="rect">
            <a:avLst/>
          </a:prstGeom>
        </p:spPr>
        <p:txBody>
          <a:bodyPr vert="horz" lIns="91425" tIns="45712" rIns="91425" bIns="45712" rtlCol="0"/>
          <a:lstStyle>
            <a:lvl1pPr algn="r">
              <a:defRPr sz="1200"/>
            </a:lvl1pPr>
          </a:lstStyle>
          <a:p>
            <a:fld id="{D5383F17-7D89-4BF5-A68F-9E09FC4D3C46}" type="datetimeFigureOut">
              <a:rPr lang="en-US" smtClean="0"/>
              <a:t>2/27/2023</a:t>
            </a:fld>
            <a:endParaRPr lang="en-US"/>
          </a:p>
        </p:txBody>
      </p:sp>
      <p:sp>
        <p:nvSpPr>
          <p:cNvPr id="4" name="Footer Placeholder 3"/>
          <p:cNvSpPr>
            <a:spLocks noGrp="1"/>
          </p:cNvSpPr>
          <p:nvPr>
            <p:ph type="ftr" sz="quarter" idx="2"/>
          </p:nvPr>
        </p:nvSpPr>
        <p:spPr>
          <a:xfrm>
            <a:off x="2" y="6658444"/>
            <a:ext cx="4029282" cy="351957"/>
          </a:xfrm>
          <a:prstGeom prst="rect">
            <a:avLst/>
          </a:prstGeom>
        </p:spPr>
        <p:txBody>
          <a:bodyPr vert="horz" lIns="91425" tIns="45712" rIns="91425"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25" tIns="45712" rIns="91425" bIns="45712"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8440" cy="351737"/>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5265810" y="1"/>
            <a:ext cx="4028440" cy="351737"/>
          </a:xfrm>
          <a:prstGeom prst="rect">
            <a:avLst/>
          </a:prstGeom>
        </p:spPr>
        <p:txBody>
          <a:bodyPr vert="horz" lIns="93162" tIns="46581" rIns="93162" bIns="46581" rtlCol="0"/>
          <a:lstStyle>
            <a:lvl1pPr algn="r">
              <a:defRPr sz="1200"/>
            </a:lvl1pPr>
          </a:lstStyle>
          <a:p>
            <a:fld id="{F6F05FFA-EE28-429C-BCEB-74ED7364C62D}" type="datetimeFigureOut">
              <a:rPr lang="en-US" smtClean="0"/>
              <a:t>2/27/2023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929640" y="3373756"/>
            <a:ext cx="7437120" cy="2760345"/>
          </a:xfrm>
          <a:prstGeom prst="rect">
            <a:avLst/>
          </a:prstGeom>
        </p:spPr>
        <p:txBody>
          <a:bodyPr vert="horz" lIns="93162" tIns="46581" rIns="93162"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5"/>
            <a:ext cx="4028440" cy="351736"/>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658665"/>
            <a:ext cx="4028440" cy="351736"/>
          </a:xfrm>
          <a:prstGeom prst="rect">
            <a:avLst/>
          </a:prstGeom>
        </p:spPr>
        <p:txBody>
          <a:bodyPr vert="horz" lIns="93162" tIns="46581" rIns="93162" bIns="46581"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FF038-FE79-4731-8216-C523A2A3BC48}" type="slidenum">
              <a:rPr lang="en-US" smtClean="0"/>
              <a:t>3</a:t>
            </a:fld>
            <a:endParaRPr lang="en-US" dirty="0"/>
          </a:p>
        </p:txBody>
      </p:sp>
    </p:spTree>
    <p:extLst>
      <p:ext uri="{BB962C8B-B14F-4D97-AF65-F5344CB8AC3E}">
        <p14:creationId xmlns:p14="http://schemas.microsoft.com/office/powerpoint/2010/main" val="2062075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37828764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dist="25400" dir="1800000" algn="ctr" rotWithShape="0">
                    <a:schemeClr val="bg1">
                      <a:alpha val="40000"/>
                    </a:scheme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9"/>
          <p:cNvSpPr>
            <a:spLocks noGrp="1" noChangeArrowheads="1"/>
          </p:cNvSpPr>
          <p:nvPr>
            <p:ph type="sldNum" sz="quarter" idx="10"/>
          </p:nvPr>
        </p:nvSpPr>
        <p:spPr>
          <a:ln/>
        </p:spPr>
        <p:txBody>
          <a:bodyPr/>
          <a:lstStyle>
            <a:lvl1pPr>
              <a:defRPr/>
            </a:lvl1pPr>
          </a:lstStyle>
          <a:p>
            <a:pPr>
              <a:defRPr/>
            </a:pPr>
            <a:fld id="{A1AEB4B4-1FD9-4839-9E2F-E9539FB6F072}" type="slidenum">
              <a:rPr lang="en-US">
                <a:solidFill>
                  <a:srgbClr val="1C1C1C"/>
                </a:solidFill>
              </a:rPr>
              <a:pPr>
                <a:defRPr/>
              </a:pPr>
              <a:t>‹#›</a:t>
            </a:fld>
            <a:endParaRPr lang="en-US" dirty="0">
              <a:solidFill>
                <a:srgbClr val="1C1C1C"/>
              </a:solidFill>
            </a:endParaRPr>
          </a:p>
        </p:txBody>
      </p:sp>
    </p:spTree>
    <p:extLst>
      <p:ext uri="{BB962C8B-B14F-4D97-AF65-F5344CB8AC3E}">
        <p14:creationId xmlns:p14="http://schemas.microsoft.com/office/powerpoint/2010/main" val="22893241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8" name="Rectangle 17"/>
          <p:cNvSpPr/>
          <p:nvPr/>
        </p:nvSpPr>
        <p:spPr>
          <a:xfrm flipH="1">
            <a:off x="-9527" y="-6"/>
            <a:ext cx="12201525" cy="5890663"/>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a:xfrm>
            <a:off x="0" y="5890657"/>
            <a:ext cx="12201525" cy="96734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0" name="Group 19"/>
          <p:cNvGrpSpPr/>
          <p:nvPr/>
        </p:nvGrpSpPr>
        <p:grpSpPr>
          <a:xfrm>
            <a:off x="-9727" y="5890659"/>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2643936441"/>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t>‹#›</a:t>
            </a:fld>
            <a:endParaRPr lang="en-US" dirty="0"/>
          </a:p>
        </p:txBody>
      </p:sp>
    </p:spTree>
    <p:extLst>
      <p:ext uri="{BB962C8B-B14F-4D97-AF65-F5344CB8AC3E}">
        <p14:creationId xmlns:p14="http://schemas.microsoft.com/office/powerpoint/2010/main" val="23169558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4" r:id="rId5"/>
    <p:sldLayoutId id="2147483662" r:id="rId6"/>
    <p:sldLayoutId id="2147483663" r:id="rId7"/>
    <p:sldLayoutId id="2147483665" r:id="rId8"/>
    <p:sldLayoutId id="2147483677" r:id="rId9"/>
    <p:sldLayoutId id="214748367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F4AF29-377C-4901-E603-6EC783CE7899}"/>
              </a:ext>
            </a:extLst>
          </p:cNvPr>
          <p:cNvSpPr/>
          <p:nvPr/>
        </p:nvSpPr>
        <p:spPr>
          <a:xfrm>
            <a:off x="0" y="3429000"/>
            <a:ext cx="12191999" cy="3459879"/>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sp>
        <p:nvSpPr>
          <p:cNvPr id="7" name="Rectangle 6"/>
          <p:cNvSpPr/>
          <p:nvPr/>
        </p:nvSpPr>
        <p:spPr>
          <a:xfrm>
            <a:off x="0" y="-139639"/>
            <a:ext cx="12201525" cy="3651245"/>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Content Placeholder 4"/>
          <p:cNvSpPr txBox="1">
            <a:spLocks/>
          </p:cNvSpPr>
          <p:nvPr/>
        </p:nvSpPr>
        <p:spPr>
          <a:xfrm>
            <a:off x="2558077" y="1685984"/>
            <a:ext cx="7162800" cy="1233539"/>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Wingdings" panose="05000000000000000000" pitchFamily="2" charset="2"/>
              <a:buNone/>
              <a:tabLst>
                <a:tab pos="0" algn="l"/>
                <a:tab pos="1198563" algn="l"/>
              </a:tabLst>
              <a:defRPr/>
            </a:pPr>
            <a:r>
              <a:rPr lang="en-US" sz="4000" b="1" dirty="0">
                <a:solidFill>
                  <a:sysClr val="windowText" lastClr="000000"/>
                </a:solidFill>
              </a:rPr>
              <a:t>2023 </a:t>
            </a:r>
          </a:p>
          <a:p>
            <a:pPr marL="0" indent="0" algn="ctr">
              <a:lnSpc>
                <a:spcPct val="100000"/>
              </a:lnSpc>
              <a:spcBef>
                <a:spcPts val="0"/>
              </a:spcBef>
              <a:buFont typeface="Wingdings" panose="05000000000000000000" pitchFamily="2" charset="2"/>
              <a:buNone/>
              <a:tabLst>
                <a:tab pos="0" algn="l"/>
                <a:tab pos="1198563" algn="l"/>
              </a:tabLst>
              <a:defRPr/>
            </a:pPr>
            <a:r>
              <a:rPr lang="en-US" sz="4000" b="1" dirty="0">
                <a:solidFill>
                  <a:sysClr val="windowText" lastClr="000000"/>
                </a:solidFill>
              </a:rPr>
              <a:t>Purchase Funnel Study</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6095" y="219763"/>
            <a:ext cx="4806765" cy="1361587"/>
          </a:xfrm>
          <a:prstGeom prst="rect">
            <a:avLst/>
          </a:prstGeom>
        </p:spPr>
      </p:pic>
      <p:grpSp>
        <p:nvGrpSpPr>
          <p:cNvPr id="13" name="Group 12"/>
          <p:cNvGrpSpPr/>
          <p:nvPr/>
        </p:nvGrpSpPr>
        <p:grpSpPr>
          <a:xfrm>
            <a:off x="-8965" y="3416256"/>
            <a:ext cx="12201729" cy="128217"/>
            <a:chOff x="-9727" y="3419275"/>
            <a:chExt cx="12201729" cy="128217"/>
          </a:xfrm>
        </p:grpSpPr>
        <p:sp>
          <p:nvSpPr>
            <p:cNvPr id="16" name="Rectangle 15"/>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Rectangle 17"/>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2" name="Picture 1">
            <a:extLst>
              <a:ext uri="{FF2B5EF4-FFF2-40B4-BE49-F238E27FC236}">
                <a16:creationId xmlns:a16="http://schemas.microsoft.com/office/drawing/2014/main" id="{8A775D13-933A-4562-27E4-26E5E9ED30D0}"/>
              </a:ext>
            </a:extLst>
          </p:cNvPr>
          <p:cNvPicPr>
            <a:picLocks noChangeAspect="1"/>
          </p:cNvPicPr>
          <p:nvPr/>
        </p:nvPicPr>
        <p:blipFill>
          <a:blip r:embed="rId3"/>
          <a:stretch>
            <a:fillRect/>
          </a:stretch>
        </p:blipFill>
        <p:spPr>
          <a:xfrm>
            <a:off x="457373" y="3801733"/>
            <a:ext cx="9371835" cy="2557166"/>
          </a:xfrm>
          <a:prstGeom prst="rect">
            <a:avLst/>
          </a:prstGeom>
        </p:spPr>
      </p:pic>
      <p:pic>
        <p:nvPicPr>
          <p:cNvPr id="5" name="Picture 4">
            <a:extLst>
              <a:ext uri="{FF2B5EF4-FFF2-40B4-BE49-F238E27FC236}">
                <a16:creationId xmlns:a16="http://schemas.microsoft.com/office/drawing/2014/main" id="{49CD47A6-03DA-262A-50DC-332E392A78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2200" y="4283376"/>
            <a:ext cx="2056807" cy="1888824"/>
          </a:xfrm>
          <a:prstGeom prst="rect">
            <a:avLst/>
          </a:prstGeom>
          <a:effectLst/>
        </p:spPr>
      </p:pic>
    </p:spTree>
    <p:extLst>
      <p:ext uri="{BB962C8B-B14F-4D97-AF65-F5344CB8AC3E}">
        <p14:creationId xmlns:p14="http://schemas.microsoft.com/office/powerpoint/2010/main" val="114417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456249304"/>
              </p:ext>
            </p:extLst>
          </p:nvPr>
        </p:nvGraphicFramePr>
        <p:xfrm>
          <a:off x="304800" y="1462904"/>
          <a:ext cx="11582400" cy="446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3928946677"/>
              </p:ext>
            </p:extLst>
          </p:nvPr>
        </p:nvGraphicFramePr>
        <p:xfrm>
          <a:off x="321578" y="1836418"/>
          <a:ext cx="11582400" cy="4468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167992"/>
            <a:ext cx="11582400" cy="646331"/>
          </a:xfrm>
        </p:spPr>
        <p:txBody>
          <a:bodyPr>
            <a:noAutofit/>
          </a:bodyPr>
          <a:lstStyle/>
          <a:p>
            <a:r>
              <a:rPr lang="en-US" sz="3600" dirty="0"/>
              <a:t>Online Retail Ad Exposure Does NOT Guarantee Importance, Except for TV</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10</a:t>
            </a:fld>
            <a:endParaRPr lang="en-US" dirty="0">
              <a:solidFill>
                <a:srgbClr val="1C1C1C"/>
              </a:solidFill>
            </a:endParaRPr>
          </a:p>
        </p:txBody>
      </p:sp>
      <p:sp>
        <p:nvSpPr>
          <p:cNvPr id="7" name="Text Placeholder 4"/>
          <p:cNvSpPr>
            <a:spLocks noGrp="1"/>
          </p:cNvSpPr>
          <p:nvPr>
            <p:ph type="body" sz="quarter" idx="13"/>
          </p:nvPr>
        </p:nvSpPr>
        <p:spPr>
          <a:xfrm>
            <a:off x="425457" y="6257153"/>
            <a:ext cx="8622805" cy="553998"/>
          </a:xfrm>
        </p:spPr>
        <p:txBody>
          <a:bodyPr/>
          <a:lstStyle/>
          <a:p>
            <a:pPr>
              <a:lnSpc>
                <a:spcPct val="100000"/>
              </a:lnSpc>
            </a:pPr>
            <a:r>
              <a:rPr lang="en-US" dirty="0"/>
              <a:t>Source: GfK TVB Purchase Funnel 2023 Online retail Category A18+</a:t>
            </a:r>
            <a:br>
              <a:rPr lang="en-US" dirty="0"/>
            </a:br>
            <a:r>
              <a:rPr lang="en-US" dirty="0"/>
              <a:t>S10/S11/QA4 “In the past two months, did you see, hear or read any advertisement in any of these media/digital internet media?”/ “Thinking about the ads you saw/heard for the categories, which advertising media made you most aware of the category?” </a:t>
            </a:r>
          </a:p>
        </p:txBody>
      </p:sp>
      <p:sp>
        <p:nvSpPr>
          <p:cNvPr id="3" name="TextBox 2">
            <a:extLst>
              <a:ext uri="{FF2B5EF4-FFF2-40B4-BE49-F238E27FC236}">
                <a16:creationId xmlns:a16="http://schemas.microsoft.com/office/drawing/2014/main" id="{E48DAB86-3690-CA4E-97F6-BB126E252F87}"/>
              </a:ext>
            </a:extLst>
          </p:cNvPr>
          <p:cNvSpPr txBox="1"/>
          <p:nvPr/>
        </p:nvSpPr>
        <p:spPr>
          <a:xfrm>
            <a:off x="5140715" y="2572251"/>
            <a:ext cx="2297151" cy="338554"/>
          </a:xfrm>
          <a:prstGeom prst="rect">
            <a:avLst/>
          </a:prstGeom>
          <a:noFill/>
        </p:spPr>
        <p:txBody>
          <a:bodyPr wrap="square" rtlCol="0">
            <a:spAutoFit/>
          </a:bodyPr>
          <a:lstStyle/>
          <a:p>
            <a:pPr algn="ctr"/>
            <a:r>
              <a:rPr lang="en-US" sz="1600" b="1" dirty="0"/>
              <a:t>Online retail</a:t>
            </a:r>
          </a:p>
        </p:txBody>
      </p:sp>
    </p:spTree>
    <p:extLst>
      <p:ext uri="{BB962C8B-B14F-4D97-AF65-F5344CB8AC3E}">
        <p14:creationId xmlns:p14="http://schemas.microsoft.com/office/powerpoint/2010/main" val="3237986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1057"/>
            <a:ext cx="11352809" cy="1089529"/>
          </a:xfrm>
        </p:spPr>
        <p:txBody>
          <a:bodyPr/>
          <a:lstStyle/>
          <a:p>
            <a:r>
              <a:rPr lang="en-US" sz="3600" dirty="0"/>
              <a:t>Media Makes a Difference in Motivating Online Retail Consumers…But it Declines Moving Down the Funnel</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11</a:t>
            </a:fld>
            <a:endParaRPr lang="en-US"/>
          </a:p>
        </p:txBody>
      </p:sp>
      <p:sp>
        <p:nvSpPr>
          <p:cNvPr id="5" name="Text Placeholder 4"/>
          <p:cNvSpPr>
            <a:spLocks noGrp="1"/>
          </p:cNvSpPr>
          <p:nvPr>
            <p:ph type="body" sz="quarter" idx="13"/>
          </p:nvPr>
        </p:nvSpPr>
        <p:spPr>
          <a:xfrm>
            <a:off x="439708" y="6400164"/>
            <a:ext cx="8641773" cy="400110"/>
          </a:xfrm>
        </p:spPr>
        <p:txBody>
          <a:bodyPr/>
          <a:lstStyle/>
          <a:p>
            <a:pPr>
              <a:lnSpc>
                <a:spcPct val="100000"/>
              </a:lnSpc>
            </a:pPr>
            <a:r>
              <a:rPr lang="en-US" dirty="0"/>
              <a:t>Source: GfK TVB Purchase Funnel 2023 Online retail Category A18+</a:t>
            </a:r>
            <a:br>
              <a:rPr lang="en-US" dirty="0"/>
            </a:br>
            <a:r>
              <a:rPr lang="en-US" dirty="0"/>
              <a:t>QA4/QA5/QA6/QA7/QA8 (cume of all media cited as most important)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36780102"/>
              </p:ext>
            </p:extLst>
          </p:nvPr>
        </p:nvGraphicFramePr>
        <p:xfrm>
          <a:off x="420688" y="1828800"/>
          <a:ext cx="11352212" cy="43338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637208" y="3212068"/>
            <a:ext cx="2895344" cy="369332"/>
          </a:xfrm>
          <a:prstGeom prst="rect">
            <a:avLst/>
          </a:prstGeom>
          <a:noFill/>
        </p:spPr>
        <p:txBody>
          <a:bodyPr wrap="none" rtlCol="0">
            <a:spAutoFit/>
          </a:bodyPr>
          <a:lstStyle/>
          <a:p>
            <a:r>
              <a:rPr lang="en-US" b="1" dirty="0">
                <a:solidFill>
                  <a:srgbClr val="3333FF"/>
                </a:solidFill>
              </a:rPr>
              <a:t>% Influenced by Media</a:t>
            </a:r>
          </a:p>
        </p:txBody>
      </p:sp>
      <p:sp>
        <p:nvSpPr>
          <p:cNvPr id="7" name="TextBox 6"/>
          <p:cNvSpPr txBox="1"/>
          <p:nvPr/>
        </p:nvSpPr>
        <p:spPr>
          <a:xfrm>
            <a:off x="4321417" y="4183414"/>
            <a:ext cx="3459601" cy="369332"/>
          </a:xfrm>
          <a:prstGeom prst="rect">
            <a:avLst/>
          </a:prstGeom>
          <a:noFill/>
        </p:spPr>
        <p:txBody>
          <a:bodyPr wrap="none" rtlCol="0">
            <a:spAutoFit/>
          </a:bodyPr>
          <a:lstStyle/>
          <a:p>
            <a:r>
              <a:rPr lang="en-US" b="1" dirty="0">
                <a:solidFill>
                  <a:srgbClr val="FF0909"/>
                </a:solidFill>
              </a:rPr>
              <a:t>% NOT Influenced by Media</a:t>
            </a:r>
          </a:p>
        </p:txBody>
      </p:sp>
      <p:sp>
        <p:nvSpPr>
          <p:cNvPr id="6" name="TextBox 5"/>
          <p:cNvSpPr txBox="1"/>
          <p:nvPr/>
        </p:nvSpPr>
        <p:spPr>
          <a:xfrm>
            <a:off x="5086530" y="1471759"/>
            <a:ext cx="1609736" cy="369332"/>
          </a:xfrm>
          <a:prstGeom prst="rect">
            <a:avLst/>
          </a:prstGeom>
          <a:noFill/>
        </p:spPr>
        <p:txBody>
          <a:bodyPr wrap="none" rtlCol="0">
            <a:spAutoFit/>
          </a:bodyPr>
          <a:lstStyle/>
          <a:p>
            <a:r>
              <a:rPr lang="en-US" b="1" dirty="0"/>
              <a:t>Online retail</a:t>
            </a:r>
            <a:endParaRPr lang="en-US" b="1" dirty="0">
              <a:solidFill>
                <a:schemeClr val="tx2"/>
              </a:solidFill>
            </a:endParaRPr>
          </a:p>
        </p:txBody>
      </p:sp>
    </p:spTree>
    <p:extLst>
      <p:ext uri="{BB962C8B-B14F-4D97-AF65-F5344CB8AC3E}">
        <p14:creationId xmlns:p14="http://schemas.microsoft.com/office/powerpoint/2010/main" val="353420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2917352425"/>
              </p:ext>
            </p:extLst>
          </p:nvPr>
        </p:nvGraphicFramePr>
        <p:xfrm>
          <a:off x="418604" y="829415"/>
          <a:ext cx="11353800" cy="55483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19595" y="209779"/>
            <a:ext cx="11352809" cy="535531"/>
          </a:xfrm>
        </p:spPr>
        <p:txBody>
          <a:bodyPr/>
          <a:lstStyle/>
          <a:p>
            <a:r>
              <a:rPr lang="en-US" sz="3200" dirty="0"/>
              <a:t>What Influenced Online Retail Consumers Most: Television</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12</a:t>
            </a:fld>
            <a:endParaRPr lang="en-US" dirty="0">
              <a:solidFill>
                <a:prstClr val="black"/>
              </a:solidFill>
            </a:endParaRPr>
          </a:p>
        </p:txBody>
      </p:sp>
      <p:sp>
        <p:nvSpPr>
          <p:cNvPr id="5" name="Text Placeholder 4"/>
          <p:cNvSpPr>
            <a:spLocks noGrp="1"/>
          </p:cNvSpPr>
          <p:nvPr>
            <p:ph type="body" sz="quarter" idx="13"/>
          </p:nvPr>
        </p:nvSpPr>
        <p:spPr>
          <a:xfrm>
            <a:off x="431320" y="6389506"/>
            <a:ext cx="8755578" cy="400110"/>
          </a:xfrm>
        </p:spPr>
        <p:txBody>
          <a:bodyPr/>
          <a:lstStyle/>
          <a:p>
            <a:r>
              <a:rPr lang="en-US" dirty="0"/>
              <a:t>Source: GfK TVB Purchase Funnel 2023 Online retail category A18+</a:t>
            </a:r>
            <a:br>
              <a:rPr lang="en-US" dirty="0"/>
            </a:br>
            <a:r>
              <a:rPr lang="en-US" dirty="0"/>
              <a:t>QA4/QA5/QA6/QA7/QA8  Most important for media with at least 1 funnel stage at 2%+ shown; 2%, 1%, &amp; 0% not shown/labeled</a:t>
            </a:r>
          </a:p>
        </p:txBody>
      </p:sp>
      <p:sp>
        <p:nvSpPr>
          <p:cNvPr id="6" name="TextBox 5">
            <a:extLst>
              <a:ext uri="{FF2B5EF4-FFF2-40B4-BE49-F238E27FC236}">
                <a16:creationId xmlns:a16="http://schemas.microsoft.com/office/drawing/2014/main" id="{C9DC27D6-678B-2444-972F-F6E9495E8A32}"/>
              </a:ext>
            </a:extLst>
          </p:cNvPr>
          <p:cNvSpPr txBox="1"/>
          <p:nvPr/>
        </p:nvSpPr>
        <p:spPr>
          <a:xfrm>
            <a:off x="5167744" y="865870"/>
            <a:ext cx="1856509" cy="369332"/>
          </a:xfrm>
          <a:prstGeom prst="rect">
            <a:avLst/>
          </a:prstGeom>
          <a:noFill/>
        </p:spPr>
        <p:txBody>
          <a:bodyPr wrap="square" rtlCol="0">
            <a:spAutoFit/>
          </a:bodyPr>
          <a:lstStyle/>
          <a:p>
            <a:pPr algn="ctr"/>
            <a:r>
              <a:rPr lang="en-US" b="1" dirty="0"/>
              <a:t>Online retail</a:t>
            </a:r>
          </a:p>
        </p:txBody>
      </p:sp>
    </p:spTree>
    <p:extLst>
      <p:ext uri="{BB962C8B-B14F-4D97-AF65-F5344CB8AC3E}">
        <p14:creationId xmlns:p14="http://schemas.microsoft.com/office/powerpoint/2010/main" val="34176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2668"/>
            <a:ext cx="11658599" cy="1089529"/>
          </a:xfrm>
        </p:spPr>
        <p:txBody>
          <a:bodyPr/>
          <a:lstStyle/>
          <a:p>
            <a:r>
              <a:rPr lang="en-US" sz="3600" dirty="0"/>
              <a:t>Of Those that Cited TV as the Most Important in Awareness Phase, 7 out of 10 Picked Broadcast TV</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13</a:t>
            </a:fld>
            <a:endParaRPr lang="en-US" dirty="0">
              <a:solidFill>
                <a:prstClr val="black"/>
              </a:solidFill>
            </a:endParaRPr>
          </a:p>
        </p:txBody>
      </p:sp>
      <p:sp>
        <p:nvSpPr>
          <p:cNvPr id="7" name="Text Placeholder 4"/>
          <p:cNvSpPr>
            <a:spLocks noGrp="1"/>
          </p:cNvSpPr>
          <p:nvPr>
            <p:ph type="body" sz="quarter" idx="13"/>
          </p:nvPr>
        </p:nvSpPr>
        <p:spPr>
          <a:xfrm>
            <a:off x="427488" y="6236191"/>
            <a:ext cx="9563101" cy="553998"/>
          </a:xfrm>
        </p:spPr>
        <p:txBody>
          <a:bodyPr/>
          <a:lstStyle/>
          <a:p>
            <a:pPr indent="-463550" defTabSz="457200">
              <a:spcBef>
                <a:spcPts val="0"/>
              </a:spcBef>
            </a:pPr>
            <a:r>
              <a:rPr lang="en-US" dirty="0"/>
              <a:t>Source: GfK TVB Purchase Funnel 2023 Online retail Category A18+</a:t>
            </a:r>
            <a:br>
              <a:rPr lang="en-US" dirty="0"/>
            </a:br>
            <a:r>
              <a:rPr lang="en-US" dirty="0"/>
              <a:t>QA4 “Thinking about the ads you saw/heard for the categories, which advertising media made you most aware of the category?” </a:t>
            </a:r>
          </a:p>
          <a:p>
            <a:pPr indent="-463550" defTabSz="457200">
              <a:spcBef>
                <a:spcPts val="0"/>
              </a:spcBef>
            </a:pPr>
            <a:r>
              <a:rPr lang="en-US" dirty="0"/>
              <a:t>How to read: Of the 44% who chose television, 68% chose broadcast TV</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695824189"/>
              </p:ext>
            </p:extLst>
          </p:nvPr>
        </p:nvGraphicFramePr>
        <p:xfrm>
          <a:off x="420687" y="1600200"/>
          <a:ext cx="11542711" cy="46840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2985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4050"/>
            <a:ext cx="11352809" cy="590931"/>
          </a:xfrm>
        </p:spPr>
        <p:txBody>
          <a:bodyPr/>
          <a:lstStyle/>
          <a:p>
            <a:r>
              <a:rPr lang="en-US" sz="3600" dirty="0"/>
              <a:t>The Primary Source for News: Broadcast Television</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14</a:t>
            </a:fld>
            <a:endParaRPr lang="en-US"/>
          </a:p>
        </p:txBody>
      </p:sp>
      <p:sp>
        <p:nvSpPr>
          <p:cNvPr id="5" name="Text Placeholder 4"/>
          <p:cNvSpPr>
            <a:spLocks noGrp="1"/>
          </p:cNvSpPr>
          <p:nvPr>
            <p:ph type="body" sz="quarter" idx="13"/>
          </p:nvPr>
        </p:nvSpPr>
        <p:spPr>
          <a:xfrm>
            <a:off x="419595" y="6411782"/>
            <a:ext cx="8641773" cy="400110"/>
          </a:xfrm>
        </p:spPr>
        <p:txBody>
          <a:bodyPr/>
          <a:lstStyle/>
          <a:p>
            <a:r>
              <a:rPr lang="en-US" dirty="0"/>
              <a:t>Source: GfK TVB Purchase Funnel 2023 Online retail Category A18+ </a:t>
            </a:r>
            <a:br>
              <a:rPr lang="en-US" dirty="0"/>
            </a:br>
            <a:r>
              <a:rPr lang="en-US" dirty="0"/>
              <a:t>B1 “Which of the following sources, if any, would you say is your primary source of news?”</a:t>
            </a:r>
          </a:p>
        </p:txBody>
      </p:sp>
      <p:sp>
        <p:nvSpPr>
          <p:cNvPr id="3" name="TextBox 2"/>
          <p:cNvSpPr txBox="1"/>
          <p:nvPr/>
        </p:nvSpPr>
        <p:spPr>
          <a:xfrm>
            <a:off x="1218512" y="897947"/>
            <a:ext cx="10190610" cy="369332"/>
          </a:xfrm>
          <a:prstGeom prst="rect">
            <a:avLst/>
          </a:prstGeom>
          <a:noFill/>
        </p:spPr>
        <p:txBody>
          <a:bodyPr wrap="none" rtlCol="0">
            <a:spAutoFit/>
          </a:bodyPr>
          <a:lstStyle/>
          <a:p>
            <a:r>
              <a:rPr lang="en-US" b="1" dirty="0"/>
              <a:t>Which of the following sources, if any, would you say is your primary source for news?</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3123237681"/>
              </p:ext>
            </p:extLst>
          </p:nvPr>
        </p:nvGraphicFramePr>
        <p:xfrm>
          <a:off x="228600" y="1252538"/>
          <a:ext cx="11885220" cy="512756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419569" y="1417982"/>
            <a:ext cx="1766829" cy="400110"/>
          </a:xfrm>
          <a:prstGeom prst="rect">
            <a:avLst/>
          </a:prstGeom>
          <a:noFill/>
        </p:spPr>
        <p:txBody>
          <a:bodyPr wrap="none" rtlCol="0">
            <a:spAutoFit/>
          </a:bodyPr>
          <a:lstStyle/>
          <a:p>
            <a:pPr algn="ctr"/>
            <a:r>
              <a:rPr lang="en-US" sz="2000" b="1" dirty="0"/>
              <a:t>Online retail</a:t>
            </a:r>
          </a:p>
        </p:txBody>
      </p:sp>
    </p:spTree>
    <p:extLst>
      <p:ext uri="{BB962C8B-B14F-4D97-AF65-F5344CB8AC3E}">
        <p14:creationId xmlns:p14="http://schemas.microsoft.com/office/powerpoint/2010/main" val="306574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706753016"/>
              </p:ext>
            </p:extLst>
          </p:nvPr>
        </p:nvGraphicFramePr>
        <p:xfrm>
          <a:off x="502330" y="898745"/>
          <a:ext cx="11384869" cy="527345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19595" y="151022"/>
            <a:ext cx="11352809" cy="618631"/>
          </a:xfrm>
        </p:spPr>
        <p:txBody>
          <a:bodyPr/>
          <a:lstStyle/>
          <a:p>
            <a:r>
              <a:rPr lang="en-US" sz="3800" dirty="0"/>
              <a:t>“I </a:t>
            </a:r>
            <a:r>
              <a:rPr lang="en-US" sz="3800" b="1" dirty="0"/>
              <a:t>trust</a:t>
            </a:r>
            <a:r>
              <a:rPr lang="en-US" sz="3800" dirty="0"/>
              <a:t> the news I see/hear on this media source”</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15</a:t>
            </a:fld>
            <a:endParaRPr lang="en-US"/>
          </a:p>
        </p:txBody>
      </p:sp>
      <p:sp>
        <p:nvSpPr>
          <p:cNvPr id="10" name="Text Placeholder 4"/>
          <p:cNvSpPr>
            <a:spLocks noGrp="1"/>
          </p:cNvSpPr>
          <p:nvPr>
            <p:ph type="body" sz="quarter" idx="13"/>
          </p:nvPr>
        </p:nvSpPr>
        <p:spPr>
          <a:xfrm>
            <a:off x="424961" y="6387552"/>
            <a:ext cx="8641773" cy="400110"/>
          </a:xfrm>
        </p:spPr>
        <p:txBody>
          <a:bodyPr/>
          <a:lstStyle/>
          <a:p>
            <a:r>
              <a:rPr lang="en-US" dirty="0"/>
              <a:t>Source: GfK TVB Purchase Funnel 2023 Online retail Category A18+ (Agree Strongly + Agree Somewhat)</a:t>
            </a:r>
            <a:br>
              <a:rPr lang="en-US" dirty="0"/>
            </a:br>
            <a:r>
              <a:rPr lang="en-US" dirty="0"/>
              <a:t>B2: “I agree with the following statement: I trust the news I see/hear on this media source.”</a:t>
            </a:r>
          </a:p>
        </p:txBody>
      </p:sp>
      <p:sp>
        <p:nvSpPr>
          <p:cNvPr id="6" name="Rectangle 5"/>
          <p:cNvSpPr/>
          <p:nvPr/>
        </p:nvSpPr>
        <p:spPr>
          <a:xfrm>
            <a:off x="10134605" y="5699555"/>
            <a:ext cx="197223" cy="170330"/>
          </a:xfrm>
          <a:prstGeom prst="rect">
            <a:avLst/>
          </a:prstGeom>
          <a:solidFill>
            <a:srgbClr val="3333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337464" y="5629074"/>
            <a:ext cx="1717393" cy="338554"/>
          </a:xfrm>
          <a:prstGeom prst="rect">
            <a:avLst/>
          </a:prstGeom>
          <a:noFill/>
        </p:spPr>
        <p:txBody>
          <a:bodyPr wrap="none" rtlCol="0">
            <a:spAutoFit/>
          </a:bodyPr>
          <a:lstStyle/>
          <a:p>
            <a:r>
              <a:rPr lang="en-US" sz="1600" dirty="0"/>
              <a:t>Traditional Media</a:t>
            </a:r>
          </a:p>
        </p:txBody>
      </p:sp>
      <p:sp>
        <p:nvSpPr>
          <p:cNvPr id="8" name="Rectangle 7"/>
          <p:cNvSpPr/>
          <p:nvPr/>
        </p:nvSpPr>
        <p:spPr>
          <a:xfrm>
            <a:off x="10134600" y="5968500"/>
            <a:ext cx="197223" cy="170330"/>
          </a:xfrm>
          <a:prstGeom prst="rect">
            <a:avLst/>
          </a:prstGeom>
          <a:solidFill>
            <a:srgbClr val="36CF13"/>
          </a:solidFill>
          <a:ln>
            <a:solidFill>
              <a:srgbClr val="36CF1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0346424" y="5898019"/>
            <a:ext cx="1352037" cy="338554"/>
          </a:xfrm>
          <a:prstGeom prst="rect">
            <a:avLst/>
          </a:prstGeom>
          <a:noFill/>
        </p:spPr>
        <p:txBody>
          <a:bodyPr wrap="none" rtlCol="0">
            <a:spAutoFit/>
          </a:bodyPr>
          <a:lstStyle/>
          <a:p>
            <a:r>
              <a:rPr lang="en-US" sz="1600" dirty="0"/>
              <a:t>Digital Media</a:t>
            </a:r>
          </a:p>
        </p:txBody>
      </p:sp>
      <p:sp>
        <p:nvSpPr>
          <p:cNvPr id="14" name="Oval 13"/>
          <p:cNvSpPr/>
          <p:nvPr/>
        </p:nvSpPr>
        <p:spPr>
          <a:xfrm>
            <a:off x="9584277" y="3711185"/>
            <a:ext cx="714375" cy="338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0406479" y="1555682"/>
            <a:ext cx="714375" cy="338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226006" y="5567518"/>
            <a:ext cx="701752"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F7362F-9CD4-C542-8852-41CFA5DF005F}"/>
              </a:ext>
            </a:extLst>
          </p:cNvPr>
          <p:cNvSpPr/>
          <p:nvPr/>
        </p:nvSpPr>
        <p:spPr>
          <a:xfrm>
            <a:off x="9584277" y="3429000"/>
            <a:ext cx="714375" cy="3385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565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2805545"/>
            <a:ext cx="11425813" cy="854080"/>
          </a:xfrm>
        </p:spPr>
        <p:txBody>
          <a:bodyPr/>
          <a:lstStyle/>
          <a:p>
            <a:r>
              <a:rPr lang="en-US" dirty="0">
                <a:effectLst>
                  <a:outerShdw blurRad="38100" dist="38100" dir="2700000" algn="tl">
                    <a:srgbClr val="000000">
                      <a:alpha val="43137"/>
                    </a:srgbClr>
                  </a:outerShdw>
                </a:effectLst>
              </a:rPr>
              <a:t>Media Confluence</a:t>
            </a:r>
          </a:p>
        </p:txBody>
      </p:sp>
      <p:pic>
        <p:nvPicPr>
          <p:cNvPr id="4" name="Picture 3">
            <a:extLst>
              <a:ext uri="{FF2B5EF4-FFF2-40B4-BE49-F238E27FC236}">
                <a16:creationId xmlns:a16="http://schemas.microsoft.com/office/drawing/2014/main" id="{5D7CC388-4380-B7C2-183B-C3B372EBF7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16474" y="663011"/>
            <a:ext cx="1959051" cy="1888824"/>
          </a:xfrm>
          <a:prstGeom prst="rect">
            <a:avLst/>
          </a:prstGeom>
          <a:effectLst/>
        </p:spPr>
      </p:pic>
    </p:spTree>
    <p:extLst>
      <p:ext uri="{BB962C8B-B14F-4D97-AF65-F5344CB8AC3E}">
        <p14:creationId xmlns:p14="http://schemas.microsoft.com/office/powerpoint/2010/main" val="2958564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092798132"/>
              </p:ext>
            </p:extLst>
          </p:nvPr>
        </p:nvGraphicFramePr>
        <p:xfrm>
          <a:off x="304800" y="1575793"/>
          <a:ext cx="11582400" cy="446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81000" y="215900"/>
            <a:ext cx="11582400" cy="646331"/>
          </a:xfrm>
        </p:spPr>
        <p:txBody>
          <a:bodyPr>
            <a:noAutofit/>
          </a:bodyPr>
          <a:lstStyle/>
          <a:p>
            <a:r>
              <a:rPr lang="en-US" sz="3200" dirty="0"/>
              <a:t>More TV Exposure Increases Importance, Trust, Preference</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17</a:t>
            </a:fld>
            <a:endParaRPr lang="en-US" dirty="0">
              <a:solidFill>
                <a:srgbClr val="1C1C1C"/>
              </a:solidFill>
            </a:endParaRPr>
          </a:p>
        </p:txBody>
      </p:sp>
      <p:sp>
        <p:nvSpPr>
          <p:cNvPr id="8" name="Text Placeholder 4">
            <a:extLst>
              <a:ext uri="{FF2B5EF4-FFF2-40B4-BE49-F238E27FC236}">
                <a16:creationId xmlns:a16="http://schemas.microsoft.com/office/drawing/2014/main" id="{4D3064CE-76A8-48C5-A59A-E6914A8E9B5F}"/>
              </a:ext>
            </a:extLst>
          </p:cNvPr>
          <p:cNvSpPr txBox="1">
            <a:spLocks/>
          </p:cNvSpPr>
          <p:nvPr/>
        </p:nvSpPr>
        <p:spPr>
          <a:xfrm>
            <a:off x="419099" y="6381690"/>
            <a:ext cx="8641773" cy="400110"/>
          </a:xfrm>
          <a:prstGeom prst="rect">
            <a:avLst/>
          </a:prstGeom>
        </p:spPr>
        <p:txBody>
          <a:bodyPr vert="horz" lIns="91440" tIns="45720" rIns="91440" bIns="45720" rtlCol="0" anchor="b">
            <a:spAutoFit/>
          </a:bodyPr>
          <a:lstStyle>
            <a:lvl1pPr marL="0" indent="0" algn="l" defTabSz="914400" rtl="0" eaLnBrk="1" latinLnBrk="0" hangingPunct="1">
              <a:lnSpc>
                <a:spcPct val="100000"/>
              </a:lnSpc>
              <a:spcBef>
                <a:spcPts val="0"/>
              </a:spcBef>
              <a:buFont typeface="Arial" panose="020B0604020202020204" pitchFamily="34" charset="0"/>
              <a:buNone/>
              <a:defRPr sz="1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Source: GfK TVB Purchase Funnel Online retail Category A18+ </a:t>
            </a:r>
            <a:br>
              <a:rPr lang="en-US" dirty="0"/>
            </a:br>
            <a:r>
              <a:rPr lang="en-US" dirty="0"/>
              <a:t>QA4/B1/B2/C3; TV=Broadcast &amp; Cable</a:t>
            </a:r>
          </a:p>
        </p:txBody>
      </p:sp>
      <p:sp>
        <p:nvSpPr>
          <p:cNvPr id="3" name="TextBox 2">
            <a:extLst>
              <a:ext uri="{FF2B5EF4-FFF2-40B4-BE49-F238E27FC236}">
                <a16:creationId xmlns:a16="http://schemas.microsoft.com/office/drawing/2014/main" id="{24E8B0D4-DECC-C59F-8165-DA0EDA8FB292}"/>
              </a:ext>
            </a:extLst>
          </p:cNvPr>
          <p:cNvSpPr txBox="1"/>
          <p:nvPr/>
        </p:nvSpPr>
        <p:spPr>
          <a:xfrm>
            <a:off x="3541256" y="1239257"/>
            <a:ext cx="5166515" cy="369332"/>
          </a:xfrm>
          <a:prstGeom prst="rect">
            <a:avLst/>
          </a:prstGeom>
          <a:noFill/>
        </p:spPr>
        <p:txBody>
          <a:bodyPr wrap="square" rtlCol="0">
            <a:spAutoFit/>
          </a:bodyPr>
          <a:lstStyle/>
          <a:p>
            <a:pPr algn="ctr"/>
            <a:r>
              <a:rPr lang="en-US" b="1" dirty="0"/>
              <a:t>Online retail A18+</a:t>
            </a:r>
          </a:p>
        </p:txBody>
      </p:sp>
    </p:spTree>
    <p:extLst>
      <p:ext uri="{BB962C8B-B14F-4D97-AF65-F5344CB8AC3E}">
        <p14:creationId xmlns:p14="http://schemas.microsoft.com/office/powerpoint/2010/main" val="267917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37082"/>
            <a:ext cx="11352809" cy="507831"/>
          </a:xfrm>
        </p:spPr>
        <p:txBody>
          <a:bodyPr/>
          <a:lstStyle/>
          <a:p>
            <a:r>
              <a:rPr lang="en-US" sz="3000" dirty="0"/>
              <a:t>More Exposures Means More Action For Online Retail Consumers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18</a:t>
            </a:fld>
            <a:endParaRPr lang="en-US"/>
          </a:p>
        </p:txBody>
      </p:sp>
      <p:sp>
        <p:nvSpPr>
          <p:cNvPr id="5" name="Text Placeholder 4"/>
          <p:cNvSpPr>
            <a:spLocks noGrp="1"/>
          </p:cNvSpPr>
          <p:nvPr>
            <p:ph type="body" sz="quarter" idx="13"/>
          </p:nvPr>
        </p:nvSpPr>
        <p:spPr>
          <a:xfrm>
            <a:off x="430823" y="6397436"/>
            <a:ext cx="8641773" cy="400110"/>
          </a:xfrm>
        </p:spPr>
        <p:txBody>
          <a:bodyPr/>
          <a:lstStyle/>
          <a:p>
            <a:r>
              <a:rPr lang="en-US" dirty="0"/>
              <a:t>Source: GfK TVB Purchase Funnel 2023 Online retail Category A18+</a:t>
            </a:r>
            <a:br>
              <a:rPr lang="en-US" dirty="0"/>
            </a:br>
            <a:r>
              <a:rPr lang="en-US" dirty="0"/>
              <a:t>QA9 “Which of the following did you do after seeing/hearing the ads for the category on television?”</a:t>
            </a:r>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3268302333"/>
              </p:ext>
            </p:extLst>
          </p:nvPr>
        </p:nvGraphicFramePr>
        <p:xfrm>
          <a:off x="588036" y="1430955"/>
          <a:ext cx="11451563" cy="515993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70389" y="909409"/>
            <a:ext cx="11410496" cy="338554"/>
          </a:xfrm>
          <a:prstGeom prst="rect">
            <a:avLst/>
          </a:prstGeom>
          <a:noFill/>
        </p:spPr>
        <p:txBody>
          <a:bodyPr wrap="none" rtlCol="0">
            <a:spAutoFit/>
          </a:bodyPr>
          <a:lstStyle/>
          <a:p>
            <a:r>
              <a:rPr lang="en-US" sz="1600" b="1" dirty="0"/>
              <a:t>Which of the following did you do after seeing/hearing the ads for the Online retail category on television?</a:t>
            </a:r>
            <a:endParaRPr lang="en-US" sz="1600" dirty="0"/>
          </a:p>
        </p:txBody>
      </p:sp>
      <p:sp>
        <p:nvSpPr>
          <p:cNvPr id="9" name="TextBox 8"/>
          <p:cNvSpPr txBox="1"/>
          <p:nvPr/>
        </p:nvSpPr>
        <p:spPr>
          <a:xfrm>
            <a:off x="1906593" y="1777603"/>
            <a:ext cx="2009525" cy="461665"/>
          </a:xfrm>
          <a:prstGeom prst="rect">
            <a:avLst/>
          </a:prstGeom>
          <a:noFill/>
        </p:spPr>
        <p:txBody>
          <a:bodyPr wrap="none" rtlCol="0">
            <a:spAutoFit/>
          </a:bodyPr>
          <a:lstStyle/>
          <a:p>
            <a:pPr algn="r"/>
            <a:r>
              <a:rPr lang="en-US" sz="1200" dirty="0"/>
              <a:t>Went online to learn more</a:t>
            </a:r>
          </a:p>
          <a:p>
            <a:pPr algn="r"/>
            <a:r>
              <a:rPr lang="en-US" sz="1200" dirty="0"/>
              <a:t>about what was advertised</a:t>
            </a:r>
          </a:p>
        </p:txBody>
      </p:sp>
      <p:sp>
        <p:nvSpPr>
          <p:cNvPr id="10" name="TextBox 9"/>
          <p:cNvSpPr txBox="1"/>
          <p:nvPr/>
        </p:nvSpPr>
        <p:spPr>
          <a:xfrm>
            <a:off x="937546" y="2620748"/>
            <a:ext cx="2978572" cy="461665"/>
          </a:xfrm>
          <a:prstGeom prst="rect">
            <a:avLst/>
          </a:prstGeom>
          <a:noFill/>
        </p:spPr>
        <p:txBody>
          <a:bodyPr wrap="none" rtlCol="0">
            <a:spAutoFit/>
          </a:bodyPr>
          <a:lstStyle/>
          <a:p>
            <a:pPr algn="r"/>
            <a:r>
              <a:rPr lang="en-US" sz="1200" dirty="0"/>
              <a:t>Went to the website or app advertised </a:t>
            </a:r>
            <a:br>
              <a:rPr lang="en-US" sz="1200" dirty="0"/>
            </a:br>
            <a:r>
              <a:rPr lang="en-US" sz="1200" dirty="0"/>
              <a:t>to learn more about what was advertised</a:t>
            </a:r>
          </a:p>
        </p:txBody>
      </p:sp>
      <p:sp>
        <p:nvSpPr>
          <p:cNvPr id="11" name="TextBox 10"/>
          <p:cNvSpPr txBox="1"/>
          <p:nvPr/>
        </p:nvSpPr>
        <p:spPr>
          <a:xfrm>
            <a:off x="983064" y="3355172"/>
            <a:ext cx="2933054" cy="461665"/>
          </a:xfrm>
          <a:prstGeom prst="rect">
            <a:avLst/>
          </a:prstGeom>
          <a:noFill/>
        </p:spPr>
        <p:txBody>
          <a:bodyPr wrap="square" rtlCol="0">
            <a:spAutoFit/>
          </a:bodyPr>
          <a:lstStyle/>
          <a:p>
            <a:pPr algn="r"/>
            <a:r>
              <a:rPr lang="en-US" sz="1200" dirty="0"/>
              <a:t>Purchased the product or service advertised at a store/branch/online</a:t>
            </a:r>
          </a:p>
        </p:txBody>
      </p:sp>
      <p:sp>
        <p:nvSpPr>
          <p:cNvPr id="12" name="TextBox 11"/>
          <p:cNvSpPr txBox="1"/>
          <p:nvPr/>
        </p:nvSpPr>
        <p:spPr>
          <a:xfrm>
            <a:off x="1159594" y="4225657"/>
            <a:ext cx="2756524" cy="461665"/>
          </a:xfrm>
          <a:prstGeom prst="rect">
            <a:avLst/>
          </a:prstGeom>
          <a:noFill/>
        </p:spPr>
        <p:txBody>
          <a:bodyPr wrap="none" rtlCol="0" anchor="ctr">
            <a:spAutoFit/>
          </a:bodyPr>
          <a:lstStyle/>
          <a:p>
            <a:pPr algn="r"/>
            <a:r>
              <a:rPr lang="en-US" sz="1200" dirty="0"/>
              <a:t>Remembered you had seen the brand</a:t>
            </a:r>
          </a:p>
          <a:p>
            <a:pPr algn="r"/>
            <a:r>
              <a:rPr lang="en-US" sz="1200" dirty="0"/>
              <a:t>advertised before</a:t>
            </a:r>
          </a:p>
        </p:txBody>
      </p:sp>
      <p:sp>
        <p:nvSpPr>
          <p:cNvPr id="15" name="TextBox 14"/>
          <p:cNvSpPr txBox="1"/>
          <p:nvPr/>
        </p:nvSpPr>
        <p:spPr>
          <a:xfrm>
            <a:off x="1083419" y="5053562"/>
            <a:ext cx="2832699" cy="461665"/>
          </a:xfrm>
          <a:prstGeom prst="rect">
            <a:avLst/>
          </a:prstGeom>
          <a:noFill/>
        </p:spPr>
        <p:txBody>
          <a:bodyPr wrap="none" rtlCol="0">
            <a:spAutoFit/>
          </a:bodyPr>
          <a:lstStyle/>
          <a:p>
            <a:pPr algn="r"/>
            <a:r>
              <a:rPr lang="en-US" sz="1200" dirty="0"/>
              <a:t>Contacted or visited the</a:t>
            </a:r>
            <a:br>
              <a:rPr lang="en-US" sz="1200" dirty="0"/>
            </a:br>
            <a:r>
              <a:rPr lang="en-US" sz="1200" dirty="0"/>
              <a:t> advertiser’s store/office/facility/branch</a:t>
            </a:r>
          </a:p>
        </p:txBody>
      </p:sp>
      <p:cxnSp>
        <p:nvCxnSpPr>
          <p:cNvPr id="7" name="Straight Connector 6"/>
          <p:cNvCxnSpPr>
            <a:cxnSpLocks/>
          </p:cNvCxnSpPr>
          <p:nvPr/>
        </p:nvCxnSpPr>
        <p:spPr>
          <a:xfrm>
            <a:off x="3954771" y="1477504"/>
            <a:ext cx="0" cy="44772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03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2535"/>
            <a:ext cx="11352809" cy="590931"/>
          </a:xfrm>
        </p:spPr>
        <p:txBody>
          <a:bodyPr/>
          <a:lstStyle/>
          <a:p>
            <a:r>
              <a:rPr lang="en-US" sz="3600" dirty="0"/>
              <a:t>“Have TV ads influenced your search selections?”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19</a:t>
            </a:fld>
            <a:endParaRPr lang="en-US"/>
          </a:p>
        </p:txBody>
      </p:sp>
      <p:sp>
        <p:nvSpPr>
          <p:cNvPr id="7" name="Text Placeholder 4"/>
          <p:cNvSpPr>
            <a:spLocks noGrp="1"/>
          </p:cNvSpPr>
          <p:nvPr>
            <p:ph type="body" sz="quarter" idx="13"/>
          </p:nvPr>
        </p:nvSpPr>
        <p:spPr>
          <a:xfrm>
            <a:off x="430823" y="6257112"/>
            <a:ext cx="9334501" cy="553998"/>
          </a:xfrm>
        </p:spPr>
        <p:txBody>
          <a:bodyPr/>
          <a:lstStyle/>
          <a:p>
            <a:r>
              <a:rPr lang="en-US" dirty="0"/>
              <a:t>Source: GfK TVB Purchase Funnel 2023 Online retail Category A18+ </a:t>
            </a:r>
            <a:br>
              <a:rPr lang="en-US" dirty="0"/>
            </a:br>
            <a:r>
              <a:rPr lang="en-US" dirty="0"/>
              <a:t>QA10 “When doing an online  search, how often, if at all, have TV ads you have seen influenced you in some ways in your search?” (Yes = combination of Every time, Most of the time &amp; Sometimes) Among those who do online searches</a:t>
            </a:r>
          </a:p>
        </p:txBody>
      </p:sp>
      <p:graphicFrame>
        <p:nvGraphicFramePr>
          <p:cNvPr id="16" name="Content Placeholder 8"/>
          <p:cNvGraphicFramePr>
            <a:graphicFrameLocks noGrp="1"/>
          </p:cNvGraphicFramePr>
          <p:nvPr>
            <p:ph idx="1"/>
            <p:extLst>
              <p:ext uri="{D42A27DB-BD31-4B8C-83A1-F6EECF244321}">
                <p14:modId xmlns:p14="http://schemas.microsoft.com/office/powerpoint/2010/main" val="2437483813"/>
              </p:ext>
            </p:extLst>
          </p:nvPr>
        </p:nvGraphicFramePr>
        <p:xfrm>
          <a:off x="5751710" y="1214554"/>
          <a:ext cx="6362110" cy="4910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8">
            <a:extLst>
              <a:ext uri="{FF2B5EF4-FFF2-40B4-BE49-F238E27FC236}">
                <a16:creationId xmlns:a16="http://schemas.microsoft.com/office/drawing/2014/main" id="{864539E9-F711-E845-9779-38D54C9A1761}"/>
              </a:ext>
            </a:extLst>
          </p:cNvPr>
          <p:cNvGraphicFramePr>
            <a:graphicFrameLocks/>
          </p:cNvGraphicFramePr>
          <p:nvPr>
            <p:extLst>
              <p:ext uri="{D42A27DB-BD31-4B8C-83A1-F6EECF244321}">
                <p14:modId xmlns:p14="http://schemas.microsoft.com/office/powerpoint/2010/main" val="2365600065"/>
              </p:ext>
            </p:extLst>
          </p:nvPr>
        </p:nvGraphicFramePr>
        <p:xfrm>
          <a:off x="300111" y="2079073"/>
          <a:ext cx="5795888" cy="380522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2C8F9E7C-00C1-DF4F-85CD-7F256100E168}"/>
              </a:ext>
            </a:extLst>
          </p:cNvPr>
          <p:cNvSpPr/>
          <p:nvPr/>
        </p:nvSpPr>
        <p:spPr>
          <a:xfrm>
            <a:off x="2053503" y="1406066"/>
            <a:ext cx="2717412" cy="400110"/>
          </a:xfrm>
          <a:prstGeom prst="rect">
            <a:avLst/>
          </a:prstGeom>
        </p:spPr>
        <p:txBody>
          <a:bodyPr wrap="none">
            <a:spAutoFit/>
          </a:bodyPr>
          <a:lstStyle/>
          <a:p>
            <a:pPr algn="ctr">
              <a:defRPr sz="2000" b="1" i="0" u="none" strike="noStrike" kern="1200" spc="0" baseline="0">
                <a:solidFill>
                  <a:prstClr val="black"/>
                </a:solidFill>
                <a:latin typeface="+mn-lt"/>
                <a:ea typeface="+mn-ea"/>
                <a:cs typeface="+mn-cs"/>
              </a:defRPr>
            </a:pPr>
            <a:r>
              <a:rPr lang="en-US" dirty="0"/>
              <a:t>8 Category Average</a:t>
            </a:r>
          </a:p>
        </p:txBody>
      </p:sp>
    </p:spTree>
    <p:extLst>
      <p:ext uri="{BB962C8B-B14F-4D97-AF65-F5344CB8AC3E}">
        <p14:creationId xmlns:p14="http://schemas.microsoft.com/office/powerpoint/2010/main" val="2952418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2819400"/>
            <a:ext cx="11425813" cy="854080"/>
          </a:xfrm>
        </p:spPr>
        <p:txBody>
          <a:bodyPr/>
          <a:lstStyle/>
          <a:p>
            <a:r>
              <a:rPr lang="en-US" dirty="0">
                <a:effectLst>
                  <a:outerShdw blurRad="38100" dist="38100" dir="2700000" algn="tl">
                    <a:srgbClr val="000000">
                      <a:alpha val="43137"/>
                    </a:srgbClr>
                  </a:outerShdw>
                </a:effectLst>
              </a:rPr>
              <a:t>Study Objective and Methodology</a:t>
            </a:r>
          </a:p>
        </p:txBody>
      </p:sp>
      <p:pic>
        <p:nvPicPr>
          <p:cNvPr id="11" name="Picture 10">
            <a:extLst>
              <a:ext uri="{FF2B5EF4-FFF2-40B4-BE49-F238E27FC236}">
                <a16:creationId xmlns:a16="http://schemas.microsoft.com/office/drawing/2014/main" id="{7BBEF186-9A1D-A577-086E-71D0ED7CA4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16473" y="685800"/>
            <a:ext cx="1959051" cy="1888823"/>
          </a:xfrm>
          <a:prstGeom prst="rect">
            <a:avLst/>
          </a:prstGeom>
          <a:effectLst/>
        </p:spPr>
      </p:pic>
    </p:spTree>
    <p:extLst>
      <p:ext uri="{BB962C8B-B14F-4D97-AF65-F5344CB8AC3E}">
        <p14:creationId xmlns:p14="http://schemas.microsoft.com/office/powerpoint/2010/main" val="2946973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1776"/>
            <a:ext cx="11352809" cy="590931"/>
          </a:xfrm>
        </p:spPr>
        <p:txBody>
          <a:bodyPr/>
          <a:lstStyle/>
          <a:p>
            <a:r>
              <a:rPr lang="en-US" sz="3600" dirty="0"/>
              <a:t>Local Television Websites/Apps Most Preferred</a:t>
            </a:r>
          </a:p>
        </p:txBody>
      </p:sp>
      <p:sp>
        <p:nvSpPr>
          <p:cNvPr id="4" name="Slide Number Placeholder 3"/>
          <p:cNvSpPr>
            <a:spLocks noGrp="1"/>
          </p:cNvSpPr>
          <p:nvPr>
            <p:ph type="sldNum" sz="quarter" idx="12"/>
          </p:nvPr>
        </p:nvSpPr>
        <p:spPr>
          <a:xfrm>
            <a:off x="11125199" y="6294036"/>
            <a:ext cx="988621" cy="365125"/>
          </a:xfrm>
        </p:spPr>
        <p:txBody>
          <a:bodyPr/>
          <a:lstStyle/>
          <a:p>
            <a:fld id="{BB88B489-69ED-4F0A-A940-13A5E0BFFCBC}" type="slidenum">
              <a:rPr lang="en-US" smtClean="0"/>
              <a:pPr/>
              <a:t>20</a:t>
            </a:fld>
            <a:endParaRPr lang="en-US"/>
          </a:p>
        </p:txBody>
      </p:sp>
      <p:sp>
        <p:nvSpPr>
          <p:cNvPr id="5" name="Text Placeholder 4"/>
          <p:cNvSpPr>
            <a:spLocks noGrp="1"/>
          </p:cNvSpPr>
          <p:nvPr>
            <p:ph type="body" sz="quarter" idx="13"/>
          </p:nvPr>
        </p:nvSpPr>
        <p:spPr>
          <a:xfrm>
            <a:off x="445535" y="6403112"/>
            <a:ext cx="8641773" cy="400110"/>
          </a:xfrm>
        </p:spPr>
        <p:txBody>
          <a:bodyPr/>
          <a:lstStyle/>
          <a:p>
            <a:r>
              <a:rPr lang="en-US" dirty="0"/>
              <a:t>Source: GfK TVB Purchase Funnel 2023 Online retail Category A18+</a:t>
            </a:r>
            <a:br>
              <a:rPr lang="en-US" dirty="0"/>
            </a:br>
            <a:r>
              <a:rPr lang="en-US" dirty="0"/>
              <a:t>C3 “Which of the following websites or apps are you most likely to turn to when you need information about local news and events?”</a:t>
            </a:r>
          </a:p>
        </p:txBody>
      </p:sp>
      <p:sp>
        <p:nvSpPr>
          <p:cNvPr id="3" name="TextBox 2"/>
          <p:cNvSpPr txBox="1"/>
          <p:nvPr/>
        </p:nvSpPr>
        <p:spPr>
          <a:xfrm>
            <a:off x="1407055" y="709104"/>
            <a:ext cx="9377888" cy="800219"/>
          </a:xfrm>
          <a:prstGeom prst="rect">
            <a:avLst/>
          </a:prstGeom>
          <a:noFill/>
        </p:spPr>
        <p:txBody>
          <a:bodyPr wrap="none" rtlCol="0">
            <a:spAutoFit/>
          </a:bodyPr>
          <a:lstStyle/>
          <a:p>
            <a:pPr algn="ctr"/>
            <a:r>
              <a:rPr lang="en-US" b="1" dirty="0"/>
              <a:t>Which of the following </a:t>
            </a:r>
            <a:r>
              <a:rPr lang="en-US" sz="2800" b="1" dirty="0"/>
              <a:t>websites or apps </a:t>
            </a:r>
            <a:r>
              <a:rPr lang="en-US" b="1" dirty="0"/>
              <a:t>are you most likely to turn to</a:t>
            </a:r>
          </a:p>
          <a:p>
            <a:pPr algn="ctr">
              <a:tabLst>
                <a:tab pos="854075" algn="l"/>
              </a:tabLst>
            </a:pPr>
            <a:r>
              <a:rPr lang="en-US" b="1" dirty="0"/>
              <a:t>when you need information about local news or events?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67769906"/>
              </p:ext>
            </p:extLst>
          </p:nvPr>
        </p:nvGraphicFramePr>
        <p:xfrm>
          <a:off x="1005840" y="1887960"/>
          <a:ext cx="10739894" cy="441149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BD9BAD06-8800-0B42-B9D8-420E9EA43D89}"/>
              </a:ext>
            </a:extLst>
          </p:cNvPr>
          <p:cNvSpPr/>
          <p:nvPr/>
        </p:nvSpPr>
        <p:spPr>
          <a:xfrm>
            <a:off x="4755268" y="1591993"/>
            <a:ext cx="3013967" cy="400110"/>
          </a:xfrm>
          <a:prstGeom prst="rect">
            <a:avLst/>
          </a:prstGeom>
        </p:spPr>
        <p:txBody>
          <a:bodyPr wrap="none">
            <a:spAutoFit/>
          </a:bodyPr>
          <a:lstStyle/>
          <a:p>
            <a:pPr algn="ctr">
              <a:defRPr sz="2000" b="1" i="0" u="none" strike="noStrike" kern="1200" spc="0" baseline="0">
                <a:solidFill>
                  <a:prstClr val="black"/>
                </a:solidFill>
                <a:latin typeface="+mn-lt"/>
                <a:ea typeface="+mn-ea"/>
                <a:cs typeface="+mn-cs"/>
              </a:defRPr>
            </a:pPr>
            <a:r>
              <a:rPr lang="en-US" dirty="0"/>
              <a:t> Online retail % A18+</a:t>
            </a:r>
          </a:p>
        </p:txBody>
      </p:sp>
    </p:spTree>
    <p:extLst>
      <p:ext uri="{BB962C8B-B14F-4D97-AF65-F5344CB8AC3E}">
        <p14:creationId xmlns:p14="http://schemas.microsoft.com/office/powerpoint/2010/main" val="353146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1089529"/>
          </a:xfrm>
        </p:spPr>
        <p:txBody>
          <a:bodyPr/>
          <a:lstStyle/>
          <a:p>
            <a:r>
              <a:rPr lang="en-US" sz="3600" dirty="0"/>
              <a:t>“When Visiting a Television Station’s Website or App, do you View the Ads?”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76288082"/>
              </p:ext>
            </p:extLst>
          </p:nvPr>
        </p:nvGraphicFramePr>
        <p:xfrm>
          <a:off x="2123251" y="2113035"/>
          <a:ext cx="8861419" cy="407538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pPr/>
              <a:t>21</a:t>
            </a:fld>
            <a:endParaRPr lang="en-US"/>
          </a:p>
        </p:txBody>
      </p:sp>
      <p:sp>
        <p:nvSpPr>
          <p:cNvPr id="7" name="Text Placeholder 4"/>
          <p:cNvSpPr>
            <a:spLocks noGrp="1"/>
          </p:cNvSpPr>
          <p:nvPr>
            <p:ph type="body" sz="quarter" idx="13"/>
          </p:nvPr>
        </p:nvSpPr>
        <p:spPr>
          <a:xfrm>
            <a:off x="448409" y="6402921"/>
            <a:ext cx="9381393" cy="400110"/>
          </a:xfrm>
        </p:spPr>
        <p:txBody>
          <a:bodyPr anchor="t"/>
          <a:lstStyle/>
          <a:p>
            <a:r>
              <a:rPr lang="en-US" dirty="0"/>
              <a:t>Source: GfK TVB Purchase Funnel Online retail Category A18+ </a:t>
            </a:r>
            <a:br>
              <a:rPr lang="en-US" dirty="0"/>
            </a:br>
            <a:r>
              <a:rPr lang="en-US" dirty="0"/>
              <a:t>C2 “How often do you look at the video ads on that local television station’s website or app?” (Yes = combination of Every time, Most of the time &amp; Sometimes)</a:t>
            </a:r>
          </a:p>
        </p:txBody>
      </p:sp>
      <p:sp>
        <p:nvSpPr>
          <p:cNvPr id="6" name="Rectangle 5"/>
          <p:cNvSpPr/>
          <p:nvPr/>
        </p:nvSpPr>
        <p:spPr>
          <a:xfrm>
            <a:off x="5084647" y="1498426"/>
            <a:ext cx="2938626" cy="400110"/>
          </a:xfrm>
          <a:prstGeom prst="rect">
            <a:avLst/>
          </a:prstGeom>
        </p:spPr>
        <p:txBody>
          <a:bodyPr wrap="none">
            <a:spAutoFit/>
          </a:bodyPr>
          <a:lstStyle/>
          <a:p>
            <a:pPr algn="ctr">
              <a:defRPr sz="2000" b="1" i="0" u="none" strike="noStrike" kern="1200" spc="0" baseline="0">
                <a:solidFill>
                  <a:prstClr val="black"/>
                </a:solidFill>
                <a:latin typeface="+mn-lt"/>
                <a:ea typeface="+mn-ea"/>
                <a:cs typeface="+mn-cs"/>
              </a:defRPr>
            </a:pPr>
            <a:r>
              <a:rPr lang="en-US" dirty="0"/>
              <a:t>Online retail % A18+</a:t>
            </a:r>
          </a:p>
        </p:txBody>
      </p:sp>
    </p:spTree>
    <p:extLst>
      <p:ext uri="{BB962C8B-B14F-4D97-AF65-F5344CB8AC3E}">
        <p14:creationId xmlns:p14="http://schemas.microsoft.com/office/powerpoint/2010/main" val="1915369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B003D9-81CB-B043-C4BE-E60D3844D396}"/>
              </a:ext>
            </a:extLst>
          </p:cNvPr>
          <p:cNvSpPr>
            <a:spLocks noGrp="1"/>
          </p:cNvSpPr>
          <p:nvPr>
            <p:ph type="ctrTitle"/>
          </p:nvPr>
        </p:nvSpPr>
        <p:spPr>
          <a:xfrm>
            <a:off x="364621" y="2804445"/>
            <a:ext cx="11425813" cy="1996155"/>
          </a:xfrm>
        </p:spPr>
        <p:txBody>
          <a:bodyPr/>
          <a:lstStyle/>
          <a:p>
            <a:pPr marL="0" marR="0" lvl="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5500" b="0" i="0" u="none" strike="noStrike" kern="1200" cap="none" spc="0" normalizeH="0" baseline="0" noProof="0" dirty="0">
                <a:ln w="0"/>
                <a:solidFill>
                  <a:prstClr val="white"/>
                </a:solidFill>
                <a:effectLst>
                  <a:outerShdw blurRad="38100" dist="38100" dir="2700000" algn="tl">
                    <a:srgbClr val="000000">
                      <a:alpha val="43137"/>
                    </a:srgbClr>
                  </a:outerShdw>
                </a:effectLst>
                <a:uLnTx/>
                <a:uFillTx/>
                <a:latin typeface="Tahoma"/>
                <a:ea typeface="+mn-ea"/>
                <a:cs typeface="Arial"/>
              </a:rPr>
              <a:t>Opinion Leaders</a:t>
            </a:r>
            <a:br>
              <a:rPr kumimoji="0" lang="en-US" sz="5500" b="0" i="0" u="none" strike="noStrike" kern="1200" cap="none" spc="0" normalizeH="0" baseline="0" noProof="0" dirty="0">
                <a:ln w="0"/>
                <a:solidFill>
                  <a:prstClr val="white"/>
                </a:solidFill>
                <a:effectLst>
                  <a:outerShdw blurRad="38100" dist="38100" dir="2700000" algn="tl">
                    <a:srgbClr val="000000">
                      <a:alpha val="43137"/>
                    </a:srgbClr>
                  </a:outerShdw>
                </a:effectLst>
                <a:uLnTx/>
                <a:uFillTx/>
                <a:latin typeface="Tahoma"/>
                <a:ea typeface="+mn-ea"/>
                <a:cs typeface="Arial"/>
              </a:rPr>
            </a:br>
            <a:r>
              <a:rPr kumimoji="0" lang="en-US" sz="2400" b="0" i="0" u="none" strike="noStrike" kern="1200" cap="none" spc="0" normalizeH="0" baseline="0" noProof="0" dirty="0">
                <a:ln w="0"/>
                <a:solidFill>
                  <a:prstClr val="white"/>
                </a:solidFill>
                <a:effectLst>
                  <a:outerShdw blurRad="38100" dist="38100" dir="2700000" algn="tl">
                    <a:srgbClr val="000000">
                      <a:alpha val="43137"/>
                    </a:srgbClr>
                  </a:outerShdw>
                </a:effectLst>
                <a:uLnTx/>
                <a:uFillTx/>
                <a:latin typeface="Tahoma"/>
                <a:ea typeface="+mn-ea"/>
                <a:cs typeface="Arial"/>
              </a:rPr>
              <a:t>My Friends/Family Ask and Trust my Advice On This Topic</a:t>
            </a:r>
            <a:br>
              <a:rPr kumimoji="0" lang="en-US" sz="2400" b="0" i="0" u="none" strike="noStrike" kern="1200" cap="none" spc="0" normalizeH="0" baseline="0" noProof="0" dirty="0">
                <a:ln w="0"/>
                <a:solidFill>
                  <a:prstClr val="white"/>
                </a:solidFill>
                <a:effectLst>
                  <a:outerShdw blurRad="38100" dist="38100" dir="2700000" algn="tl">
                    <a:srgbClr val="000000">
                      <a:alpha val="43137"/>
                    </a:srgbClr>
                  </a:outerShdw>
                </a:effectLst>
                <a:uLnTx/>
                <a:uFillTx/>
                <a:latin typeface="Tahoma"/>
                <a:ea typeface="+mn-ea"/>
                <a:cs typeface="Arial"/>
              </a:rPr>
            </a:br>
            <a:endParaRPr kumimoji="0" lang="en-US" sz="5500" b="0" i="0" u="none" strike="noStrike" kern="1200" cap="none" spc="0" normalizeH="0" baseline="0" noProof="0" dirty="0">
              <a:ln w="0"/>
              <a:solidFill>
                <a:prstClr val="white"/>
              </a:solidFill>
              <a:effectLst>
                <a:outerShdw blurRad="38100" dist="38100" dir="2700000" algn="tl">
                  <a:srgbClr val="000000">
                    <a:alpha val="43137"/>
                  </a:srgbClr>
                </a:outerShdw>
              </a:effectLst>
              <a:uLnTx/>
              <a:uFillTx/>
              <a:latin typeface="Tahoma"/>
              <a:ea typeface="+mn-ea"/>
              <a:cs typeface="Arial"/>
            </a:endParaRPr>
          </a:p>
        </p:txBody>
      </p:sp>
      <p:pic>
        <p:nvPicPr>
          <p:cNvPr id="7" name="Picture 6">
            <a:extLst>
              <a:ext uri="{FF2B5EF4-FFF2-40B4-BE49-F238E27FC236}">
                <a16:creationId xmlns:a16="http://schemas.microsoft.com/office/drawing/2014/main" id="{44B688A4-9AF9-AA2E-1D6F-306543DD301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16474" y="663011"/>
            <a:ext cx="1959051" cy="1888824"/>
          </a:xfrm>
          <a:prstGeom prst="rect">
            <a:avLst/>
          </a:prstGeom>
          <a:effectLst/>
        </p:spPr>
      </p:pic>
    </p:spTree>
    <p:extLst>
      <p:ext uri="{BB962C8B-B14F-4D97-AF65-F5344CB8AC3E}">
        <p14:creationId xmlns:p14="http://schemas.microsoft.com/office/powerpoint/2010/main" val="1258591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36" y="183292"/>
            <a:ext cx="11480764" cy="577081"/>
          </a:xfrm>
        </p:spPr>
        <p:txBody>
          <a:bodyPr/>
          <a:lstStyle/>
          <a:p>
            <a:r>
              <a:rPr lang="en-US" sz="3500" dirty="0"/>
              <a:t>TV Ads Motivate Online Retail Opinion Leaders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23</a:t>
            </a:fld>
            <a:endParaRPr lang="en-US" dirty="0"/>
          </a:p>
        </p:txBody>
      </p:sp>
      <p:sp>
        <p:nvSpPr>
          <p:cNvPr id="5" name="Text Placeholder 4"/>
          <p:cNvSpPr>
            <a:spLocks noGrp="1"/>
          </p:cNvSpPr>
          <p:nvPr>
            <p:ph type="body" sz="quarter" idx="13"/>
          </p:nvPr>
        </p:nvSpPr>
        <p:spPr>
          <a:xfrm>
            <a:off x="419099" y="6414929"/>
            <a:ext cx="8641773" cy="400110"/>
          </a:xfrm>
        </p:spPr>
        <p:txBody>
          <a:bodyPr/>
          <a:lstStyle/>
          <a:p>
            <a:r>
              <a:rPr lang="en-US" dirty="0"/>
              <a:t>Source: GfK TVB Purchase Funnel 2023 </a:t>
            </a:r>
            <a:r>
              <a:rPr lang="pt-BR" dirty="0"/>
              <a:t>Online </a:t>
            </a:r>
            <a:r>
              <a:rPr lang="en-US" dirty="0"/>
              <a:t>retail</a:t>
            </a:r>
            <a:r>
              <a:rPr lang="pt-BR" dirty="0"/>
              <a:t> Category A18+, </a:t>
            </a:r>
            <a:r>
              <a:rPr lang="en-US" dirty="0"/>
              <a:t>Opinion leaders</a:t>
            </a:r>
            <a:br>
              <a:rPr lang="en-US" dirty="0"/>
            </a:br>
            <a:r>
              <a:rPr lang="en-US" dirty="0"/>
              <a:t>QA9 “Which of the following did you do after seeing/hearing the ads for the category on television?”</a:t>
            </a:r>
          </a:p>
        </p:txBody>
      </p:sp>
      <p:graphicFrame>
        <p:nvGraphicFramePr>
          <p:cNvPr id="18" name="Content Placeholder 17"/>
          <p:cNvGraphicFramePr>
            <a:graphicFrameLocks noGrp="1"/>
          </p:cNvGraphicFramePr>
          <p:nvPr>
            <p:ph idx="1"/>
          </p:nvPr>
        </p:nvGraphicFramePr>
        <p:xfrm>
          <a:off x="831428" y="1231385"/>
          <a:ext cx="11043505" cy="486827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52056" y="908275"/>
            <a:ext cx="11067453" cy="369332"/>
          </a:xfrm>
          <a:prstGeom prst="rect">
            <a:avLst/>
          </a:prstGeom>
          <a:noFill/>
        </p:spPr>
        <p:txBody>
          <a:bodyPr wrap="none" rtlCol="0">
            <a:spAutoFit/>
          </a:bodyPr>
          <a:lstStyle/>
          <a:p>
            <a:r>
              <a:rPr lang="en-US" b="1" dirty="0"/>
              <a:t>Which of the following did you do after seeing/hearing the ads for the category on television?</a:t>
            </a:r>
            <a:endParaRPr lang="en-US" dirty="0"/>
          </a:p>
        </p:txBody>
      </p:sp>
      <p:sp>
        <p:nvSpPr>
          <p:cNvPr id="9" name="TextBox 8"/>
          <p:cNvSpPr txBox="1"/>
          <p:nvPr/>
        </p:nvSpPr>
        <p:spPr>
          <a:xfrm>
            <a:off x="2075179" y="2313200"/>
            <a:ext cx="2060244" cy="461665"/>
          </a:xfrm>
          <a:prstGeom prst="rect">
            <a:avLst/>
          </a:prstGeom>
          <a:noFill/>
        </p:spPr>
        <p:txBody>
          <a:bodyPr wrap="none" rtlCol="0">
            <a:spAutoFit/>
          </a:bodyPr>
          <a:lstStyle/>
          <a:p>
            <a:pPr algn="r"/>
            <a:r>
              <a:rPr lang="en-US" sz="1200" dirty="0"/>
              <a:t>Went online to learn more</a:t>
            </a:r>
            <a:br>
              <a:rPr lang="en-US" sz="1200" dirty="0"/>
            </a:br>
            <a:r>
              <a:rPr lang="en-US" sz="1200" dirty="0"/>
              <a:t>about what was advertised</a:t>
            </a:r>
          </a:p>
        </p:txBody>
      </p:sp>
      <p:sp>
        <p:nvSpPr>
          <p:cNvPr id="11" name="TextBox 10"/>
          <p:cNvSpPr txBox="1"/>
          <p:nvPr/>
        </p:nvSpPr>
        <p:spPr>
          <a:xfrm>
            <a:off x="1460075" y="5391923"/>
            <a:ext cx="2675348" cy="461665"/>
          </a:xfrm>
          <a:prstGeom prst="rect">
            <a:avLst/>
          </a:prstGeom>
          <a:noFill/>
        </p:spPr>
        <p:txBody>
          <a:bodyPr wrap="none" rtlCol="0">
            <a:spAutoFit/>
          </a:bodyPr>
          <a:lstStyle/>
          <a:p>
            <a:pPr algn="r"/>
            <a:r>
              <a:rPr lang="en-US" sz="1200" dirty="0"/>
              <a:t>Friended, liked or followed what was</a:t>
            </a:r>
            <a:br>
              <a:rPr lang="en-US" sz="1200" dirty="0"/>
            </a:br>
            <a:r>
              <a:rPr lang="en-US" sz="1200" dirty="0"/>
              <a:t> advertised on social media</a:t>
            </a:r>
          </a:p>
        </p:txBody>
      </p:sp>
      <p:sp>
        <p:nvSpPr>
          <p:cNvPr id="12" name="TextBox 11"/>
          <p:cNvSpPr txBox="1"/>
          <p:nvPr/>
        </p:nvSpPr>
        <p:spPr>
          <a:xfrm>
            <a:off x="1156851" y="3066610"/>
            <a:ext cx="2978572" cy="461665"/>
          </a:xfrm>
          <a:prstGeom prst="rect">
            <a:avLst/>
          </a:prstGeom>
          <a:noFill/>
        </p:spPr>
        <p:txBody>
          <a:bodyPr wrap="none" rtlCol="0" anchor="ctr">
            <a:spAutoFit/>
          </a:bodyPr>
          <a:lstStyle/>
          <a:p>
            <a:pPr algn="r"/>
            <a:r>
              <a:rPr lang="en-US" sz="1200" dirty="0"/>
              <a:t>Went to the website or app advertised</a:t>
            </a:r>
            <a:br>
              <a:rPr lang="en-US" sz="1200" dirty="0"/>
            </a:br>
            <a:r>
              <a:rPr lang="en-US" sz="1200" dirty="0"/>
              <a:t>to learn more about what was advertised</a:t>
            </a:r>
          </a:p>
        </p:txBody>
      </p:sp>
      <p:sp>
        <p:nvSpPr>
          <p:cNvPr id="13" name="TextBox 12"/>
          <p:cNvSpPr txBox="1"/>
          <p:nvPr/>
        </p:nvSpPr>
        <p:spPr>
          <a:xfrm>
            <a:off x="1378899" y="4628612"/>
            <a:ext cx="2756524" cy="461665"/>
          </a:xfrm>
          <a:prstGeom prst="rect">
            <a:avLst/>
          </a:prstGeom>
          <a:noFill/>
        </p:spPr>
        <p:txBody>
          <a:bodyPr wrap="none" rtlCol="0">
            <a:spAutoFit/>
          </a:bodyPr>
          <a:lstStyle/>
          <a:p>
            <a:pPr algn="r"/>
            <a:r>
              <a:rPr lang="en-US" sz="1200" dirty="0"/>
              <a:t>Remembered you had seen the brand</a:t>
            </a:r>
            <a:br>
              <a:rPr lang="en-US" sz="1200" dirty="0"/>
            </a:br>
            <a:r>
              <a:rPr lang="en-US" sz="1200" dirty="0"/>
              <a:t> advertised before</a:t>
            </a:r>
          </a:p>
        </p:txBody>
      </p:sp>
      <p:sp>
        <p:nvSpPr>
          <p:cNvPr id="15" name="TextBox 14"/>
          <p:cNvSpPr txBox="1"/>
          <p:nvPr/>
        </p:nvSpPr>
        <p:spPr>
          <a:xfrm>
            <a:off x="763060" y="3790980"/>
            <a:ext cx="3372363" cy="461665"/>
          </a:xfrm>
          <a:prstGeom prst="rect">
            <a:avLst/>
          </a:prstGeom>
          <a:noFill/>
        </p:spPr>
        <p:txBody>
          <a:bodyPr wrap="square" rtlCol="0">
            <a:spAutoFit/>
          </a:bodyPr>
          <a:lstStyle/>
          <a:p>
            <a:pPr algn="r"/>
            <a:r>
              <a:rPr lang="en-US" sz="1200" dirty="0"/>
              <a:t>Purchased the product/service at a branch/store, or online</a:t>
            </a:r>
          </a:p>
        </p:txBody>
      </p:sp>
    </p:spTree>
    <p:extLst>
      <p:ext uri="{BB962C8B-B14F-4D97-AF65-F5344CB8AC3E}">
        <p14:creationId xmlns:p14="http://schemas.microsoft.com/office/powerpoint/2010/main" val="1031128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6052083" y="1098464"/>
            <a:ext cx="0" cy="4371195"/>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9099" y="232546"/>
            <a:ext cx="11352809" cy="535531"/>
          </a:xfrm>
        </p:spPr>
        <p:txBody>
          <a:bodyPr/>
          <a:lstStyle/>
          <a:p>
            <a:r>
              <a:rPr lang="en-US" sz="3200" dirty="0"/>
              <a:t>Local TV Assets Resonate with Online Retail Opinion Leaders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24</a:t>
            </a:fld>
            <a:endParaRPr lang="en-US" dirty="0"/>
          </a:p>
        </p:txBody>
      </p:sp>
      <p:sp>
        <p:nvSpPr>
          <p:cNvPr id="5" name="Text Placeholder 4"/>
          <p:cNvSpPr>
            <a:spLocks noGrp="1"/>
          </p:cNvSpPr>
          <p:nvPr>
            <p:ph type="body" sz="quarter" idx="13"/>
          </p:nvPr>
        </p:nvSpPr>
        <p:spPr>
          <a:xfrm>
            <a:off x="432783" y="6420067"/>
            <a:ext cx="9858132" cy="400110"/>
          </a:xfrm>
        </p:spPr>
        <p:txBody>
          <a:bodyPr/>
          <a:lstStyle/>
          <a:p>
            <a:r>
              <a:rPr lang="en-US" dirty="0"/>
              <a:t>Source: GfK TVB Purchase Funnel 2023 </a:t>
            </a:r>
            <a:r>
              <a:rPr lang="pt-BR" dirty="0"/>
              <a:t>Online retail category, Opinion leaders A18+</a:t>
            </a:r>
            <a:br>
              <a:rPr lang="en-US" dirty="0"/>
            </a:br>
            <a:r>
              <a:rPr lang="en-US" dirty="0"/>
              <a:t>QA10/C2</a:t>
            </a: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2577136172"/>
              </p:ext>
            </p:extLst>
          </p:nvPr>
        </p:nvGraphicFramePr>
        <p:xfrm>
          <a:off x="2368029" y="2177050"/>
          <a:ext cx="3321520" cy="3267075"/>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2368029" y="924410"/>
            <a:ext cx="3581400" cy="646331"/>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2000" dirty="0"/>
              <a:t>“Have TV ads influenced your search selections?”</a:t>
            </a:r>
          </a:p>
        </p:txBody>
      </p:sp>
      <p:graphicFrame>
        <p:nvGraphicFramePr>
          <p:cNvPr id="8" name="Content Placeholder 7"/>
          <p:cNvGraphicFramePr>
            <a:graphicFrameLocks/>
          </p:cNvGraphicFramePr>
          <p:nvPr>
            <p:extLst>
              <p:ext uri="{D42A27DB-BD31-4B8C-83A1-F6EECF244321}">
                <p14:modId xmlns:p14="http://schemas.microsoft.com/office/powerpoint/2010/main" val="2285323623"/>
              </p:ext>
            </p:extLst>
          </p:nvPr>
        </p:nvGraphicFramePr>
        <p:xfrm>
          <a:off x="6301315" y="2177050"/>
          <a:ext cx="3310541" cy="3267075"/>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6183447" y="924410"/>
            <a:ext cx="3771901" cy="923330"/>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2000" dirty="0"/>
              <a:t>“When visiting a television station’s website or app, do you view the ads?”</a:t>
            </a:r>
          </a:p>
        </p:txBody>
      </p:sp>
      <p:sp>
        <p:nvSpPr>
          <p:cNvPr id="12" name="Rectangle 11"/>
          <p:cNvSpPr/>
          <p:nvPr/>
        </p:nvSpPr>
        <p:spPr>
          <a:xfrm>
            <a:off x="3185896" y="5681894"/>
            <a:ext cx="381000" cy="28969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666831" y="5681894"/>
            <a:ext cx="2029786" cy="369332"/>
          </a:xfrm>
          <a:prstGeom prst="rect">
            <a:avLst/>
          </a:prstGeom>
          <a:noFill/>
        </p:spPr>
        <p:txBody>
          <a:bodyPr wrap="none" rtlCol="0">
            <a:spAutoFit/>
          </a:bodyPr>
          <a:lstStyle/>
          <a:p>
            <a:r>
              <a:rPr lang="en-US" dirty="0"/>
              <a:t>Online Retail Total</a:t>
            </a:r>
          </a:p>
        </p:txBody>
      </p:sp>
      <p:sp>
        <p:nvSpPr>
          <p:cNvPr id="14" name="Rectangle 13"/>
          <p:cNvSpPr/>
          <p:nvPr/>
        </p:nvSpPr>
        <p:spPr>
          <a:xfrm>
            <a:off x="5774803" y="5669200"/>
            <a:ext cx="381000" cy="289694"/>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255738" y="5669200"/>
            <a:ext cx="3188245" cy="369332"/>
          </a:xfrm>
          <a:prstGeom prst="rect">
            <a:avLst/>
          </a:prstGeom>
          <a:noFill/>
        </p:spPr>
        <p:txBody>
          <a:bodyPr wrap="none" rtlCol="0">
            <a:spAutoFit/>
          </a:bodyPr>
          <a:lstStyle/>
          <a:p>
            <a:r>
              <a:rPr lang="en-US" dirty="0"/>
              <a:t>Online Retail Opinion Leaders</a:t>
            </a:r>
          </a:p>
        </p:txBody>
      </p:sp>
    </p:spTree>
    <p:extLst>
      <p:ext uri="{BB962C8B-B14F-4D97-AF65-F5344CB8AC3E}">
        <p14:creationId xmlns:p14="http://schemas.microsoft.com/office/powerpoint/2010/main" val="1408751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2819400"/>
            <a:ext cx="11425813" cy="854080"/>
          </a:xfrm>
        </p:spPr>
        <p:txBody>
          <a:bodyPr/>
          <a:lstStyle/>
          <a:p>
            <a:r>
              <a:rPr lang="en-US" dirty="0">
                <a:effectLst>
                  <a:outerShdw blurRad="38100" dist="38100" dir="2700000" algn="tl">
                    <a:srgbClr val="000000">
                      <a:alpha val="43137"/>
                    </a:srgbClr>
                  </a:outerShdw>
                </a:effectLst>
              </a:rPr>
              <a:t>Purchase Attitudes</a:t>
            </a:r>
          </a:p>
        </p:txBody>
      </p:sp>
      <p:pic>
        <p:nvPicPr>
          <p:cNvPr id="5" name="Picture 4">
            <a:extLst>
              <a:ext uri="{FF2B5EF4-FFF2-40B4-BE49-F238E27FC236}">
                <a16:creationId xmlns:a16="http://schemas.microsoft.com/office/drawing/2014/main" id="{960B311F-567C-8D2E-89E2-1B93ED0CE0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16474" y="662832"/>
            <a:ext cx="1959051" cy="1888824"/>
          </a:xfrm>
          <a:prstGeom prst="rect">
            <a:avLst/>
          </a:prstGeom>
          <a:effectLst/>
        </p:spPr>
      </p:pic>
    </p:spTree>
    <p:extLst>
      <p:ext uri="{BB962C8B-B14F-4D97-AF65-F5344CB8AC3E}">
        <p14:creationId xmlns:p14="http://schemas.microsoft.com/office/powerpoint/2010/main" val="1103771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D90376-B7FA-4961-984D-A6ED7856B85A}"/>
              </a:ext>
            </a:extLst>
          </p:cNvPr>
          <p:cNvSpPr>
            <a:spLocks noGrp="1"/>
          </p:cNvSpPr>
          <p:nvPr>
            <p:ph type="title"/>
          </p:nvPr>
        </p:nvSpPr>
        <p:spPr>
          <a:xfrm>
            <a:off x="419099" y="1525365"/>
            <a:ext cx="11352809" cy="590931"/>
          </a:xfrm>
        </p:spPr>
        <p:txBody>
          <a:bodyPr/>
          <a:lstStyle/>
          <a:p>
            <a:r>
              <a:rPr lang="en-US" sz="1800" dirty="0">
                <a:solidFill>
                  <a:schemeClr val="tx1"/>
                </a:solidFill>
              </a:rPr>
              <a:t>Retail Online = Online Only + Online &amp; In-store</a:t>
            </a:r>
            <a:br>
              <a:rPr lang="en-US" sz="1800" dirty="0">
                <a:solidFill>
                  <a:schemeClr val="tx1"/>
                </a:solidFill>
              </a:rPr>
            </a:br>
            <a:r>
              <a:rPr lang="en-US" sz="1800" dirty="0">
                <a:solidFill>
                  <a:schemeClr val="tx1"/>
                </a:solidFill>
              </a:rPr>
              <a:t>Retail In-Store = In-Store Only + Online &amp; In-store</a:t>
            </a:r>
          </a:p>
        </p:txBody>
      </p:sp>
      <p:sp>
        <p:nvSpPr>
          <p:cNvPr id="4" name="Slide Number Placeholder 3">
            <a:extLst>
              <a:ext uri="{FF2B5EF4-FFF2-40B4-BE49-F238E27FC236}">
                <a16:creationId xmlns:a16="http://schemas.microsoft.com/office/drawing/2014/main" id="{8ECBC597-2E2E-4C9E-AB5B-6834DDE28930}"/>
              </a:ext>
            </a:extLst>
          </p:cNvPr>
          <p:cNvSpPr>
            <a:spLocks noGrp="1"/>
          </p:cNvSpPr>
          <p:nvPr>
            <p:ph type="sldNum" sz="quarter" idx="12"/>
          </p:nvPr>
        </p:nvSpPr>
        <p:spPr/>
        <p:txBody>
          <a:bodyPr/>
          <a:lstStyle/>
          <a:p>
            <a:fld id="{BB88B489-69ED-4F0A-A940-13A5E0BFFCBC}" type="slidenum">
              <a:rPr lang="en-US" smtClean="0"/>
              <a:pPr/>
              <a:t>26</a:t>
            </a:fld>
            <a:endParaRPr lang="en-US" dirty="0"/>
          </a:p>
        </p:txBody>
      </p:sp>
      <p:grpSp>
        <p:nvGrpSpPr>
          <p:cNvPr id="13" name="Group 12">
            <a:extLst>
              <a:ext uri="{FF2B5EF4-FFF2-40B4-BE49-F238E27FC236}">
                <a16:creationId xmlns:a16="http://schemas.microsoft.com/office/drawing/2014/main" id="{1FEAF535-CD49-4A53-9EF6-062FEC262AF9}"/>
              </a:ext>
            </a:extLst>
          </p:cNvPr>
          <p:cNvGrpSpPr/>
          <p:nvPr/>
        </p:nvGrpSpPr>
        <p:grpSpPr>
          <a:xfrm>
            <a:off x="3553581" y="5525869"/>
            <a:ext cx="5085513" cy="646331"/>
            <a:chOff x="3274863" y="5334000"/>
            <a:chExt cx="5085513" cy="646331"/>
          </a:xfrm>
        </p:grpSpPr>
        <p:sp>
          <p:nvSpPr>
            <p:cNvPr id="11" name="TextBox 10">
              <a:extLst>
                <a:ext uri="{FF2B5EF4-FFF2-40B4-BE49-F238E27FC236}">
                  <a16:creationId xmlns:a16="http://schemas.microsoft.com/office/drawing/2014/main" id="{BD259D20-EE13-4FD2-AB47-85F5722B52B1}"/>
                </a:ext>
              </a:extLst>
            </p:cNvPr>
            <p:cNvSpPr txBox="1"/>
            <p:nvPr/>
          </p:nvSpPr>
          <p:spPr>
            <a:xfrm>
              <a:off x="3274863" y="5334000"/>
              <a:ext cx="1284326" cy="646331"/>
            </a:xfrm>
            <a:prstGeom prst="rect">
              <a:avLst/>
            </a:prstGeom>
            <a:noFill/>
          </p:spPr>
          <p:txBody>
            <a:bodyPr wrap="square" rtlCol="0">
              <a:spAutoFit/>
            </a:bodyPr>
            <a:lstStyle/>
            <a:p>
              <a:pPr algn="ctr"/>
              <a:r>
                <a:rPr lang="en-US" b="1" dirty="0"/>
                <a:t>Online</a:t>
              </a:r>
            </a:p>
            <a:p>
              <a:pPr algn="ctr"/>
              <a:r>
                <a:rPr lang="en-US" b="1" dirty="0"/>
                <a:t>90% </a:t>
              </a:r>
            </a:p>
          </p:txBody>
        </p:sp>
        <p:sp>
          <p:nvSpPr>
            <p:cNvPr id="12" name="TextBox 11">
              <a:extLst>
                <a:ext uri="{FF2B5EF4-FFF2-40B4-BE49-F238E27FC236}">
                  <a16:creationId xmlns:a16="http://schemas.microsoft.com/office/drawing/2014/main" id="{7B054072-3081-4859-8A7E-35B948581DD9}"/>
                </a:ext>
              </a:extLst>
            </p:cNvPr>
            <p:cNvSpPr txBox="1"/>
            <p:nvPr/>
          </p:nvSpPr>
          <p:spPr>
            <a:xfrm>
              <a:off x="7076050" y="5334000"/>
              <a:ext cx="1284326" cy="646331"/>
            </a:xfrm>
            <a:prstGeom prst="rect">
              <a:avLst/>
            </a:prstGeom>
            <a:noFill/>
          </p:spPr>
          <p:txBody>
            <a:bodyPr wrap="square" rtlCol="0">
              <a:spAutoFit/>
            </a:bodyPr>
            <a:lstStyle/>
            <a:p>
              <a:pPr algn="ctr"/>
              <a:r>
                <a:rPr lang="en-US" b="1" dirty="0"/>
                <a:t>In-store</a:t>
              </a:r>
            </a:p>
            <a:p>
              <a:pPr algn="ctr"/>
              <a:r>
                <a:rPr lang="en-US" b="1" dirty="0"/>
                <a:t>86%</a:t>
              </a:r>
            </a:p>
          </p:txBody>
        </p:sp>
      </p:grpSp>
      <p:grpSp>
        <p:nvGrpSpPr>
          <p:cNvPr id="5" name="Group 4">
            <a:extLst>
              <a:ext uri="{FF2B5EF4-FFF2-40B4-BE49-F238E27FC236}">
                <a16:creationId xmlns:a16="http://schemas.microsoft.com/office/drawing/2014/main" id="{638B84C5-9C67-4BF0-8A62-5B06633D9341}"/>
              </a:ext>
            </a:extLst>
          </p:cNvPr>
          <p:cNvGrpSpPr/>
          <p:nvPr/>
        </p:nvGrpSpPr>
        <p:grpSpPr>
          <a:xfrm>
            <a:off x="3352800" y="2187795"/>
            <a:ext cx="5401775" cy="3579586"/>
            <a:chOff x="3451013" y="1919726"/>
            <a:chExt cx="5401775" cy="3579586"/>
          </a:xfrm>
        </p:grpSpPr>
        <p:sp>
          <p:nvSpPr>
            <p:cNvPr id="6" name="Oval 5">
              <a:extLst>
                <a:ext uri="{FF2B5EF4-FFF2-40B4-BE49-F238E27FC236}">
                  <a16:creationId xmlns:a16="http://schemas.microsoft.com/office/drawing/2014/main" id="{D83457EB-ACC2-43E4-88F7-4BF1B1238C71}"/>
                </a:ext>
              </a:extLst>
            </p:cNvPr>
            <p:cNvSpPr/>
            <p:nvPr/>
          </p:nvSpPr>
          <p:spPr>
            <a:xfrm>
              <a:off x="3451013" y="1919726"/>
              <a:ext cx="4267200" cy="357958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 name="Oval 6">
              <a:extLst>
                <a:ext uri="{FF2B5EF4-FFF2-40B4-BE49-F238E27FC236}">
                  <a16:creationId xmlns:a16="http://schemas.microsoft.com/office/drawing/2014/main" id="{90C467AD-19FC-431D-A3AE-07E47E95A182}"/>
                </a:ext>
              </a:extLst>
            </p:cNvPr>
            <p:cNvSpPr/>
            <p:nvPr/>
          </p:nvSpPr>
          <p:spPr>
            <a:xfrm>
              <a:off x="4648979" y="2003083"/>
              <a:ext cx="4077547" cy="340060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TextBox 7">
              <a:extLst>
                <a:ext uri="{FF2B5EF4-FFF2-40B4-BE49-F238E27FC236}">
                  <a16:creationId xmlns:a16="http://schemas.microsoft.com/office/drawing/2014/main" id="{5CB3C2E8-FEE0-4CCA-8377-9CD300D173C0}"/>
                </a:ext>
              </a:extLst>
            </p:cNvPr>
            <p:cNvSpPr txBox="1"/>
            <p:nvPr/>
          </p:nvSpPr>
          <p:spPr>
            <a:xfrm>
              <a:off x="5168298" y="3218644"/>
              <a:ext cx="2315828" cy="369332"/>
            </a:xfrm>
            <a:prstGeom prst="rect">
              <a:avLst/>
            </a:prstGeom>
            <a:noFill/>
          </p:spPr>
          <p:txBody>
            <a:bodyPr wrap="square" rtlCol="0">
              <a:spAutoFit/>
            </a:bodyPr>
            <a:lstStyle/>
            <a:p>
              <a:r>
                <a:rPr lang="en-US" b="1" dirty="0"/>
                <a:t>Online &amp; In-store</a:t>
              </a:r>
            </a:p>
          </p:txBody>
        </p:sp>
        <p:sp>
          <p:nvSpPr>
            <p:cNvPr id="9" name="TextBox 8">
              <a:extLst>
                <a:ext uri="{FF2B5EF4-FFF2-40B4-BE49-F238E27FC236}">
                  <a16:creationId xmlns:a16="http://schemas.microsoft.com/office/drawing/2014/main" id="{4F20CDC4-DB6C-4981-86F3-02B97C0FDED2}"/>
                </a:ext>
              </a:extLst>
            </p:cNvPr>
            <p:cNvSpPr txBox="1"/>
            <p:nvPr/>
          </p:nvSpPr>
          <p:spPr>
            <a:xfrm>
              <a:off x="3677758" y="2971572"/>
              <a:ext cx="1284326" cy="646331"/>
            </a:xfrm>
            <a:prstGeom prst="rect">
              <a:avLst/>
            </a:prstGeom>
            <a:noFill/>
          </p:spPr>
          <p:txBody>
            <a:bodyPr wrap="square" rtlCol="0">
              <a:spAutoFit/>
            </a:bodyPr>
            <a:lstStyle/>
            <a:p>
              <a:r>
                <a:rPr lang="en-US" b="1" dirty="0"/>
                <a:t>Online </a:t>
              </a:r>
            </a:p>
            <a:p>
              <a:r>
                <a:rPr lang="en-US" b="1" dirty="0"/>
                <a:t>Only</a:t>
              </a:r>
            </a:p>
          </p:txBody>
        </p:sp>
        <p:sp>
          <p:nvSpPr>
            <p:cNvPr id="10" name="TextBox 9">
              <a:extLst>
                <a:ext uri="{FF2B5EF4-FFF2-40B4-BE49-F238E27FC236}">
                  <a16:creationId xmlns:a16="http://schemas.microsoft.com/office/drawing/2014/main" id="{0E0F35AE-33F0-4DE4-B5F5-01CF8FECA25D}"/>
                </a:ext>
              </a:extLst>
            </p:cNvPr>
            <p:cNvSpPr txBox="1"/>
            <p:nvPr/>
          </p:nvSpPr>
          <p:spPr>
            <a:xfrm>
              <a:off x="7753196" y="2807567"/>
              <a:ext cx="1099592" cy="923330"/>
            </a:xfrm>
            <a:prstGeom prst="rect">
              <a:avLst/>
            </a:prstGeom>
            <a:noFill/>
          </p:spPr>
          <p:txBody>
            <a:bodyPr wrap="square" rtlCol="0">
              <a:spAutoFit/>
            </a:bodyPr>
            <a:lstStyle/>
            <a:p>
              <a:r>
                <a:rPr lang="en-US" b="1" dirty="0"/>
                <a:t>In-store</a:t>
              </a:r>
            </a:p>
            <a:p>
              <a:r>
                <a:rPr lang="en-US" b="1" dirty="0"/>
                <a:t>Only</a:t>
              </a:r>
            </a:p>
          </p:txBody>
        </p:sp>
        <p:sp>
          <p:nvSpPr>
            <p:cNvPr id="2" name="TextBox 1">
              <a:extLst>
                <a:ext uri="{FF2B5EF4-FFF2-40B4-BE49-F238E27FC236}">
                  <a16:creationId xmlns:a16="http://schemas.microsoft.com/office/drawing/2014/main" id="{97903CB7-2AD7-47F1-91D8-E3B8A04C4746}"/>
                </a:ext>
              </a:extLst>
            </p:cNvPr>
            <p:cNvSpPr txBox="1"/>
            <p:nvPr/>
          </p:nvSpPr>
          <p:spPr>
            <a:xfrm>
              <a:off x="5855516" y="3730897"/>
              <a:ext cx="756938" cy="369332"/>
            </a:xfrm>
            <a:prstGeom prst="rect">
              <a:avLst/>
            </a:prstGeom>
            <a:noFill/>
          </p:spPr>
          <p:txBody>
            <a:bodyPr wrap="none" rtlCol="0">
              <a:spAutoFit/>
            </a:bodyPr>
            <a:lstStyle/>
            <a:p>
              <a:r>
                <a:rPr lang="en-US" b="1" dirty="0"/>
                <a:t>76%</a:t>
              </a:r>
            </a:p>
          </p:txBody>
        </p:sp>
        <p:sp>
          <p:nvSpPr>
            <p:cNvPr id="14" name="TextBox 13">
              <a:extLst>
                <a:ext uri="{FF2B5EF4-FFF2-40B4-BE49-F238E27FC236}">
                  <a16:creationId xmlns:a16="http://schemas.microsoft.com/office/drawing/2014/main" id="{CF67EDD1-1154-4CD4-AFC8-EB9EC00546B5}"/>
                </a:ext>
              </a:extLst>
            </p:cNvPr>
            <p:cNvSpPr txBox="1"/>
            <p:nvPr/>
          </p:nvSpPr>
          <p:spPr>
            <a:xfrm>
              <a:off x="3765779" y="3653459"/>
              <a:ext cx="756938" cy="369332"/>
            </a:xfrm>
            <a:prstGeom prst="rect">
              <a:avLst/>
            </a:prstGeom>
            <a:noFill/>
          </p:spPr>
          <p:txBody>
            <a:bodyPr wrap="none" rtlCol="0">
              <a:spAutoFit/>
            </a:bodyPr>
            <a:lstStyle/>
            <a:p>
              <a:r>
                <a:rPr lang="en-US" b="1" dirty="0"/>
                <a:t>14%</a:t>
              </a:r>
            </a:p>
          </p:txBody>
        </p:sp>
        <p:sp>
          <p:nvSpPr>
            <p:cNvPr id="15" name="TextBox 14">
              <a:extLst>
                <a:ext uri="{FF2B5EF4-FFF2-40B4-BE49-F238E27FC236}">
                  <a16:creationId xmlns:a16="http://schemas.microsoft.com/office/drawing/2014/main" id="{B2145C61-42F1-4EB8-B381-0F2513C5567E}"/>
                </a:ext>
              </a:extLst>
            </p:cNvPr>
            <p:cNvSpPr txBox="1"/>
            <p:nvPr/>
          </p:nvSpPr>
          <p:spPr>
            <a:xfrm>
              <a:off x="7806780" y="3651712"/>
              <a:ext cx="756938" cy="369332"/>
            </a:xfrm>
            <a:prstGeom prst="rect">
              <a:avLst/>
            </a:prstGeom>
            <a:noFill/>
          </p:spPr>
          <p:txBody>
            <a:bodyPr wrap="none" rtlCol="0">
              <a:spAutoFit/>
            </a:bodyPr>
            <a:lstStyle/>
            <a:p>
              <a:r>
                <a:rPr lang="en-US" b="1" dirty="0"/>
                <a:t>10%</a:t>
              </a:r>
            </a:p>
          </p:txBody>
        </p:sp>
      </p:grpSp>
      <p:sp>
        <p:nvSpPr>
          <p:cNvPr id="18" name="Text Placeholder 4">
            <a:extLst>
              <a:ext uri="{FF2B5EF4-FFF2-40B4-BE49-F238E27FC236}">
                <a16:creationId xmlns:a16="http://schemas.microsoft.com/office/drawing/2014/main" id="{AA16BDC0-B5A5-4080-8779-0B85A383D1D5}"/>
              </a:ext>
            </a:extLst>
          </p:cNvPr>
          <p:cNvSpPr>
            <a:spLocks noGrp="1"/>
          </p:cNvSpPr>
          <p:nvPr>
            <p:ph type="body" sz="quarter" idx="13"/>
          </p:nvPr>
        </p:nvSpPr>
        <p:spPr>
          <a:xfrm>
            <a:off x="436855" y="6444964"/>
            <a:ext cx="8641773" cy="369332"/>
          </a:xfrm>
        </p:spPr>
        <p:txBody>
          <a:bodyPr/>
          <a:lstStyle/>
          <a:p>
            <a:r>
              <a:rPr lang="en-US" dirty="0"/>
              <a:t>Source: GfK TVB Purchase Funnel 2023 A18+: Retail</a:t>
            </a:r>
            <a:br>
              <a:rPr lang="en-US" dirty="0"/>
            </a:br>
            <a:r>
              <a:rPr lang="en-US" dirty="0"/>
              <a:t>CI-2: “Now, please think about the holiday season. Have you purchased, or do you plan to purchase from the following?”</a:t>
            </a:r>
          </a:p>
        </p:txBody>
      </p:sp>
      <p:sp>
        <p:nvSpPr>
          <p:cNvPr id="19" name="Title 1">
            <a:extLst>
              <a:ext uri="{FF2B5EF4-FFF2-40B4-BE49-F238E27FC236}">
                <a16:creationId xmlns:a16="http://schemas.microsoft.com/office/drawing/2014/main" id="{B7958DED-3EE8-3C40-BB56-DFA8DABFAB15}"/>
              </a:ext>
            </a:extLst>
          </p:cNvPr>
          <p:cNvSpPr txBox="1">
            <a:spLocks/>
          </p:cNvSpPr>
          <p:nvPr/>
        </p:nvSpPr>
        <p:spPr>
          <a:xfrm>
            <a:off x="395245" y="129248"/>
            <a:ext cx="11352809"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76% of Retail Consumers Shopped Both In-Store &amp; Online During The Holiday Season</a:t>
            </a:r>
          </a:p>
        </p:txBody>
      </p:sp>
    </p:spTree>
    <p:extLst>
      <p:ext uri="{BB962C8B-B14F-4D97-AF65-F5344CB8AC3E}">
        <p14:creationId xmlns:p14="http://schemas.microsoft.com/office/powerpoint/2010/main" val="3572836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AE135-5FCC-8546-8987-88E9B45374A8}"/>
              </a:ext>
            </a:extLst>
          </p:cNvPr>
          <p:cNvSpPr>
            <a:spLocks noGrp="1"/>
          </p:cNvSpPr>
          <p:nvPr>
            <p:ph type="title"/>
          </p:nvPr>
        </p:nvSpPr>
        <p:spPr>
          <a:xfrm>
            <a:off x="570698" y="207449"/>
            <a:ext cx="11352809" cy="480131"/>
          </a:xfrm>
        </p:spPr>
        <p:txBody>
          <a:bodyPr/>
          <a:lstStyle/>
          <a:p>
            <a:r>
              <a:rPr lang="en-US" sz="2800" dirty="0"/>
              <a:t>Holiday Season: Retail Shopping Activity With an Online Component</a:t>
            </a:r>
          </a:p>
        </p:txBody>
      </p:sp>
      <p:graphicFrame>
        <p:nvGraphicFramePr>
          <p:cNvPr id="6" name="Content Placeholder 5">
            <a:extLst>
              <a:ext uri="{FF2B5EF4-FFF2-40B4-BE49-F238E27FC236}">
                <a16:creationId xmlns:a16="http://schemas.microsoft.com/office/drawing/2014/main" id="{02EC6D08-86BC-634D-8E05-FC7DFF8CA03B}"/>
              </a:ext>
            </a:extLst>
          </p:cNvPr>
          <p:cNvGraphicFramePr>
            <a:graphicFrameLocks noGrp="1"/>
          </p:cNvGraphicFramePr>
          <p:nvPr>
            <p:ph idx="1"/>
            <p:extLst>
              <p:ext uri="{D42A27DB-BD31-4B8C-83A1-F6EECF244321}">
                <p14:modId xmlns:p14="http://schemas.microsoft.com/office/powerpoint/2010/main" val="3496530172"/>
              </p:ext>
            </p:extLst>
          </p:nvPr>
        </p:nvGraphicFramePr>
        <p:xfrm>
          <a:off x="420688" y="1500348"/>
          <a:ext cx="11352212" cy="49101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45627DB-B712-1A44-8E48-2BD41ACD2728}"/>
              </a:ext>
            </a:extLst>
          </p:cNvPr>
          <p:cNvSpPr>
            <a:spLocks noGrp="1"/>
          </p:cNvSpPr>
          <p:nvPr>
            <p:ph type="sldNum" sz="quarter" idx="12"/>
          </p:nvPr>
        </p:nvSpPr>
        <p:spPr/>
        <p:txBody>
          <a:bodyPr/>
          <a:lstStyle/>
          <a:p>
            <a:fld id="{BB88B489-69ED-4F0A-A940-13A5E0BFFCBC}" type="slidenum">
              <a:rPr lang="en-US" smtClean="0">
                <a:solidFill>
                  <a:prstClr val="black"/>
                </a:solidFill>
              </a:rPr>
              <a:pPr/>
              <a:t>27</a:t>
            </a:fld>
            <a:endParaRPr lang="en-US" dirty="0">
              <a:solidFill>
                <a:prstClr val="black"/>
              </a:solidFill>
            </a:endParaRPr>
          </a:p>
        </p:txBody>
      </p:sp>
      <p:sp>
        <p:nvSpPr>
          <p:cNvPr id="5" name="Text Placeholder 4">
            <a:extLst>
              <a:ext uri="{FF2B5EF4-FFF2-40B4-BE49-F238E27FC236}">
                <a16:creationId xmlns:a16="http://schemas.microsoft.com/office/drawing/2014/main" id="{0BAA0BAD-B8D9-7F43-86A5-6A2803FEF292}"/>
              </a:ext>
            </a:extLst>
          </p:cNvPr>
          <p:cNvSpPr>
            <a:spLocks noGrp="1"/>
          </p:cNvSpPr>
          <p:nvPr>
            <p:ph type="body" sz="quarter" idx="13"/>
          </p:nvPr>
        </p:nvSpPr>
        <p:spPr>
          <a:xfrm>
            <a:off x="448409" y="6422724"/>
            <a:ext cx="8641773" cy="400110"/>
          </a:xfrm>
        </p:spPr>
        <p:txBody>
          <a:bodyPr/>
          <a:lstStyle/>
          <a:p>
            <a:r>
              <a:rPr lang="en-US" dirty="0"/>
              <a:t>Source: GfK TVB Purchase Funnel 2023 A18+: Online retail</a:t>
            </a:r>
            <a:br>
              <a:rPr lang="en-US" dirty="0"/>
            </a:br>
            <a:r>
              <a:rPr lang="en-US" dirty="0"/>
              <a:t>C-3: “Now, please think about the holiday season. Have you purchased, or do you plan to purchase from the following?”</a:t>
            </a:r>
          </a:p>
        </p:txBody>
      </p:sp>
      <p:sp>
        <p:nvSpPr>
          <p:cNvPr id="7" name="TextBox 6">
            <a:extLst>
              <a:ext uri="{FF2B5EF4-FFF2-40B4-BE49-F238E27FC236}">
                <a16:creationId xmlns:a16="http://schemas.microsoft.com/office/drawing/2014/main" id="{3EF2492A-5475-BC48-B9E7-CABFD181F634}"/>
              </a:ext>
            </a:extLst>
          </p:cNvPr>
          <p:cNvSpPr txBox="1"/>
          <p:nvPr/>
        </p:nvSpPr>
        <p:spPr>
          <a:xfrm>
            <a:off x="6095999" y="1398688"/>
            <a:ext cx="2170787" cy="307777"/>
          </a:xfrm>
          <a:prstGeom prst="rect">
            <a:avLst/>
          </a:prstGeom>
          <a:noFill/>
        </p:spPr>
        <p:txBody>
          <a:bodyPr wrap="none" rtlCol="0">
            <a:spAutoFit/>
          </a:bodyPr>
          <a:lstStyle/>
          <a:p>
            <a:r>
              <a:rPr lang="en-US" sz="1400" b="1" dirty="0"/>
              <a:t>Online Retail % A18+</a:t>
            </a:r>
          </a:p>
        </p:txBody>
      </p:sp>
      <p:sp>
        <p:nvSpPr>
          <p:cNvPr id="3" name="TextBox 2">
            <a:extLst>
              <a:ext uri="{FF2B5EF4-FFF2-40B4-BE49-F238E27FC236}">
                <a16:creationId xmlns:a16="http://schemas.microsoft.com/office/drawing/2014/main" id="{E5EDF0DC-4460-2EFC-DA6A-F5AE3BA6CB54}"/>
              </a:ext>
            </a:extLst>
          </p:cNvPr>
          <p:cNvSpPr txBox="1"/>
          <p:nvPr/>
        </p:nvSpPr>
        <p:spPr>
          <a:xfrm>
            <a:off x="2056504" y="894529"/>
            <a:ext cx="9100969" cy="369332"/>
          </a:xfrm>
          <a:prstGeom prst="rect">
            <a:avLst/>
          </a:prstGeom>
          <a:noFill/>
        </p:spPr>
        <p:txBody>
          <a:bodyPr wrap="square" rtlCol="0">
            <a:spAutoFit/>
          </a:bodyPr>
          <a:lstStyle/>
          <a:p>
            <a:pPr algn="ctr"/>
            <a:r>
              <a:rPr lang="en-US" b="1" dirty="0"/>
              <a:t>Over half of respondents browsed AND purchased online.</a:t>
            </a:r>
          </a:p>
        </p:txBody>
      </p:sp>
    </p:spTree>
    <p:extLst>
      <p:ext uri="{BB962C8B-B14F-4D97-AF65-F5344CB8AC3E}">
        <p14:creationId xmlns:p14="http://schemas.microsoft.com/office/powerpoint/2010/main" val="4293670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extLst>
              <p:ext uri="{D42A27DB-BD31-4B8C-83A1-F6EECF244321}">
                <p14:modId xmlns:p14="http://schemas.microsoft.com/office/powerpoint/2010/main" val="3323323000"/>
              </p:ext>
            </p:extLst>
          </p:nvPr>
        </p:nvGraphicFramePr>
        <p:xfrm>
          <a:off x="393724" y="85357"/>
          <a:ext cx="11514912" cy="632570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84912" y="151252"/>
            <a:ext cx="11352809" cy="1089529"/>
          </a:xfrm>
        </p:spPr>
        <p:txBody>
          <a:bodyPr/>
          <a:lstStyle/>
          <a:p>
            <a:r>
              <a:rPr lang="en-US" sz="3500" dirty="0"/>
              <a:t>What</a:t>
            </a:r>
            <a:r>
              <a:rPr lang="en-US" sz="3600" dirty="0"/>
              <a:t> </a:t>
            </a:r>
            <a:r>
              <a:rPr lang="en-US" sz="3500" dirty="0"/>
              <a:t>Influenced Consumers Most For Online Retail:</a:t>
            </a:r>
            <a:br>
              <a:rPr lang="en-US" sz="3500" dirty="0"/>
            </a:br>
            <a:r>
              <a:rPr lang="en-US" sz="3500" b="1" dirty="0"/>
              <a:t>Awareness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28</a:t>
            </a:fld>
            <a:endParaRPr lang="en-US" dirty="0"/>
          </a:p>
        </p:txBody>
      </p:sp>
      <p:sp>
        <p:nvSpPr>
          <p:cNvPr id="5" name="Text Placeholder 4"/>
          <p:cNvSpPr>
            <a:spLocks noGrp="1"/>
          </p:cNvSpPr>
          <p:nvPr>
            <p:ph type="body" sz="quarter" idx="13"/>
          </p:nvPr>
        </p:nvSpPr>
        <p:spPr>
          <a:xfrm>
            <a:off x="428448" y="6409663"/>
            <a:ext cx="9639301" cy="400110"/>
          </a:xfrm>
        </p:spPr>
        <p:txBody>
          <a:bodyPr/>
          <a:lstStyle/>
          <a:p>
            <a:r>
              <a:rPr lang="en-US" dirty="0"/>
              <a:t>Source: GfK TVB Purchase Funnel 2023 Online retail Category; </a:t>
            </a:r>
            <a:br>
              <a:rPr lang="en-US" dirty="0"/>
            </a:br>
            <a:r>
              <a:rPr lang="en-US" dirty="0"/>
              <a:t>QA4 Most important for media with at least 1 funnel stage at 2%+ shown; 2%, 1%, &amp; 0% not shown/labeled</a:t>
            </a:r>
          </a:p>
        </p:txBody>
      </p:sp>
      <p:sp>
        <p:nvSpPr>
          <p:cNvPr id="6" name="TextBox 5">
            <a:extLst>
              <a:ext uri="{FF2B5EF4-FFF2-40B4-BE49-F238E27FC236}">
                <a16:creationId xmlns:a16="http://schemas.microsoft.com/office/drawing/2014/main" id="{30D716AF-F6D5-6D4C-B6F4-F55922751D81}"/>
              </a:ext>
            </a:extLst>
          </p:cNvPr>
          <p:cNvSpPr txBox="1"/>
          <p:nvPr/>
        </p:nvSpPr>
        <p:spPr>
          <a:xfrm>
            <a:off x="5248098" y="1259169"/>
            <a:ext cx="2223686" cy="307777"/>
          </a:xfrm>
          <a:prstGeom prst="rect">
            <a:avLst/>
          </a:prstGeom>
          <a:noFill/>
        </p:spPr>
        <p:txBody>
          <a:bodyPr wrap="none" rtlCol="0">
            <a:spAutoFit/>
          </a:bodyPr>
          <a:lstStyle/>
          <a:p>
            <a:r>
              <a:rPr lang="en-US" sz="1400" b="1" dirty="0"/>
              <a:t>% A18+ Online Retail </a:t>
            </a:r>
          </a:p>
        </p:txBody>
      </p:sp>
    </p:spTree>
    <p:extLst>
      <p:ext uri="{BB962C8B-B14F-4D97-AF65-F5344CB8AC3E}">
        <p14:creationId xmlns:p14="http://schemas.microsoft.com/office/powerpoint/2010/main" val="4230480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114"/>
            <a:ext cx="11352809" cy="646331"/>
          </a:xfrm>
        </p:spPr>
        <p:txBody>
          <a:bodyPr/>
          <a:lstStyle/>
          <a:p>
            <a:r>
              <a:rPr lang="en-US" dirty="0"/>
              <a:t>“Have TV ads influenced your search selections?”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29</a:t>
            </a:fld>
            <a:endParaRPr lang="en-US" dirty="0"/>
          </a:p>
        </p:txBody>
      </p:sp>
      <p:sp>
        <p:nvSpPr>
          <p:cNvPr id="7" name="Text Placeholder 4"/>
          <p:cNvSpPr>
            <a:spLocks noGrp="1"/>
          </p:cNvSpPr>
          <p:nvPr>
            <p:ph type="body" sz="quarter" idx="13"/>
          </p:nvPr>
        </p:nvSpPr>
        <p:spPr>
          <a:xfrm>
            <a:off x="430823" y="6262974"/>
            <a:ext cx="9334501" cy="553998"/>
          </a:xfrm>
        </p:spPr>
        <p:txBody>
          <a:bodyPr/>
          <a:lstStyle/>
          <a:p>
            <a:r>
              <a:rPr lang="en-US" dirty="0"/>
              <a:t>Source: GfK TVB Purchase Funnel 2023 Online retail Category </a:t>
            </a:r>
            <a:br>
              <a:rPr lang="en-US" dirty="0"/>
            </a:br>
            <a:r>
              <a:rPr lang="en-US" dirty="0"/>
              <a:t>QA10 “When doing an online search, how often, if at all, have TV ads you have seen in this category influenced you in some ways in your search?” </a:t>
            </a:r>
            <a:br>
              <a:rPr lang="en-US" dirty="0"/>
            </a:br>
            <a:r>
              <a:rPr lang="en-US" dirty="0"/>
              <a:t>(Yes = combination of Every time, Most of the time &amp; Sometimes)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70520974"/>
              </p:ext>
            </p:extLst>
          </p:nvPr>
        </p:nvGraphicFramePr>
        <p:xfrm>
          <a:off x="0" y="990600"/>
          <a:ext cx="12115800" cy="4953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5677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940" y="294464"/>
            <a:ext cx="11506200" cy="646331"/>
          </a:xfrm>
        </p:spPr>
        <p:txBody>
          <a:bodyPr>
            <a:noAutofit/>
          </a:bodyPr>
          <a:lstStyle/>
          <a:p>
            <a:pPr marL="1487488" indent="-1487488" algn="l"/>
            <a:r>
              <a:rPr lang="en-US" sz="2400" dirty="0"/>
              <a:t>Objective: To identify the importance of media platforms influencing online retail consumers during their purchase decision process. </a:t>
            </a:r>
          </a:p>
        </p:txBody>
      </p:sp>
      <p:sp>
        <p:nvSpPr>
          <p:cNvPr id="12" name="Slide Number Placeholder 11"/>
          <p:cNvSpPr>
            <a:spLocks noGrp="1"/>
          </p:cNvSpPr>
          <p:nvPr>
            <p:ph type="sldNum" sz="quarter" idx="12"/>
          </p:nvPr>
        </p:nvSpPr>
        <p:spPr/>
        <p:txBody>
          <a:bodyPr/>
          <a:lstStyle/>
          <a:p>
            <a:fld id="{BB88B489-69ED-4F0A-A940-13A5E0BFFCBC}" type="slidenum">
              <a:rPr lang="en-US" smtClean="0"/>
              <a:pPr/>
              <a:t>3</a:t>
            </a:fld>
            <a:endParaRPr lang="en-US" dirty="0"/>
          </a:p>
        </p:txBody>
      </p:sp>
      <p:sp>
        <p:nvSpPr>
          <p:cNvPr id="3" name="TextBox 2"/>
          <p:cNvSpPr txBox="1"/>
          <p:nvPr/>
        </p:nvSpPr>
        <p:spPr>
          <a:xfrm>
            <a:off x="3048000" y="4695292"/>
            <a:ext cx="6892080" cy="461665"/>
          </a:xfrm>
          <a:prstGeom prst="rect">
            <a:avLst/>
          </a:prstGeom>
          <a:noFill/>
        </p:spPr>
        <p:txBody>
          <a:bodyPr wrap="none" rtlCol="0">
            <a:spAutoFit/>
          </a:bodyPr>
          <a:lstStyle/>
          <a:p>
            <a:r>
              <a:rPr lang="en-US" sz="2400" dirty="0"/>
              <a:t>TVB commissioned        to do the research study.</a:t>
            </a:r>
          </a:p>
        </p:txBody>
      </p:sp>
      <p:pic>
        <p:nvPicPr>
          <p:cNvPr id="5" name="Picture 4"/>
          <p:cNvPicPr>
            <a:picLocks noChangeAspect="1"/>
          </p:cNvPicPr>
          <p:nvPr/>
        </p:nvPicPr>
        <p:blipFill>
          <a:blip r:embed="rId3"/>
          <a:stretch>
            <a:fillRect/>
          </a:stretch>
        </p:blipFill>
        <p:spPr>
          <a:xfrm>
            <a:off x="5866904" y="4745097"/>
            <a:ext cx="381000" cy="381000"/>
          </a:xfrm>
          <a:prstGeom prst="rect">
            <a:avLst/>
          </a:prstGeom>
        </p:spPr>
      </p:pic>
      <p:pic>
        <p:nvPicPr>
          <p:cNvPr id="8" name="Picture 7">
            <a:extLst>
              <a:ext uri="{FF2B5EF4-FFF2-40B4-BE49-F238E27FC236}">
                <a16:creationId xmlns:a16="http://schemas.microsoft.com/office/drawing/2014/main" id="{28114707-9A4C-1245-915C-B556C1CB24F9}"/>
              </a:ext>
            </a:extLst>
          </p:cNvPr>
          <p:cNvPicPr>
            <a:picLocks noChangeAspect="1"/>
          </p:cNvPicPr>
          <p:nvPr/>
        </p:nvPicPr>
        <p:blipFill>
          <a:blip r:embed="rId4"/>
          <a:stretch>
            <a:fillRect/>
          </a:stretch>
        </p:blipFill>
        <p:spPr>
          <a:xfrm>
            <a:off x="2497872" y="1745857"/>
            <a:ext cx="7688254" cy="2079639"/>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2930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163009"/>
            <a:ext cx="11352809" cy="1089529"/>
          </a:xfrm>
        </p:spPr>
        <p:txBody>
          <a:bodyPr/>
          <a:lstStyle/>
          <a:p>
            <a:r>
              <a:rPr lang="en-US" sz="3600" dirty="0"/>
              <a:t>“When Visiting a Television Station’s Website or App, do you View the Ads?”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30</a:t>
            </a:fld>
            <a:endParaRPr lang="en-US" dirty="0"/>
          </a:p>
        </p:txBody>
      </p:sp>
      <p:sp>
        <p:nvSpPr>
          <p:cNvPr id="7" name="Text Placeholder 4"/>
          <p:cNvSpPr>
            <a:spLocks noGrp="1"/>
          </p:cNvSpPr>
          <p:nvPr>
            <p:ph type="body" sz="quarter" idx="13"/>
          </p:nvPr>
        </p:nvSpPr>
        <p:spPr>
          <a:xfrm>
            <a:off x="436685" y="6411000"/>
            <a:ext cx="9334501" cy="400110"/>
          </a:xfrm>
        </p:spPr>
        <p:txBody>
          <a:bodyPr/>
          <a:lstStyle/>
          <a:p>
            <a:r>
              <a:rPr lang="en-US" dirty="0"/>
              <a:t>Source: GfK TVB Purchase Funnel 2023 Online retail Category </a:t>
            </a:r>
            <a:br>
              <a:rPr lang="en-US" dirty="0"/>
            </a:br>
            <a:r>
              <a:rPr lang="en-US" dirty="0"/>
              <a:t>C2 “When visiting a TV station’s website or app, do you view the ads?” (Yes = combination of Every time, Most of the time &amp; Sometimes)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06428992"/>
              </p:ext>
            </p:extLst>
          </p:nvPr>
        </p:nvGraphicFramePr>
        <p:xfrm>
          <a:off x="0" y="1252539"/>
          <a:ext cx="12192000" cy="4691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8908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2534"/>
            <a:ext cx="12192000" cy="1089529"/>
          </a:xfrm>
        </p:spPr>
        <p:txBody>
          <a:bodyPr/>
          <a:lstStyle/>
          <a:p>
            <a:r>
              <a:rPr lang="en-US" sz="3600" dirty="0"/>
              <a:t>Regardless of Online Retail Methods, Shoppers </a:t>
            </a:r>
            <a:br>
              <a:rPr lang="en-US" sz="3600" dirty="0"/>
            </a:br>
            <a:r>
              <a:rPr lang="en-US" sz="3600" dirty="0"/>
              <a:t>Highly Trust  Local TV Assets</a:t>
            </a:r>
          </a:p>
        </p:txBody>
      </p:sp>
      <p:graphicFrame>
        <p:nvGraphicFramePr>
          <p:cNvPr id="8" name="Content Placeholder 7"/>
          <p:cNvGraphicFramePr>
            <a:graphicFrameLocks noGrp="1"/>
          </p:cNvGraphicFramePr>
          <p:nvPr>
            <p:ph idx="1"/>
          </p:nvPr>
        </p:nvGraphicFramePr>
        <p:xfrm>
          <a:off x="296863" y="1295400"/>
          <a:ext cx="11352212" cy="507206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pPr/>
              <a:t>31</a:t>
            </a:fld>
            <a:endParaRPr lang="en-US" dirty="0"/>
          </a:p>
        </p:txBody>
      </p:sp>
      <p:sp>
        <p:nvSpPr>
          <p:cNvPr id="7" name="Text Placeholder 4"/>
          <p:cNvSpPr>
            <a:spLocks noGrp="1"/>
          </p:cNvSpPr>
          <p:nvPr>
            <p:ph type="body" sz="quarter" idx="13"/>
          </p:nvPr>
        </p:nvSpPr>
        <p:spPr>
          <a:xfrm>
            <a:off x="424961" y="6416862"/>
            <a:ext cx="8641773" cy="400110"/>
          </a:xfrm>
        </p:spPr>
        <p:txBody>
          <a:bodyPr/>
          <a:lstStyle/>
          <a:p>
            <a:r>
              <a:rPr lang="en-US" dirty="0"/>
              <a:t>Source: GfK TVB Purchase Funnel 2023 Online retail Category “Source: GfK TVB Purchase Funnel </a:t>
            </a:r>
            <a:br>
              <a:rPr lang="en-US" dirty="0"/>
            </a:br>
            <a:r>
              <a:rPr lang="en-US" dirty="0"/>
              <a:t>B2 “I trust the news I see/hear on this media source” (Agree Strongly + Agree Somewhat)</a:t>
            </a:r>
          </a:p>
        </p:txBody>
      </p:sp>
    </p:spTree>
    <p:extLst>
      <p:ext uri="{BB962C8B-B14F-4D97-AF65-F5344CB8AC3E}">
        <p14:creationId xmlns:p14="http://schemas.microsoft.com/office/powerpoint/2010/main" val="2267457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C98AC9A-8AD1-024C-B229-F36B72E79D24}"/>
              </a:ext>
            </a:extLst>
          </p:cNvPr>
          <p:cNvGraphicFramePr>
            <a:graphicFrameLocks noGrp="1"/>
          </p:cNvGraphicFramePr>
          <p:nvPr>
            <p:ph idx="1"/>
            <p:extLst>
              <p:ext uri="{D42A27DB-BD31-4B8C-83A1-F6EECF244321}">
                <p14:modId xmlns:p14="http://schemas.microsoft.com/office/powerpoint/2010/main" val="1091589260"/>
              </p:ext>
            </p:extLst>
          </p:nvPr>
        </p:nvGraphicFramePr>
        <p:xfrm>
          <a:off x="420688" y="1599243"/>
          <a:ext cx="11352212" cy="43845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1385E7C1-C18D-2D46-A71B-8B4FA7577874}"/>
              </a:ext>
            </a:extLst>
          </p:cNvPr>
          <p:cNvSpPr>
            <a:spLocks noGrp="1"/>
          </p:cNvSpPr>
          <p:nvPr>
            <p:ph type="title"/>
          </p:nvPr>
        </p:nvSpPr>
        <p:spPr>
          <a:xfrm>
            <a:off x="419595" y="86473"/>
            <a:ext cx="11352809" cy="1200329"/>
          </a:xfrm>
        </p:spPr>
        <p:txBody>
          <a:bodyPr/>
          <a:lstStyle/>
          <a:p>
            <a:r>
              <a:rPr lang="en-US" dirty="0"/>
              <a:t>Are You Currently, Or Planning to Do More, Less, or The Same?</a:t>
            </a:r>
          </a:p>
        </p:txBody>
      </p:sp>
      <p:sp>
        <p:nvSpPr>
          <p:cNvPr id="4" name="Slide Number Placeholder 3">
            <a:extLst>
              <a:ext uri="{FF2B5EF4-FFF2-40B4-BE49-F238E27FC236}">
                <a16:creationId xmlns:a16="http://schemas.microsoft.com/office/drawing/2014/main" id="{6239139B-EB2C-F648-8D0C-72B7F117D789}"/>
              </a:ext>
            </a:extLst>
          </p:cNvPr>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7" name="Text Placeholder 4">
            <a:extLst>
              <a:ext uri="{FF2B5EF4-FFF2-40B4-BE49-F238E27FC236}">
                <a16:creationId xmlns:a16="http://schemas.microsoft.com/office/drawing/2014/main" id="{D08C0E2C-E30C-2D4F-9F6F-E22378BC4A15}"/>
              </a:ext>
            </a:extLst>
          </p:cNvPr>
          <p:cNvSpPr>
            <a:spLocks noGrp="1"/>
          </p:cNvSpPr>
          <p:nvPr>
            <p:ph type="body" sz="quarter" idx="13"/>
          </p:nvPr>
        </p:nvSpPr>
        <p:spPr>
          <a:xfrm>
            <a:off x="436685" y="6257112"/>
            <a:ext cx="8641773" cy="553998"/>
          </a:xfrm>
        </p:spPr>
        <p:txBody>
          <a:bodyPr/>
          <a:lstStyle/>
          <a:p>
            <a:r>
              <a:rPr lang="en-US" dirty="0"/>
              <a:t>Source: GfK TVB Purchase Funnel 2023 Online retail Category A18+</a:t>
            </a:r>
            <a:br>
              <a:rPr lang="en-US" dirty="0"/>
            </a:br>
            <a:r>
              <a:rPr lang="en-US" dirty="0"/>
              <a:t>CI-1:” For each of the following, are you currently or planning to do more, less or the same compared to what you did last year?” Among those for whom the question was applicable.</a:t>
            </a:r>
          </a:p>
        </p:txBody>
      </p:sp>
      <p:sp>
        <p:nvSpPr>
          <p:cNvPr id="8" name="TextBox 1">
            <a:extLst>
              <a:ext uri="{FF2B5EF4-FFF2-40B4-BE49-F238E27FC236}">
                <a16:creationId xmlns:a16="http://schemas.microsoft.com/office/drawing/2014/main" id="{9CE0C4CB-6FDE-41F1-A10F-9FF167BA40B2}"/>
              </a:ext>
            </a:extLst>
          </p:cNvPr>
          <p:cNvSpPr txBox="1"/>
          <p:nvPr/>
        </p:nvSpPr>
        <p:spPr>
          <a:xfrm>
            <a:off x="10733313" y="4340604"/>
            <a:ext cx="783771" cy="622041"/>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t>75%</a:t>
            </a:r>
          </a:p>
        </p:txBody>
      </p:sp>
    </p:spTree>
    <p:extLst>
      <p:ext uri="{BB962C8B-B14F-4D97-AF65-F5344CB8AC3E}">
        <p14:creationId xmlns:p14="http://schemas.microsoft.com/office/powerpoint/2010/main" val="3480359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1019"/>
            <a:ext cx="11352809" cy="646331"/>
          </a:xfrm>
        </p:spPr>
        <p:txBody>
          <a:bodyPr/>
          <a:lstStyle/>
          <a:p>
            <a:r>
              <a:rPr lang="en-US" dirty="0"/>
              <a:t>Online Retail Category Key Points</a:t>
            </a:r>
          </a:p>
        </p:txBody>
      </p:sp>
      <p:sp>
        <p:nvSpPr>
          <p:cNvPr id="3" name="Content Placeholder 2"/>
          <p:cNvSpPr>
            <a:spLocks noGrp="1"/>
          </p:cNvSpPr>
          <p:nvPr>
            <p:ph idx="1"/>
          </p:nvPr>
        </p:nvSpPr>
        <p:spPr>
          <a:xfrm>
            <a:off x="609601" y="974018"/>
            <a:ext cx="11162803" cy="4909963"/>
          </a:xfrm>
        </p:spPr>
        <p:txBody>
          <a:bodyPr>
            <a:noAutofit/>
          </a:bodyPr>
          <a:lstStyle/>
          <a:p>
            <a:pPr>
              <a:lnSpc>
                <a:spcPct val="100000"/>
              </a:lnSpc>
            </a:pPr>
            <a:r>
              <a:rPr lang="en-US" sz="2400" dirty="0"/>
              <a:t>Over half of respondents were exposed to 3 or more media sources</a:t>
            </a:r>
          </a:p>
          <a:p>
            <a:pPr>
              <a:lnSpc>
                <a:spcPct val="100000"/>
              </a:lnSpc>
            </a:pPr>
            <a:r>
              <a:rPr lang="en-US" sz="2400" dirty="0"/>
              <a:t>Among online retail consumers, television is the most important influencer at all stages of the purchase funnel.</a:t>
            </a:r>
          </a:p>
          <a:p>
            <a:pPr>
              <a:lnSpc>
                <a:spcPct val="100000"/>
              </a:lnSpc>
            </a:pPr>
            <a:r>
              <a:rPr lang="en-US" sz="2400" dirty="0"/>
              <a:t>TV has highest level of importance driven by those online retail consumers saying it’s “most” important. Other platforms are predominantly 2nd and 3rd most important.</a:t>
            </a:r>
          </a:p>
          <a:p>
            <a:pPr>
              <a:lnSpc>
                <a:spcPct val="100000"/>
              </a:lnSpc>
            </a:pPr>
            <a:r>
              <a:rPr lang="en-US" sz="2000" dirty="0"/>
              <a:t>Exposure to a media platform is not a guarantee of consumer importance, with the exception of TV.</a:t>
            </a:r>
          </a:p>
          <a:p>
            <a:pPr lvl="1">
              <a:lnSpc>
                <a:spcPct val="100000"/>
              </a:lnSpc>
            </a:pPr>
            <a:r>
              <a:rPr lang="en-US" sz="1600" dirty="0"/>
              <a:t>Television was the top media platform for exposure to in-store retail ads at 64%.</a:t>
            </a:r>
          </a:p>
          <a:p>
            <a:pPr>
              <a:lnSpc>
                <a:spcPct val="100000"/>
              </a:lnSpc>
            </a:pPr>
            <a:r>
              <a:rPr lang="en-US" sz="2400" dirty="0"/>
              <a:t>The primary source for news is broadcast TV.</a:t>
            </a:r>
          </a:p>
          <a:p>
            <a:pPr>
              <a:lnSpc>
                <a:spcPct val="100000"/>
              </a:lnSpc>
            </a:pPr>
            <a:r>
              <a:rPr lang="en-US" sz="2400" dirty="0"/>
              <a:t>Local TV news is #1 for trust among all media platforms and local TV news websites/apps are highly trusted among digital platforms.  Social media and podcasts are the least trusted.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33</a:t>
            </a:fld>
            <a:endParaRPr lang="en-US" dirty="0"/>
          </a:p>
        </p:txBody>
      </p:sp>
    </p:spTree>
    <p:extLst>
      <p:ext uri="{BB962C8B-B14F-4D97-AF65-F5344CB8AC3E}">
        <p14:creationId xmlns:p14="http://schemas.microsoft.com/office/powerpoint/2010/main" val="1114671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1200329"/>
          </a:xfrm>
        </p:spPr>
        <p:txBody>
          <a:bodyPr/>
          <a:lstStyle/>
          <a:p>
            <a:r>
              <a:rPr lang="en-US" dirty="0"/>
              <a:t>Online Retail</a:t>
            </a:r>
            <a:br>
              <a:rPr lang="en-US" dirty="0"/>
            </a:br>
            <a:r>
              <a:rPr lang="en-US" dirty="0"/>
              <a:t>TV + Digital Effects</a:t>
            </a:r>
          </a:p>
        </p:txBody>
      </p:sp>
      <p:sp>
        <p:nvSpPr>
          <p:cNvPr id="3" name="Content Placeholder 2"/>
          <p:cNvSpPr>
            <a:spLocks noGrp="1"/>
          </p:cNvSpPr>
          <p:nvPr>
            <p:ph idx="1"/>
          </p:nvPr>
        </p:nvSpPr>
        <p:spPr>
          <a:xfrm>
            <a:off x="609600" y="1646743"/>
            <a:ext cx="11162803" cy="4909963"/>
          </a:xfrm>
        </p:spPr>
        <p:txBody>
          <a:bodyPr>
            <a:normAutofit/>
          </a:bodyPr>
          <a:lstStyle/>
          <a:p>
            <a:pPr>
              <a:lnSpc>
                <a:spcPct val="100000"/>
              </a:lnSpc>
            </a:pPr>
            <a:r>
              <a:rPr lang="en-US" sz="2700" dirty="0"/>
              <a:t>Increased ad exposure motivates more online activity, ad recall, and purchasing among online retail consumers.</a:t>
            </a:r>
          </a:p>
          <a:p>
            <a:pPr>
              <a:lnSpc>
                <a:spcPct val="100000"/>
              </a:lnSpc>
            </a:pPr>
            <a:r>
              <a:rPr lang="en-US" sz="2700" dirty="0"/>
              <a:t>TV drives users to go online to learn more – 88% of respondents say TV ads influence their online search selections. 93% for opinion leaders.</a:t>
            </a:r>
          </a:p>
          <a:p>
            <a:pPr>
              <a:lnSpc>
                <a:spcPct val="100000"/>
              </a:lnSpc>
            </a:pPr>
            <a:r>
              <a:rPr lang="en-US" sz="2700" dirty="0"/>
              <a:t>83% of online retail consumers say they view the ads on local broadcast TV websites and 88% for opinion leaders.</a:t>
            </a:r>
          </a:p>
          <a:p>
            <a:pPr>
              <a:lnSpc>
                <a:spcPct val="100000"/>
              </a:lnSpc>
            </a:pPr>
            <a:r>
              <a:rPr lang="en-US" sz="2700" dirty="0"/>
              <a:t>For local news and information, local broadcast TV websites are the most preferred.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34</a:t>
            </a:fld>
            <a:endParaRPr lang="en-US" dirty="0"/>
          </a:p>
        </p:txBody>
      </p:sp>
    </p:spTree>
    <p:extLst>
      <p:ext uri="{BB962C8B-B14F-4D97-AF65-F5344CB8AC3E}">
        <p14:creationId xmlns:p14="http://schemas.microsoft.com/office/powerpoint/2010/main" val="166798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Retail Shopping Habits</a:t>
            </a:r>
          </a:p>
        </p:txBody>
      </p:sp>
      <p:sp>
        <p:nvSpPr>
          <p:cNvPr id="3" name="Content Placeholder 2"/>
          <p:cNvSpPr>
            <a:spLocks noGrp="1"/>
          </p:cNvSpPr>
          <p:nvPr>
            <p:ph idx="1"/>
          </p:nvPr>
        </p:nvSpPr>
        <p:spPr>
          <a:xfrm>
            <a:off x="609600" y="1253330"/>
            <a:ext cx="11162803" cy="4909963"/>
          </a:xfrm>
        </p:spPr>
        <p:txBody>
          <a:bodyPr>
            <a:normAutofit/>
          </a:bodyPr>
          <a:lstStyle/>
          <a:p>
            <a:pPr>
              <a:lnSpc>
                <a:spcPct val="100000"/>
              </a:lnSpc>
            </a:pPr>
            <a:r>
              <a:rPr lang="en-US" sz="2700" dirty="0"/>
              <a:t>During the holiday season, browsing and purchasing online was the highest method, followed by those who browsed online and purchased in-store.</a:t>
            </a:r>
          </a:p>
          <a:p>
            <a:pPr>
              <a:lnSpc>
                <a:spcPct val="100000"/>
              </a:lnSpc>
            </a:pPr>
            <a:r>
              <a:rPr lang="en-US" sz="2700" dirty="0"/>
              <a:t>There is overlap in the way people shop. For example, 76% of consumers shopped both online and in-store.</a:t>
            </a:r>
          </a:p>
          <a:p>
            <a:pPr>
              <a:lnSpc>
                <a:spcPct val="100000"/>
              </a:lnSpc>
              <a:spcAft>
                <a:spcPts val="600"/>
              </a:spcAft>
            </a:pPr>
            <a:r>
              <a:rPr lang="en-US" sz="2700" dirty="0"/>
              <a:t>Regardless of the way people shop</a:t>
            </a:r>
          </a:p>
          <a:p>
            <a:pPr lvl="1">
              <a:lnSpc>
                <a:spcPct val="100000"/>
              </a:lnSpc>
            </a:pPr>
            <a:r>
              <a:rPr lang="en-US" sz="2200" dirty="0"/>
              <a:t>Television is the most important influencer at all stages of the purchase funnel</a:t>
            </a:r>
          </a:p>
          <a:p>
            <a:pPr lvl="1">
              <a:lnSpc>
                <a:spcPct val="100000"/>
              </a:lnSpc>
            </a:pPr>
            <a:r>
              <a:rPr lang="en-US" sz="2200" dirty="0"/>
              <a:t>Local broadcast TV assets are the most trusted</a:t>
            </a:r>
          </a:p>
        </p:txBody>
      </p:sp>
      <p:sp>
        <p:nvSpPr>
          <p:cNvPr id="4" name="Slide Number Placeholder 3"/>
          <p:cNvSpPr>
            <a:spLocks noGrp="1"/>
          </p:cNvSpPr>
          <p:nvPr>
            <p:ph type="sldNum" sz="quarter" idx="12"/>
          </p:nvPr>
        </p:nvSpPr>
        <p:spPr/>
        <p:txBody>
          <a:bodyPr/>
          <a:lstStyle/>
          <a:p>
            <a:fld id="{BB88B489-69ED-4F0A-A940-13A5E0BFFCBC}" type="slidenum">
              <a:rPr lang="en-US" smtClean="0"/>
              <a:pPr/>
              <a:t>35</a:t>
            </a:fld>
            <a:endParaRPr lang="en-US" dirty="0"/>
          </a:p>
        </p:txBody>
      </p:sp>
    </p:spTree>
    <p:extLst>
      <p:ext uri="{BB962C8B-B14F-4D97-AF65-F5344CB8AC3E}">
        <p14:creationId xmlns:p14="http://schemas.microsoft.com/office/powerpoint/2010/main" val="1920517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2819400"/>
            <a:ext cx="11425813" cy="854080"/>
          </a:xfrm>
        </p:spPr>
        <p:txBody>
          <a:bodyPr/>
          <a:lstStyle/>
          <a:p>
            <a:r>
              <a:rPr lang="en-US" dirty="0">
                <a:effectLst>
                  <a:outerShdw blurRad="38100" dist="38100" dir="2700000" algn="tl">
                    <a:srgbClr val="000000">
                      <a:alpha val="43137"/>
                    </a:srgbClr>
                  </a:outerShdw>
                </a:effectLst>
              </a:rPr>
              <a:t>Purchase Attitudes</a:t>
            </a:r>
          </a:p>
        </p:txBody>
      </p:sp>
      <p:pic>
        <p:nvPicPr>
          <p:cNvPr id="5" name="Picture 4">
            <a:extLst>
              <a:ext uri="{FF2B5EF4-FFF2-40B4-BE49-F238E27FC236}">
                <a16:creationId xmlns:a16="http://schemas.microsoft.com/office/drawing/2014/main" id="{960B311F-567C-8D2E-89E2-1B93ED0CE0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16474" y="662832"/>
            <a:ext cx="1959051" cy="1888824"/>
          </a:xfrm>
          <a:prstGeom prst="rect">
            <a:avLst/>
          </a:prstGeom>
          <a:effectLst/>
        </p:spPr>
      </p:pic>
    </p:spTree>
    <p:extLst>
      <p:ext uri="{BB962C8B-B14F-4D97-AF65-F5344CB8AC3E}">
        <p14:creationId xmlns:p14="http://schemas.microsoft.com/office/powerpoint/2010/main" val="1933918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1059" y="2438401"/>
            <a:ext cx="8629882" cy="990600"/>
          </a:xfrm>
        </p:spPr>
        <p:txBody>
          <a:bodyPr/>
          <a:lstStyle/>
          <a:p>
            <a:r>
              <a:rPr lang="en-US" sz="6000" dirty="0"/>
              <a:t>Thank You</a:t>
            </a:r>
          </a:p>
        </p:txBody>
      </p:sp>
    </p:spTree>
    <p:extLst>
      <p:ext uri="{BB962C8B-B14F-4D97-AF65-F5344CB8AC3E}">
        <p14:creationId xmlns:p14="http://schemas.microsoft.com/office/powerpoint/2010/main" val="4143788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6826"/>
            <a:ext cx="11352809" cy="590931"/>
          </a:xfrm>
        </p:spPr>
        <p:txBody>
          <a:bodyPr/>
          <a:lstStyle/>
          <a:p>
            <a:r>
              <a:rPr lang="en-US" sz="3600" dirty="0"/>
              <a:t>Online Retail Research Overview: Methodology</a:t>
            </a:r>
          </a:p>
        </p:txBody>
      </p:sp>
      <p:sp>
        <p:nvSpPr>
          <p:cNvPr id="5" name="Content Placeholder 4"/>
          <p:cNvSpPr>
            <a:spLocks noGrp="1"/>
          </p:cNvSpPr>
          <p:nvPr>
            <p:ph idx="1"/>
          </p:nvPr>
        </p:nvSpPr>
        <p:spPr>
          <a:xfrm>
            <a:off x="609600" y="914400"/>
            <a:ext cx="11352809" cy="5096493"/>
          </a:xfrm>
        </p:spPr>
        <p:txBody>
          <a:bodyPr>
            <a:noAutofit/>
          </a:bodyPr>
          <a:lstStyle/>
          <a:p>
            <a:pPr marL="1201738" indent="-1201738">
              <a:lnSpc>
                <a:spcPct val="100000"/>
              </a:lnSpc>
              <a:spcBef>
                <a:spcPts val="600"/>
              </a:spcBef>
              <a:buNone/>
            </a:pPr>
            <a:r>
              <a:rPr lang="en-US" sz="1600" b="1" dirty="0">
                <a:solidFill>
                  <a:schemeClr val="tx2"/>
                </a:solidFill>
              </a:rPr>
              <a:t> WHO:</a:t>
            </a:r>
          </a:p>
          <a:p>
            <a:pPr>
              <a:lnSpc>
                <a:spcPct val="100000"/>
              </a:lnSpc>
              <a:spcBef>
                <a:spcPts val="1200"/>
              </a:spcBef>
            </a:pPr>
            <a:r>
              <a:rPr lang="en-US" sz="1600" dirty="0">
                <a:solidFill>
                  <a:schemeClr val="tx2"/>
                </a:solidFill>
              </a:rPr>
              <a:t>The general study which included 8 categories </a:t>
            </a:r>
            <a:r>
              <a:rPr lang="en-US" sz="1200" dirty="0">
                <a:solidFill>
                  <a:schemeClr val="tx2"/>
                </a:solidFill>
              </a:rPr>
              <a:t>(</a:t>
            </a:r>
            <a:r>
              <a:rPr lang="en-US" sz="1200" dirty="0"/>
              <a:t>Automotive, Banking, Furniture/Bedding/Carpet, Legal, Medical: Hospital/Urgent care, Medical: Dentist/Orthodontist, Eye doctor/Lasik, Online retail, and In-Store retail)</a:t>
            </a:r>
            <a:r>
              <a:rPr lang="en-US" sz="1200" dirty="0">
                <a:solidFill>
                  <a:schemeClr val="tx2"/>
                </a:solidFill>
              </a:rPr>
              <a:t> </a:t>
            </a:r>
            <a:r>
              <a:rPr lang="en-US" sz="1600" dirty="0">
                <a:solidFill>
                  <a:schemeClr val="tx2"/>
                </a:solidFill>
              </a:rPr>
              <a:t>had </a:t>
            </a:r>
            <a:r>
              <a:rPr lang="en-US" sz="1600" dirty="0"/>
              <a:t>4,000 interviews collected via opt-in sample. Each respondent answered a series of questions for up to three product/service categories</a:t>
            </a:r>
            <a:r>
              <a:rPr lang="en-US" sz="1600" dirty="0">
                <a:solidFill>
                  <a:prstClr val="black"/>
                </a:solidFill>
              </a:rPr>
              <a:t>.</a:t>
            </a:r>
            <a:endParaRPr lang="en-US" sz="1600" dirty="0"/>
          </a:p>
          <a:p>
            <a:pPr>
              <a:lnSpc>
                <a:spcPct val="100000"/>
              </a:lnSpc>
              <a:spcBef>
                <a:spcPts val="1200"/>
              </a:spcBef>
            </a:pPr>
            <a:r>
              <a:rPr lang="en-US" sz="1600" dirty="0"/>
              <a:t>This analysis focuses on the </a:t>
            </a:r>
            <a:r>
              <a:rPr lang="en-US" sz="1600" b="1" dirty="0"/>
              <a:t>online retail </a:t>
            </a:r>
            <a:r>
              <a:rPr lang="en-US" sz="1600" dirty="0"/>
              <a:t>category. The number of respondents for the online retail category was 1,257.</a:t>
            </a:r>
          </a:p>
          <a:p>
            <a:pPr>
              <a:lnSpc>
                <a:spcPct val="100000"/>
              </a:lnSpc>
              <a:spcBef>
                <a:spcPts val="1200"/>
              </a:spcBef>
            </a:pPr>
            <a:r>
              <a:rPr lang="en-US" sz="1800" dirty="0"/>
              <a:t>To qualify for the Online Retail category, respondents needed to be age 18+ and: </a:t>
            </a:r>
          </a:p>
          <a:p>
            <a:pPr lvl="1">
              <a:lnSpc>
                <a:spcPct val="100000"/>
              </a:lnSpc>
              <a:spcBef>
                <a:spcPts val="600"/>
              </a:spcBef>
            </a:pPr>
            <a:r>
              <a:rPr lang="nl-NL" sz="1400" dirty="0"/>
              <a:t>Recently purchased or plan </a:t>
            </a:r>
            <a:r>
              <a:rPr lang="en-US" sz="1400" dirty="0"/>
              <a:t>to purchase in the near future from an online retail website or app such as Amazon, Macy’s, Home Depot, Target, Dick’s Sporting Goods, Walmart, Best Buy, Kay Jewelers, local retailers, etc.</a:t>
            </a:r>
          </a:p>
          <a:p>
            <a:pPr lvl="1">
              <a:lnSpc>
                <a:spcPct val="100000"/>
              </a:lnSpc>
              <a:spcBef>
                <a:spcPts val="600"/>
              </a:spcBef>
            </a:pPr>
            <a:r>
              <a:rPr lang="en-US" sz="1400" dirty="0"/>
              <a:t>Have seen/heard or read an advertisement for that category in ANY of about 20 media platforms both traditional and digital, in the past 2 months.</a:t>
            </a:r>
          </a:p>
          <a:p>
            <a:pPr marL="0" indent="0">
              <a:lnSpc>
                <a:spcPct val="100000"/>
              </a:lnSpc>
              <a:spcBef>
                <a:spcPts val="1200"/>
              </a:spcBef>
              <a:buNone/>
            </a:pPr>
            <a:r>
              <a:rPr lang="en-US" sz="1600" b="1" dirty="0">
                <a:solidFill>
                  <a:schemeClr val="tx2"/>
                </a:solidFill>
              </a:rPr>
              <a:t>WHEN: </a:t>
            </a:r>
            <a:r>
              <a:rPr lang="en-US" sz="1600" dirty="0"/>
              <a:t>Interviews took place December 1, 2022– December 15,2022.</a:t>
            </a:r>
          </a:p>
          <a:p>
            <a:pPr marL="971550" indent="-971550">
              <a:lnSpc>
                <a:spcPct val="100000"/>
              </a:lnSpc>
              <a:spcBef>
                <a:spcPts val="1200"/>
              </a:spcBef>
              <a:buNone/>
            </a:pPr>
            <a:r>
              <a:rPr lang="en-US" sz="1600" b="1" dirty="0">
                <a:solidFill>
                  <a:schemeClr val="tx2"/>
                </a:solidFill>
              </a:rPr>
              <a:t>WHAT: </a:t>
            </a:r>
            <a:r>
              <a:rPr lang="en-US" sz="1600" dirty="0"/>
              <a:t>Via 12-minute online quantitative survey about the influence of advertising platforms at each stage of the consumer purchase decision, actions taken post-advertising, and attitudinal questions.</a:t>
            </a:r>
          </a:p>
          <a:p>
            <a:pPr marL="971550" indent="-971550">
              <a:lnSpc>
                <a:spcPct val="100000"/>
              </a:lnSpc>
              <a:spcBef>
                <a:spcPts val="1200"/>
              </a:spcBef>
              <a:buNone/>
            </a:pPr>
            <a:r>
              <a:rPr lang="en-US" sz="1600" dirty="0"/>
              <a:t>	Respondents were given the choice of taking the survey in either English or Spanish.</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4</a:t>
            </a:fld>
            <a:endParaRPr lang="en-US" dirty="0">
              <a:solidFill>
                <a:srgbClr val="1C1C1C"/>
              </a:solidFill>
            </a:endParaRPr>
          </a:p>
        </p:txBody>
      </p:sp>
      <p:sp>
        <p:nvSpPr>
          <p:cNvPr id="3" name="Text Placeholder 2"/>
          <p:cNvSpPr>
            <a:spLocks noGrp="1"/>
          </p:cNvSpPr>
          <p:nvPr>
            <p:ph type="body" sz="quarter" idx="13"/>
          </p:nvPr>
        </p:nvSpPr>
        <p:spPr/>
        <p:txBody>
          <a:bodyPr/>
          <a:lstStyle/>
          <a:p>
            <a:r>
              <a:rPr lang="en-US" dirty="0"/>
              <a:t>Source: GfK TVB Purchase Funnel 2023</a:t>
            </a:r>
          </a:p>
        </p:txBody>
      </p:sp>
    </p:spTree>
    <p:extLst>
      <p:ext uri="{BB962C8B-B14F-4D97-AF65-F5344CB8AC3E}">
        <p14:creationId xmlns:p14="http://schemas.microsoft.com/office/powerpoint/2010/main" val="422254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86322"/>
            <a:ext cx="11352809" cy="1366528"/>
          </a:xfrm>
        </p:spPr>
        <p:txBody>
          <a:bodyPr/>
          <a:lstStyle/>
          <a:p>
            <a:r>
              <a:rPr lang="en-US" sz="3600" dirty="0"/>
              <a:t>These are the media platforms measured</a:t>
            </a:r>
            <a:br>
              <a:rPr lang="en-US" sz="3200" dirty="0"/>
            </a:br>
            <a:r>
              <a:rPr lang="en-US" sz="2800" dirty="0"/>
              <a:t>Respondents did not have to be exposed to a TV ad </a:t>
            </a:r>
            <a:br>
              <a:rPr lang="en-US" sz="2800" dirty="0"/>
            </a:br>
            <a:r>
              <a:rPr lang="en-US" sz="2800" dirty="0"/>
              <a:t>to be included in the study</a:t>
            </a:r>
            <a:endParaRPr lang="en-US" sz="32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Rectangle 2"/>
          <p:cNvSpPr/>
          <p:nvPr/>
        </p:nvSpPr>
        <p:spPr bwMode="auto">
          <a:xfrm>
            <a:off x="2232853" y="1846816"/>
            <a:ext cx="7785846" cy="1371600"/>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9" name="Rectangle 8"/>
          <p:cNvSpPr/>
          <p:nvPr/>
        </p:nvSpPr>
        <p:spPr bwMode="auto">
          <a:xfrm>
            <a:off x="2247899" y="3360974"/>
            <a:ext cx="7696200" cy="3133343"/>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54" name="TextBox 53"/>
          <p:cNvSpPr txBox="1"/>
          <p:nvPr/>
        </p:nvSpPr>
        <p:spPr>
          <a:xfrm>
            <a:off x="4350863" y="3566645"/>
            <a:ext cx="458385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    Digital media include:</a:t>
            </a:r>
          </a:p>
        </p:txBody>
      </p:sp>
      <p:sp>
        <p:nvSpPr>
          <p:cNvPr id="62" name="TextBox 61"/>
          <p:cNvSpPr txBox="1"/>
          <p:nvPr/>
        </p:nvSpPr>
        <p:spPr>
          <a:xfrm>
            <a:off x="3106252" y="4204415"/>
            <a:ext cx="3027378" cy="201593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Cable </a:t>
            </a:r>
            <a:r>
              <a:rPr kumimoji="0" lang="en-US" sz="1200" b="1" i="0" u="none" strike="noStrike" kern="1200" cap="none" spc="0" normalizeH="0" baseline="0" noProof="0" dirty="0">
                <a:ln>
                  <a:noFill/>
                </a:ln>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Consumer review</a:t>
            </a:r>
            <a:r>
              <a:rPr kumimoji="0" lang="en-US" sz="1200" b="1" i="0" u="none" strike="noStrike" kern="1200" cap="none" spc="0" normalizeH="0" baseline="0" noProof="0" dirty="0">
                <a:ln>
                  <a:noFill/>
                </a:ln>
                <a:effectLst/>
                <a:uLnTx/>
                <a:uFillTx/>
                <a:latin typeface="Tahoma"/>
                <a:ea typeface="+mn-ea"/>
                <a:cs typeface="Helvetica" panose="020B0604020202020204" pitchFamily="34" charset="0"/>
              </a:rPr>
              <a:t> 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Display/banner ad</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Email ad</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Internet radio</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Local radio station </a:t>
            </a:r>
            <a:r>
              <a:rPr kumimoji="0" lang="en-US" sz="1200" b="1" i="0" u="none" strike="noStrike" kern="1200" cap="none" spc="0" normalizeH="0" baseline="0" noProof="0" dirty="0">
                <a:ln>
                  <a:noFill/>
                </a:ln>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Local TV station </a:t>
            </a:r>
            <a:r>
              <a:rPr kumimoji="0" lang="en-US" sz="1200" b="1" i="0" u="none" strike="noStrike" kern="1200" cap="none" spc="0" normalizeH="0" baseline="0" noProof="0" dirty="0">
                <a:ln>
                  <a:noFill/>
                </a:ln>
                <a:effectLst/>
                <a:uLnTx/>
                <a:uFillTx/>
                <a:latin typeface="Tahoma"/>
                <a:ea typeface="+mn-ea"/>
                <a:cs typeface="Helvetica" panose="020B0604020202020204" pitchFamily="34" charset="0"/>
              </a:rPr>
              <a:t>site/app</a:t>
            </a:r>
          </a:p>
        </p:txBody>
      </p:sp>
      <p:grpSp>
        <p:nvGrpSpPr>
          <p:cNvPr id="27" name="Group 26">
            <a:extLst>
              <a:ext uri="{FF2B5EF4-FFF2-40B4-BE49-F238E27FC236}">
                <a16:creationId xmlns:a16="http://schemas.microsoft.com/office/drawing/2014/main" id="{451187AA-BB83-855F-D62E-371F1C1B8D9C}"/>
              </a:ext>
            </a:extLst>
          </p:cNvPr>
          <p:cNvGrpSpPr/>
          <p:nvPr/>
        </p:nvGrpSpPr>
        <p:grpSpPr>
          <a:xfrm>
            <a:off x="2173301" y="1902200"/>
            <a:ext cx="1306612" cy="1283038"/>
            <a:chOff x="2173301" y="1902200"/>
            <a:chExt cx="1306612" cy="1283038"/>
          </a:xfrm>
        </p:grpSpPr>
        <p:pic>
          <p:nvPicPr>
            <p:cNvPr id="5" name="Picture 4">
              <a:extLst>
                <a:ext uri="{FF2B5EF4-FFF2-40B4-BE49-F238E27FC236}">
                  <a16:creationId xmlns:a16="http://schemas.microsoft.com/office/drawing/2014/main" id="{9543F78D-74E8-59DC-093E-87D4CFF70D4F}"/>
                </a:ext>
              </a:extLst>
            </p:cNvPr>
            <p:cNvPicPr>
              <a:picLocks noChangeAspect="1"/>
            </p:cNvPicPr>
            <p:nvPr/>
          </p:nvPicPr>
          <p:blipFill>
            <a:blip r:embed="rId2"/>
            <a:stretch>
              <a:fillRect/>
            </a:stretch>
          </p:blipFill>
          <p:spPr>
            <a:xfrm>
              <a:off x="2369103" y="1902200"/>
              <a:ext cx="915008" cy="760123"/>
            </a:xfrm>
            <a:prstGeom prst="rect">
              <a:avLst/>
            </a:prstGeom>
          </p:spPr>
        </p:pic>
        <p:sp>
          <p:nvSpPr>
            <p:cNvPr id="13" name="TextBox 12"/>
            <p:cNvSpPr txBox="1"/>
            <p:nvPr/>
          </p:nvSpPr>
          <p:spPr>
            <a:xfrm>
              <a:off x="2173301" y="2502818"/>
              <a:ext cx="130661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strike="noStrike" kern="1200" cap="none" spc="0" normalizeH="0" baseline="0" noProof="0" dirty="0">
                  <a:ln>
                    <a:noFill/>
                  </a:ln>
                  <a:solidFill>
                    <a:srgbClr val="3333FF"/>
                  </a:solidFill>
                  <a:effectLst/>
                  <a:uLnTx/>
                  <a:uFillTx/>
                  <a:latin typeface="Tahoma"/>
                  <a:ea typeface="+mn-ea"/>
                  <a:cs typeface="Helvetica" panose="020B0604020202020204" pitchFamily="34" charset="0"/>
                </a:rPr>
                <a:t>TV</a:t>
              </a:r>
            </a:p>
          </p:txBody>
        </p:sp>
        <p:sp>
          <p:nvSpPr>
            <p:cNvPr id="70" name="TextBox 69"/>
            <p:cNvSpPr txBox="1"/>
            <p:nvPr/>
          </p:nvSpPr>
          <p:spPr>
            <a:xfrm>
              <a:off x="2305291" y="2846684"/>
              <a:ext cx="10426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(Broadcast, Cable and On-Demand)</a:t>
              </a:r>
            </a:p>
          </p:txBody>
        </p:sp>
      </p:grpSp>
      <p:sp>
        <p:nvSpPr>
          <p:cNvPr id="74" name="TextBox 73"/>
          <p:cNvSpPr txBox="1"/>
          <p:nvPr/>
        </p:nvSpPr>
        <p:spPr>
          <a:xfrm>
            <a:off x="6573868" y="4130845"/>
            <a:ext cx="3027378" cy="22980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Network TV station </a:t>
            </a:r>
            <a:r>
              <a:rPr kumimoji="0" lang="en-US" sz="1200" b="1" i="0" u="none" strike="noStrike" kern="1200" cap="none" spc="0" normalizeH="0" baseline="0" noProof="0" dirty="0">
                <a:ln>
                  <a:noFill/>
                </a:ln>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Magazine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Newspaper</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Search engine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Social media</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Streaming TV services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Video ad</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500" b="1" i="0" u="none" strike="noStrike" kern="1200" cap="none" spc="0" normalizeH="0" baseline="0" noProof="0" dirty="0">
                <a:ln>
                  <a:noFill/>
                </a:ln>
                <a:effectLst/>
                <a:uLnTx/>
                <a:uFillTx/>
                <a:latin typeface="Tahoma"/>
                <a:ea typeface="+mn-ea"/>
                <a:cs typeface="Helvetica" panose="020B0604020202020204" pitchFamily="34" charset="0"/>
              </a:rPr>
              <a:t>Yellow Pages </a:t>
            </a:r>
            <a:r>
              <a:rPr kumimoji="0" lang="en-US" sz="1200" b="1" i="0" u="none" strike="noStrike" kern="1200" cap="none" spc="0" normalizeH="0" baseline="0" noProof="0" dirty="0">
                <a:ln>
                  <a:noFill/>
                </a:ln>
                <a:effectLst/>
                <a:uLnTx/>
                <a:uFillTx/>
                <a:latin typeface="Tahoma"/>
                <a:ea typeface="+mn-ea"/>
                <a:cs typeface="Helvetica" panose="020B0604020202020204" pitchFamily="34" charset="0"/>
              </a:rPr>
              <a:t>site/app</a:t>
            </a:r>
          </a:p>
        </p:txBody>
      </p:sp>
      <p:grpSp>
        <p:nvGrpSpPr>
          <p:cNvPr id="28" name="Group 27">
            <a:extLst>
              <a:ext uri="{FF2B5EF4-FFF2-40B4-BE49-F238E27FC236}">
                <a16:creationId xmlns:a16="http://schemas.microsoft.com/office/drawing/2014/main" id="{0CDBA7E1-15ED-E77B-2AB7-5D31D16C5FA3}"/>
              </a:ext>
            </a:extLst>
          </p:cNvPr>
          <p:cNvGrpSpPr/>
          <p:nvPr/>
        </p:nvGrpSpPr>
        <p:grpSpPr>
          <a:xfrm>
            <a:off x="3420871" y="1973328"/>
            <a:ext cx="1306612" cy="960377"/>
            <a:chOff x="3420871" y="1973328"/>
            <a:chExt cx="1306612" cy="960377"/>
          </a:xfrm>
        </p:grpSpPr>
        <p:sp>
          <p:nvSpPr>
            <p:cNvPr id="19" name="TextBox 18"/>
            <p:cNvSpPr txBox="1"/>
            <p:nvPr/>
          </p:nvSpPr>
          <p:spPr>
            <a:xfrm>
              <a:off x="3420871" y="2502818"/>
              <a:ext cx="130661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Radio</a:t>
              </a:r>
            </a:p>
          </p:txBody>
        </p:sp>
        <p:pic>
          <p:nvPicPr>
            <p:cNvPr id="10" name="Picture 9">
              <a:extLst>
                <a:ext uri="{FF2B5EF4-FFF2-40B4-BE49-F238E27FC236}">
                  <a16:creationId xmlns:a16="http://schemas.microsoft.com/office/drawing/2014/main" id="{97072129-5A6D-D8A7-0244-FAB0FAAE1FBA}"/>
                </a:ext>
              </a:extLst>
            </p:cNvPr>
            <p:cNvPicPr>
              <a:picLocks noChangeAspect="1"/>
            </p:cNvPicPr>
            <p:nvPr/>
          </p:nvPicPr>
          <p:blipFill>
            <a:blip r:embed="rId3"/>
            <a:stretch>
              <a:fillRect/>
            </a:stretch>
          </p:blipFill>
          <p:spPr>
            <a:xfrm>
              <a:off x="3761931" y="1973328"/>
              <a:ext cx="624493" cy="559101"/>
            </a:xfrm>
            <a:prstGeom prst="rect">
              <a:avLst/>
            </a:prstGeom>
          </p:spPr>
        </p:pic>
      </p:grpSp>
      <p:grpSp>
        <p:nvGrpSpPr>
          <p:cNvPr id="49" name="Group 48">
            <a:extLst>
              <a:ext uri="{FF2B5EF4-FFF2-40B4-BE49-F238E27FC236}">
                <a16:creationId xmlns:a16="http://schemas.microsoft.com/office/drawing/2014/main" id="{08D28BBB-6661-FA0C-C033-5F0D68295221}"/>
              </a:ext>
            </a:extLst>
          </p:cNvPr>
          <p:cNvGrpSpPr/>
          <p:nvPr/>
        </p:nvGrpSpPr>
        <p:grpSpPr>
          <a:xfrm>
            <a:off x="6675146" y="1933584"/>
            <a:ext cx="1724556" cy="1197690"/>
            <a:chOff x="6976772" y="1943629"/>
            <a:chExt cx="1724556" cy="1197690"/>
          </a:xfrm>
        </p:grpSpPr>
        <p:sp>
          <p:nvSpPr>
            <p:cNvPr id="29" name="TextBox 28"/>
            <p:cNvSpPr txBox="1"/>
            <p:nvPr/>
          </p:nvSpPr>
          <p:spPr>
            <a:xfrm>
              <a:off x="6976772" y="2502818"/>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Print</a:t>
              </a:r>
            </a:p>
          </p:txBody>
        </p:sp>
        <p:sp>
          <p:nvSpPr>
            <p:cNvPr id="48" name="TextBox 47"/>
            <p:cNvSpPr txBox="1"/>
            <p:nvPr/>
          </p:nvSpPr>
          <p:spPr>
            <a:xfrm>
              <a:off x="7185745" y="2802765"/>
              <a:ext cx="130661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(Newspaper and Magazine, Yellow Pages)</a:t>
              </a:r>
            </a:p>
          </p:txBody>
        </p:sp>
        <p:pic>
          <p:nvPicPr>
            <p:cNvPr id="12" name="Picture 11">
              <a:extLst>
                <a:ext uri="{FF2B5EF4-FFF2-40B4-BE49-F238E27FC236}">
                  <a16:creationId xmlns:a16="http://schemas.microsoft.com/office/drawing/2014/main" id="{86D9FF97-FA58-462A-AC10-3D5657A24C74}"/>
                </a:ext>
              </a:extLst>
            </p:cNvPr>
            <p:cNvPicPr>
              <a:picLocks noChangeAspect="1"/>
            </p:cNvPicPr>
            <p:nvPr/>
          </p:nvPicPr>
          <p:blipFill>
            <a:blip r:embed="rId4"/>
            <a:stretch>
              <a:fillRect/>
            </a:stretch>
          </p:blipFill>
          <p:spPr>
            <a:xfrm>
              <a:off x="7536349" y="1943629"/>
              <a:ext cx="605403" cy="602478"/>
            </a:xfrm>
            <a:prstGeom prst="rect">
              <a:avLst/>
            </a:prstGeom>
          </p:spPr>
        </p:pic>
      </p:grpSp>
      <p:grpSp>
        <p:nvGrpSpPr>
          <p:cNvPr id="58" name="Group 57">
            <a:extLst>
              <a:ext uri="{FF2B5EF4-FFF2-40B4-BE49-F238E27FC236}">
                <a16:creationId xmlns:a16="http://schemas.microsoft.com/office/drawing/2014/main" id="{43588C17-FBBD-98A8-699E-40F0180BF10D}"/>
              </a:ext>
            </a:extLst>
          </p:cNvPr>
          <p:cNvGrpSpPr/>
          <p:nvPr/>
        </p:nvGrpSpPr>
        <p:grpSpPr>
          <a:xfrm>
            <a:off x="8182625" y="1909959"/>
            <a:ext cx="1724556" cy="1023746"/>
            <a:chOff x="8315082" y="1909959"/>
            <a:chExt cx="1724556" cy="1023746"/>
          </a:xfrm>
        </p:grpSpPr>
        <p:sp>
          <p:nvSpPr>
            <p:cNvPr id="71" name="TextBox 70"/>
            <p:cNvSpPr txBox="1"/>
            <p:nvPr/>
          </p:nvSpPr>
          <p:spPr>
            <a:xfrm>
              <a:off x="8315082" y="2502818"/>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Digital</a:t>
              </a:r>
            </a:p>
          </p:txBody>
        </p:sp>
        <p:pic>
          <p:nvPicPr>
            <p:cNvPr id="17" name="Picture 16">
              <a:extLst>
                <a:ext uri="{FF2B5EF4-FFF2-40B4-BE49-F238E27FC236}">
                  <a16:creationId xmlns:a16="http://schemas.microsoft.com/office/drawing/2014/main" id="{C02E64BF-58A4-3F85-D32D-543BCC63F897}"/>
                </a:ext>
              </a:extLst>
            </p:cNvPr>
            <p:cNvPicPr>
              <a:picLocks noChangeAspect="1"/>
            </p:cNvPicPr>
            <p:nvPr/>
          </p:nvPicPr>
          <p:blipFill>
            <a:blip r:embed="rId5"/>
            <a:stretch>
              <a:fillRect/>
            </a:stretch>
          </p:blipFill>
          <p:spPr>
            <a:xfrm>
              <a:off x="8423004" y="1909959"/>
              <a:ext cx="1508713" cy="678378"/>
            </a:xfrm>
            <a:prstGeom prst="rect">
              <a:avLst/>
            </a:prstGeom>
          </p:spPr>
        </p:pic>
      </p:grpSp>
      <p:pic>
        <p:nvPicPr>
          <p:cNvPr id="20" name="Picture 19">
            <a:extLst>
              <a:ext uri="{FF2B5EF4-FFF2-40B4-BE49-F238E27FC236}">
                <a16:creationId xmlns:a16="http://schemas.microsoft.com/office/drawing/2014/main" id="{57ED2C77-47FB-77C4-DDC8-D774BE0B96C6}"/>
              </a:ext>
            </a:extLst>
          </p:cNvPr>
          <p:cNvPicPr>
            <a:picLocks noChangeAspect="1"/>
          </p:cNvPicPr>
          <p:nvPr/>
        </p:nvPicPr>
        <p:blipFill>
          <a:blip r:embed="rId5"/>
          <a:stretch>
            <a:fillRect/>
          </a:stretch>
        </p:blipFill>
        <p:spPr>
          <a:xfrm>
            <a:off x="3620387" y="3442900"/>
            <a:ext cx="1508713" cy="678378"/>
          </a:xfrm>
          <a:prstGeom prst="rect">
            <a:avLst/>
          </a:prstGeom>
        </p:spPr>
      </p:pic>
      <p:grpSp>
        <p:nvGrpSpPr>
          <p:cNvPr id="30" name="Group 29">
            <a:extLst>
              <a:ext uri="{FF2B5EF4-FFF2-40B4-BE49-F238E27FC236}">
                <a16:creationId xmlns:a16="http://schemas.microsoft.com/office/drawing/2014/main" id="{8F867F1E-E17F-CD7E-F896-55F1BB18E897}"/>
              </a:ext>
            </a:extLst>
          </p:cNvPr>
          <p:cNvGrpSpPr/>
          <p:nvPr/>
        </p:nvGrpSpPr>
        <p:grpSpPr>
          <a:xfrm>
            <a:off x="4314292" y="1902200"/>
            <a:ext cx="1724556" cy="1031505"/>
            <a:chOff x="4314292" y="1902200"/>
            <a:chExt cx="1724556" cy="1031505"/>
          </a:xfrm>
        </p:grpSpPr>
        <p:pic>
          <p:nvPicPr>
            <p:cNvPr id="22" name="Picture 21">
              <a:extLst>
                <a:ext uri="{FF2B5EF4-FFF2-40B4-BE49-F238E27FC236}">
                  <a16:creationId xmlns:a16="http://schemas.microsoft.com/office/drawing/2014/main" id="{BBA9E3C6-5602-C138-055E-A563C5FCB5E5}"/>
                </a:ext>
              </a:extLst>
            </p:cNvPr>
            <p:cNvPicPr>
              <a:picLocks noChangeAspect="1"/>
            </p:cNvPicPr>
            <p:nvPr/>
          </p:nvPicPr>
          <p:blipFill>
            <a:blip r:embed="rId6"/>
            <a:stretch>
              <a:fillRect/>
            </a:stretch>
          </p:blipFill>
          <p:spPr>
            <a:xfrm>
              <a:off x="4838632" y="1902200"/>
              <a:ext cx="675876" cy="680846"/>
            </a:xfrm>
            <a:prstGeom prst="rect">
              <a:avLst/>
            </a:prstGeom>
          </p:spPr>
        </p:pic>
        <p:sp>
          <p:nvSpPr>
            <p:cNvPr id="50" name="TextBox 49"/>
            <p:cNvSpPr txBox="1"/>
            <p:nvPr/>
          </p:nvSpPr>
          <p:spPr>
            <a:xfrm>
              <a:off x="4314292" y="2502818"/>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Mail</a:t>
              </a:r>
            </a:p>
          </p:txBody>
        </p:sp>
      </p:grpSp>
      <p:grpSp>
        <p:nvGrpSpPr>
          <p:cNvPr id="31" name="Group 30">
            <a:extLst>
              <a:ext uri="{FF2B5EF4-FFF2-40B4-BE49-F238E27FC236}">
                <a16:creationId xmlns:a16="http://schemas.microsoft.com/office/drawing/2014/main" id="{5C2FB4F1-C323-97EB-6241-A7DDEF1C46D9}"/>
              </a:ext>
            </a:extLst>
          </p:cNvPr>
          <p:cNvGrpSpPr/>
          <p:nvPr/>
        </p:nvGrpSpPr>
        <p:grpSpPr>
          <a:xfrm>
            <a:off x="5755150" y="1950282"/>
            <a:ext cx="1306612" cy="1200959"/>
            <a:chOff x="5755150" y="1950282"/>
            <a:chExt cx="1306612" cy="1200959"/>
          </a:xfrm>
        </p:grpSpPr>
        <p:sp>
          <p:nvSpPr>
            <p:cNvPr id="26" name="TextBox 25"/>
            <p:cNvSpPr txBox="1"/>
            <p:nvPr/>
          </p:nvSpPr>
          <p:spPr>
            <a:xfrm>
              <a:off x="5755150" y="2502818"/>
              <a:ext cx="1306612"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OOH</a:t>
              </a:r>
            </a:p>
          </p:txBody>
        </p:sp>
        <p:sp>
          <p:nvSpPr>
            <p:cNvPr id="52" name="TextBox 51"/>
            <p:cNvSpPr txBox="1"/>
            <p:nvPr/>
          </p:nvSpPr>
          <p:spPr>
            <a:xfrm>
              <a:off x="5937438" y="2812687"/>
              <a:ext cx="94203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(Billboard and Movie Theater)</a:t>
              </a:r>
            </a:p>
          </p:txBody>
        </p:sp>
        <p:pic>
          <p:nvPicPr>
            <p:cNvPr id="24" name="Picture 23">
              <a:extLst>
                <a:ext uri="{FF2B5EF4-FFF2-40B4-BE49-F238E27FC236}">
                  <a16:creationId xmlns:a16="http://schemas.microsoft.com/office/drawing/2014/main" id="{901ED718-896E-651B-2FBD-74FDC708E602}"/>
                </a:ext>
              </a:extLst>
            </p:cNvPr>
            <p:cNvPicPr>
              <a:picLocks noChangeAspect="1"/>
            </p:cNvPicPr>
            <p:nvPr/>
          </p:nvPicPr>
          <p:blipFill>
            <a:blip r:embed="rId7"/>
            <a:stretch>
              <a:fillRect/>
            </a:stretch>
          </p:blipFill>
          <p:spPr>
            <a:xfrm>
              <a:off x="6006140" y="1950282"/>
              <a:ext cx="804632" cy="655522"/>
            </a:xfrm>
            <a:prstGeom prst="rect">
              <a:avLst/>
            </a:prstGeom>
          </p:spPr>
        </p:pic>
      </p:grpSp>
    </p:spTree>
    <p:extLst>
      <p:ext uri="{BB962C8B-B14F-4D97-AF65-F5344CB8AC3E}">
        <p14:creationId xmlns:p14="http://schemas.microsoft.com/office/powerpoint/2010/main" val="2063438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82659276-DB01-0639-69AC-F9DCC1E2A624}"/>
              </a:ext>
            </a:extLst>
          </p:cNvPr>
          <p:cNvPicPr>
            <a:picLocks noChangeAspect="1"/>
          </p:cNvPicPr>
          <p:nvPr/>
        </p:nvPicPr>
        <p:blipFill>
          <a:blip r:embed="rId2"/>
          <a:stretch>
            <a:fillRect/>
          </a:stretch>
        </p:blipFill>
        <p:spPr>
          <a:xfrm>
            <a:off x="3278643" y="1410553"/>
            <a:ext cx="5603679" cy="5142647"/>
          </a:xfrm>
          <a:prstGeom prst="rect">
            <a:avLst/>
          </a:prstGeom>
        </p:spPr>
      </p:pic>
      <p:sp>
        <p:nvSpPr>
          <p:cNvPr id="2" name="Title 1"/>
          <p:cNvSpPr>
            <a:spLocks noGrp="1"/>
          </p:cNvSpPr>
          <p:nvPr>
            <p:ph type="title"/>
          </p:nvPr>
        </p:nvSpPr>
        <p:spPr>
          <a:xfrm>
            <a:off x="419595" y="178514"/>
            <a:ext cx="11620005" cy="646331"/>
          </a:xfrm>
        </p:spPr>
        <p:txBody>
          <a:bodyPr>
            <a:noAutofit/>
          </a:bodyPr>
          <a:lstStyle/>
          <a:p>
            <a:r>
              <a:rPr lang="en-US" sz="3600" dirty="0"/>
              <a:t>Respondents were asked to rate which medium was important in each stage of the Purchase Funnel</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6</a:t>
            </a:fld>
            <a:endParaRPr lang="en-US" dirty="0">
              <a:solidFill>
                <a:srgbClr val="1C1C1C"/>
              </a:solidFill>
            </a:endParaRPr>
          </a:p>
        </p:txBody>
      </p:sp>
      <p:sp>
        <p:nvSpPr>
          <p:cNvPr id="32" name="Right Brace 31"/>
          <p:cNvSpPr/>
          <p:nvPr/>
        </p:nvSpPr>
        <p:spPr>
          <a:xfrm>
            <a:off x="6858000" y="5476022"/>
            <a:ext cx="419660" cy="62388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30" name="Right Brace 29"/>
          <p:cNvSpPr/>
          <p:nvPr/>
        </p:nvSpPr>
        <p:spPr>
          <a:xfrm>
            <a:off x="8889249" y="1912886"/>
            <a:ext cx="425302" cy="646331"/>
          </a:xfrm>
          <a:prstGeom prst="rightBrace">
            <a:avLst>
              <a:gd name="adj1" fmla="val 8333"/>
              <a:gd name="adj2" fmla="val 48302"/>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7" name="Right Brace 16"/>
          <p:cNvSpPr/>
          <p:nvPr/>
        </p:nvSpPr>
        <p:spPr>
          <a:xfrm rot="10800000">
            <a:off x="3548808" y="2943444"/>
            <a:ext cx="403048" cy="225201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29" name="TextBox 28"/>
          <p:cNvSpPr txBox="1"/>
          <p:nvPr/>
        </p:nvSpPr>
        <p:spPr>
          <a:xfrm>
            <a:off x="9365499" y="1778168"/>
            <a:ext cx="1733550" cy="1015663"/>
          </a:xfrm>
          <a:prstGeom prst="rect">
            <a:avLst/>
          </a:prstGeom>
          <a:solidFill>
            <a:schemeClr val="bg1"/>
          </a:solidFill>
          <a:ln>
            <a:noFill/>
          </a:ln>
          <a:effectLst/>
        </p:spPr>
        <p:txBody>
          <a:bodyPr wrap="square" rtlCol="0">
            <a:spAutoFit/>
          </a:bodyPr>
          <a:lstStyle/>
          <a:p>
            <a:r>
              <a:rPr lang="en-US" sz="2000" b="1" dirty="0">
                <a:solidFill>
                  <a:prstClr val="black"/>
                </a:solidFill>
              </a:rPr>
              <a:t>Reaching </a:t>
            </a:r>
          </a:p>
          <a:p>
            <a:r>
              <a:rPr lang="en-US" sz="2000" b="1" dirty="0">
                <a:solidFill>
                  <a:prstClr val="black"/>
                </a:solidFill>
              </a:rPr>
              <a:t>Consumers</a:t>
            </a:r>
          </a:p>
          <a:p>
            <a:r>
              <a:rPr lang="en-US" sz="2000" b="1" dirty="0">
                <a:solidFill>
                  <a:prstClr val="black"/>
                </a:solidFill>
              </a:rPr>
              <a:t>Early</a:t>
            </a:r>
          </a:p>
        </p:txBody>
      </p:sp>
      <p:sp>
        <p:nvSpPr>
          <p:cNvPr id="31" name="TextBox 30"/>
          <p:cNvSpPr txBox="1"/>
          <p:nvPr/>
        </p:nvSpPr>
        <p:spPr>
          <a:xfrm>
            <a:off x="7315200" y="5447447"/>
            <a:ext cx="1419225" cy="707886"/>
          </a:xfrm>
          <a:prstGeom prst="rect">
            <a:avLst/>
          </a:prstGeom>
          <a:solidFill>
            <a:schemeClr val="bg1"/>
          </a:solidFill>
          <a:ln>
            <a:noFill/>
          </a:ln>
          <a:effectLst/>
        </p:spPr>
        <p:txBody>
          <a:bodyPr wrap="square" rtlCol="0">
            <a:spAutoFit/>
          </a:bodyPr>
          <a:lstStyle/>
          <a:p>
            <a:r>
              <a:rPr lang="en-US" sz="2000" b="1" dirty="0">
                <a:solidFill>
                  <a:prstClr val="black"/>
                </a:solidFill>
              </a:rPr>
              <a:t>Making a purchase</a:t>
            </a:r>
          </a:p>
        </p:txBody>
      </p:sp>
      <p:sp>
        <p:nvSpPr>
          <p:cNvPr id="33" name="TextBox 32"/>
          <p:cNvSpPr txBox="1"/>
          <p:nvPr/>
        </p:nvSpPr>
        <p:spPr>
          <a:xfrm>
            <a:off x="685800" y="3715506"/>
            <a:ext cx="2794352" cy="707886"/>
          </a:xfrm>
          <a:prstGeom prst="rect">
            <a:avLst/>
          </a:prstGeom>
          <a:solidFill>
            <a:schemeClr val="bg1"/>
          </a:solidFill>
          <a:ln>
            <a:noFill/>
          </a:ln>
          <a:effectLst/>
        </p:spPr>
        <p:txBody>
          <a:bodyPr wrap="square" rtlCol="0" anchor="ctr">
            <a:spAutoFit/>
          </a:bodyPr>
          <a:lstStyle/>
          <a:p>
            <a:pPr algn="r"/>
            <a:r>
              <a:rPr lang="en-US" sz="2000" b="1" dirty="0">
                <a:solidFill>
                  <a:prstClr val="black"/>
                </a:solidFill>
              </a:rPr>
              <a:t>Preparing for</a:t>
            </a:r>
          </a:p>
          <a:p>
            <a:pPr algn="r"/>
            <a:r>
              <a:rPr lang="en-US" sz="2000" b="1" dirty="0">
                <a:solidFill>
                  <a:prstClr val="black"/>
                </a:solidFill>
              </a:rPr>
              <a:t>Purchase Decision</a:t>
            </a:r>
          </a:p>
        </p:txBody>
      </p:sp>
    </p:spTree>
    <p:extLst>
      <p:ext uri="{BB962C8B-B14F-4D97-AF65-F5344CB8AC3E}">
        <p14:creationId xmlns:p14="http://schemas.microsoft.com/office/powerpoint/2010/main" val="356809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5187" y="2819400"/>
            <a:ext cx="11425813" cy="854080"/>
          </a:xfrm>
        </p:spPr>
        <p:txBody>
          <a:bodyPr/>
          <a:lstStyle/>
          <a:p>
            <a:r>
              <a:rPr lang="en-US" dirty="0">
                <a:effectLst>
                  <a:outerShdw blurRad="38100" dist="38100" dir="2700000" algn="tl">
                    <a:srgbClr val="000000">
                      <a:alpha val="43137"/>
                    </a:srgbClr>
                  </a:outerShdw>
                </a:effectLst>
              </a:rPr>
              <a:t>Media Influence</a:t>
            </a:r>
          </a:p>
        </p:txBody>
      </p:sp>
      <p:pic>
        <p:nvPicPr>
          <p:cNvPr id="5" name="Picture 4">
            <a:extLst>
              <a:ext uri="{FF2B5EF4-FFF2-40B4-BE49-F238E27FC236}">
                <a16:creationId xmlns:a16="http://schemas.microsoft.com/office/drawing/2014/main" id="{960B311F-567C-8D2E-89E2-1B93ED0CE0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116474" y="662832"/>
            <a:ext cx="1959051" cy="1888824"/>
          </a:xfrm>
          <a:prstGeom prst="rect">
            <a:avLst/>
          </a:prstGeom>
          <a:effectLst/>
        </p:spPr>
      </p:pic>
    </p:spTree>
    <p:extLst>
      <p:ext uri="{BB962C8B-B14F-4D97-AF65-F5344CB8AC3E}">
        <p14:creationId xmlns:p14="http://schemas.microsoft.com/office/powerpoint/2010/main" val="1621546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E2D6F33-A5CE-FD41-9B7F-2BEEA47B3C80}"/>
              </a:ext>
            </a:extLst>
          </p:cNvPr>
          <p:cNvGraphicFramePr/>
          <p:nvPr>
            <p:extLst>
              <p:ext uri="{D42A27DB-BD31-4B8C-83A1-F6EECF244321}">
                <p14:modId xmlns:p14="http://schemas.microsoft.com/office/powerpoint/2010/main" val="1674796002"/>
              </p:ext>
            </p:extLst>
          </p:nvPr>
        </p:nvGraphicFramePr>
        <p:xfrm>
          <a:off x="3323187" y="1213525"/>
          <a:ext cx="5049024" cy="483559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48887" y="267735"/>
            <a:ext cx="11694225" cy="867930"/>
          </a:xfrm>
        </p:spPr>
        <p:txBody>
          <a:bodyPr/>
          <a:lstStyle/>
          <a:p>
            <a:r>
              <a:rPr lang="en-US" sz="2800" dirty="0"/>
              <a:t>Over Half of Online Retail Consumers Were Exposed to Three or </a:t>
            </a:r>
            <a:br>
              <a:rPr lang="en-US" sz="2800" dirty="0"/>
            </a:br>
            <a:r>
              <a:rPr lang="en-US" sz="2800" dirty="0"/>
              <a:t>More Media Platforms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8</a:t>
            </a:fld>
            <a:endParaRPr lang="en-US" dirty="0"/>
          </a:p>
        </p:txBody>
      </p:sp>
      <p:sp>
        <p:nvSpPr>
          <p:cNvPr id="5" name="Text Placeholder 4"/>
          <p:cNvSpPr>
            <a:spLocks noGrp="1"/>
          </p:cNvSpPr>
          <p:nvPr>
            <p:ph type="body" sz="quarter" idx="13"/>
          </p:nvPr>
        </p:nvSpPr>
        <p:spPr>
          <a:xfrm>
            <a:off x="419098" y="6412488"/>
            <a:ext cx="8545148" cy="400110"/>
          </a:xfrm>
        </p:spPr>
        <p:txBody>
          <a:bodyPr anchor="t"/>
          <a:lstStyle/>
          <a:p>
            <a:r>
              <a:rPr lang="en-US" dirty="0"/>
              <a:t>Source: GfK TVB Purchase Funnel 2023 Online retail A18+</a:t>
            </a:r>
            <a:br>
              <a:rPr lang="en-US" dirty="0"/>
            </a:br>
            <a:r>
              <a:rPr lang="en-US" dirty="0"/>
              <a:t>S10/S11 “In the past two months, did you see, hear or read an advertisement for an online store in any of these media/digital media?”</a:t>
            </a:r>
          </a:p>
        </p:txBody>
      </p:sp>
      <p:sp>
        <p:nvSpPr>
          <p:cNvPr id="3" name="TextBox 2"/>
          <p:cNvSpPr txBox="1"/>
          <p:nvPr/>
        </p:nvSpPr>
        <p:spPr>
          <a:xfrm>
            <a:off x="4986163" y="1352642"/>
            <a:ext cx="1766830" cy="400110"/>
          </a:xfrm>
          <a:prstGeom prst="rect">
            <a:avLst/>
          </a:prstGeom>
          <a:noFill/>
        </p:spPr>
        <p:txBody>
          <a:bodyPr wrap="none" rtlCol="0">
            <a:spAutoFit/>
          </a:bodyPr>
          <a:lstStyle/>
          <a:p>
            <a:r>
              <a:rPr lang="en-US" sz="2000" b="1" dirty="0"/>
              <a:t>Online retail</a:t>
            </a:r>
          </a:p>
        </p:txBody>
      </p:sp>
      <p:sp>
        <p:nvSpPr>
          <p:cNvPr id="15" name="Right Brace 14">
            <a:extLst>
              <a:ext uri="{FF2B5EF4-FFF2-40B4-BE49-F238E27FC236}">
                <a16:creationId xmlns:a16="http://schemas.microsoft.com/office/drawing/2014/main" id="{37781816-E8A1-F441-A02C-FA7EB9EB003A}"/>
              </a:ext>
            </a:extLst>
          </p:cNvPr>
          <p:cNvSpPr/>
          <p:nvPr/>
        </p:nvSpPr>
        <p:spPr>
          <a:xfrm>
            <a:off x="6983266" y="2109012"/>
            <a:ext cx="226492" cy="1775091"/>
          </a:xfrm>
          <a:prstGeom prst="righ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sp>
        <p:nvSpPr>
          <p:cNvPr id="16" name="TextBox 15">
            <a:extLst>
              <a:ext uri="{FF2B5EF4-FFF2-40B4-BE49-F238E27FC236}">
                <a16:creationId xmlns:a16="http://schemas.microsoft.com/office/drawing/2014/main" id="{C2A4B9EB-19FC-1349-AC24-EBCC31CD1774}"/>
              </a:ext>
            </a:extLst>
          </p:cNvPr>
          <p:cNvSpPr txBox="1"/>
          <p:nvPr/>
        </p:nvSpPr>
        <p:spPr>
          <a:xfrm>
            <a:off x="7378327" y="2994990"/>
            <a:ext cx="825314" cy="369332"/>
          </a:xfrm>
          <a:prstGeom prst="rect">
            <a:avLst/>
          </a:prstGeom>
          <a:noFill/>
        </p:spPr>
        <p:txBody>
          <a:bodyPr wrap="square" rtlCol="0">
            <a:spAutoFit/>
          </a:bodyPr>
          <a:lstStyle/>
          <a:p>
            <a:r>
              <a:rPr lang="en-US" b="1" dirty="0"/>
              <a:t>53%</a:t>
            </a:r>
          </a:p>
        </p:txBody>
      </p:sp>
    </p:spTree>
    <p:extLst>
      <p:ext uri="{BB962C8B-B14F-4D97-AF65-F5344CB8AC3E}">
        <p14:creationId xmlns:p14="http://schemas.microsoft.com/office/powerpoint/2010/main" val="4033830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145322"/>
            <a:ext cx="11352809" cy="590931"/>
          </a:xfrm>
        </p:spPr>
        <p:txBody>
          <a:bodyPr/>
          <a:lstStyle/>
          <a:p>
            <a:r>
              <a:rPr lang="en-US" sz="3600" dirty="0"/>
              <a:t>With Online Retail Ads, TV Tops Exposure at 64%</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12805903"/>
              </p:ext>
            </p:extLst>
          </p:nvPr>
        </p:nvGraphicFramePr>
        <p:xfrm>
          <a:off x="304800" y="926445"/>
          <a:ext cx="11887200" cy="523623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pPr/>
              <a:t>9</a:t>
            </a:fld>
            <a:endParaRPr lang="en-US"/>
          </a:p>
        </p:txBody>
      </p:sp>
      <p:sp>
        <p:nvSpPr>
          <p:cNvPr id="7" name="Text Placeholder 4"/>
          <p:cNvSpPr>
            <a:spLocks noGrp="1"/>
          </p:cNvSpPr>
          <p:nvPr>
            <p:ph type="body" sz="quarter" idx="13"/>
          </p:nvPr>
        </p:nvSpPr>
        <p:spPr>
          <a:xfrm>
            <a:off x="419099" y="6405138"/>
            <a:ext cx="9715501" cy="400110"/>
          </a:xfrm>
        </p:spPr>
        <p:txBody>
          <a:bodyPr/>
          <a:lstStyle/>
          <a:p>
            <a:r>
              <a:rPr lang="en-US" dirty="0"/>
              <a:t>Source: GfK TVB Purchase Funnel 2023 Online retail category A18+</a:t>
            </a:r>
            <a:br>
              <a:rPr lang="en-US" dirty="0"/>
            </a:br>
            <a:r>
              <a:rPr lang="en-US" dirty="0"/>
              <a:t>S10/S11 “In the past two months, did you see, hear or read any advertisement in any of these media/digital internet media?”</a:t>
            </a:r>
          </a:p>
        </p:txBody>
      </p:sp>
    </p:spTree>
    <p:extLst>
      <p:ext uri="{BB962C8B-B14F-4D97-AF65-F5344CB8AC3E}">
        <p14:creationId xmlns:p14="http://schemas.microsoft.com/office/powerpoint/2010/main" val="4024865199"/>
      </p:ext>
    </p:extLst>
  </p:cSld>
  <p:clrMapOvr>
    <a:masterClrMapping/>
  </p:clrMapOvr>
</p:sld>
</file>

<file path=ppt/theme/theme1.xml><?xml version="1.0" encoding="utf-8"?>
<a:theme xmlns:a="http://schemas.openxmlformats.org/drawingml/2006/main" name="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TVB16x8_Standard</Template>
  <TotalTime>23650</TotalTime>
  <Words>2455</Words>
  <Application>Microsoft Office PowerPoint</Application>
  <PresentationFormat>Widescreen</PresentationFormat>
  <Paragraphs>269</Paragraphs>
  <Slides>37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Tahoma</vt:lpstr>
      <vt:lpstr>Wingdings</vt:lpstr>
      <vt:lpstr>Office Theme</vt:lpstr>
      <vt:lpstr>PowerPoint Presentation</vt:lpstr>
      <vt:lpstr>Study Objective and Methodology</vt:lpstr>
      <vt:lpstr>Objective: To identify the importance of media platforms influencing online retail consumers during their purchase decision process. </vt:lpstr>
      <vt:lpstr>Online Retail Research Overview: Methodology</vt:lpstr>
      <vt:lpstr>These are the media platforms measured Respondents did not have to be exposed to a TV ad  to be included in the study</vt:lpstr>
      <vt:lpstr>Respondents were asked to rate which medium was important in each stage of the Purchase Funnel</vt:lpstr>
      <vt:lpstr>Media Influence</vt:lpstr>
      <vt:lpstr>Over Half of Online Retail Consumers Were Exposed to Three or  More Media Platforms</vt:lpstr>
      <vt:lpstr>With Online Retail Ads, TV Tops Exposure at 64%</vt:lpstr>
      <vt:lpstr>Online Retail Ad Exposure Does NOT Guarantee Importance, Except for TV</vt:lpstr>
      <vt:lpstr>Media Makes a Difference in Motivating Online Retail Consumers…But it Declines Moving Down the Funnel</vt:lpstr>
      <vt:lpstr>What Influenced Online Retail Consumers Most: Television</vt:lpstr>
      <vt:lpstr>Of Those that Cited TV as the Most Important in Awareness Phase, 7 out of 10 Picked Broadcast TV</vt:lpstr>
      <vt:lpstr>The Primary Source for News: Broadcast Television</vt:lpstr>
      <vt:lpstr>“I trust the news I see/hear on this media source”</vt:lpstr>
      <vt:lpstr>Media Confluence</vt:lpstr>
      <vt:lpstr>More TV Exposure Increases Importance, Trust, Preference</vt:lpstr>
      <vt:lpstr>More Exposures Means More Action For Online Retail Consumers</vt:lpstr>
      <vt:lpstr>“Have TV ads influenced your search selections?”</vt:lpstr>
      <vt:lpstr>Local Television Websites/Apps Most Preferred</vt:lpstr>
      <vt:lpstr>“When Visiting a Television Station’s Website or App, do you View the Ads?” </vt:lpstr>
      <vt:lpstr>Opinion Leaders My Friends/Family Ask and Trust my Advice On This Topic </vt:lpstr>
      <vt:lpstr>TV Ads Motivate Online Retail Opinion Leaders</vt:lpstr>
      <vt:lpstr>Local TV Assets Resonate with Online Retail Opinion Leaders</vt:lpstr>
      <vt:lpstr>Purchase Attitudes</vt:lpstr>
      <vt:lpstr>Retail Online = Online Only + Online &amp; In-store Retail In-Store = In-Store Only + Online &amp; In-store</vt:lpstr>
      <vt:lpstr>Holiday Season: Retail Shopping Activity With an Online Component</vt:lpstr>
      <vt:lpstr>What Influenced Consumers Most For Online Retail: Awareness</vt:lpstr>
      <vt:lpstr>“Have TV ads influenced your search selections?”</vt:lpstr>
      <vt:lpstr>“When Visiting a Television Station’s Website or App, do you View the Ads?”</vt:lpstr>
      <vt:lpstr>Regardless of Online Retail Methods, Shoppers  Highly Trust  Local TV Assets</vt:lpstr>
      <vt:lpstr>Are You Currently, Or Planning to Do More, Less, or The Same?</vt:lpstr>
      <vt:lpstr>Online Retail Category Key Points</vt:lpstr>
      <vt:lpstr>Online Retail TV + Digital Effects</vt:lpstr>
      <vt:lpstr>Online Retail Shopping Habits</vt:lpstr>
      <vt:lpstr>Purchase Attitudes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Claire Walter</cp:lastModifiedBy>
  <cp:revision>1589</cp:revision>
  <cp:lastPrinted>2023-02-01T20:56:13Z</cp:lastPrinted>
  <dcterms:created xsi:type="dcterms:W3CDTF">2017-03-08T14:37:33Z</dcterms:created>
  <dcterms:modified xsi:type="dcterms:W3CDTF">2023-02-27T21:28:31Z</dcterms:modified>
</cp:coreProperties>
</file>