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18.xml" ContentType="application/vnd.openxmlformats-officedocument.drawingml.chart+xml"/>
  <Override PartName="/ppt/theme/themeOverride9.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10.xml" ContentType="application/vnd.openxmlformats-officedocument.themeOverrid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4.xml" ContentType="application/vnd.openxmlformats-officedocument.drawingml.chartshapes+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5.xml" ContentType="application/vnd.openxmlformats-officedocument.drawingml.chartshapes+xml"/>
  <Override PartName="/ppt/charts/chart2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6.xml" ContentType="application/vnd.openxmlformats-officedocument.drawingml.chartshapes+xml"/>
  <Override PartName="/ppt/charts/chart2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79" r:id="rId2"/>
    <p:sldMasterId id="2147483792" r:id="rId3"/>
    <p:sldMasterId id="2147483805" r:id="rId4"/>
    <p:sldMasterId id="2147483831" r:id="rId5"/>
  </p:sldMasterIdLst>
  <p:notesMasterIdLst>
    <p:notesMasterId r:id="rId73"/>
  </p:notesMasterIdLst>
  <p:sldIdLst>
    <p:sldId id="258" r:id="rId6"/>
    <p:sldId id="2120625941" r:id="rId7"/>
    <p:sldId id="2120625942" r:id="rId8"/>
    <p:sldId id="2120625943" r:id="rId9"/>
    <p:sldId id="1094" r:id="rId10"/>
    <p:sldId id="2120625944" r:id="rId11"/>
    <p:sldId id="2120625945" r:id="rId12"/>
    <p:sldId id="2120625946" r:id="rId13"/>
    <p:sldId id="2120625947" r:id="rId14"/>
    <p:sldId id="2120625948" r:id="rId15"/>
    <p:sldId id="1090" r:id="rId16"/>
    <p:sldId id="2120625949" r:id="rId17"/>
    <p:sldId id="1092" r:id="rId18"/>
    <p:sldId id="1093" r:id="rId19"/>
    <p:sldId id="2120625950" r:id="rId20"/>
    <p:sldId id="2120625951" r:id="rId21"/>
    <p:sldId id="2120625952" r:id="rId22"/>
    <p:sldId id="2120625953" r:id="rId23"/>
    <p:sldId id="2120625954" r:id="rId24"/>
    <p:sldId id="2120625955" r:id="rId25"/>
    <p:sldId id="2120625956" r:id="rId26"/>
    <p:sldId id="2120625957" r:id="rId27"/>
    <p:sldId id="2120625958" r:id="rId28"/>
    <p:sldId id="2120625959" r:id="rId29"/>
    <p:sldId id="2120625960" r:id="rId30"/>
    <p:sldId id="2120625961" r:id="rId31"/>
    <p:sldId id="2120625962" r:id="rId32"/>
    <p:sldId id="2120625928" r:id="rId33"/>
    <p:sldId id="2120625932" r:id="rId34"/>
    <p:sldId id="2120625933" r:id="rId35"/>
    <p:sldId id="1091" r:id="rId36"/>
    <p:sldId id="2120625934" r:id="rId37"/>
    <p:sldId id="2120625935" r:id="rId38"/>
    <p:sldId id="2120625936" r:id="rId39"/>
    <p:sldId id="430" r:id="rId40"/>
    <p:sldId id="2120625937" r:id="rId41"/>
    <p:sldId id="526" r:id="rId42"/>
    <p:sldId id="1106" r:id="rId43"/>
    <p:sldId id="1089" r:id="rId44"/>
    <p:sldId id="2120625938" r:id="rId45"/>
    <p:sldId id="1104" r:id="rId46"/>
    <p:sldId id="1105" r:id="rId47"/>
    <p:sldId id="892" r:id="rId48"/>
    <p:sldId id="264" r:id="rId49"/>
    <p:sldId id="304" r:id="rId50"/>
    <p:sldId id="921" r:id="rId51"/>
    <p:sldId id="1081" r:id="rId52"/>
    <p:sldId id="911" r:id="rId53"/>
    <p:sldId id="2120625929" r:id="rId54"/>
    <p:sldId id="1225" r:id="rId55"/>
    <p:sldId id="2973" r:id="rId56"/>
    <p:sldId id="2120625931" r:id="rId57"/>
    <p:sldId id="309" r:id="rId58"/>
    <p:sldId id="315" r:id="rId59"/>
    <p:sldId id="277" r:id="rId60"/>
    <p:sldId id="2120625939" r:id="rId61"/>
    <p:sldId id="2120625940" r:id="rId62"/>
    <p:sldId id="2120625966" r:id="rId63"/>
    <p:sldId id="320" r:id="rId64"/>
    <p:sldId id="1101" r:id="rId65"/>
    <p:sldId id="1102" r:id="rId66"/>
    <p:sldId id="322" r:id="rId67"/>
    <p:sldId id="2120625963" r:id="rId68"/>
    <p:sldId id="2120625964" r:id="rId69"/>
    <p:sldId id="2120625965" r:id="rId70"/>
    <p:sldId id="2120625967" r:id="rId71"/>
    <p:sldId id="338" r:id="rId7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orient="horz" pos="792" userDrawn="1">
          <p15:clr>
            <a:srgbClr val="A4A3A4"/>
          </p15:clr>
        </p15:guide>
        <p15:guide id="5" pos="240" userDrawn="1">
          <p15:clr>
            <a:srgbClr val="A4A3A4"/>
          </p15:clr>
        </p15:guide>
        <p15:guide id="6" pos="7512" userDrawn="1">
          <p15:clr>
            <a:srgbClr val="A4A3A4"/>
          </p15:clr>
        </p15:guide>
        <p15:guide id="7" orient="horz"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initials="c" lastIdx="8" clrIdx="0">
    <p:extLst>
      <p:ext uri="{19B8F6BF-5375-455C-9EA6-DF929625EA0E}">
        <p15:presenceInfo xmlns:p15="http://schemas.microsoft.com/office/powerpoint/2012/main" userId="S-1-5-21-1806052843-716809477-2000239973-2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E12"/>
    <a:srgbClr val="F2FEF0"/>
    <a:srgbClr val="F3F3FF"/>
    <a:srgbClr val="C8F9BD"/>
    <a:srgbClr val="00B050"/>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911" autoAdjust="0"/>
    <p:restoredTop sz="94434" autoAdjust="0"/>
  </p:normalViewPr>
  <p:slideViewPr>
    <p:cSldViewPr snapToGrid="0" showGuides="1">
      <p:cViewPr varScale="1">
        <p:scale>
          <a:sx n="100" d="100"/>
          <a:sy n="100" d="100"/>
        </p:scale>
        <p:origin x="80" y="48"/>
      </p:cViewPr>
      <p:guideLst>
        <p:guide orient="horz" pos="2160"/>
        <p:guide pos="3840"/>
        <p:guide orient="horz" pos="792"/>
        <p:guide pos="240"/>
        <p:guide pos="7512"/>
        <p:guide orient="horz" pos="432"/>
      </p:guideLst>
    </p:cSldViewPr>
  </p:slideViewPr>
  <p:notesTextViewPr>
    <p:cViewPr>
      <p:scale>
        <a:sx n="3" d="2"/>
        <a:sy n="3" d="2"/>
      </p:scale>
      <p:origin x="0" y="0"/>
    </p:cViewPr>
  </p:notesTextViewPr>
  <p:sorterViewPr>
    <p:cViewPr varScale="1">
      <p:scale>
        <a:sx n="1" d="1"/>
        <a:sy n="1" d="1"/>
      </p:scale>
      <p:origin x="0" y="-427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7.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Macro-Enabled_Worksheet.xlsm"/><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657260025456239E-2"/>
          <c:y val="3.6024847603548231E-2"/>
          <c:w val="0.90980533637916317"/>
          <c:h val="0.826026804859048"/>
        </c:manualLayout>
      </c:layout>
      <c:barChart>
        <c:barDir val="bar"/>
        <c:grouping val="stacked"/>
        <c:varyColors val="0"/>
        <c:ser>
          <c:idx val="0"/>
          <c:order val="0"/>
          <c:tx>
            <c:strRef>
              <c:f>Sheet1!$B$1</c:f>
              <c:strCache>
                <c:ptCount val="1"/>
                <c:pt idx="0">
                  <c:v>Linear TV</c:v>
                </c:pt>
              </c:strCache>
            </c:strRef>
          </c:tx>
          <c:spPr>
            <a:solidFill>
              <a:srgbClr val="4080FF"/>
            </a:solidFill>
            <a:ln>
              <a:noFill/>
            </a:ln>
            <a:effectLst/>
          </c:spPr>
          <c:invertIfNegative val="0"/>
          <c:cat>
            <c:strRef>
              <c:f>Sheet1!$A$2:$A$3</c:f>
              <c:strCache>
                <c:ptCount val="2"/>
                <c:pt idx="0">
                  <c:v>Tier 1</c:v>
                </c:pt>
                <c:pt idx="1">
                  <c:v>Tier 2/3</c:v>
                </c:pt>
              </c:strCache>
            </c:strRef>
          </c:cat>
          <c:val>
            <c:numRef>
              <c:f>Sheet1!$B$2:$B$3</c:f>
              <c:numCache>
                <c:formatCode>#,##0</c:formatCode>
                <c:ptCount val="2"/>
                <c:pt idx="0">
                  <c:v>3861444976</c:v>
                </c:pt>
                <c:pt idx="1">
                  <c:v>1659191558</c:v>
                </c:pt>
              </c:numCache>
            </c:numRef>
          </c:val>
          <c:extLst>
            <c:ext xmlns:c16="http://schemas.microsoft.com/office/drawing/2014/chart" uri="{C3380CC4-5D6E-409C-BE32-E72D297353CC}">
              <c16:uniqueId val="{00000000-8FB7-479F-8DBB-D18757B77FBA}"/>
            </c:ext>
          </c:extLst>
        </c:ser>
        <c:ser>
          <c:idx val="1"/>
          <c:order val="1"/>
          <c:tx>
            <c:strRef>
              <c:f>Sheet1!$C$1</c:f>
              <c:strCache>
                <c:ptCount val="1"/>
                <c:pt idx="0">
                  <c:v>Streaming networks with ads </c:v>
                </c:pt>
              </c:strCache>
            </c:strRef>
          </c:tx>
          <c:spPr>
            <a:solidFill>
              <a:schemeClr val="accent2"/>
            </a:solidFill>
            <a:ln>
              <a:noFill/>
            </a:ln>
            <a:effectLst/>
          </c:spPr>
          <c:invertIfNegative val="0"/>
          <c:cat>
            <c:strRef>
              <c:f>Sheet1!$A$2:$A$3</c:f>
              <c:strCache>
                <c:ptCount val="2"/>
                <c:pt idx="0">
                  <c:v>Tier 1</c:v>
                </c:pt>
                <c:pt idx="1">
                  <c:v>Tier 2/3</c:v>
                </c:pt>
              </c:strCache>
            </c:strRef>
          </c:cat>
          <c:val>
            <c:numRef>
              <c:f>Sheet1!$C$2:$C$3</c:f>
              <c:numCache>
                <c:formatCode>#,##0</c:formatCode>
                <c:ptCount val="2"/>
                <c:pt idx="0">
                  <c:v>731366983</c:v>
                </c:pt>
                <c:pt idx="1">
                  <c:v>154338670.19999999</c:v>
                </c:pt>
              </c:numCache>
            </c:numRef>
          </c:val>
          <c:extLst>
            <c:ext xmlns:c16="http://schemas.microsoft.com/office/drawing/2014/chart" uri="{C3380CC4-5D6E-409C-BE32-E72D297353CC}">
              <c16:uniqueId val="{00000001-8FB7-479F-8DBB-D18757B77FBA}"/>
            </c:ext>
          </c:extLst>
        </c:ser>
        <c:ser>
          <c:idx val="2"/>
          <c:order val="2"/>
          <c:tx>
            <c:strRef>
              <c:f>Sheet1!$D$1</c:f>
              <c:strCache>
                <c:ptCount val="1"/>
                <c:pt idx="0">
                  <c:v>Print</c:v>
                </c:pt>
              </c:strCache>
            </c:strRef>
          </c:tx>
          <c:spPr>
            <a:solidFill>
              <a:schemeClr val="accent3"/>
            </a:solidFill>
            <a:ln>
              <a:noFill/>
            </a:ln>
            <a:effectLst/>
          </c:spPr>
          <c:invertIfNegative val="0"/>
          <c:cat>
            <c:strRef>
              <c:f>Sheet1!$A$2:$A$3</c:f>
              <c:strCache>
                <c:ptCount val="2"/>
                <c:pt idx="0">
                  <c:v>Tier 1</c:v>
                </c:pt>
                <c:pt idx="1">
                  <c:v>Tier 2/3</c:v>
                </c:pt>
              </c:strCache>
            </c:strRef>
          </c:cat>
          <c:val>
            <c:numRef>
              <c:f>Sheet1!$D$2:$D$3</c:f>
              <c:numCache>
                <c:formatCode>#,##0</c:formatCode>
                <c:ptCount val="2"/>
                <c:pt idx="0">
                  <c:v>41446475</c:v>
                </c:pt>
                <c:pt idx="1">
                  <c:v>71229780.400000006</c:v>
                </c:pt>
              </c:numCache>
            </c:numRef>
          </c:val>
          <c:extLst>
            <c:ext xmlns:c16="http://schemas.microsoft.com/office/drawing/2014/chart" uri="{C3380CC4-5D6E-409C-BE32-E72D297353CC}">
              <c16:uniqueId val="{00000002-8FB7-479F-8DBB-D18757B77FBA}"/>
            </c:ext>
          </c:extLst>
        </c:ser>
        <c:ser>
          <c:idx val="3"/>
          <c:order val="3"/>
          <c:tx>
            <c:strRef>
              <c:f>Sheet1!$E$1</c:f>
              <c:strCache>
                <c:ptCount val="1"/>
                <c:pt idx="0">
                  <c:v>Internet Display</c:v>
                </c:pt>
              </c:strCache>
            </c:strRef>
          </c:tx>
          <c:spPr>
            <a:solidFill>
              <a:srgbClr val="2CAE12"/>
            </a:solidFill>
            <a:ln>
              <a:noFill/>
            </a:ln>
            <a:effectLst/>
          </c:spPr>
          <c:invertIfNegative val="0"/>
          <c:cat>
            <c:strRef>
              <c:f>Sheet1!$A$2:$A$3</c:f>
              <c:strCache>
                <c:ptCount val="2"/>
                <c:pt idx="0">
                  <c:v>Tier 1</c:v>
                </c:pt>
                <c:pt idx="1">
                  <c:v>Tier 2/3</c:v>
                </c:pt>
              </c:strCache>
            </c:strRef>
          </c:cat>
          <c:val>
            <c:numRef>
              <c:f>Sheet1!$E$2:$E$3</c:f>
              <c:numCache>
                <c:formatCode>#,##0</c:formatCode>
                <c:ptCount val="2"/>
                <c:pt idx="0">
                  <c:v>334650302</c:v>
                </c:pt>
                <c:pt idx="1">
                  <c:v>106166977.90000001</c:v>
                </c:pt>
              </c:numCache>
            </c:numRef>
          </c:val>
          <c:extLst>
            <c:ext xmlns:c16="http://schemas.microsoft.com/office/drawing/2014/chart" uri="{C3380CC4-5D6E-409C-BE32-E72D297353CC}">
              <c16:uniqueId val="{00000003-8FB7-479F-8DBB-D18757B77FBA}"/>
            </c:ext>
          </c:extLst>
        </c:ser>
        <c:ser>
          <c:idx val="4"/>
          <c:order val="4"/>
          <c:tx>
            <c:strRef>
              <c:f>Sheet1!$F$1</c:f>
              <c:strCache>
                <c:ptCount val="1"/>
                <c:pt idx="0">
                  <c:v>Other</c:v>
                </c:pt>
              </c:strCache>
            </c:strRef>
          </c:tx>
          <c:spPr>
            <a:solidFill>
              <a:srgbClr val="FFC000"/>
            </a:solidFill>
            <a:ln>
              <a:noFill/>
            </a:ln>
            <a:effectLst/>
          </c:spPr>
          <c:invertIfNegative val="0"/>
          <c:cat>
            <c:strRef>
              <c:f>Sheet1!$A$2:$A$3</c:f>
              <c:strCache>
                <c:ptCount val="2"/>
                <c:pt idx="0">
                  <c:v>Tier 1</c:v>
                </c:pt>
                <c:pt idx="1">
                  <c:v>Tier 2/3</c:v>
                </c:pt>
              </c:strCache>
            </c:strRef>
          </c:cat>
          <c:val>
            <c:numRef>
              <c:f>Sheet1!$F$2:$F$3</c:f>
              <c:numCache>
                <c:formatCode>#,##0</c:formatCode>
                <c:ptCount val="2"/>
                <c:pt idx="0">
                  <c:v>77446153</c:v>
                </c:pt>
                <c:pt idx="1">
                  <c:v>190790612.09999999</c:v>
                </c:pt>
              </c:numCache>
            </c:numRef>
          </c:val>
          <c:extLst>
            <c:ext xmlns:c16="http://schemas.microsoft.com/office/drawing/2014/chart" uri="{C3380CC4-5D6E-409C-BE32-E72D297353CC}">
              <c16:uniqueId val="{00000000-4D49-47DA-8F30-5353456B6555}"/>
            </c:ext>
          </c:extLst>
        </c:ser>
        <c:dLbls>
          <c:showLegendKey val="0"/>
          <c:showVal val="0"/>
          <c:showCatName val="0"/>
          <c:showSerName val="0"/>
          <c:showPercent val="0"/>
          <c:showBubbleSize val="0"/>
        </c:dLbls>
        <c:gapWidth val="52"/>
        <c:overlap val="100"/>
        <c:axId val="314267064"/>
        <c:axId val="314266672"/>
      </c:barChart>
      <c:catAx>
        <c:axId val="314267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14266672"/>
        <c:crosses val="autoZero"/>
        <c:auto val="1"/>
        <c:lblAlgn val="ctr"/>
        <c:lblOffset val="100"/>
        <c:noMultiLvlLbl val="0"/>
      </c:catAx>
      <c:valAx>
        <c:axId val="314266672"/>
        <c:scaling>
          <c:orientation val="minMax"/>
        </c:scaling>
        <c:delete val="1"/>
        <c:axPos val="t"/>
        <c:numFmt formatCode="#,##0" sourceLinked="1"/>
        <c:majorTickMark val="none"/>
        <c:minorTickMark val="none"/>
        <c:tickLblPos val="nextTo"/>
        <c:crossAx val="314267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u="none" strike="noStrike" kern="1200" spc="0" baseline="0" dirty="0">
                <a:solidFill>
                  <a:srgbClr val="000000"/>
                </a:solidFill>
                <a:effectLst/>
              </a:rPr>
              <a:t>Car Buyers</a:t>
            </a:r>
          </a:p>
          <a:p>
            <a:pPr>
              <a:defRPr sz="1600" b="1" i="0" u="none" strike="noStrike" kern="1200" spc="0" baseline="0">
                <a:solidFill>
                  <a:schemeClr val="tx1"/>
                </a:solidFill>
                <a:latin typeface="+mn-lt"/>
                <a:ea typeface="+mn-ea"/>
                <a:cs typeface="+mn-cs"/>
              </a:defRPr>
            </a:pPr>
            <a:r>
              <a:rPr lang="en-US" sz="1600" b="1" i="0" u="none" strike="noStrike" kern="1200" spc="0" baseline="0" dirty="0">
                <a:solidFill>
                  <a:srgbClr val="000000"/>
                </a:solidFill>
                <a:effectLst/>
              </a:rPr>
              <a:t>% Reached Yesterday</a:t>
            </a:r>
            <a:endParaRPr lang="en-US" sz="1600" dirty="0">
              <a:effectLst/>
            </a:endParaRPr>
          </a:p>
        </c:rich>
      </c:tx>
      <c:layout>
        <c:manualLayout>
          <c:xMode val="edge"/>
          <c:yMode val="edge"/>
          <c:x val="0.33733415089915575"/>
          <c:y val="3.2775505662041619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457-4BE0-8B83-7E080D72A287}"/>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457-4BE0-8B83-7E080D72A287}"/>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457-4BE0-8B83-7E080D72A287}"/>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457-4BE0-8B83-7E080D72A287}"/>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457-4BE0-8B83-7E080D72A287}"/>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457-4BE0-8B83-7E080D72A287}"/>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457-4BE0-8B83-7E080D72A287}"/>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457-4BE0-8B83-7E080D72A287}"/>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457-4BE0-8B83-7E080D72A287}"/>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457-4BE0-8B83-7E080D72A287}"/>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457-4BE0-8B83-7E080D72A287}"/>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457-4BE0-8B83-7E080D72A287}"/>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457-4BE0-8B83-7E080D72A287}"/>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457-4BE0-8B83-7E080D72A287}"/>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457-4BE0-8B83-7E080D72A287}"/>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457-4BE0-8B83-7E080D72A287}"/>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457-4BE0-8B83-7E080D72A287}"/>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457-4BE0-8B83-7E080D72A287}"/>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457-4BE0-8B83-7E080D72A287}"/>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457-4BE0-8B83-7E080D72A287}"/>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Paid Streaming Programs 
on TV No Ads </c:v>
                </c:pt>
                <c:pt idx="1">
                  <c:v>Paid Streaming Programs
 on Digital Media
 No Ads</c:v>
                </c:pt>
                <c:pt idx="2">
                  <c:v>Total Paid Streaming Programs
 on Any Device
 No Ads
</c:v>
                </c:pt>
              </c:strCache>
            </c:strRef>
          </c:cat>
          <c:val>
            <c:numRef>
              <c:f>Sheet1!$B$2:$B$4</c:f>
              <c:numCache>
                <c:formatCode>0.0%</c:formatCode>
                <c:ptCount val="3"/>
                <c:pt idx="0">
                  <c:v>0.48</c:v>
                </c:pt>
                <c:pt idx="1">
                  <c:v>0.26300000000000001</c:v>
                </c:pt>
                <c:pt idx="2">
                  <c:v>0.56899999999999995</c:v>
                </c:pt>
              </c:numCache>
            </c:numRef>
          </c:val>
          <c:extLst>
            <c:ext xmlns:c16="http://schemas.microsoft.com/office/drawing/2014/chart" uri="{C3380CC4-5D6E-409C-BE32-E72D297353CC}">
              <c16:uniqueId val="{00000028-4457-4BE0-8B83-7E080D72A287}"/>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i="0" u="none" strike="noStrike" kern="1200" spc="0" baseline="0" dirty="0">
                <a:solidFill>
                  <a:schemeClr val="tx1"/>
                </a:solidFill>
              </a:rPr>
              <a:t>Car Buyers</a:t>
            </a:r>
          </a:p>
          <a:p>
            <a:pPr>
              <a:defRPr sz="1600">
                <a:solidFill>
                  <a:schemeClr val="tx1"/>
                </a:solidFill>
              </a:defRPr>
            </a:pPr>
            <a:r>
              <a:rPr lang="en-US" sz="1600" b="1" dirty="0">
                <a:solidFill>
                  <a:schemeClr val="tx1"/>
                </a:solidFill>
              </a:rPr>
              <a:t>% Reach of Streamers with No Advertising</a:t>
            </a:r>
          </a:p>
        </c:rich>
      </c:tx>
      <c:layout>
        <c:manualLayout>
          <c:xMode val="edge"/>
          <c:yMode val="edge"/>
          <c:x val="0.14597900262467192"/>
          <c:y val="2.198966114896845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959-47AE-8EC2-F189E2CCC7D4}"/>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959-47AE-8EC2-F189E2CCC7D4}"/>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0.876</c:v>
                </c:pt>
                <c:pt idx="1">
                  <c:v>0.92700000000000005</c:v>
                </c:pt>
              </c:numCache>
            </c:numRef>
          </c:val>
          <c:extLst>
            <c:ext xmlns:c16="http://schemas.microsoft.com/office/drawing/2014/chart" uri="{C3380CC4-5D6E-409C-BE32-E72D297353CC}">
              <c16:uniqueId val="{00000004-3959-47AE-8EC2-F189E2CCC7D4}"/>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u="none" strike="noStrike" kern="1200" spc="0" baseline="0" dirty="0">
                <a:solidFill>
                  <a:prstClr val="black"/>
                </a:solidFill>
                <a:effectLst/>
              </a:rPr>
              <a:t>Daily Time Spent Yesterday </a:t>
            </a:r>
          </a:p>
          <a:p>
            <a:pPr>
              <a:defRPr sz="1600" b="1" i="0" u="none" strike="noStrike" kern="1200" spc="0" baseline="0">
                <a:solidFill>
                  <a:schemeClr val="tx1"/>
                </a:solidFill>
                <a:latin typeface="+mn-lt"/>
                <a:ea typeface="+mn-ea"/>
                <a:cs typeface="+mn-cs"/>
              </a:defRPr>
            </a:pPr>
            <a:r>
              <a:rPr lang="en-US" sz="1600" b="1" i="0" u="none" strike="noStrike" kern="1200" spc="0" baseline="0" dirty="0">
                <a:solidFill>
                  <a:prstClr val="black"/>
                </a:solidFill>
                <a:effectLst/>
              </a:rPr>
              <a:t>A18+ Plan to buy/lease auto in the next year</a:t>
            </a:r>
          </a:p>
          <a:p>
            <a:pPr>
              <a:defRPr sz="1600" b="1" i="0" u="none" strike="noStrike" kern="1200" spc="0" baseline="0">
                <a:solidFill>
                  <a:schemeClr val="tx1"/>
                </a:solidFill>
                <a:latin typeface="+mn-lt"/>
                <a:ea typeface="+mn-ea"/>
                <a:cs typeface="+mn-cs"/>
              </a:defRPr>
            </a:pPr>
            <a:r>
              <a:rPr lang="en-US" sz="1600" b="1" i="0" u="none" strike="noStrike" kern="1200" spc="0" baseline="0" dirty="0">
                <a:solidFill>
                  <a:prstClr val="black"/>
                </a:solidFill>
                <a:effectLst/>
              </a:rPr>
              <a:t>(In Hours:Minutes)</a:t>
            </a:r>
          </a:p>
        </c:rich>
      </c:tx>
      <c:layout>
        <c:manualLayout>
          <c:xMode val="edge"/>
          <c:yMode val="edge"/>
          <c:x val="0.58153221573109826"/>
          <c:y val="0.64763393546394943"/>
        </c:manualLayout>
      </c:layout>
      <c:overlay val="0"/>
      <c:spPr>
        <a:noFill/>
        <a:ln>
          <a:noFill/>
        </a:ln>
        <a:effectLst/>
      </c:spPr>
    </c:title>
    <c:autoTitleDeleted val="0"/>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48D-4ABE-9EDC-0B4FA7E54FA6}"/>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48D-4ABE-9EDC-0B4FA7E54FA6}"/>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48D-4ABE-9EDC-0B4FA7E54FA6}"/>
              </c:ext>
            </c:extLst>
          </c:dPt>
          <c:dPt>
            <c:idx val="3"/>
            <c:invertIfNegative val="0"/>
            <c:bubble3D val="0"/>
            <c:spPr>
              <a:solidFill>
                <a:srgbClr val="809384"/>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48D-4ABE-9EDC-0B4FA7E54FA6}"/>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48D-4ABE-9EDC-0B4FA7E54FA6}"/>
              </c:ext>
            </c:extLst>
          </c:dPt>
          <c:dPt>
            <c:idx val="5"/>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48D-4ABE-9EDC-0B4FA7E54FA6}"/>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48D-4ABE-9EDC-0B4FA7E54FA6}"/>
              </c:ext>
            </c:extLst>
          </c:dPt>
          <c:dPt>
            <c:idx val="7"/>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48D-4ABE-9EDC-0B4FA7E54FA6}"/>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48D-4ABE-9EDC-0B4FA7E54FA6}"/>
              </c:ext>
            </c:extLst>
          </c:dPt>
          <c:dPt>
            <c:idx val="9"/>
            <c:invertIfNegative val="0"/>
            <c:bubble3D val="0"/>
            <c:spPr>
              <a:solidFill>
                <a:srgbClr val="7A0B4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48D-4ABE-9EDC-0B4FA7E54FA6}"/>
              </c:ext>
            </c:extLst>
          </c:dPt>
          <c:dPt>
            <c:idx val="10"/>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48D-4ABE-9EDC-0B4FA7E54FA6}"/>
              </c:ext>
            </c:extLst>
          </c:dPt>
          <c:dPt>
            <c:idx val="11"/>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48D-4ABE-9EDC-0B4FA7E54FA6}"/>
              </c:ext>
            </c:extLst>
          </c:dPt>
          <c:dPt>
            <c:idx val="12"/>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48D-4ABE-9EDC-0B4FA7E54FA6}"/>
              </c:ext>
            </c:extLst>
          </c:dPt>
          <c:dPt>
            <c:idx val="13"/>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48D-4ABE-9EDC-0B4FA7E54FA6}"/>
              </c:ext>
            </c:extLst>
          </c:dPt>
          <c:dPt>
            <c:idx val="14"/>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48D-4ABE-9EDC-0B4FA7E54FA6}"/>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48D-4ABE-9EDC-0B4FA7E54FA6}"/>
              </c:ext>
            </c:extLst>
          </c:dPt>
          <c:dPt>
            <c:idx val="16"/>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48D-4ABE-9EDC-0B4FA7E54FA6}"/>
              </c:ext>
            </c:extLst>
          </c:dPt>
          <c:dPt>
            <c:idx val="17"/>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48D-4ABE-9EDC-0B4FA7E54FA6}"/>
              </c:ext>
            </c:extLst>
          </c:dPt>
          <c:dPt>
            <c:idx val="18"/>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48D-4ABE-9EDC-0B4FA7E54FA6}"/>
              </c:ext>
            </c:extLst>
          </c:dPt>
          <c:dPt>
            <c:idx val="19"/>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48D-4ABE-9EDC-0B4FA7E54FA6}"/>
              </c:ext>
            </c:extLst>
          </c:dPt>
          <c:dPt>
            <c:idx val="20"/>
            <c:invertIfNegative val="0"/>
            <c:bubble3D val="0"/>
            <c:spPr>
              <a:solidFill>
                <a:srgbClr val="AA68DD"/>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48D-4ABE-9EDC-0B4FA7E54FA6}"/>
              </c:ext>
            </c:extLst>
          </c:dPt>
          <c:dPt>
            <c:idx val="21"/>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248D-4ABE-9EDC-0B4FA7E54FA6}"/>
              </c:ext>
            </c:extLst>
          </c:dPt>
          <c:dPt>
            <c:idx val="22"/>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248D-4ABE-9EDC-0B4FA7E54FA6}"/>
              </c:ext>
            </c:extLst>
          </c:dPt>
          <c:dPt>
            <c:idx val="23"/>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F-248D-4ABE-9EDC-0B4FA7E54FA6}"/>
              </c:ext>
            </c:extLst>
          </c:dPt>
          <c:dPt>
            <c:idx val="24"/>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31-248D-4ABE-9EDC-0B4FA7E54FA6}"/>
              </c:ext>
            </c:extLst>
          </c:dPt>
          <c:dLbls>
            <c:spPr>
              <a:noFill/>
              <a:ln>
                <a:noFill/>
              </a:ln>
              <a:effectLst/>
            </c:spPr>
            <c:txPr>
              <a:bodyPr wrap="square" lIns="38100" tIns="19050" rIns="38100" bIns="19050" anchor="ctr">
                <a:spAutoFit/>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Television (Broadcast/Cable)</c:v>
                </c:pt>
                <c:pt idx="1">
                  <c:v>Broadcast TV</c:v>
                </c:pt>
                <c:pt idx="2">
                  <c:v>Cable TV</c:v>
                </c:pt>
                <c:pt idx="3">
                  <c:v>Paid Streaming Programs on TV With Ads</c:v>
                </c:pt>
                <c:pt idx="4">
                  <c:v>Social Media</c:v>
                </c:pt>
                <c:pt idx="5">
                  <c:v>Free Streaming Programs on TV With Ads</c:v>
                </c:pt>
                <c:pt idx="6">
                  <c:v>Radio</c:v>
                </c:pt>
                <c:pt idx="7">
                  <c:v>Streaming Video Other Than TV Programs on Digital Media</c:v>
                </c:pt>
                <c:pt idx="8">
                  <c:v>Paid Streaming Programs on TV No Ads</c:v>
                </c:pt>
                <c:pt idx="9">
                  <c:v>Paid Streaming Programs on Digital Media With Ads</c:v>
                </c:pt>
                <c:pt idx="10">
                  <c:v>Streaming Video Other Than TV Programs on TV</c:v>
                </c:pt>
                <c:pt idx="11">
                  <c:v>Email</c:v>
                </c:pt>
                <c:pt idx="12">
                  <c:v>Search</c:v>
                </c:pt>
                <c:pt idx="13">
                  <c:v>Streaming Audio</c:v>
                </c:pt>
                <c:pt idx="14">
                  <c:v>Paid Streaming Programs on Digital Media No Ads</c:v>
                </c:pt>
                <c:pt idx="15">
                  <c:v>Newspapers</c:v>
                </c:pt>
                <c:pt idx="16">
                  <c:v>Free Streaming Programs on Digital Media With Ads</c:v>
                </c:pt>
                <c:pt idx="17">
                  <c:v>Broadcast TV News Websites/Apps</c:v>
                </c:pt>
                <c:pt idx="18">
                  <c:v>Magazines</c:v>
                </c:pt>
                <c:pt idx="19">
                  <c:v>Podcasts</c:v>
                </c:pt>
                <c:pt idx="20">
                  <c:v>Any other news website</c:v>
                </c:pt>
                <c:pt idx="21">
                  <c:v>Digital Newspaper</c:v>
                </c:pt>
                <c:pt idx="22">
                  <c:v>Local Radio Stations Websites/Apps</c:v>
                </c:pt>
                <c:pt idx="23">
                  <c:v>Cable News Channels' Websites/Apps</c:v>
                </c:pt>
                <c:pt idx="24">
                  <c:v>Digital Magazine</c:v>
                </c:pt>
              </c:strCache>
            </c:strRef>
          </c:cat>
          <c:val>
            <c:numRef>
              <c:f>Sheet1!$B$2:$B$26</c:f>
              <c:numCache>
                <c:formatCode>h:mm;@</c:formatCode>
                <c:ptCount val="25"/>
                <c:pt idx="0">
                  <c:v>0.23541666666666669</c:v>
                </c:pt>
                <c:pt idx="1">
                  <c:v>0.15347222222222223</c:v>
                </c:pt>
                <c:pt idx="2">
                  <c:v>8.1944444444444445E-2</c:v>
                </c:pt>
                <c:pt idx="3">
                  <c:v>5.486111111111111E-2</c:v>
                </c:pt>
                <c:pt idx="4">
                  <c:v>5.2777777777777778E-2</c:v>
                </c:pt>
                <c:pt idx="5">
                  <c:v>5.2083333333333336E-2</c:v>
                </c:pt>
                <c:pt idx="6">
                  <c:v>4.3750000000000004E-2</c:v>
                </c:pt>
                <c:pt idx="7">
                  <c:v>4.1666666666666664E-2</c:v>
                </c:pt>
                <c:pt idx="8">
                  <c:v>4.027777777777778E-2</c:v>
                </c:pt>
                <c:pt idx="9">
                  <c:v>3.9583333333333331E-2</c:v>
                </c:pt>
                <c:pt idx="10">
                  <c:v>3.6111111111111115E-2</c:v>
                </c:pt>
                <c:pt idx="11">
                  <c:v>3.3333333333333333E-2</c:v>
                </c:pt>
                <c:pt idx="12">
                  <c:v>3.1944444444444449E-2</c:v>
                </c:pt>
                <c:pt idx="13">
                  <c:v>1.6666666666666666E-2</c:v>
                </c:pt>
                <c:pt idx="14">
                  <c:v>1.6666666666666666E-2</c:v>
                </c:pt>
                <c:pt idx="15">
                  <c:v>1.4583333333333332E-2</c:v>
                </c:pt>
                <c:pt idx="16">
                  <c:v>1.2499999999999999E-2</c:v>
                </c:pt>
                <c:pt idx="17">
                  <c:v>1.0416666666666666E-2</c:v>
                </c:pt>
                <c:pt idx="18">
                  <c:v>1.0416666666666666E-2</c:v>
                </c:pt>
                <c:pt idx="19">
                  <c:v>9.7222222222222224E-3</c:v>
                </c:pt>
                <c:pt idx="20">
                  <c:v>8.3333333333333332E-3</c:v>
                </c:pt>
                <c:pt idx="21">
                  <c:v>4.8611111111111112E-3</c:v>
                </c:pt>
                <c:pt idx="22">
                  <c:v>4.8611111111111112E-3</c:v>
                </c:pt>
                <c:pt idx="23">
                  <c:v>4.1666666666666666E-3</c:v>
                </c:pt>
                <c:pt idx="24">
                  <c:v>3.472222222222222E-3</c:v>
                </c:pt>
              </c:numCache>
            </c:numRef>
          </c:val>
          <c:extLst>
            <c:ext xmlns:c16="http://schemas.microsoft.com/office/drawing/2014/chart" uri="{C3380CC4-5D6E-409C-BE32-E72D297353CC}">
              <c16:uniqueId val="{00000032-248D-4ABE-9EDC-0B4FA7E54FA6}"/>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8407622289778681"/>
          <c:y val="0.16097473595091874"/>
        </c:manualLayout>
      </c:layout>
      <c:overlay val="0"/>
      <c:spPr>
        <a:noFill/>
        <a:ln>
          <a:noFill/>
        </a:ln>
        <a:effectLst/>
      </c:spPr>
    </c:title>
    <c:autoTitleDeleted val="0"/>
    <c:plotArea>
      <c:layout>
        <c:manualLayout>
          <c:layoutTarget val="inner"/>
          <c:xMode val="edge"/>
          <c:yMode val="edge"/>
          <c:x val="0"/>
          <c:y val="6.3916439274629491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2"/>
            <c:invertIfNegative val="0"/>
            <c:bubble3D val="0"/>
            <c:spPr>
              <a:solidFill>
                <a:srgbClr val="A1A1C3"/>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359-4E14-8E29-04BED2A49E1E}"/>
              </c:ext>
            </c:extLst>
          </c:dPt>
          <c:dPt>
            <c:idx val="3"/>
            <c:invertIfNegative val="0"/>
            <c:bubble3D val="0"/>
            <c:spPr>
              <a:solidFill>
                <a:srgbClr val="FFD9D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dLbl>
              <c:idx val="2"/>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359-4E14-8E29-04BED2A49E1E}"/>
                </c:ext>
              </c:extLst>
            </c:dLbl>
            <c:dLbl>
              <c:idx val="3"/>
              <c:layout>
                <c:manualLayout>
                  <c:x val="-4.4746634951755111E-3"/>
                  <c:y val="7.0703064056052617E-2"/>
                </c:manualLayout>
              </c:layout>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TV (Broadcast/Cable)</c:v>
                </c:pt>
                <c:pt idx="1">
                  <c:v>Streaming Programs on a Smartphone With Ads</c:v>
                </c:pt>
                <c:pt idx="2">
                  <c:v>Streaming Programs on a Computer With Ads</c:v>
                </c:pt>
                <c:pt idx="3">
                  <c:v>Streaming Programs on a Tablet With Ads</c:v>
                </c:pt>
              </c:strCache>
            </c:strRef>
          </c:cat>
          <c:val>
            <c:numRef>
              <c:f>Sheet1!$B$2:$B$7</c:f>
              <c:numCache>
                <c:formatCode>0.0%</c:formatCode>
                <c:ptCount val="4"/>
                <c:pt idx="0">
                  <c:v>0.71699999999999997</c:v>
                </c:pt>
                <c:pt idx="1">
                  <c:v>0.24199999999999999</c:v>
                </c:pt>
                <c:pt idx="2">
                  <c:v>0.23100000000000001</c:v>
                </c:pt>
                <c:pt idx="3">
                  <c:v>0.16900000000000001</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9.682908791204748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(72% as its own universe)</c:v>
                </c:pt>
                <c:pt idx="1">
                  <c:v>Streaming Programs on Smartphone With Ads 
(24%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(72% as its own universe)</c:v>
                </c:pt>
                <c:pt idx="1">
                  <c:v>Streaming Programs on Smartphone With Ads 
(24% own universe)</c:v>
                </c:pt>
              </c:strCache>
            </c:strRef>
          </c:cat>
          <c:val>
            <c:numRef>
              <c:f>Sheet1!$C$2:$C$3</c:f>
              <c:numCache>
                <c:formatCode>h:mm;@</c:formatCode>
                <c:ptCount val="2"/>
                <c:pt idx="0">
                  <c:v>0.29236111111111113</c:v>
                </c:pt>
                <c:pt idx="1">
                  <c:v>9.375E-2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baseline="0" dirty="0">
                <a:effectLst/>
              </a:rPr>
              <a:t>Which of the following services that are advertising free, and require a paid subscription, or services that carry advertising, does this set currently have access to?                                         Please select all that apply </a:t>
            </a:r>
          </a:p>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baseline="0" dirty="0">
                <a:effectLst/>
              </a:rPr>
              <a:t>Net of Households</a:t>
            </a:r>
            <a:endParaRPr lang="en-US" sz="1600" dirty="0">
              <a:effectLst/>
            </a:endParaRPr>
          </a:p>
        </c:rich>
      </c:tx>
      <c:layout>
        <c:manualLayout>
          <c:xMode val="edge"/>
          <c:yMode val="edge"/>
          <c:x val="0.11508067230725984"/>
          <c:y val="9.1127910804549614E-2"/>
        </c:manualLayout>
      </c:layout>
      <c:overlay val="0"/>
      <c:spPr>
        <a:noFill/>
        <a:ln>
          <a:noFill/>
        </a:ln>
        <a:effectLst/>
      </c:spPr>
    </c:title>
    <c:autoTitleDeleted val="0"/>
    <c:plotArea>
      <c:layout>
        <c:manualLayout>
          <c:layoutTarget val="inner"/>
          <c:xMode val="edge"/>
          <c:yMode val="edge"/>
          <c:x val="0"/>
          <c:y val="0.18053525884586158"/>
          <c:w val="0.98670820892958577"/>
          <c:h val="0.59942422293940101"/>
        </c:manualLayout>
      </c:layout>
      <c:barChart>
        <c:barDir val="col"/>
        <c:grouping val="clustered"/>
        <c:varyColors val="0"/>
        <c:ser>
          <c:idx val="0"/>
          <c:order val="0"/>
          <c:tx>
            <c:strRef>
              <c:f>Sheet1!$B$1</c:f>
              <c:strCache>
                <c:ptCount val="1"/>
                <c:pt idx="0">
                  <c:v>Advertising Free</c:v>
                </c:pt>
              </c:strCache>
            </c:strRef>
          </c:tx>
          <c:spPr>
            <a:solidFill>
              <a:srgbClr val="92D050"/>
            </a:solidFill>
            <a:ln w="19050">
              <a:solidFill>
                <a:sysClr val="windowText" lastClr="000000"/>
              </a:solidFill>
            </a:ln>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0-A43E-42DC-89BE-BA0904E2DC61}"/>
              </c:ext>
            </c:extLst>
          </c:dPt>
          <c:dPt>
            <c:idx val="1"/>
            <c:invertIfNegative val="0"/>
            <c:bubble3D val="0"/>
            <c:extLst>
              <c:ext xmlns:c16="http://schemas.microsoft.com/office/drawing/2014/chart" uri="{C3380CC4-5D6E-409C-BE32-E72D297353CC}">
                <c16:uniqueId val="{00000001-A43E-42DC-89BE-BA0904E2DC61}"/>
              </c:ext>
            </c:extLst>
          </c:dPt>
          <c:dPt>
            <c:idx val="2"/>
            <c:invertIfNegative val="0"/>
            <c:bubble3D val="0"/>
            <c:extLst>
              <c:ext xmlns:c16="http://schemas.microsoft.com/office/drawing/2014/chart" uri="{C3380CC4-5D6E-409C-BE32-E72D297353CC}">
                <c16:uniqueId val="{00000002-A43E-42DC-89BE-BA0904E2DC61}"/>
              </c:ext>
            </c:extLst>
          </c:dPt>
          <c:dPt>
            <c:idx val="3"/>
            <c:invertIfNegative val="0"/>
            <c:bubble3D val="0"/>
            <c:extLst>
              <c:ext xmlns:c16="http://schemas.microsoft.com/office/drawing/2014/chart" uri="{C3380CC4-5D6E-409C-BE32-E72D297353CC}">
                <c16:uniqueId val="{00000003-A43E-42DC-89BE-BA0904E2DC61}"/>
              </c:ext>
            </c:extLst>
          </c:dPt>
          <c:dPt>
            <c:idx val="4"/>
            <c:invertIfNegative val="0"/>
            <c:bubble3D val="0"/>
            <c:extLst>
              <c:ext xmlns:c16="http://schemas.microsoft.com/office/drawing/2014/chart" uri="{C3380CC4-5D6E-409C-BE32-E72D297353CC}">
                <c16:uniqueId val="{00000004-A43E-42DC-89BE-BA0904E2DC61}"/>
              </c:ext>
            </c:extLst>
          </c:dPt>
          <c:dPt>
            <c:idx val="15"/>
            <c:invertIfNegative val="0"/>
            <c:bubble3D val="0"/>
            <c:extLst>
              <c:ext xmlns:c16="http://schemas.microsoft.com/office/drawing/2014/chart" uri="{C3380CC4-5D6E-409C-BE32-E72D297353CC}">
                <c16:uniqueId val="{00000005-A43E-42DC-89BE-BA0904E2DC61}"/>
              </c:ext>
            </c:extLst>
          </c:dPt>
          <c:dPt>
            <c:idx val="16"/>
            <c:invertIfNegative val="0"/>
            <c:bubble3D val="0"/>
            <c:extLst>
              <c:ext xmlns:c16="http://schemas.microsoft.com/office/drawing/2014/chart" uri="{C3380CC4-5D6E-409C-BE32-E72D297353CC}">
                <c16:uniqueId val="{00000006-A43E-42DC-89BE-BA0904E2DC61}"/>
              </c:ext>
            </c:extLst>
          </c:dPt>
          <c:dPt>
            <c:idx val="17"/>
            <c:invertIfNegative val="0"/>
            <c:bubble3D val="0"/>
            <c:extLst>
              <c:ext xmlns:c16="http://schemas.microsoft.com/office/drawing/2014/chart" uri="{C3380CC4-5D6E-409C-BE32-E72D297353CC}">
                <c16:uniqueId val="{00000007-A43E-42DC-89BE-BA0904E2DC61}"/>
              </c:ext>
            </c:extLst>
          </c:dPt>
          <c:dPt>
            <c:idx val="18"/>
            <c:invertIfNegative val="0"/>
            <c:bubble3D val="0"/>
            <c:extLst>
              <c:ext xmlns:c16="http://schemas.microsoft.com/office/drawing/2014/chart" uri="{C3380CC4-5D6E-409C-BE32-E72D297353CC}">
                <c16:uniqueId val="{00000008-A43E-42DC-89BE-BA0904E2DC61}"/>
              </c:ext>
            </c:extLst>
          </c:dPt>
          <c:dPt>
            <c:idx val="19"/>
            <c:invertIfNegative val="0"/>
            <c:bubble3D val="0"/>
            <c:extLst>
              <c:ext xmlns:c16="http://schemas.microsoft.com/office/drawing/2014/chart" uri="{C3380CC4-5D6E-409C-BE32-E72D297353CC}">
                <c16:uniqueId val="{00000009-A43E-42DC-89BE-BA0904E2DC61}"/>
              </c:ext>
            </c:extLst>
          </c:dPt>
          <c:dPt>
            <c:idx val="20"/>
            <c:invertIfNegative val="0"/>
            <c:bubble3D val="0"/>
            <c:extLst>
              <c:ext xmlns:c16="http://schemas.microsoft.com/office/drawing/2014/chart" uri="{C3380CC4-5D6E-409C-BE32-E72D297353CC}">
                <c16:uniqueId val="{0000000A-A43E-42DC-89BE-BA0904E2DC61}"/>
              </c:ext>
            </c:extLst>
          </c:dPt>
          <c:dPt>
            <c:idx val="21"/>
            <c:invertIfNegative val="0"/>
            <c:bubble3D val="0"/>
            <c:extLst>
              <c:ext xmlns:c16="http://schemas.microsoft.com/office/drawing/2014/chart" uri="{C3380CC4-5D6E-409C-BE32-E72D297353CC}">
                <c16:uniqueId val="{0000000B-A43E-42DC-89BE-BA0904E2DC61}"/>
              </c:ext>
            </c:extLst>
          </c:dPt>
          <c:dLbls>
            <c:numFmt formatCode="0%" sourceLinked="0"/>
            <c:spPr>
              <a:noFill/>
              <a:ln>
                <a:noFill/>
              </a:ln>
              <a:effectLst/>
            </c:spPr>
            <c:txPr>
              <a:bodyPr wrap="square" lIns="38100" tIns="19050" rIns="38100" bIns="19050" anchor="ctr">
                <a:spAutoFit/>
              </a:bodyPr>
              <a:lstStyle/>
              <a:p>
                <a:pPr>
                  <a:defRPr sz="1400" b="1">
                    <a:solidFill>
                      <a:schemeClr val="bg1"/>
                    </a:solidFill>
                    <a:effectLst>
                      <a:outerShdw blurRad="38100" dist="38100" dir="2700000" algn="tl">
                        <a:srgbClr val="000000">
                          <a:alpha val="74000"/>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Hulu</c:v>
                </c:pt>
                <c:pt idx="1">
                  <c:v>HBO Max</c:v>
                </c:pt>
                <c:pt idx="2">
                  <c:v>Peacock</c:v>
                </c:pt>
                <c:pt idx="3">
                  <c:v>Paramount+</c:v>
                </c:pt>
                <c:pt idx="4">
                  <c:v>Discovery+</c:v>
                </c:pt>
              </c:strCache>
            </c:strRef>
          </c:cat>
          <c:val>
            <c:numRef>
              <c:f>Sheet1!$B$2:$B$6</c:f>
              <c:numCache>
                <c:formatCode>0%</c:formatCode>
                <c:ptCount val="5"/>
                <c:pt idx="0">
                  <c:v>0.374</c:v>
                </c:pt>
                <c:pt idx="1">
                  <c:v>0.314</c:v>
                </c:pt>
                <c:pt idx="2">
                  <c:v>0.255</c:v>
                </c:pt>
                <c:pt idx="3">
                  <c:v>0.20200000000000001</c:v>
                </c:pt>
                <c:pt idx="4">
                  <c:v>0.16600000000000001</c:v>
                </c:pt>
              </c:numCache>
            </c:numRef>
          </c:val>
          <c:extLst>
            <c:ext xmlns:c16="http://schemas.microsoft.com/office/drawing/2014/chart" uri="{C3380CC4-5D6E-409C-BE32-E72D297353CC}">
              <c16:uniqueId val="{0000000C-A43E-42DC-89BE-BA0904E2DC61}"/>
            </c:ext>
          </c:extLst>
        </c:ser>
        <c:ser>
          <c:idx val="1"/>
          <c:order val="1"/>
          <c:tx>
            <c:strRef>
              <c:f>Sheet1!$C$1</c:f>
              <c:strCache>
                <c:ptCount val="1"/>
                <c:pt idx="0">
                  <c:v>Ad-Supported</c:v>
                </c:pt>
              </c:strCache>
            </c:strRef>
          </c:tx>
          <c:spPr>
            <a:solidFill>
              <a:srgbClr val="7030A0"/>
            </a:solidFill>
            <a:ln w="19050">
              <a:solidFill>
                <a:sysClr val="windowText" lastClr="000000"/>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effectLst>
                      <a:outerShdw blurRad="38100" dist="38100" dir="2700000" algn="tl">
                        <a:srgbClr val="000000">
                          <a:alpha val="74000"/>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Hulu</c:v>
                </c:pt>
                <c:pt idx="1">
                  <c:v>HBO Max</c:v>
                </c:pt>
                <c:pt idx="2">
                  <c:v>Peacock</c:v>
                </c:pt>
                <c:pt idx="3">
                  <c:v>Paramount+</c:v>
                </c:pt>
                <c:pt idx="4">
                  <c:v>Discovery+</c:v>
                </c:pt>
              </c:strCache>
            </c:strRef>
          </c:cat>
          <c:val>
            <c:numRef>
              <c:f>Sheet1!$C$2:$C$6</c:f>
              <c:numCache>
                <c:formatCode>0%</c:formatCode>
                <c:ptCount val="5"/>
                <c:pt idx="0">
                  <c:v>0.29099999999999998</c:v>
                </c:pt>
                <c:pt idx="1">
                  <c:v>0.17699999999999999</c:v>
                </c:pt>
                <c:pt idx="2">
                  <c:v>0.26300000000000001</c:v>
                </c:pt>
                <c:pt idx="3">
                  <c:v>0.16600000000000001</c:v>
                </c:pt>
                <c:pt idx="4">
                  <c:v>0.14000000000000001</c:v>
                </c:pt>
              </c:numCache>
            </c:numRef>
          </c:val>
          <c:extLst>
            <c:ext xmlns:c16="http://schemas.microsoft.com/office/drawing/2014/chart" uri="{C3380CC4-5D6E-409C-BE32-E72D297353CC}">
              <c16:uniqueId val="{0000000D-A43E-42DC-89BE-BA0904E2DC61}"/>
            </c:ext>
          </c:extLst>
        </c:ser>
        <c:dLbls>
          <c:showLegendKey val="0"/>
          <c:showVal val="0"/>
          <c:showCatName val="0"/>
          <c:showSerName val="0"/>
          <c:showPercent val="0"/>
          <c:showBubbleSize val="0"/>
        </c:dLbls>
        <c:gapWidth val="100"/>
        <c:axId val="579801976"/>
        <c:axId val="579802760"/>
      </c:barChart>
      <c:catAx>
        <c:axId val="57980197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79802760"/>
        <c:crosses val="autoZero"/>
        <c:auto val="1"/>
        <c:lblAlgn val="ctr"/>
        <c:lblOffset val="0"/>
        <c:noMultiLvlLbl val="0"/>
      </c:catAx>
      <c:valAx>
        <c:axId val="579802760"/>
        <c:scaling>
          <c:orientation val="minMax"/>
        </c:scaling>
        <c:delete val="1"/>
        <c:axPos val="l"/>
        <c:numFmt formatCode="0%" sourceLinked="1"/>
        <c:majorTickMark val="out"/>
        <c:minorTickMark val="none"/>
        <c:tickLblPos val="nextTo"/>
        <c:crossAx val="579801976"/>
        <c:crosses val="autoZero"/>
        <c:crossBetween val="between"/>
      </c:valAx>
      <c:spPr>
        <a:noFill/>
        <a:ln>
          <a:noFill/>
        </a:ln>
        <a:effectLst/>
      </c:spPr>
    </c:plotArea>
    <c:legend>
      <c:legendPos val="b"/>
      <c:layout>
        <c:manualLayout>
          <c:xMode val="edge"/>
          <c:yMode val="edge"/>
          <c:x val="0.33286986415817105"/>
          <c:y val="0.91423202292647954"/>
          <c:w val="0.31302876381536721"/>
          <c:h val="6.1347830568024148E-2"/>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18424087533418"/>
          <c:y val="1.6544244898778475E-2"/>
          <c:w val="0.67817220692679103"/>
          <c:h val="0.93854215373957472"/>
        </c:manualLayout>
      </c:layout>
      <c:pieChart>
        <c:varyColors val="1"/>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0000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34D-4267-A7FB-F57F9B48050C}"/>
              </c:ext>
            </c:extLst>
          </c:dPt>
          <c:dPt>
            <c:idx val="1"/>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34D-4267-A7FB-F57F9B48050C}"/>
              </c:ext>
            </c:extLst>
          </c:dPt>
          <c:dPt>
            <c:idx val="2"/>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34D-4267-A7FB-F57F9B48050C}"/>
              </c:ext>
            </c:extLst>
          </c:dPt>
          <c:dPt>
            <c:idx val="5"/>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34D-4267-A7FB-F57F9B48050C}"/>
              </c:ext>
            </c:extLst>
          </c:dPt>
          <c:dPt>
            <c:idx val="6"/>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34D-4267-A7FB-F57F9B48050C}"/>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34D-4267-A7FB-F57F9B48050C}"/>
              </c:ext>
            </c:extLst>
          </c:dPt>
          <c:dPt>
            <c:idx val="8"/>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34D-4267-A7FB-F57F9B48050C}"/>
              </c:ext>
            </c:extLst>
          </c:dPt>
          <c:dPt>
            <c:idx val="9"/>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34D-4267-A7FB-F57F9B48050C}"/>
              </c:ext>
            </c:extLst>
          </c:dPt>
          <c:dPt>
            <c:idx val="1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34D-4267-A7FB-F57F9B48050C}"/>
              </c:ext>
            </c:extLst>
          </c:dPt>
          <c:dPt>
            <c:idx val="11"/>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34D-4267-A7FB-F57F9B48050C}"/>
              </c:ext>
            </c:extLst>
          </c:dPt>
          <c:dPt>
            <c:idx val="12"/>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34D-4267-A7FB-F57F9B48050C}"/>
              </c:ext>
            </c:extLst>
          </c:dPt>
          <c:dPt>
            <c:idx val="13"/>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34D-4267-A7FB-F57F9B48050C}"/>
              </c:ext>
            </c:extLst>
          </c:dPt>
          <c:dPt>
            <c:idx val="14"/>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E34D-4267-A7FB-F57F9B48050C}"/>
              </c:ext>
            </c:extLst>
          </c:dPt>
          <c:dPt>
            <c:idx val="15"/>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E34D-4267-A7FB-F57F9B48050C}"/>
              </c:ext>
            </c:extLst>
          </c:dPt>
          <c:dPt>
            <c:idx val="16"/>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E34D-4267-A7FB-F57F9B48050C}"/>
              </c:ext>
            </c:extLst>
          </c:dPt>
          <c:dPt>
            <c:idx val="17"/>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34D-4267-A7FB-F57F9B48050C}"/>
              </c:ext>
            </c:extLst>
          </c:dPt>
          <c:dPt>
            <c:idx val="18"/>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E34D-4267-A7FB-F57F9B48050C}"/>
              </c:ext>
            </c:extLst>
          </c:dPt>
          <c:dPt>
            <c:idx val="19"/>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E34D-4267-A7FB-F57F9B48050C}"/>
              </c:ext>
            </c:extLst>
          </c:dPt>
          <c:dPt>
            <c:idx val="2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E34D-4267-A7FB-F57F9B48050C}"/>
              </c:ext>
            </c:extLst>
          </c:dPt>
          <c:dPt>
            <c:idx val="21"/>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E34D-4267-A7FB-F57F9B48050C}"/>
              </c:ext>
            </c:extLst>
          </c:dPt>
          <c:dLbls>
            <c:dLbl>
              <c:idx val="0"/>
              <c:layout>
                <c:manualLayout>
                  <c:x val="-1.1988786842832205E-2"/>
                  <c:y val="0.14683461957822105"/>
                </c:manualLayout>
              </c:layout>
              <c:tx>
                <c:rich>
                  <a:bodyPr wrap="square" lIns="38100" tIns="19050" rIns="38100" bIns="19050" anchor="ctr">
                    <a:noAutofit/>
                  </a:bodyPr>
                  <a:lstStyle/>
                  <a:p>
                    <a:pPr>
                      <a:defRPr sz="2000" b="1">
                        <a:solidFill>
                          <a:schemeClr val="bg1"/>
                        </a:solidFill>
                        <a:effectLst>
                          <a:outerShdw blurRad="38100" dist="38100" dir="2700000" algn="tl">
                            <a:srgbClr val="000000">
                              <a:alpha val="43137"/>
                            </a:srgbClr>
                          </a:outerShdw>
                        </a:effectLst>
                      </a:defRPr>
                    </a:pPr>
                    <a:fld id="{8DF098C9-3C16-4C8F-9E17-0E8171271C3F}" type="CATEGORYNAME">
                      <a:rPr lang="en-US" dirty="0"/>
                      <a:pPr>
                        <a:defRPr sz="2000" b="1">
                          <a:solidFill>
                            <a:schemeClr val="bg1"/>
                          </a:solidFill>
                          <a:effectLst>
                            <a:outerShdw blurRad="38100" dist="38100" dir="2700000" algn="tl">
                              <a:srgbClr val="000000">
                                <a:alpha val="43137"/>
                              </a:srgbClr>
                            </a:outerShdw>
                          </a:effectLst>
                        </a:defRPr>
                      </a:pPr>
                      <a:t>[CATEGORY NAME]</a:t>
                    </a:fld>
                    <a:r>
                      <a:rPr lang="en-US" baseline="0" dirty="0"/>
                      <a:t> </a:t>
                    </a:r>
                    <a:fld id="{7F57AFB4-EA33-4DBF-A9D6-072A2C46E747}" type="VALUE">
                      <a:rPr lang="en-US" baseline="0" smtClean="0"/>
                      <a:pPr>
                        <a:defRPr sz="2000" b="1">
                          <a:solidFill>
                            <a:schemeClr val="bg1"/>
                          </a:solidFill>
                          <a:effectLst>
                            <a:outerShdw blurRad="38100" dist="38100" dir="2700000" algn="tl">
                              <a:srgbClr val="000000">
                                <a:alpha val="43137"/>
                              </a:srgbClr>
                            </a:outerShdw>
                          </a:effectLst>
                        </a:defRPr>
                      </a:pPr>
                      <a:t>[VALUE]</a:t>
                    </a:fld>
                    <a:endParaRPr lang="en-US" baseline="0" dirty="0"/>
                  </a:p>
                </c:rich>
              </c:tx>
              <c:numFmt formatCode="0%" sourceLinked="0"/>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65567283169411"/>
                      <c:h val="0.24568954863493769"/>
                    </c:manualLayout>
                  </c15:layout>
                  <c15:dlblFieldTable/>
                  <c15:showDataLabelsRange val="0"/>
                </c:ext>
                <c:ext xmlns:c16="http://schemas.microsoft.com/office/drawing/2014/chart" uri="{C3380CC4-5D6E-409C-BE32-E72D297353CC}">
                  <c16:uniqueId val="{00000001-E34D-4267-A7FB-F57F9B48050C}"/>
                </c:ext>
              </c:extLst>
            </c:dLbl>
            <c:dLbl>
              <c:idx val="1"/>
              <c:layout>
                <c:manualLayout>
                  <c:x val="-4.5323957253134891E-4"/>
                  <c:y val="-0.10155261610922027"/>
                </c:manualLayout>
              </c:layout>
              <c:tx>
                <c:rich>
                  <a:bodyPr wrap="square" lIns="38100" tIns="19050" rIns="38100" bIns="19050" anchor="ctr">
                    <a:noAutofit/>
                  </a:bodyPr>
                  <a:lstStyle/>
                  <a:p>
                    <a:pPr>
                      <a:defRPr sz="2000" b="1">
                        <a:solidFill>
                          <a:schemeClr val="bg1"/>
                        </a:solidFill>
                        <a:effectLst>
                          <a:outerShdw blurRad="38100" dist="38100" dir="2700000" algn="tl">
                            <a:srgbClr val="000000">
                              <a:alpha val="43137"/>
                            </a:srgbClr>
                          </a:outerShdw>
                        </a:effectLst>
                      </a:defRPr>
                    </a:pPr>
                    <a:fld id="{128CA0A5-EA0E-47EE-B06F-061F148E762A}" type="CATEGORYNAME">
                      <a:rPr lang="en-US" sz="2000"/>
                      <a:pPr>
                        <a:defRPr sz="2000" b="1">
                          <a:solidFill>
                            <a:schemeClr val="bg1"/>
                          </a:solidFill>
                          <a:effectLst>
                            <a:outerShdw blurRad="38100" dist="38100" dir="2700000" algn="tl">
                              <a:srgbClr val="000000">
                                <a:alpha val="43137"/>
                              </a:srgbClr>
                            </a:outerShdw>
                          </a:effectLst>
                        </a:defRPr>
                      </a:pPr>
                      <a:t>[CATEGORY NAME]</a:t>
                    </a:fld>
                    <a:r>
                      <a:rPr lang="en-US" sz="2000" baseline="0" dirty="0"/>
                      <a:t> </a:t>
                    </a:r>
                  </a:p>
                  <a:p>
                    <a:pPr>
                      <a:defRPr sz="2000" b="1">
                        <a:solidFill>
                          <a:schemeClr val="bg1"/>
                        </a:solidFill>
                        <a:effectLst>
                          <a:outerShdw blurRad="38100" dist="38100" dir="2700000" algn="tl">
                            <a:srgbClr val="000000">
                              <a:alpha val="43137"/>
                            </a:srgbClr>
                          </a:outerShdw>
                        </a:effectLst>
                      </a:defRPr>
                    </a:pPr>
                    <a:fld id="{BFB87EDA-D8E1-45FB-ACDF-23841E4B8CB8}" type="VALUE">
                      <a:rPr lang="en-US" sz="2000" baseline="0" smtClean="0"/>
                      <a:pPr>
                        <a:defRPr sz="2000" b="1">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7926699179127534"/>
                      <c:h val="0.32105813952599488"/>
                    </c:manualLayout>
                  </c15:layout>
                  <c15:dlblFieldTable/>
                  <c15:showDataLabelsRange val="0"/>
                </c:ext>
                <c:ext xmlns:c16="http://schemas.microsoft.com/office/drawing/2014/chart" uri="{C3380CC4-5D6E-409C-BE32-E72D297353CC}">
                  <c16:uniqueId val="{00000003-E34D-4267-A7FB-F57F9B48050C}"/>
                </c:ext>
              </c:extLst>
            </c:dLbl>
            <c:dLbl>
              <c:idx val="2"/>
              <c:tx>
                <c:rich>
                  <a:bodyPr/>
                  <a:lstStyle/>
                  <a:p>
                    <a:fld id="{BBCEA6AD-FFB9-493E-8DA9-82A52377D7AC}" type="CATEGORYNAME">
                      <a:rPr lang="en-US"/>
                      <a:pPr/>
                      <a:t>[CATEGORY NAME]</a:t>
                    </a:fld>
                    <a:r>
                      <a:rPr lang="en-US" baseline="0" dirty="0"/>
                      <a:t> </a:t>
                    </a:r>
                    <a:fld id="{9C58213B-2D0A-498F-974A-B79B72EF5DE1}" type="VALUE">
                      <a:rPr lang="en-US" baseline="0" smtClean="0"/>
                      <a:pPr/>
                      <a:t>[VALUE]</a:t>
                    </a:fld>
                    <a:endParaRPr lang="en-US" baseline="0" dirty="0"/>
                  </a:p>
                </c:rich>
              </c:tx>
              <c:dLblPos val="in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34D-4267-A7FB-F57F9B48050C}"/>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Sheet1!$A$2:$A$4</c:f>
              <c:strCache>
                <c:ptCount val="3"/>
                <c:pt idx="0">
                  <c:v>Linear TV</c:v>
                </c:pt>
                <c:pt idx="1">
                  <c:v>Streaming TV</c:v>
                </c:pt>
                <c:pt idx="2">
                  <c:v>Other
</c:v>
                </c:pt>
              </c:strCache>
            </c:strRef>
          </c:cat>
          <c:val>
            <c:numRef>
              <c:f>Sheet1!$B$2:$B$4</c:f>
              <c:numCache>
                <c:formatCode>0.0%</c:formatCode>
                <c:ptCount val="3"/>
                <c:pt idx="0">
                  <c:v>0.55130000000000001</c:v>
                </c:pt>
                <c:pt idx="1">
                  <c:v>0.41466999999999998</c:v>
                </c:pt>
                <c:pt idx="2">
                  <c:v>3.4000000000000002E-2</c:v>
                </c:pt>
              </c:numCache>
            </c:numRef>
          </c:val>
          <c:extLst>
            <c:ext xmlns:c16="http://schemas.microsoft.com/office/drawing/2014/chart" uri="{C3380CC4-5D6E-409C-BE32-E72D297353CC}">
              <c16:uniqueId val="{00000028-E34D-4267-A7FB-F57F9B48050C}"/>
            </c:ext>
          </c:extLst>
        </c:ser>
        <c:dLbls>
          <c:showLegendKey val="0"/>
          <c:showVal val="0"/>
          <c:showCatName val="0"/>
          <c:showSerName val="0"/>
          <c:showPercent val="0"/>
          <c:showBubbleSize val="0"/>
          <c:showLeaderLines val="0"/>
        </c:dLbls>
        <c:firstSliceAng val="25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40329441578424"/>
          <c:y val="0.28633815285850717"/>
          <c:w val="0.50926810872778838"/>
          <c:h val="0.63270173266027896"/>
        </c:manualLayout>
      </c:layout>
      <c:pieChart>
        <c:varyColors val="1"/>
        <c:ser>
          <c:idx val="0"/>
          <c:order val="0"/>
          <c:tx>
            <c:strRef>
              <c:f>Sheet1!$B$1</c:f>
              <c:strCache>
                <c:ptCount val="1"/>
                <c:pt idx="0">
                  <c:v>Column1</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7A0-4442-82CF-A3964F36BB7F}"/>
              </c:ext>
            </c:extLst>
          </c:dPt>
          <c:dPt>
            <c:idx val="1"/>
            <c:bubble3D val="0"/>
            <c:spPr>
              <a:solidFill>
                <a:schemeClr val="accent3">
                  <a:lumMod val="50000"/>
                </a:schemeClr>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7A0-4442-82CF-A3964F36BB7F}"/>
              </c:ext>
            </c:extLst>
          </c:dPt>
          <c:dPt>
            <c:idx val="2"/>
            <c:bubble3D val="0"/>
            <c:spPr>
              <a:pattFill prst="pct5">
                <a:fgClr>
                  <a:schemeClr val="accent3">
                    <a:lumMod val="50000"/>
                  </a:schemeClr>
                </a:fgClr>
                <a:bgClr>
                  <a:schemeClr val="tx2"/>
                </a:bgClr>
              </a:patt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7A0-4442-82CF-A3964F36BB7F}"/>
              </c:ext>
            </c:extLst>
          </c:dPt>
          <c:dLbls>
            <c:dLbl>
              <c:idx val="0"/>
              <c:delete val="1"/>
              <c:extLst>
                <c:ext xmlns:c15="http://schemas.microsoft.com/office/drawing/2012/chart" uri="{CE6537A1-D6FC-4f65-9D91-7224C49458BB}"/>
                <c:ext xmlns:c16="http://schemas.microsoft.com/office/drawing/2014/chart" uri="{C3380CC4-5D6E-409C-BE32-E72D297353CC}">
                  <c16:uniqueId val="{00000001-87A0-4442-82CF-A3964F36BB7F}"/>
                </c:ext>
              </c:extLst>
            </c:dLbl>
            <c:dLbl>
              <c:idx val="1"/>
              <c:layout>
                <c:manualLayout>
                  <c:x val="-0.16410414215464447"/>
                  <c:y val="0.129135626355866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A0-4442-82CF-A3964F36BB7F}"/>
                </c:ext>
              </c:extLst>
            </c:dLbl>
            <c:dLbl>
              <c:idx val="2"/>
              <c:layout>
                <c:manualLayout>
                  <c:x val="-0.15578481723709023"/>
                  <c:y val="-6.9844986806603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A0-4442-82CF-A3964F36BB7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  (Broadcast +Ad Supported Cable)</c:v>
                </c:pt>
                <c:pt idx="1">
                  <c:v>Streaming TV with Ads</c:v>
                </c:pt>
                <c:pt idx="2">
                  <c:v>SVOD With Tiered Subscriptions With Ads</c:v>
                </c:pt>
              </c:strCache>
            </c:strRef>
          </c:cat>
          <c:val>
            <c:numRef>
              <c:f>Sheet1!$B$2:$B$4</c:f>
              <c:numCache>
                <c:formatCode>0.0%</c:formatCode>
                <c:ptCount val="3"/>
                <c:pt idx="0">
                  <c:v>0.71150000000000002</c:v>
                </c:pt>
                <c:pt idx="1">
                  <c:v>0.1668</c:v>
                </c:pt>
                <c:pt idx="2">
                  <c:v>0.1217</c:v>
                </c:pt>
              </c:numCache>
            </c:numRef>
          </c:val>
          <c:extLst>
            <c:ext xmlns:c16="http://schemas.microsoft.com/office/drawing/2014/chart" uri="{C3380CC4-5D6E-409C-BE32-E72D297353CC}">
              <c16:uniqueId val="{00000006-87A0-4442-82CF-A3964F36BB7F}"/>
            </c:ext>
          </c:extLst>
        </c:ser>
        <c:dLbls>
          <c:showLegendKey val="0"/>
          <c:showVal val="1"/>
          <c:showCatName val="0"/>
          <c:showSerName val="0"/>
          <c:showPercent val="0"/>
          <c:showBubbleSize val="0"/>
          <c:showLeaderLines val="1"/>
        </c:dLbls>
        <c:firstSliceAng val="12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18424087533418"/>
          <c:y val="1.6544244898778475E-2"/>
          <c:w val="0.67817220692679103"/>
          <c:h val="0.93854215373957472"/>
        </c:manualLayout>
      </c:layout>
      <c:pieChart>
        <c:varyColors val="1"/>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0000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A920-4D7D-AAA4-AC2AA91FC8E7}"/>
              </c:ext>
            </c:extLst>
          </c:dPt>
          <c:dPt>
            <c:idx val="1"/>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A920-4D7D-AAA4-AC2AA91FC8E7}"/>
              </c:ext>
            </c:extLst>
          </c:dPt>
          <c:dPt>
            <c:idx val="2"/>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A920-4D7D-AAA4-AC2AA91FC8E7}"/>
              </c:ext>
            </c:extLst>
          </c:dPt>
          <c:dPt>
            <c:idx val="5"/>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A920-4D7D-AAA4-AC2AA91FC8E7}"/>
              </c:ext>
            </c:extLst>
          </c:dPt>
          <c:dPt>
            <c:idx val="6"/>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A920-4D7D-AAA4-AC2AA91FC8E7}"/>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A920-4D7D-AAA4-AC2AA91FC8E7}"/>
              </c:ext>
            </c:extLst>
          </c:dPt>
          <c:dPt>
            <c:idx val="8"/>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A920-4D7D-AAA4-AC2AA91FC8E7}"/>
              </c:ext>
            </c:extLst>
          </c:dPt>
          <c:dPt>
            <c:idx val="9"/>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A920-4D7D-AAA4-AC2AA91FC8E7}"/>
              </c:ext>
            </c:extLst>
          </c:dPt>
          <c:dPt>
            <c:idx val="1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A920-4D7D-AAA4-AC2AA91FC8E7}"/>
              </c:ext>
            </c:extLst>
          </c:dPt>
          <c:dPt>
            <c:idx val="11"/>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A920-4D7D-AAA4-AC2AA91FC8E7}"/>
              </c:ext>
            </c:extLst>
          </c:dPt>
          <c:dPt>
            <c:idx val="12"/>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A920-4D7D-AAA4-AC2AA91FC8E7}"/>
              </c:ext>
            </c:extLst>
          </c:dPt>
          <c:dPt>
            <c:idx val="13"/>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A920-4D7D-AAA4-AC2AA91FC8E7}"/>
              </c:ext>
            </c:extLst>
          </c:dPt>
          <c:dPt>
            <c:idx val="14"/>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A920-4D7D-AAA4-AC2AA91FC8E7}"/>
              </c:ext>
            </c:extLst>
          </c:dPt>
          <c:dPt>
            <c:idx val="15"/>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A920-4D7D-AAA4-AC2AA91FC8E7}"/>
              </c:ext>
            </c:extLst>
          </c:dPt>
          <c:dPt>
            <c:idx val="16"/>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A920-4D7D-AAA4-AC2AA91FC8E7}"/>
              </c:ext>
            </c:extLst>
          </c:dPt>
          <c:dPt>
            <c:idx val="17"/>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A920-4D7D-AAA4-AC2AA91FC8E7}"/>
              </c:ext>
            </c:extLst>
          </c:dPt>
          <c:dPt>
            <c:idx val="18"/>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A920-4D7D-AAA4-AC2AA91FC8E7}"/>
              </c:ext>
            </c:extLst>
          </c:dPt>
          <c:dPt>
            <c:idx val="19"/>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A920-4D7D-AAA4-AC2AA91FC8E7}"/>
              </c:ext>
            </c:extLst>
          </c:dPt>
          <c:dPt>
            <c:idx val="2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A920-4D7D-AAA4-AC2AA91FC8E7}"/>
              </c:ext>
            </c:extLst>
          </c:dPt>
          <c:dPt>
            <c:idx val="21"/>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A920-4D7D-AAA4-AC2AA91FC8E7}"/>
              </c:ext>
            </c:extLst>
          </c:dPt>
          <c:dLbls>
            <c:dLbl>
              <c:idx val="0"/>
              <c:layout>
                <c:manualLayout>
                  <c:x val="-1.1988786842832205E-2"/>
                  <c:y val="0.14683461957822105"/>
                </c:manualLayout>
              </c:layout>
              <c:tx>
                <c:rich>
                  <a:bodyPr wrap="square" lIns="38100" tIns="19050" rIns="38100" bIns="19050" anchor="ctr">
                    <a:noAutofit/>
                  </a:bodyPr>
                  <a:lstStyle/>
                  <a:p>
                    <a:pPr>
                      <a:defRPr sz="2000" b="1">
                        <a:solidFill>
                          <a:schemeClr val="bg1"/>
                        </a:solidFill>
                        <a:effectLst>
                          <a:outerShdw blurRad="38100" dist="38100" dir="2700000" algn="tl">
                            <a:srgbClr val="000000">
                              <a:alpha val="43137"/>
                            </a:srgbClr>
                          </a:outerShdw>
                        </a:effectLst>
                      </a:defRPr>
                    </a:pPr>
                    <a:fld id="{8DF098C9-3C16-4C8F-9E17-0E8171271C3F}" type="CATEGORYNAME">
                      <a:rPr lang="en-US" dirty="0"/>
                      <a:pPr>
                        <a:defRPr sz="2000" b="1">
                          <a:solidFill>
                            <a:schemeClr val="bg1"/>
                          </a:solidFill>
                          <a:effectLst>
                            <a:outerShdw blurRad="38100" dist="38100" dir="2700000" algn="tl">
                              <a:srgbClr val="000000">
                                <a:alpha val="43137"/>
                              </a:srgbClr>
                            </a:outerShdw>
                          </a:effectLst>
                        </a:defRPr>
                      </a:pPr>
                      <a:t>[CATEGORY NAME]</a:t>
                    </a:fld>
                    <a:r>
                      <a:rPr lang="en-US" baseline="0" dirty="0"/>
                      <a:t> </a:t>
                    </a:r>
                    <a:fld id="{7F57AFB4-EA33-4DBF-A9D6-072A2C46E747}" type="VALUE">
                      <a:rPr lang="en-US" baseline="0" smtClean="0"/>
                      <a:pPr>
                        <a:defRPr sz="2000" b="1">
                          <a:solidFill>
                            <a:schemeClr val="bg1"/>
                          </a:solidFill>
                          <a:effectLst>
                            <a:outerShdw blurRad="38100" dist="38100" dir="2700000" algn="tl">
                              <a:srgbClr val="000000">
                                <a:alpha val="43137"/>
                              </a:srgbClr>
                            </a:outerShdw>
                          </a:effectLst>
                        </a:defRPr>
                      </a:pPr>
                      <a:t>[VALUE]</a:t>
                    </a:fld>
                    <a:endParaRPr lang="en-US" baseline="0" dirty="0"/>
                  </a:p>
                </c:rich>
              </c:tx>
              <c:numFmt formatCode="0%" sourceLinked="0"/>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65567283169411"/>
                      <c:h val="0.24568954863493769"/>
                    </c:manualLayout>
                  </c15:layout>
                  <c15:dlblFieldTable/>
                  <c15:showDataLabelsRange val="0"/>
                </c:ext>
                <c:ext xmlns:c16="http://schemas.microsoft.com/office/drawing/2014/chart" uri="{C3380CC4-5D6E-409C-BE32-E72D297353CC}">
                  <c16:uniqueId val="{00000001-A920-4D7D-AAA4-AC2AA91FC8E7}"/>
                </c:ext>
              </c:extLst>
            </c:dLbl>
            <c:dLbl>
              <c:idx val="1"/>
              <c:layout>
                <c:manualLayout>
                  <c:x val="-4.5323957253134891E-4"/>
                  <c:y val="-0.10155261610922027"/>
                </c:manualLayout>
              </c:layout>
              <c:tx>
                <c:rich>
                  <a:bodyPr wrap="square" lIns="38100" tIns="19050" rIns="38100" bIns="19050" anchor="ctr">
                    <a:noAutofit/>
                  </a:bodyPr>
                  <a:lstStyle/>
                  <a:p>
                    <a:pPr>
                      <a:defRPr sz="2000" b="1">
                        <a:solidFill>
                          <a:schemeClr val="bg1"/>
                        </a:solidFill>
                        <a:effectLst>
                          <a:outerShdw blurRad="38100" dist="38100" dir="2700000" algn="tl">
                            <a:srgbClr val="000000">
                              <a:alpha val="43137"/>
                            </a:srgbClr>
                          </a:outerShdw>
                        </a:effectLst>
                      </a:defRPr>
                    </a:pPr>
                    <a:fld id="{128CA0A5-EA0E-47EE-B06F-061F148E762A}" type="CATEGORYNAME">
                      <a:rPr lang="en-US" sz="2000"/>
                      <a:pPr>
                        <a:defRPr sz="2000" b="1">
                          <a:solidFill>
                            <a:schemeClr val="bg1"/>
                          </a:solidFill>
                          <a:effectLst>
                            <a:outerShdw blurRad="38100" dist="38100" dir="2700000" algn="tl">
                              <a:srgbClr val="000000">
                                <a:alpha val="43137"/>
                              </a:srgbClr>
                            </a:outerShdw>
                          </a:effectLst>
                        </a:defRPr>
                      </a:pPr>
                      <a:t>[CATEGORY NAME]</a:t>
                    </a:fld>
                    <a:r>
                      <a:rPr lang="en-US" sz="2000" baseline="0" dirty="0"/>
                      <a:t> </a:t>
                    </a:r>
                  </a:p>
                  <a:p>
                    <a:pPr>
                      <a:defRPr sz="2000" b="1">
                        <a:solidFill>
                          <a:schemeClr val="bg1"/>
                        </a:solidFill>
                        <a:effectLst>
                          <a:outerShdw blurRad="38100" dist="38100" dir="2700000" algn="tl">
                            <a:srgbClr val="000000">
                              <a:alpha val="43137"/>
                            </a:srgbClr>
                          </a:outerShdw>
                        </a:effectLst>
                      </a:defRPr>
                    </a:pPr>
                    <a:fld id="{BFB87EDA-D8E1-45FB-ACDF-23841E4B8CB8}" type="VALUE">
                      <a:rPr lang="en-US" sz="2000" baseline="0" smtClean="0"/>
                      <a:pPr>
                        <a:defRPr sz="2000" b="1">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7926699179127534"/>
                      <c:h val="0.32105813952599488"/>
                    </c:manualLayout>
                  </c15:layout>
                  <c15:dlblFieldTable/>
                  <c15:showDataLabelsRange val="0"/>
                </c:ext>
                <c:ext xmlns:c16="http://schemas.microsoft.com/office/drawing/2014/chart" uri="{C3380CC4-5D6E-409C-BE32-E72D297353CC}">
                  <c16:uniqueId val="{00000003-A920-4D7D-AAA4-AC2AA91FC8E7}"/>
                </c:ext>
              </c:extLst>
            </c:dLbl>
            <c:dLbl>
              <c:idx val="2"/>
              <c:tx>
                <c:rich>
                  <a:bodyPr/>
                  <a:lstStyle/>
                  <a:p>
                    <a:fld id="{BBCEA6AD-FFB9-493E-8DA9-82A52377D7AC}" type="CATEGORYNAME">
                      <a:rPr lang="en-US"/>
                      <a:pPr/>
                      <a:t>[CATEGORY NAME]</a:t>
                    </a:fld>
                    <a:r>
                      <a:rPr lang="en-US" baseline="0" dirty="0"/>
                      <a:t> </a:t>
                    </a:r>
                    <a:fld id="{9C58213B-2D0A-498F-974A-B79B72EF5DE1}" type="VALUE">
                      <a:rPr lang="en-US" baseline="0" smtClean="0"/>
                      <a:pPr/>
                      <a:t>[VALUE]</a:t>
                    </a:fld>
                    <a:endParaRPr lang="en-US" baseline="0" dirty="0"/>
                  </a:p>
                </c:rich>
              </c:tx>
              <c:dLblPos val="in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920-4D7D-AAA4-AC2AA91FC8E7}"/>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Sheet1!$A$2:$A$4</c:f>
              <c:strCache>
                <c:ptCount val="3"/>
                <c:pt idx="0">
                  <c:v>Linear TV</c:v>
                </c:pt>
                <c:pt idx="1">
                  <c:v>Streaming TV</c:v>
                </c:pt>
                <c:pt idx="2">
                  <c:v>Other
</c:v>
                </c:pt>
              </c:strCache>
            </c:strRef>
          </c:cat>
          <c:val>
            <c:numRef>
              <c:f>Sheet1!$B$2:$B$4</c:f>
              <c:numCache>
                <c:formatCode>0.0%</c:formatCode>
                <c:ptCount val="3"/>
                <c:pt idx="0">
                  <c:v>0.55130000000000001</c:v>
                </c:pt>
                <c:pt idx="1">
                  <c:v>0.41466999999999998</c:v>
                </c:pt>
                <c:pt idx="2">
                  <c:v>3.4000000000000002E-2</c:v>
                </c:pt>
              </c:numCache>
            </c:numRef>
          </c:val>
          <c:extLst>
            <c:ext xmlns:c16="http://schemas.microsoft.com/office/drawing/2014/chart" uri="{C3380CC4-5D6E-409C-BE32-E72D297353CC}">
              <c16:uniqueId val="{00000028-A920-4D7D-AAA4-AC2AA91FC8E7}"/>
            </c:ext>
          </c:extLst>
        </c:ser>
        <c:dLbls>
          <c:showLegendKey val="0"/>
          <c:showVal val="0"/>
          <c:showCatName val="0"/>
          <c:showSerName val="0"/>
          <c:showPercent val="0"/>
          <c:showBubbleSize val="0"/>
          <c:showLeaderLines val="0"/>
        </c:dLbls>
        <c:firstSliceAng val="25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942257217847239E-4"/>
          <c:y val="6.476666104967925E-2"/>
          <c:w val="0.4900371391076116"/>
          <c:h val="0.92127220570707313"/>
        </c:manualLayout>
      </c:layout>
      <c:pieChart>
        <c:varyColors val="1"/>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FF0000">
                  <a:lumMod val="75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bubble3D val="0"/>
            <c:explosion val="11"/>
            <c:spPr>
              <a:pattFill prst="pct5">
                <a:fgClr>
                  <a:srgbClr val="C00000"/>
                </a:fgClr>
                <a:bgClr>
                  <a:sysClr val="windowText" lastClr="000000"/>
                </a:bgClr>
              </a:patt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bubble3D val="0"/>
            <c:spPr>
              <a:solidFill>
                <a:srgbClr val="7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3"/>
            <c:bubble3D val="0"/>
            <c:spPr>
              <a:solidFill>
                <a:srgbClr val="895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0E5E-4BCC-94C0-89F37CA2A4A5}"/>
              </c:ext>
            </c:extLst>
          </c:dPt>
          <c:dPt>
            <c:idx val="5"/>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dLbl>
              <c:idx val="0"/>
              <c:layout>
                <c:manualLayout>
                  <c:x val="-1.3661202185792358E-2"/>
                  <c:y val="7.9882566310263484E-2"/>
                </c:manualLayout>
              </c:layout>
              <c:tx>
                <c:rich>
                  <a:bodyPr wrap="square" lIns="38100" tIns="19050" rIns="38100" bIns="19050" anchor="ctr">
                    <a:noAutofit/>
                  </a:bodyPr>
                  <a:lstStyle/>
                  <a:p>
                    <a:pPr>
                      <a:defRPr sz="1100" b="1">
                        <a:solidFill>
                          <a:schemeClr val="tx1"/>
                        </a:solidFill>
                        <a:effectLst/>
                      </a:defRPr>
                    </a:pPr>
                    <a:fld id="{BA6F7921-7791-4C72-8F0C-7DC8FD30BFEC}" type="CATEGORYNAME">
                      <a:rPr lang="en-US" sz="1100" smtClean="0">
                        <a:solidFill>
                          <a:schemeClr val="tx1"/>
                        </a:solidFill>
                        <a:effectLst/>
                      </a:rPr>
                      <a:pPr>
                        <a:defRPr sz="1100" b="1">
                          <a:solidFill>
                            <a:schemeClr val="tx1"/>
                          </a:solidFill>
                          <a:effectLst/>
                        </a:defRPr>
                      </a:pPr>
                      <a:t>[CATEGORY NAME]</a:t>
                    </a:fld>
                    <a:endParaRPr lang="en-US" sz="1100" dirty="0">
                      <a:solidFill>
                        <a:schemeClr val="tx1"/>
                      </a:solidFill>
                      <a:effectLst/>
                    </a:endParaRPr>
                  </a:p>
                  <a:p>
                    <a:pPr>
                      <a:defRPr sz="1100" b="1">
                        <a:solidFill>
                          <a:schemeClr val="tx1"/>
                        </a:solidFill>
                        <a:effectLst/>
                      </a:defRPr>
                    </a:pPr>
                    <a:r>
                      <a:rPr lang="en-US" sz="1100" baseline="0" dirty="0">
                        <a:solidFill>
                          <a:schemeClr val="tx1"/>
                        </a:solidFill>
                        <a:effectLst/>
                      </a:rPr>
                      <a:t> </a:t>
                    </a:r>
                    <a:fld id="{21715F4D-D708-4F2A-8321-D48A4CF53D10}" type="VALUE">
                      <a:rPr lang="en-US" sz="1100" baseline="0" dirty="0">
                        <a:solidFill>
                          <a:schemeClr val="tx1"/>
                        </a:solidFill>
                        <a:effectLst/>
                      </a:rPr>
                      <a:pPr>
                        <a:defRPr sz="1100" b="1">
                          <a:solidFill>
                            <a:schemeClr val="tx1"/>
                          </a:solidFill>
                          <a:effectLst/>
                        </a:defRPr>
                      </a:pPr>
                      <a:t>[VALUE]</a:t>
                    </a:fld>
                    <a:endParaRPr lang="en-US" sz="1100" baseline="0" dirty="0">
                      <a:solidFill>
                        <a:schemeClr val="tx1"/>
                      </a:solidFill>
                      <a:effectLst/>
                    </a:endParaRP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8.782464179682456E-2"/>
                      <c:h val="0.22014856972831953"/>
                    </c:manualLayout>
                  </c15:layout>
                  <c15:dlblFieldTable/>
                  <c15:showDataLabelsRange val="0"/>
                </c:ext>
                <c:ext xmlns:c16="http://schemas.microsoft.com/office/drawing/2014/chart" uri="{C3380CC4-5D6E-409C-BE32-E72D297353CC}">
                  <c16:uniqueId val="{00000001-D702-4DE8-B879-81D65470CADF}"/>
                </c:ext>
              </c:extLst>
            </c:dLbl>
            <c:dLbl>
              <c:idx val="1"/>
              <c:layout>
                <c:manualLayout>
                  <c:x val="1.4595972634568221E-3"/>
                  <c:y val="4.7000121632860707E-2"/>
                </c:manualLayout>
              </c:layout>
              <c:spPr>
                <a:noFill/>
                <a:ln>
                  <a:noFill/>
                </a:ln>
                <a:effectLst/>
              </c:spPr>
              <c:txPr>
                <a:bodyPr wrap="square" lIns="38100" tIns="19050" rIns="38100" bIns="19050" anchor="ctr">
                  <a:noAutofit/>
                </a:bodyPr>
                <a:lstStyle/>
                <a:p>
                  <a:pPr>
                    <a:defRPr sz="1600" b="1">
                      <a:solidFill>
                        <a:schemeClr val="bg1"/>
                      </a:solidFill>
                      <a:effectLst/>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3120275590551179"/>
                      <c:h val="0.24910064465416179"/>
                    </c:manualLayout>
                  </c15:layout>
                </c:ext>
                <c:ext xmlns:c16="http://schemas.microsoft.com/office/drawing/2014/chart" uri="{C3380CC4-5D6E-409C-BE32-E72D297353CC}">
                  <c16:uniqueId val="{00000003-D702-4DE8-B879-81D65470CADF}"/>
                </c:ext>
              </c:extLst>
            </c:dLbl>
            <c:dLbl>
              <c:idx val="2"/>
              <c:layout>
                <c:manualLayout>
                  <c:x val="-0.15862366077191176"/>
                  <c:y val="-0.17528874234829397"/>
                </c:manualLayout>
              </c:layout>
              <c:spPr>
                <a:noFill/>
                <a:ln>
                  <a:noFill/>
                </a:ln>
                <a:effectLst/>
              </c:spPr>
              <c:txPr>
                <a:bodyPr wrap="square" lIns="38100" tIns="19050" rIns="38100" bIns="19050" anchor="ctr">
                  <a:spAutoFit/>
                </a:bodyPr>
                <a:lstStyle/>
                <a:p>
                  <a:pPr>
                    <a:defRPr sz="1200" b="1">
                      <a:solidFill>
                        <a:schemeClr val="bg1"/>
                      </a:solidFill>
                      <a:effectLst>
                        <a:outerShdw blurRad="38100" dist="38100" dir="2700000" algn="tl">
                          <a:srgbClr val="000000">
                            <a:alpha val="43137"/>
                          </a:srgbClr>
                        </a:outerShdw>
                      </a:effectLst>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02-4DE8-B879-81D65470CADF}"/>
                </c:ext>
              </c:extLst>
            </c:dLbl>
            <c:dLbl>
              <c:idx val="3"/>
              <c:layout>
                <c:manualLayout>
                  <c:x val="8.0457488920442327E-2"/>
                  <c:y val="-0.10189034242487567"/>
                </c:manualLayout>
              </c:layout>
              <c:spPr>
                <a:noFill/>
                <a:ln>
                  <a:noFill/>
                </a:ln>
                <a:effectLst/>
              </c:spPr>
              <c:txPr>
                <a:bodyPr wrap="square" lIns="38100" tIns="19050" rIns="38100" bIns="19050" anchor="ctr">
                  <a:spAutoFit/>
                </a:bodyPr>
                <a:lstStyle/>
                <a:p>
                  <a:pPr>
                    <a:defRPr sz="1600" b="1">
                      <a:solidFill>
                        <a:schemeClr val="bg1"/>
                      </a:solidFill>
                      <a:effectLst>
                        <a:outerShdw blurRad="38100" dist="38100" dir="2700000" algn="tl">
                          <a:srgbClr val="000000">
                            <a:alpha val="43137"/>
                          </a:srgbClr>
                        </a:outerShdw>
                      </a:effectLst>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9-0E5E-4BCC-94C0-89F37CA2A4A5}"/>
                </c:ext>
              </c:extLst>
            </c:dLbl>
            <c:spPr>
              <a:noFill/>
              <a:ln>
                <a:noFill/>
              </a:ln>
              <a:effectLst/>
            </c:spPr>
            <c:txPr>
              <a:bodyPr wrap="square" lIns="38100" tIns="19050" rIns="38100" bIns="19050" anchor="ctr">
                <a:spAutoFit/>
              </a:bodyPr>
              <a:lstStyle/>
              <a:p>
                <a:pPr>
                  <a:defRPr sz="1600">
                    <a:solidFill>
                      <a:schemeClr val="bg1"/>
                    </a:solidFill>
                    <a:effectLst>
                      <a:outerShdw blurRad="38100" dist="38100" dir="2700000" algn="tl">
                        <a:srgbClr val="000000">
                          <a:alpha val="43137"/>
                        </a:srgbClr>
                      </a:outerShdw>
                    </a:effectLst>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SVOD With No Ads</c:v>
                </c:pt>
                <c:pt idx="1">
                  <c:v>SVOD With Tiered Subscriptions With and Without Ads</c:v>
                </c:pt>
                <c:pt idx="2">
                  <c:v>Streaming TV Free With Ads (AVOD)</c:v>
                </c:pt>
                <c:pt idx="3">
                  <c:v>Other
</c:v>
                </c:pt>
              </c:strCache>
            </c:strRef>
          </c:cat>
          <c:val>
            <c:numRef>
              <c:f>Sheet1!$B$2:$B$5</c:f>
              <c:numCache>
                <c:formatCode>0.0%</c:formatCode>
                <c:ptCount val="4"/>
                <c:pt idx="0">
                  <c:v>9.4110683634211299E-3</c:v>
                </c:pt>
                <c:pt idx="1">
                  <c:v>0.27487422314294169</c:v>
                </c:pt>
                <c:pt idx="2">
                  <c:v>0.37691624741047647</c:v>
                </c:pt>
                <c:pt idx="3">
                  <c:v>0.3387984610831607</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showLeaderLines val="1"/>
        </c:dLbls>
        <c:firstSliceAng val="30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800" b="1" dirty="0">
                <a:effectLst/>
              </a:rPr>
              <a:t>Ad Revenues by Manufacturer 2023 - $ Millions</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07175988777265"/>
          <c:y val="0.10618320610687022"/>
          <c:w val="0.85928240740740736"/>
          <c:h val="0.83452805994670509"/>
        </c:manualLayout>
      </c:layout>
      <c:barChart>
        <c:barDir val="bar"/>
        <c:grouping val="clustered"/>
        <c:varyColors val="0"/>
        <c:ser>
          <c:idx val="0"/>
          <c:order val="0"/>
          <c:tx>
            <c:strRef>
              <c:f>Sheet1!$B$1</c:f>
              <c:strCache>
                <c:ptCount val="1"/>
                <c:pt idx="0">
                  <c:v>Column1</c:v>
                </c:pt>
              </c:strCache>
            </c:strRef>
          </c:tx>
          <c:spPr>
            <a:solidFill>
              <a:schemeClr val="accent5">
                <a:lumMod val="50000"/>
              </a:schemeClr>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General Motors</c:v>
                </c:pt>
                <c:pt idx="1">
                  <c:v>Hyundai/Kia</c:v>
                </c:pt>
                <c:pt idx="2">
                  <c:v>Toyota</c:v>
                </c:pt>
                <c:pt idx="3">
                  <c:v>Stellantis</c:v>
                </c:pt>
                <c:pt idx="4">
                  <c:v>Nissan</c:v>
                </c:pt>
                <c:pt idx="5">
                  <c:v>Ford</c:v>
                </c:pt>
                <c:pt idx="6">
                  <c:v>Honda</c:v>
                </c:pt>
                <c:pt idx="7">
                  <c:v>Volkswagen</c:v>
                </c:pt>
                <c:pt idx="8">
                  <c:v>Subaru</c:v>
                </c:pt>
              </c:strCache>
            </c:strRef>
          </c:cat>
          <c:val>
            <c:numRef>
              <c:f>Sheet1!$B$2:$B$10</c:f>
              <c:numCache>
                <c:formatCode>#,##0.0</c:formatCode>
                <c:ptCount val="9"/>
                <c:pt idx="0">
                  <c:v>942.9</c:v>
                </c:pt>
                <c:pt idx="1">
                  <c:v>779.4</c:v>
                </c:pt>
                <c:pt idx="2">
                  <c:v>700.3</c:v>
                </c:pt>
                <c:pt idx="3">
                  <c:v>569.20000000000005</c:v>
                </c:pt>
                <c:pt idx="4">
                  <c:v>417</c:v>
                </c:pt>
                <c:pt idx="5">
                  <c:v>379.9</c:v>
                </c:pt>
                <c:pt idx="6">
                  <c:v>333.4</c:v>
                </c:pt>
                <c:pt idx="7">
                  <c:v>287.7</c:v>
                </c:pt>
                <c:pt idx="8">
                  <c:v>205.7</c:v>
                </c:pt>
              </c:numCache>
            </c:numRef>
          </c:val>
          <c:extLst>
            <c:ext xmlns:c16="http://schemas.microsoft.com/office/drawing/2014/chart" uri="{C3380CC4-5D6E-409C-BE32-E72D297353CC}">
              <c16:uniqueId val="{00000000-2428-4818-9D24-89FC31309A0E}"/>
            </c:ext>
          </c:extLst>
        </c:ser>
        <c:dLbls>
          <c:dLblPos val="outEnd"/>
          <c:showLegendKey val="0"/>
          <c:showVal val="1"/>
          <c:showCatName val="0"/>
          <c:showSerName val="0"/>
          <c:showPercent val="0"/>
          <c:showBubbleSize val="0"/>
        </c:dLbls>
        <c:gapWidth val="49"/>
        <c:axId val="267800792"/>
        <c:axId val="267801576"/>
      </c:barChart>
      <c:catAx>
        <c:axId val="26780079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67801576"/>
        <c:crosses val="autoZero"/>
        <c:auto val="1"/>
        <c:lblAlgn val="ctr"/>
        <c:lblOffset val="100"/>
        <c:noMultiLvlLbl val="0"/>
      </c:catAx>
      <c:valAx>
        <c:axId val="267801576"/>
        <c:scaling>
          <c:orientation val="minMax"/>
        </c:scaling>
        <c:delete val="1"/>
        <c:axPos val="t"/>
        <c:numFmt formatCode="#,##0.0" sourceLinked="1"/>
        <c:majorTickMark val="out"/>
        <c:minorTickMark val="none"/>
        <c:tickLblPos val="nextTo"/>
        <c:crossAx val="267800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60635954988386"/>
          <c:y val="0.21731734504332026"/>
          <c:w val="0.60888496696533612"/>
          <c:h val="0.75646318115647604"/>
        </c:manualLayout>
      </c:layout>
      <c:pieChart>
        <c:varyColors val="1"/>
        <c:ser>
          <c:idx val="0"/>
          <c:order val="0"/>
          <c:tx>
            <c:strRef>
              <c:f>Sheet1!$B$1</c:f>
              <c:strCache>
                <c:ptCount val="1"/>
                <c:pt idx="0">
                  <c:v>Column1</c:v>
                </c:pt>
              </c:strCache>
            </c:strRef>
          </c:tx>
          <c:spPr>
            <a:ln>
              <a:solidFill>
                <a:schemeClr val="tx1"/>
              </a:solidFill>
            </a:ln>
            <a:effectLst>
              <a:outerShdw blurRad="50800" dist="38100" dir="2700000" algn="tl" rotWithShape="0">
                <a:prstClr val="black">
                  <a:alpha val="40000"/>
                </a:prstClr>
              </a:outerShdw>
            </a:effectLst>
          </c:spPr>
          <c:explosion val="1"/>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78D-4522-821A-184A73BEED62}"/>
              </c:ext>
            </c:extLst>
          </c:dPt>
          <c:dPt>
            <c:idx val="1"/>
            <c:bubble3D val="0"/>
            <c:explosion val="0"/>
            <c:spPr>
              <a:solidFill>
                <a:schemeClr val="accent3">
                  <a:lumMod val="50000"/>
                </a:schemeClr>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78D-4522-821A-184A73BEED62}"/>
              </c:ext>
            </c:extLst>
          </c:dPt>
          <c:dPt>
            <c:idx val="2"/>
            <c:bubble3D val="0"/>
            <c:explosion val="0"/>
            <c:spPr>
              <a:pattFill prst="pct5">
                <a:fgClr>
                  <a:schemeClr val="accent3">
                    <a:lumMod val="50000"/>
                  </a:schemeClr>
                </a:fgClr>
                <a:bgClr>
                  <a:schemeClr val="tx2"/>
                </a:bgClr>
              </a:patt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78D-4522-821A-184A73BEED62}"/>
              </c:ext>
            </c:extLst>
          </c:dPt>
          <c:dLbls>
            <c:dLbl>
              <c:idx val="0"/>
              <c:layout>
                <c:manualLayout>
                  <c:x val="0.2065680152049959"/>
                  <c:y val="4.77617243545439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8D-4522-821A-184A73BEED62}"/>
                </c:ext>
              </c:extLst>
            </c:dLbl>
            <c:dLbl>
              <c:idx val="1"/>
              <c:layout>
                <c:manualLayout>
                  <c:x val="-0.16410414215464447"/>
                  <c:y val="0.129135626355866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8D-4522-821A-184A73BEED62}"/>
                </c:ext>
              </c:extLst>
            </c:dLbl>
            <c:dLbl>
              <c:idx val="2"/>
              <c:layout>
                <c:manualLayout>
                  <c:x val="-0.15578481723709023"/>
                  <c:y val="-6.9844986806603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8D-4522-821A-184A73BEED6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  (Broadcast +Ad Supported Cable)</c:v>
                </c:pt>
                <c:pt idx="1">
                  <c:v>Streaming TV with Ads</c:v>
                </c:pt>
                <c:pt idx="2">
                  <c:v>SVOD With Tiered Subscriptions With Ads</c:v>
                </c:pt>
              </c:strCache>
            </c:strRef>
          </c:cat>
          <c:val>
            <c:numRef>
              <c:f>Sheet1!$B$2:$B$4</c:f>
              <c:numCache>
                <c:formatCode>0.0%</c:formatCode>
                <c:ptCount val="3"/>
                <c:pt idx="0">
                  <c:v>0.71150000000000002</c:v>
                </c:pt>
                <c:pt idx="1">
                  <c:v>0.1668</c:v>
                </c:pt>
                <c:pt idx="2">
                  <c:v>0.1217</c:v>
                </c:pt>
              </c:numCache>
            </c:numRef>
          </c:val>
          <c:extLst>
            <c:ext xmlns:c16="http://schemas.microsoft.com/office/drawing/2014/chart" uri="{C3380CC4-5D6E-409C-BE32-E72D297353CC}">
              <c16:uniqueId val="{00000006-E78D-4522-821A-184A73BEED62}"/>
            </c:ext>
          </c:extLst>
        </c:ser>
        <c:dLbls>
          <c:showLegendKey val="0"/>
          <c:showVal val="1"/>
          <c:showCatName val="0"/>
          <c:showSerName val="0"/>
          <c:showPercent val="0"/>
          <c:showBubbleSize val="0"/>
          <c:showLeaderLines val="1"/>
        </c:dLbls>
        <c:firstSliceAng val="12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15450207750409"/>
          <c:y val="7.9365079365079361E-3"/>
          <c:w val="0.53944130279169633"/>
          <c:h val="0.98897572178477666"/>
        </c:manualLayout>
      </c:layout>
      <c:pie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35B1-46C0-9FC4-3DF302620308}"/>
              </c:ext>
            </c:extLst>
          </c:dPt>
          <c:dPt>
            <c:idx val="1"/>
            <c:bubble3D val="0"/>
            <c:spPr>
              <a:solidFill>
                <a:srgbClr val="1483FC"/>
              </a:solidFill>
              <a:ln w="19050">
                <a:solidFill>
                  <a:schemeClr val="lt1"/>
                </a:solidFill>
              </a:ln>
              <a:effectLst/>
            </c:spPr>
            <c:extLst>
              <c:ext xmlns:c16="http://schemas.microsoft.com/office/drawing/2014/chart" uri="{C3380CC4-5D6E-409C-BE32-E72D297353CC}">
                <c16:uniqueId val="{00000003-35B1-46C0-9FC4-3DF302620308}"/>
              </c:ext>
            </c:extLst>
          </c:dPt>
          <c:dPt>
            <c:idx val="2"/>
            <c:bubble3D val="0"/>
            <c:spPr>
              <a:solidFill>
                <a:srgbClr val="7937AB"/>
              </a:solidFill>
              <a:ln w="19050">
                <a:solidFill>
                  <a:schemeClr val="lt1"/>
                </a:solidFill>
              </a:ln>
              <a:effectLst/>
            </c:spPr>
            <c:extLst>
              <c:ext xmlns:c16="http://schemas.microsoft.com/office/drawing/2014/chart" uri="{C3380CC4-5D6E-409C-BE32-E72D297353CC}">
                <c16:uniqueId val="{00000005-35B1-46C0-9FC4-3DF302620308}"/>
              </c:ext>
            </c:extLst>
          </c:dPt>
          <c:dPt>
            <c:idx val="3"/>
            <c:bubble3D val="0"/>
            <c:spPr>
              <a:solidFill>
                <a:srgbClr val="BF7300"/>
              </a:solidFill>
              <a:ln w="19050">
                <a:solidFill>
                  <a:schemeClr val="lt1"/>
                </a:solidFill>
              </a:ln>
              <a:effectLst/>
            </c:spPr>
            <c:extLst>
              <c:ext xmlns:c16="http://schemas.microsoft.com/office/drawing/2014/chart" uri="{C3380CC4-5D6E-409C-BE32-E72D297353CC}">
                <c16:uniqueId val="{00000007-35B1-46C0-9FC4-3DF302620308}"/>
              </c:ext>
            </c:extLst>
          </c:dPt>
          <c:dLbls>
            <c:dLbl>
              <c:idx val="0"/>
              <c:layout>
                <c:manualLayout>
                  <c:x val="-0.18219138094217388"/>
                  <c:y val="0.1788484251968504"/>
                </c:manualLayout>
              </c:layout>
              <c:tx>
                <c:rich>
                  <a:bodyPr rot="0" spcFirstLastPara="1" vertOverflow="ellipsis" vert="horz" wrap="square" lIns="38100" tIns="19050" rIns="38100" bIns="19050" anchor="ctr" anchorCtr="1">
                    <a:noAutofit/>
                  </a:bodyPr>
                  <a:lstStyle/>
                  <a:p>
                    <a:pPr>
                      <a:defRPr sz="2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2200" dirty="0">
                        <a:effectLst>
                          <a:outerShdw blurRad="38100" dist="38100" dir="2700000" algn="tl">
                            <a:srgbClr val="000000">
                              <a:alpha val="43137"/>
                            </a:srgbClr>
                          </a:outerShdw>
                        </a:effectLst>
                      </a:rPr>
                      <a:t>Cable</a:t>
                    </a:r>
                    <a:endParaRPr lang="en-US" sz="2200" baseline="0" dirty="0">
                      <a:effectLst>
                        <a:outerShdw blurRad="38100" dist="38100" dir="2700000" algn="tl">
                          <a:srgbClr val="000000">
                            <a:alpha val="43137"/>
                          </a:srgbClr>
                        </a:outerShdw>
                      </a:effectLst>
                    </a:endParaRPr>
                  </a:p>
                  <a:p>
                    <a:pPr>
                      <a:defRPr sz="2200">
                        <a:solidFill>
                          <a:schemeClr val="bg1"/>
                        </a:solidFill>
                        <a:effectLst>
                          <a:outerShdw blurRad="38100" dist="38100" dir="2700000" algn="tl">
                            <a:srgbClr val="000000">
                              <a:alpha val="43137"/>
                            </a:srgbClr>
                          </a:outerShdw>
                        </a:effectLst>
                      </a:defRPr>
                    </a:pPr>
                    <a:r>
                      <a:rPr lang="en-US" sz="2200" b="1" baseline="0" dirty="0">
                        <a:effectLst>
                          <a:outerShdw blurRad="38100" dist="38100" dir="2700000" algn="tl">
                            <a:srgbClr val="000000">
                              <a:alpha val="43137"/>
                            </a:srgbClr>
                          </a:outerShdw>
                        </a:effectLst>
                      </a:rPr>
                      <a:t>29.1%</a:t>
                    </a:r>
                  </a:p>
                </c:rich>
              </c:tx>
              <c:spPr>
                <a:noFill/>
                <a:ln>
                  <a:noFill/>
                </a:ln>
                <a:effectLst/>
              </c:spPr>
              <c:txPr>
                <a:bodyPr rot="0" spcFirstLastPara="1" vertOverflow="ellipsis" vert="horz" wrap="square" lIns="38100" tIns="19050" rIns="38100" bIns="19050" anchor="ctr" anchorCtr="1">
                  <a:noAutofit/>
                </a:bodyPr>
                <a:lstStyle/>
                <a:p>
                  <a:pPr>
                    <a:defRPr sz="2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604189987074086"/>
                      <c:h val="0.2497259182387041"/>
                    </c:manualLayout>
                  </c15:layout>
                  <c15:showDataLabelsRange val="0"/>
                </c:ext>
                <c:ext xmlns:c16="http://schemas.microsoft.com/office/drawing/2014/chart" uri="{C3380CC4-5D6E-409C-BE32-E72D297353CC}">
                  <c16:uniqueId val="{00000001-35B1-46C0-9FC4-3DF302620308}"/>
                </c:ext>
              </c:extLst>
            </c:dLbl>
            <c:dLbl>
              <c:idx val="1"/>
              <c:layout>
                <c:manualLayout>
                  <c:x val="-0.18524542309473274"/>
                  <c:y val="-0.1098190851143607"/>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r>
                      <a:rPr lang="en-US" sz="1600" dirty="0">
                        <a:solidFill>
                          <a:schemeClr val="bg2"/>
                        </a:solidFill>
                        <a:effectLst>
                          <a:outerShdw blurRad="38100" dist="38100" dir="2700000" algn="tl">
                            <a:srgbClr val="000000">
                              <a:alpha val="43137"/>
                            </a:srgbClr>
                          </a:outerShdw>
                        </a:effectLst>
                      </a:rPr>
                      <a:t>ADS</a:t>
                    </a:r>
                  </a:p>
                  <a:p>
                    <a:pPr>
                      <a:defRPr sz="1600">
                        <a:solidFill>
                          <a:schemeClr val="bg2"/>
                        </a:solidFill>
                        <a:effectLst>
                          <a:outerShdw blurRad="38100" dist="38100" dir="2700000" algn="tl">
                            <a:srgbClr val="000000">
                              <a:alpha val="43137"/>
                            </a:srgbClr>
                          </a:outerShdw>
                        </a:effectLst>
                      </a:defRPr>
                    </a:pPr>
                    <a:r>
                      <a:rPr lang="en-US" sz="1600" baseline="0" dirty="0">
                        <a:solidFill>
                          <a:schemeClr val="bg2"/>
                        </a:solidFill>
                        <a:effectLst>
                          <a:outerShdw blurRad="38100" dist="38100" dir="2700000" algn="tl">
                            <a:srgbClr val="000000">
                              <a:alpha val="43137"/>
                            </a:srgbClr>
                          </a:outerShdw>
                        </a:effectLst>
                      </a:rPr>
                      <a:t>(non-Cable) </a:t>
                    </a:r>
                  </a:p>
                  <a:p>
                    <a:pPr>
                      <a:defRPr sz="1600">
                        <a:solidFill>
                          <a:schemeClr val="bg2"/>
                        </a:solidFill>
                        <a:effectLst>
                          <a:outerShdw blurRad="38100" dist="38100" dir="2700000" algn="tl">
                            <a:srgbClr val="000000">
                              <a:alpha val="43137"/>
                            </a:srgbClr>
                          </a:outerShdw>
                        </a:effectLst>
                      </a:defRPr>
                    </a:pPr>
                    <a:r>
                      <a:rPr lang="en-US" sz="1600" b="1" baseline="0" dirty="0">
                        <a:solidFill>
                          <a:schemeClr val="bg2"/>
                        </a:solidFill>
                        <a:effectLst>
                          <a:outerShdw blurRad="38100" dist="38100" dir="2700000" algn="tl">
                            <a:srgbClr val="000000">
                              <a:alpha val="43137"/>
                            </a:srgbClr>
                          </a:outerShdw>
                        </a:effectLst>
                      </a:rPr>
                      <a:t>16.5%</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29815721333084"/>
                      <c:h val="0.3034593786241836"/>
                    </c:manualLayout>
                  </c15:layout>
                  <c15:showDataLabelsRange val="0"/>
                </c:ext>
                <c:ext xmlns:c16="http://schemas.microsoft.com/office/drawing/2014/chart" uri="{C3380CC4-5D6E-409C-BE32-E72D297353CC}">
                  <c16:uniqueId val="{00000003-35B1-46C0-9FC4-3DF302620308}"/>
                </c:ext>
              </c:extLst>
            </c:dLbl>
            <c:dLbl>
              <c:idx val="2"/>
              <c:layout>
                <c:manualLayout>
                  <c:x val="0.10877786863981499"/>
                  <c:y val="-4.6442319710036248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D76DCD4-9B87-497F-9512-CCA4DAEE106E}" type="CATEGORYNAME">
                      <a:rPr lang="en-US" sz="2000" smtClean="0">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r>
                      <a:rPr lang="en-US" sz="2000" baseline="0" dirty="0">
                        <a:solidFill>
                          <a:schemeClr val="bg1"/>
                        </a:solidFill>
                        <a:effectLst>
                          <a:outerShdw blurRad="38100" dist="38100" dir="2700000" algn="tl">
                            <a:srgbClr val="000000">
                              <a:alpha val="43137"/>
                            </a:srgbClr>
                          </a:outerShdw>
                        </a:effectLst>
                      </a:rPr>
                      <a:t> </a:t>
                    </a:r>
                  </a:p>
                  <a:p>
                    <a:pPr>
                      <a:defRPr sz="2000">
                        <a:solidFill>
                          <a:schemeClr val="bg1"/>
                        </a:solidFill>
                        <a:effectLst>
                          <a:outerShdw blurRad="38100" dist="38100" dir="2700000" algn="tl">
                            <a:srgbClr val="000000">
                              <a:alpha val="43137"/>
                            </a:srgbClr>
                          </a:outerShdw>
                        </a:effectLst>
                      </a:defRPr>
                    </a:pPr>
                    <a:r>
                      <a:rPr lang="en-US" sz="2000" b="1" baseline="0" dirty="0">
                        <a:solidFill>
                          <a:schemeClr val="bg1"/>
                        </a:solidFill>
                        <a:effectLst>
                          <a:outerShdw blurRad="38100" dist="38100" dir="2700000" algn="tl">
                            <a:srgbClr val="000000">
                              <a:alpha val="43137"/>
                            </a:srgbClr>
                          </a:outerShdw>
                        </a:effectLst>
                      </a:rPr>
                      <a:t>16.4%</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637655540120086"/>
                      <c:h val="0.24603369346273574"/>
                    </c:manualLayout>
                  </c15:layout>
                  <c15:dlblFieldTable/>
                  <c15:showDataLabelsRange val="0"/>
                </c:ext>
                <c:ext xmlns:c16="http://schemas.microsoft.com/office/drawing/2014/chart" uri="{C3380CC4-5D6E-409C-BE32-E72D297353CC}">
                  <c16:uniqueId val="{00000005-35B1-46C0-9FC4-3DF302620308}"/>
                </c:ext>
              </c:extLst>
            </c:dLbl>
            <c:dLbl>
              <c:idx val="3"/>
              <c:layout>
                <c:manualLayout>
                  <c:x val="0.22876808849261224"/>
                  <c:y val="0.10103158980127484"/>
                </c:manualLayout>
              </c:layout>
              <c:tx>
                <c:rich>
                  <a:bodyPr rot="0" spcFirstLastPara="1" vertOverflow="ellipsis" vert="horz" wrap="square" lIns="38100" tIns="19050" rIns="38100" bIns="19050" anchor="ctr" anchorCtr="1">
                    <a:noAutofit/>
                  </a:bodyPr>
                  <a:lstStyle/>
                  <a:p>
                    <a:pPr>
                      <a:defRPr sz="2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05105052-6A49-45C4-AB7F-0F690F717F34}" type="CATEGORYNAME">
                      <a:rPr lang="en-US" sz="2200" smtClean="0">
                        <a:effectLst>
                          <a:outerShdw blurRad="38100" dist="38100" dir="2700000" algn="tl">
                            <a:srgbClr val="000000">
                              <a:alpha val="43137"/>
                            </a:srgbClr>
                          </a:outerShdw>
                        </a:effectLst>
                      </a:rPr>
                      <a:pPr>
                        <a:defRPr sz="2200">
                          <a:solidFill>
                            <a:schemeClr val="bg1"/>
                          </a:solidFill>
                          <a:effectLst>
                            <a:outerShdw blurRad="38100" dist="38100" dir="2700000" algn="tl">
                              <a:srgbClr val="000000">
                                <a:alpha val="43137"/>
                              </a:srgbClr>
                            </a:outerShdw>
                          </a:effectLst>
                        </a:defRPr>
                      </a:pPr>
                      <a:t>[CATEGORY NAME]</a:t>
                    </a:fld>
                    <a:r>
                      <a:rPr lang="en-US" sz="2200" baseline="0" dirty="0">
                        <a:effectLst>
                          <a:outerShdw blurRad="38100" dist="38100" dir="2700000" algn="tl">
                            <a:srgbClr val="000000">
                              <a:alpha val="43137"/>
                            </a:srgbClr>
                          </a:outerShdw>
                        </a:effectLst>
                      </a:rPr>
                      <a:t> </a:t>
                    </a:r>
                  </a:p>
                  <a:p>
                    <a:pPr>
                      <a:defRPr sz="2200">
                        <a:solidFill>
                          <a:schemeClr val="bg1"/>
                        </a:solidFill>
                        <a:effectLst>
                          <a:outerShdw blurRad="38100" dist="38100" dir="2700000" algn="tl">
                            <a:srgbClr val="000000">
                              <a:alpha val="43137"/>
                            </a:srgbClr>
                          </a:outerShdw>
                        </a:effectLst>
                      </a:defRPr>
                    </a:pPr>
                    <a:r>
                      <a:rPr lang="en-US" sz="2200" b="1" baseline="0" dirty="0">
                        <a:effectLst>
                          <a:outerShdw blurRad="38100" dist="38100" dir="2700000" algn="tl">
                            <a:srgbClr val="000000">
                              <a:alpha val="43137"/>
                            </a:srgbClr>
                          </a:outerShdw>
                        </a:effectLst>
                      </a:rPr>
                      <a:t>38.0%</a:t>
                    </a:r>
                  </a:p>
                </c:rich>
              </c:tx>
              <c:spPr>
                <a:noFill/>
                <a:ln>
                  <a:noFill/>
                </a:ln>
                <a:effectLst/>
              </c:spPr>
              <c:txPr>
                <a:bodyPr rot="0" spcFirstLastPara="1" vertOverflow="ellipsis" vert="horz" wrap="square" lIns="38100" tIns="19050" rIns="38100" bIns="19050" anchor="ctr" anchorCtr="1">
                  <a:noAutofit/>
                </a:bodyPr>
                <a:lstStyle/>
                <a:p>
                  <a:pPr>
                    <a:defRPr sz="2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8024327687027863"/>
                      <c:h val="0.24059145568993934"/>
                    </c:manualLayout>
                  </c15:layout>
                  <c15:dlblFieldTable/>
                  <c15:showDataLabelsRange val="0"/>
                </c:ext>
                <c:ext xmlns:c16="http://schemas.microsoft.com/office/drawing/2014/chart" uri="{C3380CC4-5D6E-409C-BE32-E72D297353CC}">
                  <c16:uniqueId val="{00000007-35B1-46C0-9FC4-3DF30262030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2">
                      <a:lumMod val="50000"/>
                      <a:lumOff val="50000"/>
                    </a:schemeClr>
                  </a:solidFill>
                  <a:round/>
                </a:ln>
                <a:effectLst/>
              </c:spPr>
            </c:leaderLines>
            <c:extLst>
              <c:ext xmlns:c15="http://schemas.microsoft.com/office/drawing/2012/chart" uri="{CE6537A1-D6FC-4f65-9D91-7224C49458BB}"/>
            </c:extLst>
          </c:dLbls>
          <c:cat>
            <c:strRef>
              <c:f>Sheet1!$A$2:$A$5</c:f>
              <c:strCache>
                <c:ptCount val="4"/>
                <c:pt idx="0">
                  <c:v>Wired Cable</c:v>
                </c:pt>
                <c:pt idx="1">
                  <c:v>ADS (non-Cable)</c:v>
                </c:pt>
                <c:pt idx="2">
                  <c:v>OTA</c:v>
                </c:pt>
                <c:pt idx="3">
                  <c:v>BBO</c:v>
                </c:pt>
              </c:strCache>
            </c:strRef>
          </c:cat>
          <c:val>
            <c:numRef>
              <c:f>Sheet1!$B$2:$B$5</c:f>
              <c:numCache>
                <c:formatCode>0.00%</c:formatCode>
                <c:ptCount val="4"/>
                <c:pt idx="0">
                  <c:v>0.29099999999999998</c:v>
                </c:pt>
                <c:pt idx="1">
                  <c:v>0.16500000000000001</c:v>
                </c:pt>
                <c:pt idx="2">
                  <c:v>0.16400000000000001</c:v>
                </c:pt>
                <c:pt idx="3">
                  <c:v>0.38</c:v>
                </c:pt>
              </c:numCache>
            </c:numRef>
          </c:val>
          <c:extLst>
            <c:ext xmlns:c16="http://schemas.microsoft.com/office/drawing/2014/chart" uri="{C3380CC4-5D6E-409C-BE32-E72D297353CC}">
              <c16:uniqueId val="{00000008-35B1-46C0-9FC4-3DF3026203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316192335123775E-2"/>
          <c:w val="1"/>
          <c:h val="0.73801591727157156"/>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2EC-474B-88D4-813B78DC8CE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Broadcast TV 
Alone</c:v>
                </c:pt>
                <c:pt idx="1">
                  <c:v>Broadcast TV 
and Cable</c:v>
                </c:pt>
                <c:pt idx="2">
                  <c:v>Broadcast TV and 
Broadcast Websites</c:v>
                </c:pt>
                <c:pt idx="3">
                  <c:v>Broadcast TV and Free Streaming on 
a TV with Ads</c:v>
                </c:pt>
              </c:strCache>
            </c:strRef>
          </c:cat>
          <c:val>
            <c:numRef>
              <c:f>Sheet1!$B$2:$B$7</c:f>
              <c:numCache>
                <c:formatCode>0.00%</c:formatCode>
                <c:ptCount val="4"/>
                <c:pt idx="0">
                  <c:v>0.82599999999999996</c:v>
                </c:pt>
                <c:pt idx="1">
                  <c:v>0.83399999999999996</c:v>
                </c:pt>
                <c:pt idx="2">
                  <c:v>0.873</c:v>
                </c:pt>
                <c:pt idx="3">
                  <c:v>0.84399999999999997</c:v>
                </c:pt>
              </c:numCache>
            </c:numRef>
          </c:val>
          <c:extLst>
            <c:ext xmlns:c16="http://schemas.microsoft.com/office/drawing/2014/chart" uri="{C3380CC4-5D6E-409C-BE32-E72D297353CC}">
              <c16:uniqueId val="{00000001-02EC-474B-88D4-813B78DC8CEE}"/>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prstClr val="black"/>
                </a:solidFill>
                <a:latin typeface="+mn-lt"/>
                <a:ea typeface="+mn-ea"/>
                <a:cs typeface="+mn-cs"/>
              </a:defRPr>
            </a:pPr>
            <a:r>
              <a:rPr lang="en-US" sz="1600" b="1" i="0" baseline="0" dirty="0">
                <a:effectLst/>
              </a:rPr>
              <a:t>Daily Time Spent Yesterday</a:t>
            </a:r>
          </a:p>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prstClr val="black"/>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p>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prstClr val="black"/>
                </a:solidFill>
                <a:latin typeface="+mn-lt"/>
                <a:ea typeface="+mn-ea"/>
                <a:cs typeface="+mn-cs"/>
              </a:defRPr>
            </a:pPr>
            <a:r>
              <a:rPr lang="en-US" sz="1600" b="1" i="0" u="none" strike="noStrike" kern="1200" spc="0" baseline="0" dirty="0">
                <a:solidFill>
                  <a:prstClr val="black"/>
                </a:solidFill>
                <a:effectLst/>
              </a:rPr>
              <a:t>A18+ Plan to buy/lease auto in the next year</a:t>
            </a:r>
          </a:p>
        </c:rich>
      </c:tx>
      <c:layout>
        <c:manualLayout>
          <c:xMode val="edge"/>
          <c:yMode val="edge"/>
          <c:x val="0.29117412251474833"/>
          <c:y val="3.7154793702503824E-2"/>
        </c:manualLayout>
      </c:layout>
      <c:overlay val="0"/>
      <c:spPr>
        <a:noFill/>
        <a:ln>
          <a:noFill/>
        </a:ln>
        <a:effectLst/>
      </c:spPr>
    </c:title>
    <c:autoTitleDeleted val="0"/>
    <c:plotArea>
      <c:layout>
        <c:manualLayout>
          <c:layoutTarget val="inner"/>
          <c:xMode val="edge"/>
          <c:yMode val="edge"/>
          <c:x val="1.010909583791802E-2"/>
          <c:y val="7.5377228502503349E-2"/>
          <c:w val="0.97984332937271124"/>
          <c:h val="0.71699920765247871"/>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0773-4064-8FBA-089CAC1EE5D5}"/>
              </c:ext>
            </c:extLst>
          </c:dPt>
          <c:dPt>
            <c:idx val="1"/>
            <c:invertIfNegative val="0"/>
            <c:bubble3D val="0"/>
            <c:spPr>
              <a:solidFill>
                <a:srgbClr val="8A9E8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0773-4064-8FBA-089CAC1EE5D5}"/>
              </c:ext>
            </c:extLst>
          </c:dPt>
          <c:dPt>
            <c:idx val="2"/>
            <c:invertIfNegative val="0"/>
            <c:bubble3D val="0"/>
            <c:spPr>
              <a:solidFill>
                <a:srgbClr val="D9F4B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0773-4064-8FBA-089CAC1EE5D5}"/>
              </c:ext>
            </c:extLst>
          </c:dPt>
          <c:dPt>
            <c:idx val="3"/>
            <c:invertIfNegative val="0"/>
            <c:bubble3D val="0"/>
            <c:spPr>
              <a:solidFill>
                <a:srgbClr val="9BA767"/>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0773-4064-8FBA-089CAC1EE5D5}"/>
              </c:ext>
            </c:extLst>
          </c:dPt>
          <c:dPt>
            <c:idx val="4"/>
            <c:invertIfNegative val="0"/>
            <c:bubble3D val="0"/>
            <c:spPr>
              <a:solidFill>
                <a:srgbClr val="841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0773-4064-8FBA-089CAC1EE5D5}"/>
              </c:ext>
            </c:extLst>
          </c:dPt>
          <c:dPt>
            <c:idx val="5"/>
            <c:invertIfNegative val="0"/>
            <c:bubble3D val="0"/>
            <c:spPr>
              <a:solidFill>
                <a:srgbClr val="940505"/>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0773-4064-8FBA-089CAC1EE5D5}"/>
              </c:ext>
            </c:extLst>
          </c:dPt>
          <c:dPt>
            <c:idx val="6"/>
            <c:invertIfNegative val="0"/>
            <c:bubble3D val="0"/>
            <c:spPr>
              <a:solidFill>
                <a:srgbClr val="FFB9A4"/>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0773-4064-8FBA-089CAC1EE5D5}"/>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0773-4064-8FBA-089CAC1EE5D5}"/>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0773-4064-8FBA-089CAC1EE5D5}"/>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0773-4064-8FBA-089CAC1EE5D5}"/>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0773-4064-8FBA-089CAC1EE5D5}"/>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0773-4064-8FBA-089CAC1EE5D5}"/>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0773-4064-8FBA-089CAC1EE5D5}"/>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0773-4064-8FBA-089CAC1EE5D5}"/>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0773-4064-8FBA-089CAC1EE5D5}"/>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0773-4064-8FBA-089CAC1EE5D5}"/>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0773-4064-8FBA-089CAC1EE5D5}"/>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0773-4064-8FBA-089CAC1EE5D5}"/>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0773-4064-8FBA-089CAC1EE5D5}"/>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0773-4064-8FBA-089CAC1EE5D5}"/>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0773-4064-8FBA-089CAC1EE5D5}"/>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0773-4064-8FBA-089CAC1EE5D5}"/>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TV
(Broadcast/Cable)</c:v>
                </c:pt>
                <c:pt idx="1">
                  <c:v>Paid Streaming Programs on TV With Ads </c:v>
                </c:pt>
                <c:pt idx="2">
                  <c:v>Free Streaming Programs on TV With Ads </c:v>
                </c:pt>
                <c:pt idx="3">
                  <c:v>Paid Streaming Programs on TV
No Ads </c:v>
                </c:pt>
                <c:pt idx="4">
                  <c:v>Paid Streaming Programs on
Digital Media
With Ads </c:v>
                </c:pt>
                <c:pt idx="5">
                  <c:v>Paid Streaming Programs
on Digital Media
No Ads </c:v>
                </c:pt>
                <c:pt idx="6">
                  <c:v>Free Streaming Programs on
Digital Media
With Ads </c:v>
                </c:pt>
              </c:strCache>
            </c:strRef>
          </c:cat>
          <c:val>
            <c:numRef>
              <c:f>Sheet1!$B$2:$B$8</c:f>
              <c:numCache>
                <c:formatCode>h:mm;@</c:formatCode>
                <c:ptCount val="7"/>
                <c:pt idx="0">
                  <c:v>0.23541666666666669</c:v>
                </c:pt>
                <c:pt idx="1">
                  <c:v>5.486111111111111E-2</c:v>
                </c:pt>
                <c:pt idx="2">
                  <c:v>5.2083333333333336E-2</c:v>
                </c:pt>
                <c:pt idx="3">
                  <c:v>4.027777777777778E-2</c:v>
                </c:pt>
                <c:pt idx="4">
                  <c:v>3.9583333333333331E-2</c:v>
                </c:pt>
                <c:pt idx="5">
                  <c:v>1.6666666666666666E-2</c:v>
                </c:pt>
                <c:pt idx="6">
                  <c:v>1.2499999999999999E-2</c:v>
                </c:pt>
              </c:numCache>
            </c:numRef>
          </c:val>
          <c:extLst>
            <c:ext xmlns:c16="http://schemas.microsoft.com/office/drawing/2014/chart" uri="{C3380CC4-5D6E-409C-BE32-E72D297353CC}">
              <c16:uniqueId val="{0000002C-0773-4064-8FBA-089CAC1EE5D5}"/>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GB" sz="2000" b="0" dirty="0">
                <a:solidFill>
                  <a:schemeClr val="tx1"/>
                </a:solidFill>
                <a:effectLst/>
              </a:rPr>
              <a:t>Ad Revenues by Manufacturer Full Year</a:t>
            </a:r>
            <a:r>
              <a:rPr lang="en-GB" sz="2000" b="0" baseline="0" dirty="0">
                <a:solidFill>
                  <a:schemeClr val="tx1"/>
                </a:solidFill>
                <a:effectLst/>
              </a:rPr>
              <a:t> </a:t>
            </a:r>
            <a:r>
              <a:rPr lang="en-GB" sz="2000" b="0" dirty="0">
                <a:solidFill>
                  <a:schemeClr val="tx1"/>
                </a:solidFill>
                <a:effectLst/>
              </a:rPr>
              <a:t>2022</a:t>
            </a:r>
            <a:r>
              <a:rPr lang="en-GB" sz="2000" b="0" baseline="0" dirty="0">
                <a:solidFill>
                  <a:schemeClr val="tx1"/>
                </a:solidFill>
                <a:effectLst/>
              </a:rPr>
              <a:t> &amp; 2023</a:t>
            </a:r>
            <a:r>
              <a:rPr lang="en-GB" sz="2000" b="0" dirty="0">
                <a:solidFill>
                  <a:schemeClr val="tx1"/>
                </a:solidFill>
                <a:effectLst/>
              </a:rPr>
              <a:t> - $ Millions</a:t>
            </a:r>
            <a:endParaRPr lang="en-US" sz="2000" b="0" dirty="0">
              <a:solidFill>
                <a:schemeClr val="tx1"/>
              </a:solidFill>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657966784324374"/>
          <c:y val="0.1189058524173028"/>
          <c:w val="0.81761573445560687"/>
          <c:h val="0.85488429404339727"/>
        </c:manualLayout>
      </c:layout>
      <c:barChart>
        <c:barDir val="bar"/>
        <c:grouping val="clustered"/>
        <c:varyColors val="0"/>
        <c:ser>
          <c:idx val="0"/>
          <c:order val="0"/>
          <c:tx>
            <c:strRef>
              <c:f>Sheet1!$B$1</c:f>
              <c:strCache>
                <c:ptCount val="1"/>
                <c:pt idx="0">
                  <c:v>2022</c:v>
                </c:pt>
              </c:strCache>
            </c:strRef>
          </c:tx>
          <c:spPr>
            <a:solidFill>
              <a:srgbClr val="A3C0FF"/>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General Motors</c:v>
                </c:pt>
                <c:pt idx="1">
                  <c:v>Hyundai/Kia</c:v>
                </c:pt>
                <c:pt idx="2">
                  <c:v>Toyota</c:v>
                </c:pt>
                <c:pt idx="3">
                  <c:v>Stellantis</c:v>
                </c:pt>
                <c:pt idx="4">
                  <c:v>Nissan</c:v>
                </c:pt>
                <c:pt idx="5">
                  <c:v>Ford</c:v>
                </c:pt>
                <c:pt idx="6">
                  <c:v>Honda</c:v>
                </c:pt>
                <c:pt idx="7">
                  <c:v>Volkswagen</c:v>
                </c:pt>
                <c:pt idx="8">
                  <c:v>Subaru</c:v>
                </c:pt>
              </c:strCache>
            </c:strRef>
          </c:cat>
          <c:val>
            <c:numRef>
              <c:f>Sheet1!$B$2:$B$10</c:f>
              <c:numCache>
                <c:formatCode>General</c:formatCode>
                <c:ptCount val="9"/>
                <c:pt idx="0">
                  <c:v>973.7</c:v>
                </c:pt>
                <c:pt idx="1">
                  <c:v>736</c:v>
                </c:pt>
                <c:pt idx="2">
                  <c:v>814.9</c:v>
                </c:pt>
                <c:pt idx="3">
                  <c:v>532.70000000000005</c:v>
                </c:pt>
                <c:pt idx="4">
                  <c:v>375.4</c:v>
                </c:pt>
                <c:pt idx="5">
                  <c:v>297.60000000000002</c:v>
                </c:pt>
                <c:pt idx="6">
                  <c:v>288.7</c:v>
                </c:pt>
                <c:pt idx="7">
                  <c:v>260.10000000000002</c:v>
                </c:pt>
                <c:pt idx="8">
                  <c:v>228</c:v>
                </c:pt>
              </c:numCache>
            </c:numRef>
          </c:val>
          <c:extLst>
            <c:ext xmlns:c16="http://schemas.microsoft.com/office/drawing/2014/chart" uri="{C3380CC4-5D6E-409C-BE32-E72D297353CC}">
              <c16:uniqueId val="{00000000-F7DF-4038-8ED0-03A9E847558B}"/>
            </c:ext>
          </c:extLst>
        </c:ser>
        <c:ser>
          <c:idx val="1"/>
          <c:order val="1"/>
          <c:tx>
            <c:strRef>
              <c:f>Sheet1!$C$1</c:f>
              <c:strCache>
                <c:ptCount val="1"/>
                <c:pt idx="0">
                  <c:v>2023</c:v>
                </c:pt>
              </c:strCache>
            </c:strRef>
          </c:tx>
          <c:spPr>
            <a:solidFill>
              <a:srgbClr val="0048E8"/>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General Motors</c:v>
                </c:pt>
                <c:pt idx="1">
                  <c:v>Hyundai/Kia</c:v>
                </c:pt>
                <c:pt idx="2">
                  <c:v>Toyota</c:v>
                </c:pt>
                <c:pt idx="3">
                  <c:v>Stellantis</c:v>
                </c:pt>
                <c:pt idx="4">
                  <c:v>Nissan</c:v>
                </c:pt>
                <c:pt idx="5">
                  <c:v>Ford</c:v>
                </c:pt>
                <c:pt idx="6">
                  <c:v>Honda</c:v>
                </c:pt>
                <c:pt idx="7">
                  <c:v>Volkswagen</c:v>
                </c:pt>
                <c:pt idx="8">
                  <c:v>Subaru</c:v>
                </c:pt>
              </c:strCache>
            </c:strRef>
          </c:cat>
          <c:val>
            <c:numRef>
              <c:f>Sheet1!$C$2:$C$10</c:f>
              <c:numCache>
                <c:formatCode>General</c:formatCode>
                <c:ptCount val="9"/>
                <c:pt idx="0">
                  <c:v>942.9</c:v>
                </c:pt>
                <c:pt idx="1">
                  <c:v>779.4</c:v>
                </c:pt>
                <c:pt idx="2" formatCode="0.0">
                  <c:v>700.3</c:v>
                </c:pt>
                <c:pt idx="3" formatCode="0.0">
                  <c:v>569.20000000000005</c:v>
                </c:pt>
                <c:pt idx="4" formatCode="0.0">
                  <c:v>417</c:v>
                </c:pt>
                <c:pt idx="5" formatCode="0.0">
                  <c:v>379.9</c:v>
                </c:pt>
                <c:pt idx="6">
                  <c:v>333.4</c:v>
                </c:pt>
                <c:pt idx="7">
                  <c:v>287.7</c:v>
                </c:pt>
                <c:pt idx="8">
                  <c:v>205.7</c:v>
                </c:pt>
              </c:numCache>
            </c:numRef>
          </c:val>
          <c:extLst>
            <c:ext xmlns:c16="http://schemas.microsoft.com/office/drawing/2014/chart" uri="{C3380CC4-5D6E-409C-BE32-E72D297353CC}">
              <c16:uniqueId val="{00000001-F7DF-4038-8ED0-03A9E847558B}"/>
            </c:ext>
          </c:extLst>
        </c:ser>
        <c:dLbls>
          <c:dLblPos val="outEnd"/>
          <c:showLegendKey val="0"/>
          <c:showVal val="1"/>
          <c:showCatName val="0"/>
          <c:showSerName val="0"/>
          <c:showPercent val="0"/>
          <c:showBubbleSize val="0"/>
        </c:dLbls>
        <c:gapWidth val="49"/>
        <c:axId val="330785128"/>
        <c:axId val="330791008"/>
      </c:barChart>
      <c:catAx>
        <c:axId val="330785128"/>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0791008"/>
        <c:crosses val="autoZero"/>
        <c:auto val="1"/>
        <c:lblAlgn val="ctr"/>
        <c:lblOffset val="100"/>
        <c:noMultiLvlLbl val="0"/>
      </c:catAx>
      <c:valAx>
        <c:axId val="330791008"/>
        <c:scaling>
          <c:orientation val="minMax"/>
        </c:scaling>
        <c:delete val="1"/>
        <c:axPos val="t"/>
        <c:numFmt formatCode="General" sourceLinked="1"/>
        <c:majorTickMark val="none"/>
        <c:minorTickMark val="none"/>
        <c:tickLblPos val="nextTo"/>
        <c:crossAx val="330785128"/>
        <c:crosses val="autoZero"/>
        <c:crossBetween val="between"/>
      </c:valAx>
      <c:spPr>
        <a:noFill/>
        <a:ln>
          <a:noFill/>
        </a:ln>
        <a:effectLst/>
      </c:spPr>
    </c:plotArea>
    <c:legend>
      <c:legendPos val="b"/>
      <c:layout>
        <c:manualLayout>
          <c:xMode val="edge"/>
          <c:yMode val="edge"/>
          <c:x val="0.5321255317223279"/>
          <c:y val="0.77831600248442223"/>
          <c:w val="0.41563399402660867"/>
          <c:h val="6.392318326621386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932800066658605E-3"/>
          <c:y val="0"/>
          <c:w val="0.85411782707789952"/>
          <c:h val="0.91809483241332923"/>
        </c:manualLayout>
      </c:layout>
      <c:barChart>
        <c:barDir val="bar"/>
        <c:grouping val="clustered"/>
        <c:varyColors val="0"/>
        <c:ser>
          <c:idx val="0"/>
          <c:order val="0"/>
          <c:tx>
            <c:strRef>
              <c:f>Sheet1!$B$1</c:f>
              <c:strCache>
                <c:ptCount val="1"/>
                <c:pt idx="0">
                  <c:v>Jan-Dec 2023</c:v>
                </c:pt>
              </c:strCache>
            </c:strRef>
          </c:tx>
          <c:spPr>
            <a:solidFill>
              <a:schemeClr val="accent1">
                <a:lumMod val="50000"/>
              </a:schemeClr>
            </a:solidFill>
            <a:ln>
              <a:noFill/>
            </a:ln>
            <a:effectLst/>
            <a:scene3d>
              <a:camera prst="orthographicFront"/>
              <a:lightRig rig="threePt" dir="t"/>
            </a:scene3d>
            <a:sp3d/>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Mitsubishi</c:v>
                </c:pt>
                <c:pt idx="1">
                  <c:v>Mazda</c:v>
                </c:pt>
                <c:pt idx="2">
                  <c:v>Jaguar-Land Rover</c:v>
                </c:pt>
                <c:pt idx="3">
                  <c:v>BMW</c:v>
                </c:pt>
                <c:pt idx="4">
                  <c:v>Mercedes</c:v>
                </c:pt>
                <c:pt idx="5">
                  <c:v>Volvo</c:v>
                </c:pt>
                <c:pt idx="6">
                  <c:v>Subaru</c:v>
                </c:pt>
                <c:pt idx="7">
                  <c:v>Volkswagen</c:v>
                </c:pt>
                <c:pt idx="8">
                  <c:v>Ford</c:v>
                </c:pt>
                <c:pt idx="9">
                  <c:v>Honda</c:v>
                </c:pt>
                <c:pt idx="10">
                  <c:v>Nissan</c:v>
                </c:pt>
                <c:pt idx="11">
                  <c:v>Stellantis</c:v>
                </c:pt>
                <c:pt idx="12">
                  <c:v>Toyota</c:v>
                </c:pt>
                <c:pt idx="13">
                  <c:v>Hyundai-Incl Kia</c:v>
                </c:pt>
                <c:pt idx="14">
                  <c:v>General Motors</c:v>
                </c:pt>
              </c:strCache>
            </c:strRef>
          </c:cat>
          <c:val>
            <c:numRef>
              <c:f>Sheet1!$B$2:$B$16</c:f>
              <c:numCache>
                <c:formatCode>"$"#,##0.0</c:formatCode>
                <c:ptCount val="15"/>
                <c:pt idx="0">
                  <c:v>1202.2</c:v>
                </c:pt>
                <c:pt idx="1">
                  <c:v>33032.9</c:v>
                </c:pt>
                <c:pt idx="2">
                  <c:v>33902</c:v>
                </c:pt>
                <c:pt idx="3">
                  <c:v>44726.3</c:v>
                </c:pt>
                <c:pt idx="4">
                  <c:v>53051.6</c:v>
                </c:pt>
                <c:pt idx="5">
                  <c:v>74883.899999999994</c:v>
                </c:pt>
                <c:pt idx="6">
                  <c:v>165691.70000000001</c:v>
                </c:pt>
                <c:pt idx="7">
                  <c:v>217389.2</c:v>
                </c:pt>
                <c:pt idx="8">
                  <c:v>272093.7</c:v>
                </c:pt>
                <c:pt idx="9">
                  <c:v>283800</c:v>
                </c:pt>
                <c:pt idx="10">
                  <c:v>359791.9</c:v>
                </c:pt>
                <c:pt idx="11">
                  <c:v>459826</c:v>
                </c:pt>
                <c:pt idx="12">
                  <c:v>540451.30000000005</c:v>
                </c:pt>
                <c:pt idx="13">
                  <c:v>584688.80000000005</c:v>
                </c:pt>
                <c:pt idx="14">
                  <c:v>733083.4</c:v>
                </c:pt>
              </c:numCache>
            </c:numRef>
          </c:val>
          <c:extLst>
            <c:ext xmlns:c16="http://schemas.microsoft.com/office/drawing/2014/chart" uri="{C3380CC4-5D6E-409C-BE32-E72D297353CC}">
              <c16:uniqueId val="{00000000-8ECF-4FC0-A58C-3762CAD5A17E}"/>
            </c:ext>
          </c:extLst>
        </c:ser>
        <c:dLbls>
          <c:showLegendKey val="0"/>
          <c:showVal val="1"/>
          <c:showCatName val="0"/>
          <c:showSerName val="0"/>
          <c:showPercent val="0"/>
          <c:showBubbleSize val="0"/>
        </c:dLbls>
        <c:gapWidth val="40"/>
        <c:axId val="315540112"/>
        <c:axId val="315540896"/>
      </c:barChart>
      <c:catAx>
        <c:axId val="315540112"/>
        <c:scaling>
          <c:orientation val="maxMin"/>
        </c:scaling>
        <c:delete val="0"/>
        <c:axPos val="l"/>
        <c:numFmt formatCode="General" sourceLinked="0"/>
        <c:majorTickMark val="out"/>
        <c:minorTickMark val="none"/>
        <c:tickLblPos val="nextTo"/>
        <c:txPr>
          <a:bodyPr rot="0"/>
          <a:lstStyle/>
          <a:p>
            <a:pPr>
              <a:defRPr sz="1100"/>
            </a:pPr>
            <a:endParaRPr lang="en-US"/>
          </a:p>
        </c:txPr>
        <c:crossAx val="315540896"/>
        <c:crosses val="autoZero"/>
        <c:auto val="1"/>
        <c:lblAlgn val="ctr"/>
        <c:lblOffset val="100"/>
        <c:noMultiLvlLbl val="0"/>
      </c:catAx>
      <c:valAx>
        <c:axId val="315540896"/>
        <c:scaling>
          <c:orientation val="minMax"/>
        </c:scaling>
        <c:delete val="1"/>
        <c:axPos val="b"/>
        <c:numFmt formatCode="&quot;$&quot;#,##0.0" sourceLinked="1"/>
        <c:majorTickMark val="out"/>
        <c:minorTickMark val="none"/>
        <c:tickLblPos val="none"/>
        <c:crossAx val="315540112"/>
        <c:crosses val="max"/>
        <c:crossBetween val="between"/>
      </c:valAx>
      <c:spPr>
        <a:noFill/>
        <a:ln w="25400">
          <a:noFill/>
        </a:ln>
      </c:spPr>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87247031679818E-2"/>
          <c:y val="0.13642073963599027"/>
          <c:w val="0.97538805653030436"/>
          <c:h val="0.57067146691848314"/>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Sheet1!$B$2:$B$6</c:f>
              <c:numCache>
                <c:formatCode>0.0%</c:formatCode>
                <c:ptCount val="5"/>
                <c:pt idx="0">
                  <c:v>0.45497504182783588</c:v>
                </c:pt>
                <c:pt idx="1">
                  <c:v>0.41167628530050021</c:v>
                </c:pt>
                <c:pt idx="2">
                  <c:v>0.37223149648605108</c:v>
                </c:pt>
                <c:pt idx="3">
                  <c:v>0.38301237540402044</c:v>
                </c:pt>
                <c:pt idx="4">
                  <c:v>0.36276354870289007</c:v>
                </c:pt>
              </c:numCache>
            </c:numRef>
          </c:val>
          <c:extLst>
            <c:ext xmlns:c16="http://schemas.microsoft.com/office/drawing/2014/chart" uri="{C3380CC4-5D6E-409C-BE32-E72D297353CC}">
              <c16:uniqueId val="{00000000-EA0F-4F09-8FAD-79263EC687B2}"/>
            </c:ext>
          </c:extLst>
        </c:ser>
        <c:ser>
          <c:idx val="1"/>
          <c:order val="1"/>
          <c:tx>
            <c:strRef>
              <c:f>Sheet1!$C$1</c:f>
              <c:strCache>
                <c:ptCount val="1"/>
                <c:pt idx="0">
                  <c:v>Paid streaming TV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Sheet1!$C$2:$C$6</c:f>
              <c:numCache>
                <c:formatCode>0.0%</c:formatCode>
                <c:ptCount val="5"/>
                <c:pt idx="0">
                  <c:v>5.0226133030962371E-2</c:v>
                </c:pt>
                <c:pt idx="1">
                  <c:v>5.4220037808510597E-2</c:v>
                </c:pt>
                <c:pt idx="2">
                  <c:v>5.5157808739999474E-2</c:v>
                </c:pt>
                <c:pt idx="3">
                  <c:v>4.7932735405856741E-2</c:v>
                </c:pt>
                <c:pt idx="4">
                  <c:v>3.7035178460574157E-2</c:v>
                </c:pt>
              </c:numCache>
            </c:numRef>
          </c:val>
          <c:extLst>
            <c:ext xmlns:c16="http://schemas.microsoft.com/office/drawing/2014/chart" uri="{C3380CC4-5D6E-409C-BE32-E72D297353CC}">
              <c16:uniqueId val="{00000001-EA0F-4F09-8FAD-79263EC687B2}"/>
            </c:ext>
          </c:extLst>
        </c:ser>
        <c:ser>
          <c:idx val="2"/>
          <c:order val="2"/>
          <c:tx>
            <c:strRef>
              <c:f>Sheet1!$D$1</c:f>
              <c:strCache>
                <c:ptCount val="1"/>
                <c:pt idx="0">
                  <c:v>Radio</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Sheet1!$D$2:$D$6</c:f>
              <c:numCache>
                <c:formatCode>0.0%</c:formatCode>
                <c:ptCount val="5"/>
                <c:pt idx="0">
                  <c:v>4.9533062014807401E-2</c:v>
                </c:pt>
                <c:pt idx="1">
                  <c:v>3.9734387094357108E-2</c:v>
                </c:pt>
                <c:pt idx="2">
                  <c:v>3.9397770102079524E-2</c:v>
                </c:pt>
                <c:pt idx="3">
                  <c:v>3.8440203367975781E-2</c:v>
                </c:pt>
                <c:pt idx="4">
                  <c:v>3.8993260751354564E-2</c:v>
                </c:pt>
              </c:numCache>
            </c:numRef>
          </c:val>
          <c:extLst>
            <c:ext xmlns:c16="http://schemas.microsoft.com/office/drawing/2014/chart" uri="{C3380CC4-5D6E-409C-BE32-E72D297353CC}">
              <c16:uniqueId val="{00000002-EA0F-4F09-8FAD-79263EC687B2}"/>
            </c:ext>
          </c:extLst>
        </c:ser>
        <c:ser>
          <c:idx val="3"/>
          <c:order val="3"/>
          <c:tx>
            <c:strRef>
              <c:f>Sheet1!$E$1</c:f>
              <c:strCache>
                <c:ptCount val="1"/>
                <c:pt idx="0">
                  <c:v>Social media</c:v>
                </c:pt>
              </c:strCache>
            </c:strRef>
          </c:tx>
          <c:spPr>
            <a:solidFill>
              <a:srgbClr val="FF0000"/>
            </a:solidFill>
            <a:ln>
              <a:solidFill>
                <a:schemeClr val="tx1"/>
              </a:solidFill>
            </a:ln>
            <a:effectLst>
              <a:outerShdw blurRad="50800" dist="38100" dir="2700000" algn="tl" rotWithShape="0">
                <a:prstClr val="black">
                  <a:alpha val="40000"/>
                </a:prstClr>
              </a:outerShdw>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effectLst/>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A0F-4F09-8FAD-79263EC687B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Sheet1!$E$2:$E$6</c:f>
              <c:numCache>
                <c:formatCode>0.0%</c:formatCode>
                <c:ptCount val="5"/>
                <c:pt idx="0">
                  <c:v>4.6499521652482258E-2</c:v>
                </c:pt>
                <c:pt idx="1">
                  <c:v>5.2161203658304435E-2</c:v>
                </c:pt>
                <c:pt idx="2">
                  <c:v>5.2952022707841225E-2</c:v>
                </c:pt>
                <c:pt idx="3">
                  <c:v>4.7219267821878116E-2</c:v>
                </c:pt>
                <c:pt idx="4">
                  <c:v>5.173722244698898E-2</c:v>
                </c:pt>
              </c:numCache>
            </c:numRef>
          </c:val>
          <c:extLst>
            <c:ext xmlns:c16="http://schemas.microsoft.com/office/drawing/2014/chart" uri="{C3380CC4-5D6E-409C-BE32-E72D297353CC}">
              <c16:uniqueId val="{00000004-EA0F-4F09-8FAD-79263EC687B2}"/>
            </c:ext>
          </c:extLst>
        </c:ser>
        <c:ser>
          <c:idx val="4"/>
          <c:order val="4"/>
          <c:tx>
            <c:strRef>
              <c:f>Sheet1!$F$1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Sheet1!$F$2:$F$6</c:f>
              <c:numCache>
                <c:formatCode>0.0%</c:formatCode>
                <c:ptCount val="5"/>
                <c:pt idx="0">
                  <c:v>3.5466698297543925E-2</c:v>
                </c:pt>
                <c:pt idx="1">
                  <c:v>4.274756033813356E-2</c:v>
                </c:pt>
                <c:pt idx="2">
                  <c:v>4.5254683131190902E-2</c:v>
                </c:pt>
                <c:pt idx="3">
                  <c:v>3.9068050129992968E-2</c:v>
                </c:pt>
                <c:pt idx="4">
                  <c:v>3.3529100922411986E-2</c:v>
                </c:pt>
              </c:numCache>
            </c:numRef>
          </c:val>
          <c:extLst>
            <c:ext xmlns:c16="http://schemas.microsoft.com/office/drawing/2014/chart" uri="{C3380CC4-5D6E-409C-BE32-E72D297353CC}">
              <c16:uniqueId val="{00000005-EA0F-4F09-8FAD-79263EC687B2}"/>
            </c:ext>
          </c:extLst>
        </c:ser>
        <c:ser>
          <c:idx val="5"/>
          <c:order val="5"/>
          <c:tx>
            <c:strRef>
              <c:f>Sheet1!$G$1</c:f>
              <c:strCache>
                <c:ptCount val="1"/>
                <c:pt idx="0">
                  <c:v>Streaming video other than TV/movies w/ads</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Sheet1!$G$2:$G$6</c:f>
              <c:numCache>
                <c:formatCode>0.0%</c:formatCode>
                <c:ptCount val="5"/>
                <c:pt idx="0">
                  <c:v>3.3739675017945094E-2</c:v>
                </c:pt>
                <c:pt idx="1">
                  <c:v>3.6414028463678423E-2</c:v>
                </c:pt>
                <c:pt idx="2">
                  <c:v>3.1686889748811668E-2</c:v>
                </c:pt>
                <c:pt idx="3">
                  <c:v>2.879303907723833E-2</c:v>
                </c:pt>
                <c:pt idx="4">
                  <c:v>3.2431897506251334E-2</c:v>
                </c:pt>
              </c:numCache>
            </c:numRef>
          </c:val>
          <c:extLst>
            <c:ext xmlns:c16="http://schemas.microsoft.com/office/drawing/2014/chart" uri="{C3380CC4-5D6E-409C-BE32-E72D297353CC}">
              <c16:uniqueId val="{00000006-EA0F-4F09-8FAD-79263EC687B2}"/>
            </c:ext>
          </c:extLst>
        </c:ser>
        <c:ser>
          <c:idx val="6"/>
          <c:order val="6"/>
          <c:tx>
            <c:strRef>
              <c:f>Sheet1!$H$1</c:f>
              <c:strCache>
                <c:ptCount val="1"/>
                <c:pt idx="0">
                  <c:v>Outdoor</c:v>
                </c:pt>
              </c:strCache>
            </c:strRef>
          </c:tx>
          <c:spPr>
            <a:solidFill>
              <a:srgbClr val="E3B905"/>
            </a:solidFill>
            <a:ln w="9525">
              <a:solidFill>
                <a:schemeClr val="tx1"/>
              </a:solidFill>
            </a:ln>
            <a:effectLst>
              <a:outerShdw blurRad="50800" dist="38100" dir="2700000" algn="tl" rotWithShape="0">
                <a:prstClr val="black">
                  <a:alpha val="40000"/>
                </a:prstClr>
              </a:outerShdw>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EA0F-4F09-8FAD-79263EC687B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Sheet1!$H$2:$H$6</c:f>
              <c:numCache>
                <c:formatCode>0.0%</c:formatCode>
                <c:ptCount val="5"/>
                <c:pt idx="0">
                  <c:v>3.1980504909821433E-2</c:v>
                </c:pt>
                <c:pt idx="1">
                  <c:v>3.6593321539369943E-2</c:v>
                </c:pt>
                <c:pt idx="2">
                  <c:v>3.5225832677807239E-2</c:v>
                </c:pt>
                <c:pt idx="3">
                  <c:v>2.4292194480867821E-2</c:v>
                </c:pt>
                <c:pt idx="4">
                  <c:v>3.4820398619849167E-2</c:v>
                </c:pt>
              </c:numCache>
            </c:numRef>
          </c:val>
          <c:extLst>
            <c:ext xmlns:c16="http://schemas.microsoft.com/office/drawing/2014/chart" uri="{C3380CC4-5D6E-409C-BE32-E72D297353CC}">
              <c16:uniqueId val="{00000008-EA0F-4F09-8FAD-79263EC687B2}"/>
            </c:ext>
          </c:extLst>
        </c:ser>
        <c:ser>
          <c:idx val="7"/>
          <c:order val="7"/>
          <c:tx>
            <c:strRef>
              <c:f>Sheet1!$I$1</c:f>
              <c:strCache>
                <c:ptCount val="1"/>
                <c:pt idx="0">
                  <c:v>Free streaming TV w//ads</c:v>
                </c:pt>
              </c:strCache>
            </c:strRef>
          </c:tx>
          <c:spPr>
            <a:solidFill>
              <a:srgbClr val="C5E0B4"/>
            </a:solidFill>
            <a:ln w="9525">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0F-4F09-8FAD-79263EC687B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0F-4F09-8FAD-79263EC687B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0F-4F09-8FAD-79263EC687B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0F-4F09-8FAD-79263EC687B2}"/>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0F-4F09-8FAD-79263EC687B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Sheet1!$I$2:$I$6</c:f>
              <c:numCache>
                <c:formatCode>0.0%</c:formatCode>
                <c:ptCount val="5"/>
                <c:pt idx="0">
                  <c:v>3.0527471794412141E-2</c:v>
                </c:pt>
                <c:pt idx="1">
                  <c:v>3.1933109246732511E-2</c:v>
                </c:pt>
                <c:pt idx="2">
                  <c:v>3.0134406431928992E-2</c:v>
                </c:pt>
                <c:pt idx="3">
                  <c:v>2.7527674411313582E-2</c:v>
                </c:pt>
                <c:pt idx="4">
                  <c:v>2.8705456933565885E-2</c:v>
                </c:pt>
              </c:numCache>
            </c:numRef>
          </c:val>
          <c:extLst>
            <c:ext xmlns:c16="http://schemas.microsoft.com/office/drawing/2014/chart" uri="{C3380CC4-5D6E-409C-BE32-E72D297353CC}">
              <c16:uniqueId val="{0000000E-EA0F-4F09-8FAD-79263EC687B2}"/>
            </c:ext>
          </c:extLst>
        </c:ser>
        <c:ser>
          <c:idx val="8"/>
          <c:order val="8"/>
          <c:tx>
            <c:strRef>
              <c:f>Sheet1!$J$1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0F-4F09-8FAD-79263EC687B2}"/>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A0F-4F09-8FAD-79263EC687B2}"/>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0F-4F09-8FAD-79263EC687B2}"/>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0F-4F09-8FAD-79263EC687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Sheet1!$J$2:$J$6</c:f>
              <c:numCache>
                <c:formatCode>0.0%</c:formatCode>
                <c:ptCount val="5"/>
                <c:pt idx="0">
                  <c:v>2.6659715930998192E-2</c:v>
                </c:pt>
                <c:pt idx="1">
                  <c:v>2.4838272386085769E-2</c:v>
                </c:pt>
                <c:pt idx="2">
                  <c:v>3.1647427720391676E-2</c:v>
                </c:pt>
                <c:pt idx="3">
                  <c:v>2.8419810746354988E-2</c:v>
                </c:pt>
                <c:pt idx="4">
                  <c:v>3.0279715044339423E-2</c:v>
                </c:pt>
              </c:numCache>
            </c:numRef>
          </c:val>
          <c:extLst>
            <c:ext xmlns:c16="http://schemas.microsoft.com/office/drawing/2014/chart" uri="{C3380CC4-5D6E-409C-BE32-E72D297353CC}">
              <c16:uniqueId val="{00000013-EA0F-4F09-8FAD-79263EC687B2}"/>
            </c:ext>
          </c:extLst>
        </c:ser>
        <c:ser>
          <c:idx val="9"/>
          <c:order val="9"/>
          <c:tx>
            <c:strRef>
              <c:f>Sheet1!$K$1</c:f>
              <c:strCache>
                <c:ptCount val="1"/>
                <c:pt idx="0">
                  <c:v>Ad on a website</c:v>
                </c:pt>
              </c:strCache>
            </c:strRef>
          </c:tx>
          <c:spPr>
            <a:solidFill>
              <a:srgbClr val="663300"/>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Sheet1!$K$2:$K$6</c:f>
              <c:numCache>
                <c:formatCode>0.0%</c:formatCode>
                <c:ptCount val="5"/>
                <c:pt idx="0">
                  <c:v>2.4098377022775747E-2</c:v>
                </c:pt>
                <c:pt idx="1">
                  <c:v>2.2798815858790324E-2</c:v>
                </c:pt>
                <c:pt idx="2">
                  <c:v>2.4057642785678332E-2</c:v>
                </c:pt>
                <c:pt idx="3">
                  <c:v>1.8570907142566501E-2</c:v>
                </c:pt>
                <c:pt idx="4">
                  <c:v>1.8445282425526174E-2</c:v>
                </c:pt>
              </c:numCache>
            </c:numRef>
          </c:val>
          <c:extLst>
            <c:ext xmlns:c16="http://schemas.microsoft.com/office/drawing/2014/chart" uri="{C3380CC4-5D6E-409C-BE32-E72D297353CC}">
              <c16:uniqueId val="{00000014-EA0F-4F09-8FAD-79263EC687B2}"/>
            </c:ext>
          </c:extLst>
        </c:ser>
        <c:ser>
          <c:idx val="10"/>
          <c:order val="10"/>
          <c:tx>
            <c:strRef>
              <c:f>Sheet1!$L$1</c:f>
              <c:strCache>
                <c:ptCount val="1"/>
                <c:pt idx="0">
                  <c:v>Ad in mail</c:v>
                </c:pt>
              </c:strCache>
            </c:strRef>
          </c:tx>
          <c:spPr>
            <a:solidFill>
              <a:srgbClr val="A46F05"/>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Sheet1!$L$2:$L$6</c:f>
              <c:numCache>
                <c:formatCode>0.0%</c:formatCode>
                <c:ptCount val="5"/>
                <c:pt idx="0">
                  <c:v>2.3906020248720707E-2</c:v>
                </c:pt>
                <c:pt idx="1">
                  <c:v>2.1407914823650079E-2</c:v>
                </c:pt>
                <c:pt idx="2">
                  <c:v>2.201392200337153E-2</c:v>
                </c:pt>
                <c:pt idx="3">
                  <c:v>2.441591088489202E-2</c:v>
                </c:pt>
                <c:pt idx="4">
                  <c:v>1.9567664971760788E-2</c:v>
                </c:pt>
              </c:numCache>
            </c:numRef>
          </c:val>
          <c:extLst>
            <c:ext xmlns:c16="http://schemas.microsoft.com/office/drawing/2014/chart" uri="{C3380CC4-5D6E-409C-BE32-E72D297353CC}">
              <c16:uniqueId val="{00000015-EA0F-4F09-8FAD-79263EC687B2}"/>
            </c:ext>
          </c:extLst>
        </c:ser>
        <c:ser>
          <c:idx val="11"/>
          <c:order val="11"/>
          <c:tx>
            <c:strRef>
              <c:f>Sheet1!$M$1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Sheet1!$M$2:$M$6</c:f>
              <c:numCache>
                <c:formatCode>0.0%</c:formatCode>
                <c:ptCount val="5"/>
                <c:pt idx="0">
                  <c:v>2.3707202303743766E-2</c:v>
                </c:pt>
                <c:pt idx="1">
                  <c:v>2.2159489769401422E-2</c:v>
                </c:pt>
                <c:pt idx="2">
                  <c:v>1.7855578364411671E-2</c:v>
                </c:pt>
                <c:pt idx="3">
                  <c:v>2.4623381026846414E-2</c:v>
                </c:pt>
                <c:pt idx="4">
                  <c:v>1.4062299717321727E-2</c:v>
                </c:pt>
              </c:numCache>
            </c:numRef>
          </c:val>
          <c:extLst>
            <c:ext xmlns:c16="http://schemas.microsoft.com/office/drawing/2014/chart" uri="{C3380CC4-5D6E-409C-BE32-E72D297353CC}">
              <c16:uniqueId val="{00000016-EA0F-4F09-8FAD-79263EC687B2}"/>
            </c:ext>
          </c:extLst>
        </c:ser>
        <c:ser>
          <c:idx val="12"/>
          <c:order val="12"/>
          <c:tx>
            <c:strRef>
              <c:f>Sheet1!$N$1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Sheet1!$N$2:$N$6</c:f>
              <c:numCache>
                <c:formatCode>0.0%</c:formatCode>
                <c:ptCount val="5"/>
                <c:pt idx="0">
                  <c:v>1.6730910554441692E-2</c:v>
                </c:pt>
                <c:pt idx="1">
                  <c:v>1.3385201987894394E-2</c:v>
                </c:pt>
                <c:pt idx="2">
                  <c:v>1.3242390673998914E-2</c:v>
                </c:pt>
                <c:pt idx="3">
                  <c:v>1.7683194088621141E-2</c:v>
                </c:pt>
                <c:pt idx="4">
                  <c:v>1.7772784672844513E-2</c:v>
                </c:pt>
              </c:numCache>
            </c:numRef>
          </c:val>
          <c:extLst>
            <c:ext xmlns:c16="http://schemas.microsoft.com/office/drawing/2014/chart" uri="{C3380CC4-5D6E-409C-BE32-E72D297353CC}">
              <c16:uniqueId val="{00000017-EA0F-4F09-8FAD-79263EC687B2}"/>
            </c:ext>
          </c:extLst>
        </c:ser>
        <c:ser>
          <c:idx val="13"/>
          <c:order val="13"/>
          <c:tx>
            <c:strRef>
              <c:f>Sheet1!$O$1</c:f>
              <c:strCache>
                <c:ptCount val="1"/>
                <c:pt idx="0">
                  <c:v>Movie theater</c:v>
                </c:pt>
              </c:strCache>
            </c:strRef>
          </c:tx>
          <c:spPr>
            <a:solidFill>
              <a:srgbClr val="9966FF"/>
            </a:solidFill>
            <a:ln>
              <a:solidFill>
                <a:schemeClr val="tx1"/>
              </a:solidFill>
            </a:ln>
            <a:effectLst>
              <a:outerShdw blurRad="50800" dist="38100" dir="2700000" algn="ctr" rotWithShape="0">
                <a:schemeClr val="tx1">
                  <a:alpha val="40000"/>
                </a:schemeClr>
              </a:outerShdw>
            </a:effectLst>
          </c:spPr>
          <c:invertIfNegative val="0"/>
          <c:dPt>
            <c:idx val="0"/>
            <c:invertIfNegative val="0"/>
            <c:bubble3D val="0"/>
            <c:extLst>
              <c:ext xmlns:c16="http://schemas.microsoft.com/office/drawing/2014/chart" uri="{C3380CC4-5D6E-409C-BE32-E72D297353CC}">
                <c16:uniqueId val="{00000018-EA0F-4F09-8FAD-79263EC687B2}"/>
              </c:ext>
            </c:extLst>
          </c:dPt>
          <c:cat>
            <c:strRef>
              <c:f>Sheet1!$A$2:$A$6</c:f>
              <c:strCache>
                <c:ptCount val="5"/>
                <c:pt idx="0">
                  <c:v>Awareness</c:v>
                </c:pt>
                <c:pt idx="1">
                  <c:v>Interest</c:v>
                </c:pt>
                <c:pt idx="2">
                  <c:v>Visit Store/Website for Info</c:v>
                </c:pt>
                <c:pt idx="3">
                  <c:v>Consideration</c:v>
                </c:pt>
                <c:pt idx="4">
                  <c:v>Purchase</c:v>
                </c:pt>
              </c:strCache>
            </c:strRef>
          </c:cat>
          <c:val>
            <c:numRef>
              <c:f>Sheet1!$O$2:$O$6</c:f>
              <c:numCache>
                <c:formatCode>0.0%</c:formatCode>
                <c:ptCount val="5"/>
                <c:pt idx="0">
                  <c:v>1.4457632673975276E-2</c:v>
                </c:pt>
                <c:pt idx="1">
                  <c:v>1.7492916433376891E-2</c:v>
                </c:pt>
                <c:pt idx="2">
                  <c:v>1.5095604096716926E-2</c:v>
                </c:pt>
                <c:pt idx="3">
                  <c:v>1.8086454790088618E-2</c:v>
                </c:pt>
                <c:pt idx="4">
                  <c:v>1.6439415741227637E-2</c:v>
                </c:pt>
              </c:numCache>
            </c:numRef>
          </c:val>
          <c:extLst>
            <c:ext xmlns:c16="http://schemas.microsoft.com/office/drawing/2014/chart" uri="{C3380CC4-5D6E-409C-BE32-E72D297353CC}">
              <c16:uniqueId val="{00000019-EA0F-4F09-8FAD-79263EC687B2}"/>
            </c:ext>
          </c:extLst>
        </c:ser>
        <c:ser>
          <c:idx val="14"/>
          <c:order val="14"/>
          <c:tx>
            <c:strRef>
              <c:f>Sheet1!$P$1</c:f>
              <c:strCache>
                <c:ptCount val="1"/>
                <c:pt idx="0">
                  <c:v>Yellow pages</c:v>
                </c:pt>
              </c:strCache>
            </c:strRef>
          </c:tx>
          <c:spPr>
            <a:solidFill>
              <a:srgbClr val="CCFF99"/>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Sheet1!$P$2:$P$6</c:f>
              <c:numCache>
                <c:formatCode>0.0%</c:formatCode>
                <c:ptCount val="5"/>
                <c:pt idx="0">
                  <c:v>1.4312512536924471E-2</c:v>
                </c:pt>
                <c:pt idx="1">
                  <c:v>9.515520141899339E-3</c:v>
                </c:pt>
                <c:pt idx="2">
                  <c:v>8.4161728185230267E-3</c:v>
                </c:pt>
                <c:pt idx="3">
                  <c:v>1.1863357696659601E-2</c:v>
                </c:pt>
                <c:pt idx="4">
                  <c:v>1.457241416798258E-2</c:v>
                </c:pt>
              </c:numCache>
            </c:numRef>
          </c:val>
          <c:extLst>
            <c:ext xmlns:c16="http://schemas.microsoft.com/office/drawing/2014/chart" uri="{C3380CC4-5D6E-409C-BE32-E72D297353CC}">
              <c16:uniqueId val="{0000001A-EA0F-4F09-8FAD-79263EC687B2}"/>
            </c:ext>
          </c:extLst>
        </c:ser>
        <c:ser>
          <c:idx val="15"/>
          <c:order val="15"/>
          <c:tx>
            <c:strRef>
              <c:f>Sheet1!$Q$1</c:f>
              <c:strCache>
                <c:ptCount val="1"/>
                <c:pt idx="0">
                  <c:v>Internet display/banner ad</c:v>
                </c:pt>
              </c:strCache>
            </c:strRef>
          </c:tx>
          <c:spPr>
            <a:solidFill>
              <a:srgbClr val="FF7373"/>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Visit Store/Website for Info</c:v>
                </c:pt>
                <c:pt idx="3">
                  <c:v>Consideration</c:v>
                </c:pt>
                <c:pt idx="4">
                  <c:v>Purchase</c:v>
                </c:pt>
              </c:strCache>
            </c:strRef>
          </c:cat>
          <c:val>
            <c:numRef>
              <c:f>Sheet1!$Q$2:$Q$6</c:f>
              <c:numCache>
                <c:formatCode>0.0%</c:formatCode>
                <c:ptCount val="5"/>
                <c:pt idx="0">
                  <c:v>1.2177457773317833E-2</c:v>
                </c:pt>
                <c:pt idx="1">
                  <c:v>1.05114533913953E-2</c:v>
                </c:pt>
                <c:pt idx="2">
                  <c:v>1.8065510465751076E-2</c:v>
                </c:pt>
                <c:pt idx="3">
                  <c:v>1.444265477274064E-2</c:v>
                </c:pt>
                <c:pt idx="4">
                  <c:v>9.7661923701911554E-3</c:v>
                </c:pt>
              </c:numCache>
            </c:numRef>
          </c:val>
          <c:extLst>
            <c:ext xmlns:c16="http://schemas.microsoft.com/office/drawing/2014/chart" uri="{C3380CC4-5D6E-409C-BE32-E72D297353CC}">
              <c16:uniqueId val="{0000001B-EA0F-4F09-8FAD-79263EC687B2}"/>
            </c:ext>
          </c:extLst>
        </c:ser>
        <c:dLbls>
          <c:showLegendKey val="0"/>
          <c:showVal val="0"/>
          <c:showCatName val="0"/>
          <c:showSerName val="0"/>
          <c:showPercent val="0"/>
          <c:showBubbleSize val="0"/>
        </c:dLbls>
        <c:gapWidth val="85"/>
        <c:overlap val="100"/>
        <c:axId val="849478880"/>
        <c:axId val="849477704"/>
      </c:barChart>
      <c:catAx>
        <c:axId val="84947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49477704"/>
        <c:crosses val="autoZero"/>
        <c:auto val="1"/>
        <c:lblAlgn val="ctr"/>
        <c:lblOffset val="0"/>
        <c:noMultiLvlLbl val="0"/>
      </c:catAx>
      <c:valAx>
        <c:axId val="849477704"/>
        <c:scaling>
          <c:orientation val="minMax"/>
        </c:scaling>
        <c:delete val="1"/>
        <c:axPos val="l"/>
        <c:numFmt formatCode="0.0%" sourceLinked="1"/>
        <c:majorTickMark val="none"/>
        <c:minorTickMark val="none"/>
        <c:tickLblPos val="nextTo"/>
        <c:crossAx val="849478880"/>
        <c:crosses val="autoZero"/>
        <c:crossBetween val="between"/>
      </c:valAx>
      <c:spPr>
        <a:noFill/>
        <a:ln>
          <a:noFill/>
        </a:ln>
        <a:effectLst/>
      </c:spPr>
    </c:plotArea>
    <c:legend>
      <c:legendPos val="b"/>
      <c:layout>
        <c:manualLayout>
          <c:xMode val="edge"/>
          <c:yMode val="edge"/>
          <c:x val="1.7589556709098585E-2"/>
          <c:y val="0.8118947379597119"/>
          <c:w val="0.94744540832586643"/>
          <c:h val="0.14448080336454808"/>
        </c:manualLayout>
      </c:layout>
      <c:overlay val="0"/>
      <c:spPr>
        <a:noFill/>
        <a:ln>
          <a:solidFill>
            <a:schemeClr val="tx1"/>
          </a:solid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61403508771929E-2"/>
          <c:y val="0.10564278431736028"/>
          <c:w val="0.97587719298245612"/>
          <c:h val="0.76671749003614798"/>
        </c:manualLayout>
      </c:layout>
      <c:barChart>
        <c:barDir val="col"/>
        <c:grouping val="clustered"/>
        <c:varyColors val="0"/>
        <c:ser>
          <c:idx val="0"/>
          <c:order val="0"/>
          <c:tx>
            <c:strRef>
              <c:f>Sheet1!$B$1</c:f>
              <c:strCache>
                <c:ptCount val="1"/>
                <c:pt idx="0">
                  <c:v>Saw/Heard/Read 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TV (Broadcast &amp; Cable)</c:v>
                </c:pt>
                <c:pt idx="1">
                  <c:v>Radio</c:v>
                </c:pt>
                <c:pt idx="2">
                  <c:v>Social media</c:v>
                </c:pt>
                <c:pt idx="3">
                  <c:v>Outdoor</c:v>
                </c:pt>
                <c:pt idx="4">
                  <c:v>Paid streaming TV w/ads</c:v>
                </c:pt>
                <c:pt idx="5">
                  <c:v>Streaming video other than TV/movies w/ads</c:v>
                </c:pt>
                <c:pt idx="6">
                  <c:v>Free streaming TV w/ads</c:v>
                </c:pt>
              </c:strCache>
            </c:strRef>
          </c:cat>
          <c:val>
            <c:numRef>
              <c:f>Sheet1!$B$2:$B$9</c:f>
              <c:numCache>
                <c:formatCode>0%</c:formatCode>
                <c:ptCount val="7"/>
                <c:pt idx="0">
                  <c:v>0.69499999999999995</c:v>
                </c:pt>
                <c:pt idx="1">
                  <c:v>0.27300000000000002</c:v>
                </c:pt>
                <c:pt idx="2">
                  <c:v>0.26200000000000001</c:v>
                </c:pt>
                <c:pt idx="3">
                  <c:v>0.24299999999999999</c:v>
                </c:pt>
                <c:pt idx="4">
                  <c:v>0.223</c:v>
                </c:pt>
                <c:pt idx="5">
                  <c:v>0.21</c:v>
                </c:pt>
                <c:pt idx="6">
                  <c:v>0.19</c:v>
                </c:pt>
              </c:numCache>
            </c:numRef>
          </c:val>
          <c:extLst>
            <c:ext xmlns:c16="http://schemas.microsoft.com/office/drawing/2014/chart" uri="{C3380CC4-5D6E-409C-BE32-E72D297353CC}">
              <c16:uniqueId val="{00000000-A429-4BFF-A151-3CEF43D395A4}"/>
            </c:ext>
          </c:extLst>
        </c:ser>
        <c:ser>
          <c:idx val="1"/>
          <c:order val="1"/>
          <c:tx>
            <c:strRef>
              <c:f>Sheet1!$C$1</c:f>
              <c:strCache>
                <c:ptCount val="1"/>
                <c:pt idx="0">
                  <c:v>Most, 2nd Most and 3rd Most Important for Awareness</c:v>
                </c:pt>
              </c:strCache>
            </c:strRef>
          </c:tx>
          <c:spPr>
            <a:solidFill>
              <a:schemeClr val="accent2"/>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TV (Broadcast &amp; Cable)</c:v>
                </c:pt>
                <c:pt idx="1">
                  <c:v>Radio</c:v>
                </c:pt>
                <c:pt idx="2">
                  <c:v>Social media</c:v>
                </c:pt>
                <c:pt idx="3">
                  <c:v>Outdoor</c:v>
                </c:pt>
                <c:pt idx="4">
                  <c:v>Paid streaming TV w/ads</c:v>
                </c:pt>
                <c:pt idx="5">
                  <c:v>Streaming video other than TV/movies w/ads</c:v>
                </c:pt>
                <c:pt idx="6">
                  <c:v>Free streaming TV w/ads</c:v>
                </c:pt>
              </c:strCache>
            </c:strRef>
          </c:cat>
          <c:val>
            <c:numRef>
              <c:f>Sheet1!$C$2:$C$9</c:f>
              <c:numCache>
                <c:formatCode>0%</c:formatCode>
                <c:ptCount val="7"/>
                <c:pt idx="0">
                  <c:v>0.58799999999999997</c:v>
                </c:pt>
                <c:pt idx="1">
                  <c:v>0.153</c:v>
                </c:pt>
                <c:pt idx="2">
                  <c:v>0.14299999999999999</c:v>
                </c:pt>
                <c:pt idx="3">
                  <c:v>0.126</c:v>
                </c:pt>
                <c:pt idx="4">
                  <c:v>0.129</c:v>
                </c:pt>
                <c:pt idx="5">
                  <c:v>0.1</c:v>
                </c:pt>
                <c:pt idx="6">
                  <c:v>0.09</c:v>
                </c:pt>
              </c:numCache>
            </c:numRef>
          </c:val>
          <c:extLst>
            <c:ext xmlns:c16="http://schemas.microsoft.com/office/drawing/2014/chart" uri="{C3380CC4-5D6E-409C-BE32-E72D297353CC}">
              <c16:uniqueId val="{00000001-A429-4BFF-A151-3CEF43D395A4}"/>
            </c:ext>
          </c:extLst>
        </c:ser>
        <c:dLbls>
          <c:showLegendKey val="0"/>
          <c:showVal val="0"/>
          <c:showCatName val="0"/>
          <c:showSerName val="0"/>
          <c:showPercent val="0"/>
          <c:showBubbleSize val="0"/>
        </c:dLbls>
        <c:gapWidth val="66"/>
        <c:overlap val="-6"/>
        <c:axId val="849479272"/>
        <c:axId val="849478488"/>
      </c:barChart>
      <c:catAx>
        <c:axId val="84947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49478488"/>
        <c:crosses val="autoZero"/>
        <c:auto val="1"/>
        <c:lblAlgn val="ctr"/>
        <c:lblOffset val="100"/>
        <c:noMultiLvlLbl val="0"/>
      </c:catAx>
      <c:valAx>
        <c:axId val="849478488"/>
        <c:scaling>
          <c:orientation val="minMax"/>
        </c:scaling>
        <c:delete val="1"/>
        <c:axPos val="l"/>
        <c:numFmt formatCode="0%" sourceLinked="1"/>
        <c:majorTickMark val="none"/>
        <c:minorTickMark val="none"/>
        <c:tickLblPos val="nextTo"/>
        <c:crossAx val="849479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61403508771929E-2"/>
          <c:y val="0.14389934192232831"/>
          <c:w val="0.97587719298245612"/>
          <c:h val="0.77096996941329132"/>
        </c:manualLayout>
      </c:layout>
      <c:barChart>
        <c:barDir val="col"/>
        <c:grouping val="clustered"/>
        <c:varyColors val="0"/>
        <c:ser>
          <c:idx val="0"/>
          <c:order val="0"/>
          <c:tx>
            <c:strRef>
              <c:f>Sheet1!$B$1</c:f>
              <c:strCache>
                <c:ptCount val="1"/>
                <c:pt idx="0">
                  <c:v>Saw/Heard/Read Ad</c:v>
                </c:pt>
              </c:strCache>
            </c:strRef>
          </c:tx>
          <c:spPr>
            <a:solidFill>
              <a:schemeClr val="accent1"/>
            </a:solidFill>
            <a:ln>
              <a:solidFill>
                <a:schemeClr val="tx1"/>
              </a:solidFill>
            </a:ln>
            <a:effectLst/>
          </c:spPr>
          <c:invertIfNegative val="0"/>
          <c:cat>
            <c:strRef>
              <c:f>Sheet1!$A$2:$A$9</c:f>
              <c:strCache>
                <c:ptCount val="7"/>
                <c:pt idx="0">
                  <c:v>TV (Broadcast &amp; Cable)</c:v>
                </c:pt>
                <c:pt idx="1">
                  <c:v>Radio</c:v>
                </c:pt>
                <c:pt idx="2">
                  <c:v>Social media</c:v>
                </c:pt>
                <c:pt idx="3">
                  <c:v>Outdoor</c:v>
                </c:pt>
                <c:pt idx="4">
                  <c:v>Paid streaming TV with ads</c:v>
                </c:pt>
                <c:pt idx="5">
                  <c:v>Streaming video other than TV/movies w/ads</c:v>
                </c:pt>
                <c:pt idx="6">
                  <c:v>Free streaming TV w/ads</c:v>
                </c:pt>
              </c:strCache>
            </c:strRef>
          </c:cat>
          <c:val>
            <c:numRef>
              <c:f>Sheet1!$B$2:$B$9</c:f>
              <c:numCache>
                <c:formatCode>0%</c:formatCode>
                <c:ptCount val="7"/>
                <c:pt idx="0">
                  <c:v>0.69499999999999995</c:v>
                </c:pt>
                <c:pt idx="1">
                  <c:v>0.27300000000000002</c:v>
                </c:pt>
                <c:pt idx="2">
                  <c:v>0.26200000000000001</c:v>
                </c:pt>
                <c:pt idx="3">
                  <c:v>0.24299999999999999</c:v>
                </c:pt>
                <c:pt idx="4">
                  <c:v>0.223</c:v>
                </c:pt>
                <c:pt idx="5">
                  <c:v>0.21</c:v>
                </c:pt>
                <c:pt idx="6">
                  <c:v>0.19</c:v>
                </c:pt>
              </c:numCache>
            </c:numRef>
          </c:val>
          <c:extLst>
            <c:ext xmlns:c16="http://schemas.microsoft.com/office/drawing/2014/chart" uri="{C3380CC4-5D6E-409C-BE32-E72D297353CC}">
              <c16:uniqueId val="{00000000-5096-4E3D-9207-E38475CB5953}"/>
            </c:ext>
          </c:extLst>
        </c:ser>
        <c:ser>
          <c:idx val="1"/>
          <c:order val="1"/>
          <c:tx>
            <c:strRef>
              <c:f>Sheet1!$C$1</c:f>
              <c:strCache>
                <c:ptCount val="1"/>
                <c:pt idx="0">
                  <c:v>Most Important for Awareness</c:v>
                </c:pt>
              </c:strCache>
            </c:strRef>
          </c:tx>
          <c:spPr>
            <a:solidFill>
              <a:srgbClr val="FF0000"/>
            </a:solidFill>
            <a:ln>
              <a:solidFill>
                <a:schemeClr val="tx1"/>
              </a:solidFill>
            </a:ln>
            <a:effectLst/>
          </c:spPr>
          <c:invertIfNegative val="0"/>
          <c:dLbls>
            <c:dLbl>
              <c:idx val="0"/>
              <c:layout>
                <c:manualLayout>
                  <c:x val="0"/>
                  <c:y val="7.3539021225322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96-4E3D-9207-E38475CB5953}"/>
                </c:ext>
              </c:extLst>
            </c:dLbl>
            <c:dLbl>
              <c:idx val="1"/>
              <c:layout>
                <c:manualLayout>
                  <c:x val="0"/>
                  <c:y val="5.51265177495597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96-4E3D-9207-E38475CB5953}"/>
                </c:ext>
              </c:extLst>
            </c:dLbl>
            <c:dLbl>
              <c:idx val="2"/>
              <c:layout>
                <c:manualLayout>
                  <c:x val="-8.0408427840126275E-17"/>
                  <c:y val="5.34002224487904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96-4E3D-9207-E38475CB5953}"/>
                </c:ext>
              </c:extLst>
            </c:dLbl>
            <c:dLbl>
              <c:idx val="3"/>
              <c:layout>
                <c:manualLayout>
                  <c:x val="5.4824561403508769E-3"/>
                  <c:y val="5.34396144220964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96-4E3D-9207-E38475CB5953}"/>
                </c:ext>
              </c:extLst>
            </c:dLbl>
            <c:dLbl>
              <c:idx val="4"/>
              <c:layout>
                <c:manualLayout>
                  <c:x val="-1.6081685568025255E-16"/>
                  <c:y val="5.23804337751413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96-4E3D-9207-E38475CB595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TV (Broadcast &amp; Cable)</c:v>
                </c:pt>
                <c:pt idx="1">
                  <c:v>Radio</c:v>
                </c:pt>
                <c:pt idx="2">
                  <c:v>Social media</c:v>
                </c:pt>
                <c:pt idx="3">
                  <c:v>Outdoor</c:v>
                </c:pt>
                <c:pt idx="4">
                  <c:v>Paid streaming TV with ads</c:v>
                </c:pt>
                <c:pt idx="5">
                  <c:v>Streaming video other than TV/movies w/ads</c:v>
                </c:pt>
                <c:pt idx="6">
                  <c:v>Free streaming TV w/ads</c:v>
                </c:pt>
              </c:strCache>
            </c:strRef>
          </c:cat>
          <c:val>
            <c:numRef>
              <c:f>Sheet1!$C$2:$C$9</c:f>
              <c:numCache>
                <c:formatCode>0%</c:formatCode>
                <c:ptCount val="7"/>
                <c:pt idx="0">
                  <c:v>0.45500000000000002</c:v>
                </c:pt>
                <c:pt idx="1">
                  <c:v>0.05</c:v>
                </c:pt>
                <c:pt idx="2">
                  <c:v>4.5999999999999999E-2</c:v>
                </c:pt>
                <c:pt idx="3">
                  <c:v>3.2000000000000001E-2</c:v>
                </c:pt>
                <c:pt idx="4">
                  <c:v>0.05</c:v>
                </c:pt>
                <c:pt idx="5">
                  <c:v>0.03</c:v>
                </c:pt>
                <c:pt idx="6">
                  <c:v>0.03</c:v>
                </c:pt>
              </c:numCache>
            </c:numRef>
          </c:val>
          <c:extLst>
            <c:ext xmlns:c16="http://schemas.microsoft.com/office/drawing/2014/chart" uri="{C3380CC4-5D6E-409C-BE32-E72D297353CC}">
              <c16:uniqueId val="{00000006-5096-4E3D-9207-E38475CB5953}"/>
            </c:ext>
          </c:extLst>
        </c:ser>
        <c:dLbls>
          <c:showLegendKey val="0"/>
          <c:showVal val="0"/>
          <c:showCatName val="0"/>
          <c:showSerName val="0"/>
          <c:showPercent val="0"/>
          <c:showBubbleSize val="0"/>
        </c:dLbls>
        <c:gapWidth val="66"/>
        <c:overlap val="-6"/>
        <c:axId val="849484760"/>
        <c:axId val="849482800"/>
      </c:barChart>
      <c:catAx>
        <c:axId val="849484760"/>
        <c:scaling>
          <c:orientation val="minMax"/>
        </c:scaling>
        <c:delete val="1"/>
        <c:axPos val="b"/>
        <c:numFmt formatCode="General" sourceLinked="1"/>
        <c:majorTickMark val="none"/>
        <c:minorTickMark val="none"/>
        <c:tickLblPos val="nextTo"/>
        <c:crossAx val="849482800"/>
        <c:crosses val="autoZero"/>
        <c:auto val="1"/>
        <c:lblAlgn val="ctr"/>
        <c:lblOffset val="100"/>
        <c:noMultiLvlLbl val="0"/>
      </c:catAx>
      <c:valAx>
        <c:axId val="849482800"/>
        <c:scaling>
          <c:orientation val="minMax"/>
        </c:scaling>
        <c:delete val="1"/>
        <c:axPos val="l"/>
        <c:numFmt formatCode="0%" sourceLinked="1"/>
        <c:majorTickMark val="none"/>
        <c:minorTickMark val="none"/>
        <c:tickLblPos val="nextTo"/>
        <c:crossAx val="849484760"/>
        <c:crosses val="autoZero"/>
        <c:crossBetween val="between"/>
      </c:valAx>
      <c:spPr>
        <a:noFill/>
        <a:ln>
          <a:noFill/>
        </a:ln>
        <a:effectLst/>
      </c:spPr>
    </c:plotArea>
    <c:legend>
      <c:legendPos val="t"/>
      <c:legendEntry>
        <c:idx val="0"/>
        <c:delete val="1"/>
      </c:legendEntry>
      <c:layout>
        <c:manualLayout>
          <c:xMode val="edge"/>
          <c:yMode val="edge"/>
          <c:x val="0.18009531703273932"/>
          <c:y val="0.1244248771897303"/>
          <c:w val="0.66118343348528807"/>
          <c:h val="8.228968303761345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Automotive Category: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369068237089188"/>
          <c:y val="0.11658704858297175"/>
          <c:w val="0.34271619552806959"/>
          <c:h val="0.84454533576656665"/>
        </c:manualLayout>
      </c:layout>
      <c:pieChart>
        <c:varyColors val="1"/>
        <c:ser>
          <c:idx val="0"/>
          <c:order val="0"/>
          <c:tx>
            <c:strRef>
              <c:f>Sheet1!$B$1</c:f>
              <c:strCache>
                <c:ptCount val="1"/>
                <c:pt idx="0">
                  <c:v>All 6 Categories</c:v>
                </c:pt>
              </c:strCache>
            </c:strRef>
          </c:tx>
          <c:spPr>
            <a:solidFill>
              <a:schemeClr val="accent6">
                <a:lumMod val="60000"/>
                <a:lumOff val="40000"/>
              </a:schemeClr>
            </a:solidFill>
            <a:ln>
              <a:solidFill>
                <a:schemeClr val="tx1"/>
              </a:solidFill>
            </a:ln>
          </c:spPr>
          <c:dPt>
            <c:idx val="0"/>
            <c:bubble3D val="0"/>
            <c:spPr>
              <a:solidFill>
                <a:srgbClr val="99CC00"/>
              </a:solidFill>
              <a:ln w="19050">
                <a:solidFill>
                  <a:schemeClr val="tx1"/>
                </a:solidFill>
              </a:ln>
              <a:effectLst/>
            </c:spPr>
            <c:extLst>
              <c:ext xmlns:c16="http://schemas.microsoft.com/office/drawing/2014/chart" uri="{C3380CC4-5D6E-409C-BE32-E72D297353CC}">
                <c16:uniqueId val="{00000001-751E-4626-9BE4-EB25C97D73C2}"/>
              </c:ext>
            </c:extLst>
          </c:dPt>
          <c:dPt>
            <c:idx val="1"/>
            <c:bubble3D val="0"/>
            <c:spPr>
              <a:solidFill>
                <a:srgbClr val="008000"/>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51E-4626-9BE4-EB25C97D73C2}"/>
              </c:ext>
            </c:extLst>
          </c:dPt>
          <c:dLbls>
            <c:dLbl>
              <c:idx val="0"/>
              <c:layout>
                <c:manualLayout>
                  <c:x val="-9.5076364642586994E-2"/>
                  <c:y val="0.26787969670548512"/>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7BED724B-A85C-44CE-BFB6-1F00A40E46CC}" type="CATEGORYNAME">
                      <a:rPr lang="en-US">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fld id="{7CE3CEAC-4F1E-4553-B2A7-0B952D768FA9}" type="VALUE">
                      <a:rPr lang="en-US" b="1">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51E-4626-9BE4-EB25C97D73C2}"/>
                </c:ext>
              </c:extLst>
            </c:dLbl>
            <c:dLbl>
              <c:idx val="1"/>
              <c:layout>
                <c:manualLayout>
                  <c:x val="0.17257128762905005"/>
                  <c:y val="-0.44054337420698597"/>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6FCABB7D-C89A-4122-BFF3-2CCDE32638BE}" type="CATEGORYNAME">
                      <a:rPr lang="en-US">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endParaRPr lang="en-US" baseline="0" dirty="0">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fld id="{EA7D4FC5-D34C-4A1E-8E2D-FCDC2B99DE5C}" type="VALUE">
                      <a:rPr lang="en-US" b="1">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025172186706872"/>
                      <c:h val="0.14196242171189979"/>
                    </c:manualLayout>
                  </c15:layout>
                  <c15:dlblFieldTable/>
                  <c15:showDataLabelsRange val="0"/>
                </c:ext>
                <c:ext xmlns:c16="http://schemas.microsoft.com/office/drawing/2014/chart" uri="{C3380CC4-5D6E-409C-BE32-E72D297353CC}">
                  <c16:uniqueId val="{00000003-751E-4626-9BE4-EB25C97D73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Cable TV</c:v>
                </c:pt>
                <c:pt idx="1">
                  <c:v>Broadcast TV</c:v>
                </c:pt>
              </c:strCache>
            </c:strRef>
          </c:cat>
          <c:val>
            <c:numRef>
              <c:f>Sheet1!$B$2:$B$3</c:f>
              <c:numCache>
                <c:formatCode>0.00%</c:formatCode>
                <c:ptCount val="2"/>
                <c:pt idx="0">
                  <c:v>0.32</c:v>
                </c:pt>
                <c:pt idx="1">
                  <c:v>0.68</c:v>
                </c:pt>
              </c:numCache>
            </c:numRef>
          </c:val>
          <c:extLst>
            <c:ext xmlns:c16="http://schemas.microsoft.com/office/drawing/2014/chart" uri="{C3380CC4-5D6E-409C-BE32-E72D297353CC}">
              <c16:uniqueId val="{00000004-751E-4626-9BE4-EB25C97D73C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2.8891170435420332E-2"/>
          <c:w val="0.56515519431038874"/>
          <c:h val="0.96400046159298358"/>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D0F-4030-BCB3-73AA3317A491}"/>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D0F-4030-BCB3-73AA3317A491}"/>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D0F-4030-BCB3-73AA3317A491}"/>
              </c:ext>
            </c:extLst>
          </c:dPt>
          <c:dPt>
            <c:idx val="3"/>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D0F-4030-BCB3-73AA3317A491}"/>
              </c:ext>
            </c:extLst>
          </c:dPt>
          <c:dPt>
            <c:idx val="4"/>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D0F-4030-BCB3-73AA3317A491}"/>
              </c:ext>
            </c:extLst>
          </c:dPt>
          <c:dPt>
            <c:idx val="5"/>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D0F-4030-BCB3-73AA3317A491}"/>
              </c:ext>
            </c:extLst>
          </c:dPt>
          <c:dPt>
            <c:idx val="6"/>
            <c:invertIfNegative val="0"/>
            <c:bubble3D val="0"/>
            <c:spPr>
              <a:solidFill>
                <a:srgbClr val="809384"/>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D0F-4030-BCB3-73AA3317A491}"/>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D0F-4030-BCB3-73AA3317A491}"/>
              </c:ext>
            </c:extLst>
          </c:dPt>
          <c:dPt>
            <c:idx val="8"/>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D0F-4030-BCB3-73AA3317A491}"/>
              </c:ext>
            </c:extLst>
          </c:dPt>
          <c:dPt>
            <c:idx val="9"/>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D0F-4030-BCB3-73AA3317A491}"/>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D0F-4030-BCB3-73AA3317A491}"/>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D0F-4030-BCB3-73AA3317A491}"/>
              </c:ext>
            </c:extLst>
          </c:dPt>
          <c:dPt>
            <c:idx val="12"/>
            <c:invertIfNegative val="0"/>
            <c:bubble3D val="0"/>
            <c:spPr>
              <a:solidFill>
                <a:srgbClr val="7A0B4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D0F-4030-BCB3-73AA3317A491}"/>
              </c:ext>
            </c:extLst>
          </c:dPt>
          <c:dPt>
            <c:idx val="13"/>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D0F-4030-BCB3-73AA3317A491}"/>
              </c:ext>
            </c:extLst>
          </c:dPt>
          <c:dPt>
            <c:idx val="14"/>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D0F-4030-BCB3-73AA3317A491}"/>
              </c:ext>
            </c:extLst>
          </c:dPt>
          <c:dPt>
            <c:idx val="15"/>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D0F-4030-BCB3-73AA3317A491}"/>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3D0F-4030-BCB3-73AA3317A491}"/>
              </c:ext>
            </c:extLst>
          </c:dPt>
          <c:dPt>
            <c:idx val="17"/>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3D0F-4030-BCB3-73AA3317A491}"/>
              </c:ext>
            </c:extLst>
          </c:dPt>
          <c:dPt>
            <c:idx val="18"/>
            <c:invertIfNegative val="0"/>
            <c:bubble3D val="0"/>
            <c:spPr>
              <a:solidFill>
                <a:srgbClr val="AA68DD"/>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3D0F-4030-BCB3-73AA3317A491}"/>
              </c:ext>
            </c:extLst>
          </c:dPt>
          <c:dPt>
            <c:idx val="19"/>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3D0F-4030-BCB3-73AA3317A491}"/>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3D0F-4030-BCB3-73AA3317A491}"/>
              </c:ext>
            </c:extLst>
          </c:dPt>
          <c:dPt>
            <c:idx val="21"/>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3D0F-4030-BCB3-73AA3317A491}"/>
              </c:ext>
            </c:extLst>
          </c:dPt>
          <c:dPt>
            <c:idx val="22"/>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3D0F-4030-BCB3-73AA3317A491}"/>
              </c:ext>
            </c:extLst>
          </c:dPt>
          <c:dPt>
            <c:idx val="23"/>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F-3D0F-4030-BCB3-73AA3317A491}"/>
              </c:ext>
            </c:extLst>
          </c:dPt>
          <c:dPt>
            <c:idx val="24"/>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31-3D0F-4030-BCB3-73AA3317A491}"/>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Television (Broadcast/Cable)</c:v>
                </c:pt>
                <c:pt idx="1">
                  <c:v>Broadcast TV</c:v>
                </c:pt>
                <c:pt idx="2">
                  <c:v>Cable TV</c:v>
                </c:pt>
                <c:pt idx="3">
                  <c:v>Email</c:v>
                </c:pt>
                <c:pt idx="4">
                  <c:v>Search</c:v>
                </c:pt>
                <c:pt idx="5">
                  <c:v>Social Media</c:v>
                </c:pt>
                <c:pt idx="6">
                  <c:v>Paid Streaming Programs on TV With Ads</c:v>
                </c:pt>
                <c:pt idx="7">
                  <c:v>Radio</c:v>
                </c:pt>
                <c:pt idx="8">
                  <c:v>Free Streaming Programs on TV With Ads</c:v>
                </c:pt>
                <c:pt idx="9">
                  <c:v>Paid Streaming Programs on TV No Ads</c:v>
                </c:pt>
                <c:pt idx="10">
                  <c:v>Streaming Video Other Than TV Programs on Digital Media</c:v>
                </c:pt>
                <c:pt idx="11">
                  <c:v>Streaming Video Other Than TV Programs on TV</c:v>
                </c:pt>
                <c:pt idx="12">
                  <c:v>Paid Streaming Programs on Digital Media With Ads</c:v>
                </c:pt>
                <c:pt idx="13">
                  <c:v>Newspapers</c:v>
                </c:pt>
                <c:pt idx="14">
                  <c:v>Streaming Audio</c:v>
                </c:pt>
                <c:pt idx="15">
                  <c:v>Paid Streaming Programs on Digital Media No Ads</c:v>
                </c:pt>
                <c:pt idx="16">
                  <c:v>Magazines</c:v>
                </c:pt>
                <c:pt idx="17">
                  <c:v>Broadcast TV News Websites/Apps</c:v>
                </c:pt>
                <c:pt idx="18">
                  <c:v>Any other news website</c:v>
                </c:pt>
                <c:pt idx="19">
                  <c:v>Free Streaming Programs on Digital Media With Ads</c:v>
                </c:pt>
                <c:pt idx="20">
                  <c:v>Podcasts</c:v>
                </c:pt>
                <c:pt idx="21">
                  <c:v>Digital Newspaper</c:v>
                </c:pt>
                <c:pt idx="22">
                  <c:v>Cable News Channels' Websites/Apps</c:v>
                </c:pt>
                <c:pt idx="23">
                  <c:v>Local Radio Stations Websites/Apps</c:v>
                </c:pt>
                <c:pt idx="24">
                  <c:v>Digital Magazine</c:v>
                </c:pt>
              </c:strCache>
            </c:strRef>
          </c:cat>
          <c:val>
            <c:numRef>
              <c:f>Sheet1!$B$2:$B$26</c:f>
              <c:numCache>
                <c:formatCode>0.0%</c:formatCode>
                <c:ptCount val="25"/>
                <c:pt idx="0">
                  <c:v>0.83399999999999996</c:v>
                </c:pt>
                <c:pt idx="1">
                  <c:v>0.82599999999999996</c:v>
                </c:pt>
                <c:pt idx="2">
                  <c:v>0.64400000000000002</c:v>
                </c:pt>
                <c:pt idx="3">
                  <c:v>0.627</c:v>
                </c:pt>
                <c:pt idx="4">
                  <c:v>0.60899999999999999</c:v>
                </c:pt>
                <c:pt idx="5">
                  <c:v>0.6</c:v>
                </c:pt>
                <c:pt idx="6">
                  <c:v>0.55900000000000005</c:v>
                </c:pt>
                <c:pt idx="7" formatCode="0%">
                  <c:v>0.52300000000000002</c:v>
                </c:pt>
                <c:pt idx="8" formatCode="0%">
                  <c:v>0.50600000000000001</c:v>
                </c:pt>
                <c:pt idx="9">
                  <c:v>0.48</c:v>
                </c:pt>
                <c:pt idx="10">
                  <c:v>0.45100000000000001</c:v>
                </c:pt>
                <c:pt idx="11">
                  <c:v>0.39500000000000002</c:v>
                </c:pt>
                <c:pt idx="12">
                  <c:v>0.35599999999999998</c:v>
                </c:pt>
                <c:pt idx="13">
                  <c:v>0.3</c:v>
                </c:pt>
                <c:pt idx="14">
                  <c:v>0.26300000000000001</c:v>
                </c:pt>
                <c:pt idx="15">
                  <c:v>0.26300000000000001</c:v>
                </c:pt>
                <c:pt idx="16">
                  <c:v>0.23699999999999999</c:v>
                </c:pt>
                <c:pt idx="17">
                  <c:v>0.23300000000000001</c:v>
                </c:pt>
                <c:pt idx="18">
                  <c:v>0.215</c:v>
                </c:pt>
                <c:pt idx="19">
                  <c:v>0.19800000000000001</c:v>
                </c:pt>
                <c:pt idx="20">
                  <c:v>0.19700000000000001</c:v>
                </c:pt>
                <c:pt idx="21">
                  <c:v>0.189</c:v>
                </c:pt>
                <c:pt idx="22">
                  <c:v>0.153</c:v>
                </c:pt>
                <c:pt idx="23">
                  <c:v>0.14099999999999999</c:v>
                </c:pt>
                <c:pt idx="24">
                  <c:v>0.124</c:v>
                </c:pt>
              </c:numCache>
            </c:numRef>
          </c:val>
          <c:extLst>
            <c:ext xmlns:c16="http://schemas.microsoft.com/office/drawing/2014/chart" uri="{C3380CC4-5D6E-409C-BE32-E72D297353CC}">
              <c16:uniqueId val="{00000032-3D0F-4030-BCB3-73AA3317A491}"/>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0.31283</cdr:x>
      <cdr:y>0.136</cdr:y>
    </cdr:from>
    <cdr:to>
      <cdr:x>0.64986</cdr:x>
      <cdr:y>0.19847</cdr:y>
    </cdr:to>
    <cdr:sp macro="" textlink="">
      <cdr:nvSpPr>
        <cdr:cNvPr id="2" name="TextBox 1">
          <a:extLst xmlns:a="http://schemas.openxmlformats.org/drawingml/2006/main">
            <a:ext uri="{FF2B5EF4-FFF2-40B4-BE49-F238E27FC236}">
              <a16:creationId xmlns:a16="http://schemas.microsoft.com/office/drawing/2014/main" id="{DE01DE8D-41EB-547D-9525-516BA4FBB97A}"/>
            </a:ext>
          </a:extLst>
        </cdr:cNvPr>
        <cdr:cNvSpPr txBox="1"/>
      </cdr:nvSpPr>
      <cdr:spPr>
        <a:xfrm xmlns:a="http://schemas.openxmlformats.org/drawingml/2006/main">
          <a:off x="3551322" y="871045"/>
          <a:ext cx="3826042" cy="40011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600" b="1" dirty="0"/>
            <a:t>Automotive: % A18+</a:t>
          </a:r>
        </a:p>
      </cdr:txBody>
    </cdr:sp>
  </cdr:relSizeAnchor>
</c:userShapes>
</file>

<file path=ppt/drawings/drawing2.xml><?xml version="1.0" encoding="utf-8"?>
<c:userShapes xmlns:c="http://schemas.openxmlformats.org/drawingml/2006/chart">
  <cdr:relSizeAnchor xmlns:cdr="http://schemas.openxmlformats.org/drawingml/2006/chartDrawing">
    <cdr:from>
      <cdr:x>0.22794</cdr:x>
      <cdr:y>0.50114</cdr:y>
    </cdr:from>
    <cdr:to>
      <cdr:x>0.42794</cdr:x>
      <cdr:y>0.6764</cdr:y>
    </cdr:to>
    <cdr:sp macro="" textlink="">
      <cdr:nvSpPr>
        <cdr:cNvPr id="2" name="TextBox 1">
          <a:extLst xmlns:a="http://schemas.openxmlformats.org/drawingml/2006/main">
            <a:ext uri="{FF2B5EF4-FFF2-40B4-BE49-F238E27FC236}">
              <a16:creationId xmlns:a16="http://schemas.microsoft.com/office/drawing/2014/main" id="{9F6AB7A9-7683-4FA3-8E9D-3D09626A5927}"/>
            </a:ext>
          </a:extLst>
        </cdr:cNvPr>
        <cdr:cNvSpPr txBox="1"/>
      </cdr:nvSpPr>
      <cdr:spPr>
        <a:xfrm xmlns:a="http://schemas.openxmlformats.org/drawingml/2006/main">
          <a:off x="1511074" y="2674105"/>
          <a:ext cx="1325880" cy="935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b="1" dirty="0">
              <a:solidFill>
                <a:schemeClr val="bg1"/>
              </a:solidFill>
            </a:rPr>
            <a:t>Linear TV</a:t>
          </a:r>
        </a:p>
        <a:p xmlns:a="http://schemas.openxmlformats.org/drawingml/2006/main">
          <a:pPr algn="ctr"/>
          <a:r>
            <a:rPr lang="en-US" sz="2400" b="1" dirty="0">
              <a:solidFill>
                <a:schemeClr val="bg1"/>
              </a:solidFill>
            </a:rPr>
            <a:t>71.2% </a:t>
          </a:r>
        </a:p>
        <a:p xmlns:a="http://schemas.openxmlformats.org/drawingml/2006/main">
          <a:pPr algn="ctr"/>
          <a:endParaRPr lang="en-US" sz="1400" dirty="0">
            <a:solidFill>
              <a:schemeClr val="bg1"/>
            </a:solidFill>
          </a:endParaRPr>
        </a:p>
      </cdr:txBody>
    </cdr:sp>
  </cdr:relSizeAnchor>
  <cdr:relSizeAnchor xmlns:cdr="http://schemas.openxmlformats.org/drawingml/2006/chartDrawing">
    <cdr:from>
      <cdr:x>0.72529</cdr:x>
      <cdr:y>0.29513</cdr:y>
    </cdr:from>
    <cdr:to>
      <cdr:x>0.95862</cdr:x>
      <cdr:y>0.4689</cdr:y>
    </cdr:to>
    <cdr:sp macro="" textlink="">
      <cdr:nvSpPr>
        <cdr:cNvPr id="3" name="TextBox 2">
          <a:extLst xmlns:a="http://schemas.openxmlformats.org/drawingml/2006/main">
            <a:ext uri="{FF2B5EF4-FFF2-40B4-BE49-F238E27FC236}">
              <a16:creationId xmlns:a16="http://schemas.microsoft.com/office/drawing/2014/main" id="{DF2C7BA1-8D39-441E-9F0B-41352F30D6C6}"/>
            </a:ext>
          </a:extLst>
        </cdr:cNvPr>
        <cdr:cNvSpPr txBox="1"/>
      </cdr:nvSpPr>
      <cdr:spPr>
        <a:xfrm xmlns:a="http://schemas.openxmlformats.org/drawingml/2006/main">
          <a:off x="4808259" y="1574856"/>
          <a:ext cx="1546838" cy="9272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Streaming TV</a:t>
          </a:r>
        </a:p>
        <a:p xmlns:a="http://schemas.openxmlformats.org/drawingml/2006/main">
          <a:r>
            <a:rPr lang="en-US" sz="1400" b="1" dirty="0"/>
            <a:t>Free With Ads</a:t>
          </a:r>
        </a:p>
        <a:p xmlns:a="http://schemas.openxmlformats.org/drawingml/2006/main">
          <a:r>
            <a:rPr lang="en-US" sz="1400" b="1" dirty="0"/>
            <a:t>(AVOD)</a:t>
          </a:r>
          <a:endParaRPr lang="en-US" sz="1100" b="1" dirty="0"/>
        </a:p>
      </cdr:txBody>
    </cdr:sp>
  </cdr:relSizeAnchor>
  <cdr:relSizeAnchor xmlns:cdr="http://schemas.openxmlformats.org/drawingml/2006/chartDrawing">
    <cdr:from>
      <cdr:x>0.80774</cdr:x>
      <cdr:y>0.65229</cdr:y>
    </cdr:from>
    <cdr:to>
      <cdr:x>1</cdr:x>
      <cdr:y>0.86972</cdr:y>
    </cdr:to>
    <cdr:sp macro="" textlink="">
      <cdr:nvSpPr>
        <cdr:cNvPr id="5" name="TextBox 4">
          <a:extLst xmlns:a="http://schemas.openxmlformats.org/drawingml/2006/main">
            <a:ext uri="{FF2B5EF4-FFF2-40B4-BE49-F238E27FC236}">
              <a16:creationId xmlns:a16="http://schemas.microsoft.com/office/drawing/2014/main" id="{149279C9-6DFC-4910-BC0C-25B0E27F8C7D}"/>
            </a:ext>
          </a:extLst>
        </cdr:cNvPr>
        <cdr:cNvSpPr txBox="1"/>
      </cdr:nvSpPr>
      <cdr:spPr>
        <a:xfrm xmlns:a="http://schemas.openxmlformats.org/drawingml/2006/main">
          <a:off x="3899685" y="2743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0.64023</cdr:x>
      <cdr:y>0.78564</cdr:y>
    </cdr:from>
    <cdr:to>
      <cdr:x>0.96896</cdr:x>
      <cdr:y>0.97551</cdr:y>
    </cdr:to>
    <cdr:sp macro="" textlink="">
      <cdr:nvSpPr>
        <cdr:cNvPr id="7" name="TextBox 6">
          <a:extLst xmlns:a="http://schemas.openxmlformats.org/drawingml/2006/main">
            <a:ext uri="{FF2B5EF4-FFF2-40B4-BE49-F238E27FC236}">
              <a16:creationId xmlns:a16="http://schemas.microsoft.com/office/drawing/2014/main" id="{14A85B14-B503-48E5-A4C6-DC447DF7A4E4}"/>
            </a:ext>
          </a:extLst>
        </cdr:cNvPr>
        <cdr:cNvSpPr txBox="1"/>
      </cdr:nvSpPr>
      <cdr:spPr>
        <a:xfrm xmlns:a="http://schemas.openxmlformats.org/drawingml/2006/main">
          <a:off x="4244358" y="4192258"/>
          <a:ext cx="2179282" cy="10131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lvl="0" algn="l" rtl="0">
            <a:defRPr/>
          </a:pPr>
          <a:r>
            <a:rPr lang="en-US" sz="1400" b="1" dirty="0">
              <a:solidFill>
                <a:prstClr val="black"/>
              </a:solidFill>
            </a:rPr>
            <a:t>SVOD With Tiered</a:t>
          </a:r>
        </a:p>
        <a:p xmlns:a="http://schemas.openxmlformats.org/drawingml/2006/main">
          <a:pPr lvl="0" algn="l" rtl="0">
            <a:defRPr/>
          </a:pPr>
          <a:r>
            <a:rPr lang="en-US" sz="1400" b="1" dirty="0">
              <a:solidFill>
                <a:prstClr val="black"/>
              </a:solidFill>
            </a:rPr>
            <a:t>Subscriptions </a:t>
          </a:r>
        </a:p>
        <a:p xmlns:a="http://schemas.openxmlformats.org/drawingml/2006/main">
          <a:pPr lvl="0" algn="l" rtl="0">
            <a:defRPr/>
          </a:pPr>
          <a:r>
            <a:rPr lang="en-US" sz="1400" b="1" dirty="0">
              <a:solidFill>
                <a:prstClr val="black"/>
              </a:solidFill>
            </a:rPr>
            <a:t>With Ads</a:t>
          </a:r>
        </a:p>
      </cdr:txBody>
    </cdr:sp>
  </cdr:relSizeAnchor>
</c:userShapes>
</file>

<file path=ppt/drawings/drawing3.xml><?xml version="1.0" encoding="utf-8"?>
<c:userShapes xmlns:c="http://schemas.openxmlformats.org/drawingml/2006/chart">
  <cdr:relSizeAnchor xmlns:cdr="http://schemas.openxmlformats.org/drawingml/2006/chartDrawing">
    <cdr:from>
      <cdr:x>0.16517</cdr:x>
      <cdr:y>0.41464</cdr:y>
    </cdr:from>
    <cdr:to>
      <cdr:x>0.36517</cdr:x>
      <cdr:y>0.5899</cdr:y>
    </cdr:to>
    <cdr:sp macro="" textlink="">
      <cdr:nvSpPr>
        <cdr:cNvPr id="2" name="TextBox 1">
          <a:extLst xmlns:a="http://schemas.openxmlformats.org/drawingml/2006/main">
            <a:ext uri="{FF2B5EF4-FFF2-40B4-BE49-F238E27FC236}">
              <a16:creationId xmlns:a16="http://schemas.microsoft.com/office/drawing/2014/main" id="{9F6AB7A9-7683-4FA3-8E9D-3D09626A5927}"/>
            </a:ext>
          </a:extLst>
        </cdr:cNvPr>
        <cdr:cNvSpPr txBox="1"/>
      </cdr:nvSpPr>
      <cdr:spPr>
        <a:xfrm xmlns:a="http://schemas.openxmlformats.org/drawingml/2006/main">
          <a:off x="1094951" y="2212569"/>
          <a:ext cx="1325880" cy="935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solidFill>
            </a:rPr>
            <a:t>Linear TV </a:t>
          </a:r>
        </a:p>
        <a:p xmlns:a="http://schemas.openxmlformats.org/drawingml/2006/main">
          <a:r>
            <a:rPr lang="en-US" sz="1400" dirty="0">
              <a:solidFill>
                <a:schemeClr val="bg1"/>
              </a:solidFill>
            </a:rPr>
            <a:t>(Broadcast + </a:t>
          </a:r>
        </a:p>
        <a:p xmlns:a="http://schemas.openxmlformats.org/drawingml/2006/main">
          <a:r>
            <a:rPr lang="en-US" sz="1400" dirty="0">
              <a:solidFill>
                <a:schemeClr val="bg1"/>
              </a:solidFill>
            </a:rPr>
            <a:t>Ad-Supported Cable)</a:t>
          </a:r>
        </a:p>
      </cdr:txBody>
    </cdr:sp>
  </cdr:relSizeAnchor>
  <cdr:relSizeAnchor xmlns:cdr="http://schemas.openxmlformats.org/drawingml/2006/chartDrawing">
    <cdr:from>
      <cdr:x>0.73033</cdr:x>
      <cdr:y>0.26304</cdr:y>
    </cdr:from>
    <cdr:to>
      <cdr:x>0.96366</cdr:x>
      <cdr:y>0.43681</cdr:y>
    </cdr:to>
    <cdr:sp macro="" textlink="">
      <cdr:nvSpPr>
        <cdr:cNvPr id="3" name="TextBox 2">
          <a:extLst xmlns:a="http://schemas.openxmlformats.org/drawingml/2006/main">
            <a:ext uri="{FF2B5EF4-FFF2-40B4-BE49-F238E27FC236}">
              <a16:creationId xmlns:a16="http://schemas.microsoft.com/office/drawing/2014/main" id="{DF2C7BA1-8D39-441E-9F0B-41352F30D6C6}"/>
            </a:ext>
          </a:extLst>
        </cdr:cNvPr>
        <cdr:cNvSpPr txBox="1"/>
      </cdr:nvSpPr>
      <cdr:spPr>
        <a:xfrm xmlns:a="http://schemas.openxmlformats.org/drawingml/2006/main">
          <a:off x="4841662" y="1403579"/>
          <a:ext cx="1546837" cy="9272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Streaming TV</a:t>
          </a:r>
        </a:p>
        <a:p xmlns:a="http://schemas.openxmlformats.org/drawingml/2006/main">
          <a:r>
            <a:rPr lang="en-US" sz="1600" b="1" dirty="0"/>
            <a:t>Free With Ads</a:t>
          </a:r>
        </a:p>
        <a:p xmlns:a="http://schemas.openxmlformats.org/drawingml/2006/main">
          <a:r>
            <a:rPr lang="en-US" sz="1600" b="1" dirty="0"/>
            <a:t>(AVOD)</a:t>
          </a:r>
          <a:endParaRPr lang="en-US" sz="1200" b="1" dirty="0"/>
        </a:p>
      </cdr:txBody>
    </cdr:sp>
  </cdr:relSizeAnchor>
  <cdr:relSizeAnchor xmlns:cdr="http://schemas.openxmlformats.org/drawingml/2006/chartDrawing">
    <cdr:from>
      <cdr:x>0.80774</cdr:x>
      <cdr:y>0.65229</cdr:y>
    </cdr:from>
    <cdr:to>
      <cdr:x>1</cdr:x>
      <cdr:y>0.86972</cdr:y>
    </cdr:to>
    <cdr:sp macro="" textlink="">
      <cdr:nvSpPr>
        <cdr:cNvPr id="5" name="TextBox 4">
          <a:extLst xmlns:a="http://schemas.openxmlformats.org/drawingml/2006/main">
            <a:ext uri="{FF2B5EF4-FFF2-40B4-BE49-F238E27FC236}">
              <a16:creationId xmlns:a16="http://schemas.microsoft.com/office/drawing/2014/main" id="{149279C9-6DFC-4910-BC0C-25B0E27F8C7D}"/>
            </a:ext>
          </a:extLst>
        </cdr:cNvPr>
        <cdr:cNvSpPr txBox="1"/>
      </cdr:nvSpPr>
      <cdr:spPr>
        <a:xfrm xmlns:a="http://schemas.openxmlformats.org/drawingml/2006/main">
          <a:off x="3899685" y="2743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0.66322</cdr:x>
      <cdr:y>0.81013</cdr:y>
    </cdr:from>
    <cdr:to>
      <cdr:x>0.99195</cdr:x>
      <cdr:y>1</cdr:y>
    </cdr:to>
    <cdr:sp macro="" textlink="">
      <cdr:nvSpPr>
        <cdr:cNvPr id="7" name="TextBox 6">
          <a:extLst xmlns:a="http://schemas.openxmlformats.org/drawingml/2006/main">
            <a:ext uri="{FF2B5EF4-FFF2-40B4-BE49-F238E27FC236}">
              <a16:creationId xmlns:a16="http://schemas.microsoft.com/office/drawing/2014/main" id="{14A85B14-B503-48E5-A4C6-DC447DF7A4E4}"/>
            </a:ext>
          </a:extLst>
        </cdr:cNvPr>
        <cdr:cNvSpPr txBox="1"/>
      </cdr:nvSpPr>
      <cdr:spPr>
        <a:xfrm xmlns:a="http://schemas.openxmlformats.org/drawingml/2006/main">
          <a:off x="4396747" y="4322933"/>
          <a:ext cx="2179305" cy="10131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lvl="0" algn="l" rtl="0">
            <a:defRPr/>
          </a:pPr>
          <a:r>
            <a:rPr lang="en-US" sz="1600" b="1" dirty="0">
              <a:solidFill>
                <a:prstClr val="black"/>
              </a:solidFill>
            </a:rPr>
            <a:t>SVOD With Tiered</a:t>
          </a:r>
        </a:p>
        <a:p xmlns:a="http://schemas.openxmlformats.org/drawingml/2006/main">
          <a:pPr lvl="0" algn="l" rtl="0">
            <a:defRPr/>
          </a:pPr>
          <a:r>
            <a:rPr lang="en-US" sz="1600" b="1" dirty="0">
              <a:solidFill>
                <a:prstClr val="black"/>
              </a:solidFill>
            </a:rPr>
            <a:t>Subscriptions </a:t>
          </a:r>
        </a:p>
        <a:p xmlns:a="http://schemas.openxmlformats.org/drawingml/2006/main">
          <a:pPr lvl="0" algn="l" rtl="0">
            <a:defRPr/>
          </a:pPr>
          <a:r>
            <a:rPr lang="en-US" sz="1600" b="1" dirty="0">
              <a:solidFill>
                <a:prstClr val="black"/>
              </a:solidFill>
            </a:rPr>
            <a:t>With Ads</a:t>
          </a:r>
        </a:p>
      </cdr:txBody>
    </cdr:sp>
  </cdr:relSizeAnchor>
</c:userShapes>
</file>

<file path=ppt/drawings/drawing4.xml><?xml version="1.0" encoding="utf-8"?>
<c:userShapes xmlns:c="http://schemas.openxmlformats.org/drawingml/2006/chart">
  <cdr:relSizeAnchor xmlns:cdr="http://schemas.openxmlformats.org/drawingml/2006/chartDrawing">
    <cdr:from>
      <cdr:x>0.29619</cdr:x>
      <cdr:y>0.20532</cdr:y>
    </cdr:from>
    <cdr:to>
      <cdr:x>0.73335</cdr:x>
      <cdr:y>0.86558</cdr:y>
    </cdr:to>
    <cdr:sp macro="" textlink="">
      <cdr:nvSpPr>
        <cdr:cNvPr id="3" name="Pie 2"/>
        <cdr:cNvSpPr/>
      </cdr:nvSpPr>
      <cdr:spPr>
        <a:xfrm xmlns:a="http://schemas.openxmlformats.org/drawingml/2006/main" rot="12000000">
          <a:off x="1080952" y="511834"/>
          <a:ext cx="1595430" cy="1645937"/>
        </a:xfrm>
        <a:prstGeom xmlns:a="http://schemas.openxmlformats.org/drawingml/2006/main" prst="pie">
          <a:avLst>
            <a:gd name="adj1" fmla="val 4220037"/>
            <a:gd name="adj2" fmla="val 5622840"/>
          </a:avLst>
        </a:prstGeom>
        <a:solidFill xmlns:a="http://schemas.openxmlformats.org/drawingml/2006/main">
          <a:srgbClr val="FFFFFF"/>
        </a:solidFill>
        <a:ln xmlns:a="http://schemas.openxmlformats.org/drawingml/2006/main">
          <a:solidFill>
            <a:schemeClr val="bg1">
              <a:alpha val="37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n>
              <a:noFill/>
            </a:ln>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0.26487</cdr:x>
      <cdr:y>0.20532</cdr:y>
    </cdr:from>
    <cdr:to>
      <cdr:x>0.70203</cdr:x>
      <cdr:y>0.86558</cdr:y>
    </cdr:to>
    <cdr:sp macro="" textlink="">
      <cdr:nvSpPr>
        <cdr:cNvPr id="3" name="Pie 2"/>
        <cdr:cNvSpPr/>
      </cdr:nvSpPr>
      <cdr:spPr>
        <a:xfrm xmlns:a="http://schemas.openxmlformats.org/drawingml/2006/main" rot="12000000">
          <a:off x="966652" y="511834"/>
          <a:ext cx="1595430" cy="1645937"/>
        </a:xfrm>
        <a:prstGeom xmlns:a="http://schemas.openxmlformats.org/drawingml/2006/main" prst="pie">
          <a:avLst>
            <a:gd name="adj1" fmla="val 4167305"/>
            <a:gd name="adj2" fmla="val 11204881"/>
          </a:avLst>
        </a:prstGeom>
        <a:solidFill xmlns:a="http://schemas.openxmlformats.org/drawingml/2006/main">
          <a:srgbClr val="FFFFFF"/>
        </a:solidFill>
        <a:ln xmlns:a="http://schemas.openxmlformats.org/drawingml/2006/main">
          <a:solidFill>
            <a:schemeClr val="bg1">
              <a:alpha val="37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n>
              <a:noFill/>
            </a:ln>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0.26487</cdr:x>
      <cdr:y>0.20532</cdr:y>
    </cdr:from>
    <cdr:to>
      <cdr:x>0.70203</cdr:x>
      <cdr:y>0.86558</cdr:y>
    </cdr:to>
    <cdr:sp macro="" textlink="">
      <cdr:nvSpPr>
        <cdr:cNvPr id="3" name="Pie 2"/>
        <cdr:cNvSpPr/>
      </cdr:nvSpPr>
      <cdr:spPr>
        <a:xfrm xmlns:a="http://schemas.openxmlformats.org/drawingml/2006/main" rot="12000000">
          <a:off x="966652" y="511834"/>
          <a:ext cx="1595430" cy="1645937"/>
        </a:xfrm>
        <a:prstGeom xmlns:a="http://schemas.openxmlformats.org/drawingml/2006/main" prst="pie">
          <a:avLst>
            <a:gd name="adj1" fmla="val 4220037"/>
            <a:gd name="adj2" fmla="val 13141076"/>
          </a:avLst>
        </a:prstGeom>
        <a:solidFill xmlns:a="http://schemas.openxmlformats.org/drawingml/2006/main">
          <a:srgbClr val="FFFFFF"/>
        </a:solidFill>
        <a:ln xmlns:a="http://schemas.openxmlformats.org/drawingml/2006/main">
          <a:solidFill>
            <a:schemeClr val="bg1">
              <a:alpha val="37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n>
              <a:noFill/>
            </a:ln>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0.26487</cdr:x>
      <cdr:y>0.20532</cdr:y>
    </cdr:from>
    <cdr:to>
      <cdr:x>0.70203</cdr:x>
      <cdr:y>0.86558</cdr:y>
    </cdr:to>
    <cdr:sp macro="" textlink="">
      <cdr:nvSpPr>
        <cdr:cNvPr id="3" name="Pie 2"/>
        <cdr:cNvSpPr/>
      </cdr:nvSpPr>
      <cdr:spPr>
        <a:xfrm xmlns:a="http://schemas.openxmlformats.org/drawingml/2006/main" rot="12000000">
          <a:off x="966652" y="511834"/>
          <a:ext cx="1595430" cy="1645937"/>
        </a:xfrm>
        <a:prstGeom xmlns:a="http://schemas.openxmlformats.org/drawingml/2006/main" prst="pie">
          <a:avLst>
            <a:gd name="adj1" fmla="val 4220037"/>
            <a:gd name="adj2" fmla="val 8036481"/>
          </a:avLst>
        </a:prstGeom>
        <a:solidFill xmlns:a="http://schemas.openxmlformats.org/drawingml/2006/main">
          <a:srgbClr val="FFFFFF"/>
        </a:solidFill>
        <a:ln xmlns:a="http://schemas.openxmlformats.org/drawingml/2006/main">
          <a:solidFill>
            <a:schemeClr val="bg1">
              <a:alpha val="37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n>
              <a:noFill/>
            </a:ln>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F6F05FFA-EE28-429C-BCEB-74ED7364C62D}" type="datetimeFigureOut">
              <a:rPr lang="en-US" smtClean="0"/>
              <a:t>5/8/2024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1</a:t>
            </a:fld>
            <a:endParaRPr lang="en-US" dirty="0"/>
          </a:p>
        </p:txBody>
      </p:sp>
    </p:spTree>
    <p:extLst>
      <p:ext uri="{BB962C8B-B14F-4D97-AF65-F5344CB8AC3E}">
        <p14:creationId xmlns:p14="http://schemas.microsoft.com/office/powerpoint/2010/main" val="1525529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48</a:t>
            </a:fld>
            <a:endParaRPr lang="en-US" dirty="0"/>
          </a:p>
        </p:txBody>
      </p:sp>
    </p:spTree>
    <p:extLst>
      <p:ext uri="{BB962C8B-B14F-4D97-AF65-F5344CB8AC3E}">
        <p14:creationId xmlns:p14="http://schemas.microsoft.com/office/powerpoint/2010/main" val="253751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49</a:t>
            </a:fld>
            <a:endParaRPr lang="en-US" dirty="0"/>
          </a:p>
        </p:txBody>
      </p:sp>
    </p:spTree>
    <p:extLst>
      <p:ext uri="{BB962C8B-B14F-4D97-AF65-F5344CB8AC3E}">
        <p14:creationId xmlns:p14="http://schemas.microsoft.com/office/powerpoint/2010/main" val="6805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51</a:t>
            </a:fld>
            <a:endParaRPr lang="en-US" dirty="0"/>
          </a:p>
        </p:txBody>
      </p:sp>
    </p:spTree>
    <p:extLst>
      <p:ext uri="{BB962C8B-B14F-4D97-AF65-F5344CB8AC3E}">
        <p14:creationId xmlns:p14="http://schemas.microsoft.com/office/powerpoint/2010/main" val="338579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CBFF038-FE79-4731-8216-C523A2A3BC48}" type="slidenum">
              <a:rPr lang="en-US">
                <a:solidFill>
                  <a:prstClr val="black"/>
                </a:solidFill>
                <a:latin typeface="Calibri" panose="020F0502020204030204"/>
              </a:rPr>
              <a:pPr defTabSz="924641">
                <a:defRPr/>
              </a:pPr>
              <a:t>55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2358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553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60</a:t>
            </a:fld>
            <a:endParaRPr lang="en-US" dirty="0"/>
          </a:p>
        </p:txBody>
      </p:sp>
    </p:spTree>
    <p:extLst>
      <p:ext uri="{BB962C8B-B14F-4D97-AF65-F5344CB8AC3E}">
        <p14:creationId xmlns:p14="http://schemas.microsoft.com/office/powerpoint/2010/main" val="101599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1637797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73107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19</a:t>
            </a:fld>
            <a:endParaRPr lang="en-US" dirty="0"/>
          </a:p>
        </p:txBody>
      </p:sp>
    </p:spTree>
    <p:extLst>
      <p:ext uri="{BB962C8B-B14F-4D97-AF65-F5344CB8AC3E}">
        <p14:creationId xmlns:p14="http://schemas.microsoft.com/office/powerpoint/2010/main" val="90246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262878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641">
              <a:defRPr/>
            </a:pPr>
            <a:fld id="{5CBFF038-FE79-4731-8216-C523A2A3BC48}" type="slidenum">
              <a:rPr lang="en-US">
                <a:solidFill>
                  <a:prstClr val="black"/>
                </a:solidFill>
                <a:latin typeface="Calibri" panose="020F0502020204030204"/>
              </a:rPr>
              <a:pPr defTabSz="924641">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5269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CBFF038-FE79-4731-8216-C523A2A3BC48}" type="slidenum">
              <a:rPr lang="en-US">
                <a:solidFill>
                  <a:prstClr val="black"/>
                </a:solidFill>
                <a:latin typeface="Calibri" panose="020F0502020204030204"/>
              </a:rPr>
              <a:pPr defTabSz="924641">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3190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43</a:t>
            </a:fld>
            <a:endParaRPr lang="en-US" dirty="0"/>
          </a:p>
        </p:txBody>
      </p:sp>
    </p:spTree>
    <p:extLst>
      <p:ext uri="{BB962C8B-B14F-4D97-AF65-F5344CB8AC3E}">
        <p14:creationId xmlns:p14="http://schemas.microsoft.com/office/powerpoint/2010/main" val="318320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46</a:t>
            </a:fld>
            <a:endParaRPr lang="en-US" dirty="0"/>
          </a:p>
        </p:txBody>
      </p:sp>
    </p:spTree>
    <p:extLst>
      <p:ext uri="{BB962C8B-B14F-4D97-AF65-F5344CB8AC3E}">
        <p14:creationId xmlns:p14="http://schemas.microsoft.com/office/powerpoint/2010/main" val="908655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42900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6" name="Picture 1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90241" y="1567735"/>
            <a:ext cx="4011518" cy="1584725"/>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11671539" y="6380100"/>
            <a:ext cx="44228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077" y="6230983"/>
            <a:ext cx="1397307" cy="551997"/>
          </a:xfrm>
          <a:prstGeom prst="rect">
            <a:avLst/>
          </a:prstGeom>
        </p:spPr>
      </p:pic>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933"/>
            <a:ext cx="12191999" cy="787067"/>
          </a:xfrm>
        </p:spPr>
        <p:txBody>
          <a:bodyPr anchor="t">
            <a:noAutofit/>
          </a:bodyPr>
          <a:lstStyle>
            <a:lvl1pPr algn="ctr">
              <a:defRPr sz="4000">
                <a:solidFill>
                  <a:srgbClr val="0000FF"/>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97840" y="1165225"/>
            <a:ext cx="11369040" cy="4351338"/>
          </a:xfrm>
        </p:spPr>
        <p:txBody>
          <a:bodyPr>
            <a:noAutofit/>
          </a:bodyPr>
          <a:lstStyle>
            <a:lvl1pPr marL="284163" indent="-284163">
              <a:lnSpc>
                <a:spcPct val="100000"/>
              </a:lnSpc>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685800" indent="-228600">
              <a:lnSpc>
                <a:spcPct val="100000"/>
              </a:lnSpc>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100000"/>
              </a:lnSpc>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100000"/>
              </a:lnSpc>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100000"/>
              </a:lnSpc>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62955" y="6356350"/>
            <a:ext cx="2743200" cy="365125"/>
          </a:xfrm>
        </p:spPr>
        <p:txBody>
          <a:bodyPr/>
          <a:lstStyle>
            <a:lvl1pPr>
              <a:defRPr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4874E1A5-8F17-4BD6-842F-5F1433C8E690}" type="slidenum">
              <a:rPr lang="en-US" smtClean="0">
                <a:solidFill>
                  <a:prstClr val="black"/>
                </a:solidFill>
              </a:rPr>
              <a:pPr/>
              <a:t>‹#›</a:t>
            </a:fld>
            <a:endParaRPr lang="en-US" dirty="0">
              <a:solidFill>
                <a:prstClr val="black"/>
              </a:solidFill>
            </a:endParaRPr>
          </a:p>
        </p:txBody>
      </p:sp>
      <p:grpSp>
        <p:nvGrpSpPr>
          <p:cNvPr id="7" name="Group 6"/>
          <p:cNvGrpSpPr/>
          <p:nvPr userDrawn="1"/>
        </p:nvGrpSpPr>
        <p:grpSpPr>
          <a:xfrm>
            <a:off x="106759" y="0"/>
            <a:ext cx="91723" cy="6858000"/>
            <a:chOff x="72034" y="0"/>
            <a:chExt cx="193017" cy="6858000"/>
          </a:xfrm>
        </p:grpSpPr>
        <p:sp>
          <p:nvSpPr>
            <p:cNvPr id="8" name="Rectangle 7"/>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6" name="Picture 15"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Tree>
    <p:extLst>
      <p:ext uri="{BB962C8B-B14F-4D97-AF65-F5344CB8AC3E}">
        <p14:creationId xmlns:p14="http://schemas.microsoft.com/office/powerpoint/2010/main" val="273574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D0B59-6E5A-BD47-8038-7C104747F0E5}"/>
              </a:ext>
            </a:extLst>
          </p:cNvPr>
          <p:cNvPicPr>
            <a:picLocks noChangeAspect="1"/>
          </p:cNvPicPr>
          <p:nvPr userDrawn="1"/>
        </p:nvPicPr>
        <p:blipFill rotWithShape="1">
          <a:blip r:embed="rId2"/>
          <a:srcRect t="-8876" b="24531"/>
          <a:stretch/>
        </p:blipFill>
        <p:spPr>
          <a:xfrm>
            <a:off x="0" y="10347"/>
            <a:ext cx="12192000" cy="6858000"/>
          </a:xfrm>
          <a:prstGeom prst="rect">
            <a:avLst/>
          </a:prstGeom>
        </p:spPr>
      </p:pic>
      <p:sp>
        <p:nvSpPr>
          <p:cNvPr id="6" name="Rectangle 5">
            <a:extLst>
              <a:ext uri="{FF2B5EF4-FFF2-40B4-BE49-F238E27FC236}">
                <a16:creationId xmlns:a16="http://schemas.microsoft.com/office/drawing/2014/main" id="{BDAEF31E-AA78-364C-A8C2-CC7A147B5A46}"/>
              </a:ext>
            </a:extLst>
          </p:cNvPr>
          <p:cNvSpPr/>
          <p:nvPr userDrawn="1"/>
        </p:nvSpPr>
        <p:spPr>
          <a:xfrm>
            <a:off x="0" y="1"/>
            <a:ext cx="12192000" cy="1316567"/>
          </a:xfrm>
          <a:prstGeom prst="rect">
            <a:avLst/>
          </a:prstGeom>
          <a:solidFill>
            <a:srgbClr val="111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Century Gothic Regular"/>
            </a:endParaRPr>
          </a:p>
        </p:txBody>
      </p:sp>
      <p:pic>
        <p:nvPicPr>
          <p:cNvPr id="7" name="Picture 6">
            <a:extLst>
              <a:ext uri="{FF2B5EF4-FFF2-40B4-BE49-F238E27FC236}">
                <a16:creationId xmlns:a16="http://schemas.microsoft.com/office/drawing/2014/main" id="{6AB115EC-6A09-6B40-8A68-D2A5134B6DC1}"/>
              </a:ext>
            </a:extLst>
          </p:cNvPr>
          <p:cNvPicPr>
            <a:picLocks noChangeAspect="1"/>
          </p:cNvPicPr>
          <p:nvPr userDrawn="1"/>
        </p:nvPicPr>
        <p:blipFill>
          <a:blip r:embed="rId3"/>
          <a:stretch>
            <a:fillRect/>
          </a:stretch>
        </p:blipFill>
        <p:spPr>
          <a:xfrm>
            <a:off x="1871138" y="517383"/>
            <a:ext cx="2534339" cy="482243"/>
          </a:xfrm>
          <a:prstGeom prst="rect">
            <a:avLst/>
          </a:prstGeom>
        </p:spPr>
      </p:pic>
      <p:sp>
        <p:nvSpPr>
          <p:cNvPr id="10" name="Text Placeholder 9">
            <a:extLst>
              <a:ext uri="{FF2B5EF4-FFF2-40B4-BE49-F238E27FC236}">
                <a16:creationId xmlns:a16="http://schemas.microsoft.com/office/drawing/2014/main" id="{620131B2-1DFF-1E4E-BE32-189DD10DBFC1}"/>
              </a:ext>
            </a:extLst>
          </p:cNvPr>
          <p:cNvSpPr>
            <a:spLocks noGrp="1"/>
          </p:cNvSpPr>
          <p:nvPr>
            <p:ph type="body" sz="quarter" idx="10" hasCustomPrompt="1"/>
          </p:nvPr>
        </p:nvSpPr>
        <p:spPr>
          <a:xfrm>
            <a:off x="575734" y="3175000"/>
            <a:ext cx="11040533" cy="508000"/>
          </a:xfrm>
          <a:prstGeom prst="rect">
            <a:avLst/>
          </a:prstGeom>
        </p:spPr>
        <p:txBody>
          <a:bodyPr/>
          <a:lstStyle>
            <a:lvl1pPr marL="0" indent="0" algn="ctr">
              <a:lnSpc>
                <a:spcPct val="100000"/>
              </a:lnSpc>
              <a:spcBef>
                <a:spcPts val="800"/>
              </a:spcBef>
              <a:buFontTx/>
              <a:buNone/>
              <a:defRPr sz="2667" cap="all" baseline="0">
                <a:solidFill>
                  <a:schemeClr val="bg1"/>
                </a:solidFill>
              </a:defRPr>
            </a:lvl1pPr>
          </a:lstStyle>
          <a:p>
            <a:pPr lvl="0"/>
            <a:r>
              <a:rPr lang="en-US" dirty="0"/>
              <a:t>BRAND NAME</a:t>
            </a:r>
          </a:p>
        </p:txBody>
      </p:sp>
      <p:sp>
        <p:nvSpPr>
          <p:cNvPr id="11" name="Text Placeholder 9">
            <a:extLst>
              <a:ext uri="{FF2B5EF4-FFF2-40B4-BE49-F238E27FC236}">
                <a16:creationId xmlns:a16="http://schemas.microsoft.com/office/drawing/2014/main" id="{85B378CF-8696-504D-8F1F-1F85239924C3}"/>
              </a:ext>
            </a:extLst>
          </p:cNvPr>
          <p:cNvSpPr>
            <a:spLocks noGrp="1"/>
          </p:cNvSpPr>
          <p:nvPr>
            <p:ph type="body" sz="quarter" idx="11" hasCustomPrompt="1"/>
          </p:nvPr>
        </p:nvSpPr>
        <p:spPr>
          <a:xfrm>
            <a:off x="575734" y="4767673"/>
            <a:ext cx="11040533" cy="508000"/>
          </a:xfrm>
          <a:prstGeom prst="rect">
            <a:avLst/>
          </a:prstGeom>
        </p:spPr>
        <p:txBody>
          <a:bodyPr/>
          <a:lstStyle>
            <a:lvl1pPr marL="0" indent="0" algn="ctr">
              <a:lnSpc>
                <a:spcPct val="100000"/>
              </a:lnSpc>
              <a:spcBef>
                <a:spcPts val="800"/>
              </a:spcBef>
              <a:buFontTx/>
              <a:buNone/>
              <a:defRPr sz="2133" cap="all" baseline="0">
                <a:solidFill>
                  <a:schemeClr val="bg1"/>
                </a:solidFill>
              </a:defRPr>
            </a:lvl1pPr>
          </a:lstStyle>
          <a:p>
            <a:pPr lvl="0"/>
            <a:r>
              <a:rPr lang="en-US" dirty="0"/>
              <a:t>DATE</a:t>
            </a:r>
          </a:p>
        </p:txBody>
      </p:sp>
      <p:pic>
        <p:nvPicPr>
          <p:cNvPr id="3" name="Picture 2">
            <a:extLst>
              <a:ext uri="{FF2B5EF4-FFF2-40B4-BE49-F238E27FC236}">
                <a16:creationId xmlns:a16="http://schemas.microsoft.com/office/drawing/2014/main" id="{3AF04975-ADD6-324C-BF5C-67BDA99D006C}"/>
              </a:ext>
            </a:extLst>
          </p:cNvPr>
          <p:cNvPicPr>
            <a:picLocks noChangeAspect="1"/>
          </p:cNvPicPr>
          <p:nvPr userDrawn="1"/>
        </p:nvPicPr>
        <p:blipFill>
          <a:blip r:embed="rId4"/>
          <a:stretch>
            <a:fillRect/>
          </a:stretch>
        </p:blipFill>
        <p:spPr>
          <a:xfrm>
            <a:off x="8098132" y="588612"/>
            <a:ext cx="1687275" cy="362989"/>
          </a:xfrm>
          <a:prstGeom prst="rect">
            <a:avLst/>
          </a:prstGeom>
        </p:spPr>
      </p:pic>
    </p:spTree>
    <p:extLst>
      <p:ext uri="{BB962C8B-B14F-4D97-AF65-F5344CB8AC3E}">
        <p14:creationId xmlns:p14="http://schemas.microsoft.com/office/powerpoint/2010/main" val="290616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FEB75173-7C84-8044-9732-2CDF446DF710}"/>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prstClr val="black"/>
                </a:solidFill>
                <a:latin typeface="Century Gothic Regular"/>
                <a:ea typeface="Calibri"/>
                <a:cs typeface="Calibri"/>
                <a:sym typeface="Calibri"/>
              </a:rPr>
              <a:pPr algn="r" defTabSz="609585">
                <a:buSzPct val="25000"/>
              </a:pPr>
              <a:t>‹#›</a:t>
            </a:fld>
            <a:r>
              <a:rPr lang="fr-CA" sz="1067" dirty="0">
                <a:solidFill>
                  <a:prstClr val="black"/>
                </a:solidFill>
                <a:latin typeface="Century Gothic Regular"/>
                <a:ea typeface="Calibri"/>
                <a:cs typeface="Calibri"/>
                <a:sym typeface="Calibri"/>
              </a:rPr>
              <a:t> </a:t>
            </a:r>
          </a:p>
        </p:txBody>
      </p:sp>
      <p:sp>
        <p:nvSpPr>
          <p:cNvPr id="10" name="Shape 67">
            <a:extLst>
              <a:ext uri="{FF2B5EF4-FFF2-40B4-BE49-F238E27FC236}">
                <a16:creationId xmlns:a16="http://schemas.microsoft.com/office/drawing/2014/main" id="{DE71AEBC-E05F-A047-8B03-A911F69EC5EB}"/>
              </a:ext>
            </a:extLst>
          </p:cNvPr>
          <p:cNvSpPr txBox="1"/>
          <p:nvPr userDrawn="1"/>
        </p:nvSpPr>
        <p:spPr>
          <a:xfrm>
            <a:off x="11026025" y="6369323"/>
            <a:ext cx="724611" cy="365124"/>
          </a:xfrm>
          <a:prstGeom prst="rect">
            <a:avLst/>
          </a:prstGeom>
          <a:solidFill>
            <a:schemeClr val="bg1"/>
          </a:solid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prstClr val="white"/>
                </a:solidFill>
                <a:latin typeface="Century Gothic Regular"/>
                <a:ea typeface="Calibri"/>
                <a:cs typeface="Calibri"/>
                <a:sym typeface="Calibri"/>
              </a:rPr>
              <a:pPr algn="r" defTabSz="609585">
                <a:buSzPct val="25000"/>
              </a:pPr>
              <a:t>‹#›</a:t>
            </a:fld>
            <a:r>
              <a:rPr lang="fr-CA" sz="1067" dirty="0">
                <a:solidFill>
                  <a:prstClr val="white"/>
                </a:solidFill>
                <a:latin typeface="Century Gothic Regular"/>
                <a:ea typeface="Calibri"/>
                <a:cs typeface="Calibri"/>
                <a:sym typeface="Calibri"/>
              </a:rPr>
              <a:t> </a:t>
            </a:r>
          </a:p>
        </p:txBody>
      </p:sp>
      <p:pic>
        <p:nvPicPr>
          <p:cNvPr id="12" name="Picture 11">
            <a:extLst>
              <a:ext uri="{FF2B5EF4-FFF2-40B4-BE49-F238E27FC236}">
                <a16:creationId xmlns:a16="http://schemas.microsoft.com/office/drawing/2014/main" id="{7E37501F-67B8-3344-8DF7-C723BF5F1D67}"/>
              </a:ext>
            </a:extLst>
          </p:cNvPr>
          <p:cNvPicPr>
            <a:picLocks noChangeAspect="1"/>
          </p:cNvPicPr>
          <p:nvPr userDrawn="1"/>
        </p:nvPicPr>
        <p:blipFill>
          <a:blip r:embed="rId2"/>
          <a:stretch>
            <a:fillRect/>
          </a:stretch>
        </p:blipFill>
        <p:spPr>
          <a:xfrm>
            <a:off x="503869" y="6447063"/>
            <a:ext cx="1236961" cy="235373"/>
          </a:xfrm>
          <a:prstGeom prst="rect">
            <a:avLst/>
          </a:prstGeom>
        </p:spPr>
      </p:pic>
      <p:sp>
        <p:nvSpPr>
          <p:cNvPr id="15" name="Title 14">
            <a:extLst>
              <a:ext uri="{FF2B5EF4-FFF2-40B4-BE49-F238E27FC236}">
                <a16:creationId xmlns:a16="http://schemas.microsoft.com/office/drawing/2014/main" id="{5F0B4CA7-AA1D-124A-A99A-7BF776BFED99}"/>
              </a:ext>
            </a:extLst>
          </p:cNvPr>
          <p:cNvSpPr>
            <a:spLocks noGrp="1"/>
          </p:cNvSpPr>
          <p:nvPr>
            <p:ph type="title"/>
          </p:nvPr>
        </p:nvSpPr>
        <p:spPr>
          <a:xfrm>
            <a:off x="575734" y="3210474"/>
            <a:ext cx="11040533" cy="437053"/>
          </a:xfrm>
          <a:prstGeom prst="rect">
            <a:avLst/>
          </a:prstGeom>
        </p:spPr>
        <p:txBody>
          <a:bodyPr/>
          <a:lstStyle>
            <a:lvl1pPr algn="ctr">
              <a:defRPr sz="2667" cap="all" baseline="0"/>
            </a:lvl1pPr>
          </a:lstStyle>
          <a:p>
            <a:endParaRPr lang="en-US" dirty="0"/>
          </a:p>
        </p:txBody>
      </p:sp>
    </p:spTree>
    <p:extLst>
      <p:ext uri="{BB962C8B-B14F-4D97-AF65-F5344CB8AC3E}">
        <p14:creationId xmlns:p14="http://schemas.microsoft.com/office/powerpoint/2010/main" val="38858403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TITLE GREY">
    <p:bg>
      <p:bgPr>
        <a:solidFill>
          <a:srgbClr val="3C3C3A"/>
        </a:solidFill>
        <a:effectLst/>
      </p:bgPr>
    </p:bg>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7AEE061-3BE3-8843-BFEA-3CCDC1A9CEF3}"/>
              </a:ext>
            </a:extLst>
          </p:cNvPr>
          <p:cNvSpPr>
            <a:spLocks noGrp="1"/>
          </p:cNvSpPr>
          <p:nvPr>
            <p:ph type="title"/>
          </p:nvPr>
        </p:nvSpPr>
        <p:spPr>
          <a:xfrm>
            <a:off x="575734" y="309034"/>
            <a:ext cx="11040533" cy="6239933"/>
          </a:xfrm>
          <a:prstGeom prst="rect">
            <a:avLst/>
          </a:prstGeom>
        </p:spPr>
        <p:txBody>
          <a:bodyPr anchor="ctr" anchorCtr="0"/>
          <a:lstStyle>
            <a:lvl1pPr algn="ctr">
              <a:defRPr sz="2667" cap="all" baseline="0">
                <a:solidFill>
                  <a:schemeClr val="bg1"/>
                </a:solidFill>
              </a:defRPr>
            </a:lvl1pPr>
          </a:lstStyle>
          <a:p>
            <a:endParaRPr lang="en-US" dirty="0"/>
          </a:p>
        </p:txBody>
      </p:sp>
      <p:sp>
        <p:nvSpPr>
          <p:cNvPr id="4" name="Shape 67">
            <a:extLst>
              <a:ext uri="{FF2B5EF4-FFF2-40B4-BE49-F238E27FC236}">
                <a16:creationId xmlns:a16="http://schemas.microsoft.com/office/drawing/2014/main" id="{DCBC168D-11B3-4D46-8AB6-C4B7B60090B4}"/>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prstClr val="white"/>
                </a:solidFill>
                <a:latin typeface="Century Gothic Regular"/>
                <a:ea typeface="Calibri"/>
                <a:cs typeface="Calibri"/>
                <a:sym typeface="Calibri"/>
              </a:rPr>
              <a:pPr algn="r" defTabSz="609585">
                <a:buSzPct val="25000"/>
              </a:pPr>
              <a:t>‹#›</a:t>
            </a:fld>
            <a:r>
              <a:rPr lang="fr-CA" sz="1067" dirty="0">
                <a:solidFill>
                  <a:prstClr val="white"/>
                </a:solidFill>
                <a:latin typeface="Century Gothic Regular"/>
                <a:ea typeface="Calibri"/>
                <a:cs typeface="Calibri"/>
                <a:sym typeface="Calibri"/>
              </a:rPr>
              <a:t> </a:t>
            </a:r>
          </a:p>
        </p:txBody>
      </p:sp>
      <p:pic>
        <p:nvPicPr>
          <p:cNvPr id="6" name="Picture 5">
            <a:extLst>
              <a:ext uri="{FF2B5EF4-FFF2-40B4-BE49-F238E27FC236}">
                <a16:creationId xmlns:a16="http://schemas.microsoft.com/office/drawing/2014/main" id="{AEF470E6-A983-5343-9BAC-7994D8575178}"/>
              </a:ext>
            </a:extLst>
          </p:cNvPr>
          <p:cNvPicPr>
            <a:picLocks noChangeAspect="1"/>
          </p:cNvPicPr>
          <p:nvPr userDrawn="1"/>
        </p:nvPicPr>
        <p:blipFill>
          <a:blip r:embed="rId2"/>
          <a:stretch>
            <a:fillRect/>
          </a:stretch>
        </p:blipFill>
        <p:spPr>
          <a:xfrm>
            <a:off x="503869" y="6447063"/>
            <a:ext cx="1236961" cy="235373"/>
          </a:xfrm>
          <a:prstGeom prst="rect">
            <a:avLst/>
          </a:prstGeom>
        </p:spPr>
      </p:pic>
    </p:spTree>
    <p:extLst>
      <p:ext uri="{BB962C8B-B14F-4D97-AF65-F5344CB8AC3E}">
        <p14:creationId xmlns:p14="http://schemas.microsoft.com/office/powerpoint/2010/main" val="3817487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ENTERED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1011F-3291-8D46-AF39-BE91297679D5}"/>
              </a:ext>
            </a:extLst>
          </p:cNvPr>
          <p:cNvPicPr>
            <a:picLocks noChangeAspect="1"/>
          </p:cNvPicPr>
          <p:nvPr userDrawn="1"/>
        </p:nvPicPr>
        <p:blipFill rotWithShape="1">
          <a:blip r:embed="rId2"/>
          <a:srcRect l="25644" t="5191" r="7767" b="19898"/>
          <a:stretch/>
        </p:blipFill>
        <p:spPr>
          <a:xfrm>
            <a:off x="-251251" y="-25666"/>
            <a:ext cx="12694501" cy="7140657"/>
          </a:xfrm>
          <a:prstGeom prst="rect">
            <a:avLst/>
          </a:prstGeom>
        </p:spPr>
      </p:pic>
      <p:sp>
        <p:nvSpPr>
          <p:cNvPr id="2" name="Title 1">
            <a:extLst>
              <a:ext uri="{FF2B5EF4-FFF2-40B4-BE49-F238E27FC236}">
                <a16:creationId xmlns:a16="http://schemas.microsoft.com/office/drawing/2014/main" id="{76324836-589E-B540-8C9C-2F62C84843E8}"/>
              </a:ext>
            </a:extLst>
          </p:cNvPr>
          <p:cNvSpPr>
            <a:spLocks noGrp="1"/>
          </p:cNvSpPr>
          <p:nvPr>
            <p:ph type="title" hasCustomPrompt="1"/>
          </p:nvPr>
        </p:nvSpPr>
        <p:spPr>
          <a:xfrm>
            <a:off x="575734" y="309034"/>
            <a:ext cx="11040533" cy="6239932"/>
          </a:xfrm>
          <a:prstGeom prst="rect">
            <a:avLst/>
          </a:prstGeom>
        </p:spPr>
        <p:txBody>
          <a:bodyPr lIns="0" tIns="0" rIns="0" bIns="0" anchor="ctr" anchorCtr="0"/>
          <a:lstStyle>
            <a:lvl1pPr algn="ctr">
              <a:defRPr sz="3200" cap="all" baseline="0">
                <a:solidFill>
                  <a:schemeClr val="bg1"/>
                </a:solidFill>
              </a:defRPr>
            </a:lvl1pPr>
          </a:lstStyle>
          <a:p>
            <a:r>
              <a:rPr lang="en-US" dirty="0"/>
              <a:t>CENTERED TITLE</a:t>
            </a:r>
          </a:p>
        </p:txBody>
      </p:sp>
    </p:spTree>
    <p:extLst>
      <p:ext uri="{BB962C8B-B14F-4D97-AF65-F5344CB8AC3E}">
        <p14:creationId xmlns:p14="http://schemas.microsoft.com/office/powerpoint/2010/main" val="2008429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516475-CD06-6B48-90ED-A4E165F5110D}"/>
              </a:ext>
            </a:extLst>
          </p:cNvPr>
          <p:cNvSpPr>
            <a:spLocks noGrp="1"/>
          </p:cNvSpPr>
          <p:nvPr>
            <p:ph type="body" sz="quarter" idx="11" hasCustomPrompt="1"/>
          </p:nvPr>
        </p:nvSpPr>
        <p:spPr>
          <a:xfrm>
            <a:off x="575734" y="319635"/>
            <a:ext cx="11040533" cy="763200"/>
          </a:xfrm>
          <a:prstGeom prst="rect">
            <a:avLst/>
          </a:prstGeom>
        </p:spPr>
        <p:txBody>
          <a:bodyPr lIns="0" tIns="0" rIns="0" bIns="0"/>
          <a:lstStyle>
            <a:lvl1pPr marL="0" indent="0" algn="ctr">
              <a:buFontTx/>
              <a:buNone/>
              <a:defRPr sz="3467" cap="all" baseline="0">
                <a:solidFill>
                  <a:srgbClr val="FF6634"/>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SUMMARY TITLE</a:t>
            </a:r>
          </a:p>
        </p:txBody>
      </p:sp>
      <p:sp>
        <p:nvSpPr>
          <p:cNvPr id="7" name="Text Placeholder 6">
            <a:extLst>
              <a:ext uri="{FF2B5EF4-FFF2-40B4-BE49-F238E27FC236}">
                <a16:creationId xmlns:a16="http://schemas.microsoft.com/office/drawing/2014/main" id="{3C2B8B72-368D-5740-A575-E88093BE3BD4}"/>
              </a:ext>
            </a:extLst>
          </p:cNvPr>
          <p:cNvSpPr>
            <a:spLocks noGrp="1"/>
          </p:cNvSpPr>
          <p:nvPr>
            <p:ph type="body" sz="quarter" idx="12" hasCustomPrompt="1"/>
          </p:nvPr>
        </p:nvSpPr>
        <p:spPr>
          <a:xfrm>
            <a:off x="575734" y="1823498"/>
            <a:ext cx="11040533" cy="4325511"/>
          </a:xfrm>
          <a:prstGeom prst="rect">
            <a:avLst/>
          </a:prstGeom>
        </p:spPr>
        <p:txBody>
          <a:bodyPr lIns="0" tIns="0" rIns="0" bIns="0"/>
          <a:lstStyle>
            <a:lvl1pPr marL="0" indent="0" algn="ctr">
              <a:buFontTx/>
              <a:buNone/>
              <a:defRPr sz="2667" cap="none" baseline="0">
                <a:solidFill>
                  <a:srgbClr val="3C3C3A"/>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TITLE 1</a:t>
            </a:r>
          </a:p>
          <a:p>
            <a:pPr lvl="0"/>
            <a:r>
              <a:rPr lang="en-US" dirty="0"/>
              <a:t>TITLE 2</a:t>
            </a:r>
          </a:p>
          <a:p>
            <a:pPr lvl="0"/>
            <a:r>
              <a:rPr lang="en-US" dirty="0"/>
              <a:t>TITLE 3</a:t>
            </a:r>
          </a:p>
          <a:p>
            <a:pPr lvl="0"/>
            <a:r>
              <a:rPr lang="en-US" dirty="0"/>
              <a:t>TITLE 4</a:t>
            </a:r>
          </a:p>
        </p:txBody>
      </p:sp>
    </p:spTree>
    <p:extLst>
      <p:ext uri="{BB962C8B-B14F-4D97-AF65-F5344CB8AC3E}">
        <p14:creationId xmlns:p14="http://schemas.microsoft.com/office/powerpoint/2010/main" val="2318250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Tree>
    <p:extLst>
      <p:ext uri="{BB962C8B-B14F-4D97-AF65-F5344CB8AC3E}">
        <p14:creationId xmlns:p14="http://schemas.microsoft.com/office/powerpoint/2010/main" val="26682773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PICTU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11" name="Text Placeholder 10">
            <a:extLst>
              <a:ext uri="{FF2B5EF4-FFF2-40B4-BE49-F238E27FC236}">
                <a16:creationId xmlns:a16="http://schemas.microsoft.com/office/drawing/2014/main" id="{3C3D454D-7B88-A040-A33A-777A433D3418}"/>
              </a:ext>
            </a:extLst>
          </p:cNvPr>
          <p:cNvSpPr>
            <a:spLocks noGrp="1"/>
          </p:cNvSpPr>
          <p:nvPr>
            <p:ph type="body" sz="quarter" idx="11" hasCustomPrompt="1"/>
          </p:nvPr>
        </p:nvSpPr>
        <p:spPr>
          <a:xfrm>
            <a:off x="590400" y="1267885"/>
            <a:ext cx="5505600" cy="4331929"/>
          </a:xfrm>
          <a:prstGeom prst="rect">
            <a:avLst/>
          </a:prstGeom>
        </p:spPr>
        <p:txBody>
          <a:bodyPr lIns="0" tIns="0" rIns="0" bIns="0" anchor="t"/>
          <a:lstStyle>
            <a:lvl1pPr marL="0" indent="0">
              <a:lnSpc>
                <a:spcPct val="100000"/>
              </a:lnSpc>
              <a:spcBef>
                <a:spcPts val="800"/>
              </a:spcBef>
              <a:buFontTx/>
              <a:buNone/>
              <a:defRPr sz="2133" b="0" i="0" cap="all" baseline="0"/>
            </a:lvl1pPr>
            <a:lvl2pPr marL="379191" indent="-379191">
              <a:lnSpc>
                <a:spcPts val="2400"/>
              </a:lnSpc>
              <a:spcBef>
                <a:spcPts val="800"/>
              </a:spcBef>
              <a:buFont typeface="Arial" panose="020B0604020202020204" pitchFamily="34" charset="0"/>
              <a:buChar char="•"/>
              <a:defRPr sz="1600" baseline="0"/>
            </a:lvl2pPr>
            <a:lvl3pPr marL="1219170" indent="0">
              <a:buFontTx/>
              <a:buNone/>
              <a:defRPr baseline="0"/>
            </a:lvl3pPr>
            <a:lvl4pPr marL="1828754" indent="0">
              <a:buFontTx/>
              <a:buNone/>
              <a:defRPr baseline="0"/>
            </a:lvl4pPr>
            <a:lvl5pPr marL="2438339" indent="0">
              <a:buFontTx/>
              <a:buNone/>
              <a:defRPr baseline="0"/>
            </a:lvl5pPr>
          </a:lstStyle>
          <a:p>
            <a:pPr lvl="0"/>
            <a:r>
              <a:rPr lang="en-US" dirty="0"/>
              <a:t>Title</a:t>
            </a:r>
          </a:p>
          <a:p>
            <a:pPr lvl="1"/>
            <a:r>
              <a:rPr lang="en-US" dirty="0"/>
              <a:t>Second level</a:t>
            </a:r>
          </a:p>
          <a:p>
            <a:pPr lvl="1"/>
            <a:r>
              <a:rPr lang="en-US" dirty="0"/>
              <a:t>Third</a:t>
            </a:r>
          </a:p>
          <a:p>
            <a:pPr lvl="1"/>
            <a:r>
              <a:rPr lang="en-US" dirty="0"/>
              <a:t>Fourth</a:t>
            </a:r>
          </a:p>
        </p:txBody>
      </p:sp>
      <p:sp>
        <p:nvSpPr>
          <p:cNvPr id="14" name="Picture Placeholder 13">
            <a:extLst>
              <a:ext uri="{FF2B5EF4-FFF2-40B4-BE49-F238E27FC236}">
                <a16:creationId xmlns:a16="http://schemas.microsoft.com/office/drawing/2014/main" id="{2ACB100E-C2A5-3E41-AB26-9F0C17E0FFCE}"/>
              </a:ext>
            </a:extLst>
          </p:cNvPr>
          <p:cNvSpPr>
            <a:spLocks noGrp="1"/>
          </p:cNvSpPr>
          <p:nvPr>
            <p:ph type="pic" sz="quarter" idx="12"/>
          </p:nvPr>
        </p:nvSpPr>
        <p:spPr>
          <a:xfrm>
            <a:off x="6096000" y="1267884"/>
            <a:ext cx="5520267" cy="4332816"/>
          </a:xfrm>
          <a:prstGeom prst="rect">
            <a:avLst/>
          </a:prstGeom>
        </p:spPr>
        <p:txBody>
          <a:bodyPr/>
          <a:lstStyle/>
          <a:p>
            <a:endParaRPr lang="en-US" dirty="0"/>
          </a:p>
        </p:txBody>
      </p:sp>
    </p:spTree>
    <p:extLst>
      <p:ext uri="{BB962C8B-B14F-4D97-AF65-F5344CB8AC3E}">
        <p14:creationId xmlns:p14="http://schemas.microsoft.com/office/powerpoint/2010/main" val="17913639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TEXT 2 SID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3E16BD0-D774-8A45-85A5-B061B56B0FCE}"/>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6B96AC94-B06A-4548-9C16-2E30771BB429}"/>
              </a:ext>
            </a:extLst>
          </p:cNvPr>
          <p:cNvSpPr>
            <a:spLocks noGrp="1"/>
          </p:cNvSpPr>
          <p:nvPr>
            <p:ph type="body" sz="quarter" idx="11"/>
          </p:nvPr>
        </p:nvSpPr>
        <p:spPr>
          <a:xfrm>
            <a:off x="575733" y="1267884"/>
            <a:ext cx="5520267" cy="5281083"/>
          </a:xfrm>
          <a:prstGeom prst="rect">
            <a:avLst/>
          </a:prstGeom>
        </p:spPr>
        <p:txBody>
          <a:bodyPr/>
          <a:lstStyle>
            <a:lvl1pPr marL="0" indent="0">
              <a:buFontTx/>
              <a:buNone/>
              <a:defRPr sz="2133" b="1" i="0" cap="all" baseline="0">
                <a:solidFill>
                  <a:srgbClr val="3C3C3A"/>
                </a:solidFill>
              </a:defRPr>
            </a:lvl1pPr>
            <a:lvl2pPr marL="379191" indent="-379191">
              <a:lnSpc>
                <a:spcPts val="2400"/>
              </a:lnSpc>
              <a:spcBef>
                <a:spcPts val="800"/>
              </a:spcBef>
              <a:defRPr sz="16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
        <p:nvSpPr>
          <p:cNvPr id="6" name="Text Placeholder 4">
            <a:extLst>
              <a:ext uri="{FF2B5EF4-FFF2-40B4-BE49-F238E27FC236}">
                <a16:creationId xmlns:a16="http://schemas.microsoft.com/office/drawing/2014/main" id="{DC7320CF-2EF7-F04D-96C9-E9EF7949735F}"/>
              </a:ext>
            </a:extLst>
          </p:cNvPr>
          <p:cNvSpPr>
            <a:spLocks noGrp="1"/>
          </p:cNvSpPr>
          <p:nvPr>
            <p:ph type="body" sz="quarter" idx="12"/>
          </p:nvPr>
        </p:nvSpPr>
        <p:spPr>
          <a:xfrm>
            <a:off x="6099240" y="1267884"/>
            <a:ext cx="5520267" cy="5281083"/>
          </a:xfrm>
          <a:prstGeom prst="rect">
            <a:avLst/>
          </a:prstGeom>
        </p:spPr>
        <p:txBody>
          <a:bodyPr/>
          <a:lstStyle>
            <a:lvl1pPr marL="0" indent="0">
              <a:buFontTx/>
              <a:buNone/>
              <a:defRPr sz="2133" b="1" i="0" cap="all" baseline="0">
                <a:solidFill>
                  <a:srgbClr val="3C3C3A"/>
                </a:solidFill>
              </a:defRPr>
            </a:lvl1pPr>
            <a:lvl2pPr marL="379191" indent="-379191">
              <a:lnSpc>
                <a:spcPts val="2400"/>
              </a:lnSpc>
              <a:spcBef>
                <a:spcPts val="800"/>
              </a:spcBef>
              <a:defRPr sz="16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7440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860591" y="482322"/>
            <a:ext cx="10470817" cy="5522226"/>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588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BULLET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0C84BC-C90F-DB46-8DCF-76A4DE59E54E}"/>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6" name="Text Placeholder 5">
            <a:extLst>
              <a:ext uri="{FF2B5EF4-FFF2-40B4-BE49-F238E27FC236}">
                <a16:creationId xmlns:a16="http://schemas.microsoft.com/office/drawing/2014/main" id="{1784FD98-B23B-5B40-873B-F291E800C742}"/>
              </a:ext>
            </a:extLst>
          </p:cNvPr>
          <p:cNvSpPr>
            <a:spLocks noGrp="1"/>
          </p:cNvSpPr>
          <p:nvPr>
            <p:ph type="body" sz="quarter" idx="11" hasCustomPrompt="1"/>
          </p:nvPr>
        </p:nvSpPr>
        <p:spPr>
          <a:xfrm>
            <a:off x="575734" y="1267885"/>
            <a:ext cx="11040533" cy="2161116"/>
          </a:xfrm>
          <a:prstGeom prst="rect">
            <a:avLst/>
          </a:prstGeom>
        </p:spPr>
        <p:txBody>
          <a:bodyPr lIns="0" tIns="0" rIns="0" bIns="0"/>
          <a:lstStyle>
            <a:lvl1pPr marL="380990" indent="-380990">
              <a:defRPr sz="1600" baseline="0">
                <a:solidFill>
                  <a:srgbClr val="3C3C3A"/>
                </a:solidFill>
              </a:defRPr>
            </a:lvl1pPr>
            <a:lvl2pPr>
              <a:defRPr>
                <a:solidFill>
                  <a:srgbClr val="3C3C3A"/>
                </a:solidFill>
              </a:defRPr>
            </a:lvl2pPr>
            <a:lvl3pPr>
              <a:defRPr>
                <a:solidFill>
                  <a:srgbClr val="3C3C3A"/>
                </a:solidFill>
              </a:defRPr>
            </a:lvl3pPr>
            <a:lvl4pPr>
              <a:defRPr>
                <a:solidFill>
                  <a:srgbClr val="3C3C3A"/>
                </a:solidFill>
              </a:defRPr>
            </a:lvl4pPr>
            <a:lvl5pPr>
              <a:defRPr>
                <a:solidFill>
                  <a:srgbClr val="3C3C3A"/>
                </a:solidFill>
              </a:defRPr>
            </a:lvl5pPr>
          </a:lstStyle>
          <a:p>
            <a:pPr marL="285750" indent="-285750"/>
            <a:r>
              <a:rPr lang="en-US" sz="1600" dirty="0">
                <a:solidFill>
                  <a:srgbClr val="3C3C3A"/>
                </a:solidFill>
                <a:latin typeface="Century Gothic" panose="020B0502020202020204" pitchFamily="34" charset="0"/>
              </a:rPr>
              <a:t>Line 1 </a:t>
            </a:r>
          </a:p>
          <a:p>
            <a:pPr marL="285750" indent="-285750"/>
            <a:r>
              <a:rPr lang="en-US" sz="1600" dirty="0">
                <a:solidFill>
                  <a:srgbClr val="3C3C3A"/>
                </a:solidFill>
                <a:latin typeface="Century Gothic" panose="020B0502020202020204" pitchFamily="34" charset="0"/>
              </a:rPr>
              <a:t>Line 2</a:t>
            </a:r>
            <a:endParaRPr lang="en" sz="1600" dirty="0">
              <a:solidFill>
                <a:srgbClr val="3C3C3A"/>
              </a:solidFill>
              <a:latin typeface="Century Gothic" panose="020B0502020202020204" pitchFamily="34" charset="0"/>
            </a:endParaRPr>
          </a:p>
        </p:txBody>
      </p:sp>
    </p:spTree>
    <p:extLst>
      <p:ext uri="{BB962C8B-B14F-4D97-AF65-F5344CB8AC3E}">
        <p14:creationId xmlns:p14="http://schemas.microsoft.com/office/powerpoint/2010/main" val="204698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TEX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AF1DF00B-6D06-704D-A295-FD936813EEFF}"/>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561DE9CF-6FE2-6C47-91A3-C5F437E46C34}"/>
              </a:ext>
            </a:extLst>
          </p:cNvPr>
          <p:cNvSpPr>
            <a:spLocks noGrp="1"/>
          </p:cNvSpPr>
          <p:nvPr>
            <p:ph type="body" sz="quarter" idx="11" hasCustomPrompt="1"/>
          </p:nvPr>
        </p:nvSpPr>
        <p:spPr>
          <a:xfrm>
            <a:off x="575735" y="1267884"/>
            <a:ext cx="11040533" cy="396589"/>
          </a:xfrm>
          <a:prstGeom prst="rect">
            <a:avLst/>
          </a:prstGeom>
        </p:spPr>
        <p:txBody>
          <a:bodyPr lIns="0" tIns="0" rIns="0" bIns="0"/>
          <a:lstStyle>
            <a:lvl1pPr marL="379191" indent="-379191" algn="l">
              <a:lnSpc>
                <a:spcPct val="100000"/>
              </a:lnSpc>
              <a:spcBef>
                <a:spcPts val="800"/>
              </a:spcBef>
              <a:buNone/>
              <a:defRPr sz="2133" b="1" i="1" baseline="0">
                <a:solidFill>
                  <a:srgbClr val="3C3C3A"/>
                </a:solidFill>
              </a:defRPr>
            </a:lvl1pPr>
          </a:lstStyle>
          <a:p>
            <a:pPr lvl="0"/>
            <a:r>
              <a:rPr lang="en-US" dirty="0"/>
              <a:t>Quote</a:t>
            </a:r>
          </a:p>
        </p:txBody>
      </p:sp>
      <p:sp>
        <p:nvSpPr>
          <p:cNvPr id="7" name="Text Placeholder 6">
            <a:extLst>
              <a:ext uri="{FF2B5EF4-FFF2-40B4-BE49-F238E27FC236}">
                <a16:creationId xmlns:a16="http://schemas.microsoft.com/office/drawing/2014/main" id="{5369D41B-B118-BD47-8695-54FDBDF88EAC}"/>
              </a:ext>
            </a:extLst>
          </p:cNvPr>
          <p:cNvSpPr>
            <a:spLocks noGrp="1"/>
          </p:cNvSpPr>
          <p:nvPr>
            <p:ph type="body" sz="quarter" idx="12"/>
          </p:nvPr>
        </p:nvSpPr>
        <p:spPr>
          <a:xfrm>
            <a:off x="590401" y="1781093"/>
            <a:ext cx="11025867" cy="1647908"/>
          </a:xfrm>
          <a:prstGeom prst="rect">
            <a:avLst/>
          </a:prstGeom>
        </p:spPr>
        <p:txBody>
          <a:bodyPr lIns="0" tIns="0" rIns="0" bIns="0"/>
          <a:lstStyle>
            <a:lvl1pPr marL="0" indent="0">
              <a:lnSpc>
                <a:spcPts val="2933"/>
              </a:lnSpc>
              <a:buFontTx/>
              <a:buNone/>
              <a:defRPr sz="2133" cap="none" baseline="0">
                <a:solidFill>
                  <a:srgbClr val="3C3C3A"/>
                </a:solidFill>
              </a:defRPr>
            </a:lvl1pPr>
          </a:lstStyle>
          <a:p>
            <a:pPr lvl="0"/>
            <a:r>
              <a:rPr lang="en-US" dirty="0"/>
              <a:t>Edit Master text styles</a:t>
            </a:r>
          </a:p>
        </p:txBody>
      </p:sp>
      <p:sp>
        <p:nvSpPr>
          <p:cNvPr id="8" name="Text Placeholder 6">
            <a:extLst>
              <a:ext uri="{FF2B5EF4-FFF2-40B4-BE49-F238E27FC236}">
                <a16:creationId xmlns:a16="http://schemas.microsoft.com/office/drawing/2014/main" id="{082CE734-41BD-6645-A857-BB93FF209117}"/>
              </a:ext>
            </a:extLst>
          </p:cNvPr>
          <p:cNvSpPr>
            <a:spLocks noGrp="1"/>
          </p:cNvSpPr>
          <p:nvPr>
            <p:ph type="body" sz="quarter" idx="13"/>
          </p:nvPr>
        </p:nvSpPr>
        <p:spPr>
          <a:xfrm>
            <a:off x="575735" y="3534926"/>
            <a:ext cx="11040533" cy="2720101"/>
          </a:xfrm>
          <a:prstGeom prst="rect">
            <a:avLst/>
          </a:prstGeom>
        </p:spPr>
        <p:txBody>
          <a:bodyPr lIns="0" tIns="0" rIns="0" bIns="0"/>
          <a:lstStyle>
            <a:lvl1pPr marL="0" indent="0">
              <a:lnSpc>
                <a:spcPts val="2400"/>
              </a:lnSpc>
              <a:buFontTx/>
              <a:buNone/>
              <a:defRPr sz="1600" cap="none" baseline="0">
                <a:solidFill>
                  <a:srgbClr val="3C3C3A"/>
                </a:solidFill>
              </a:defRPr>
            </a:lvl1pPr>
          </a:lstStyle>
          <a:p>
            <a:pPr lvl="0"/>
            <a:r>
              <a:rPr lang="en-US" dirty="0"/>
              <a:t>Edit Master text styles</a:t>
            </a:r>
          </a:p>
        </p:txBody>
      </p:sp>
    </p:spTree>
    <p:extLst>
      <p:ext uri="{BB962C8B-B14F-4D97-AF65-F5344CB8AC3E}">
        <p14:creationId xmlns:p14="http://schemas.microsoft.com/office/powerpoint/2010/main" val="243151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in Content">
    <p:spTree>
      <p:nvGrpSpPr>
        <p:cNvPr id="1" name="Shape 63"/>
        <p:cNvGrpSpPr/>
        <p:nvPr/>
      </p:nvGrpSpPr>
      <p:grpSpPr>
        <a:xfrm>
          <a:off x="0" y="0"/>
          <a:ext cx="0" cy="0"/>
          <a:chOff x="0" y="0"/>
          <a:chExt cx="0" cy="0"/>
        </a:xfrm>
      </p:grpSpPr>
      <p:sp>
        <p:nvSpPr>
          <p:cNvPr id="67" name="Shape 67"/>
          <p:cNvSpPr txBox="1"/>
          <p:nvPr/>
        </p:nvSpPr>
        <p:spPr>
          <a:xfrm>
            <a:off x="11026025" y="6369323"/>
            <a:ext cx="724611" cy="365124"/>
          </a:xfrm>
          <a:prstGeom prst="rect">
            <a:avLst/>
          </a:prstGeom>
          <a:no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srgbClr val="3C3C3A"/>
                </a:solidFill>
                <a:latin typeface="Century Gothic Regular"/>
                <a:ea typeface="Calibri"/>
                <a:cs typeface="Calibri"/>
                <a:sym typeface="Calibri"/>
              </a:rPr>
              <a:pPr algn="r" defTabSz="609585">
                <a:buSzPct val="25000"/>
              </a:pPr>
              <a:t>‹#›</a:t>
            </a:fld>
            <a:r>
              <a:rPr lang="fr-CA" sz="1067" dirty="0">
                <a:solidFill>
                  <a:srgbClr val="3C3C3A"/>
                </a:solidFill>
                <a:latin typeface="Century Gothic Regular"/>
                <a:ea typeface="Calibri"/>
                <a:cs typeface="Calibri"/>
                <a:sym typeface="Calibri"/>
              </a:rPr>
              <a:t> </a:t>
            </a:r>
          </a:p>
        </p:txBody>
      </p:sp>
    </p:spTree>
    <p:extLst>
      <p:ext uri="{BB962C8B-B14F-4D97-AF65-F5344CB8AC3E}">
        <p14:creationId xmlns:p14="http://schemas.microsoft.com/office/powerpoint/2010/main" val="12432897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2981">
          <p15:clr>
            <a:srgbClr val="FBAE40"/>
          </p15:clr>
        </p15:guide>
        <p15:guide id="6" orient="horz" pos="14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D0B59-6E5A-BD47-8038-7C104747F0E5}"/>
              </a:ext>
            </a:extLst>
          </p:cNvPr>
          <p:cNvPicPr>
            <a:picLocks noChangeAspect="1"/>
          </p:cNvPicPr>
          <p:nvPr userDrawn="1"/>
        </p:nvPicPr>
        <p:blipFill rotWithShape="1">
          <a:blip r:embed="rId2"/>
          <a:srcRect t="-8876" b="24531"/>
          <a:stretch/>
        </p:blipFill>
        <p:spPr>
          <a:xfrm>
            <a:off x="0" y="10347"/>
            <a:ext cx="12192000" cy="6858000"/>
          </a:xfrm>
          <a:prstGeom prst="rect">
            <a:avLst/>
          </a:prstGeom>
        </p:spPr>
      </p:pic>
      <p:sp>
        <p:nvSpPr>
          <p:cNvPr id="6" name="Rectangle 5">
            <a:extLst>
              <a:ext uri="{FF2B5EF4-FFF2-40B4-BE49-F238E27FC236}">
                <a16:creationId xmlns:a16="http://schemas.microsoft.com/office/drawing/2014/main" id="{BDAEF31E-AA78-364C-A8C2-CC7A147B5A46}"/>
              </a:ext>
            </a:extLst>
          </p:cNvPr>
          <p:cNvSpPr/>
          <p:nvPr userDrawn="1"/>
        </p:nvSpPr>
        <p:spPr>
          <a:xfrm>
            <a:off x="0" y="1"/>
            <a:ext cx="12192000" cy="1316567"/>
          </a:xfrm>
          <a:prstGeom prst="rect">
            <a:avLst/>
          </a:prstGeom>
          <a:solidFill>
            <a:srgbClr val="111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Century Gothic Regular"/>
            </a:endParaRPr>
          </a:p>
        </p:txBody>
      </p:sp>
      <p:pic>
        <p:nvPicPr>
          <p:cNvPr id="7" name="Picture 6">
            <a:extLst>
              <a:ext uri="{FF2B5EF4-FFF2-40B4-BE49-F238E27FC236}">
                <a16:creationId xmlns:a16="http://schemas.microsoft.com/office/drawing/2014/main" id="{6AB115EC-6A09-6B40-8A68-D2A5134B6DC1}"/>
              </a:ext>
            </a:extLst>
          </p:cNvPr>
          <p:cNvPicPr>
            <a:picLocks noChangeAspect="1"/>
          </p:cNvPicPr>
          <p:nvPr userDrawn="1"/>
        </p:nvPicPr>
        <p:blipFill>
          <a:blip r:embed="rId3"/>
          <a:stretch>
            <a:fillRect/>
          </a:stretch>
        </p:blipFill>
        <p:spPr>
          <a:xfrm>
            <a:off x="1871138" y="517383"/>
            <a:ext cx="2534339" cy="482243"/>
          </a:xfrm>
          <a:prstGeom prst="rect">
            <a:avLst/>
          </a:prstGeom>
        </p:spPr>
      </p:pic>
      <p:sp>
        <p:nvSpPr>
          <p:cNvPr id="10" name="Text Placeholder 9">
            <a:extLst>
              <a:ext uri="{FF2B5EF4-FFF2-40B4-BE49-F238E27FC236}">
                <a16:creationId xmlns:a16="http://schemas.microsoft.com/office/drawing/2014/main" id="{620131B2-1DFF-1E4E-BE32-189DD10DBFC1}"/>
              </a:ext>
            </a:extLst>
          </p:cNvPr>
          <p:cNvSpPr>
            <a:spLocks noGrp="1"/>
          </p:cNvSpPr>
          <p:nvPr>
            <p:ph type="body" sz="quarter" idx="10" hasCustomPrompt="1"/>
          </p:nvPr>
        </p:nvSpPr>
        <p:spPr>
          <a:xfrm>
            <a:off x="575734" y="3175000"/>
            <a:ext cx="11040533" cy="508000"/>
          </a:xfrm>
          <a:prstGeom prst="rect">
            <a:avLst/>
          </a:prstGeom>
        </p:spPr>
        <p:txBody>
          <a:bodyPr/>
          <a:lstStyle>
            <a:lvl1pPr marL="0" indent="0" algn="ctr">
              <a:lnSpc>
                <a:spcPct val="100000"/>
              </a:lnSpc>
              <a:spcBef>
                <a:spcPts val="800"/>
              </a:spcBef>
              <a:buFontTx/>
              <a:buNone/>
              <a:defRPr sz="2667" cap="all" baseline="0">
                <a:solidFill>
                  <a:schemeClr val="bg1"/>
                </a:solidFill>
              </a:defRPr>
            </a:lvl1pPr>
          </a:lstStyle>
          <a:p>
            <a:pPr lvl="0"/>
            <a:r>
              <a:rPr lang="en-US" dirty="0"/>
              <a:t>BRAND NAME</a:t>
            </a:r>
          </a:p>
        </p:txBody>
      </p:sp>
      <p:sp>
        <p:nvSpPr>
          <p:cNvPr id="11" name="Text Placeholder 9">
            <a:extLst>
              <a:ext uri="{FF2B5EF4-FFF2-40B4-BE49-F238E27FC236}">
                <a16:creationId xmlns:a16="http://schemas.microsoft.com/office/drawing/2014/main" id="{85B378CF-8696-504D-8F1F-1F85239924C3}"/>
              </a:ext>
            </a:extLst>
          </p:cNvPr>
          <p:cNvSpPr>
            <a:spLocks noGrp="1"/>
          </p:cNvSpPr>
          <p:nvPr>
            <p:ph type="body" sz="quarter" idx="11" hasCustomPrompt="1"/>
          </p:nvPr>
        </p:nvSpPr>
        <p:spPr>
          <a:xfrm>
            <a:off x="575734" y="4767673"/>
            <a:ext cx="11040533" cy="508000"/>
          </a:xfrm>
          <a:prstGeom prst="rect">
            <a:avLst/>
          </a:prstGeom>
        </p:spPr>
        <p:txBody>
          <a:bodyPr/>
          <a:lstStyle>
            <a:lvl1pPr marL="0" indent="0" algn="ctr">
              <a:lnSpc>
                <a:spcPct val="100000"/>
              </a:lnSpc>
              <a:spcBef>
                <a:spcPts val="800"/>
              </a:spcBef>
              <a:buFontTx/>
              <a:buNone/>
              <a:defRPr sz="2133" cap="all" baseline="0">
                <a:solidFill>
                  <a:schemeClr val="bg1"/>
                </a:solidFill>
              </a:defRPr>
            </a:lvl1pPr>
          </a:lstStyle>
          <a:p>
            <a:pPr lvl="0"/>
            <a:r>
              <a:rPr lang="en-US" dirty="0"/>
              <a:t>DATE</a:t>
            </a:r>
          </a:p>
        </p:txBody>
      </p:sp>
      <p:pic>
        <p:nvPicPr>
          <p:cNvPr id="3" name="Picture 2">
            <a:extLst>
              <a:ext uri="{FF2B5EF4-FFF2-40B4-BE49-F238E27FC236}">
                <a16:creationId xmlns:a16="http://schemas.microsoft.com/office/drawing/2014/main" id="{3AF04975-ADD6-324C-BF5C-67BDA99D006C}"/>
              </a:ext>
            </a:extLst>
          </p:cNvPr>
          <p:cNvPicPr>
            <a:picLocks noChangeAspect="1"/>
          </p:cNvPicPr>
          <p:nvPr userDrawn="1"/>
        </p:nvPicPr>
        <p:blipFill>
          <a:blip r:embed="rId4"/>
          <a:stretch>
            <a:fillRect/>
          </a:stretch>
        </p:blipFill>
        <p:spPr>
          <a:xfrm>
            <a:off x="8098132" y="588612"/>
            <a:ext cx="1687275" cy="362989"/>
          </a:xfrm>
          <a:prstGeom prst="rect">
            <a:avLst/>
          </a:prstGeom>
        </p:spPr>
      </p:pic>
    </p:spTree>
    <p:extLst>
      <p:ext uri="{BB962C8B-B14F-4D97-AF65-F5344CB8AC3E}">
        <p14:creationId xmlns:p14="http://schemas.microsoft.com/office/powerpoint/2010/main" val="55613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FEB75173-7C84-8044-9732-2CDF446DF710}"/>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prstClr val="black"/>
                </a:solidFill>
                <a:latin typeface="Century Gothic Regular"/>
                <a:ea typeface="Calibri"/>
                <a:cs typeface="Calibri"/>
                <a:sym typeface="Calibri"/>
              </a:rPr>
              <a:pPr algn="r" defTabSz="609585">
                <a:buSzPct val="25000"/>
              </a:pPr>
              <a:t>‹#›</a:t>
            </a:fld>
            <a:r>
              <a:rPr lang="fr-CA" sz="1067" dirty="0">
                <a:solidFill>
                  <a:prstClr val="black"/>
                </a:solidFill>
                <a:latin typeface="Century Gothic Regular"/>
                <a:ea typeface="Calibri"/>
                <a:cs typeface="Calibri"/>
                <a:sym typeface="Calibri"/>
              </a:rPr>
              <a:t> </a:t>
            </a:r>
          </a:p>
        </p:txBody>
      </p:sp>
      <p:sp>
        <p:nvSpPr>
          <p:cNvPr id="10" name="Shape 67">
            <a:extLst>
              <a:ext uri="{FF2B5EF4-FFF2-40B4-BE49-F238E27FC236}">
                <a16:creationId xmlns:a16="http://schemas.microsoft.com/office/drawing/2014/main" id="{DE71AEBC-E05F-A047-8B03-A911F69EC5EB}"/>
              </a:ext>
            </a:extLst>
          </p:cNvPr>
          <p:cNvSpPr txBox="1"/>
          <p:nvPr userDrawn="1"/>
        </p:nvSpPr>
        <p:spPr>
          <a:xfrm>
            <a:off x="11026025" y="6369323"/>
            <a:ext cx="724611" cy="365124"/>
          </a:xfrm>
          <a:prstGeom prst="rect">
            <a:avLst/>
          </a:prstGeom>
          <a:solidFill>
            <a:schemeClr val="bg1"/>
          </a:solid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prstClr val="white"/>
                </a:solidFill>
                <a:latin typeface="Century Gothic Regular"/>
                <a:ea typeface="Calibri"/>
                <a:cs typeface="Calibri"/>
                <a:sym typeface="Calibri"/>
              </a:rPr>
              <a:pPr algn="r" defTabSz="609585">
                <a:buSzPct val="25000"/>
              </a:pPr>
              <a:t>‹#›</a:t>
            </a:fld>
            <a:r>
              <a:rPr lang="fr-CA" sz="1067" dirty="0">
                <a:solidFill>
                  <a:prstClr val="white"/>
                </a:solidFill>
                <a:latin typeface="Century Gothic Regular"/>
                <a:ea typeface="Calibri"/>
                <a:cs typeface="Calibri"/>
                <a:sym typeface="Calibri"/>
              </a:rPr>
              <a:t> </a:t>
            </a:r>
          </a:p>
        </p:txBody>
      </p:sp>
      <p:pic>
        <p:nvPicPr>
          <p:cNvPr id="12" name="Picture 11">
            <a:extLst>
              <a:ext uri="{FF2B5EF4-FFF2-40B4-BE49-F238E27FC236}">
                <a16:creationId xmlns:a16="http://schemas.microsoft.com/office/drawing/2014/main" id="{7E37501F-67B8-3344-8DF7-C723BF5F1D67}"/>
              </a:ext>
            </a:extLst>
          </p:cNvPr>
          <p:cNvPicPr>
            <a:picLocks noChangeAspect="1"/>
          </p:cNvPicPr>
          <p:nvPr userDrawn="1"/>
        </p:nvPicPr>
        <p:blipFill>
          <a:blip r:embed="rId2"/>
          <a:stretch>
            <a:fillRect/>
          </a:stretch>
        </p:blipFill>
        <p:spPr>
          <a:xfrm>
            <a:off x="503869" y="6447063"/>
            <a:ext cx="1236961" cy="235373"/>
          </a:xfrm>
          <a:prstGeom prst="rect">
            <a:avLst/>
          </a:prstGeom>
        </p:spPr>
      </p:pic>
      <p:sp>
        <p:nvSpPr>
          <p:cNvPr id="15" name="Title 14">
            <a:extLst>
              <a:ext uri="{FF2B5EF4-FFF2-40B4-BE49-F238E27FC236}">
                <a16:creationId xmlns:a16="http://schemas.microsoft.com/office/drawing/2014/main" id="{5F0B4CA7-AA1D-124A-A99A-7BF776BFED99}"/>
              </a:ext>
            </a:extLst>
          </p:cNvPr>
          <p:cNvSpPr>
            <a:spLocks noGrp="1"/>
          </p:cNvSpPr>
          <p:nvPr>
            <p:ph type="title"/>
          </p:nvPr>
        </p:nvSpPr>
        <p:spPr>
          <a:xfrm>
            <a:off x="575734" y="3210474"/>
            <a:ext cx="11040533" cy="437053"/>
          </a:xfrm>
          <a:prstGeom prst="rect">
            <a:avLst/>
          </a:prstGeom>
        </p:spPr>
        <p:txBody>
          <a:bodyPr/>
          <a:lstStyle>
            <a:lvl1pPr algn="ctr">
              <a:defRPr sz="2667" cap="all" baseline="0"/>
            </a:lvl1pPr>
          </a:lstStyle>
          <a:p>
            <a:endParaRPr lang="en-US" dirty="0"/>
          </a:p>
        </p:txBody>
      </p:sp>
    </p:spTree>
    <p:extLst>
      <p:ext uri="{BB962C8B-B14F-4D97-AF65-F5344CB8AC3E}">
        <p14:creationId xmlns:p14="http://schemas.microsoft.com/office/powerpoint/2010/main" val="9658898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TITLE GREY">
    <p:bg>
      <p:bgPr>
        <a:solidFill>
          <a:srgbClr val="3C3C3A"/>
        </a:solidFill>
        <a:effectLst/>
      </p:bgPr>
    </p:bg>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7AEE061-3BE3-8843-BFEA-3CCDC1A9CEF3}"/>
              </a:ext>
            </a:extLst>
          </p:cNvPr>
          <p:cNvSpPr>
            <a:spLocks noGrp="1"/>
          </p:cNvSpPr>
          <p:nvPr>
            <p:ph type="title"/>
          </p:nvPr>
        </p:nvSpPr>
        <p:spPr>
          <a:xfrm>
            <a:off x="575734" y="309034"/>
            <a:ext cx="11040533" cy="6239933"/>
          </a:xfrm>
          <a:prstGeom prst="rect">
            <a:avLst/>
          </a:prstGeom>
        </p:spPr>
        <p:txBody>
          <a:bodyPr anchor="ctr" anchorCtr="0"/>
          <a:lstStyle>
            <a:lvl1pPr algn="ctr">
              <a:defRPr sz="2667" cap="all" baseline="0">
                <a:solidFill>
                  <a:schemeClr val="bg1"/>
                </a:solidFill>
              </a:defRPr>
            </a:lvl1pPr>
          </a:lstStyle>
          <a:p>
            <a:endParaRPr lang="en-US" dirty="0"/>
          </a:p>
        </p:txBody>
      </p:sp>
      <p:sp>
        <p:nvSpPr>
          <p:cNvPr id="4" name="Shape 67">
            <a:extLst>
              <a:ext uri="{FF2B5EF4-FFF2-40B4-BE49-F238E27FC236}">
                <a16:creationId xmlns:a16="http://schemas.microsoft.com/office/drawing/2014/main" id="{DCBC168D-11B3-4D46-8AB6-C4B7B60090B4}"/>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prstClr val="white"/>
                </a:solidFill>
                <a:latin typeface="Century Gothic Regular"/>
                <a:ea typeface="Calibri"/>
                <a:cs typeface="Calibri"/>
                <a:sym typeface="Calibri"/>
              </a:rPr>
              <a:pPr algn="r" defTabSz="609585">
                <a:buSzPct val="25000"/>
              </a:pPr>
              <a:t>‹#›</a:t>
            </a:fld>
            <a:r>
              <a:rPr lang="fr-CA" sz="1067" dirty="0">
                <a:solidFill>
                  <a:prstClr val="white"/>
                </a:solidFill>
                <a:latin typeface="Century Gothic Regular"/>
                <a:ea typeface="Calibri"/>
                <a:cs typeface="Calibri"/>
                <a:sym typeface="Calibri"/>
              </a:rPr>
              <a:t> </a:t>
            </a:r>
          </a:p>
        </p:txBody>
      </p:sp>
      <p:pic>
        <p:nvPicPr>
          <p:cNvPr id="6" name="Picture 5">
            <a:extLst>
              <a:ext uri="{FF2B5EF4-FFF2-40B4-BE49-F238E27FC236}">
                <a16:creationId xmlns:a16="http://schemas.microsoft.com/office/drawing/2014/main" id="{AEF470E6-A983-5343-9BAC-7994D8575178}"/>
              </a:ext>
            </a:extLst>
          </p:cNvPr>
          <p:cNvPicPr>
            <a:picLocks noChangeAspect="1"/>
          </p:cNvPicPr>
          <p:nvPr userDrawn="1"/>
        </p:nvPicPr>
        <p:blipFill>
          <a:blip r:embed="rId2"/>
          <a:stretch>
            <a:fillRect/>
          </a:stretch>
        </p:blipFill>
        <p:spPr>
          <a:xfrm>
            <a:off x="503869" y="6447063"/>
            <a:ext cx="1236961" cy="235373"/>
          </a:xfrm>
          <a:prstGeom prst="rect">
            <a:avLst/>
          </a:prstGeom>
        </p:spPr>
      </p:pic>
    </p:spTree>
    <p:extLst>
      <p:ext uri="{BB962C8B-B14F-4D97-AF65-F5344CB8AC3E}">
        <p14:creationId xmlns:p14="http://schemas.microsoft.com/office/powerpoint/2010/main" val="3545808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ENTERED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1011F-3291-8D46-AF39-BE91297679D5}"/>
              </a:ext>
            </a:extLst>
          </p:cNvPr>
          <p:cNvPicPr>
            <a:picLocks noChangeAspect="1"/>
          </p:cNvPicPr>
          <p:nvPr userDrawn="1"/>
        </p:nvPicPr>
        <p:blipFill rotWithShape="1">
          <a:blip r:embed="rId2"/>
          <a:srcRect l="25644" t="5191" r="7767" b="19898"/>
          <a:stretch/>
        </p:blipFill>
        <p:spPr>
          <a:xfrm>
            <a:off x="-251251" y="-25666"/>
            <a:ext cx="12694501" cy="7140657"/>
          </a:xfrm>
          <a:prstGeom prst="rect">
            <a:avLst/>
          </a:prstGeom>
        </p:spPr>
      </p:pic>
      <p:sp>
        <p:nvSpPr>
          <p:cNvPr id="2" name="Title 1">
            <a:extLst>
              <a:ext uri="{FF2B5EF4-FFF2-40B4-BE49-F238E27FC236}">
                <a16:creationId xmlns:a16="http://schemas.microsoft.com/office/drawing/2014/main" id="{76324836-589E-B540-8C9C-2F62C84843E8}"/>
              </a:ext>
            </a:extLst>
          </p:cNvPr>
          <p:cNvSpPr>
            <a:spLocks noGrp="1"/>
          </p:cNvSpPr>
          <p:nvPr>
            <p:ph type="title" hasCustomPrompt="1"/>
          </p:nvPr>
        </p:nvSpPr>
        <p:spPr>
          <a:xfrm>
            <a:off x="575734" y="309034"/>
            <a:ext cx="11040533" cy="6239932"/>
          </a:xfrm>
          <a:prstGeom prst="rect">
            <a:avLst/>
          </a:prstGeom>
        </p:spPr>
        <p:txBody>
          <a:bodyPr lIns="0" tIns="0" rIns="0" bIns="0" anchor="ctr" anchorCtr="0"/>
          <a:lstStyle>
            <a:lvl1pPr algn="ctr">
              <a:defRPr sz="3200" cap="all" baseline="0">
                <a:solidFill>
                  <a:schemeClr val="bg1"/>
                </a:solidFill>
              </a:defRPr>
            </a:lvl1pPr>
          </a:lstStyle>
          <a:p>
            <a:r>
              <a:rPr lang="en-US" dirty="0"/>
              <a:t>CENTERED TITLE</a:t>
            </a:r>
          </a:p>
        </p:txBody>
      </p:sp>
    </p:spTree>
    <p:extLst>
      <p:ext uri="{BB962C8B-B14F-4D97-AF65-F5344CB8AC3E}">
        <p14:creationId xmlns:p14="http://schemas.microsoft.com/office/powerpoint/2010/main" val="3398062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516475-CD06-6B48-90ED-A4E165F5110D}"/>
              </a:ext>
            </a:extLst>
          </p:cNvPr>
          <p:cNvSpPr>
            <a:spLocks noGrp="1"/>
          </p:cNvSpPr>
          <p:nvPr>
            <p:ph type="body" sz="quarter" idx="11" hasCustomPrompt="1"/>
          </p:nvPr>
        </p:nvSpPr>
        <p:spPr>
          <a:xfrm>
            <a:off x="575734" y="319635"/>
            <a:ext cx="11040533" cy="763200"/>
          </a:xfrm>
          <a:prstGeom prst="rect">
            <a:avLst/>
          </a:prstGeom>
        </p:spPr>
        <p:txBody>
          <a:bodyPr lIns="0" tIns="0" rIns="0" bIns="0"/>
          <a:lstStyle>
            <a:lvl1pPr marL="0" indent="0" algn="ctr">
              <a:buFontTx/>
              <a:buNone/>
              <a:defRPr sz="3467" cap="all" baseline="0">
                <a:solidFill>
                  <a:srgbClr val="FF6634"/>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SUMMARY TITLE</a:t>
            </a:r>
          </a:p>
        </p:txBody>
      </p:sp>
      <p:sp>
        <p:nvSpPr>
          <p:cNvPr id="7" name="Text Placeholder 6">
            <a:extLst>
              <a:ext uri="{FF2B5EF4-FFF2-40B4-BE49-F238E27FC236}">
                <a16:creationId xmlns:a16="http://schemas.microsoft.com/office/drawing/2014/main" id="{3C2B8B72-368D-5740-A575-E88093BE3BD4}"/>
              </a:ext>
            </a:extLst>
          </p:cNvPr>
          <p:cNvSpPr>
            <a:spLocks noGrp="1"/>
          </p:cNvSpPr>
          <p:nvPr>
            <p:ph type="body" sz="quarter" idx="12" hasCustomPrompt="1"/>
          </p:nvPr>
        </p:nvSpPr>
        <p:spPr>
          <a:xfrm>
            <a:off x="575734" y="1823498"/>
            <a:ext cx="11040533" cy="4325511"/>
          </a:xfrm>
          <a:prstGeom prst="rect">
            <a:avLst/>
          </a:prstGeom>
        </p:spPr>
        <p:txBody>
          <a:bodyPr lIns="0" tIns="0" rIns="0" bIns="0"/>
          <a:lstStyle>
            <a:lvl1pPr marL="0" indent="0" algn="ctr">
              <a:buFontTx/>
              <a:buNone/>
              <a:defRPr sz="2667" cap="none" baseline="0">
                <a:solidFill>
                  <a:srgbClr val="3C3C3A"/>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TITLE 1</a:t>
            </a:r>
          </a:p>
          <a:p>
            <a:pPr lvl="0"/>
            <a:r>
              <a:rPr lang="en-US" dirty="0"/>
              <a:t>TITLE 2</a:t>
            </a:r>
          </a:p>
          <a:p>
            <a:pPr lvl="0"/>
            <a:r>
              <a:rPr lang="en-US" dirty="0"/>
              <a:t>TITLE 3</a:t>
            </a:r>
          </a:p>
          <a:p>
            <a:pPr lvl="0"/>
            <a:r>
              <a:rPr lang="en-US" dirty="0"/>
              <a:t>TITLE 4</a:t>
            </a:r>
          </a:p>
        </p:txBody>
      </p:sp>
    </p:spTree>
    <p:extLst>
      <p:ext uri="{BB962C8B-B14F-4D97-AF65-F5344CB8AC3E}">
        <p14:creationId xmlns:p14="http://schemas.microsoft.com/office/powerpoint/2010/main" val="4003335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Tree>
    <p:extLst>
      <p:ext uri="{BB962C8B-B14F-4D97-AF65-F5344CB8AC3E}">
        <p14:creationId xmlns:p14="http://schemas.microsoft.com/office/powerpoint/2010/main" val="1579175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PICTU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11" name="Text Placeholder 10">
            <a:extLst>
              <a:ext uri="{FF2B5EF4-FFF2-40B4-BE49-F238E27FC236}">
                <a16:creationId xmlns:a16="http://schemas.microsoft.com/office/drawing/2014/main" id="{3C3D454D-7B88-A040-A33A-777A433D3418}"/>
              </a:ext>
            </a:extLst>
          </p:cNvPr>
          <p:cNvSpPr>
            <a:spLocks noGrp="1"/>
          </p:cNvSpPr>
          <p:nvPr>
            <p:ph type="body" sz="quarter" idx="11" hasCustomPrompt="1"/>
          </p:nvPr>
        </p:nvSpPr>
        <p:spPr>
          <a:xfrm>
            <a:off x="590400" y="1267885"/>
            <a:ext cx="5505600" cy="4331929"/>
          </a:xfrm>
          <a:prstGeom prst="rect">
            <a:avLst/>
          </a:prstGeom>
        </p:spPr>
        <p:txBody>
          <a:bodyPr lIns="0" tIns="0" rIns="0" bIns="0" anchor="t"/>
          <a:lstStyle>
            <a:lvl1pPr marL="0" indent="0">
              <a:lnSpc>
                <a:spcPct val="100000"/>
              </a:lnSpc>
              <a:spcBef>
                <a:spcPts val="800"/>
              </a:spcBef>
              <a:buFontTx/>
              <a:buNone/>
              <a:defRPr sz="2133" b="0" i="0" cap="all" baseline="0"/>
            </a:lvl1pPr>
            <a:lvl2pPr marL="379191" indent="-379191">
              <a:lnSpc>
                <a:spcPts val="2400"/>
              </a:lnSpc>
              <a:spcBef>
                <a:spcPts val="800"/>
              </a:spcBef>
              <a:buFont typeface="Arial" panose="020B0604020202020204" pitchFamily="34" charset="0"/>
              <a:buChar char="•"/>
              <a:defRPr sz="1600" baseline="0"/>
            </a:lvl2pPr>
            <a:lvl3pPr marL="1219170" indent="0">
              <a:buFontTx/>
              <a:buNone/>
              <a:defRPr baseline="0"/>
            </a:lvl3pPr>
            <a:lvl4pPr marL="1828754" indent="0">
              <a:buFontTx/>
              <a:buNone/>
              <a:defRPr baseline="0"/>
            </a:lvl4pPr>
            <a:lvl5pPr marL="2438339" indent="0">
              <a:buFontTx/>
              <a:buNone/>
              <a:defRPr baseline="0"/>
            </a:lvl5pPr>
          </a:lstStyle>
          <a:p>
            <a:pPr lvl="0"/>
            <a:r>
              <a:rPr lang="en-US" dirty="0"/>
              <a:t>Title</a:t>
            </a:r>
          </a:p>
          <a:p>
            <a:pPr lvl="1"/>
            <a:r>
              <a:rPr lang="en-US" dirty="0"/>
              <a:t>Second level</a:t>
            </a:r>
          </a:p>
          <a:p>
            <a:pPr lvl="1"/>
            <a:r>
              <a:rPr lang="en-US" dirty="0"/>
              <a:t>Third</a:t>
            </a:r>
          </a:p>
          <a:p>
            <a:pPr lvl="1"/>
            <a:r>
              <a:rPr lang="en-US" dirty="0"/>
              <a:t>Fourth</a:t>
            </a:r>
          </a:p>
        </p:txBody>
      </p:sp>
      <p:sp>
        <p:nvSpPr>
          <p:cNvPr id="14" name="Picture Placeholder 13">
            <a:extLst>
              <a:ext uri="{FF2B5EF4-FFF2-40B4-BE49-F238E27FC236}">
                <a16:creationId xmlns:a16="http://schemas.microsoft.com/office/drawing/2014/main" id="{2ACB100E-C2A5-3E41-AB26-9F0C17E0FFCE}"/>
              </a:ext>
            </a:extLst>
          </p:cNvPr>
          <p:cNvSpPr>
            <a:spLocks noGrp="1"/>
          </p:cNvSpPr>
          <p:nvPr>
            <p:ph type="pic" sz="quarter" idx="12"/>
          </p:nvPr>
        </p:nvSpPr>
        <p:spPr>
          <a:xfrm>
            <a:off x="6096000" y="1267884"/>
            <a:ext cx="5520267" cy="4332816"/>
          </a:xfrm>
          <a:prstGeom prst="rect">
            <a:avLst/>
          </a:prstGeom>
        </p:spPr>
        <p:txBody>
          <a:bodyPr/>
          <a:lstStyle/>
          <a:p>
            <a:endParaRPr lang="en-US" dirty="0"/>
          </a:p>
        </p:txBody>
      </p:sp>
    </p:spTree>
    <p:extLst>
      <p:ext uri="{BB962C8B-B14F-4D97-AF65-F5344CB8AC3E}">
        <p14:creationId xmlns:p14="http://schemas.microsoft.com/office/powerpoint/2010/main" val="35246752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4" name="Picture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2806" y="5045439"/>
            <a:ext cx="4066388" cy="1606401"/>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TEXT 2 SID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3E16BD0-D774-8A45-85A5-B061B56B0FCE}"/>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6B96AC94-B06A-4548-9C16-2E30771BB429}"/>
              </a:ext>
            </a:extLst>
          </p:cNvPr>
          <p:cNvSpPr>
            <a:spLocks noGrp="1"/>
          </p:cNvSpPr>
          <p:nvPr>
            <p:ph type="body" sz="quarter" idx="11"/>
          </p:nvPr>
        </p:nvSpPr>
        <p:spPr>
          <a:xfrm>
            <a:off x="575733" y="1267884"/>
            <a:ext cx="5520267" cy="5281083"/>
          </a:xfrm>
          <a:prstGeom prst="rect">
            <a:avLst/>
          </a:prstGeom>
        </p:spPr>
        <p:txBody>
          <a:bodyPr/>
          <a:lstStyle>
            <a:lvl1pPr marL="0" indent="0">
              <a:buFontTx/>
              <a:buNone/>
              <a:defRPr sz="2133" b="1" i="0" cap="all" baseline="0">
                <a:solidFill>
                  <a:srgbClr val="3C3C3A"/>
                </a:solidFill>
              </a:defRPr>
            </a:lvl1pPr>
            <a:lvl2pPr marL="379191" indent="-379191">
              <a:lnSpc>
                <a:spcPts val="2400"/>
              </a:lnSpc>
              <a:spcBef>
                <a:spcPts val="800"/>
              </a:spcBef>
              <a:defRPr sz="16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
        <p:nvSpPr>
          <p:cNvPr id="6" name="Text Placeholder 4">
            <a:extLst>
              <a:ext uri="{FF2B5EF4-FFF2-40B4-BE49-F238E27FC236}">
                <a16:creationId xmlns:a16="http://schemas.microsoft.com/office/drawing/2014/main" id="{DC7320CF-2EF7-F04D-96C9-E9EF7949735F}"/>
              </a:ext>
            </a:extLst>
          </p:cNvPr>
          <p:cNvSpPr>
            <a:spLocks noGrp="1"/>
          </p:cNvSpPr>
          <p:nvPr>
            <p:ph type="body" sz="quarter" idx="12"/>
          </p:nvPr>
        </p:nvSpPr>
        <p:spPr>
          <a:xfrm>
            <a:off x="6099240" y="1267884"/>
            <a:ext cx="5520267" cy="5281083"/>
          </a:xfrm>
          <a:prstGeom prst="rect">
            <a:avLst/>
          </a:prstGeom>
        </p:spPr>
        <p:txBody>
          <a:bodyPr/>
          <a:lstStyle>
            <a:lvl1pPr marL="0" indent="0">
              <a:buFontTx/>
              <a:buNone/>
              <a:defRPr sz="2133" b="1" i="0" cap="all" baseline="0">
                <a:solidFill>
                  <a:srgbClr val="3C3C3A"/>
                </a:solidFill>
              </a:defRPr>
            </a:lvl1pPr>
            <a:lvl2pPr marL="379191" indent="-379191">
              <a:lnSpc>
                <a:spcPts val="2400"/>
              </a:lnSpc>
              <a:spcBef>
                <a:spcPts val="800"/>
              </a:spcBef>
              <a:defRPr sz="16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031164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BULLET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0C84BC-C90F-DB46-8DCF-76A4DE59E54E}"/>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6" name="Text Placeholder 5">
            <a:extLst>
              <a:ext uri="{FF2B5EF4-FFF2-40B4-BE49-F238E27FC236}">
                <a16:creationId xmlns:a16="http://schemas.microsoft.com/office/drawing/2014/main" id="{1784FD98-B23B-5B40-873B-F291E800C742}"/>
              </a:ext>
            </a:extLst>
          </p:cNvPr>
          <p:cNvSpPr>
            <a:spLocks noGrp="1"/>
          </p:cNvSpPr>
          <p:nvPr>
            <p:ph type="body" sz="quarter" idx="11" hasCustomPrompt="1"/>
          </p:nvPr>
        </p:nvSpPr>
        <p:spPr>
          <a:xfrm>
            <a:off x="575734" y="1267885"/>
            <a:ext cx="11040533" cy="2161116"/>
          </a:xfrm>
          <a:prstGeom prst="rect">
            <a:avLst/>
          </a:prstGeom>
        </p:spPr>
        <p:txBody>
          <a:bodyPr lIns="0" tIns="0" rIns="0" bIns="0"/>
          <a:lstStyle>
            <a:lvl1pPr marL="380990" indent="-380990">
              <a:defRPr sz="1600" baseline="0">
                <a:solidFill>
                  <a:srgbClr val="3C3C3A"/>
                </a:solidFill>
              </a:defRPr>
            </a:lvl1pPr>
            <a:lvl2pPr>
              <a:defRPr>
                <a:solidFill>
                  <a:srgbClr val="3C3C3A"/>
                </a:solidFill>
              </a:defRPr>
            </a:lvl2pPr>
            <a:lvl3pPr>
              <a:defRPr>
                <a:solidFill>
                  <a:srgbClr val="3C3C3A"/>
                </a:solidFill>
              </a:defRPr>
            </a:lvl3pPr>
            <a:lvl4pPr>
              <a:defRPr>
                <a:solidFill>
                  <a:srgbClr val="3C3C3A"/>
                </a:solidFill>
              </a:defRPr>
            </a:lvl4pPr>
            <a:lvl5pPr>
              <a:defRPr>
                <a:solidFill>
                  <a:srgbClr val="3C3C3A"/>
                </a:solidFill>
              </a:defRPr>
            </a:lvl5pPr>
          </a:lstStyle>
          <a:p>
            <a:pPr marL="285750" indent="-285750"/>
            <a:r>
              <a:rPr lang="en-US" sz="1600" dirty="0">
                <a:solidFill>
                  <a:srgbClr val="3C3C3A"/>
                </a:solidFill>
                <a:latin typeface="Century Gothic" panose="020B0502020202020204" pitchFamily="34" charset="0"/>
              </a:rPr>
              <a:t>Line 1 </a:t>
            </a:r>
          </a:p>
          <a:p>
            <a:pPr marL="285750" indent="-285750"/>
            <a:r>
              <a:rPr lang="en-US" sz="1600" dirty="0">
                <a:solidFill>
                  <a:srgbClr val="3C3C3A"/>
                </a:solidFill>
                <a:latin typeface="Century Gothic" panose="020B0502020202020204" pitchFamily="34" charset="0"/>
              </a:rPr>
              <a:t>Line 2</a:t>
            </a:r>
            <a:endParaRPr lang="en" sz="1600" dirty="0">
              <a:solidFill>
                <a:srgbClr val="3C3C3A"/>
              </a:solidFill>
              <a:latin typeface="Century Gothic" panose="020B0502020202020204" pitchFamily="34" charset="0"/>
            </a:endParaRPr>
          </a:p>
        </p:txBody>
      </p:sp>
    </p:spTree>
    <p:extLst>
      <p:ext uri="{BB962C8B-B14F-4D97-AF65-F5344CB8AC3E}">
        <p14:creationId xmlns:p14="http://schemas.microsoft.com/office/powerpoint/2010/main" val="3619357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TEX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AF1DF00B-6D06-704D-A295-FD936813EEFF}"/>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561DE9CF-6FE2-6C47-91A3-C5F437E46C34}"/>
              </a:ext>
            </a:extLst>
          </p:cNvPr>
          <p:cNvSpPr>
            <a:spLocks noGrp="1"/>
          </p:cNvSpPr>
          <p:nvPr>
            <p:ph type="body" sz="quarter" idx="11" hasCustomPrompt="1"/>
          </p:nvPr>
        </p:nvSpPr>
        <p:spPr>
          <a:xfrm>
            <a:off x="575735" y="1267884"/>
            <a:ext cx="11040533" cy="396589"/>
          </a:xfrm>
          <a:prstGeom prst="rect">
            <a:avLst/>
          </a:prstGeom>
        </p:spPr>
        <p:txBody>
          <a:bodyPr lIns="0" tIns="0" rIns="0" bIns="0"/>
          <a:lstStyle>
            <a:lvl1pPr marL="379191" indent="-379191" algn="l">
              <a:lnSpc>
                <a:spcPct val="100000"/>
              </a:lnSpc>
              <a:spcBef>
                <a:spcPts val="800"/>
              </a:spcBef>
              <a:buNone/>
              <a:defRPr sz="2133" b="1" i="1" baseline="0">
                <a:solidFill>
                  <a:srgbClr val="3C3C3A"/>
                </a:solidFill>
              </a:defRPr>
            </a:lvl1pPr>
          </a:lstStyle>
          <a:p>
            <a:pPr lvl="0"/>
            <a:r>
              <a:rPr lang="en-US" dirty="0"/>
              <a:t>Quote</a:t>
            </a:r>
          </a:p>
        </p:txBody>
      </p:sp>
      <p:sp>
        <p:nvSpPr>
          <p:cNvPr id="7" name="Text Placeholder 6">
            <a:extLst>
              <a:ext uri="{FF2B5EF4-FFF2-40B4-BE49-F238E27FC236}">
                <a16:creationId xmlns:a16="http://schemas.microsoft.com/office/drawing/2014/main" id="{5369D41B-B118-BD47-8695-54FDBDF88EAC}"/>
              </a:ext>
            </a:extLst>
          </p:cNvPr>
          <p:cNvSpPr>
            <a:spLocks noGrp="1"/>
          </p:cNvSpPr>
          <p:nvPr>
            <p:ph type="body" sz="quarter" idx="12"/>
          </p:nvPr>
        </p:nvSpPr>
        <p:spPr>
          <a:xfrm>
            <a:off x="590401" y="1781093"/>
            <a:ext cx="11025867" cy="1647908"/>
          </a:xfrm>
          <a:prstGeom prst="rect">
            <a:avLst/>
          </a:prstGeom>
        </p:spPr>
        <p:txBody>
          <a:bodyPr lIns="0" tIns="0" rIns="0" bIns="0"/>
          <a:lstStyle>
            <a:lvl1pPr marL="0" indent="0">
              <a:lnSpc>
                <a:spcPts val="2933"/>
              </a:lnSpc>
              <a:buFontTx/>
              <a:buNone/>
              <a:defRPr sz="2133" cap="none" baseline="0">
                <a:solidFill>
                  <a:srgbClr val="3C3C3A"/>
                </a:solidFill>
              </a:defRPr>
            </a:lvl1pPr>
          </a:lstStyle>
          <a:p>
            <a:pPr lvl="0"/>
            <a:r>
              <a:rPr lang="en-US" dirty="0"/>
              <a:t>Edit Master text styles</a:t>
            </a:r>
          </a:p>
        </p:txBody>
      </p:sp>
      <p:sp>
        <p:nvSpPr>
          <p:cNvPr id="8" name="Text Placeholder 6">
            <a:extLst>
              <a:ext uri="{FF2B5EF4-FFF2-40B4-BE49-F238E27FC236}">
                <a16:creationId xmlns:a16="http://schemas.microsoft.com/office/drawing/2014/main" id="{082CE734-41BD-6645-A857-BB93FF209117}"/>
              </a:ext>
            </a:extLst>
          </p:cNvPr>
          <p:cNvSpPr>
            <a:spLocks noGrp="1"/>
          </p:cNvSpPr>
          <p:nvPr>
            <p:ph type="body" sz="quarter" idx="13"/>
          </p:nvPr>
        </p:nvSpPr>
        <p:spPr>
          <a:xfrm>
            <a:off x="575735" y="3534926"/>
            <a:ext cx="11040533" cy="2720101"/>
          </a:xfrm>
          <a:prstGeom prst="rect">
            <a:avLst/>
          </a:prstGeom>
        </p:spPr>
        <p:txBody>
          <a:bodyPr lIns="0" tIns="0" rIns="0" bIns="0"/>
          <a:lstStyle>
            <a:lvl1pPr marL="0" indent="0">
              <a:lnSpc>
                <a:spcPts val="2400"/>
              </a:lnSpc>
              <a:buFontTx/>
              <a:buNone/>
              <a:defRPr sz="1600" cap="none" baseline="0">
                <a:solidFill>
                  <a:srgbClr val="3C3C3A"/>
                </a:solidFill>
              </a:defRPr>
            </a:lvl1pPr>
          </a:lstStyle>
          <a:p>
            <a:pPr lvl="0"/>
            <a:r>
              <a:rPr lang="en-US" dirty="0"/>
              <a:t>Edit Master text styles</a:t>
            </a:r>
          </a:p>
        </p:txBody>
      </p:sp>
    </p:spTree>
    <p:extLst>
      <p:ext uri="{BB962C8B-B14F-4D97-AF65-F5344CB8AC3E}">
        <p14:creationId xmlns:p14="http://schemas.microsoft.com/office/powerpoint/2010/main" val="2745404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Main Content">
    <p:spTree>
      <p:nvGrpSpPr>
        <p:cNvPr id="1" name="Shape 63"/>
        <p:cNvGrpSpPr/>
        <p:nvPr/>
      </p:nvGrpSpPr>
      <p:grpSpPr>
        <a:xfrm>
          <a:off x="0" y="0"/>
          <a:ext cx="0" cy="0"/>
          <a:chOff x="0" y="0"/>
          <a:chExt cx="0" cy="0"/>
        </a:xfrm>
      </p:grpSpPr>
      <p:sp>
        <p:nvSpPr>
          <p:cNvPr id="67" name="Shape 67"/>
          <p:cNvSpPr txBox="1"/>
          <p:nvPr/>
        </p:nvSpPr>
        <p:spPr>
          <a:xfrm>
            <a:off x="11026025" y="6369323"/>
            <a:ext cx="724611" cy="365124"/>
          </a:xfrm>
          <a:prstGeom prst="rect">
            <a:avLst/>
          </a:prstGeom>
          <a:no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srgbClr val="3C3C3A"/>
                </a:solidFill>
                <a:latin typeface="Century Gothic Regular"/>
                <a:ea typeface="Calibri"/>
                <a:cs typeface="Calibri"/>
                <a:sym typeface="Calibri"/>
              </a:rPr>
              <a:pPr algn="r" defTabSz="609585">
                <a:buSzPct val="25000"/>
              </a:pPr>
              <a:t>‹#›</a:t>
            </a:fld>
            <a:r>
              <a:rPr lang="fr-CA" sz="1067" dirty="0">
                <a:solidFill>
                  <a:srgbClr val="3C3C3A"/>
                </a:solidFill>
                <a:latin typeface="Century Gothic Regular"/>
                <a:ea typeface="Calibri"/>
                <a:cs typeface="Calibri"/>
                <a:sym typeface="Calibri"/>
              </a:rPr>
              <a:t> </a:t>
            </a:r>
          </a:p>
        </p:txBody>
      </p:sp>
    </p:spTree>
    <p:extLst>
      <p:ext uri="{BB962C8B-B14F-4D97-AF65-F5344CB8AC3E}">
        <p14:creationId xmlns:p14="http://schemas.microsoft.com/office/powerpoint/2010/main" val="177853986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2981">
          <p15:clr>
            <a:srgbClr val="FBAE40"/>
          </p15:clr>
        </p15:guide>
        <p15:guide id="6" orient="horz" pos="14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D0B59-6E5A-BD47-8038-7C104747F0E5}"/>
              </a:ext>
            </a:extLst>
          </p:cNvPr>
          <p:cNvPicPr>
            <a:picLocks noChangeAspect="1"/>
          </p:cNvPicPr>
          <p:nvPr userDrawn="1"/>
        </p:nvPicPr>
        <p:blipFill rotWithShape="1">
          <a:blip r:embed="rId2"/>
          <a:srcRect t="-8876" b="24531"/>
          <a:stretch/>
        </p:blipFill>
        <p:spPr>
          <a:xfrm>
            <a:off x="0" y="10347"/>
            <a:ext cx="12192000" cy="6858000"/>
          </a:xfrm>
          <a:prstGeom prst="rect">
            <a:avLst/>
          </a:prstGeom>
        </p:spPr>
      </p:pic>
      <p:sp>
        <p:nvSpPr>
          <p:cNvPr id="6" name="Rectangle 5">
            <a:extLst>
              <a:ext uri="{FF2B5EF4-FFF2-40B4-BE49-F238E27FC236}">
                <a16:creationId xmlns:a16="http://schemas.microsoft.com/office/drawing/2014/main" id="{BDAEF31E-AA78-364C-A8C2-CC7A147B5A46}"/>
              </a:ext>
            </a:extLst>
          </p:cNvPr>
          <p:cNvSpPr/>
          <p:nvPr userDrawn="1"/>
        </p:nvSpPr>
        <p:spPr>
          <a:xfrm>
            <a:off x="0" y="1"/>
            <a:ext cx="12192000" cy="1316567"/>
          </a:xfrm>
          <a:prstGeom prst="rect">
            <a:avLst/>
          </a:prstGeom>
          <a:solidFill>
            <a:srgbClr val="111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Century Gothic Regular"/>
            </a:endParaRPr>
          </a:p>
        </p:txBody>
      </p:sp>
      <p:pic>
        <p:nvPicPr>
          <p:cNvPr id="7" name="Picture 6">
            <a:extLst>
              <a:ext uri="{FF2B5EF4-FFF2-40B4-BE49-F238E27FC236}">
                <a16:creationId xmlns:a16="http://schemas.microsoft.com/office/drawing/2014/main" id="{6AB115EC-6A09-6B40-8A68-D2A5134B6DC1}"/>
              </a:ext>
            </a:extLst>
          </p:cNvPr>
          <p:cNvPicPr>
            <a:picLocks noChangeAspect="1"/>
          </p:cNvPicPr>
          <p:nvPr userDrawn="1"/>
        </p:nvPicPr>
        <p:blipFill>
          <a:blip r:embed="rId3"/>
          <a:stretch>
            <a:fillRect/>
          </a:stretch>
        </p:blipFill>
        <p:spPr>
          <a:xfrm>
            <a:off x="1871138" y="517383"/>
            <a:ext cx="2534339" cy="482243"/>
          </a:xfrm>
          <a:prstGeom prst="rect">
            <a:avLst/>
          </a:prstGeom>
        </p:spPr>
      </p:pic>
      <p:sp>
        <p:nvSpPr>
          <p:cNvPr id="10" name="Text Placeholder 9">
            <a:extLst>
              <a:ext uri="{FF2B5EF4-FFF2-40B4-BE49-F238E27FC236}">
                <a16:creationId xmlns:a16="http://schemas.microsoft.com/office/drawing/2014/main" id="{620131B2-1DFF-1E4E-BE32-189DD10DBFC1}"/>
              </a:ext>
            </a:extLst>
          </p:cNvPr>
          <p:cNvSpPr>
            <a:spLocks noGrp="1"/>
          </p:cNvSpPr>
          <p:nvPr>
            <p:ph type="body" sz="quarter" idx="10" hasCustomPrompt="1"/>
          </p:nvPr>
        </p:nvSpPr>
        <p:spPr>
          <a:xfrm>
            <a:off x="575734" y="3175000"/>
            <a:ext cx="11040533" cy="508000"/>
          </a:xfrm>
          <a:prstGeom prst="rect">
            <a:avLst/>
          </a:prstGeom>
        </p:spPr>
        <p:txBody>
          <a:bodyPr/>
          <a:lstStyle>
            <a:lvl1pPr marL="0" indent="0" algn="ctr">
              <a:lnSpc>
                <a:spcPct val="100000"/>
              </a:lnSpc>
              <a:spcBef>
                <a:spcPts val="800"/>
              </a:spcBef>
              <a:buFontTx/>
              <a:buNone/>
              <a:defRPr sz="2667" cap="all" baseline="0">
                <a:solidFill>
                  <a:schemeClr val="bg1"/>
                </a:solidFill>
              </a:defRPr>
            </a:lvl1pPr>
          </a:lstStyle>
          <a:p>
            <a:pPr lvl="0"/>
            <a:r>
              <a:rPr lang="en-US" dirty="0"/>
              <a:t>BRAND NAME</a:t>
            </a:r>
          </a:p>
        </p:txBody>
      </p:sp>
      <p:sp>
        <p:nvSpPr>
          <p:cNvPr id="11" name="Text Placeholder 9">
            <a:extLst>
              <a:ext uri="{FF2B5EF4-FFF2-40B4-BE49-F238E27FC236}">
                <a16:creationId xmlns:a16="http://schemas.microsoft.com/office/drawing/2014/main" id="{85B378CF-8696-504D-8F1F-1F85239924C3}"/>
              </a:ext>
            </a:extLst>
          </p:cNvPr>
          <p:cNvSpPr>
            <a:spLocks noGrp="1"/>
          </p:cNvSpPr>
          <p:nvPr>
            <p:ph type="body" sz="quarter" idx="11" hasCustomPrompt="1"/>
          </p:nvPr>
        </p:nvSpPr>
        <p:spPr>
          <a:xfrm>
            <a:off x="575734" y="4767673"/>
            <a:ext cx="11040533" cy="508000"/>
          </a:xfrm>
          <a:prstGeom prst="rect">
            <a:avLst/>
          </a:prstGeom>
        </p:spPr>
        <p:txBody>
          <a:bodyPr/>
          <a:lstStyle>
            <a:lvl1pPr marL="0" indent="0" algn="ctr">
              <a:lnSpc>
                <a:spcPct val="100000"/>
              </a:lnSpc>
              <a:spcBef>
                <a:spcPts val="800"/>
              </a:spcBef>
              <a:buFontTx/>
              <a:buNone/>
              <a:defRPr sz="2133" cap="all" baseline="0">
                <a:solidFill>
                  <a:schemeClr val="bg1"/>
                </a:solidFill>
              </a:defRPr>
            </a:lvl1pPr>
          </a:lstStyle>
          <a:p>
            <a:pPr lvl="0"/>
            <a:r>
              <a:rPr lang="en-US" dirty="0"/>
              <a:t>DATE</a:t>
            </a:r>
          </a:p>
        </p:txBody>
      </p:sp>
      <p:pic>
        <p:nvPicPr>
          <p:cNvPr id="3" name="Picture 2">
            <a:extLst>
              <a:ext uri="{FF2B5EF4-FFF2-40B4-BE49-F238E27FC236}">
                <a16:creationId xmlns:a16="http://schemas.microsoft.com/office/drawing/2014/main" id="{3AF04975-ADD6-324C-BF5C-67BDA99D006C}"/>
              </a:ext>
            </a:extLst>
          </p:cNvPr>
          <p:cNvPicPr>
            <a:picLocks noChangeAspect="1"/>
          </p:cNvPicPr>
          <p:nvPr userDrawn="1"/>
        </p:nvPicPr>
        <p:blipFill>
          <a:blip r:embed="rId4"/>
          <a:stretch>
            <a:fillRect/>
          </a:stretch>
        </p:blipFill>
        <p:spPr>
          <a:xfrm>
            <a:off x="8098132" y="588612"/>
            <a:ext cx="1687275" cy="362989"/>
          </a:xfrm>
          <a:prstGeom prst="rect">
            <a:avLst/>
          </a:prstGeom>
        </p:spPr>
      </p:pic>
    </p:spTree>
    <p:extLst>
      <p:ext uri="{BB962C8B-B14F-4D97-AF65-F5344CB8AC3E}">
        <p14:creationId xmlns:p14="http://schemas.microsoft.com/office/powerpoint/2010/main" val="1588210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FEB75173-7C84-8044-9732-2CDF446DF710}"/>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prstClr val="black"/>
                </a:solidFill>
                <a:latin typeface="Century Gothic Regular"/>
                <a:ea typeface="Calibri"/>
                <a:cs typeface="Calibri"/>
                <a:sym typeface="Calibri"/>
              </a:rPr>
              <a:pPr algn="r" defTabSz="609585">
                <a:buSzPct val="25000"/>
              </a:pPr>
              <a:t>‹#›</a:t>
            </a:fld>
            <a:r>
              <a:rPr lang="fr-CA" sz="1067" dirty="0">
                <a:solidFill>
                  <a:prstClr val="black"/>
                </a:solidFill>
                <a:latin typeface="Century Gothic Regular"/>
                <a:ea typeface="Calibri"/>
                <a:cs typeface="Calibri"/>
                <a:sym typeface="Calibri"/>
              </a:rPr>
              <a:t> </a:t>
            </a:r>
          </a:p>
        </p:txBody>
      </p:sp>
      <p:sp>
        <p:nvSpPr>
          <p:cNvPr id="10" name="Shape 67">
            <a:extLst>
              <a:ext uri="{FF2B5EF4-FFF2-40B4-BE49-F238E27FC236}">
                <a16:creationId xmlns:a16="http://schemas.microsoft.com/office/drawing/2014/main" id="{DE71AEBC-E05F-A047-8B03-A911F69EC5EB}"/>
              </a:ext>
            </a:extLst>
          </p:cNvPr>
          <p:cNvSpPr txBox="1"/>
          <p:nvPr userDrawn="1"/>
        </p:nvSpPr>
        <p:spPr>
          <a:xfrm>
            <a:off x="11026025" y="6369323"/>
            <a:ext cx="724611" cy="365124"/>
          </a:xfrm>
          <a:prstGeom prst="rect">
            <a:avLst/>
          </a:prstGeom>
          <a:solidFill>
            <a:schemeClr val="bg1"/>
          </a:solid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prstClr val="white"/>
                </a:solidFill>
                <a:latin typeface="Century Gothic Regular"/>
                <a:ea typeface="Calibri"/>
                <a:cs typeface="Calibri"/>
                <a:sym typeface="Calibri"/>
              </a:rPr>
              <a:pPr algn="r" defTabSz="609585">
                <a:buSzPct val="25000"/>
              </a:pPr>
              <a:t>‹#›</a:t>
            </a:fld>
            <a:r>
              <a:rPr lang="fr-CA" sz="1067" dirty="0">
                <a:solidFill>
                  <a:prstClr val="white"/>
                </a:solidFill>
                <a:latin typeface="Century Gothic Regular"/>
                <a:ea typeface="Calibri"/>
                <a:cs typeface="Calibri"/>
                <a:sym typeface="Calibri"/>
              </a:rPr>
              <a:t> </a:t>
            </a:r>
          </a:p>
        </p:txBody>
      </p:sp>
      <p:pic>
        <p:nvPicPr>
          <p:cNvPr id="12" name="Picture 11">
            <a:extLst>
              <a:ext uri="{FF2B5EF4-FFF2-40B4-BE49-F238E27FC236}">
                <a16:creationId xmlns:a16="http://schemas.microsoft.com/office/drawing/2014/main" id="{7E37501F-67B8-3344-8DF7-C723BF5F1D67}"/>
              </a:ext>
            </a:extLst>
          </p:cNvPr>
          <p:cNvPicPr>
            <a:picLocks noChangeAspect="1"/>
          </p:cNvPicPr>
          <p:nvPr userDrawn="1"/>
        </p:nvPicPr>
        <p:blipFill>
          <a:blip r:embed="rId2"/>
          <a:stretch>
            <a:fillRect/>
          </a:stretch>
        </p:blipFill>
        <p:spPr>
          <a:xfrm>
            <a:off x="503869" y="6447063"/>
            <a:ext cx="1236961" cy="235373"/>
          </a:xfrm>
          <a:prstGeom prst="rect">
            <a:avLst/>
          </a:prstGeom>
        </p:spPr>
      </p:pic>
      <p:sp>
        <p:nvSpPr>
          <p:cNvPr id="15" name="Title 14">
            <a:extLst>
              <a:ext uri="{FF2B5EF4-FFF2-40B4-BE49-F238E27FC236}">
                <a16:creationId xmlns:a16="http://schemas.microsoft.com/office/drawing/2014/main" id="{5F0B4CA7-AA1D-124A-A99A-7BF776BFED99}"/>
              </a:ext>
            </a:extLst>
          </p:cNvPr>
          <p:cNvSpPr>
            <a:spLocks noGrp="1"/>
          </p:cNvSpPr>
          <p:nvPr>
            <p:ph type="title"/>
          </p:nvPr>
        </p:nvSpPr>
        <p:spPr>
          <a:xfrm>
            <a:off x="575734" y="3210474"/>
            <a:ext cx="11040533" cy="437053"/>
          </a:xfrm>
          <a:prstGeom prst="rect">
            <a:avLst/>
          </a:prstGeom>
        </p:spPr>
        <p:txBody>
          <a:bodyPr/>
          <a:lstStyle>
            <a:lvl1pPr algn="ctr">
              <a:defRPr sz="2667" cap="all" baseline="0"/>
            </a:lvl1pPr>
          </a:lstStyle>
          <a:p>
            <a:endParaRPr lang="en-US" dirty="0"/>
          </a:p>
        </p:txBody>
      </p:sp>
    </p:spTree>
    <p:extLst>
      <p:ext uri="{BB962C8B-B14F-4D97-AF65-F5344CB8AC3E}">
        <p14:creationId xmlns:p14="http://schemas.microsoft.com/office/powerpoint/2010/main" val="27238880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TITLE GREY">
    <p:bg>
      <p:bgPr>
        <a:solidFill>
          <a:srgbClr val="3C3C3A"/>
        </a:solidFill>
        <a:effectLst/>
      </p:bgPr>
    </p:bg>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7AEE061-3BE3-8843-BFEA-3CCDC1A9CEF3}"/>
              </a:ext>
            </a:extLst>
          </p:cNvPr>
          <p:cNvSpPr>
            <a:spLocks noGrp="1"/>
          </p:cNvSpPr>
          <p:nvPr>
            <p:ph type="title"/>
          </p:nvPr>
        </p:nvSpPr>
        <p:spPr>
          <a:xfrm>
            <a:off x="575734" y="309034"/>
            <a:ext cx="11040533" cy="6239933"/>
          </a:xfrm>
          <a:prstGeom prst="rect">
            <a:avLst/>
          </a:prstGeom>
        </p:spPr>
        <p:txBody>
          <a:bodyPr anchor="ctr" anchorCtr="0"/>
          <a:lstStyle>
            <a:lvl1pPr algn="ctr">
              <a:defRPr sz="2667" cap="all" baseline="0">
                <a:solidFill>
                  <a:schemeClr val="bg1"/>
                </a:solidFill>
              </a:defRPr>
            </a:lvl1pPr>
          </a:lstStyle>
          <a:p>
            <a:endParaRPr lang="en-US" dirty="0"/>
          </a:p>
        </p:txBody>
      </p:sp>
      <p:sp>
        <p:nvSpPr>
          <p:cNvPr id="4" name="Shape 67">
            <a:extLst>
              <a:ext uri="{FF2B5EF4-FFF2-40B4-BE49-F238E27FC236}">
                <a16:creationId xmlns:a16="http://schemas.microsoft.com/office/drawing/2014/main" id="{DCBC168D-11B3-4D46-8AB6-C4B7B60090B4}"/>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prstClr val="white"/>
                </a:solidFill>
                <a:latin typeface="Century Gothic Regular"/>
                <a:ea typeface="Calibri"/>
                <a:cs typeface="Calibri"/>
                <a:sym typeface="Calibri"/>
              </a:rPr>
              <a:pPr algn="r" defTabSz="609585">
                <a:buSzPct val="25000"/>
              </a:pPr>
              <a:t>‹#›</a:t>
            </a:fld>
            <a:r>
              <a:rPr lang="fr-CA" sz="1067" dirty="0">
                <a:solidFill>
                  <a:prstClr val="white"/>
                </a:solidFill>
                <a:latin typeface="Century Gothic Regular"/>
                <a:ea typeface="Calibri"/>
                <a:cs typeface="Calibri"/>
                <a:sym typeface="Calibri"/>
              </a:rPr>
              <a:t> </a:t>
            </a:r>
          </a:p>
        </p:txBody>
      </p:sp>
      <p:pic>
        <p:nvPicPr>
          <p:cNvPr id="6" name="Picture 5">
            <a:extLst>
              <a:ext uri="{FF2B5EF4-FFF2-40B4-BE49-F238E27FC236}">
                <a16:creationId xmlns:a16="http://schemas.microsoft.com/office/drawing/2014/main" id="{AEF470E6-A983-5343-9BAC-7994D8575178}"/>
              </a:ext>
            </a:extLst>
          </p:cNvPr>
          <p:cNvPicPr>
            <a:picLocks noChangeAspect="1"/>
          </p:cNvPicPr>
          <p:nvPr userDrawn="1"/>
        </p:nvPicPr>
        <p:blipFill>
          <a:blip r:embed="rId2"/>
          <a:stretch>
            <a:fillRect/>
          </a:stretch>
        </p:blipFill>
        <p:spPr>
          <a:xfrm>
            <a:off x="503869" y="6447063"/>
            <a:ext cx="1236961" cy="235373"/>
          </a:xfrm>
          <a:prstGeom prst="rect">
            <a:avLst/>
          </a:prstGeom>
        </p:spPr>
      </p:pic>
    </p:spTree>
    <p:extLst>
      <p:ext uri="{BB962C8B-B14F-4D97-AF65-F5344CB8AC3E}">
        <p14:creationId xmlns:p14="http://schemas.microsoft.com/office/powerpoint/2010/main" val="4043833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ENTERED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1011F-3291-8D46-AF39-BE91297679D5}"/>
              </a:ext>
            </a:extLst>
          </p:cNvPr>
          <p:cNvPicPr>
            <a:picLocks noChangeAspect="1"/>
          </p:cNvPicPr>
          <p:nvPr userDrawn="1"/>
        </p:nvPicPr>
        <p:blipFill rotWithShape="1">
          <a:blip r:embed="rId2"/>
          <a:srcRect l="25644" t="5191" r="7767" b="19898"/>
          <a:stretch/>
        </p:blipFill>
        <p:spPr>
          <a:xfrm>
            <a:off x="-251251" y="-25666"/>
            <a:ext cx="12694501" cy="7140657"/>
          </a:xfrm>
          <a:prstGeom prst="rect">
            <a:avLst/>
          </a:prstGeom>
        </p:spPr>
      </p:pic>
      <p:sp>
        <p:nvSpPr>
          <p:cNvPr id="2" name="Title 1">
            <a:extLst>
              <a:ext uri="{FF2B5EF4-FFF2-40B4-BE49-F238E27FC236}">
                <a16:creationId xmlns:a16="http://schemas.microsoft.com/office/drawing/2014/main" id="{76324836-589E-B540-8C9C-2F62C84843E8}"/>
              </a:ext>
            </a:extLst>
          </p:cNvPr>
          <p:cNvSpPr>
            <a:spLocks noGrp="1"/>
          </p:cNvSpPr>
          <p:nvPr>
            <p:ph type="title" hasCustomPrompt="1"/>
          </p:nvPr>
        </p:nvSpPr>
        <p:spPr>
          <a:xfrm>
            <a:off x="575734" y="309034"/>
            <a:ext cx="11040533" cy="6239932"/>
          </a:xfrm>
          <a:prstGeom prst="rect">
            <a:avLst/>
          </a:prstGeom>
        </p:spPr>
        <p:txBody>
          <a:bodyPr lIns="0" tIns="0" rIns="0" bIns="0" anchor="ctr" anchorCtr="0"/>
          <a:lstStyle>
            <a:lvl1pPr algn="ctr">
              <a:defRPr sz="3200" cap="all" baseline="0">
                <a:solidFill>
                  <a:schemeClr val="bg1"/>
                </a:solidFill>
              </a:defRPr>
            </a:lvl1pPr>
          </a:lstStyle>
          <a:p>
            <a:r>
              <a:rPr lang="en-US" dirty="0"/>
              <a:t>CENTERED TITLE</a:t>
            </a:r>
          </a:p>
        </p:txBody>
      </p:sp>
    </p:spTree>
    <p:extLst>
      <p:ext uri="{BB962C8B-B14F-4D97-AF65-F5344CB8AC3E}">
        <p14:creationId xmlns:p14="http://schemas.microsoft.com/office/powerpoint/2010/main" val="3809993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516475-CD06-6B48-90ED-A4E165F5110D}"/>
              </a:ext>
            </a:extLst>
          </p:cNvPr>
          <p:cNvSpPr>
            <a:spLocks noGrp="1"/>
          </p:cNvSpPr>
          <p:nvPr>
            <p:ph type="body" sz="quarter" idx="11" hasCustomPrompt="1"/>
          </p:nvPr>
        </p:nvSpPr>
        <p:spPr>
          <a:xfrm>
            <a:off x="575734" y="319635"/>
            <a:ext cx="11040533" cy="763200"/>
          </a:xfrm>
          <a:prstGeom prst="rect">
            <a:avLst/>
          </a:prstGeom>
        </p:spPr>
        <p:txBody>
          <a:bodyPr lIns="0" tIns="0" rIns="0" bIns="0"/>
          <a:lstStyle>
            <a:lvl1pPr marL="0" indent="0" algn="ctr">
              <a:buFontTx/>
              <a:buNone/>
              <a:defRPr sz="3467" cap="all" baseline="0">
                <a:solidFill>
                  <a:srgbClr val="FF6634"/>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SUMMARY TITLE</a:t>
            </a:r>
          </a:p>
        </p:txBody>
      </p:sp>
      <p:sp>
        <p:nvSpPr>
          <p:cNvPr id="7" name="Text Placeholder 6">
            <a:extLst>
              <a:ext uri="{FF2B5EF4-FFF2-40B4-BE49-F238E27FC236}">
                <a16:creationId xmlns:a16="http://schemas.microsoft.com/office/drawing/2014/main" id="{3C2B8B72-368D-5740-A575-E88093BE3BD4}"/>
              </a:ext>
            </a:extLst>
          </p:cNvPr>
          <p:cNvSpPr>
            <a:spLocks noGrp="1"/>
          </p:cNvSpPr>
          <p:nvPr>
            <p:ph type="body" sz="quarter" idx="12" hasCustomPrompt="1"/>
          </p:nvPr>
        </p:nvSpPr>
        <p:spPr>
          <a:xfrm>
            <a:off x="575734" y="1823498"/>
            <a:ext cx="11040533" cy="4325511"/>
          </a:xfrm>
          <a:prstGeom prst="rect">
            <a:avLst/>
          </a:prstGeom>
        </p:spPr>
        <p:txBody>
          <a:bodyPr lIns="0" tIns="0" rIns="0" bIns="0"/>
          <a:lstStyle>
            <a:lvl1pPr marL="0" indent="0" algn="ctr">
              <a:buFontTx/>
              <a:buNone/>
              <a:defRPr sz="2667" cap="none" baseline="0">
                <a:solidFill>
                  <a:srgbClr val="3C3C3A"/>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TITLE 1</a:t>
            </a:r>
          </a:p>
          <a:p>
            <a:pPr lvl="0"/>
            <a:r>
              <a:rPr lang="en-US" dirty="0"/>
              <a:t>TITLE 2</a:t>
            </a:r>
          </a:p>
          <a:p>
            <a:pPr lvl="0"/>
            <a:r>
              <a:rPr lang="en-US" dirty="0"/>
              <a:t>TITLE 3</a:t>
            </a:r>
          </a:p>
          <a:p>
            <a:pPr lvl="0"/>
            <a:r>
              <a:rPr lang="en-US" dirty="0"/>
              <a:t>TITLE 4</a:t>
            </a:r>
          </a:p>
        </p:txBody>
      </p:sp>
    </p:spTree>
    <p:extLst>
      <p:ext uri="{BB962C8B-B14F-4D97-AF65-F5344CB8AC3E}">
        <p14:creationId xmlns:p14="http://schemas.microsoft.com/office/powerpoint/2010/main" val="35911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Tree>
    <p:extLst>
      <p:ext uri="{BB962C8B-B14F-4D97-AF65-F5344CB8AC3E}">
        <p14:creationId xmlns:p14="http://schemas.microsoft.com/office/powerpoint/2010/main" val="42906201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2" name="Picture 11"/>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99077" y="6230983"/>
            <a:ext cx="1397307" cy="551997"/>
          </a:xfrm>
          <a:prstGeom prst="rect">
            <a:avLst/>
          </a:prstGeom>
        </p:spPr>
      </p:pic>
    </p:spTree>
    <p:extLst>
      <p:ext uri="{BB962C8B-B14F-4D97-AF65-F5344CB8AC3E}">
        <p14:creationId xmlns:p14="http://schemas.microsoft.com/office/powerpoint/2010/main" val="9398067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PICTU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11" name="Text Placeholder 10">
            <a:extLst>
              <a:ext uri="{FF2B5EF4-FFF2-40B4-BE49-F238E27FC236}">
                <a16:creationId xmlns:a16="http://schemas.microsoft.com/office/drawing/2014/main" id="{3C3D454D-7B88-A040-A33A-777A433D3418}"/>
              </a:ext>
            </a:extLst>
          </p:cNvPr>
          <p:cNvSpPr>
            <a:spLocks noGrp="1"/>
          </p:cNvSpPr>
          <p:nvPr>
            <p:ph type="body" sz="quarter" idx="11" hasCustomPrompt="1"/>
          </p:nvPr>
        </p:nvSpPr>
        <p:spPr>
          <a:xfrm>
            <a:off x="590400" y="1267885"/>
            <a:ext cx="5505600" cy="4331929"/>
          </a:xfrm>
          <a:prstGeom prst="rect">
            <a:avLst/>
          </a:prstGeom>
        </p:spPr>
        <p:txBody>
          <a:bodyPr lIns="0" tIns="0" rIns="0" bIns="0" anchor="t"/>
          <a:lstStyle>
            <a:lvl1pPr marL="0" indent="0">
              <a:lnSpc>
                <a:spcPct val="100000"/>
              </a:lnSpc>
              <a:spcBef>
                <a:spcPts val="800"/>
              </a:spcBef>
              <a:buFontTx/>
              <a:buNone/>
              <a:defRPr sz="2133" b="0" i="0" cap="all" baseline="0"/>
            </a:lvl1pPr>
            <a:lvl2pPr marL="379191" indent="-379191">
              <a:lnSpc>
                <a:spcPts val="2400"/>
              </a:lnSpc>
              <a:spcBef>
                <a:spcPts val="800"/>
              </a:spcBef>
              <a:buFont typeface="Arial" panose="020B0604020202020204" pitchFamily="34" charset="0"/>
              <a:buChar char="•"/>
              <a:defRPr sz="1600" baseline="0"/>
            </a:lvl2pPr>
            <a:lvl3pPr marL="1219170" indent="0">
              <a:buFontTx/>
              <a:buNone/>
              <a:defRPr baseline="0"/>
            </a:lvl3pPr>
            <a:lvl4pPr marL="1828754" indent="0">
              <a:buFontTx/>
              <a:buNone/>
              <a:defRPr baseline="0"/>
            </a:lvl4pPr>
            <a:lvl5pPr marL="2438339" indent="0">
              <a:buFontTx/>
              <a:buNone/>
              <a:defRPr baseline="0"/>
            </a:lvl5pPr>
          </a:lstStyle>
          <a:p>
            <a:pPr lvl="0"/>
            <a:r>
              <a:rPr lang="en-US" dirty="0"/>
              <a:t>Title</a:t>
            </a:r>
          </a:p>
          <a:p>
            <a:pPr lvl="1"/>
            <a:r>
              <a:rPr lang="en-US" dirty="0"/>
              <a:t>Second level</a:t>
            </a:r>
          </a:p>
          <a:p>
            <a:pPr lvl="1"/>
            <a:r>
              <a:rPr lang="en-US" dirty="0"/>
              <a:t>Third</a:t>
            </a:r>
          </a:p>
          <a:p>
            <a:pPr lvl="1"/>
            <a:r>
              <a:rPr lang="en-US" dirty="0"/>
              <a:t>Fourth</a:t>
            </a:r>
          </a:p>
        </p:txBody>
      </p:sp>
      <p:sp>
        <p:nvSpPr>
          <p:cNvPr id="14" name="Picture Placeholder 13">
            <a:extLst>
              <a:ext uri="{FF2B5EF4-FFF2-40B4-BE49-F238E27FC236}">
                <a16:creationId xmlns:a16="http://schemas.microsoft.com/office/drawing/2014/main" id="{2ACB100E-C2A5-3E41-AB26-9F0C17E0FFCE}"/>
              </a:ext>
            </a:extLst>
          </p:cNvPr>
          <p:cNvSpPr>
            <a:spLocks noGrp="1"/>
          </p:cNvSpPr>
          <p:nvPr>
            <p:ph type="pic" sz="quarter" idx="12"/>
          </p:nvPr>
        </p:nvSpPr>
        <p:spPr>
          <a:xfrm>
            <a:off x="6096000" y="1267884"/>
            <a:ext cx="5520267" cy="4332816"/>
          </a:xfrm>
          <a:prstGeom prst="rect">
            <a:avLst/>
          </a:prstGeom>
        </p:spPr>
        <p:txBody>
          <a:bodyPr/>
          <a:lstStyle/>
          <a:p>
            <a:endParaRPr lang="en-US" dirty="0"/>
          </a:p>
        </p:txBody>
      </p:sp>
    </p:spTree>
    <p:extLst>
      <p:ext uri="{BB962C8B-B14F-4D97-AF65-F5344CB8AC3E}">
        <p14:creationId xmlns:p14="http://schemas.microsoft.com/office/powerpoint/2010/main" val="22184375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TEXT 2 SID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3E16BD0-D774-8A45-85A5-B061B56B0FCE}"/>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6B96AC94-B06A-4548-9C16-2E30771BB429}"/>
              </a:ext>
            </a:extLst>
          </p:cNvPr>
          <p:cNvSpPr>
            <a:spLocks noGrp="1"/>
          </p:cNvSpPr>
          <p:nvPr>
            <p:ph type="body" sz="quarter" idx="11"/>
          </p:nvPr>
        </p:nvSpPr>
        <p:spPr>
          <a:xfrm>
            <a:off x="575733" y="1267884"/>
            <a:ext cx="5520267" cy="5281083"/>
          </a:xfrm>
          <a:prstGeom prst="rect">
            <a:avLst/>
          </a:prstGeom>
        </p:spPr>
        <p:txBody>
          <a:bodyPr/>
          <a:lstStyle>
            <a:lvl1pPr marL="0" indent="0">
              <a:buFontTx/>
              <a:buNone/>
              <a:defRPr sz="2133" b="1" i="0" cap="all" baseline="0">
                <a:solidFill>
                  <a:srgbClr val="3C3C3A"/>
                </a:solidFill>
              </a:defRPr>
            </a:lvl1pPr>
            <a:lvl2pPr marL="379191" indent="-379191">
              <a:lnSpc>
                <a:spcPts val="2400"/>
              </a:lnSpc>
              <a:spcBef>
                <a:spcPts val="800"/>
              </a:spcBef>
              <a:defRPr sz="16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
        <p:nvSpPr>
          <p:cNvPr id="6" name="Text Placeholder 4">
            <a:extLst>
              <a:ext uri="{FF2B5EF4-FFF2-40B4-BE49-F238E27FC236}">
                <a16:creationId xmlns:a16="http://schemas.microsoft.com/office/drawing/2014/main" id="{DC7320CF-2EF7-F04D-96C9-E9EF7949735F}"/>
              </a:ext>
            </a:extLst>
          </p:cNvPr>
          <p:cNvSpPr>
            <a:spLocks noGrp="1"/>
          </p:cNvSpPr>
          <p:nvPr>
            <p:ph type="body" sz="quarter" idx="12"/>
          </p:nvPr>
        </p:nvSpPr>
        <p:spPr>
          <a:xfrm>
            <a:off x="6099240" y="1267884"/>
            <a:ext cx="5520267" cy="5281083"/>
          </a:xfrm>
          <a:prstGeom prst="rect">
            <a:avLst/>
          </a:prstGeom>
        </p:spPr>
        <p:txBody>
          <a:bodyPr/>
          <a:lstStyle>
            <a:lvl1pPr marL="0" indent="0">
              <a:buFontTx/>
              <a:buNone/>
              <a:defRPr sz="2133" b="1" i="0" cap="all" baseline="0">
                <a:solidFill>
                  <a:srgbClr val="3C3C3A"/>
                </a:solidFill>
              </a:defRPr>
            </a:lvl1pPr>
            <a:lvl2pPr marL="379191" indent="-379191">
              <a:lnSpc>
                <a:spcPts val="2400"/>
              </a:lnSpc>
              <a:spcBef>
                <a:spcPts val="800"/>
              </a:spcBef>
              <a:defRPr sz="16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954100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BULLET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0C84BC-C90F-DB46-8DCF-76A4DE59E54E}"/>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6" name="Text Placeholder 5">
            <a:extLst>
              <a:ext uri="{FF2B5EF4-FFF2-40B4-BE49-F238E27FC236}">
                <a16:creationId xmlns:a16="http://schemas.microsoft.com/office/drawing/2014/main" id="{1784FD98-B23B-5B40-873B-F291E800C742}"/>
              </a:ext>
            </a:extLst>
          </p:cNvPr>
          <p:cNvSpPr>
            <a:spLocks noGrp="1"/>
          </p:cNvSpPr>
          <p:nvPr>
            <p:ph type="body" sz="quarter" idx="11" hasCustomPrompt="1"/>
          </p:nvPr>
        </p:nvSpPr>
        <p:spPr>
          <a:xfrm>
            <a:off x="575734" y="1267885"/>
            <a:ext cx="11040533" cy="2161116"/>
          </a:xfrm>
          <a:prstGeom prst="rect">
            <a:avLst/>
          </a:prstGeom>
        </p:spPr>
        <p:txBody>
          <a:bodyPr lIns="0" tIns="0" rIns="0" bIns="0"/>
          <a:lstStyle>
            <a:lvl1pPr marL="380990" indent="-380990">
              <a:defRPr sz="1600" baseline="0">
                <a:solidFill>
                  <a:srgbClr val="3C3C3A"/>
                </a:solidFill>
              </a:defRPr>
            </a:lvl1pPr>
            <a:lvl2pPr>
              <a:defRPr>
                <a:solidFill>
                  <a:srgbClr val="3C3C3A"/>
                </a:solidFill>
              </a:defRPr>
            </a:lvl2pPr>
            <a:lvl3pPr>
              <a:defRPr>
                <a:solidFill>
                  <a:srgbClr val="3C3C3A"/>
                </a:solidFill>
              </a:defRPr>
            </a:lvl3pPr>
            <a:lvl4pPr>
              <a:defRPr>
                <a:solidFill>
                  <a:srgbClr val="3C3C3A"/>
                </a:solidFill>
              </a:defRPr>
            </a:lvl4pPr>
            <a:lvl5pPr>
              <a:defRPr>
                <a:solidFill>
                  <a:srgbClr val="3C3C3A"/>
                </a:solidFill>
              </a:defRPr>
            </a:lvl5pPr>
          </a:lstStyle>
          <a:p>
            <a:pPr marL="285750" indent="-285750"/>
            <a:r>
              <a:rPr lang="en-US" sz="1600" dirty="0">
                <a:solidFill>
                  <a:srgbClr val="3C3C3A"/>
                </a:solidFill>
                <a:latin typeface="Century Gothic" panose="020B0502020202020204" pitchFamily="34" charset="0"/>
              </a:rPr>
              <a:t>Line 1 </a:t>
            </a:r>
          </a:p>
          <a:p>
            <a:pPr marL="285750" indent="-285750"/>
            <a:r>
              <a:rPr lang="en-US" sz="1600" dirty="0">
                <a:solidFill>
                  <a:srgbClr val="3C3C3A"/>
                </a:solidFill>
                <a:latin typeface="Century Gothic" panose="020B0502020202020204" pitchFamily="34" charset="0"/>
              </a:rPr>
              <a:t>Line 2</a:t>
            </a:r>
            <a:endParaRPr lang="en" sz="1600" dirty="0">
              <a:solidFill>
                <a:srgbClr val="3C3C3A"/>
              </a:solidFill>
              <a:latin typeface="Century Gothic" panose="020B0502020202020204" pitchFamily="34" charset="0"/>
            </a:endParaRPr>
          </a:p>
        </p:txBody>
      </p:sp>
    </p:spTree>
    <p:extLst>
      <p:ext uri="{BB962C8B-B14F-4D97-AF65-F5344CB8AC3E}">
        <p14:creationId xmlns:p14="http://schemas.microsoft.com/office/powerpoint/2010/main" val="1559131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TEX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AF1DF00B-6D06-704D-A295-FD936813EEFF}"/>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561DE9CF-6FE2-6C47-91A3-C5F437E46C34}"/>
              </a:ext>
            </a:extLst>
          </p:cNvPr>
          <p:cNvSpPr>
            <a:spLocks noGrp="1"/>
          </p:cNvSpPr>
          <p:nvPr>
            <p:ph type="body" sz="quarter" idx="11" hasCustomPrompt="1"/>
          </p:nvPr>
        </p:nvSpPr>
        <p:spPr>
          <a:xfrm>
            <a:off x="575735" y="1267884"/>
            <a:ext cx="11040533" cy="396589"/>
          </a:xfrm>
          <a:prstGeom prst="rect">
            <a:avLst/>
          </a:prstGeom>
        </p:spPr>
        <p:txBody>
          <a:bodyPr lIns="0" tIns="0" rIns="0" bIns="0"/>
          <a:lstStyle>
            <a:lvl1pPr marL="379191" indent="-379191" algn="l">
              <a:lnSpc>
                <a:spcPct val="100000"/>
              </a:lnSpc>
              <a:spcBef>
                <a:spcPts val="800"/>
              </a:spcBef>
              <a:buNone/>
              <a:defRPr sz="2133" b="1" i="1" baseline="0">
                <a:solidFill>
                  <a:srgbClr val="3C3C3A"/>
                </a:solidFill>
              </a:defRPr>
            </a:lvl1pPr>
          </a:lstStyle>
          <a:p>
            <a:pPr lvl="0"/>
            <a:r>
              <a:rPr lang="en-US" dirty="0"/>
              <a:t>Quote</a:t>
            </a:r>
          </a:p>
        </p:txBody>
      </p:sp>
      <p:sp>
        <p:nvSpPr>
          <p:cNvPr id="7" name="Text Placeholder 6">
            <a:extLst>
              <a:ext uri="{FF2B5EF4-FFF2-40B4-BE49-F238E27FC236}">
                <a16:creationId xmlns:a16="http://schemas.microsoft.com/office/drawing/2014/main" id="{5369D41B-B118-BD47-8695-54FDBDF88EAC}"/>
              </a:ext>
            </a:extLst>
          </p:cNvPr>
          <p:cNvSpPr>
            <a:spLocks noGrp="1"/>
          </p:cNvSpPr>
          <p:nvPr>
            <p:ph type="body" sz="quarter" idx="12"/>
          </p:nvPr>
        </p:nvSpPr>
        <p:spPr>
          <a:xfrm>
            <a:off x="590401" y="1781093"/>
            <a:ext cx="11025867" cy="1647908"/>
          </a:xfrm>
          <a:prstGeom prst="rect">
            <a:avLst/>
          </a:prstGeom>
        </p:spPr>
        <p:txBody>
          <a:bodyPr lIns="0" tIns="0" rIns="0" bIns="0"/>
          <a:lstStyle>
            <a:lvl1pPr marL="0" indent="0">
              <a:lnSpc>
                <a:spcPts val="2933"/>
              </a:lnSpc>
              <a:buFontTx/>
              <a:buNone/>
              <a:defRPr sz="2133" cap="none" baseline="0">
                <a:solidFill>
                  <a:srgbClr val="3C3C3A"/>
                </a:solidFill>
              </a:defRPr>
            </a:lvl1pPr>
          </a:lstStyle>
          <a:p>
            <a:pPr lvl="0"/>
            <a:r>
              <a:rPr lang="en-US" dirty="0"/>
              <a:t>Edit Master text styles</a:t>
            </a:r>
          </a:p>
        </p:txBody>
      </p:sp>
      <p:sp>
        <p:nvSpPr>
          <p:cNvPr id="8" name="Text Placeholder 6">
            <a:extLst>
              <a:ext uri="{FF2B5EF4-FFF2-40B4-BE49-F238E27FC236}">
                <a16:creationId xmlns:a16="http://schemas.microsoft.com/office/drawing/2014/main" id="{082CE734-41BD-6645-A857-BB93FF209117}"/>
              </a:ext>
            </a:extLst>
          </p:cNvPr>
          <p:cNvSpPr>
            <a:spLocks noGrp="1"/>
          </p:cNvSpPr>
          <p:nvPr>
            <p:ph type="body" sz="quarter" idx="13"/>
          </p:nvPr>
        </p:nvSpPr>
        <p:spPr>
          <a:xfrm>
            <a:off x="575735" y="3534926"/>
            <a:ext cx="11040533" cy="2720101"/>
          </a:xfrm>
          <a:prstGeom prst="rect">
            <a:avLst/>
          </a:prstGeom>
        </p:spPr>
        <p:txBody>
          <a:bodyPr lIns="0" tIns="0" rIns="0" bIns="0"/>
          <a:lstStyle>
            <a:lvl1pPr marL="0" indent="0">
              <a:lnSpc>
                <a:spcPts val="2400"/>
              </a:lnSpc>
              <a:buFontTx/>
              <a:buNone/>
              <a:defRPr sz="1600" cap="none" baseline="0">
                <a:solidFill>
                  <a:srgbClr val="3C3C3A"/>
                </a:solidFill>
              </a:defRPr>
            </a:lvl1pPr>
          </a:lstStyle>
          <a:p>
            <a:pPr lvl="0"/>
            <a:r>
              <a:rPr lang="en-US" dirty="0"/>
              <a:t>Edit Master text styles</a:t>
            </a:r>
          </a:p>
        </p:txBody>
      </p:sp>
    </p:spTree>
    <p:extLst>
      <p:ext uri="{BB962C8B-B14F-4D97-AF65-F5344CB8AC3E}">
        <p14:creationId xmlns:p14="http://schemas.microsoft.com/office/powerpoint/2010/main" val="4261055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Main Content">
    <p:spTree>
      <p:nvGrpSpPr>
        <p:cNvPr id="1" name="Shape 63"/>
        <p:cNvGrpSpPr/>
        <p:nvPr/>
      </p:nvGrpSpPr>
      <p:grpSpPr>
        <a:xfrm>
          <a:off x="0" y="0"/>
          <a:ext cx="0" cy="0"/>
          <a:chOff x="0" y="0"/>
          <a:chExt cx="0" cy="0"/>
        </a:xfrm>
      </p:grpSpPr>
      <p:sp>
        <p:nvSpPr>
          <p:cNvPr id="67" name="Shape 67"/>
          <p:cNvSpPr txBox="1"/>
          <p:nvPr/>
        </p:nvSpPr>
        <p:spPr>
          <a:xfrm>
            <a:off x="11026025" y="6369323"/>
            <a:ext cx="724611" cy="365124"/>
          </a:xfrm>
          <a:prstGeom prst="rect">
            <a:avLst/>
          </a:prstGeom>
          <a:no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srgbClr val="3C3C3A"/>
                </a:solidFill>
                <a:latin typeface="Century Gothic Regular"/>
                <a:ea typeface="Calibri"/>
                <a:cs typeface="Calibri"/>
                <a:sym typeface="Calibri"/>
              </a:rPr>
              <a:pPr algn="r" defTabSz="609585">
                <a:buSzPct val="25000"/>
              </a:pPr>
              <a:t>‹#›</a:t>
            </a:fld>
            <a:r>
              <a:rPr lang="fr-CA" sz="1067" dirty="0">
                <a:solidFill>
                  <a:srgbClr val="3C3C3A"/>
                </a:solidFill>
                <a:latin typeface="Century Gothic Regular"/>
                <a:ea typeface="Calibri"/>
                <a:cs typeface="Calibri"/>
                <a:sym typeface="Calibri"/>
              </a:rPr>
              <a:t> </a:t>
            </a:r>
          </a:p>
        </p:txBody>
      </p:sp>
    </p:spTree>
    <p:extLst>
      <p:ext uri="{BB962C8B-B14F-4D97-AF65-F5344CB8AC3E}">
        <p14:creationId xmlns:p14="http://schemas.microsoft.com/office/powerpoint/2010/main" val="53140357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2981">
          <p15:clr>
            <a:srgbClr val="FBAE40"/>
          </p15:clr>
        </p15:guide>
        <p15:guide id="6" orient="horz" pos="14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D0B59-6E5A-BD47-8038-7C104747F0E5}"/>
              </a:ext>
            </a:extLst>
          </p:cNvPr>
          <p:cNvPicPr>
            <a:picLocks noChangeAspect="1"/>
          </p:cNvPicPr>
          <p:nvPr userDrawn="1"/>
        </p:nvPicPr>
        <p:blipFill rotWithShape="1">
          <a:blip r:embed="rId2"/>
          <a:srcRect t="-8876" b="24531"/>
          <a:stretch/>
        </p:blipFill>
        <p:spPr>
          <a:xfrm>
            <a:off x="0" y="10347"/>
            <a:ext cx="12192000" cy="6858000"/>
          </a:xfrm>
          <a:prstGeom prst="rect">
            <a:avLst/>
          </a:prstGeom>
        </p:spPr>
      </p:pic>
      <p:sp>
        <p:nvSpPr>
          <p:cNvPr id="6" name="Rectangle 5">
            <a:extLst>
              <a:ext uri="{FF2B5EF4-FFF2-40B4-BE49-F238E27FC236}">
                <a16:creationId xmlns:a16="http://schemas.microsoft.com/office/drawing/2014/main" id="{BDAEF31E-AA78-364C-A8C2-CC7A147B5A46}"/>
              </a:ext>
            </a:extLst>
          </p:cNvPr>
          <p:cNvSpPr/>
          <p:nvPr userDrawn="1"/>
        </p:nvSpPr>
        <p:spPr>
          <a:xfrm>
            <a:off x="0" y="1"/>
            <a:ext cx="12192000" cy="1316567"/>
          </a:xfrm>
          <a:prstGeom prst="rect">
            <a:avLst/>
          </a:prstGeom>
          <a:solidFill>
            <a:srgbClr val="111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Century Gothic Regular"/>
            </a:endParaRPr>
          </a:p>
        </p:txBody>
      </p:sp>
      <p:pic>
        <p:nvPicPr>
          <p:cNvPr id="7" name="Picture 6">
            <a:extLst>
              <a:ext uri="{FF2B5EF4-FFF2-40B4-BE49-F238E27FC236}">
                <a16:creationId xmlns:a16="http://schemas.microsoft.com/office/drawing/2014/main" id="{6AB115EC-6A09-6B40-8A68-D2A5134B6DC1}"/>
              </a:ext>
            </a:extLst>
          </p:cNvPr>
          <p:cNvPicPr>
            <a:picLocks noChangeAspect="1"/>
          </p:cNvPicPr>
          <p:nvPr userDrawn="1"/>
        </p:nvPicPr>
        <p:blipFill>
          <a:blip r:embed="rId3"/>
          <a:stretch>
            <a:fillRect/>
          </a:stretch>
        </p:blipFill>
        <p:spPr>
          <a:xfrm>
            <a:off x="1871138" y="517383"/>
            <a:ext cx="2534339" cy="482243"/>
          </a:xfrm>
          <a:prstGeom prst="rect">
            <a:avLst/>
          </a:prstGeom>
        </p:spPr>
      </p:pic>
      <p:sp>
        <p:nvSpPr>
          <p:cNvPr id="10" name="Text Placeholder 9">
            <a:extLst>
              <a:ext uri="{FF2B5EF4-FFF2-40B4-BE49-F238E27FC236}">
                <a16:creationId xmlns:a16="http://schemas.microsoft.com/office/drawing/2014/main" id="{620131B2-1DFF-1E4E-BE32-189DD10DBFC1}"/>
              </a:ext>
            </a:extLst>
          </p:cNvPr>
          <p:cNvSpPr>
            <a:spLocks noGrp="1"/>
          </p:cNvSpPr>
          <p:nvPr>
            <p:ph type="body" sz="quarter" idx="10" hasCustomPrompt="1"/>
          </p:nvPr>
        </p:nvSpPr>
        <p:spPr>
          <a:xfrm>
            <a:off x="575734" y="3175000"/>
            <a:ext cx="11040533" cy="508000"/>
          </a:xfrm>
          <a:prstGeom prst="rect">
            <a:avLst/>
          </a:prstGeom>
        </p:spPr>
        <p:txBody>
          <a:bodyPr/>
          <a:lstStyle>
            <a:lvl1pPr marL="0" indent="0" algn="ctr">
              <a:lnSpc>
                <a:spcPct val="100000"/>
              </a:lnSpc>
              <a:spcBef>
                <a:spcPts val="800"/>
              </a:spcBef>
              <a:buFontTx/>
              <a:buNone/>
              <a:defRPr sz="2667" cap="all" baseline="0">
                <a:solidFill>
                  <a:schemeClr val="bg1"/>
                </a:solidFill>
              </a:defRPr>
            </a:lvl1pPr>
          </a:lstStyle>
          <a:p>
            <a:pPr lvl="0"/>
            <a:r>
              <a:rPr lang="en-US" dirty="0"/>
              <a:t>BRAND NAME</a:t>
            </a:r>
          </a:p>
        </p:txBody>
      </p:sp>
      <p:sp>
        <p:nvSpPr>
          <p:cNvPr id="11" name="Text Placeholder 9">
            <a:extLst>
              <a:ext uri="{FF2B5EF4-FFF2-40B4-BE49-F238E27FC236}">
                <a16:creationId xmlns:a16="http://schemas.microsoft.com/office/drawing/2014/main" id="{85B378CF-8696-504D-8F1F-1F85239924C3}"/>
              </a:ext>
            </a:extLst>
          </p:cNvPr>
          <p:cNvSpPr>
            <a:spLocks noGrp="1"/>
          </p:cNvSpPr>
          <p:nvPr>
            <p:ph type="body" sz="quarter" idx="11" hasCustomPrompt="1"/>
          </p:nvPr>
        </p:nvSpPr>
        <p:spPr>
          <a:xfrm>
            <a:off x="575734" y="4767673"/>
            <a:ext cx="11040533" cy="508000"/>
          </a:xfrm>
          <a:prstGeom prst="rect">
            <a:avLst/>
          </a:prstGeom>
        </p:spPr>
        <p:txBody>
          <a:bodyPr/>
          <a:lstStyle>
            <a:lvl1pPr marL="0" indent="0" algn="ctr">
              <a:lnSpc>
                <a:spcPct val="100000"/>
              </a:lnSpc>
              <a:spcBef>
                <a:spcPts val="800"/>
              </a:spcBef>
              <a:buFontTx/>
              <a:buNone/>
              <a:defRPr sz="2133" cap="all" baseline="0">
                <a:solidFill>
                  <a:schemeClr val="bg1"/>
                </a:solidFill>
              </a:defRPr>
            </a:lvl1pPr>
          </a:lstStyle>
          <a:p>
            <a:pPr lvl="0"/>
            <a:r>
              <a:rPr lang="en-US" dirty="0"/>
              <a:t>DATE</a:t>
            </a:r>
          </a:p>
        </p:txBody>
      </p:sp>
      <p:pic>
        <p:nvPicPr>
          <p:cNvPr id="3" name="Picture 2">
            <a:extLst>
              <a:ext uri="{FF2B5EF4-FFF2-40B4-BE49-F238E27FC236}">
                <a16:creationId xmlns:a16="http://schemas.microsoft.com/office/drawing/2014/main" id="{3AF04975-ADD6-324C-BF5C-67BDA99D006C}"/>
              </a:ext>
            </a:extLst>
          </p:cNvPr>
          <p:cNvPicPr>
            <a:picLocks noChangeAspect="1"/>
          </p:cNvPicPr>
          <p:nvPr userDrawn="1"/>
        </p:nvPicPr>
        <p:blipFill>
          <a:blip r:embed="rId4"/>
          <a:stretch>
            <a:fillRect/>
          </a:stretch>
        </p:blipFill>
        <p:spPr>
          <a:xfrm>
            <a:off x="8098132" y="588612"/>
            <a:ext cx="1687275" cy="362989"/>
          </a:xfrm>
          <a:prstGeom prst="rect">
            <a:avLst/>
          </a:prstGeom>
        </p:spPr>
      </p:pic>
    </p:spTree>
    <p:extLst>
      <p:ext uri="{BB962C8B-B14F-4D97-AF65-F5344CB8AC3E}">
        <p14:creationId xmlns:p14="http://schemas.microsoft.com/office/powerpoint/2010/main" val="2651386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FEB75173-7C84-8044-9732-2CDF446DF710}"/>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algn="r">
              <a:buSzPct val="25000"/>
            </a:pPr>
            <a:fld id="{00000000-1234-1234-1234-123412341234}" type="slidenum">
              <a:rPr lang="fr-CA" sz="800" smtClean="0">
                <a:solidFill>
                  <a:prstClr val="black"/>
                </a:solidFill>
                <a:latin typeface="Century Gothic Regular"/>
                <a:ea typeface="Calibri"/>
                <a:cs typeface="Calibri"/>
                <a:sym typeface="Calibri"/>
              </a:rPr>
              <a:pPr algn="r">
                <a:buSzPct val="25000"/>
              </a:pPr>
              <a:t>‹#›</a:t>
            </a:fld>
            <a:r>
              <a:rPr lang="fr-CA" sz="1067" dirty="0">
                <a:solidFill>
                  <a:prstClr val="black"/>
                </a:solidFill>
                <a:latin typeface="Century Gothic Regular"/>
                <a:ea typeface="Calibri"/>
                <a:cs typeface="Calibri"/>
                <a:sym typeface="Calibri"/>
              </a:rPr>
              <a:t> </a:t>
            </a:r>
          </a:p>
        </p:txBody>
      </p:sp>
      <p:sp>
        <p:nvSpPr>
          <p:cNvPr id="10" name="Shape 67">
            <a:extLst>
              <a:ext uri="{FF2B5EF4-FFF2-40B4-BE49-F238E27FC236}">
                <a16:creationId xmlns:a16="http://schemas.microsoft.com/office/drawing/2014/main" id="{DE71AEBC-E05F-A047-8B03-A911F69EC5EB}"/>
              </a:ext>
            </a:extLst>
          </p:cNvPr>
          <p:cNvSpPr txBox="1"/>
          <p:nvPr userDrawn="1"/>
        </p:nvSpPr>
        <p:spPr>
          <a:xfrm>
            <a:off x="11026025" y="6369323"/>
            <a:ext cx="724611" cy="365124"/>
          </a:xfrm>
          <a:prstGeom prst="rect">
            <a:avLst/>
          </a:prstGeom>
          <a:solidFill>
            <a:schemeClr val="bg1"/>
          </a:solidFill>
          <a:ln>
            <a:noFill/>
          </a:ln>
        </p:spPr>
        <p:txBody>
          <a:bodyPr lIns="121900" tIns="60933" rIns="121900" bIns="60933" anchor="ctr" anchorCtr="0">
            <a:noAutofit/>
          </a:bodyPr>
          <a:lstStyle/>
          <a:p>
            <a:pPr algn="r">
              <a:buSzPct val="25000"/>
            </a:pPr>
            <a:fld id="{00000000-1234-1234-1234-123412341234}" type="slidenum">
              <a:rPr lang="fr-CA" sz="800" smtClean="0">
                <a:solidFill>
                  <a:prstClr val="white"/>
                </a:solidFill>
                <a:latin typeface="Century Gothic Regular"/>
                <a:ea typeface="Calibri"/>
                <a:cs typeface="Calibri"/>
                <a:sym typeface="Calibri"/>
              </a:rPr>
              <a:pPr algn="r">
                <a:buSzPct val="25000"/>
              </a:pPr>
              <a:t>‹#›</a:t>
            </a:fld>
            <a:r>
              <a:rPr lang="fr-CA" sz="1067" dirty="0">
                <a:solidFill>
                  <a:prstClr val="white"/>
                </a:solidFill>
                <a:latin typeface="Century Gothic Regular"/>
                <a:ea typeface="Calibri"/>
                <a:cs typeface="Calibri"/>
                <a:sym typeface="Calibri"/>
              </a:rPr>
              <a:t> </a:t>
            </a:r>
          </a:p>
        </p:txBody>
      </p:sp>
      <p:pic>
        <p:nvPicPr>
          <p:cNvPr id="12" name="Picture 11">
            <a:extLst>
              <a:ext uri="{FF2B5EF4-FFF2-40B4-BE49-F238E27FC236}">
                <a16:creationId xmlns:a16="http://schemas.microsoft.com/office/drawing/2014/main" id="{7E37501F-67B8-3344-8DF7-C723BF5F1D67}"/>
              </a:ext>
            </a:extLst>
          </p:cNvPr>
          <p:cNvPicPr>
            <a:picLocks noChangeAspect="1"/>
          </p:cNvPicPr>
          <p:nvPr userDrawn="1"/>
        </p:nvPicPr>
        <p:blipFill>
          <a:blip r:embed="rId2"/>
          <a:stretch>
            <a:fillRect/>
          </a:stretch>
        </p:blipFill>
        <p:spPr>
          <a:xfrm>
            <a:off x="503869" y="6447063"/>
            <a:ext cx="1236961" cy="235373"/>
          </a:xfrm>
          <a:prstGeom prst="rect">
            <a:avLst/>
          </a:prstGeom>
        </p:spPr>
      </p:pic>
      <p:sp>
        <p:nvSpPr>
          <p:cNvPr id="15" name="Title 14">
            <a:extLst>
              <a:ext uri="{FF2B5EF4-FFF2-40B4-BE49-F238E27FC236}">
                <a16:creationId xmlns:a16="http://schemas.microsoft.com/office/drawing/2014/main" id="{5F0B4CA7-AA1D-124A-A99A-7BF776BFED99}"/>
              </a:ext>
            </a:extLst>
          </p:cNvPr>
          <p:cNvSpPr>
            <a:spLocks noGrp="1"/>
          </p:cNvSpPr>
          <p:nvPr>
            <p:ph type="title"/>
          </p:nvPr>
        </p:nvSpPr>
        <p:spPr>
          <a:xfrm>
            <a:off x="575734" y="3210474"/>
            <a:ext cx="11040533" cy="437053"/>
          </a:xfrm>
          <a:prstGeom prst="rect">
            <a:avLst/>
          </a:prstGeom>
        </p:spPr>
        <p:txBody>
          <a:bodyPr/>
          <a:lstStyle>
            <a:lvl1pPr algn="ctr">
              <a:defRPr sz="2667" cap="all" baseline="0"/>
            </a:lvl1pPr>
          </a:lstStyle>
          <a:p>
            <a:endParaRPr lang="en-US" dirty="0"/>
          </a:p>
        </p:txBody>
      </p:sp>
    </p:spTree>
    <p:extLst>
      <p:ext uri="{BB962C8B-B14F-4D97-AF65-F5344CB8AC3E}">
        <p14:creationId xmlns:p14="http://schemas.microsoft.com/office/powerpoint/2010/main" val="2048372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TITLE GREY">
    <p:bg>
      <p:bgPr>
        <a:solidFill>
          <a:srgbClr val="3C3C3A"/>
        </a:solidFill>
        <a:effectLst/>
      </p:bgPr>
    </p:bg>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7AEE061-3BE3-8843-BFEA-3CCDC1A9CEF3}"/>
              </a:ext>
            </a:extLst>
          </p:cNvPr>
          <p:cNvSpPr>
            <a:spLocks noGrp="1"/>
          </p:cNvSpPr>
          <p:nvPr>
            <p:ph type="title"/>
          </p:nvPr>
        </p:nvSpPr>
        <p:spPr>
          <a:xfrm>
            <a:off x="575734" y="309034"/>
            <a:ext cx="11040533" cy="6239933"/>
          </a:xfrm>
          <a:prstGeom prst="rect">
            <a:avLst/>
          </a:prstGeom>
        </p:spPr>
        <p:txBody>
          <a:bodyPr anchor="ctr" anchorCtr="0"/>
          <a:lstStyle>
            <a:lvl1pPr algn="ctr">
              <a:defRPr sz="2667" cap="all" baseline="0">
                <a:solidFill>
                  <a:schemeClr val="bg1"/>
                </a:solidFill>
              </a:defRPr>
            </a:lvl1pPr>
          </a:lstStyle>
          <a:p>
            <a:endParaRPr lang="en-US" dirty="0"/>
          </a:p>
        </p:txBody>
      </p:sp>
      <p:sp>
        <p:nvSpPr>
          <p:cNvPr id="4" name="Shape 67">
            <a:extLst>
              <a:ext uri="{FF2B5EF4-FFF2-40B4-BE49-F238E27FC236}">
                <a16:creationId xmlns:a16="http://schemas.microsoft.com/office/drawing/2014/main" id="{DCBC168D-11B3-4D46-8AB6-C4B7B60090B4}"/>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algn="r">
              <a:buSzPct val="25000"/>
            </a:pPr>
            <a:fld id="{00000000-1234-1234-1234-123412341234}" type="slidenum">
              <a:rPr lang="fr-CA" sz="800" smtClean="0">
                <a:solidFill>
                  <a:prstClr val="white"/>
                </a:solidFill>
                <a:latin typeface="Century Gothic Regular"/>
                <a:ea typeface="Calibri"/>
                <a:cs typeface="Calibri"/>
                <a:sym typeface="Calibri"/>
              </a:rPr>
              <a:pPr algn="r">
                <a:buSzPct val="25000"/>
              </a:pPr>
              <a:t>‹#›</a:t>
            </a:fld>
            <a:r>
              <a:rPr lang="fr-CA" sz="1067" dirty="0">
                <a:solidFill>
                  <a:prstClr val="white"/>
                </a:solidFill>
                <a:latin typeface="Century Gothic Regular"/>
                <a:ea typeface="Calibri"/>
                <a:cs typeface="Calibri"/>
                <a:sym typeface="Calibri"/>
              </a:rPr>
              <a:t> </a:t>
            </a:r>
          </a:p>
        </p:txBody>
      </p:sp>
      <p:pic>
        <p:nvPicPr>
          <p:cNvPr id="6" name="Picture 5">
            <a:extLst>
              <a:ext uri="{FF2B5EF4-FFF2-40B4-BE49-F238E27FC236}">
                <a16:creationId xmlns:a16="http://schemas.microsoft.com/office/drawing/2014/main" id="{AEF470E6-A983-5343-9BAC-7994D8575178}"/>
              </a:ext>
            </a:extLst>
          </p:cNvPr>
          <p:cNvPicPr>
            <a:picLocks noChangeAspect="1"/>
          </p:cNvPicPr>
          <p:nvPr userDrawn="1"/>
        </p:nvPicPr>
        <p:blipFill>
          <a:blip r:embed="rId2"/>
          <a:stretch>
            <a:fillRect/>
          </a:stretch>
        </p:blipFill>
        <p:spPr>
          <a:xfrm>
            <a:off x="503869" y="6447063"/>
            <a:ext cx="1236961" cy="235373"/>
          </a:xfrm>
          <a:prstGeom prst="rect">
            <a:avLst/>
          </a:prstGeom>
        </p:spPr>
      </p:pic>
    </p:spTree>
    <p:extLst>
      <p:ext uri="{BB962C8B-B14F-4D97-AF65-F5344CB8AC3E}">
        <p14:creationId xmlns:p14="http://schemas.microsoft.com/office/powerpoint/2010/main" val="3427527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ENTERED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1011F-3291-8D46-AF39-BE91297679D5}"/>
              </a:ext>
            </a:extLst>
          </p:cNvPr>
          <p:cNvPicPr>
            <a:picLocks noChangeAspect="1"/>
          </p:cNvPicPr>
          <p:nvPr userDrawn="1"/>
        </p:nvPicPr>
        <p:blipFill rotWithShape="1">
          <a:blip r:embed="rId2"/>
          <a:srcRect l="25644" t="5191" r="7767" b="19898"/>
          <a:stretch/>
        </p:blipFill>
        <p:spPr>
          <a:xfrm>
            <a:off x="-251251" y="-25666"/>
            <a:ext cx="12694501" cy="7140657"/>
          </a:xfrm>
          <a:prstGeom prst="rect">
            <a:avLst/>
          </a:prstGeom>
        </p:spPr>
      </p:pic>
      <p:sp>
        <p:nvSpPr>
          <p:cNvPr id="2" name="Title 1">
            <a:extLst>
              <a:ext uri="{FF2B5EF4-FFF2-40B4-BE49-F238E27FC236}">
                <a16:creationId xmlns:a16="http://schemas.microsoft.com/office/drawing/2014/main" id="{76324836-589E-B540-8C9C-2F62C84843E8}"/>
              </a:ext>
            </a:extLst>
          </p:cNvPr>
          <p:cNvSpPr>
            <a:spLocks noGrp="1"/>
          </p:cNvSpPr>
          <p:nvPr>
            <p:ph type="title" hasCustomPrompt="1"/>
          </p:nvPr>
        </p:nvSpPr>
        <p:spPr>
          <a:xfrm>
            <a:off x="575734" y="309034"/>
            <a:ext cx="11040533" cy="6239932"/>
          </a:xfrm>
          <a:prstGeom prst="rect">
            <a:avLst/>
          </a:prstGeom>
        </p:spPr>
        <p:txBody>
          <a:bodyPr lIns="0" tIns="0" rIns="0" bIns="0" anchor="ctr" anchorCtr="0"/>
          <a:lstStyle>
            <a:lvl1pPr algn="ctr">
              <a:defRPr sz="3200" cap="all" baseline="0">
                <a:solidFill>
                  <a:schemeClr val="bg1"/>
                </a:solidFill>
              </a:defRPr>
            </a:lvl1pPr>
          </a:lstStyle>
          <a:p>
            <a:r>
              <a:rPr lang="en-US" dirty="0"/>
              <a:t>CENTERED TITLE</a:t>
            </a:r>
          </a:p>
        </p:txBody>
      </p:sp>
    </p:spTree>
    <p:extLst>
      <p:ext uri="{BB962C8B-B14F-4D97-AF65-F5344CB8AC3E}">
        <p14:creationId xmlns:p14="http://schemas.microsoft.com/office/powerpoint/2010/main" val="8031219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516475-CD06-6B48-90ED-A4E165F5110D}"/>
              </a:ext>
            </a:extLst>
          </p:cNvPr>
          <p:cNvSpPr>
            <a:spLocks noGrp="1"/>
          </p:cNvSpPr>
          <p:nvPr>
            <p:ph type="body" sz="quarter" idx="11" hasCustomPrompt="1"/>
          </p:nvPr>
        </p:nvSpPr>
        <p:spPr>
          <a:xfrm>
            <a:off x="575734" y="319635"/>
            <a:ext cx="11040533" cy="763200"/>
          </a:xfrm>
          <a:prstGeom prst="rect">
            <a:avLst/>
          </a:prstGeom>
        </p:spPr>
        <p:txBody>
          <a:bodyPr lIns="0" tIns="0" rIns="0" bIns="0"/>
          <a:lstStyle>
            <a:lvl1pPr marL="0" indent="0" algn="ctr">
              <a:buFontTx/>
              <a:buNone/>
              <a:defRPr sz="3467" cap="all" baseline="0">
                <a:solidFill>
                  <a:srgbClr val="FF6634"/>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SUMMARY TITLE</a:t>
            </a:r>
          </a:p>
        </p:txBody>
      </p:sp>
      <p:sp>
        <p:nvSpPr>
          <p:cNvPr id="7" name="Text Placeholder 6">
            <a:extLst>
              <a:ext uri="{FF2B5EF4-FFF2-40B4-BE49-F238E27FC236}">
                <a16:creationId xmlns:a16="http://schemas.microsoft.com/office/drawing/2014/main" id="{3C2B8B72-368D-5740-A575-E88093BE3BD4}"/>
              </a:ext>
            </a:extLst>
          </p:cNvPr>
          <p:cNvSpPr>
            <a:spLocks noGrp="1"/>
          </p:cNvSpPr>
          <p:nvPr>
            <p:ph type="body" sz="quarter" idx="12" hasCustomPrompt="1"/>
          </p:nvPr>
        </p:nvSpPr>
        <p:spPr>
          <a:xfrm>
            <a:off x="575734" y="1823498"/>
            <a:ext cx="11040533" cy="4325511"/>
          </a:xfrm>
          <a:prstGeom prst="rect">
            <a:avLst/>
          </a:prstGeom>
        </p:spPr>
        <p:txBody>
          <a:bodyPr lIns="0" tIns="0" rIns="0" bIns="0"/>
          <a:lstStyle>
            <a:lvl1pPr marL="0" indent="0" algn="ctr">
              <a:buFontTx/>
              <a:buNone/>
              <a:defRPr sz="2667" cap="none" baseline="0">
                <a:solidFill>
                  <a:srgbClr val="3C3C3A"/>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TITLE 1</a:t>
            </a:r>
          </a:p>
          <a:p>
            <a:pPr lvl="0"/>
            <a:r>
              <a:rPr lang="en-US" dirty="0"/>
              <a:t>TITLE 2</a:t>
            </a:r>
          </a:p>
          <a:p>
            <a:pPr lvl="0"/>
            <a:r>
              <a:rPr lang="en-US" dirty="0"/>
              <a:t>TITLE 3</a:t>
            </a:r>
          </a:p>
          <a:p>
            <a:pPr lvl="0"/>
            <a:r>
              <a:rPr lang="en-US" dirty="0"/>
              <a:t>TITLE 4</a:t>
            </a:r>
          </a:p>
        </p:txBody>
      </p:sp>
    </p:spTree>
    <p:extLst>
      <p:ext uri="{BB962C8B-B14F-4D97-AF65-F5344CB8AC3E}">
        <p14:creationId xmlns:p14="http://schemas.microsoft.com/office/powerpoint/2010/main" val="252556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18" name="Rectangle 17"/>
          <p:cNvSpPr/>
          <p:nvPr/>
        </p:nvSpPr>
        <p:spPr>
          <a:xfrm flipH="1">
            <a:off x="-9528" y="-6"/>
            <a:ext cx="12201525" cy="183719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1795245"/>
            <a:ext cx="12201525" cy="5062756"/>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9727" y="1754887"/>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381000" y="564341"/>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2" name="Picture 11"/>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99077" y="6230983"/>
            <a:ext cx="1397307" cy="551997"/>
          </a:xfrm>
          <a:prstGeom prst="rect">
            <a:avLst/>
          </a:prstGeom>
        </p:spPr>
      </p:pic>
    </p:spTree>
    <p:extLst>
      <p:ext uri="{BB962C8B-B14F-4D97-AF65-F5344CB8AC3E}">
        <p14:creationId xmlns:p14="http://schemas.microsoft.com/office/powerpoint/2010/main" val="427580892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Tree>
    <p:extLst>
      <p:ext uri="{BB962C8B-B14F-4D97-AF65-F5344CB8AC3E}">
        <p14:creationId xmlns:p14="http://schemas.microsoft.com/office/powerpoint/2010/main" val="96962437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PICTU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11" name="Text Placeholder 10">
            <a:extLst>
              <a:ext uri="{FF2B5EF4-FFF2-40B4-BE49-F238E27FC236}">
                <a16:creationId xmlns:a16="http://schemas.microsoft.com/office/drawing/2014/main" id="{3C3D454D-7B88-A040-A33A-777A433D3418}"/>
              </a:ext>
            </a:extLst>
          </p:cNvPr>
          <p:cNvSpPr>
            <a:spLocks noGrp="1"/>
          </p:cNvSpPr>
          <p:nvPr>
            <p:ph type="body" sz="quarter" idx="11" hasCustomPrompt="1"/>
          </p:nvPr>
        </p:nvSpPr>
        <p:spPr>
          <a:xfrm>
            <a:off x="590400" y="1267885"/>
            <a:ext cx="5505600" cy="4331929"/>
          </a:xfrm>
          <a:prstGeom prst="rect">
            <a:avLst/>
          </a:prstGeom>
        </p:spPr>
        <p:txBody>
          <a:bodyPr lIns="0" tIns="0" rIns="0" bIns="0" anchor="t"/>
          <a:lstStyle>
            <a:lvl1pPr marL="0" indent="0">
              <a:lnSpc>
                <a:spcPct val="100000"/>
              </a:lnSpc>
              <a:spcBef>
                <a:spcPts val="800"/>
              </a:spcBef>
              <a:buFontTx/>
              <a:buNone/>
              <a:defRPr sz="2133" b="0" i="0" cap="all" baseline="0"/>
            </a:lvl1pPr>
            <a:lvl2pPr marL="379191" indent="-379191">
              <a:lnSpc>
                <a:spcPts val="2400"/>
              </a:lnSpc>
              <a:spcBef>
                <a:spcPts val="800"/>
              </a:spcBef>
              <a:buFont typeface="Arial" panose="020B0604020202020204" pitchFamily="34" charset="0"/>
              <a:buChar char="•"/>
              <a:defRPr sz="1600" baseline="0"/>
            </a:lvl2pPr>
            <a:lvl3pPr marL="1219170" indent="0">
              <a:buFontTx/>
              <a:buNone/>
              <a:defRPr baseline="0"/>
            </a:lvl3pPr>
            <a:lvl4pPr marL="1828754" indent="0">
              <a:buFontTx/>
              <a:buNone/>
              <a:defRPr baseline="0"/>
            </a:lvl4pPr>
            <a:lvl5pPr marL="2438339" indent="0">
              <a:buFontTx/>
              <a:buNone/>
              <a:defRPr baseline="0"/>
            </a:lvl5pPr>
          </a:lstStyle>
          <a:p>
            <a:pPr lvl="0"/>
            <a:r>
              <a:rPr lang="en-US" dirty="0"/>
              <a:t>Title</a:t>
            </a:r>
          </a:p>
          <a:p>
            <a:pPr lvl="1"/>
            <a:r>
              <a:rPr lang="en-US" dirty="0"/>
              <a:t>Second level</a:t>
            </a:r>
          </a:p>
          <a:p>
            <a:pPr lvl="1"/>
            <a:r>
              <a:rPr lang="en-US" dirty="0"/>
              <a:t>Third</a:t>
            </a:r>
          </a:p>
          <a:p>
            <a:pPr lvl="1"/>
            <a:r>
              <a:rPr lang="en-US" dirty="0"/>
              <a:t>Fourth</a:t>
            </a:r>
          </a:p>
        </p:txBody>
      </p:sp>
      <p:sp>
        <p:nvSpPr>
          <p:cNvPr id="14" name="Picture Placeholder 13">
            <a:extLst>
              <a:ext uri="{FF2B5EF4-FFF2-40B4-BE49-F238E27FC236}">
                <a16:creationId xmlns:a16="http://schemas.microsoft.com/office/drawing/2014/main" id="{2ACB100E-C2A5-3E41-AB26-9F0C17E0FFCE}"/>
              </a:ext>
            </a:extLst>
          </p:cNvPr>
          <p:cNvSpPr>
            <a:spLocks noGrp="1"/>
          </p:cNvSpPr>
          <p:nvPr>
            <p:ph type="pic" sz="quarter" idx="12"/>
          </p:nvPr>
        </p:nvSpPr>
        <p:spPr>
          <a:xfrm>
            <a:off x="6096000" y="1267884"/>
            <a:ext cx="5520267" cy="4332816"/>
          </a:xfrm>
          <a:prstGeom prst="rect">
            <a:avLst/>
          </a:prstGeom>
        </p:spPr>
        <p:txBody>
          <a:bodyPr/>
          <a:lstStyle/>
          <a:p>
            <a:endParaRPr lang="en-US" dirty="0"/>
          </a:p>
        </p:txBody>
      </p:sp>
    </p:spTree>
    <p:extLst>
      <p:ext uri="{BB962C8B-B14F-4D97-AF65-F5344CB8AC3E}">
        <p14:creationId xmlns:p14="http://schemas.microsoft.com/office/powerpoint/2010/main" val="30197469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TEXT 2 SID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3E16BD0-D774-8A45-85A5-B061B56B0FCE}"/>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6B96AC94-B06A-4548-9C16-2E30771BB429}"/>
              </a:ext>
            </a:extLst>
          </p:cNvPr>
          <p:cNvSpPr>
            <a:spLocks noGrp="1"/>
          </p:cNvSpPr>
          <p:nvPr>
            <p:ph type="body" sz="quarter" idx="11"/>
          </p:nvPr>
        </p:nvSpPr>
        <p:spPr>
          <a:xfrm>
            <a:off x="575733" y="1267884"/>
            <a:ext cx="5520267" cy="5281083"/>
          </a:xfrm>
          <a:prstGeom prst="rect">
            <a:avLst/>
          </a:prstGeom>
        </p:spPr>
        <p:txBody>
          <a:bodyPr/>
          <a:lstStyle>
            <a:lvl1pPr marL="0" indent="0">
              <a:buFontTx/>
              <a:buNone/>
              <a:defRPr sz="2133" b="1" i="0" cap="all" baseline="0">
                <a:solidFill>
                  <a:srgbClr val="3C3C3A"/>
                </a:solidFill>
              </a:defRPr>
            </a:lvl1pPr>
            <a:lvl2pPr marL="379191" indent="-379191">
              <a:lnSpc>
                <a:spcPts val="2400"/>
              </a:lnSpc>
              <a:spcBef>
                <a:spcPts val="800"/>
              </a:spcBef>
              <a:defRPr sz="16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
        <p:nvSpPr>
          <p:cNvPr id="6" name="Text Placeholder 4">
            <a:extLst>
              <a:ext uri="{FF2B5EF4-FFF2-40B4-BE49-F238E27FC236}">
                <a16:creationId xmlns:a16="http://schemas.microsoft.com/office/drawing/2014/main" id="{DC7320CF-2EF7-F04D-96C9-E9EF7949735F}"/>
              </a:ext>
            </a:extLst>
          </p:cNvPr>
          <p:cNvSpPr>
            <a:spLocks noGrp="1"/>
          </p:cNvSpPr>
          <p:nvPr>
            <p:ph type="body" sz="quarter" idx="12"/>
          </p:nvPr>
        </p:nvSpPr>
        <p:spPr>
          <a:xfrm>
            <a:off x="6099240" y="1267884"/>
            <a:ext cx="5520267" cy="5281083"/>
          </a:xfrm>
          <a:prstGeom prst="rect">
            <a:avLst/>
          </a:prstGeom>
        </p:spPr>
        <p:txBody>
          <a:bodyPr/>
          <a:lstStyle>
            <a:lvl1pPr marL="0" indent="0">
              <a:buFontTx/>
              <a:buNone/>
              <a:defRPr sz="2133" b="1" i="0" cap="all" baseline="0">
                <a:solidFill>
                  <a:srgbClr val="3C3C3A"/>
                </a:solidFill>
              </a:defRPr>
            </a:lvl1pPr>
            <a:lvl2pPr marL="379191" indent="-379191">
              <a:lnSpc>
                <a:spcPts val="2400"/>
              </a:lnSpc>
              <a:spcBef>
                <a:spcPts val="800"/>
              </a:spcBef>
              <a:defRPr sz="16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4681362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BULLET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0C84BC-C90F-DB46-8DCF-76A4DE59E54E}"/>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6" name="Text Placeholder 5">
            <a:extLst>
              <a:ext uri="{FF2B5EF4-FFF2-40B4-BE49-F238E27FC236}">
                <a16:creationId xmlns:a16="http://schemas.microsoft.com/office/drawing/2014/main" id="{1784FD98-B23B-5B40-873B-F291E800C742}"/>
              </a:ext>
            </a:extLst>
          </p:cNvPr>
          <p:cNvSpPr>
            <a:spLocks noGrp="1"/>
          </p:cNvSpPr>
          <p:nvPr>
            <p:ph type="body" sz="quarter" idx="11" hasCustomPrompt="1"/>
          </p:nvPr>
        </p:nvSpPr>
        <p:spPr>
          <a:xfrm>
            <a:off x="575734" y="1267885"/>
            <a:ext cx="11040533" cy="2161116"/>
          </a:xfrm>
          <a:prstGeom prst="rect">
            <a:avLst/>
          </a:prstGeom>
        </p:spPr>
        <p:txBody>
          <a:bodyPr lIns="0" tIns="0" rIns="0" bIns="0"/>
          <a:lstStyle>
            <a:lvl1pPr marL="380990" indent="-380990">
              <a:defRPr sz="1600" baseline="0">
                <a:solidFill>
                  <a:srgbClr val="3C3C3A"/>
                </a:solidFill>
              </a:defRPr>
            </a:lvl1pPr>
            <a:lvl2pPr>
              <a:defRPr>
                <a:solidFill>
                  <a:srgbClr val="3C3C3A"/>
                </a:solidFill>
              </a:defRPr>
            </a:lvl2pPr>
            <a:lvl3pPr>
              <a:defRPr>
                <a:solidFill>
                  <a:srgbClr val="3C3C3A"/>
                </a:solidFill>
              </a:defRPr>
            </a:lvl3pPr>
            <a:lvl4pPr>
              <a:defRPr>
                <a:solidFill>
                  <a:srgbClr val="3C3C3A"/>
                </a:solidFill>
              </a:defRPr>
            </a:lvl4pPr>
            <a:lvl5pPr>
              <a:defRPr>
                <a:solidFill>
                  <a:srgbClr val="3C3C3A"/>
                </a:solidFill>
              </a:defRPr>
            </a:lvl5pPr>
          </a:lstStyle>
          <a:p>
            <a:pPr marL="285750" indent="-285750"/>
            <a:r>
              <a:rPr lang="en-US" sz="1600" dirty="0">
                <a:solidFill>
                  <a:srgbClr val="3C3C3A"/>
                </a:solidFill>
                <a:latin typeface="Century Gothic" panose="020B0502020202020204" pitchFamily="34" charset="0"/>
              </a:rPr>
              <a:t>Line 1 </a:t>
            </a:r>
          </a:p>
          <a:p>
            <a:pPr marL="285750" indent="-285750"/>
            <a:r>
              <a:rPr lang="en-US" sz="1600" dirty="0">
                <a:solidFill>
                  <a:srgbClr val="3C3C3A"/>
                </a:solidFill>
                <a:latin typeface="Century Gothic" panose="020B0502020202020204" pitchFamily="34" charset="0"/>
              </a:rPr>
              <a:t>Line 2</a:t>
            </a:r>
            <a:endParaRPr lang="en" sz="1600" dirty="0">
              <a:solidFill>
                <a:srgbClr val="3C3C3A"/>
              </a:solidFill>
              <a:latin typeface="Century Gothic" panose="020B0502020202020204" pitchFamily="34" charset="0"/>
            </a:endParaRPr>
          </a:p>
        </p:txBody>
      </p:sp>
    </p:spTree>
    <p:extLst>
      <p:ext uri="{BB962C8B-B14F-4D97-AF65-F5344CB8AC3E}">
        <p14:creationId xmlns:p14="http://schemas.microsoft.com/office/powerpoint/2010/main" val="60557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TEX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AF1DF00B-6D06-704D-A295-FD936813EEFF}"/>
              </a:ext>
            </a:extLst>
          </p:cNvPr>
          <p:cNvSpPr>
            <a:spLocks noGrp="1"/>
          </p:cNvSpPr>
          <p:nvPr>
            <p:ph type="body" sz="quarter" idx="10" hasCustomPrompt="1"/>
          </p:nvPr>
        </p:nvSpPr>
        <p:spPr>
          <a:xfrm>
            <a:off x="590400" y="316800"/>
            <a:ext cx="11025867" cy="547981"/>
          </a:xfrm>
          <a:prstGeom prst="rect">
            <a:avLst/>
          </a:prstGeom>
        </p:spPr>
        <p:txBody>
          <a:bodyPr lIns="0" tIns="0" rIns="0" bIns="0"/>
          <a:lstStyle>
            <a:lvl1pPr marL="0" indent="0" algn="ctr">
              <a:buFontTx/>
              <a:buNone/>
              <a:defRPr sz="3467" cap="all" baseline="0">
                <a:solidFill>
                  <a:srgbClr val="3C3C3A"/>
                </a:solidFill>
              </a:defRPr>
            </a:lvl1pPr>
            <a:lvl2pPr marL="609585" indent="0" algn="ctr">
              <a:buFontTx/>
              <a:buNone/>
              <a:defRPr cap="all" baseline="0"/>
            </a:lvl2pPr>
            <a:lvl3pPr marL="1219170" indent="0" algn="ctr">
              <a:buFontTx/>
              <a:buNone/>
              <a:defRPr cap="all" baseline="0"/>
            </a:lvl3pPr>
            <a:lvl4pPr marL="1828754" indent="0" algn="ctr">
              <a:buFontTx/>
              <a:buNone/>
              <a:defRPr cap="all" baseline="0"/>
            </a:lvl4pPr>
            <a:lvl5pPr marL="2438339"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561DE9CF-6FE2-6C47-91A3-C5F437E46C34}"/>
              </a:ext>
            </a:extLst>
          </p:cNvPr>
          <p:cNvSpPr>
            <a:spLocks noGrp="1"/>
          </p:cNvSpPr>
          <p:nvPr>
            <p:ph type="body" sz="quarter" idx="11" hasCustomPrompt="1"/>
          </p:nvPr>
        </p:nvSpPr>
        <p:spPr>
          <a:xfrm>
            <a:off x="575735" y="1267884"/>
            <a:ext cx="11040533" cy="396589"/>
          </a:xfrm>
          <a:prstGeom prst="rect">
            <a:avLst/>
          </a:prstGeom>
        </p:spPr>
        <p:txBody>
          <a:bodyPr lIns="0" tIns="0" rIns="0" bIns="0"/>
          <a:lstStyle>
            <a:lvl1pPr marL="379191" indent="-379191" algn="l">
              <a:lnSpc>
                <a:spcPct val="100000"/>
              </a:lnSpc>
              <a:spcBef>
                <a:spcPts val="800"/>
              </a:spcBef>
              <a:buNone/>
              <a:defRPr sz="2133" b="1" i="1" baseline="0">
                <a:solidFill>
                  <a:srgbClr val="3C3C3A"/>
                </a:solidFill>
              </a:defRPr>
            </a:lvl1pPr>
          </a:lstStyle>
          <a:p>
            <a:pPr lvl="0"/>
            <a:r>
              <a:rPr lang="en-US" dirty="0"/>
              <a:t>Quote</a:t>
            </a:r>
          </a:p>
        </p:txBody>
      </p:sp>
      <p:sp>
        <p:nvSpPr>
          <p:cNvPr id="7" name="Text Placeholder 6">
            <a:extLst>
              <a:ext uri="{FF2B5EF4-FFF2-40B4-BE49-F238E27FC236}">
                <a16:creationId xmlns:a16="http://schemas.microsoft.com/office/drawing/2014/main" id="{5369D41B-B118-BD47-8695-54FDBDF88EAC}"/>
              </a:ext>
            </a:extLst>
          </p:cNvPr>
          <p:cNvSpPr>
            <a:spLocks noGrp="1"/>
          </p:cNvSpPr>
          <p:nvPr>
            <p:ph type="body" sz="quarter" idx="12"/>
          </p:nvPr>
        </p:nvSpPr>
        <p:spPr>
          <a:xfrm>
            <a:off x="590401" y="1781093"/>
            <a:ext cx="11025867" cy="1647908"/>
          </a:xfrm>
          <a:prstGeom prst="rect">
            <a:avLst/>
          </a:prstGeom>
        </p:spPr>
        <p:txBody>
          <a:bodyPr lIns="0" tIns="0" rIns="0" bIns="0"/>
          <a:lstStyle>
            <a:lvl1pPr marL="0" indent="0">
              <a:lnSpc>
                <a:spcPts val="2933"/>
              </a:lnSpc>
              <a:buFontTx/>
              <a:buNone/>
              <a:defRPr sz="2133" cap="none" baseline="0">
                <a:solidFill>
                  <a:srgbClr val="3C3C3A"/>
                </a:solidFill>
              </a:defRPr>
            </a:lvl1pPr>
          </a:lstStyle>
          <a:p>
            <a:pPr lvl="0"/>
            <a:r>
              <a:rPr lang="en-US" dirty="0"/>
              <a:t>Edit Master text styles</a:t>
            </a:r>
          </a:p>
        </p:txBody>
      </p:sp>
      <p:sp>
        <p:nvSpPr>
          <p:cNvPr id="8" name="Text Placeholder 6">
            <a:extLst>
              <a:ext uri="{FF2B5EF4-FFF2-40B4-BE49-F238E27FC236}">
                <a16:creationId xmlns:a16="http://schemas.microsoft.com/office/drawing/2014/main" id="{082CE734-41BD-6645-A857-BB93FF209117}"/>
              </a:ext>
            </a:extLst>
          </p:cNvPr>
          <p:cNvSpPr>
            <a:spLocks noGrp="1"/>
          </p:cNvSpPr>
          <p:nvPr>
            <p:ph type="body" sz="quarter" idx="13"/>
          </p:nvPr>
        </p:nvSpPr>
        <p:spPr>
          <a:xfrm>
            <a:off x="575735" y="3534926"/>
            <a:ext cx="11040533" cy="2720101"/>
          </a:xfrm>
          <a:prstGeom prst="rect">
            <a:avLst/>
          </a:prstGeom>
        </p:spPr>
        <p:txBody>
          <a:bodyPr lIns="0" tIns="0" rIns="0" bIns="0"/>
          <a:lstStyle>
            <a:lvl1pPr marL="0" indent="0">
              <a:lnSpc>
                <a:spcPts val="2400"/>
              </a:lnSpc>
              <a:buFontTx/>
              <a:buNone/>
              <a:defRPr sz="1600" cap="none" baseline="0">
                <a:solidFill>
                  <a:srgbClr val="3C3C3A"/>
                </a:solidFill>
              </a:defRPr>
            </a:lvl1pPr>
          </a:lstStyle>
          <a:p>
            <a:pPr lvl="0"/>
            <a:r>
              <a:rPr lang="en-US" dirty="0"/>
              <a:t>Edit Master text styles</a:t>
            </a:r>
          </a:p>
        </p:txBody>
      </p:sp>
    </p:spTree>
    <p:extLst>
      <p:ext uri="{BB962C8B-B14F-4D97-AF65-F5344CB8AC3E}">
        <p14:creationId xmlns:p14="http://schemas.microsoft.com/office/powerpoint/2010/main" val="20366446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Main Content">
    <p:spTree>
      <p:nvGrpSpPr>
        <p:cNvPr id="1" name="Shape 63"/>
        <p:cNvGrpSpPr/>
        <p:nvPr/>
      </p:nvGrpSpPr>
      <p:grpSpPr>
        <a:xfrm>
          <a:off x="0" y="0"/>
          <a:ext cx="0" cy="0"/>
          <a:chOff x="0" y="0"/>
          <a:chExt cx="0" cy="0"/>
        </a:xfrm>
      </p:grpSpPr>
      <p:sp>
        <p:nvSpPr>
          <p:cNvPr id="67" name="Shape 67"/>
          <p:cNvSpPr txBox="1"/>
          <p:nvPr/>
        </p:nvSpPr>
        <p:spPr>
          <a:xfrm>
            <a:off x="11026025" y="6369323"/>
            <a:ext cx="724611" cy="365124"/>
          </a:xfrm>
          <a:prstGeom prst="rect">
            <a:avLst/>
          </a:prstGeom>
          <a:noFill/>
          <a:ln>
            <a:noFill/>
          </a:ln>
        </p:spPr>
        <p:txBody>
          <a:bodyPr lIns="121900" tIns="60933" rIns="121900" bIns="60933" anchor="ctr" anchorCtr="0">
            <a:noAutofit/>
          </a:bodyPr>
          <a:lstStyle/>
          <a:p>
            <a:pPr algn="r">
              <a:buSzPct val="25000"/>
            </a:pPr>
            <a:fld id="{00000000-1234-1234-1234-123412341234}" type="slidenum">
              <a:rPr lang="fr-CA" sz="800" smtClean="0">
                <a:solidFill>
                  <a:srgbClr val="3C3C3A"/>
                </a:solidFill>
                <a:latin typeface="Century Gothic Regular"/>
                <a:ea typeface="Calibri"/>
                <a:cs typeface="Calibri"/>
                <a:sym typeface="Calibri"/>
              </a:rPr>
              <a:pPr algn="r">
                <a:buSzPct val="25000"/>
              </a:pPr>
              <a:t>‹#›</a:t>
            </a:fld>
            <a:r>
              <a:rPr lang="fr-CA" sz="1067" dirty="0">
                <a:solidFill>
                  <a:srgbClr val="3C3C3A"/>
                </a:solidFill>
                <a:latin typeface="Century Gothic Regular"/>
                <a:ea typeface="Calibri"/>
                <a:cs typeface="Calibri"/>
                <a:sym typeface="Calibri"/>
              </a:rPr>
              <a:t> </a:t>
            </a:r>
          </a:p>
        </p:txBody>
      </p:sp>
    </p:spTree>
    <p:extLst>
      <p:ext uri="{BB962C8B-B14F-4D97-AF65-F5344CB8AC3E}">
        <p14:creationId xmlns:p14="http://schemas.microsoft.com/office/powerpoint/2010/main" val="14338165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2981">
          <p15:clr>
            <a:srgbClr val="FBAE40"/>
          </p15:clr>
        </p15:guide>
        <p15:guide id="6" orient="horz" pos="14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381000" y="1066800"/>
            <a:ext cx="11391403" cy="5096493"/>
          </a:xfrm>
        </p:spPr>
        <p:txBody>
          <a:bodyPr/>
          <a:lstStyle>
            <a:lvl1pPr marL="228600" indent="-228600">
              <a:lnSpc>
                <a:spcPct val="100000"/>
              </a:lnSpc>
              <a:spcBef>
                <a:spcPts val="0"/>
              </a:spcBef>
              <a:spcAft>
                <a:spcPts val="600"/>
              </a:spcAft>
              <a:buClr>
                <a:srgbClr val="0000FF"/>
              </a:buClr>
              <a:buFont typeface="Wingdings" panose="05000000000000000000" pitchFamily="2" charset="2"/>
              <a:buChar char="§"/>
              <a:defRPr sz="3000"/>
            </a:lvl1pPr>
            <a:lvl2pPr marL="685800" indent="-228600">
              <a:lnSpc>
                <a:spcPct val="100000"/>
              </a:lnSpc>
              <a:spcBef>
                <a:spcPts val="0"/>
              </a:spcBef>
              <a:spcAft>
                <a:spcPts val="600"/>
              </a:spcAft>
              <a:buClr>
                <a:schemeClr val="accent2"/>
              </a:buClr>
              <a:buFont typeface="Wingdings" panose="05000000000000000000" pitchFamily="2" charset="2"/>
              <a:buChar char="§"/>
              <a:defRPr/>
            </a:lvl2pPr>
            <a:lvl3pPr marL="1143000" indent="-228600">
              <a:lnSpc>
                <a:spcPct val="100000"/>
              </a:lnSpc>
              <a:spcBef>
                <a:spcPts val="0"/>
              </a:spcBef>
              <a:spcAft>
                <a:spcPts val="600"/>
              </a:spcAft>
              <a:buClr>
                <a:srgbClr val="FF0000"/>
              </a:buClr>
              <a:buFont typeface="Wingdings" panose="05000000000000000000" pitchFamily="2" charset="2"/>
              <a:buChar char="§"/>
              <a:defRPr/>
            </a:lvl3pPr>
            <a:lvl4pPr marL="1600200" indent="-228600">
              <a:lnSpc>
                <a:spcPct val="100000"/>
              </a:lnSpc>
              <a:spcBef>
                <a:spcPts val="0"/>
              </a:spcBef>
              <a:spcAft>
                <a:spcPts val="600"/>
              </a:spcAft>
              <a:buClr>
                <a:schemeClr val="accent4"/>
              </a:buClr>
              <a:buFont typeface="Wingdings" panose="05000000000000000000" pitchFamily="2" charset="2"/>
              <a:buChar char="§"/>
              <a:defRPr/>
            </a:lvl4pPr>
            <a:lvl5pPr marL="2057400" indent="-228600">
              <a:lnSpc>
                <a:spcPct val="100000"/>
              </a:lnSpc>
              <a:spcBef>
                <a:spcPts val="0"/>
              </a:spcBef>
              <a:spcAft>
                <a:spcPts val="600"/>
              </a:spcAft>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697419" y="6380100"/>
            <a:ext cx="416402"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13"/>
          <p:cNvSpPr>
            <a:spLocks noGrp="1"/>
          </p:cNvSpPr>
          <p:nvPr>
            <p:ph type="body" sz="quarter" idx="13"/>
          </p:nvPr>
        </p:nvSpPr>
        <p:spPr>
          <a:xfrm>
            <a:off x="381000" y="6515354"/>
            <a:ext cx="9667351" cy="246221"/>
          </a:xfrm>
        </p:spPr>
        <p:txBody>
          <a:bodyPr wrap="square"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077" y="6230983"/>
            <a:ext cx="1397307" cy="551997"/>
          </a:xfrm>
          <a:prstGeom prst="rect">
            <a:avLst/>
          </a:prstGeom>
        </p:spPr>
      </p:pic>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40" userDrawn="1">
          <p15:clr>
            <a:srgbClr val="FBAE40"/>
          </p15:clr>
        </p15:guide>
        <p15:guide id="4" orient="horz" pos="528" userDrawn="1">
          <p15:clr>
            <a:srgbClr val="FBAE40"/>
          </p15:clr>
        </p15:guide>
        <p15:guide id="5" orient="horz" pos="6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645659" y="6380100"/>
            <a:ext cx="46816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077" y="6230983"/>
            <a:ext cx="1397307" cy="551997"/>
          </a:xfrm>
          <a:prstGeom prst="rect">
            <a:avLst/>
          </a:prstGeom>
        </p:spPr>
      </p:pic>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11662913" y="6380100"/>
            <a:ext cx="450908"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077" y="6230983"/>
            <a:ext cx="1397307" cy="551997"/>
          </a:xfrm>
          <a:prstGeom prst="rect">
            <a:avLst/>
          </a:prstGeom>
        </p:spPr>
      </p:pic>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t>‹#›</a:t>
            </a:fld>
            <a:endParaRPr lang="en-US" dirty="0"/>
          </a:p>
        </p:txBody>
      </p:sp>
    </p:spTree>
    <p:extLst>
      <p:ext uri="{BB962C8B-B14F-4D97-AF65-F5344CB8AC3E}">
        <p14:creationId xmlns:p14="http://schemas.microsoft.com/office/powerpoint/2010/main" val="231695587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0" r:id="rId3"/>
    <p:sldLayoutId id="2147483665" r:id="rId4"/>
    <p:sldLayoutId id="2147483666" r:id="rId5"/>
    <p:sldLayoutId id="2147483650" r:id="rId6"/>
    <p:sldLayoutId id="2147483661" r:id="rId7"/>
    <p:sldLayoutId id="2147483664" r:id="rId8"/>
    <p:sldLayoutId id="2147483662" r:id="rId9"/>
    <p:sldLayoutId id="2147483663" r:id="rId10"/>
    <p:sldLayoutId id="214748381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14C335FA-79F0-7A47-8BFA-797806C645AC}"/>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srgbClr val="3C3C3A"/>
                </a:solidFill>
                <a:latin typeface="Century Gothic Regular"/>
                <a:ea typeface="Calibri"/>
                <a:cs typeface="Calibri"/>
                <a:sym typeface="Calibri"/>
              </a:rPr>
              <a:pPr algn="r" defTabSz="609585">
                <a:buSzPct val="25000"/>
              </a:pPr>
              <a:t>‹#›</a:t>
            </a:fld>
            <a:r>
              <a:rPr lang="fr-CA" sz="1067" dirty="0">
                <a:solidFill>
                  <a:srgbClr val="3C3C3A"/>
                </a:solidFill>
                <a:latin typeface="Century Gothic Regular"/>
                <a:ea typeface="Calibri"/>
                <a:cs typeface="Calibri"/>
                <a:sym typeface="Calibri"/>
              </a:rPr>
              <a:t> </a:t>
            </a:r>
          </a:p>
        </p:txBody>
      </p:sp>
      <p:pic>
        <p:nvPicPr>
          <p:cNvPr id="9" name="Picture 8">
            <a:extLst>
              <a:ext uri="{FF2B5EF4-FFF2-40B4-BE49-F238E27FC236}">
                <a16:creationId xmlns:a16="http://schemas.microsoft.com/office/drawing/2014/main" id="{C02A761B-628F-0C41-A410-01D60491D799}"/>
              </a:ext>
            </a:extLst>
          </p:cNvPr>
          <p:cNvPicPr>
            <a:picLocks noChangeAspect="1"/>
          </p:cNvPicPr>
          <p:nvPr userDrawn="1"/>
        </p:nvPicPr>
        <p:blipFill>
          <a:blip r:embed="rId13"/>
          <a:stretch>
            <a:fillRect/>
          </a:stretch>
        </p:blipFill>
        <p:spPr>
          <a:xfrm>
            <a:off x="525017" y="6436931"/>
            <a:ext cx="1254760" cy="238760"/>
          </a:xfrm>
          <a:prstGeom prst="rect">
            <a:avLst/>
          </a:prstGeom>
        </p:spPr>
      </p:pic>
    </p:spTree>
    <p:extLst>
      <p:ext uri="{BB962C8B-B14F-4D97-AF65-F5344CB8AC3E}">
        <p14:creationId xmlns:p14="http://schemas.microsoft.com/office/powerpoint/2010/main" val="397446067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1" r:id="rId11"/>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146">
          <p15:clr>
            <a:srgbClr val="F26B43"/>
          </p15:clr>
        </p15:guide>
        <p15:guide id="3" orient="horz" pos="3094">
          <p15:clr>
            <a:srgbClr val="F26B43"/>
          </p15:clr>
        </p15:guide>
        <p15:guide id="4" pos="272">
          <p15:clr>
            <a:srgbClr val="F26B43"/>
          </p15:clr>
        </p15:guide>
        <p15:guide id="5" pos="5488">
          <p15:clr>
            <a:srgbClr val="F26B43"/>
          </p15:clr>
        </p15:guide>
        <p15:guide id="6" orient="horz" pos="599">
          <p15:clr>
            <a:srgbClr val="F26B43"/>
          </p15:clr>
        </p15:guide>
        <p15:guide id="7"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14C335FA-79F0-7A47-8BFA-797806C645AC}"/>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srgbClr val="3C3C3A"/>
                </a:solidFill>
                <a:latin typeface="Century Gothic Regular"/>
                <a:ea typeface="Calibri"/>
                <a:cs typeface="Calibri"/>
                <a:sym typeface="Calibri"/>
              </a:rPr>
              <a:pPr algn="r" defTabSz="609585">
                <a:buSzPct val="25000"/>
              </a:pPr>
              <a:t>‹#›</a:t>
            </a:fld>
            <a:r>
              <a:rPr lang="fr-CA" sz="1067" dirty="0">
                <a:solidFill>
                  <a:srgbClr val="3C3C3A"/>
                </a:solidFill>
                <a:latin typeface="Century Gothic Regular"/>
                <a:ea typeface="Calibri"/>
                <a:cs typeface="Calibri"/>
                <a:sym typeface="Calibri"/>
              </a:rPr>
              <a:t> </a:t>
            </a:r>
          </a:p>
        </p:txBody>
      </p:sp>
      <p:pic>
        <p:nvPicPr>
          <p:cNvPr id="9" name="Picture 8">
            <a:extLst>
              <a:ext uri="{FF2B5EF4-FFF2-40B4-BE49-F238E27FC236}">
                <a16:creationId xmlns:a16="http://schemas.microsoft.com/office/drawing/2014/main" id="{C02A761B-628F-0C41-A410-01D60491D799}"/>
              </a:ext>
            </a:extLst>
          </p:cNvPr>
          <p:cNvPicPr>
            <a:picLocks noChangeAspect="1"/>
          </p:cNvPicPr>
          <p:nvPr userDrawn="1"/>
        </p:nvPicPr>
        <p:blipFill>
          <a:blip r:embed="rId13"/>
          <a:stretch>
            <a:fillRect/>
          </a:stretch>
        </p:blipFill>
        <p:spPr>
          <a:xfrm>
            <a:off x="525017" y="6436931"/>
            <a:ext cx="1254760" cy="238760"/>
          </a:xfrm>
          <a:prstGeom prst="rect">
            <a:avLst/>
          </a:prstGeom>
        </p:spPr>
      </p:pic>
    </p:spTree>
    <p:extLst>
      <p:ext uri="{BB962C8B-B14F-4D97-AF65-F5344CB8AC3E}">
        <p14:creationId xmlns:p14="http://schemas.microsoft.com/office/powerpoint/2010/main" val="31893853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4" r:id="rId11"/>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146">
          <p15:clr>
            <a:srgbClr val="F26B43"/>
          </p15:clr>
        </p15:guide>
        <p15:guide id="3" orient="horz" pos="3094">
          <p15:clr>
            <a:srgbClr val="F26B43"/>
          </p15:clr>
        </p15:guide>
        <p15:guide id="4" pos="272">
          <p15:clr>
            <a:srgbClr val="F26B43"/>
          </p15:clr>
        </p15:guide>
        <p15:guide id="5" pos="5488">
          <p15:clr>
            <a:srgbClr val="F26B43"/>
          </p15:clr>
        </p15:guide>
        <p15:guide id="6" orient="horz" pos="599">
          <p15:clr>
            <a:srgbClr val="F26B43"/>
          </p15:clr>
        </p15:guide>
        <p15:guide id="7"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14C335FA-79F0-7A47-8BFA-797806C645AC}"/>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algn="r" defTabSz="609585">
              <a:buSzPct val="25000"/>
            </a:pPr>
            <a:fld id="{00000000-1234-1234-1234-123412341234}" type="slidenum">
              <a:rPr lang="fr-CA" sz="800" smtClean="0">
                <a:solidFill>
                  <a:srgbClr val="3C3C3A"/>
                </a:solidFill>
                <a:latin typeface="Century Gothic Regular"/>
                <a:ea typeface="Calibri"/>
                <a:cs typeface="Calibri"/>
                <a:sym typeface="Calibri"/>
              </a:rPr>
              <a:pPr algn="r" defTabSz="609585">
                <a:buSzPct val="25000"/>
              </a:pPr>
              <a:t>‹#›</a:t>
            </a:fld>
            <a:r>
              <a:rPr lang="fr-CA" sz="1067" dirty="0">
                <a:solidFill>
                  <a:srgbClr val="3C3C3A"/>
                </a:solidFill>
                <a:latin typeface="Century Gothic Regular"/>
                <a:ea typeface="Calibri"/>
                <a:cs typeface="Calibri"/>
                <a:sym typeface="Calibri"/>
              </a:rPr>
              <a:t> </a:t>
            </a:r>
          </a:p>
        </p:txBody>
      </p:sp>
      <p:pic>
        <p:nvPicPr>
          <p:cNvPr id="9" name="Picture 8">
            <a:extLst>
              <a:ext uri="{FF2B5EF4-FFF2-40B4-BE49-F238E27FC236}">
                <a16:creationId xmlns:a16="http://schemas.microsoft.com/office/drawing/2014/main" id="{C02A761B-628F-0C41-A410-01D60491D799}"/>
              </a:ext>
            </a:extLst>
          </p:cNvPr>
          <p:cNvPicPr>
            <a:picLocks noChangeAspect="1"/>
          </p:cNvPicPr>
          <p:nvPr userDrawn="1"/>
        </p:nvPicPr>
        <p:blipFill>
          <a:blip r:embed="rId13"/>
          <a:stretch>
            <a:fillRect/>
          </a:stretch>
        </p:blipFill>
        <p:spPr>
          <a:xfrm>
            <a:off x="525017" y="6436931"/>
            <a:ext cx="1254760" cy="238760"/>
          </a:xfrm>
          <a:prstGeom prst="rect">
            <a:avLst/>
          </a:prstGeom>
        </p:spPr>
      </p:pic>
    </p:spTree>
    <p:extLst>
      <p:ext uri="{BB962C8B-B14F-4D97-AF65-F5344CB8AC3E}">
        <p14:creationId xmlns:p14="http://schemas.microsoft.com/office/powerpoint/2010/main" val="133210547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7" r:id="rId11"/>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146">
          <p15:clr>
            <a:srgbClr val="F26B43"/>
          </p15:clr>
        </p15:guide>
        <p15:guide id="3" orient="horz" pos="3094">
          <p15:clr>
            <a:srgbClr val="F26B43"/>
          </p15:clr>
        </p15:guide>
        <p15:guide id="4" pos="272">
          <p15:clr>
            <a:srgbClr val="F26B43"/>
          </p15:clr>
        </p15:guide>
        <p15:guide id="5" pos="5488">
          <p15:clr>
            <a:srgbClr val="F26B43"/>
          </p15:clr>
        </p15:guide>
        <p15:guide id="6" orient="horz" pos="599">
          <p15:clr>
            <a:srgbClr val="F26B43"/>
          </p15:clr>
        </p15:guide>
        <p15:guide id="7"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14C335FA-79F0-7A47-8BFA-797806C645AC}"/>
              </a:ext>
            </a:extLst>
          </p:cNvPr>
          <p:cNvSpPr txBox="1"/>
          <p:nvPr userDrawn="1"/>
        </p:nvSpPr>
        <p:spPr>
          <a:xfrm>
            <a:off x="11026025" y="6369323"/>
            <a:ext cx="724611" cy="365124"/>
          </a:xfrm>
          <a:prstGeom prst="rect">
            <a:avLst/>
          </a:prstGeom>
          <a:noFill/>
          <a:ln>
            <a:noFill/>
          </a:ln>
        </p:spPr>
        <p:txBody>
          <a:bodyPr lIns="121900" tIns="60933" rIns="121900" bIns="60933" anchor="ctr" anchorCtr="0">
            <a:noAutofit/>
          </a:bodyPr>
          <a:lstStyle/>
          <a:p>
            <a:pPr algn="r">
              <a:buSzPct val="25000"/>
            </a:pPr>
            <a:fld id="{00000000-1234-1234-1234-123412341234}" type="slidenum">
              <a:rPr lang="fr-CA" sz="800" smtClean="0">
                <a:solidFill>
                  <a:srgbClr val="3C3C3A"/>
                </a:solidFill>
                <a:latin typeface="Century Gothic Regular"/>
                <a:ea typeface="Calibri"/>
                <a:cs typeface="Calibri"/>
                <a:sym typeface="Calibri"/>
              </a:rPr>
              <a:pPr algn="r">
                <a:buSzPct val="25000"/>
              </a:pPr>
              <a:t>‹#›</a:t>
            </a:fld>
            <a:r>
              <a:rPr lang="fr-CA" sz="1067" dirty="0">
                <a:solidFill>
                  <a:srgbClr val="3C3C3A"/>
                </a:solidFill>
                <a:latin typeface="Century Gothic Regular"/>
                <a:ea typeface="Calibri"/>
                <a:cs typeface="Calibri"/>
                <a:sym typeface="Calibri"/>
              </a:rPr>
              <a:t> </a:t>
            </a:r>
          </a:p>
        </p:txBody>
      </p:sp>
      <p:pic>
        <p:nvPicPr>
          <p:cNvPr id="9" name="Picture 8">
            <a:extLst>
              <a:ext uri="{FF2B5EF4-FFF2-40B4-BE49-F238E27FC236}">
                <a16:creationId xmlns:a16="http://schemas.microsoft.com/office/drawing/2014/main" id="{C02A761B-628F-0C41-A410-01D60491D799}"/>
              </a:ext>
            </a:extLst>
          </p:cNvPr>
          <p:cNvPicPr>
            <a:picLocks noChangeAspect="1"/>
          </p:cNvPicPr>
          <p:nvPr userDrawn="1"/>
        </p:nvPicPr>
        <p:blipFill>
          <a:blip r:embed="rId13"/>
          <a:stretch>
            <a:fillRect/>
          </a:stretch>
        </p:blipFill>
        <p:spPr>
          <a:xfrm>
            <a:off x="525017" y="6436931"/>
            <a:ext cx="1254760" cy="238760"/>
          </a:xfrm>
          <a:prstGeom prst="rect">
            <a:avLst/>
          </a:prstGeom>
        </p:spPr>
      </p:pic>
    </p:spTree>
    <p:extLst>
      <p:ext uri="{BB962C8B-B14F-4D97-AF65-F5344CB8AC3E}">
        <p14:creationId xmlns:p14="http://schemas.microsoft.com/office/powerpoint/2010/main" val="307285839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3" r:id="rId11"/>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146">
          <p15:clr>
            <a:srgbClr val="F26B43"/>
          </p15:clr>
        </p15:guide>
        <p15:guide id="3" orient="horz" pos="3094">
          <p15:clr>
            <a:srgbClr val="F26B43"/>
          </p15:clr>
        </p15:guide>
        <p15:guide id="4" pos="272">
          <p15:clr>
            <a:srgbClr val="F26B43"/>
          </p15:clr>
        </p15:guide>
        <p15:guide id="5" pos="5488">
          <p15:clr>
            <a:srgbClr val="F26B43"/>
          </p15:clr>
        </p15:guide>
        <p15:guide id="6" orient="horz" pos="599">
          <p15:clr>
            <a:srgbClr val="F26B43"/>
          </p15:clr>
        </p15:guide>
        <p15:guide id="7"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28.xml"/><Relationship Id="rId2" Type="http://schemas.openxmlformats.org/officeDocument/2006/relationships/chart" Target="../charts/chart24.xml"/><Relationship Id="rId1" Type="http://schemas.openxmlformats.org/officeDocument/2006/relationships/slideLayout" Target="../slideLayouts/slideLayout6.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63331" y="1286189"/>
            <a:ext cx="9065338" cy="3581205"/>
          </a:xfrm>
          <a:prstGeom prst="rect">
            <a:avLst/>
          </a:prstGeom>
        </p:spPr>
      </p:pic>
      <p:sp>
        <p:nvSpPr>
          <p:cNvPr id="2" name="Rectangle 1"/>
          <p:cNvSpPr/>
          <p:nvPr/>
        </p:nvSpPr>
        <p:spPr>
          <a:xfrm>
            <a:off x="1142162" y="6430945"/>
            <a:ext cx="9907675" cy="55266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111348" y="5072743"/>
            <a:ext cx="1545771" cy="369332"/>
          </a:xfrm>
          <a:prstGeom prst="rect">
            <a:avLst/>
          </a:prstGeom>
          <a:noFill/>
        </p:spPr>
        <p:txBody>
          <a:bodyPr wrap="square" rtlCol="0">
            <a:spAutoFit/>
          </a:bodyPr>
          <a:lstStyle/>
          <a:p>
            <a:r>
              <a:rPr lang="en-US" dirty="0">
                <a:solidFill>
                  <a:schemeClr val="bg1">
                    <a:lumMod val="50000"/>
                  </a:schemeClr>
                </a:solidFill>
              </a:rPr>
              <a:t>2024 Edition</a:t>
            </a:r>
          </a:p>
        </p:txBody>
      </p:sp>
    </p:spTree>
    <p:extLst>
      <p:ext uri="{BB962C8B-B14F-4D97-AF65-F5344CB8AC3E}">
        <p14:creationId xmlns:p14="http://schemas.microsoft.com/office/powerpoint/2010/main" val="95586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a:lstStyle/>
          <a:p>
            <a:r>
              <a:rPr lang="en-US" dirty="0">
                <a:latin typeface="Tahoma (headings)"/>
                <a:ea typeface="Tahoma" panose="020B0604030504040204" pitchFamily="34" charset="0"/>
                <a:cs typeface="Tahoma" panose="020B0604030504040204" pitchFamily="34" charset="0"/>
              </a:rPr>
              <a:t>2024 </a:t>
            </a:r>
            <a:r>
              <a:rPr lang="en-US" dirty="0">
                <a:solidFill>
                  <a:srgbClr val="2CAE12"/>
                </a:solidFill>
                <a:latin typeface="Tahoma (headings)"/>
                <a:ea typeface="Tahoma" panose="020B0604030504040204" pitchFamily="34" charset="0"/>
                <a:cs typeface="Tahoma" panose="020B0604030504040204" pitchFamily="34" charset="0"/>
              </a:rPr>
              <a:t>Major Model Launches</a:t>
            </a:r>
            <a:endParaRPr lang="en-US" dirty="0">
              <a:latin typeface="Tahoma (headings)"/>
              <a:ea typeface="Tahoma" panose="020B0604030504040204" pitchFamily="34" charset="0"/>
              <a:cs typeface="Tahoma" panose="020B0604030504040204" pitchFamily="34" charset="0"/>
            </a:endParaRPr>
          </a:p>
        </p:txBody>
      </p:sp>
      <p:graphicFrame>
        <p:nvGraphicFramePr>
          <p:cNvPr id="7" name="Content Placeholder 3"/>
          <p:cNvGraphicFramePr>
            <a:graphicFrameLocks/>
          </p:cNvGraphicFramePr>
          <p:nvPr/>
        </p:nvGraphicFramePr>
        <p:xfrm>
          <a:off x="1520660" y="838200"/>
          <a:ext cx="9128866" cy="5402580"/>
        </p:xfrm>
        <a:graphic>
          <a:graphicData uri="http://schemas.openxmlformats.org/drawingml/2006/table">
            <a:tbl>
              <a:tblPr firstRow="1" bandRow="1">
                <a:tableStyleId>{5940675A-B579-460E-94D1-54222C63F5DA}</a:tableStyleId>
              </a:tblPr>
              <a:tblGrid>
                <a:gridCol w="1661465">
                  <a:extLst>
                    <a:ext uri="{9D8B030D-6E8A-4147-A177-3AD203B41FA5}">
                      <a16:colId xmlns:a16="http://schemas.microsoft.com/office/drawing/2014/main" val="20000"/>
                    </a:ext>
                  </a:extLst>
                </a:gridCol>
                <a:gridCol w="3447507">
                  <a:extLst>
                    <a:ext uri="{9D8B030D-6E8A-4147-A177-3AD203B41FA5}">
                      <a16:colId xmlns:a16="http://schemas.microsoft.com/office/drawing/2014/main" val="20001"/>
                    </a:ext>
                  </a:extLst>
                </a:gridCol>
                <a:gridCol w="4019894">
                  <a:extLst>
                    <a:ext uri="{9D8B030D-6E8A-4147-A177-3AD203B41FA5}">
                      <a16:colId xmlns:a16="http://schemas.microsoft.com/office/drawing/2014/main" val="3179976328"/>
                    </a:ext>
                  </a:extLst>
                </a:gridCol>
              </a:tblGrid>
              <a:tr h="376837">
                <a:tc>
                  <a:txBody>
                    <a:bodyPr/>
                    <a:lstStyle/>
                    <a:p>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st</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nd</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4668866"/>
                  </a:ext>
                </a:extLst>
              </a:tr>
              <a:tr h="0">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Ford</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F-150 freshen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Expedition redesign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Explorer freshen </a:t>
                      </a:r>
                    </a:p>
                    <a:p>
                      <a:pPr algn="ctr"/>
                      <a:endParaRPr lang="en-US" sz="165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latin typeface="Tahoma" panose="020B0604030504040204" pitchFamily="34" charset="0"/>
                          <a:ea typeface="Tahoma" panose="020B0604030504040204" pitchFamily="34" charset="0"/>
                          <a:cs typeface="Tahoma" panose="020B0604030504040204" pitchFamily="34" charset="0"/>
                        </a:rPr>
                        <a:t>Maverick Freshen</a:t>
                      </a:r>
                    </a:p>
                    <a:p>
                      <a:pPr algn="ctr"/>
                      <a:r>
                        <a:rPr lang="en-US" sz="1650" b="0" dirty="0">
                          <a:latin typeface="Tahoma" panose="020B0604030504040204" pitchFamily="34" charset="0"/>
                          <a:ea typeface="Tahoma" panose="020B0604030504040204" pitchFamily="34" charset="0"/>
                          <a:cs typeface="Tahoma" panose="020B0604030504040204" pitchFamily="34" charset="0"/>
                        </a:rPr>
                        <a:t>Bronco freshen</a:t>
                      </a:r>
                    </a:p>
                    <a:p>
                      <a:pPr algn="ctr"/>
                      <a:r>
                        <a:rPr lang="en-US" sz="1650" b="0" dirty="0">
                          <a:latin typeface="Tahoma" panose="020B0604030504040204" pitchFamily="34" charset="0"/>
                          <a:ea typeface="Tahoma" panose="020B0604030504040204" pitchFamily="34" charset="0"/>
                          <a:cs typeface="Tahoma" panose="020B0604030504040204" pitchFamily="34" charset="0"/>
                        </a:rPr>
                        <a:t>Bronco hybrid (new)?</a:t>
                      </a:r>
                    </a:p>
                    <a:p>
                      <a:pPr algn="ctr"/>
                      <a:r>
                        <a:rPr lang="en-US" sz="1650" b="0" dirty="0">
                          <a:latin typeface="Tahoma" panose="020B0604030504040204" pitchFamily="34" charset="0"/>
                          <a:ea typeface="Tahoma" panose="020B0604030504040204" pitchFamily="34" charset="0"/>
                          <a:cs typeface="Tahoma" panose="020B0604030504040204" pitchFamily="34" charset="0"/>
                        </a:rPr>
                        <a:t>Bronco Sport freshen</a:t>
                      </a:r>
                    </a:p>
                    <a:p>
                      <a:pPr algn="ctr"/>
                      <a:r>
                        <a:rPr lang="en-US" sz="1650" b="0" dirty="0">
                          <a:latin typeface="Tahoma" panose="020B0604030504040204" pitchFamily="34" charset="0"/>
                          <a:ea typeface="Tahoma" panose="020B0604030504040204" pitchFamily="34" charset="0"/>
                          <a:cs typeface="Tahoma" panose="020B0604030504040204" pitchFamily="34" charset="0"/>
                        </a:rPr>
                        <a:t>Bronco Sport hybrid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0"/>
                  </a:ext>
                </a:extLst>
              </a:tr>
              <a:tr h="0">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Genesis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Electrified G70 freshen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GV freshen</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latin typeface="Tahoma" panose="020B0604030504040204" pitchFamily="34" charset="0"/>
                          <a:ea typeface="Tahoma" panose="020B0604030504040204" pitchFamily="34" charset="0"/>
                          <a:cs typeface="Tahoma" panose="020B0604030504040204" pitchFamily="34" charset="0"/>
                        </a:rPr>
                        <a:t>GV80 freshen </a:t>
                      </a:r>
                    </a:p>
                    <a:p>
                      <a:pPr algn="ctr"/>
                      <a:r>
                        <a:rPr lang="en-US" sz="1650" b="0" dirty="0">
                          <a:latin typeface="Tahoma" panose="020B0604030504040204" pitchFamily="34" charset="0"/>
                          <a:ea typeface="Tahoma" panose="020B0604030504040204" pitchFamily="34" charset="0"/>
                          <a:cs typeface="Tahoma" panose="020B0604030504040204" pitchFamily="34" charset="0"/>
                        </a:rPr>
                        <a:t>GV80 coupe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8"/>
                  </a:ext>
                </a:extLst>
              </a:tr>
              <a:tr h="413855">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Honda</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latin typeface="Tahoma" panose="020B0604030504040204" pitchFamily="34" charset="0"/>
                          <a:ea typeface="Tahoma" panose="020B0604030504040204" pitchFamily="34" charset="0"/>
                          <a:cs typeface="Tahoma" panose="020B0604030504040204" pitchFamily="34" charset="0"/>
                        </a:rPr>
                        <a:t>Prologue (new)</a:t>
                      </a:r>
                    </a:p>
                    <a:p>
                      <a:pPr algn="ctr"/>
                      <a:r>
                        <a:rPr lang="en-US" sz="1650" b="0" dirty="0">
                          <a:latin typeface="Tahoma" panose="020B0604030504040204" pitchFamily="34" charset="0"/>
                          <a:ea typeface="Tahoma" panose="020B0604030504040204" pitchFamily="34" charset="0"/>
                          <a:cs typeface="Tahoma" panose="020B0604030504040204" pitchFamily="34" charset="0"/>
                        </a:rPr>
                        <a:t>Ridgeline freshen</a:t>
                      </a:r>
                    </a:p>
                    <a:p>
                      <a:pPr algn="ctr"/>
                      <a:r>
                        <a:rPr lang="en-US" sz="1650" b="0" dirty="0">
                          <a:latin typeface="Tahoma" panose="020B0604030504040204" pitchFamily="34" charset="0"/>
                          <a:ea typeface="Tahoma" panose="020B0604030504040204" pitchFamily="34" charset="0"/>
                          <a:cs typeface="Tahoma" panose="020B0604030504040204" pitchFamily="34" charset="0"/>
                        </a:rPr>
                        <a:t>Passport freshen</a:t>
                      </a:r>
                    </a:p>
                    <a:p>
                      <a:pPr algn="ctr"/>
                      <a:r>
                        <a:rPr lang="en-US" sz="1650" b="0" dirty="0">
                          <a:latin typeface="Tahoma" panose="020B0604030504040204" pitchFamily="34" charset="0"/>
                          <a:ea typeface="Tahoma" panose="020B0604030504040204" pitchFamily="34" charset="0"/>
                          <a:cs typeface="Tahoma" panose="020B0604030504040204" pitchFamily="34" charset="0"/>
                        </a:rPr>
                        <a:t>CR-V FCEV (new)</a:t>
                      </a:r>
                    </a:p>
                    <a:p>
                      <a:pPr algn="ctr"/>
                      <a:r>
                        <a:rPr lang="en-US" sz="1650" b="0" dirty="0">
                          <a:latin typeface="Tahoma" panose="020B0604030504040204" pitchFamily="34" charset="0"/>
                          <a:ea typeface="Tahoma" panose="020B0604030504040204" pitchFamily="34" charset="0"/>
                          <a:cs typeface="Tahoma" panose="020B0604030504040204" pitchFamily="34" charset="0"/>
                        </a:rPr>
                        <a:t>Odyssey freshen</a:t>
                      </a:r>
                    </a:p>
                    <a:p>
                      <a:pPr algn="ctr"/>
                      <a:r>
                        <a:rPr lang="en-US" sz="1650" b="0" dirty="0">
                          <a:latin typeface="Tahoma" panose="020B0604030504040204" pitchFamily="34" charset="0"/>
                          <a:ea typeface="Tahoma" panose="020B0604030504040204" pitchFamily="34" charset="0"/>
                          <a:cs typeface="Tahoma" panose="020B0604030504040204" pitchFamily="34" charset="0"/>
                        </a:rPr>
                        <a:t>Civic hybrid (new)</a:t>
                      </a:r>
                    </a:p>
                    <a:p>
                      <a:pPr algn="ctr"/>
                      <a:r>
                        <a:rPr lang="en-US" sz="1650" b="0" dirty="0">
                          <a:latin typeface="Tahoma" panose="020B0604030504040204" pitchFamily="34" charset="0"/>
                          <a:ea typeface="Tahoma" panose="020B0604030504040204" pitchFamily="34" charset="0"/>
                          <a:cs typeface="Tahoma" panose="020B0604030504040204" pitchFamily="34" charset="0"/>
                        </a:rPr>
                        <a:t>Civic freshen</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5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9"/>
                  </a:ext>
                </a:extLst>
              </a:tr>
              <a:tr h="346511">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Hyundai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Santa Cruz freshen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Santa Fe redesign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Tucson freshen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Ioniq</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5 freshen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Ioniq</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M (new)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Venue freshen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2"/>
                  </a:ext>
                </a:extLst>
              </a:tr>
              <a:tr h="0">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Infiniti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QX80 redesign</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4"/>
                  </a:ext>
                </a:extLst>
              </a:tr>
            </a:tbl>
          </a:graphicData>
        </a:graphic>
      </p:graphicFrame>
      <p:sp>
        <p:nvSpPr>
          <p:cNvPr id="8" name="Text Placeholder 4">
            <a:extLst>
              <a:ext uri="{FF2B5EF4-FFF2-40B4-BE49-F238E27FC236}">
                <a16:creationId xmlns:a16="http://schemas.microsoft.com/office/drawing/2014/main" id="{D766EB32-39CC-2D63-CB8E-A7D007F6174F}"/>
              </a:ext>
            </a:extLst>
          </p:cNvPr>
          <p:cNvSpPr>
            <a:spLocks noGrp="1"/>
          </p:cNvSpPr>
          <p:nvPr>
            <p:ph type="body" sz="quarter" idx="13"/>
          </p:nvPr>
        </p:nvSpPr>
        <p:spPr>
          <a:xfrm>
            <a:off x="381000" y="6515354"/>
            <a:ext cx="9667351" cy="246221"/>
          </a:xfrm>
        </p:spPr>
        <p:txBody>
          <a:bodyPr/>
          <a:lstStyle/>
          <a:p>
            <a:r>
              <a:rPr lang="en-US" dirty="0"/>
              <a:t>Source: Automotive News</a:t>
            </a:r>
          </a:p>
        </p:txBody>
      </p:sp>
      <p:sp>
        <p:nvSpPr>
          <p:cNvPr id="3" name="Slide Number Placeholder 2">
            <a:extLst>
              <a:ext uri="{FF2B5EF4-FFF2-40B4-BE49-F238E27FC236}">
                <a16:creationId xmlns:a16="http://schemas.microsoft.com/office/drawing/2014/main" id="{47C3FA44-4548-1ADB-8FA0-6870EFAB2536}"/>
              </a:ext>
            </a:extLst>
          </p:cNvPr>
          <p:cNvSpPr>
            <a:spLocks noGrp="1"/>
          </p:cNvSpPr>
          <p:nvPr>
            <p:ph type="sldNum" sz="quarter" idx="12"/>
          </p:nvPr>
        </p:nvSpPr>
        <p:spPr/>
        <p:txBody>
          <a:bodyPr/>
          <a:lstStyle/>
          <a:p>
            <a:fld id="{BB88B489-69ED-4F0A-A940-13A5E0BFFCBC}" type="slidenum">
              <a:rPr lang="en-US" smtClean="0"/>
              <a:pPr/>
              <a:t>10</a:t>
            </a:fld>
            <a:endParaRPr lang="en-US" dirty="0"/>
          </a:p>
        </p:txBody>
      </p:sp>
    </p:spTree>
    <p:extLst>
      <p:ext uri="{BB962C8B-B14F-4D97-AF65-F5344CB8AC3E}">
        <p14:creationId xmlns:p14="http://schemas.microsoft.com/office/powerpoint/2010/main" val="262363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a:lstStyle/>
          <a:p>
            <a:r>
              <a:rPr lang="en-US" dirty="0">
                <a:latin typeface="Tahoma (headings)"/>
                <a:ea typeface="Tahoma" panose="020B0604030504040204" pitchFamily="34" charset="0"/>
                <a:cs typeface="Tahoma" panose="020B0604030504040204" pitchFamily="34" charset="0"/>
              </a:rPr>
              <a:t>2024 </a:t>
            </a:r>
            <a:r>
              <a:rPr lang="en-US" dirty="0">
                <a:solidFill>
                  <a:srgbClr val="2CAE12"/>
                </a:solidFill>
                <a:latin typeface="Tahoma (headings)"/>
                <a:ea typeface="Tahoma" panose="020B0604030504040204" pitchFamily="34" charset="0"/>
                <a:cs typeface="Tahoma" panose="020B0604030504040204" pitchFamily="34" charset="0"/>
              </a:rPr>
              <a:t>Major Model Launches</a:t>
            </a:r>
            <a:endParaRPr lang="en-US" dirty="0">
              <a:latin typeface="Tahoma (headings)"/>
              <a:ea typeface="Tahoma" panose="020B0604030504040204" pitchFamily="34" charset="0"/>
              <a:cs typeface="Tahoma" panose="020B0604030504040204" pitchFamily="34" charset="0"/>
            </a:endParaRPr>
          </a:p>
        </p:txBody>
      </p:sp>
      <p:graphicFrame>
        <p:nvGraphicFramePr>
          <p:cNvPr id="7" name="Content Placeholder 3"/>
          <p:cNvGraphicFramePr>
            <a:graphicFrameLocks/>
          </p:cNvGraphicFramePr>
          <p:nvPr/>
        </p:nvGraphicFramePr>
        <p:xfrm>
          <a:off x="1520660" y="838200"/>
          <a:ext cx="9128866" cy="5562600"/>
        </p:xfrm>
        <a:graphic>
          <a:graphicData uri="http://schemas.openxmlformats.org/drawingml/2006/table">
            <a:tbl>
              <a:tblPr firstRow="1" bandRow="1">
                <a:tableStyleId>{5940675A-B579-460E-94D1-54222C63F5DA}</a:tableStyleId>
              </a:tblPr>
              <a:tblGrid>
                <a:gridCol w="1661465">
                  <a:extLst>
                    <a:ext uri="{9D8B030D-6E8A-4147-A177-3AD203B41FA5}">
                      <a16:colId xmlns:a16="http://schemas.microsoft.com/office/drawing/2014/main" val="20000"/>
                    </a:ext>
                  </a:extLst>
                </a:gridCol>
                <a:gridCol w="3447507">
                  <a:extLst>
                    <a:ext uri="{9D8B030D-6E8A-4147-A177-3AD203B41FA5}">
                      <a16:colId xmlns:a16="http://schemas.microsoft.com/office/drawing/2014/main" val="20001"/>
                    </a:ext>
                  </a:extLst>
                </a:gridCol>
                <a:gridCol w="4019894">
                  <a:extLst>
                    <a:ext uri="{9D8B030D-6E8A-4147-A177-3AD203B41FA5}">
                      <a16:colId xmlns:a16="http://schemas.microsoft.com/office/drawing/2014/main" val="3179976328"/>
                    </a:ext>
                  </a:extLst>
                </a:gridCol>
              </a:tblGrid>
              <a:tr h="376837">
                <a:tc>
                  <a:txBody>
                    <a:bodyPr/>
                    <a:lstStyle/>
                    <a:p>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st</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nd</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4668866"/>
                  </a:ext>
                </a:extLst>
              </a:tr>
              <a:tr h="344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Jaguar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0"/>
                  </a:ext>
                </a:extLst>
              </a:tr>
              <a:tr h="256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Jeep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latin typeface="Tahoma" panose="020B0604030504040204" pitchFamily="34" charset="0"/>
                          <a:ea typeface="Tahoma" panose="020B0604030504040204" pitchFamily="34" charset="0"/>
                          <a:cs typeface="Tahoma" panose="020B0604030504040204" pitchFamily="34" charset="0"/>
                        </a:rPr>
                        <a:t>Wagoneer S EV (new)</a:t>
                      </a:r>
                    </a:p>
                    <a:p>
                      <a:pPr algn="ctr"/>
                      <a:r>
                        <a:rPr lang="en-US" sz="1650" b="0" dirty="0">
                          <a:latin typeface="Tahoma" panose="020B0604030504040204" pitchFamily="34" charset="0"/>
                          <a:ea typeface="Tahoma" panose="020B0604030504040204" pitchFamily="34" charset="0"/>
                          <a:cs typeface="Tahoma" panose="020B0604030504040204" pitchFamily="34" charset="0"/>
                        </a:rPr>
                        <a:t>Recon EV (new)</a:t>
                      </a:r>
                    </a:p>
                    <a:p>
                      <a:pPr algn="ctr"/>
                      <a:r>
                        <a:rPr lang="en-US" sz="1650" b="0" dirty="0">
                          <a:latin typeface="Tahoma" panose="020B0604030504040204" pitchFamily="34" charset="0"/>
                          <a:ea typeface="Tahoma" panose="020B0604030504040204" pitchFamily="34" charset="0"/>
                          <a:cs typeface="Tahoma" panose="020B0604030504040204" pitchFamily="34" charset="0"/>
                        </a:rPr>
                        <a:t>Grand Wagoneer 4xe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8"/>
                  </a:ext>
                </a:extLst>
              </a:tr>
              <a:tr h="591215">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Kia</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latin typeface="Tahoma" panose="020B0604030504040204" pitchFamily="34" charset="0"/>
                          <a:ea typeface="Tahoma" panose="020B0604030504040204" pitchFamily="34" charset="0"/>
                          <a:cs typeface="Tahoma" panose="020B0604030504040204" pitchFamily="34" charset="0"/>
                        </a:rPr>
                        <a:t>Carnival freshen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latin typeface="Tahoma" panose="020B0604030504040204" pitchFamily="34" charset="0"/>
                          <a:ea typeface="Tahoma" panose="020B0604030504040204" pitchFamily="34" charset="0"/>
                          <a:cs typeface="Tahoma" panose="020B0604030504040204" pitchFamily="34" charset="0"/>
                        </a:rPr>
                        <a:t>EV5 (new)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latin typeface="Tahoma" panose="020B0604030504040204" pitchFamily="34" charset="0"/>
                          <a:ea typeface="Tahoma" panose="020B0604030504040204" pitchFamily="34" charset="0"/>
                          <a:cs typeface="Tahoma" panose="020B0604030504040204" pitchFamily="34" charset="0"/>
                        </a:rPr>
                        <a:t>Forte redesign</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9"/>
                  </a:ext>
                </a:extLst>
              </a:tr>
              <a:tr h="548985">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Lamborghini</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Revuelto</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(new)</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Huracan reengineering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Urus reengineering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2"/>
                  </a:ext>
                </a:extLst>
              </a:tr>
              <a:tr h="337837">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Land Rover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Range Rover EV (new)</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Range Rover Sport EV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4"/>
                  </a:ext>
                </a:extLst>
              </a:tr>
              <a:tr h="337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Lexus</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GX redesign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RC freshen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11"/>
                  </a:ext>
                </a:extLst>
              </a:tr>
              <a:tr h="337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Lincoln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Navigator redesign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Aviator freshen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Nautilus redesign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48379977"/>
                  </a:ext>
                </a:extLst>
              </a:tr>
              <a:tr h="337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Lucid</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Gravity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787491684"/>
                  </a:ext>
                </a:extLst>
              </a:tr>
              <a:tr h="337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Maserati</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Grecale</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EV (new)</a:t>
                      </a:r>
                    </a:p>
                    <a:p>
                      <a:pPr algn="ct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GranTurismo</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EV (new)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866677365"/>
                  </a:ext>
                </a:extLst>
              </a:tr>
            </a:tbl>
          </a:graphicData>
        </a:graphic>
      </p:graphicFrame>
      <p:sp>
        <p:nvSpPr>
          <p:cNvPr id="8" name="Text Placeholder 4">
            <a:extLst>
              <a:ext uri="{FF2B5EF4-FFF2-40B4-BE49-F238E27FC236}">
                <a16:creationId xmlns:a16="http://schemas.microsoft.com/office/drawing/2014/main" id="{D766EB32-39CC-2D63-CB8E-A7D007F6174F}"/>
              </a:ext>
            </a:extLst>
          </p:cNvPr>
          <p:cNvSpPr>
            <a:spLocks noGrp="1"/>
          </p:cNvSpPr>
          <p:nvPr>
            <p:ph type="body" sz="quarter" idx="13"/>
          </p:nvPr>
        </p:nvSpPr>
        <p:spPr>
          <a:xfrm>
            <a:off x="381000" y="6515354"/>
            <a:ext cx="9667351" cy="246221"/>
          </a:xfrm>
        </p:spPr>
        <p:txBody>
          <a:bodyPr/>
          <a:lstStyle/>
          <a:p>
            <a:r>
              <a:rPr lang="en-US" dirty="0"/>
              <a:t>Source: Automotive News</a:t>
            </a:r>
          </a:p>
        </p:txBody>
      </p:sp>
      <p:sp>
        <p:nvSpPr>
          <p:cNvPr id="3" name="Slide Number Placeholder 2">
            <a:extLst>
              <a:ext uri="{FF2B5EF4-FFF2-40B4-BE49-F238E27FC236}">
                <a16:creationId xmlns:a16="http://schemas.microsoft.com/office/drawing/2014/main" id="{47C3FA44-4548-1ADB-8FA0-6870EFAB2536}"/>
              </a:ext>
            </a:extLst>
          </p:cNvPr>
          <p:cNvSpPr>
            <a:spLocks noGrp="1"/>
          </p:cNvSpPr>
          <p:nvPr>
            <p:ph type="sldNum" sz="quarter" idx="12"/>
          </p:nvPr>
        </p:nvSpPr>
        <p:spPr/>
        <p:txBody>
          <a:bodyPr/>
          <a:lstStyle/>
          <a:p>
            <a:fld id="{BB88B489-69ED-4F0A-A940-13A5E0BFFCBC}" type="slidenum">
              <a:rPr lang="en-US" smtClean="0"/>
              <a:pPr/>
              <a:t>11</a:t>
            </a:fld>
            <a:endParaRPr lang="en-US" dirty="0"/>
          </a:p>
        </p:txBody>
      </p:sp>
    </p:spTree>
    <p:extLst>
      <p:ext uri="{BB962C8B-B14F-4D97-AF65-F5344CB8AC3E}">
        <p14:creationId xmlns:p14="http://schemas.microsoft.com/office/powerpoint/2010/main" val="124453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a:lstStyle/>
          <a:p>
            <a:r>
              <a:rPr lang="en-US" dirty="0">
                <a:latin typeface="Tahoma (headings)"/>
                <a:ea typeface="Tahoma" panose="020B0604030504040204" pitchFamily="34" charset="0"/>
                <a:cs typeface="Tahoma" panose="020B0604030504040204" pitchFamily="34" charset="0"/>
              </a:rPr>
              <a:t>2024 </a:t>
            </a:r>
            <a:r>
              <a:rPr lang="en-US" dirty="0">
                <a:solidFill>
                  <a:srgbClr val="2CAE12"/>
                </a:solidFill>
                <a:latin typeface="Tahoma (headings)"/>
                <a:ea typeface="Tahoma" panose="020B0604030504040204" pitchFamily="34" charset="0"/>
                <a:cs typeface="Tahoma" panose="020B0604030504040204" pitchFamily="34" charset="0"/>
              </a:rPr>
              <a:t>Major Model Launches</a:t>
            </a:r>
            <a:endParaRPr lang="en-US" dirty="0">
              <a:latin typeface="Tahoma (headings)"/>
              <a:ea typeface="Tahoma" panose="020B0604030504040204" pitchFamily="34" charset="0"/>
              <a:cs typeface="Tahoma" panose="020B0604030504040204" pitchFamily="34" charset="0"/>
            </a:endParaRPr>
          </a:p>
        </p:txBody>
      </p:sp>
      <p:graphicFrame>
        <p:nvGraphicFramePr>
          <p:cNvPr id="7" name="Content Placeholder 3"/>
          <p:cNvGraphicFramePr>
            <a:graphicFrameLocks/>
          </p:cNvGraphicFramePr>
          <p:nvPr/>
        </p:nvGraphicFramePr>
        <p:xfrm>
          <a:off x="1520660" y="838200"/>
          <a:ext cx="9128866" cy="5047897"/>
        </p:xfrm>
        <a:graphic>
          <a:graphicData uri="http://schemas.openxmlformats.org/drawingml/2006/table">
            <a:tbl>
              <a:tblPr firstRow="1" bandRow="1">
                <a:tableStyleId>{5940675A-B579-460E-94D1-54222C63F5DA}</a:tableStyleId>
              </a:tblPr>
              <a:tblGrid>
                <a:gridCol w="1661465">
                  <a:extLst>
                    <a:ext uri="{9D8B030D-6E8A-4147-A177-3AD203B41FA5}">
                      <a16:colId xmlns:a16="http://schemas.microsoft.com/office/drawing/2014/main" val="20000"/>
                    </a:ext>
                  </a:extLst>
                </a:gridCol>
                <a:gridCol w="3447507">
                  <a:extLst>
                    <a:ext uri="{9D8B030D-6E8A-4147-A177-3AD203B41FA5}">
                      <a16:colId xmlns:a16="http://schemas.microsoft.com/office/drawing/2014/main" val="20001"/>
                    </a:ext>
                  </a:extLst>
                </a:gridCol>
                <a:gridCol w="4019894">
                  <a:extLst>
                    <a:ext uri="{9D8B030D-6E8A-4147-A177-3AD203B41FA5}">
                      <a16:colId xmlns:a16="http://schemas.microsoft.com/office/drawing/2014/main" val="3179976328"/>
                    </a:ext>
                  </a:extLst>
                </a:gridCol>
              </a:tblGrid>
              <a:tr h="376837">
                <a:tc>
                  <a:txBody>
                    <a:bodyPr/>
                    <a:lstStyle/>
                    <a:p>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st</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nd</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4668866"/>
                  </a:ext>
                </a:extLst>
              </a:tr>
              <a:tr h="344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Mazda</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0"/>
                  </a:ext>
                </a:extLst>
              </a:tr>
              <a:tr h="376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McLaren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8"/>
                  </a:ext>
                </a:extLst>
              </a:tr>
              <a:tr h="591215">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Mercedes-Benz</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EQB freshen </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AMG-GLC Coupe and crossover redesign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AMG-GT redesign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AMG-GT 4-door plug-in hybrid (new)</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E-Class redesign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AMG C-Class plug-in hybrid (new)</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CLE coupe/convertible (new)</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G-Class freshen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AMG-GLC PHEV couple and crossover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9"/>
                  </a:ext>
                </a:extLst>
              </a:tr>
              <a:tr h="548985">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Mini</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Countryman redesign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Hardtop 2-door redesign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2"/>
                  </a:ext>
                </a:extLst>
              </a:tr>
              <a:tr h="337837">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Mitsubishi</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4"/>
                  </a:ext>
                </a:extLst>
              </a:tr>
              <a:tr h="337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Nissan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Kicks redesign</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Frontier freshen </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Armanda redesign</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11"/>
                  </a:ext>
                </a:extLst>
              </a:tr>
            </a:tbl>
          </a:graphicData>
        </a:graphic>
      </p:graphicFrame>
      <p:sp>
        <p:nvSpPr>
          <p:cNvPr id="8" name="Text Placeholder 4">
            <a:extLst>
              <a:ext uri="{FF2B5EF4-FFF2-40B4-BE49-F238E27FC236}">
                <a16:creationId xmlns:a16="http://schemas.microsoft.com/office/drawing/2014/main" id="{D766EB32-39CC-2D63-CB8E-A7D007F6174F}"/>
              </a:ext>
            </a:extLst>
          </p:cNvPr>
          <p:cNvSpPr>
            <a:spLocks noGrp="1"/>
          </p:cNvSpPr>
          <p:nvPr>
            <p:ph type="body" sz="quarter" idx="13"/>
          </p:nvPr>
        </p:nvSpPr>
        <p:spPr>
          <a:xfrm>
            <a:off x="381000" y="6515354"/>
            <a:ext cx="9667351" cy="246221"/>
          </a:xfrm>
        </p:spPr>
        <p:txBody>
          <a:bodyPr/>
          <a:lstStyle/>
          <a:p>
            <a:r>
              <a:rPr lang="en-US" dirty="0"/>
              <a:t>Source: Automotive News</a:t>
            </a:r>
          </a:p>
        </p:txBody>
      </p:sp>
      <p:sp>
        <p:nvSpPr>
          <p:cNvPr id="3" name="Slide Number Placeholder 2">
            <a:extLst>
              <a:ext uri="{FF2B5EF4-FFF2-40B4-BE49-F238E27FC236}">
                <a16:creationId xmlns:a16="http://schemas.microsoft.com/office/drawing/2014/main" id="{47C3FA44-4548-1ADB-8FA0-6870EFAB2536}"/>
              </a:ext>
            </a:extLst>
          </p:cNvPr>
          <p:cNvSpPr>
            <a:spLocks noGrp="1"/>
          </p:cNvSpPr>
          <p:nvPr>
            <p:ph type="sldNum" sz="quarter" idx="12"/>
          </p:nvPr>
        </p:nvSpPr>
        <p:spPr/>
        <p:txBody>
          <a:bodyPr/>
          <a:lstStyle/>
          <a:p>
            <a:fld id="{BB88B489-69ED-4F0A-A940-13A5E0BFFCBC}" type="slidenum">
              <a:rPr lang="en-US" smtClean="0"/>
              <a:pPr/>
              <a:t>12</a:t>
            </a:fld>
            <a:endParaRPr lang="en-US" dirty="0"/>
          </a:p>
        </p:txBody>
      </p:sp>
    </p:spTree>
    <p:extLst>
      <p:ext uri="{BB962C8B-B14F-4D97-AF65-F5344CB8AC3E}">
        <p14:creationId xmlns:p14="http://schemas.microsoft.com/office/powerpoint/2010/main" val="1515128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a:lstStyle/>
          <a:p>
            <a:r>
              <a:rPr lang="en-US" dirty="0">
                <a:latin typeface="Tahoma (headings)"/>
                <a:ea typeface="Tahoma" panose="020B0604030504040204" pitchFamily="34" charset="0"/>
                <a:cs typeface="Tahoma" panose="020B0604030504040204" pitchFamily="34" charset="0"/>
              </a:rPr>
              <a:t>2024 </a:t>
            </a:r>
            <a:r>
              <a:rPr lang="en-US" dirty="0">
                <a:solidFill>
                  <a:srgbClr val="2CAE12"/>
                </a:solidFill>
                <a:latin typeface="Tahoma (headings)"/>
                <a:ea typeface="Tahoma" panose="020B0604030504040204" pitchFamily="34" charset="0"/>
                <a:cs typeface="Tahoma" panose="020B0604030504040204" pitchFamily="34" charset="0"/>
              </a:rPr>
              <a:t>Major Model Launches</a:t>
            </a:r>
            <a:endParaRPr lang="en-US" dirty="0">
              <a:latin typeface="Tahoma (headings)"/>
              <a:ea typeface="Tahoma" panose="020B0604030504040204" pitchFamily="34" charset="0"/>
              <a:cs typeface="Tahoma" panose="020B0604030504040204" pitchFamily="34" charset="0"/>
            </a:endParaRPr>
          </a:p>
        </p:txBody>
      </p:sp>
      <p:graphicFrame>
        <p:nvGraphicFramePr>
          <p:cNvPr id="7" name="Content Placeholder 3"/>
          <p:cNvGraphicFramePr>
            <a:graphicFrameLocks/>
          </p:cNvGraphicFramePr>
          <p:nvPr/>
        </p:nvGraphicFramePr>
        <p:xfrm>
          <a:off x="1520660" y="838200"/>
          <a:ext cx="9128866" cy="4907379"/>
        </p:xfrm>
        <a:graphic>
          <a:graphicData uri="http://schemas.openxmlformats.org/drawingml/2006/table">
            <a:tbl>
              <a:tblPr firstRow="1" bandRow="1">
                <a:tableStyleId>{5940675A-B579-460E-94D1-54222C63F5DA}</a:tableStyleId>
              </a:tblPr>
              <a:tblGrid>
                <a:gridCol w="1661465">
                  <a:extLst>
                    <a:ext uri="{9D8B030D-6E8A-4147-A177-3AD203B41FA5}">
                      <a16:colId xmlns:a16="http://schemas.microsoft.com/office/drawing/2014/main" val="20000"/>
                    </a:ext>
                  </a:extLst>
                </a:gridCol>
                <a:gridCol w="3447507">
                  <a:extLst>
                    <a:ext uri="{9D8B030D-6E8A-4147-A177-3AD203B41FA5}">
                      <a16:colId xmlns:a16="http://schemas.microsoft.com/office/drawing/2014/main" val="20001"/>
                    </a:ext>
                  </a:extLst>
                </a:gridCol>
                <a:gridCol w="4019894">
                  <a:extLst>
                    <a:ext uri="{9D8B030D-6E8A-4147-A177-3AD203B41FA5}">
                      <a16:colId xmlns:a16="http://schemas.microsoft.com/office/drawing/2014/main" val="3179976328"/>
                    </a:ext>
                  </a:extLst>
                </a:gridCol>
              </a:tblGrid>
              <a:tr h="376837">
                <a:tc>
                  <a:txBody>
                    <a:bodyPr/>
                    <a:lstStyle/>
                    <a:p>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st</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nd</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4668866"/>
                  </a:ext>
                </a:extLst>
              </a:tr>
              <a:tr h="344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Polestar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Polestar 3 (new)</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Polestar 4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0"/>
                  </a:ext>
                </a:extLst>
              </a:tr>
              <a:tr h="376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Porsche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Taycan</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freshen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Cayenne PHEV (new)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Macan EV (new)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Panamera freshen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718 Spyder RS (new)</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8"/>
                  </a:ext>
                </a:extLst>
              </a:tr>
              <a:tr h="591215">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Ram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1500 freshen</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1500 REV (new)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1500 </a:t>
                      </a: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Ramcharger</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9"/>
                  </a:ext>
                </a:extLst>
              </a:tr>
              <a:tr h="396339">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Rivian</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2"/>
                  </a:ext>
                </a:extLst>
              </a:tr>
              <a:tr h="337837">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Rolls-Royce</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Spectre</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Black Badge (new)</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Cullinan freshen </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Ghost freshen</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4"/>
                  </a:ext>
                </a:extLst>
              </a:tr>
              <a:tr h="337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Subaru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Ascent redesign</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11"/>
                  </a:ext>
                </a:extLst>
              </a:tr>
              <a:tr h="337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Tesla</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Model 3 freshen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Roadster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572460737"/>
                  </a:ext>
                </a:extLst>
              </a:tr>
            </a:tbl>
          </a:graphicData>
        </a:graphic>
      </p:graphicFrame>
      <p:sp>
        <p:nvSpPr>
          <p:cNvPr id="8" name="Text Placeholder 4">
            <a:extLst>
              <a:ext uri="{FF2B5EF4-FFF2-40B4-BE49-F238E27FC236}">
                <a16:creationId xmlns:a16="http://schemas.microsoft.com/office/drawing/2014/main" id="{D766EB32-39CC-2D63-CB8E-A7D007F6174F}"/>
              </a:ext>
            </a:extLst>
          </p:cNvPr>
          <p:cNvSpPr>
            <a:spLocks noGrp="1"/>
          </p:cNvSpPr>
          <p:nvPr>
            <p:ph type="body" sz="quarter" idx="13"/>
          </p:nvPr>
        </p:nvSpPr>
        <p:spPr>
          <a:xfrm>
            <a:off x="381000" y="6515354"/>
            <a:ext cx="9667351" cy="246221"/>
          </a:xfrm>
        </p:spPr>
        <p:txBody>
          <a:bodyPr/>
          <a:lstStyle/>
          <a:p>
            <a:r>
              <a:rPr lang="en-US" dirty="0"/>
              <a:t>Source: Automotive News</a:t>
            </a:r>
          </a:p>
        </p:txBody>
      </p:sp>
      <p:sp>
        <p:nvSpPr>
          <p:cNvPr id="3" name="Slide Number Placeholder 2">
            <a:extLst>
              <a:ext uri="{FF2B5EF4-FFF2-40B4-BE49-F238E27FC236}">
                <a16:creationId xmlns:a16="http://schemas.microsoft.com/office/drawing/2014/main" id="{47C3FA44-4548-1ADB-8FA0-6870EFAB2536}"/>
              </a:ext>
            </a:extLst>
          </p:cNvPr>
          <p:cNvSpPr>
            <a:spLocks noGrp="1"/>
          </p:cNvSpPr>
          <p:nvPr>
            <p:ph type="sldNum" sz="quarter" idx="12"/>
          </p:nvPr>
        </p:nvSpPr>
        <p:spPr/>
        <p:txBody>
          <a:bodyPr/>
          <a:lstStyle/>
          <a:p>
            <a:fld id="{BB88B489-69ED-4F0A-A940-13A5E0BFFCBC}" type="slidenum">
              <a:rPr lang="en-US" smtClean="0"/>
              <a:pPr/>
              <a:t>13</a:t>
            </a:fld>
            <a:endParaRPr lang="en-US" dirty="0"/>
          </a:p>
        </p:txBody>
      </p:sp>
    </p:spTree>
    <p:extLst>
      <p:ext uri="{BB962C8B-B14F-4D97-AF65-F5344CB8AC3E}">
        <p14:creationId xmlns:p14="http://schemas.microsoft.com/office/powerpoint/2010/main" val="31697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a:lstStyle/>
          <a:p>
            <a:r>
              <a:rPr lang="en-US" dirty="0">
                <a:latin typeface="Tahoma (headings)"/>
                <a:ea typeface="Tahoma" panose="020B0604030504040204" pitchFamily="34" charset="0"/>
                <a:cs typeface="Tahoma" panose="020B0604030504040204" pitchFamily="34" charset="0"/>
              </a:rPr>
              <a:t>2024 </a:t>
            </a:r>
            <a:r>
              <a:rPr lang="en-US" dirty="0">
                <a:solidFill>
                  <a:srgbClr val="2CAE12"/>
                </a:solidFill>
                <a:latin typeface="Tahoma (headings)"/>
                <a:ea typeface="Tahoma" panose="020B0604030504040204" pitchFamily="34" charset="0"/>
                <a:cs typeface="Tahoma" panose="020B0604030504040204" pitchFamily="34" charset="0"/>
              </a:rPr>
              <a:t>Major Model Launches</a:t>
            </a:r>
            <a:endParaRPr lang="en-US" dirty="0">
              <a:latin typeface="Tahoma (headings)"/>
              <a:ea typeface="Tahoma" panose="020B0604030504040204" pitchFamily="34" charset="0"/>
              <a:cs typeface="Tahoma" panose="020B0604030504040204" pitchFamily="34" charset="0"/>
            </a:endParaRPr>
          </a:p>
        </p:txBody>
      </p:sp>
      <p:graphicFrame>
        <p:nvGraphicFramePr>
          <p:cNvPr id="7" name="Content Placeholder 3"/>
          <p:cNvGraphicFramePr>
            <a:graphicFrameLocks/>
          </p:cNvGraphicFramePr>
          <p:nvPr/>
        </p:nvGraphicFramePr>
        <p:xfrm>
          <a:off x="1520660" y="838200"/>
          <a:ext cx="9128866" cy="2861056"/>
        </p:xfrm>
        <a:graphic>
          <a:graphicData uri="http://schemas.openxmlformats.org/drawingml/2006/table">
            <a:tbl>
              <a:tblPr firstRow="1" bandRow="1">
                <a:tableStyleId>{5940675A-B579-460E-94D1-54222C63F5DA}</a:tableStyleId>
              </a:tblPr>
              <a:tblGrid>
                <a:gridCol w="1661465">
                  <a:extLst>
                    <a:ext uri="{9D8B030D-6E8A-4147-A177-3AD203B41FA5}">
                      <a16:colId xmlns:a16="http://schemas.microsoft.com/office/drawing/2014/main" val="20000"/>
                    </a:ext>
                  </a:extLst>
                </a:gridCol>
                <a:gridCol w="3447507">
                  <a:extLst>
                    <a:ext uri="{9D8B030D-6E8A-4147-A177-3AD203B41FA5}">
                      <a16:colId xmlns:a16="http://schemas.microsoft.com/office/drawing/2014/main" val="20001"/>
                    </a:ext>
                  </a:extLst>
                </a:gridCol>
                <a:gridCol w="4019894">
                  <a:extLst>
                    <a:ext uri="{9D8B030D-6E8A-4147-A177-3AD203B41FA5}">
                      <a16:colId xmlns:a16="http://schemas.microsoft.com/office/drawing/2014/main" val="3179976328"/>
                    </a:ext>
                  </a:extLst>
                </a:gridCol>
              </a:tblGrid>
              <a:tr h="376837">
                <a:tc>
                  <a:txBody>
                    <a:bodyPr/>
                    <a:lstStyle/>
                    <a:p>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st</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nd</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4668866"/>
                  </a:ext>
                </a:extLst>
              </a:tr>
              <a:tr h="344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Toyota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Land Cruiser (new)</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Venza freshen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Camry reengineering</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4Runner redesign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Crown-based crossover</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0"/>
                  </a:ext>
                </a:extLst>
              </a:tr>
              <a:tr h="376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solidFill>
                          <a:latin typeface="Tahoma" panose="020B0604030504040204" pitchFamily="34" charset="0"/>
                          <a:ea typeface="Tahoma" panose="020B0604030504040204" pitchFamily="34" charset="0"/>
                          <a:cs typeface="Tahoma" panose="020B0604030504040204" pitchFamily="34" charset="0"/>
                        </a:rPr>
                        <a:t>VinFast</a:t>
                      </a: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VF 9 (new)</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8"/>
                  </a:ext>
                </a:extLst>
              </a:tr>
              <a:tr h="591215">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Volkswagen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ID4 reengineering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ID Buzz (new)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ID7 (new)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Jetta/Jetta GLI freshen</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9"/>
                  </a:ext>
                </a:extLst>
              </a:tr>
              <a:tr h="396339">
                <a:tc>
                  <a:txBody>
                    <a:bodyPr/>
                    <a:lstStyle/>
                    <a:p>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Volvo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EX30 (new)</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EX90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2"/>
                  </a:ext>
                </a:extLst>
              </a:tr>
            </a:tbl>
          </a:graphicData>
        </a:graphic>
      </p:graphicFrame>
      <p:sp>
        <p:nvSpPr>
          <p:cNvPr id="8" name="Text Placeholder 4">
            <a:extLst>
              <a:ext uri="{FF2B5EF4-FFF2-40B4-BE49-F238E27FC236}">
                <a16:creationId xmlns:a16="http://schemas.microsoft.com/office/drawing/2014/main" id="{D766EB32-39CC-2D63-CB8E-A7D007F6174F}"/>
              </a:ext>
            </a:extLst>
          </p:cNvPr>
          <p:cNvSpPr>
            <a:spLocks noGrp="1"/>
          </p:cNvSpPr>
          <p:nvPr>
            <p:ph type="body" sz="quarter" idx="13"/>
          </p:nvPr>
        </p:nvSpPr>
        <p:spPr>
          <a:xfrm>
            <a:off x="381000" y="6515354"/>
            <a:ext cx="9667351" cy="246221"/>
          </a:xfrm>
        </p:spPr>
        <p:txBody>
          <a:bodyPr/>
          <a:lstStyle/>
          <a:p>
            <a:r>
              <a:rPr lang="en-US" dirty="0"/>
              <a:t>Source: Automotive News</a:t>
            </a:r>
          </a:p>
        </p:txBody>
      </p:sp>
      <p:sp>
        <p:nvSpPr>
          <p:cNvPr id="3" name="Slide Number Placeholder 2">
            <a:extLst>
              <a:ext uri="{FF2B5EF4-FFF2-40B4-BE49-F238E27FC236}">
                <a16:creationId xmlns:a16="http://schemas.microsoft.com/office/drawing/2014/main" id="{47C3FA44-4548-1ADB-8FA0-6870EFAB2536}"/>
              </a:ext>
            </a:extLst>
          </p:cNvPr>
          <p:cNvSpPr>
            <a:spLocks noGrp="1"/>
          </p:cNvSpPr>
          <p:nvPr>
            <p:ph type="sldNum" sz="quarter" idx="12"/>
          </p:nvPr>
        </p:nvSpPr>
        <p:spPr/>
        <p:txBody>
          <a:bodyPr/>
          <a:lstStyle/>
          <a:p>
            <a:fld id="{BB88B489-69ED-4F0A-A940-13A5E0BFFCBC}" type="slidenum">
              <a:rPr lang="en-US" smtClean="0"/>
              <a:pPr/>
              <a:t>14</a:t>
            </a:fld>
            <a:endParaRPr lang="en-US" dirty="0"/>
          </a:p>
        </p:txBody>
      </p:sp>
    </p:spTree>
    <p:extLst>
      <p:ext uri="{BB962C8B-B14F-4D97-AF65-F5344CB8AC3E}">
        <p14:creationId xmlns:p14="http://schemas.microsoft.com/office/powerpoint/2010/main" val="395438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9959"/>
            <a:ext cx="11455957" cy="707886"/>
          </a:xfrm>
        </p:spPr>
        <p:txBody>
          <a:bodyPr/>
          <a:lstStyle/>
          <a:p>
            <a:pPr>
              <a:lnSpc>
                <a:spcPct val="100000"/>
              </a:lnSpc>
              <a:spcAft>
                <a:spcPts val="600"/>
              </a:spcAft>
            </a:pPr>
            <a:r>
              <a:rPr lang="en-US" dirty="0"/>
              <a:t>How Autos Buy </a:t>
            </a:r>
            <a:r>
              <a:rPr lang="en-US" dirty="0">
                <a:solidFill>
                  <a:srgbClr val="2CAE12"/>
                </a:solidFill>
              </a:rPr>
              <a:t>General Timeline</a:t>
            </a:r>
            <a:endParaRPr lang="en-US" dirty="0"/>
          </a:p>
        </p:txBody>
      </p:sp>
      <p:sp>
        <p:nvSpPr>
          <p:cNvPr id="4" name="Slide Number Placeholder 3"/>
          <p:cNvSpPr>
            <a:spLocks noGrp="1"/>
          </p:cNvSpPr>
          <p:nvPr>
            <p:ph type="sldNum" sz="quarter" idx="12"/>
          </p:nvPr>
        </p:nvSpPr>
        <p:spPr>
          <a:xfrm>
            <a:off x="12446357" y="6380100"/>
            <a:ext cx="416402" cy="365125"/>
          </a:xfrm>
        </p:spPr>
        <p:txBody>
          <a:bodyPr/>
          <a:lstStyle/>
          <a:p>
            <a:fld id="{BB88B489-69ED-4F0A-A940-13A5E0BFFCBC}" type="slidenum">
              <a:rPr lang="en-US" smtClean="0"/>
              <a:pPr/>
              <a:t>15</a:t>
            </a:fld>
            <a:endParaRPr lang="en-US" dirty="0"/>
          </a:p>
        </p:txBody>
      </p:sp>
      <p:sp>
        <p:nvSpPr>
          <p:cNvPr id="5" name="Text Placeholder 4"/>
          <p:cNvSpPr>
            <a:spLocks noGrp="1"/>
          </p:cNvSpPr>
          <p:nvPr>
            <p:ph type="body" sz="quarter" idx="13"/>
          </p:nvPr>
        </p:nvSpPr>
        <p:spPr/>
        <p:txBody>
          <a:bodyPr/>
          <a:lstStyle/>
          <a:p>
            <a:r>
              <a:rPr lang="en-US" dirty="0"/>
              <a:t>Source: Automotive News</a:t>
            </a:r>
          </a:p>
        </p:txBody>
      </p:sp>
      <p:graphicFrame>
        <p:nvGraphicFramePr>
          <p:cNvPr id="18" name="Content Placeholder 3"/>
          <p:cNvGraphicFramePr>
            <a:graphicFrameLocks/>
          </p:cNvGraphicFramePr>
          <p:nvPr/>
        </p:nvGraphicFramePr>
        <p:xfrm>
          <a:off x="1129938" y="1100666"/>
          <a:ext cx="9912581" cy="4861727"/>
        </p:xfrm>
        <a:graphic>
          <a:graphicData uri="http://schemas.openxmlformats.org/drawingml/2006/table">
            <a:tbl>
              <a:tblPr firstRow="1" bandRow="1"/>
              <a:tblGrid>
                <a:gridCol w="1753986">
                  <a:extLst>
                    <a:ext uri="{9D8B030D-6E8A-4147-A177-3AD203B41FA5}">
                      <a16:colId xmlns:a16="http://schemas.microsoft.com/office/drawing/2014/main" val="20000"/>
                    </a:ext>
                  </a:extLst>
                </a:gridCol>
                <a:gridCol w="1631719">
                  <a:extLst>
                    <a:ext uri="{9D8B030D-6E8A-4147-A177-3AD203B41FA5}">
                      <a16:colId xmlns:a16="http://schemas.microsoft.com/office/drawing/2014/main" val="20002"/>
                    </a:ext>
                  </a:extLst>
                </a:gridCol>
                <a:gridCol w="1631719">
                  <a:extLst>
                    <a:ext uri="{9D8B030D-6E8A-4147-A177-3AD203B41FA5}">
                      <a16:colId xmlns:a16="http://schemas.microsoft.com/office/drawing/2014/main" val="20003"/>
                    </a:ext>
                  </a:extLst>
                </a:gridCol>
                <a:gridCol w="1631719">
                  <a:extLst>
                    <a:ext uri="{9D8B030D-6E8A-4147-A177-3AD203B41FA5}">
                      <a16:colId xmlns:a16="http://schemas.microsoft.com/office/drawing/2014/main" val="20004"/>
                    </a:ext>
                  </a:extLst>
                </a:gridCol>
                <a:gridCol w="1631719">
                  <a:extLst>
                    <a:ext uri="{9D8B030D-6E8A-4147-A177-3AD203B41FA5}">
                      <a16:colId xmlns:a16="http://schemas.microsoft.com/office/drawing/2014/main" val="20005"/>
                    </a:ext>
                  </a:extLst>
                </a:gridCol>
                <a:gridCol w="1631719">
                  <a:extLst>
                    <a:ext uri="{9D8B030D-6E8A-4147-A177-3AD203B41FA5}">
                      <a16:colId xmlns:a16="http://schemas.microsoft.com/office/drawing/2014/main" val="20006"/>
                    </a:ext>
                  </a:extLst>
                </a:gridCol>
              </a:tblGrid>
              <a:tr h="309239">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endParaRPr lang="en-US" sz="1200" b="1" dirty="0">
                        <a:solidFill>
                          <a:srgbClr val="2CAE12"/>
                        </a:solidFill>
                      </a:endParaRPr>
                    </a:p>
                  </a:txBody>
                  <a:tcPr anchor="b">
                    <a:lnL w="12700" cmpd="sng">
                      <a:noFill/>
                    </a:lnL>
                    <a:lnR w="9525" cap="flat" cmpd="sng" algn="ctr">
                      <a:solidFill>
                        <a:srgbClr val="1C1C1C">
                          <a:lumMod val="50000"/>
                          <a:lumOff val="50000"/>
                        </a:srgb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gn="ctr"/>
                      <a:r>
                        <a:rPr lang="en-US" sz="1200" b="1" dirty="0">
                          <a:solidFill>
                            <a:srgbClr val="2CAE12"/>
                          </a:solidFill>
                        </a:rPr>
                        <a:t>Q1 2024</a:t>
                      </a:r>
                    </a:p>
                  </a:txBody>
                  <a:tcPr anchor="b">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gn="ctr"/>
                      <a:r>
                        <a:rPr lang="en-US" sz="1200" b="1" dirty="0">
                          <a:solidFill>
                            <a:srgbClr val="2CAE12"/>
                          </a:solidFill>
                        </a:rPr>
                        <a:t>Q2 2024</a:t>
                      </a:r>
                    </a:p>
                  </a:txBody>
                  <a:tcPr anchor="b">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gn="ctr"/>
                      <a:r>
                        <a:rPr lang="en-US" sz="1200" b="1" dirty="0">
                          <a:solidFill>
                            <a:srgbClr val="2CAE12"/>
                          </a:solidFill>
                        </a:rPr>
                        <a:t>Q3 2024</a:t>
                      </a:r>
                    </a:p>
                  </a:txBody>
                  <a:tcPr anchor="b">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gn="ctr"/>
                      <a:r>
                        <a:rPr lang="en-US" sz="1200" b="1" dirty="0">
                          <a:solidFill>
                            <a:srgbClr val="2CAE12"/>
                          </a:solidFill>
                        </a:rPr>
                        <a:t>Q4 2024</a:t>
                      </a:r>
                    </a:p>
                  </a:txBody>
                  <a:tcPr anchor="b">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gn="ctr"/>
                      <a:r>
                        <a:rPr lang="en-US" sz="1200" b="1" dirty="0">
                          <a:solidFill>
                            <a:srgbClr val="2CAE12"/>
                          </a:solidFill>
                        </a:rPr>
                        <a:t>Q1 2025</a:t>
                      </a:r>
                    </a:p>
                  </a:txBody>
                  <a:tcPr anchor="b">
                    <a:lnL w="9525" cap="flat" cmpd="sng" algn="ctr">
                      <a:solidFill>
                        <a:srgbClr val="1C1C1C">
                          <a:lumMod val="50000"/>
                          <a:lumOff val="50000"/>
                        </a:srgbClr>
                      </a:solidFill>
                      <a:prstDash val="solid"/>
                      <a:round/>
                      <a:headEnd type="none" w="med" len="med"/>
                      <a:tailEnd type="none" w="med" len="med"/>
                    </a:lnL>
                    <a:lnR w="12700" cmpd="sng">
                      <a:noFill/>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17496">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spcAft>
                          <a:spcPts val="200"/>
                        </a:spcAft>
                      </a:pPr>
                      <a:r>
                        <a:rPr lang="en-US" sz="1600" b="1" dirty="0">
                          <a:latin typeface="Tahoma" panose="020B0604030504040204" pitchFamily="34" charset="0"/>
                          <a:ea typeface="Tahoma" panose="020B0604030504040204" pitchFamily="34" charset="0"/>
                          <a:cs typeface="Tahoma" panose="020B0604030504040204" pitchFamily="34" charset="0"/>
                        </a:rPr>
                        <a:t>In-Market</a:t>
                      </a:r>
                      <a:r>
                        <a:rPr lang="en-US" sz="1600" b="1" baseline="0" dirty="0">
                          <a:latin typeface="Tahoma" panose="020B0604030504040204" pitchFamily="34" charset="0"/>
                          <a:ea typeface="Tahoma" panose="020B0604030504040204" pitchFamily="34" charset="0"/>
                          <a:cs typeface="Tahoma" panose="020B0604030504040204" pitchFamily="34" charset="0"/>
                        </a:rPr>
                        <a:t> Upfront</a:t>
                      </a:r>
                      <a:endParaRPr lang="en-US" sz="1600" b="1"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indent="0" algn="l" defTabSz="685800" rtl="0" eaLnBrk="1" latinLnBrk="0" hangingPunct="1">
                        <a:lnSpc>
                          <a:spcPct val="100000"/>
                        </a:lnSpc>
                        <a:spcAft>
                          <a:spcPts val="400"/>
                        </a:spcAft>
                        <a:buClr>
                          <a:schemeClr val="tx2"/>
                        </a:buClr>
                        <a:buFontTx/>
                        <a:buNone/>
                      </a:pPr>
                      <a:r>
                        <a:rPr lang="en-US" sz="14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Domestic, Korean OEM In-Market (Jan – Dec)</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gridSpan="4">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indent="0" algn="l" defTabSz="685800" rtl="0" eaLnBrk="1" latinLnBrk="0" hangingPunct="1">
                        <a:lnSpc>
                          <a:spcPct val="100000"/>
                        </a:lnSpc>
                        <a:spcAft>
                          <a:spcPts val="400"/>
                        </a:spcAft>
                        <a:buClr>
                          <a:schemeClr val="tx2"/>
                        </a:buClr>
                        <a:buFontTx/>
                        <a:buNone/>
                      </a:pPr>
                      <a:r>
                        <a:rPr lang="en-US" sz="14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Japanese OEM In-Market (Apr 17- Mar 18)</a:t>
                      </a:r>
                    </a:p>
                  </a:txBody>
                  <a:tcPr anchor="ctr">
                    <a:lnL w="9525" cap="flat" cmpd="sng" algn="ctr">
                      <a:solidFill>
                        <a:srgbClr val="1C1C1C">
                          <a:lumMod val="50000"/>
                          <a:lumOff val="50000"/>
                        </a:srgb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hMerge="1">
                  <a:txBody>
                    <a:bodyPr/>
                    <a:lstStyle/>
                    <a:p>
                      <a:pPr marL="115888" indent="-115888" algn="l" defTabSz="685800" rtl="0" eaLnBrk="1" latinLnBrk="0" hangingPunct="1">
                        <a:lnSpc>
                          <a:spcPts val="950"/>
                        </a:lnSpc>
                        <a:spcAft>
                          <a:spcPts val="400"/>
                        </a:spcAft>
                        <a:buClr>
                          <a:schemeClr val="tx2"/>
                        </a:buClr>
                        <a:buFont typeface="Wingdings" panose="05000000000000000000" pitchFamily="2" charset="2"/>
                        <a:buChar char="§"/>
                        <a:tabLst/>
                      </a:pPr>
                      <a:endParaRPr lang="en-US" sz="9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hMerge="1">
                  <a:txBody>
                    <a:bodyPr/>
                    <a:lstStyle/>
                    <a:p>
                      <a:pPr marL="115888" indent="-115888" algn="l" defTabSz="685800" rtl="0" eaLnBrk="1" latinLnBrk="0" hangingPunct="1">
                        <a:lnSpc>
                          <a:spcPts val="950"/>
                        </a:lnSpc>
                        <a:spcAft>
                          <a:spcPts val="400"/>
                        </a:spcAft>
                        <a:buClr>
                          <a:schemeClr val="tx2"/>
                        </a:buClr>
                        <a:buFont typeface="Wingdings" panose="05000000000000000000" pitchFamily="2" charset="2"/>
                        <a:buChar char="§"/>
                        <a:tabLst/>
                      </a:pPr>
                      <a:endParaRPr lang="en-US" sz="9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hMerge="1">
                  <a:txBody>
                    <a:bodyPr/>
                    <a:lstStyle/>
                    <a:p>
                      <a:pPr marL="115888" indent="-115888" algn="l" defTabSz="685800" rtl="0" eaLnBrk="1" latinLnBrk="0" hangingPunct="1">
                        <a:lnSpc>
                          <a:spcPts val="950"/>
                        </a:lnSpc>
                        <a:spcAft>
                          <a:spcPts val="400"/>
                        </a:spcAft>
                        <a:buClr>
                          <a:schemeClr val="tx2"/>
                        </a:buClr>
                        <a:buFont typeface="Wingdings" panose="05000000000000000000" pitchFamily="2" charset="2"/>
                        <a:buChar char="§"/>
                        <a:tabLst/>
                      </a:pPr>
                      <a:endParaRPr lang="en-US" sz="9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chemeClr val="bg2">
                          <a:lumMod val="50000"/>
                          <a:lumOff val="50000"/>
                        </a:schemeClr>
                      </a:solidFill>
                      <a:prstDash val="solid"/>
                      <a:round/>
                      <a:headEnd type="none" w="med" len="med"/>
                      <a:tailEnd type="none" w="med" len="med"/>
                    </a:lnL>
                    <a:lnR w="12700" cmpd="sng">
                      <a:noFill/>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1"/>
                  </a:ext>
                </a:extLst>
              </a:tr>
              <a:tr h="1517496">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spcAft>
                          <a:spcPts val="200"/>
                        </a:spcAft>
                      </a:pPr>
                      <a:r>
                        <a:rPr lang="en-US" sz="1600" b="1" dirty="0">
                          <a:latin typeface="Tahoma" panose="020B0604030504040204" pitchFamily="34" charset="0"/>
                          <a:ea typeface="Tahoma" panose="020B0604030504040204" pitchFamily="34" charset="0"/>
                          <a:cs typeface="Tahoma" panose="020B0604030504040204" pitchFamily="34" charset="0"/>
                        </a:rPr>
                        <a:t>Sales Event</a:t>
                      </a:r>
                    </a:p>
                  </a:txBody>
                  <a:tcPr anchor="ct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indent="0">
                        <a:lnSpc>
                          <a:spcPct val="100000"/>
                        </a:lnSpc>
                        <a:spcAft>
                          <a:spcPts val="400"/>
                        </a:spcAft>
                        <a:buClr>
                          <a:schemeClr val="tx2"/>
                        </a:buClr>
                        <a:buFontTx/>
                        <a:buNone/>
                      </a:pPr>
                      <a:r>
                        <a:rPr lang="en-US" sz="14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March, End of Fiscal Year</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indent="0" algn="l" defTabSz="685800" rtl="0" eaLnBrk="1" latinLnBrk="0" hangingPunct="1">
                        <a:lnSpc>
                          <a:spcPct val="100000"/>
                        </a:lnSpc>
                        <a:spcAft>
                          <a:spcPts val="400"/>
                        </a:spcAft>
                        <a:buClr>
                          <a:schemeClr val="tx2"/>
                        </a:buClr>
                        <a:buFontTx/>
                        <a:buNone/>
                      </a:pPr>
                      <a:r>
                        <a:rPr lang="en-US" sz="14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Spring</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indent="0" algn="l" defTabSz="685800" rtl="0" eaLnBrk="1" latinLnBrk="0" hangingPunct="1">
                        <a:lnSpc>
                          <a:spcPct val="100000"/>
                        </a:lnSpc>
                        <a:spcAft>
                          <a:spcPts val="400"/>
                        </a:spcAft>
                        <a:buClr>
                          <a:schemeClr val="tx2"/>
                        </a:buClr>
                        <a:buFontTx/>
                        <a:buNone/>
                      </a:pPr>
                      <a:r>
                        <a:rPr lang="en-US" sz="14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Summer</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indent="0" algn="l" defTabSz="685800" rtl="0" eaLnBrk="1" latinLnBrk="0" hangingPunct="1">
                        <a:lnSpc>
                          <a:spcPct val="100000"/>
                        </a:lnSpc>
                        <a:spcAft>
                          <a:spcPts val="400"/>
                        </a:spcAft>
                        <a:buClr>
                          <a:schemeClr val="tx2"/>
                        </a:buClr>
                        <a:buFontTx/>
                        <a:buNone/>
                      </a:pPr>
                      <a:r>
                        <a:rPr lang="en-US" sz="14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Holidays / End of Year</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indent="0" algn="l" defTabSz="685800" rtl="0" eaLnBrk="1" latinLnBrk="0" hangingPunct="1">
                        <a:lnSpc>
                          <a:spcPct val="100000"/>
                        </a:lnSpc>
                        <a:spcAft>
                          <a:spcPts val="400"/>
                        </a:spcAft>
                        <a:buClr>
                          <a:schemeClr val="tx2"/>
                        </a:buClr>
                        <a:buFontTx/>
                        <a:buNone/>
                      </a:pPr>
                      <a:r>
                        <a:rPr lang="en-US" sz="14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March, End of Fiscal Year</a:t>
                      </a:r>
                    </a:p>
                  </a:txBody>
                  <a:tcPr anchor="ctr">
                    <a:lnL w="9525" cap="flat" cmpd="sng" algn="ctr">
                      <a:solidFill>
                        <a:srgbClr val="1C1C1C">
                          <a:lumMod val="50000"/>
                          <a:lumOff val="50000"/>
                        </a:srgbClr>
                      </a:solidFill>
                      <a:prstDash val="solid"/>
                      <a:round/>
                      <a:headEnd type="none" w="med" len="med"/>
                      <a:tailEnd type="none" w="med" len="med"/>
                    </a:lnL>
                    <a:lnR w="12700" cmpd="sng">
                      <a:noFill/>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2"/>
                  </a:ext>
                </a:extLst>
              </a:tr>
              <a:tr h="1517496">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spcAft>
                          <a:spcPts val="200"/>
                        </a:spcAft>
                      </a:pPr>
                      <a:r>
                        <a:rPr lang="en-US" sz="1600" b="1" dirty="0">
                          <a:latin typeface="Tahoma" panose="020B0604030504040204" pitchFamily="34" charset="0"/>
                          <a:ea typeface="Tahoma" panose="020B0604030504040204" pitchFamily="34" charset="0"/>
                          <a:cs typeface="Tahoma" panose="020B0604030504040204" pitchFamily="34" charset="0"/>
                        </a:rPr>
                        <a:t>Vehicle Launches, Lifestyle Sites</a:t>
                      </a:r>
                    </a:p>
                  </a:txBody>
                  <a:tcPr anchor="ct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gridSpan="5">
                  <a:txBody>
                    <a:bodyPr/>
                    <a:lstStyle/>
                    <a:p>
                      <a:pPr marL="115888" indent="-115888" algn="l" defTabSz="685800" rtl="0" eaLnBrk="1" latinLnBrk="0" hangingPunct="1">
                        <a:lnSpc>
                          <a:spcPts val="950"/>
                        </a:lnSpc>
                        <a:spcAft>
                          <a:spcPts val="400"/>
                        </a:spcAft>
                        <a:buClr>
                          <a:schemeClr val="tx2"/>
                        </a:buClr>
                        <a:buFont typeface="Wingdings" panose="05000000000000000000" pitchFamily="2" charset="2"/>
                        <a:buChar char="§"/>
                      </a:pPr>
                      <a:endParaRPr lang="en-US" sz="9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rgbClr val="1C1C1C">
                          <a:lumMod val="50000"/>
                          <a:lumOff val="50000"/>
                        </a:srgb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hMerge="1">
                  <a:txBody>
                    <a:bodyPr/>
                    <a:lstStyle/>
                    <a:p>
                      <a:pPr marL="115888" indent="-115888" algn="l" defTabSz="685800" rtl="0" eaLnBrk="1" latinLnBrk="0" hangingPunct="1">
                        <a:lnSpc>
                          <a:spcPts val="950"/>
                        </a:lnSpc>
                        <a:spcAft>
                          <a:spcPts val="400"/>
                        </a:spcAft>
                        <a:buClr>
                          <a:schemeClr val="tx2"/>
                        </a:buClr>
                        <a:buFont typeface="Wingdings" panose="05000000000000000000" pitchFamily="2" charset="2"/>
                        <a:buChar char="§"/>
                      </a:pPr>
                      <a:endParaRPr lang="en-US" sz="9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hMerge="1">
                  <a:txBody>
                    <a:bodyPr/>
                    <a:lstStyle/>
                    <a:p>
                      <a:pPr marL="115888" indent="-115888" algn="l" defTabSz="685800" rtl="0" eaLnBrk="1" latinLnBrk="0" hangingPunct="1">
                        <a:lnSpc>
                          <a:spcPts val="950"/>
                        </a:lnSpc>
                        <a:spcAft>
                          <a:spcPts val="400"/>
                        </a:spcAft>
                        <a:buClr>
                          <a:schemeClr val="tx2"/>
                        </a:buClr>
                        <a:buFont typeface="Wingdings" panose="05000000000000000000" pitchFamily="2" charset="2"/>
                        <a:buChar char="§"/>
                      </a:pPr>
                      <a:endParaRPr lang="en-US" sz="9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hMerge="1">
                  <a:txBody>
                    <a:bodyPr/>
                    <a:lstStyle/>
                    <a:p>
                      <a:pPr marL="115888" indent="-115888" algn="l" defTabSz="685800" rtl="0" eaLnBrk="1" latinLnBrk="0" hangingPunct="1">
                        <a:lnSpc>
                          <a:spcPts val="950"/>
                        </a:lnSpc>
                        <a:spcAft>
                          <a:spcPts val="400"/>
                        </a:spcAft>
                        <a:buClr>
                          <a:schemeClr val="tx2"/>
                        </a:buClr>
                        <a:buFont typeface="Wingdings" panose="05000000000000000000" pitchFamily="2" charset="2"/>
                        <a:buChar char="§"/>
                      </a:pPr>
                      <a:endParaRPr lang="en-US" sz="9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hMerge="1">
                  <a:txBody>
                    <a:bodyPr/>
                    <a:lstStyle/>
                    <a:p>
                      <a:pPr marL="115888" indent="-115888" algn="l" defTabSz="685800" rtl="0" eaLnBrk="1" latinLnBrk="0" hangingPunct="1">
                        <a:lnSpc>
                          <a:spcPts val="950"/>
                        </a:lnSpc>
                        <a:spcAft>
                          <a:spcPts val="400"/>
                        </a:spcAft>
                        <a:buClr>
                          <a:schemeClr val="tx2"/>
                        </a:buClr>
                        <a:buFont typeface="Wingdings" panose="05000000000000000000" pitchFamily="2" charset="2"/>
                        <a:buChar char="§"/>
                      </a:pPr>
                      <a:endParaRPr lang="en-US" sz="9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chemeClr val="bg2">
                          <a:lumMod val="50000"/>
                          <a:lumOff val="50000"/>
                        </a:schemeClr>
                      </a:solidFill>
                      <a:prstDash val="solid"/>
                      <a:round/>
                      <a:headEnd type="none" w="med" len="med"/>
                      <a:tailEnd type="none" w="med" len="med"/>
                    </a:lnL>
                    <a:lnR w="12700" cmpd="sng">
                      <a:noFill/>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3"/>
                  </a:ext>
                </a:extLst>
              </a:tr>
            </a:tbl>
          </a:graphicData>
        </a:graphic>
      </p:graphicFrame>
      <p:cxnSp>
        <p:nvCxnSpPr>
          <p:cNvPr id="20" name="Straight Arrow Connector 19"/>
          <p:cNvCxnSpPr/>
          <p:nvPr/>
        </p:nvCxnSpPr>
        <p:spPr>
          <a:xfrm>
            <a:off x="3071289" y="2718859"/>
            <a:ext cx="6077160" cy="0"/>
          </a:xfrm>
          <a:prstGeom prst="straightConnector1">
            <a:avLst/>
          </a:prstGeom>
          <a:noFill/>
          <a:ln w="28575" cap="flat" cmpd="sng" algn="ctr">
            <a:solidFill>
              <a:srgbClr val="E70000"/>
            </a:solidFill>
            <a:prstDash val="solid"/>
            <a:tailEnd type="triangle"/>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p:spPr>
      </p:cxnSp>
      <p:cxnSp>
        <p:nvCxnSpPr>
          <p:cNvPr id="22" name="Straight Arrow Connector 21"/>
          <p:cNvCxnSpPr/>
          <p:nvPr/>
        </p:nvCxnSpPr>
        <p:spPr>
          <a:xfrm>
            <a:off x="2856485" y="4117133"/>
            <a:ext cx="1215432" cy="0"/>
          </a:xfrm>
          <a:prstGeom prst="straightConnector1">
            <a:avLst/>
          </a:prstGeom>
          <a:noFill/>
          <a:ln w="28575" cap="flat" cmpd="sng" algn="ctr">
            <a:solidFill>
              <a:srgbClr val="E70000"/>
            </a:solidFill>
            <a:prstDash val="solid"/>
            <a:tailEnd type="triangle"/>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p:spPr>
      </p:cxnSp>
      <p:cxnSp>
        <p:nvCxnSpPr>
          <p:cNvPr id="23" name="Straight Arrow Connector 22"/>
          <p:cNvCxnSpPr/>
          <p:nvPr/>
        </p:nvCxnSpPr>
        <p:spPr>
          <a:xfrm>
            <a:off x="4260358" y="4117133"/>
            <a:ext cx="1215432" cy="0"/>
          </a:xfrm>
          <a:prstGeom prst="straightConnector1">
            <a:avLst/>
          </a:prstGeom>
          <a:noFill/>
          <a:ln w="28575" cap="flat" cmpd="sng" algn="ctr">
            <a:solidFill>
              <a:srgbClr val="E70000"/>
            </a:solidFill>
            <a:prstDash val="solid"/>
            <a:tailEnd type="triangle"/>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p:spPr>
      </p:cxnSp>
      <p:cxnSp>
        <p:nvCxnSpPr>
          <p:cNvPr id="24" name="Straight Arrow Connector 23"/>
          <p:cNvCxnSpPr/>
          <p:nvPr/>
        </p:nvCxnSpPr>
        <p:spPr>
          <a:xfrm>
            <a:off x="5706621" y="4117133"/>
            <a:ext cx="1215432" cy="0"/>
          </a:xfrm>
          <a:prstGeom prst="straightConnector1">
            <a:avLst/>
          </a:prstGeom>
          <a:noFill/>
          <a:ln w="28575" cap="flat" cmpd="sng" algn="ctr">
            <a:solidFill>
              <a:srgbClr val="E70000"/>
            </a:solidFill>
            <a:prstDash val="solid"/>
            <a:tailEnd type="triangle"/>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p:spPr>
      </p:cxnSp>
      <p:cxnSp>
        <p:nvCxnSpPr>
          <p:cNvPr id="25" name="Straight Arrow Connector 24"/>
          <p:cNvCxnSpPr/>
          <p:nvPr/>
        </p:nvCxnSpPr>
        <p:spPr>
          <a:xfrm>
            <a:off x="7068098" y="4117133"/>
            <a:ext cx="1215432" cy="0"/>
          </a:xfrm>
          <a:prstGeom prst="straightConnector1">
            <a:avLst/>
          </a:prstGeom>
          <a:noFill/>
          <a:ln w="28575" cap="flat" cmpd="sng" algn="ctr">
            <a:solidFill>
              <a:srgbClr val="E70000"/>
            </a:solidFill>
            <a:prstDash val="solid"/>
            <a:tailEnd type="triangle"/>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p:spPr>
      </p:cxnSp>
      <p:cxnSp>
        <p:nvCxnSpPr>
          <p:cNvPr id="26" name="Straight Arrow Connector 25"/>
          <p:cNvCxnSpPr/>
          <p:nvPr/>
        </p:nvCxnSpPr>
        <p:spPr>
          <a:xfrm>
            <a:off x="8457827" y="4117133"/>
            <a:ext cx="1215432" cy="0"/>
          </a:xfrm>
          <a:prstGeom prst="straightConnector1">
            <a:avLst/>
          </a:prstGeom>
          <a:noFill/>
          <a:ln w="28575" cap="flat" cmpd="sng" algn="ctr">
            <a:solidFill>
              <a:srgbClr val="E70000"/>
            </a:solidFill>
            <a:prstDash val="solid"/>
            <a:tailEnd type="triangle"/>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p:spPr>
      </p:cxnSp>
      <p:cxnSp>
        <p:nvCxnSpPr>
          <p:cNvPr id="27" name="Straight Arrow Connector 26"/>
          <p:cNvCxnSpPr/>
          <p:nvPr/>
        </p:nvCxnSpPr>
        <p:spPr>
          <a:xfrm>
            <a:off x="9861705" y="4117133"/>
            <a:ext cx="1215432" cy="0"/>
          </a:xfrm>
          <a:prstGeom prst="straightConnector1">
            <a:avLst/>
          </a:prstGeom>
          <a:noFill/>
          <a:ln w="28575" cap="flat" cmpd="sng" algn="ctr">
            <a:solidFill>
              <a:srgbClr val="E70000"/>
            </a:solidFill>
            <a:prstDash val="solid"/>
            <a:tailEnd type="triangle"/>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p:spPr>
      </p:cxnSp>
      <p:cxnSp>
        <p:nvCxnSpPr>
          <p:cNvPr id="29" name="Straight Arrow Connector 28"/>
          <p:cNvCxnSpPr>
            <a:cxnSpLocks/>
          </p:cNvCxnSpPr>
          <p:nvPr/>
        </p:nvCxnSpPr>
        <p:spPr>
          <a:xfrm>
            <a:off x="2903596" y="5546689"/>
            <a:ext cx="7916337" cy="0"/>
          </a:xfrm>
          <a:prstGeom prst="straightConnector1">
            <a:avLst/>
          </a:prstGeom>
          <a:noFill/>
          <a:ln w="28575" cap="flat" cmpd="sng" algn="ctr">
            <a:solidFill>
              <a:srgbClr val="E70000"/>
            </a:solidFill>
            <a:prstDash val="solid"/>
            <a:tailEnd type="triangle"/>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p:spPr>
      </p:cxnSp>
    </p:spTree>
    <p:extLst>
      <p:ext uri="{BB962C8B-B14F-4D97-AF65-F5344CB8AC3E}">
        <p14:creationId xmlns:p14="http://schemas.microsoft.com/office/powerpoint/2010/main" val="193746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94D4-0BDD-0F71-E755-8AC76BCC17CD}"/>
              </a:ext>
            </a:extLst>
          </p:cNvPr>
          <p:cNvSpPr>
            <a:spLocks noGrp="1"/>
          </p:cNvSpPr>
          <p:nvPr>
            <p:ph type="title"/>
          </p:nvPr>
        </p:nvSpPr>
        <p:spPr>
          <a:xfrm>
            <a:off x="381000" y="101696"/>
            <a:ext cx="11455957" cy="707886"/>
          </a:xfrm>
        </p:spPr>
        <p:txBody>
          <a:bodyPr/>
          <a:lstStyle/>
          <a:p>
            <a:pPr>
              <a:lnSpc>
                <a:spcPct val="100000"/>
              </a:lnSpc>
              <a:spcAft>
                <a:spcPts val="600"/>
              </a:spcAft>
            </a:pPr>
            <a:r>
              <a:rPr lang="en-US" dirty="0"/>
              <a:t>Timeline </a:t>
            </a:r>
            <a:r>
              <a:rPr lang="en-US" dirty="0">
                <a:solidFill>
                  <a:srgbClr val="00B050"/>
                </a:solidFill>
                <a:latin typeface="Tahoma (headings)"/>
                <a:ea typeface="Tahoma" panose="020B0604030504040204" pitchFamily="34" charset="0"/>
                <a:cs typeface="Tahoma" panose="020B0604030504040204" pitchFamily="34" charset="0"/>
              </a:rPr>
              <a:t>Major Model Launches</a:t>
            </a:r>
          </a:p>
        </p:txBody>
      </p:sp>
      <p:graphicFrame>
        <p:nvGraphicFramePr>
          <p:cNvPr id="6" name="Content Placeholder 5">
            <a:extLst>
              <a:ext uri="{FF2B5EF4-FFF2-40B4-BE49-F238E27FC236}">
                <a16:creationId xmlns:a16="http://schemas.microsoft.com/office/drawing/2014/main" id="{F9318CEC-72B5-3A95-18AA-74E74FC848F1}"/>
              </a:ext>
            </a:extLst>
          </p:cNvPr>
          <p:cNvGraphicFramePr>
            <a:graphicFrameLocks noGrp="1"/>
          </p:cNvGraphicFramePr>
          <p:nvPr>
            <p:ph idx="1"/>
          </p:nvPr>
        </p:nvGraphicFramePr>
        <p:xfrm>
          <a:off x="2223010" y="864344"/>
          <a:ext cx="7639050" cy="5425037"/>
        </p:xfrm>
        <a:graphic>
          <a:graphicData uri="http://schemas.openxmlformats.org/drawingml/2006/table">
            <a:tbl>
              <a:tblPr firstRow="1" bandRow="1">
                <a:tableStyleId>{5940675A-B579-460E-94D1-54222C63F5DA}</a:tableStyleId>
              </a:tblPr>
              <a:tblGrid>
                <a:gridCol w="1785939">
                  <a:extLst>
                    <a:ext uri="{9D8B030D-6E8A-4147-A177-3AD203B41FA5}">
                      <a16:colId xmlns:a16="http://schemas.microsoft.com/office/drawing/2014/main" val="3663004351"/>
                    </a:ext>
                  </a:extLst>
                </a:gridCol>
                <a:gridCol w="2166936">
                  <a:extLst>
                    <a:ext uri="{9D8B030D-6E8A-4147-A177-3AD203B41FA5}">
                      <a16:colId xmlns:a16="http://schemas.microsoft.com/office/drawing/2014/main" val="1185395490"/>
                    </a:ext>
                  </a:extLst>
                </a:gridCol>
                <a:gridCol w="2071687">
                  <a:extLst>
                    <a:ext uri="{9D8B030D-6E8A-4147-A177-3AD203B41FA5}">
                      <a16:colId xmlns:a16="http://schemas.microsoft.com/office/drawing/2014/main" val="2409084226"/>
                    </a:ext>
                  </a:extLst>
                </a:gridCol>
                <a:gridCol w="1614488">
                  <a:extLst>
                    <a:ext uri="{9D8B030D-6E8A-4147-A177-3AD203B41FA5}">
                      <a16:colId xmlns:a16="http://schemas.microsoft.com/office/drawing/2014/main" val="1295276564"/>
                    </a:ext>
                  </a:extLst>
                </a:gridCol>
              </a:tblGrid>
              <a:tr h="513865">
                <a:tc>
                  <a:txBody>
                    <a:bodyPr/>
                    <a:lstStyle/>
                    <a:p>
                      <a:pPr algn="ct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2025</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2026</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85177576"/>
                  </a:ext>
                </a:extLst>
              </a:tr>
              <a:tr h="493654">
                <a:tc>
                  <a:txBody>
                    <a:bodyPr/>
                    <a:lstStyle>
                      <a:lvl1pPr marL="0" algn="l" defTabSz="914400" rtl="0" eaLnBrk="1" latinLnBrk="0" hangingPunct="1">
                        <a:defRPr sz="1800" b="1" kern="1200">
                          <a:solidFill>
                            <a:schemeClr val="dk1"/>
                          </a:solidFill>
                          <a:latin typeface="Tahoma"/>
                          <a:cs typeface="Arial"/>
                        </a:defRPr>
                      </a:lvl1pPr>
                      <a:lvl2pPr marL="457200" algn="l" defTabSz="914400" rtl="0" eaLnBrk="1" latinLnBrk="0" hangingPunct="1">
                        <a:defRPr sz="1800" b="1" kern="1200">
                          <a:solidFill>
                            <a:schemeClr val="dk1"/>
                          </a:solidFill>
                          <a:latin typeface="Tahoma"/>
                          <a:cs typeface="Arial"/>
                        </a:defRPr>
                      </a:lvl2pPr>
                      <a:lvl3pPr marL="914400" algn="l" defTabSz="914400" rtl="0" eaLnBrk="1" latinLnBrk="0" hangingPunct="1">
                        <a:defRPr sz="1800" b="1" kern="1200">
                          <a:solidFill>
                            <a:schemeClr val="dk1"/>
                          </a:solidFill>
                          <a:latin typeface="Tahoma"/>
                          <a:cs typeface="Arial"/>
                        </a:defRPr>
                      </a:lvl3pPr>
                      <a:lvl4pPr marL="1371600" algn="l" defTabSz="914400" rtl="0" eaLnBrk="1" latinLnBrk="0" hangingPunct="1">
                        <a:defRPr sz="1800" b="1" kern="1200">
                          <a:solidFill>
                            <a:schemeClr val="dk1"/>
                          </a:solidFill>
                          <a:latin typeface="Tahoma"/>
                          <a:cs typeface="Arial"/>
                        </a:defRPr>
                      </a:lvl4pPr>
                      <a:lvl5pPr marL="1828800" algn="l" defTabSz="914400" rtl="0" eaLnBrk="1" latinLnBrk="0" hangingPunct="1">
                        <a:defRPr sz="1800" b="1" kern="1200">
                          <a:solidFill>
                            <a:schemeClr val="dk1"/>
                          </a:solidFill>
                          <a:latin typeface="Tahoma"/>
                          <a:cs typeface="Arial"/>
                        </a:defRPr>
                      </a:lvl5pPr>
                      <a:lvl6pPr marL="2286000" algn="l" defTabSz="914400" rtl="0" eaLnBrk="1" latinLnBrk="0" hangingPunct="1">
                        <a:defRPr sz="1800" b="1" kern="1200">
                          <a:solidFill>
                            <a:schemeClr val="dk1"/>
                          </a:solidFill>
                          <a:latin typeface="Tahoma"/>
                          <a:cs typeface="Arial"/>
                        </a:defRPr>
                      </a:lvl6pPr>
                      <a:lvl7pPr marL="2743200" algn="l" defTabSz="914400" rtl="0" eaLnBrk="1" latinLnBrk="0" hangingPunct="1">
                        <a:defRPr sz="1800" b="1" kern="1200">
                          <a:solidFill>
                            <a:schemeClr val="dk1"/>
                          </a:solidFill>
                          <a:latin typeface="Tahoma"/>
                          <a:cs typeface="Arial"/>
                        </a:defRPr>
                      </a:lvl7pPr>
                      <a:lvl8pPr marL="3200400" algn="l" defTabSz="914400" rtl="0" eaLnBrk="1" latinLnBrk="0" hangingPunct="1">
                        <a:defRPr sz="1800" b="1" kern="1200">
                          <a:solidFill>
                            <a:schemeClr val="dk1"/>
                          </a:solidFill>
                          <a:latin typeface="Tahoma"/>
                          <a:cs typeface="Arial"/>
                        </a:defRPr>
                      </a:lvl8pPr>
                      <a:lvl9pPr marL="3657600" algn="l" defTabSz="914400" rtl="0" eaLnBrk="1" latinLnBrk="0" hangingPunct="1">
                        <a:defRPr sz="1800" b="1" kern="1200">
                          <a:solidFill>
                            <a:schemeClr val="dk1"/>
                          </a:solidFill>
                          <a:latin typeface="Tahoma"/>
                          <a:cs typeface="Arial"/>
                        </a:defRPr>
                      </a:lvl9pPr>
                    </a:lstStyle>
                    <a:p>
                      <a:pPr algn="ctr"/>
                      <a:r>
                        <a:rPr lang="en-US"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Buick</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Two electric crossovers</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Enclave redesign</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Envision freshen</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Encore GX freshen</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Compact electric crossover</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23058597"/>
                  </a:ext>
                </a:extLst>
              </a:tr>
              <a:tr h="444934">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Cadillac</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Escalade IQ (new)</a:t>
                      </a: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Large electric crossover</a:t>
                      </a: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Compact electric crossover</a:t>
                      </a: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Escalade/Escalade ESV freshen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Escalade IQL (new)</a:t>
                      </a:r>
                    </a:p>
                    <a:p>
                      <a:r>
                        <a:rPr lang="en-US" sz="12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Lyriq</a:t>
                      </a:r>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freshen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Large electric sedan</a:t>
                      </a: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Compact electric sedan</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471011013"/>
                  </a:ext>
                </a:extLst>
              </a:tr>
              <a:tr h="686477">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Chevrolet/GMC</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Tahoe/Suburban/Yukon/Yukon XL freshen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Acadia redesign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Equinox/Terrain redesign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Corvette EV crossover/sports car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Corvette freshen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Commercial electric vans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GMC medium-duty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Electric and fuel cell truck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Hummer EV SUT/SUV freshen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Colorado EV/Canyon EV (new)Tahoe EV/Yukon EV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Silverado/Sierra HD redesign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Trailblazer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98006761"/>
                  </a:ext>
                </a:extLst>
              </a:tr>
              <a:tr h="308692">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1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BrightDrop</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630182659"/>
                  </a:ext>
                </a:extLst>
              </a:tr>
              <a:tr h="261257">
                <a:tc>
                  <a:txBody>
                    <a:bodyP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Cruise</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745451337"/>
                  </a:ext>
                </a:extLst>
              </a:tr>
            </a:tbl>
          </a:graphicData>
        </a:graphic>
      </p:graphicFrame>
      <p:sp>
        <p:nvSpPr>
          <p:cNvPr id="3" name="Slide Number Placeholder 2">
            <a:extLst>
              <a:ext uri="{FF2B5EF4-FFF2-40B4-BE49-F238E27FC236}">
                <a16:creationId xmlns:a16="http://schemas.microsoft.com/office/drawing/2014/main" id="{2D8E6873-011C-51C1-9EE7-38B24E0CC6B1}"/>
              </a:ext>
            </a:extLst>
          </p:cNvPr>
          <p:cNvSpPr>
            <a:spLocks noGrp="1"/>
          </p:cNvSpPr>
          <p:nvPr>
            <p:ph type="sldNum" sz="quarter" idx="12"/>
          </p:nvPr>
        </p:nvSpPr>
        <p:spPr/>
        <p:txBody>
          <a:bodyPr/>
          <a:lstStyle/>
          <a:p>
            <a:fld id="{BB88B489-69ED-4F0A-A940-13A5E0BFFCBC}" type="slidenum">
              <a:rPr lang="en-US" smtClean="0"/>
              <a:pPr/>
              <a:t>16</a:t>
            </a:fld>
            <a:endParaRPr lang="en-US" dirty="0"/>
          </a:p>
        </p:txBody>
      </p:sp>
      <p:sp>
        <p:nvSpPr>
          <p:cNvPr id="8" name="Text Placeholder 3">
            <a:extLst>
              <a:ext uri="{FF2B5EF4-FFF2-40B4-BE49-F238E27FC236}">
                <a16:creationId xmlns:a16="http://schemas.microsoft.com/office/drawing/2014/main" id="{1A9E1C17-BD40-1D94-532B-D308ACA52BB0}"/>
              </a:ext>
            </a:extLst>
          </p:cNvPr>
          <p:cNvSpPr>
            <a:spLocks noGrp="1"/>
          </p:cNvSpPr>
          <p:nvPr>
            <p:ph type="body" sz="quarter" idx="13"/>
          </p:nvPr>
        </p:nvSpPr>
        <p:spPr>
          <a:xfrm>
            <a:off x="381000" y="6515100"/>
            <a:ext cx="9667875" cy="246063"/>
          </a:xfrm>
        </p:spPr>
        <p:txBody>
          <a:bodyPr/>
          <a:lstStyle/>
          <a:p>
            <a:r>
              <a:rPr lang="en-US" dirty="0"/>
              <a:t>Source: Automotive News</a:t>
            </a:r>
          </a:p>
        </p:txBody>
      </p:sp>
    </p:spTree>
    <p:extLst>
      <p:ext uri="{BB962C8B-B14F-4D97-AF65-F5344CB8AC3E}">
        <p14:creationId xmlns:p14="http://schemas.microsoft.com/office/powerpoint/2010/main" val="2564684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94D4-0BDD-0F71-E755-8AC76BCC17CD}"/>
              </a:ext>
            </a:extLst>
          </p:cNvPr>
          <p:cNvSpPr>
            <a:spLocks noGrp="1"/>
          </p:cNvSpPr>
          <p:nvPr>
            <p:ph type="title"/>
          </p:nvPr>
        </p:nvSpPr>
        <p:spPr>
          <a:xfrm>
            <a:off x="381000" y="179631"/>
            <a:ext cx="11455957" cy="707886"/>
          </a:xfrm>
        </p:spPr>
        <p:txBody>
          <a:bodyPr/>
          <a:lstStyle/>
          <a:p>
            <a:pPr>
              <a:lnSpc>
                <a:spcPct val="100000"/>
              </a:lnSpc>
              <a:spcAft>
                <a:spcPts val="600"/>
              </a:spcAft>
            </a:pPr>
            <a:r>
              <a:rPr lang="en-US" dirty="0">
                <a:latin typeface="Tahoma (headings)"/>
                <a:ea typeface="Tahoma" panose="020B0604030504040204" pitchFamily="34" charset="0"/>
                <a:cs typeface="Tahoma" panose="020B0604030504040204" pitchFamily="34" charset="0"/>
              </a:rPr>
              <a:t>Timeline </a:t>
            </a:r>
            <a:r>
              <a:rPr lang="en-US" dirty="0">
                <a:solidFill>
                  <a:srgbClr val="00B050"/>
                </a:solidFill>
                <a:latin typeface="Tahoma (headings)"/>
                <a:ea typeface="Tahoma" panose="020B0604030504040204" pitchFamily="34" charset="0"/>
                <a:cs typeface="Tahoma" panose="020B0604030504040204" pitchFamily="34" charset="0"/>
              </a:rPr>
              <a:t>Major Model Launches</a:t>
            </a:r>
            <a:endParaRPr lang="en-US" dirty="0">
              <a:latin typeface="Tahoma (headings)"/>
              <a:ea typeface="Tahoma" panose="020B0604030504040204" pitchFamily="34" charset="0"/>
              <a:cs typeface="Tahoma" panose="020B0604030504040204" pitchFamily="34" charset="0"/>
            </a:endParaRPr>
          </a:p>
        </p:txBody>
      </p:sp>
      <p:graphicFrame>
        <p:nvGraphicFramePr>
          <p:cNvPr id="6" name="Content Placeholder 5">
            <a:extLst>
              <a:ext uri="{FF2B5EF4-FFF2-40B4-BE49-F238E27FC236}">
                <a16:creationId xmlns:a16="http://schemas.microsoft.com/office/drawing/2014/main" id="{F9318CEC-72B5-3A95-18AA-74E74FC848F1}"/>
              </a:ext>
            </a:extLst>
          </p:cNvPr>
          <p:cNvGraphicFramePr>
            <a:graphicFrameLocks noGrp="1"/>
          </p:cNvGraphicFramePr>
          <p:nvPr>
            <p:ph idx="1"/>
          </p:nvPr>
        </p:nvGraphicFramePr>
        <p:xfrm>
          <a:off x="2529344" y="1104936"/>
          <a:ext cx="7419686" cy="4201945"/>
        </p:xfrm>
        <a:graphic>
          <a:graphicData uri="http://schemas.openxmlformats.org/drawingml/2006/table">
            <a:tbl>
              <a:tblPr firstRow="1" bandRow="1">
                <a:tableStyleId>{5940675A-B579-460E-94D1-54222C63F5DA}</a:tableStyleId>
              </a:tblPr>
              <a:tblGrid>
                <a:gridCol w="1566575">
                  <a:extLst>
                    <a:ext uri="{9D8B030D-6E8A-4147-A177-3AD203B41FA5}">
                      <a16:colId xmlns:a16="http://schemas.microsoft.com/office/drawing/2014/main" val="3663004351"/>
                    </a:ext>
                  </a:extLst>
                </a:gridCol>
                <a:gridCol w="2166936">
                  <a:extLst>
                    <a:ext uri="{9D8B030D-6E8A-4147-A177-3AD203B41FA5}">
                      <a16:colId xmlns:a16="http://schemas.microsoft.com/office/drawing/2014/main" val="1185395490"/>
                    </a:ext>
                  </a:extLst>
                </a:gridCol>
                <a:gridCol w="2071687">
                  <a:extLst>
                    <a:ext uri="{9D8B030D-6E8A-4147-A177-3AD203B41FA5}">
                      <a16:colId xmlns:a16="http://schemas.microsoft.com/office/drawing/2014/main" val="2409084226"/>
                    </a:ext>
                  </a:extLst>
                </a:gridCol>
                <a:gridCol w="1614488">
                  <a:extLst>
                    <a:ext uri="{9D8B030D-6E8A-4147-A177-3AD203B41FA5}">
                      <a16:colId xmlns:a16="http://schemas.microsoft.com/office/drawing/2014/main" val="1295276564"/>
                    </a:ext>
                  </a:extLst>
                </a:gridCol>
              </a:tblGrid>
              <a:tr h="513865">
                <a:tc>
                  <a:txBody>
                    <a:bodyPr/>
                    <a:lstStyle/>
                    <a:p>
                      <a:pPr algn="ctr"/>
                      <a:endParaRPr lang="en-US" sz="16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2025</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2026</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85177576"/>
                  </a:ext>
                </a:extLst>
              </a:tr>
              <a:tr h="493654">
                <a:tc>
                  <a:txBody>
                    <a:bodyPr/>
                    <a:lstStyle>
                      <a:lvl1pPr marL="0" algn="l" defTabSz="914400" rtl="0" eaLnBrk="1" latinLnBrk="0" hangingPunct="1">
                        <a:defRPr sz="1800" b="1" kern="1200">
                          <a:solidFill>
                            <a:schemeClr val="dk1"/>
                          </a:solidFill>
                          <a:latin typeface="Tahoma"/>
                          <a:cs typeface="Arial"/>
                        </a:defRPr>
                      </a:lvl1pPr>
                      <a:lvl2pPr marL="457200" algn="l" defTabSz="914400" rtl="0" eaLnBrk="1" latinLnBrk="0" hangingPunct="1">
                        <a:defRPr sz="1800" b="1" kern="1200">
                          <a:solidFill>
                            <a:schemeClr val="dk1"/>
                          </a:solidFill>
                          <a:latin typeface="Tahoma"/>
                          <a:cs typeface="Arial"/>
                        </a:defRPr>
                      </a:lvl2pPr>
                      <a:lvl3pPr marL="914400" algn="l" defTabSz="914400" rtl="0" eaLnBrk="1" latinLnBrk="0" hangingPunct="1">
                        <a:defRPr sz="1800" b="1" kern="1200">
                          <a:solidFill>
                            <a:schemeClr val="dk1"/>
                          </a:solidFill>
                          <a:latin typeface="Tahoma"/>
                          <a:cs typeface="Arial"/>
                        </a:defRPr>
                      </a:lvl3pPr>
                      <a:lvl4pPr marL="1371600" algn="l" defTabSz="914400" rtl="0" eaLnBrk="1" latinLnBrk="0" hangingPunct="1">
                        <a:defRPr sz="1800" b="1" kern="1200">
                          <a:solidFill>
                            <a:schemeClr val="dk1"/>
                          </a:solidFill>
                          <a:latin typeface="Tahoma"/>
                          <a:cs typeface="Arial"/>
                        </a:defRPr>
                      </a:lvl4pPr>
                      <a:lvl5pPr marL="1828800" algn="l" defTabSz="914400" rtl="0" eaLnBrk="1" latinLnBrk="0" hangingPunct="1">
                        <a:defRPr sz="1800" b="1" kern="1200">
                          <a:solidFill>
                            <a:schemeClr val="dk1"/>
                          </a:solidFill>
                          <a:latin typeface="Tahoma"/>
                          <a:cs typeface="Arial"/>
                        </a:defRPr>
                      </a:lvl5pPr>
                      <a:lvl6pPr marL="2286000" algn="l" defTabSz="914400" rtl="0" eaLnBrk="1" latinLnBrk="0" hangingPunct="1">
                        <a:defRPr sz="1800" b="1" kern="1200">
                          <a:solidFill>
                            <a:schemeClr val="dk1"/>
                          </a:solidFill>
                          <a:latin typeface="Tahoma"/>
                          <a:cs typeface="Arial"/>
                        </a:defRPr>
                      </a:lvl6pPr>
                      <a:lvl7pPr marL="2743200" algn="l" defTabSz="914400" rtl="0" eaLnBrk="1" latinLnBrk="0" hangingPunct="1">
                        <a:defRPr sz="1800" b="1" kern="1200">
                          <a:solidFill>
                            <a:schemeClr val="dk1"/>
                          </a:solidFill>
                          <a:latin typeface="Tahoma"/>
                          <a:cs typeface="Arial"/>
                        </a:defRPr>
                      </a:lvl7pPr>
                      <a:lvl8pPr marL="3200400" algn="l" defTabSz="914400" rtl="0" eaLnBrk="1" latinLnBrk="0" hangingPunct="1">
                        <a:defRPr sz="1800" b="1" kern="1200">
                          <a:solidFill>
                            <a:schemeClr val="dk1"/>
                          </a:solidFill>
                          <a:latin typeface="Tahoma"/>
                          <a:cs typeface="Arial"/>
                        </a:defRPr>
                      </a:lvl8pPr>
                      <a:lvl9pPr marL="3657600" algn="l" defTabSz="914400" rtl="0" eaLnBrk="1" latinLnBrk="0" hangingPunct="1">
                        <a:defRPr sz="1800" b="1" kern="1200">
                          <a:solidFill>
                            <a:schemeClr val="dk1"/>
                          </a:solidFill>
                          <a:latin typeface="Tahoma"/>
                          <a:cs typeface="Arial"/>
                        </a:defRPr>
                      </a:lvl9p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Toyota</a:t>
                      </a: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Electric crossover?</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4Runner redesign</a:t>
                      </a:r>
                    </a:p>
                    <a:p>
                      <a:r>
                        <a:rPr lang="en-US"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Venza</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freshen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Camry freshen</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Electric sedan?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Mirai freshen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Tundra freshen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Sienna freshen</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bZ4X freshen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Sequoia freshen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Corolla Cross freshen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GR Supra freshen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GR 86 freshen</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23058597"/>
                  </a:ext>
                </a:extLst>
              </a:tr>
              <a:tr h="529315">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Lexus</a:t>
                      </a: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GX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IS freshen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RC freshen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Second BEV</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NX freshen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LS freshen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ES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LC freshen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Third BEV</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LX freshen</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471011013"/>
                  </a:ext>
                </a:extLst>
              </a:tr>
              <a:tr h="686477">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Nissan</a:t>
                      </a: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Armada redesign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Murano redesign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Rogue freshen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Kicks redesign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GT-R freshen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Electric crossover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Electric sedan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Frontier freshen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Pathfinder freshen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Sentra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98006761"/>
                  </a:ext>
                </a:extLst>
              </a:tr>
            </a:tbl>
          </a:graphicData>
        </a:graphic>
      </p:graphicFrame>
      <p:sp>
        <p:nvSpPr>
          <p:cNvPr id="3" name="Slide Number Placeholder 2">
            <a:extLst>
              <a:ext uri="{FF2B5EF4-FFF2-40B4-BE49-F238E27FC236}">
                <a16:creationId xmlns:a16="http://schemas.microsoft.com/office/drawing/2014/main" id="{AFDDDBBB-D17B-D146-1607-9195C2B657E0}"/>
              </a:ext>
            </a:extLst>
          </p:cNvPr>
          <p:cNvSpPr>
            <a:spLocks noGrp="1"/>
          </p:cNvSpPr>
          <p:nvPr>
            <p:ph type="sldNum" sz="quarter" idx="12"/>
          </p:nvPr>
        </p:nvSpPr>
        <p:spPr/>
        <p:txBody>
          <a:bodyPr/>
          <a:lstStyle/>
          <a:p>
            <a:fld id="{BB88B489-69ED-4F0A-A940-13A5E0BFFCBC}" type="slidenum">
              <a:rPr lang="en-US" smtClean="0"/>
              <a:pPr/>
              <a:t>17</a:t>
            </a:fld>
            <a:endParaRPr lang="en-US" dirty="0"/>
          </a:p>
        </p:txBody>
      </p:sp>
      <p:sp>
        <p:nvSpPr>
          <p:cNvPr id="11" name="Text Placeholder 3">
            <a:extLst>
              <a:ext uri="{FF2B5EF4-FFF2-40B4-BE49-F238E27FC236}">
                <a16:creationId xmlns:a16="http://schemas.microsoft.com/office/drawing/2014/main" id="{ABCE03A3-D4F4-C887-18CB-354DE5ABD01A}"/>
              </a:ext>
            </a:extLst>
          </p:cNvPr>
          <p:cNvSpPr>
            <a:spLocks noGrp="1"/>
          </p:cNvSpPr>
          <p:nvPr>
            <p:ph type="body" sz="quarter" idx="13"/>
          </p:nvPr>
        </p:nvSpPr>
        <p:spPr>
          <a:xfrm>
            <a:off x="381000" y="6515100"/>
            <a:ext cx="9667875" cy="246063"/>
          </a:xfrm>
        </p:spPr>
        <p:txBody>
          <a:bodyPr/>
          <a:lstStyle/>
          <a:p>
            <a:r>
              <a:rPr lang="en-US" dirty="0"/>
              <a:t>Source: Automotive News</a:t>
            </a:r>
          </a:p>
        </p:txBody>
      </p:sp>
    </p:spTree>
    <p:extLst>
      <p:ext uri="{BB962C8B-B14F-4D97-AF65-F5344CB8AC3E}">
        <p14:creationId xmlns:p14="http://schemas.microsoft.com/office/powerpoint/2010/main" val="23042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94D4-0BDD-0F71-E755-8AC76BCC17CD}"/>
              </a:ext>
            </a:extLst>
          </p:cNvPr>
          <p:cNvSpPr>
            <a:spLocks noGrp="1"/>
          </p:cNvSpPr>
          <p:nvPr>
            <p:ph type="title"/>
          </p:nvPr>
        </p:nvSpPr>
        <p:spPr>
          <a:xfrm>
            <a:off x="381000" y="179631"/>
            <a:ext cx="11455957" cy="707886"/>
          </a:xfrm>
        </p:spPr>
        <p:txBody>
          <a:bodyPr/>
          <a:lstStyle/>
          <a:p>
            <a:pPr>
              <a:lnSpc>
                <a:spcPct val="100000"/>
              </a:lnSpc>
              <a:spcAft>
                <a:spcPts val="600"/>
              </a:spcAft>
            </a:pPr>
            <a:r>
              <a:rPr lang="en-US" dirty="0">
                <a:latin typeface="Tahoma" panose="020B0604030504040204" pitchFamily="34" charset="0"/>
                <a:ea typeface="Tahoma" panose="020B0604030504040204" pitchFamily="34" charset="0"/>
                <a:cs typeface="Tahoma" panose="020B0604030504040204" pitchFamily="34" charset="0"/>
              </a:rPr>
              <a:t>Timeline </a:t>
            </a:r>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Major Model Launches</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ontent Placeholder 5">
            <a:extLst>
              <a:ext uri="{FF2B5EF4-FFF2-40B4-BE49-F238E27FC236}">
                <a16:creationId xmlns:a16="http://schemas.microsoft.com/office/drawing/2014/main" id="{F9318CEC-72B5-3A95-18AA-74E74FC848F1}"/>
              </a:ext>
            </a:extLst>
          </p:cNvPr>
          <p:cNvGraphicFramePr>
            <a:graphicFrameLocks noGrp="1"/>
          </p:cNvGraphicFramePr>
          <p:nvPr>
            <p:ph idx="1"/>
          </p:nvPr>
        </p:nvGraphicFramePr>
        <p:xfrm>
          <a:off x="2332093" y="1096296"/>
          <a:ext cx="7401214" cy="3348505"/>
        </p:xfrm>
        <a:graphic>
          <a:graphicData uri="http://schemas.openxmlformats.org/drawingml/2006/table">
            <a:tbl>
              <a:tblPr firstRow="1" bandRow="1">
                <a:tableStyleId>{5940675A-B579-460E-94D1-54222C63F5DA}</a:tableStyleId>
              </a:tblPr>
              <a:tblGrid>
                <a:gridCol w="1548103">
                  <a:extLst>
                    <a:ext uri="{9D8B030D-6E8A-4147-A177-3AD203B41FA5}">
                      <a16:colId xmlns:a16="http://schemas.microsoft.com/office/drawing/2014/main" val="3663004351"/>
                    </a:ext>
                  </a:extLst>
                </a:gridCol>
                <a:gridCol w="2166936">
                  <a:extLst>
                    <a:ext uri="{9D8B030D-6E8A-4147-A177-3AD203B41FA5}">
                      <a16:colId xmlns:a16="http://schemas.microsoft.com/office/drawing/2014/main" val="1185395490"/>
                    </a:ext>
                  </a:extLst>
                </a:gridCol>
                <a:gridCol w="2071687">
                  <a:extLst>
                    <a:ext uri="{9D8B030D-6E8A-4147-A177-3AD203B41FA5}">
                      <a16:colId xmlns:a16="http://schemas.microsoft.com/office/drawing/2014/main" val="2409084226"/>
                    </a:ext>
                  </a:extLst>
                </a:gridCol>
                <a:gridCol w="1614488">
                  <a:extLst>
                    <a:ext uri="{9D8B030D-6E8A-4147-A177-3AD203B41FA5}">
                      <a16:colId xmlns:a16="http://schemas.microsoft.com/office/drawing/2014/main" val="1295276564"/>
                    </a:ext>
                  </a:extLst>
                </a:gridCol>
              </a:tblGrid>
              <a:tr h="513865">
                <a:tc>
                  <a:txBody>
                    <a:bodyPr/>
                    <a:lstStyle/>
                    <a:p>
                      <a:pPr algn="ctr"/>
                      <a:endParaRPr lang="en-US" sz="16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2025</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2026</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85177576"/>
                  </a:ext>
                </a:extLst>
              </a:tr>
              <a:tr h="493654">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Infiniti</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QX80 redesign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QX60 freshen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compact crossover?</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sedan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midsize crossover</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Midsize crossover coupe</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23058597"/>
                  </a:ext>
                </a:extLst>
              </a:tr>
              <a:tr h="529315">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Honda</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Prologue (new)</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Ridgeline freshen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Odyssey freshen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Civic freshen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Pilot XL (new)</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Passport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HR-V freshen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Accord freshen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e:Architecture </a:t>
                      </a:r>
                      <a:r>
                        <a:rPr lang="en-US" sz="14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Evx</a:t>
                      </a: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CR-V freshen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Civic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471011013"/>
                  </a:ext>
                </a:extLst>
              </a:tr>
              <a:tr h="686477">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Acura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compact crossover</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Subcompact crossover?</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Integra freshen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MDX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TLX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NSX (new)</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98006761"/>
                  </a:ext>
                </a:extLst>
              </a:tr>
            </a:tbl>
          </a:graphicData>
        </a:graphic>
      </p:graphicFrame>
      <p:sp>
        <p:nvSpPr>
          <p:cNvPr id="3" name="Slide Number Placeholder 2">
            <a:extLst>
              <a:ext uri="{FF2B5EF4-FFF2-40B4-BE49-F238E27FC236}">
                <a16:creationId xmlns:a16="http://schemas.microsoft.com/office/drawing/2014/main" id="{DADCCFCB-0068-6A1F-D6AF-B88113420C74}"/>
              </a:ext>
            </a:extLst>
          </p:cNvPr>
          <p:cNvSpPr>
            <a:spLocks noGrp="1"/>
          </p:cNvSpPr>
          <p:nvPr>
            <p:ph type="sldNum" sz="quarter" idx="12"/>
          </p:nvPr>
        </p:nvSpPr>
        <p:spPr/>
        <p:txBody>
          <a:bodyPr/>
          <a:lstStyle/>
          <a:p>
            <a:fld id="{BB88B489-69ED-4F0A-A940-13A5E0BFFCBC}" type="slidenum">
              <a:rPr lang="en-US" smtClean="0"/>
              <a:pPr/>
              <a:t>18</a:t>
            </a:fld>
            <a:endParaRPr lang="en-US" dirty="0"/>
          </a:p>
        </p:txBody>
      </p:sp>
      <p:sp>
        <p:nvSpPr>
          <p:cNvPr id="11" name="Text Placeholder 3">
            <a:extLst>
              <a:ext uri="{FF2B5EF4-FFF2-40B4-BE49-F238E27FC236}">
                <a16:creationId xmlns:a16="http://schemas.microsoft.com/office/drawing/2014/main" id="{F92C2E6B-984B-042B-3448-A07FB4EF7093}"/>
              </a:ext>
            </a:extLst>
          </p:cNvPr>
          <p:cNvSpPr>
            <a:spLocks noGrp="1"/>
          </p:cNvSpPr>
          <p:nvPr>
            <p:ph type="body" sz="quarter" idx="13"/>
          </p:nvPr>
        </p:nvSpPr>
        <p:spPr>
          <a:xfrm>
            <a:off x="381000" y="6515100"/>
            <a:ext cx="9667875" cy="246063"/>
          </a:xfrm>
        </p:spPr>
        <p:txBody>
          <a:bodyPr/>
          <a:lstStyle/>
          <a:p>
            <a:r>
              <a:rPr lang="en-US" dirty="0"/>
              <a:t>Source: Automotive News</a:t>
            </a:r>
          </a:p>
        </p:txBody>
      </p:sp>
    </p:spTree>
    <p:extLst>
      <p:ext uri="{BB962C8B-B14F-4D97-AF65-F5344CB8AC3E}">
        <p14:creationId xmlns:p14="http://schemas.microsoft.com/office/powerpoint/2010/main" val="367528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9318CEC-72B5-3A95-18AA-74E74FC848F1}"/>
              </a:ext>
            </a:extLst>
          </p:cNvPr>
          <p:cNvGraphicFramePr>
            <a:graphicFrameLocks noGrp="1"/>
          </p:cNvGraphicFramePr>
          <p:nvPr>
            <p:ph idx="1"/>
          </p:nvPr>
        </p:nvGraphicFramePr>
        <p:xfrm>
          <a:off x="2394237" y="1096296"/>
          <a:ext cx="7401214" cy="4842025"/>
        </p:xfrm>
        <a:graphic>
          <a:graphicData uri="http://schemas.openxmlformats.org/drawingml/2006/table">
            <a:tbl>
              <a:tblPr firstRow="1" bandRow="1">
                <a:tableStyleId>{5940675A-B579-460E-94D1-54222C63F5DA}</a:tableStyleId>
              </a:tblPr>
              <a:tblGrid>
                <a:gridCol w="1548103">
                  <a:extLst>
                    <a:ext uri="{9D8B030D-6E8A-4147-A177-3AD203B41FA5}">
                      <a16:colId xmlns:a16="http://schemas.microsoft.com/office/drawing/2014/main" val="3663004351"/>
                    </a:ext>
                  </a:extLst>
                </a:gridCol>
                <a:gridCol w="2166936">
                  <a:extLst>
                    <a:ext uri="{9D8B030D-6E8A-4147-A177-3AD203B41FA5}">
                      <a16:colId xmlns:a16="http://schemas.microsoft.com/office/drawing/2014/main" val="1185395490"/>
                    </a:ext>
                  </a:extLst>
                </a:gridCol>
                <a:gridCol w="2071687">
                  <a:extLst>
                    <a:ext uri="{9D8B030D-6E8A-4147-A177-3AD203B41FA5}">
                      <a16:colId xmlns:a16="http://schemas.microsoft.com/office/drawing/2014/main" val="2409084226"/>
                    </a:ext>
                  </a:extLst>
                </a:gridCol>
                <a:gridCol w="1614488">
                  <a:extLst>
                    <a:ext uri="{9D8B030D-6E8A-4147-A177-3AD203B41FA5}">
                      <a16:colId xmlns:a16="http://schemas.microsoft.com/office/drawing/2014/main" val="1295276564"/>
                    </a:ext>
                  </a:extLst>
                </a:gridCol>
              </a:tblGrid>
              <a:tr h="513865">
                <a:tc>
                  <a:txBody>
                    <a:bodyPr/>
                    <a:lstStyle/>
                    <a:p>
                      <a:pPr algn="ctr"/>
                      <a:endParaRPr lang="en-US" sz="16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2025</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2026</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85177576"/>
                  </a:ext>
                </a:extLst>
              </a:tr>
              <a:tr h="426278">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Audi</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Q6 E-</a:t>
                      </a:r>
                      <a:r>
                        <a:rPr lang="en-US" sz="14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tron</a:t>
                      </a: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(new)</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A6 E-</a:t>
                      </a:r>
                      <a:r>
                        <a:rPr lang="en-US" sz="14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tron</a:t>
                      </a: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(new)</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Q3 redesign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A5/S5/R5 5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A4/S4/A4 </a:t>
                      </a:r>
                      <a:r>
                        <a:rPr lang="en-US" sz="14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Allroad</a:t>
                      </a: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a:t>
                      </a:r>
                      <a:r>
                        <a:rPr lang="en-US" sz="14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tron</a:t>
                      </a: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GT freshen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PPE-based </a:t>
                      </a:r>
                      <a:r>
                        <a:rPr lang="en-US" sz="14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Evs</a:t>
                      </a:r>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Q9? (new)</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Q7/SQ7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Q5/SQ5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A7/S7/RS 7 freshen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A3/S3/RS 3 freshen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Q4 E-</a:t>
                      </a:r>
                      <a:r>
                        <a:rPr lang="en-US" sz="14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tron</a:t>
                      </a: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freshen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Artemis Project EV (new)</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23058597"/>
                  </a:ext>
                </a:extLst>
              </a:tr>
              <a:tr h="442766">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BMW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X3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X2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4 Series freshen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iX</a:t>
                      </a: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freshen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i4 freshen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3 Series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 Series Gran Coupe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iX3? (new)</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X5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8 Series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8 Series Gran Coupe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3 Series EV? (new)</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471011013"/>
                  </a:ext>
                </a:extLst>
              </a:tr>
              <a:tr h="626476">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Mini</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Countryman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Hardtop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Cooper SE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compact crossover?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Ultracompact electric hatchback?</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Convertible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004500976"/>
                  </a:ext>
                </a:extLst>
              </a:tr>
            </a:tbl>
          </a:graphicData>
        </a:graphic>
      </p:graphicFrame>
      <p:sp>
        <p:nvSpPr>
          <p:cNvPr id="2" name="Title 1">
            <a:extLst>
              <a:ext uri="{FF2B5EF4-FFF2-40B4-BE49-F238E27FC236}">
                <a16:creationId xmlns:a16="http://schemas.microsoft.com/office/drawing/2014/main" id="{B10594D4-0BDD-0F71-E755-8AC76BCC17CD}"/>
              </a:ext>
            </a:extLst>
          </p:cNvPr>
          <p:cNvSpPr>
            <a:spLocks noGrp="1"/>
          </p:cNvSpPr>
          <p:nvPr>
            <p:ph type="title"/>
          </p:nvPr>
        </p:nvSpPr>
        <p:spPr>
          <a:xfrm>
            <a:off x="381000" y="185300"/>
            <a:ext cx="11455957" cy="707886"/>
          </a:xfrm>
        </p:spPr>
        <p:txBody>
          <a:bodyPr/>
          <a:lstStyle/>
          <a:p>
            <a:pPr>
              <a:lnSpc>
                <a:spcPct val="100000"/>
              </a:lnSpc>
              <a:spcAft>
                <a:spcPts val="600"/>
              </a:spcAft>
            </a:pPr>
            <a:r>
              <a:rPr lang="en-US" dirty="0">
                <a:latin typeface="Tahoma" panose="020B0604030504040204" pitchFamily="34" charset="0"/>
                <a:ea typeface="Tahoma" panose="020B0604030504040204" pitchFamily="34" charset="0"/>
                <a:cs typeface="Tahoma" panose="020B0604030504040204" pitchFamily="34" charset="0"/>
              </a:rPr>
              <a:t>Timeline </a:t>
            </a:r>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Major Model Launches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DADCCFCB-0068-6A1F-D6AF-B88113420C74}"/>
              </a:ext>
            </a:extLst>
          </p:cNvPr>
          <p:cNvSpPr>
            <a:spLocks noGrp="1"/>
          </p:cNvSpPr>
          <p:nvPr>
            <p:ph type="sldNum" sz="quarter" idx="12"/>
          </p:nvPr>
        </p:nvSpPr>
        <p:spPr/>
        <p:txBody>
          <a:bodyPr/>
          <a:lstStyle/>
          <a:p>
            <a:fld id="{BB88B489-69ED-4F0A-A940-13A5E0BFFCBC}" type="slidenum">
              <a:rPr lang="en-US" smtClean="0"/>
              <a:pPr/>
              <a:t>19</a:t>
            </a:fld>
            <a:endParaRPr lang="en-US" dirty="0"/>
          </a:p>
        </p:txBody>
      </p:sp>
      <p:sp>
        <p:nvSpPr>
          <p:cNvPr id="11" name="Text Placeholder 3">
            <a:extLst>
              <a:ext uri="{FF2B5EF4-FFF2-40B4-BE49-F238E27FC236}">
                <a16:creationId xmlns:a16="http://schemas.microsoft.com/office/drawing/2014/main" id="{4BF32DA0-F3ED-CC3D-8FF7-9D9D9AD4EF11}"/>
              </a:ext>
            </a:extLst>
          </p:cNvPr>
          <p:cNvSpPr>
            <a:spLocks noGrp="1"/>
          </p:cNvSpPr>
          <p:nvPr>
            <p:ph type="body" sz="quarter" idx="13"/>
          </p:nvPr>
        </p:nvSpPr>
        <p:spPr>
          <a:xfrm>
            <a:off x="381000" y="6515100"/>
            <a:ext cx="9667875" cy="246063"/>
          </a:xfrm>
        </p:spPr>
        <p:txBody>
          <a:bodyPr/>
          <a:lstStyle/>
          <a:p>
            <a:r>
              <a:rPr lang="en-US" dirty="0"/>
              <a:t>Source: Automotive News</a:t>
            </a:r>
          </a:p>
        </p:txBody>
      </p:sp>
    </p:spTree>
    <p:extLst>
      <p:ext uri="{BB962C8B-B14F-4D97-AF65-F5344CB8AC3E}">
        <p14:creationId xmlns:p14="http://schemas.microsoft.com/office/powerpoint/2010/main" val="16489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79631"/>
            <a:ext cx="11455957" cy="707886"/>
          </a:xfrm>
        </p:spPr>
        <p:txBody>
          <a:bodyPr/>
          <a:lstStyle/>
          <a:p>
            <a:pPr>
              <a:lnSpc>
                <a:spcPct val="100000"/>
              </a:lnSpc>
              <a:spcAft>
                <a:spcPts val="600"/>
              </a:spcAft>
            </a:pPr>
            <a:r>
              <a:rPr lang="en-US" dirty="0"/>
              <a:t>Contents</a:t>
            </a:r>
            <a:endParaRPr lang="en-US" sz="3600" dirty="0">
              <a:solidFill>
                <a:srgbClr val="FF0000"/>
              </a:solidFill>
            </a:endParaRPr>
          </a:p>
        </p:txBody>
      </p:sp>
      <p:sp>
        <p:nvSpPr>
          <p:cNvPr id="14" name="Content Placeholder 13"/>
          <p:cNvSpPr>
            <a:spLocks noGrp="1"/>
          </p:cNvSpPr>
          <p:nvPr>
            <p:ph idx="1"/>
          </p:nvPr>
        </p:nvSpPr>
        <p:spPr>
          <a:xfrm>
            <a:off x="400299" y="884115"/>
            <a:ext cx="5695702" cy="5024263"/>
          </a:xfrm>
        </p:spPr>
        <p:txBody>
          <a:bodyPr>
            <a:noAutofit/>
          </a:bodyPr>
          <a:lstStyle/>
          <a:p>
            <a:r>
              <a:rPr lang="en-US" sz="2000" dirty="0"/>
              <a:t>Category Business Overview </a:t>
            </a:r>
            <a:r>
              <a:rPr lang="en-US" sz="1400" dirty="0">
                <a:solidFill>
                  <a:schemeClr val="accent1"/>
                </a:solidFill>
              </a:rPr>
              <a:t>(Exec)</a:t>
            </a:r>
          </a:p>
          <a:p>
            <a:r>
              <a:rPr lang="en-US" sz="2000" dirty="0"/>
              <a:t>Category Structure </a:t>
            </a:r>
            <a:r>
              <a:rPr lang="en-US" sz="1400" dirty="0">
                <a:solidFill>
                  <a:schemeClr val="accent1"/>
                </a:solidFill>
              </a:rPr>
              <a:t>(Exec)</a:t>
            </a:r>
          </a:p>
          <a:p>
            <a:r>
              <a:rPr lang="en-US" sz="2000" dirty="0"/>
              <a:t>How Auto Companies Buy Media </a:t>
            </a:r>
            <a:r>
              <a:rPr lang="en-US" sz="1400" dirty="0">
                <a:solidFill>
                  <a:schemeClr val="accent1"/>
                </a:solidFill>
              </a:rPr>
              <a:t>(Exec)</a:t>
            </a:r>
          </a:p>
          <a:p>
            <a:r>
              <a:rPr lang="en-US" sz="2000" dirty="0"/>
              <a:t>Auto Companies Media Purchase Timeline </a:t>
            </a:r>
            <a:r>
              <a:rPr lang="en-US" sz="1400" dirty="0">
                <a:solidFill>
                  <a:schemeClr val="accent1"/>
                </a:solidFill>
              </a:rPr>
              <a:t>(Exec)</a:t>
            </a:r>
          </a:p>
          <a:p>
            <a:r>
              <a:rPr lang="en-US" sz="2000" dirty="0"/>
              <a:t>1</a:t>
            </a:r>
            <a:r>
              <a:rPr lang="en-US" sz="2000" baseline="30000" dirty="0"/>
              <a:t>st</a:t>
            </a:r>
            <a:r>
              <a:rPr lang="en-US" sz="2000" dirty="0"/>
              <a:t> and 2</a:t>
            </a:r>
            <a:r>
              <a:rPr lang="en-US" sz="2000" baseline="30000" dirty="0"/>
              <a:t>nd</a:t>
            </a:r>
            <a:r>
              <a:rPr lang="en-US" sz="2000" dirty="0"/>
              <a:t> Half 2023 Major Model Launches</a:t>
            </a:r>
            <a:endParaRPr lang="en-US" sz="1400" dirty="0"/>
          </a:p>
          <a:p>
            <a:r>
              <a:rPr lang="en-US" sz="2000" dirty="0"/>
              <a:t>GM Timeline</a:t>
            </a:r>
            <a:endParaRPr lang="en-US" sz="1400" dirty="0">
              <a:solidFill>
                <a:srgbClr val="FF0000"/>
              </a:solidFill>
            </a:endParaRPr>
          </a:p>
          <a:p>
            <a:r>
              <a:rPr lang="en-US" sz="2000" dirty="0"/>
              <a:t>Ford Timeline</a:t>
            </a:r>
            <a:endParaRPr lang="en-US" sz="1400" dirty="0">
              <a:solidFill>
                <a:srgbClr val="FF0000"/>
              </a:solidFill>
            </a:endParaRPr>
          </a:p>
          <a:p>
            <a:r>
              <a:rPr lang="en-US" sz="2000" dirty="0"/>
              <a:t>Chrysler-Fiat Timeline</a:t>
            </a:r>
            <a:endParaRPr lang="en-US" sz="1400" dirty="0">
              <a:solidFill>
                <a:srgbClr val="FF0000"/>
              </a:solidFill>
            </a:endParaRPr>
          </a:p>
          <a:p>
            <a:r>
              <a:rPr lang="en-US" sz="2000" dirty="0"/>
              <a:t>Japanese Timeline</a:t>
            </a:r>
            <a:endParaRPr lang="en-US" sz="1400" dirty="0">
              <a:solidFill>
                <a:srgbClr val="FF0000"/>
              </a:solidFill>
            </a:endParaRPr>
          </a:p>
          <a:p>
            <a:r>
              <a:rPr lang="en-US" sz="2000" dirty="0"/>
              <a:t>Korean Timeline</a:t>
            </a:r>
            <a:endParaRPr lang="en-US" sz="1400" dirty="0">
              <a:solidFill>
                <a:srgbClr val="FF0000"/>
              </a:solidFill>
            </a:endParaRPr>
          </a:p>
          <a:p>
            <a:r>
              <a:rPr lang="en-US" sz="2000" dirty="0"/>
              <a:t>European Timeline</a:t>
            </a:r>
            <a:endParaRPr lang="en-US" sz="1400" dirty="0">
              <a:solidFill>
                <a:srgbClr val="FF0000"/>
              </a:solidFill>
            </a:endParaRPr>
          </a:p>
          <a:p>
            <a:r>
              <a:rPr lang="en-US" sz="2000" dirty="0"/>
              <a:t>Exotics Timeline</a:t>
            </a:r>
            <a:endParaRPr lang="en-US" sz="1400" dirty="0">
              <a:solidFill>
                <a:srgbClr val="FF0000"/>
              </a:solidFill>
            </a:endParaRPr>
          </a:p>
          <a:p>
            <a:r>
              <a:rPr lang="en-US" sz="2000" dirty="0"/>
              <a:t>Automotive Tier I Media Spend </a:t>
            </a:r>
            <a:r>
              <a:rPr lang="en-US" sz="1400" dirty="0">
                <a:solidFill>
                  <a:schemeClr val="accent1"/>
                </a:solidFill>
              </a:rPr>
              <a:t>(Exec)</a:t>
            </a:r>
          </a:p>
          <a:p>
            <a:r>
              <a:rPr lang="en-US" sz="2000" dirty="0"/>
              <a:t>Tier III Ad Spending by Dealer </a:t>
            </a:r>
            <a:r>
              <a:rPr lang="en-US" sz="1400" dirty="0">
                <a:solidFill>
                  <a:schemeClr val="accent1"/>
                </a:solidFill>
              </a:rPr>
              <a:t>(Exec)</a:t>
            </a:r>
          </a:p>
        </p:txBody>
      </p:sp>
      <p:sp>
        <p:nvSpPr>
          <p:cNvPr id="17" name="Content Placeholder 13"/>
          <p:cNvSpPr txBox="1">
            <a:spLocks/>
          </p:cNvSpPr>
          <p:nvPr/>
        </p:nvSpPr>
        <p:spPr>
          <a:xfrm>
            <a:off x="6095999" y="884115"/>
            <a:ext cx="5992167" cy="50242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600"/>
              </a:spcAft>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TV Ad Spend by Major Category </a:t>
            </a:r>
            <a:r>
              <a:rPr lang="en-US" sz="1400" dirty="0">
                <a:solidFill>
                  <a:schemeClr val="accent1"/>
                </a:solidFill>
              </a:rPr>
              <a:t>(Exec)</a:t>
            </a:r>
          </a:p>
          <a:p>
            <a:r>
              <a:rPr lang="en-US" sz="2000" dirty="0"/>
              <a:t>TV Spend Tier I vs. Tier II/III </a:t>
            </a:r>
            <a:r>
              <a:rPr lang="en-US" sz="1400" dirty="0">
                <a:solidFill>
                  <a:schemeClr val="accent1"/>
                </a:solidFill>
              </a:rPr>
              <a:t>(Exec)</a:t>
            </a:r>
          </a:p>
          <a:p>
            <a:r>
              <a:rPr lang="en-US" sz="2000" dirty="0"/>
              <a:t>Top 10 Ad Spending </a:t>
            </a:r>
            <a:r>
              <a:rPr lang="en-US" sz="1400" dirty="0">
                <a:solidFill>
                  <a:schemeClr val="accent1"/>
                </a:solidFill>
              </a:rPr>
              <a:t>(Exec)</a:t>
            </a:r>
          </a:p>
          <a:p>
            <a:r>
              <a:rPr lang="en-US" sz="2000" dirty="0"/>
              <a:t>Opportunity Accounts </a:t>
            </a:r>
            <a:r>
              <a:rPr lang="en-US" sz="1400" dirty="0">
                <a:solidFill>
                  <a:srgbClr val="00B050"/>
                </a:solidFill>
              </a:rPr>
              <a:t>(Sellers)</a:t>
            </a:r>
          </a:p>
          <a:p>
            <a:r>
              <a:rPr lang="en-US" sz="2000" dirty="0"/>
              <a:t>Key Questions to Ask Dealer During Sales Meeting </a:t>
            </a:r>
            <a:r>
              <a:rPr lang="en-US" sz="1400" dirty="0">
                <a:solidFill>
                  <a:srgbClr val="00B050"/>
                </a:solidFill>
              </a:rPr>
              <a:t>(Sellers)</a:t>
            </a:r>
          </a:p>
          <a:p>
            <a:r>
              <a:rPr lang="en-US" sz="2000" dirty="0"/>
              <a:t>Purchase Funnel Study </a:t>
            </a:r>
            <a:r>
              <a:rPr lang="en-US" sz="1400" dirty="0">
                <a:solidFill>
                  <a:srgbClr val="00B050"/>
                </a:solidFill>
              </a:rPr>
              <a:t>(Sellers)</a:t>
            </a:r>
          </a:p>
          <a:p>
            <a:r>
              <a:rPr lang="en-US" sz="2000" dirty="0"/>
              <a:t>Media Comparisons Study </a:t>
            </a:r>
            <a:r>
              <a:rPr lang="en-US" sz="1400" dirty="0">
                <a:solidFill>
                  <a:srgbClr val="00B050"/>
                </a:solidFill>
              </a:rPr>
              <a:t>(Sellers)</a:t>
            </a:r>
          </a:p>
          <a:p>
            <a:r>
              <a:rPr lang="en-US" sz="2000" dirty="0"/>
              <a:t>Overcoming Auto Dealer Objections to Buying Broadcast </a:t>
            </a:r>
            <a:r>
              <a:rPr lang="en-US" sz="1400" dirty="0">
                <a:solidFill>
                  <a:srgbClr val="00B050"/>
                </a:solidFill>
              </a:rPr>
              <a:t>(Sellers)</a:t>
            </a:r>
          </a:p>
          <a:p>
            <a:r>
              <a:rPr lang="en-US" sz="2000" dirty="0"/>
              <a:t>Auto Events Calendar </a:t>
            </a:r>
            <a:r>
              <a:rPr lang="en-US" sz="1400" dirty="0">
                <a:solidFill>
                  <a:schemeClr val="accent1"/>
                </a:solidFill>
              </a:rPr>
              <a:t>(Exec)</a:t>
            </a:r>
          </a:p>
          <a:p>
            <a:r>
              <a:rPr lang="en-US" sz="2000" dirty="0"/>
              <a:t>TVB Automotive Marketing and Research Sources </a:t>
            </a:r>
            <a:r>
              <a:rPr lang="en-US" sz="1400" dirty="0">
                <a:solidFill>
                  <a:srgbClr val="00B050"/>
                </a:solidFill>
              </a:rPr>
              <a:t>(Sellers)</a:t>
            </a:r>
          </a:p>
          <a:p>
            <a:r>
              <a:rPr lang="en-US" sz="2000" dirty="0"/>
              <a:t>Appendix (Tier III Dealer Count by Top 50 DMA by Auto Brand) </a:t>
            </a:r>
            <a:r>
              <a:rPr lang="en-US" sz="1400" dirty="0">
                <a:solidFill>
                  <a:srgbClr val="00B050"/>
                </a:solidFill>
              </a:rPr>
              <a:t>(Sellers)</a:t>
            </a:r>
          </a:p>
          <a:p>
            <a:endParaRPr lang="en-US" sz="2000" dirty="0"/>
          </a:p>
        </p:txBody>
      </p:sp>
      <p:sp>
        <p:nvSpPr>
          <p:cNvPr id="2" name="Slide Number Placeholder 1"/>
          <p:cNvSpPr>
            <a:spLocks noGrp="1"/>
          </p:cNvSpPr>
          <p:nvPr>
            <p:ph type="sldNum" sz="quarter" idx="12"/>
          </p:nvPr>
        </p:nvSpPr>
        <p:spPr/>
        <p:txBody>
          <a:bodyPr/>
          <a:lstStyle/>
          <a:p>
            <a:fld id="{BB88B489-69ED-4F0A-A940-13A5E0BFFCBC}" type="slidenum">
              <a:rPr lang="en-US" smtClean="0"/>
              <a:pPr/>
              <a:t>2</a:t>
            </a:fld>
            <a:endParaRPr lang="en-US" dirty="0"/>
          </a:p>
        </p:txBody>
      </p:sp>
    </p:spTree>
    <p:extLst>
      <p:ext uri="{BB962C8B-B14F-4D97-AF65-F5344CB8AC3E}">
        <p14:creationId xmlns:p14="http://schemas.microsoft.com/office/powerpoint/2010/main" val="203445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9318CEC-72B5-3A95-18AA-74E74FC848F1}"/>
              </a:ext>
            </a:extLst>
          </p:cNvPr>
          <p:cNvGraphicFramePr>
            <a:graphicFrameLocks noGrp="1"/>
          </p:cNvGraphicFramePr>
          <p:nvPr>
            <p:ph idx="1"/>
          </p:nvPr>
        </p:nvGraphicFramePr>
        <p:xfrm>
          <a:off x="2312434" y="857864"/>
          <a:ext cx="7401214" cy="5179819"/>
        </p:xfrm>
        <a:graphic>
          <a:graphicData uri="http://schemas.openxmlformats.org/drawingml/2006/table">
            <a:tbl>
              <a:tblPr firstRow="1" bandRow="1">
                <a:tableStyleId>{5940675A-B579-460E-94D1-54222C63F5DA}</a:tableStyleId>
              </a:tblPr>
              <a:tblGrid>
                <a:gridCol w="1548103">
                  <a:extLst>
                    <a:ext uri="{9D8B030D-6E8A-4147-A177-3AD203B41FA5}">
                      <a16:colId xmlns:a16="http://schemas.microsoft.com/office/drawing/2014/main" val="3663004351"/>
                    </a:ext>
                  </a:extLst>
                </a:gridCol>
                <a:gridCol w="2166936">
                  <a:extLst>
                    <a:ext uri="{9D8B030D-6E8A-4147-A177-3AD203B41FA5}">
                      <a16:colId xmlns:a16="http://schemas.microsoft.com/office/drawing/2014/main" val="1185395490"/>
                    </a:ext>
                  </a:extLst>
                </a:gridCol>
                <a:gridCol w="2071687">
                  <a:extLst>
                    <a:ext uri="{9D8B030D-6E8A-4147-A177-3AD203B41FA5}">
                      <a16:colId xmlns:a16="http://schemas.microsoft.com/office/drawing/2014/main" val="2409084226"/>
                    </a:ext>
                  </a:extLst>
                </a:gridCol>
                <a:gridCol w="1614488">
                  <a:extLst>
                    <a:ext uri="{9D8B030D-6E8A-4147-A177-3AD203B41FA5}">
                      <a16:colId xmlns:a16="http://schemas.microsoft.com/office/drawing/2014/main" val="1295276564"/>
                    </a:ext>
                  </a:extLst>
                </a:gridCol>
              </a:tblGrid>
              <a:tr h="513865">
                <a:tc>
                  <a:txBody>
                    <a:bodyPr/>
                    <a:lstStyle/>
                    <a:p>
                      <a:pPr algn="ctr"/>
                      <a:endParaRPr lang="en-US" sz="16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2025</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2026</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85177576"/>
                  </a:ext>
                </a:extLst>
              </a:tr>
              <a:tr h="426278">
                <a:tc>
                  <a:txBody>
                    <a:bodyPr/>
                    <a:lstStyle/>
                    <a:p>
                      <a:pPr algn="ctr"/>
                      <a:r>
                        <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rPr>
                        <a:t>Mercedes-Benz</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AMG GLC coupe redesign</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AMG GT 2-door coupe redesign</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S-Class freshen </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CLE (new)</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AMG CLE (new)</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EQC crossover (new)</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G-Glass (new)</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AMG EV?</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EQC sedan? (new)</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GLS redesign</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GLE redesign</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minivan</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707016998"/>
                  </a:ext>
                </a:extLst>
              </a:tr>
              <a:tr h="426278">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rPr>
                        <a:t>Volvo</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S90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midsize crossover </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S60 redesign </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V60 Cross Country redesign?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XC40 Recharge redesign </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C40 Recharge redesign </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subcompact crossover</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23058597"/>
                  </a:ext>
                </a:extLst>
              </a:tr>
              <a:tr h="442766">
                <a:tc>
                  <a:txBody>
                    <a:bodyPr/>
                    <a:lstStyle/>
                    <a:p>
                      <a:pPr algn="ctr"/>
                      <a:r>
                        <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rPr>
                        <a:t>Polestar</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Polestar 4 (new)</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Polestar 5 (new)</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Roadster?</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471011013"/>
                  </a:ext>
                </a:extLst>
              </a:tr>
              <a:tr h="398754">
                <a:tc>
                  <a:txBody>
                    <a:bodyPr/>
                    <a:lstStyle/>
                    <a:p>
                      <a:pPr algn="ctr"/>
                      <a:r>
                        <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rPr>
                        <a:t>Jaguar</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 electric SUVs</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98006761"/>
                  </a:ext>
                </a:extLst>
              </a:tr>
              <a:tr h="574365">
                <a:tc>
                  <a:txBody>
                    <a:bodyPr/>
                    <a:lstStyle/>
                    <a:p>
                      <a:pPr algn="ctr"/>
                      <a:r>
                        <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rPr>
                        <a:t>Land Rover</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Range Rover EV (new)</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Range Rover Sport EV (new)</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Discovery and redesign, PHEV and BEV models</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Defender EV? (new)</a:t>
                      </a:r>
                    </a:p>
                    <a:p>
                      <a:r>
                        <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Discovery Sport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28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351408280"/>
                  </a:ext>
                </a:extLst>
              </a:tr>
            </a:tbl>
          </a:graphicData>
        </a:graphic>
      </p:graphicFrame>
      <p:sp>
        <p:nvSpPr>
          <p:cNvPr id="2" name="Title 1">
            <a:extLst>
              <a:ext uri="{FF2B5EF4-FFF2-40B4-BE49-F238E27FC236}">
                <a16:creationId xmlns:a16="http://schemas.microsoft.com/office/drawing/2014/main" id="{B10594D4-0BDD-0F71-E755-8AC76BCC17CD}"/>
              </a:ext>
            </a:extLst>
          </p:cNvPr>
          <p:cNvSpPr>
            <a:spLocks noGrp="1"/>
          </p:cNvSpPr>
          <p:nvPr>
            <p:ph type="title"/>
          </p:nvPr>
        </p:nvSpPr>
        <p:spPr>
          <a:xfrm>
            <a:off x="381000" y="37247"/>
            <a:ext cx="11455957" cy="707886"/>
          </a:xfrm>
        </p:spPr>
        <p:txBody>
          <a:bodyPr/>
          <a:lstStyle/>
          <a:p>
            <a:pPr>
              <a:lnSpc>
                <a:spcPct val="100000"/>
              </a:lnSpc>
              <a:spcAft>
                <a:spcPts val="600"/>
              </a:spcAft>
            </a:pPr>
            <a:r>
              <a:rPr lang="en-US" dirty="0">
                <a:latin typeface="Tahoma" panose="020B0604030504040204" pitchFamily="34" charset="0"/>
                <a:ea typeface="Tahoma" panose="020B0604030504040204" pitchFamily="34" charset="0"/>
                <a:cs typeface="Tahoma" panose="020B0604030504040204" pitchFamily="34" charset="0"/>
              </a:rPr>
              <a:t>Timeline </a:t>
            </a:r>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Major Model Launches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DADCCFCB-0068-6A1F-D6AF-B88113420C74}"/>
              </a:ext>
            </a:extLst>
          </p:cNvPr>
          <p:cNvSpPr>
            <a:spLocks noGrp="1"/>
          </p:cNvSpPr>
          <p:nvPr>
            <p:ph type="sldNum" sz="quarter" idx="12"/>
          </p:nvPr>
        </p:nvSpPr>
        <p:spPr/>
        <p:txBody>
          <a:bodyPr/>
          <a:lstStyle/>
          <a:p>
            <a:fld id="{BB88B489-69ED-4F0A-A940-13A5E0BFFCBC}" type="slidenum">
              <a:rPr lang="en-US" smtClean="0"/>
              <a:pPr/>
              <a:t>20</a:t>
            </a:fld>
            <a:endParaRPr lang="en-US" dirty="0"/>
          </a:p>
        </p:txBody>
      </p:sp>
      <p:sp>
        <p:nvSpPr>
          <p:cNvPr id="11" name="Text Placeholder 3">
            <a:extLst>
              <a:ext uri="{FF2B5EF4-FFF2-40B4-BE49-F238E27FC236}">
                <a16:creationId xmlns:a16="http://schemas.microsoft.com/office/drawing/2014/main" id="{109B921E-62B0-E217-6560-367512A61192}"/>
              </a:ext>
            </a:extLst>
          </p:cNvPr>
          <p:cNvSpPr>
            <a:spLocks noGrp="1"/>
          </p:cNvSpPr>
          <p:nvPr>
            <p:ph type="body" sz="quarter" idx="13"/>
          </p:nvPr>
        </p:nvSpPr>
        <p:spPr>
          <a:xfrm>
            <a:off x="381000" y="6515100"/>
            <a:ext cx="9667875" cy="246063"/>
          </a:xfrm>
        </p:spPr>
        <p:txBody>
          <a:bodyPr/>
          <a:lstStyle/>
          <a:p>
            <a:r>
              <a:rPr lang="en-US" dirty="0"/>
              <a:t>Source: Automotive News</a:t>
            </a:r>
          </a:p>
        </p:txBody>
      </p:sp>
    </p:spTree>
    <p:extLst>
      <p:ext uri="{BB962C8B-B14F-4D97-AF65-F5344CB8AC3E}">
        <p14:creationId xmlns:p14="http://schemas.microsoft.com/office/powerpoint/2010/main" val="1852652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94D4-0BDD-0F71-E755-8AC76BCC17CD}"/>
              </a:ext>
            </a:extLst>
          </p:cNvPr>
          <p:cNvSpPr>
            <a:spLocks noGrp="1"/>
          </p:cNvSpPr>
          <p:nvPr>
            <p:ph type="title"/>
          </p:nvPr>
        </p:nvSpPr>
        <p:spPr>
          <a:xfrm>
            <a:off x="381000" y="179631"/>
            <a:ext cx="11455957" cy="707886"/>
          </a:xfrm>
        </p:spPr>
        <p:txBody>
          <a:bodyPr/>
          <a:lstStyle/>
          <a:p>
            <a:pPr>
              <a:lnSpc>
                <a:spcPct val="100000"/>
              </a:lnSpc>
              <a:spcAft>
                <a:spcPts val="600"/>
              </a:spcAft>
            </a:pPr>
            <a:r>
              <a:rPr lang="en-US" dirty="0">
                <a:latin typeface="Tahoma (headings)"/>
                <a:ea typeface="Tahoma" panose="020B0604030504040204" pitchFamily="34" charset="0"/>
                <a:cs typeface="Tahoma" panose="020B0604030504040204" pitchFamily="34" charset="0"/>
              </a:rPr>
              <a:t>Timeline </a:t>
            </a:r>
            <a:r>
              <a:rPr lang="en-US" dirty="0">
                <a:solidFill>
                  <a:srgbClr val="00B050"/>
                </a:solidFill>
                <a:latin typeface="Tahoma (headings)"/>
                <a:ea typeface="Tahoma" panose="020B0604030504040204" pitchFamily="34" charset="0"/>
                <a:cs typeface="Tahoma" panose="020B0604030504040204" pitchFamily="34" charset="0"/>
              </a:rPr>
              <a:t>Major Model Launches</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ontent Placeholder 5">
            <a:extLst>
              <a:ext uri="{FF2B5EF4-FFF2-40B4-BE49-F238E27FC236}">
                <a16:creationId xmlns:a16="http://schemas.microsoft.com/office/drawing/2014/main" id="{F9318CEC-72B5-3A95-18AA-74E74FC848F1}"/>
              </a:ext>
            </a:extLst>
          </p:cNvPr>
          <p:cNvGraphicFramePr>
            <a:graphicFrameLocks noGrp="1"/>
          </p:cNvGraphicFramePr>
          <p:nvPr>
            <p:ph idx="1"/>
          </p:nvPr>
        </p:nvGraphicFramePr>
        <p:xfrm>
          <a:off x="1931978" y="1104822"/>
          <a:ext cx="7047009" cy="4437006"/>
        </p:xfrm>
        <a:graphic>
          <a:graphicData uri="http://schemas.openxmlformats.org/drawingml/2006/table">
            <a:tbl>
              <a:tblPr firstRow="1" bandRow="1">
                <a:tableStyleId>{5940675A-B579-460E-94D1-54222C63F5DA}</a:tableStyleId>
              </a:tblPr>
              <a:tblGrid>
                <a:gridCol w="1673225">
                  <a:extLst>
                    <a:ext uri="{9D8B030D-6E8A-4147-A177-3AD203B41FA5}">
                      <a16:colId xmlns:a16="http://schemas.microsoft.com/office/drawing/2014/main" val="3663004351"/>
                    </a:ext>
                  </a:extLst>
                </a:gridCol>
                <a:gridCol w="1920253">
                  <a:extLst>
                    <a:ext uri="{9D8B030D-6E8A-4147-A177-3AD203B41FA5}">
                      <a16:colId xmlns:a16="http://schemas.microsoft.com/office/drawing/2014/main" val="1185395490"/>
                    </a:ext>
                  </a:extLst>
                </a:gridCol>
                <a:gridCol w="1940937">
                  <a:extLst>
                    <a:ext uri="{9D8B030D-6E8A-4147-A177-3AD203B41FA5}">
                      <a16:colId xmlns:a16="http://schemas.microsoft.com/office/drawing/2014/main" val="2409084226"/>
                    </a:ext>
                  </a:extLst>
                </a:gridCol>
                <a:gridCol w="1512594">
                  <a:extLst>
                    <a:ext uri="{9D8B030D-6E8A-4147-A177-3AD203B41FA5}">
                      <a16:colId xmlns:a16="http://schemas.microsoft.com/office/drawing/2014/main" val="1295276564"/>
                    </a:ext>
                  </a:extLst>
                </a:gridCol>
              </a:tblGrid>
              <a:tr h="558866">
                <a:tc>
                  <a:txBody>
                    <a:bodyPr/>
                    <a:lstStyle/>
                    <a:p>
                      <a:pPr algn="ctr"/>
                      <a:endParaRPr lang="en-US" sz="16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2025</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2026</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85177576"/>
                  </a:ext>
                </a:extLst>
              </a:tr>
              <a:tr h="1320758">
                <a:tc>
                  <a:txBody>
                    <a:bodyPr/>
                    <a:lstStyle>
                      <a:lvl1pPr marL="0" algn="l" defTabSz="914400" rtl="0" eaLnBrk="1" latinLnBrk="0" hangingPunct="1">
                        <a:defRPr sz="1800" b="1" kern="1200">
                          <a:solidFill>
                            <a:schemeClr val="dk1"/>
                          </a:solidFill>
                          <a:latin typeface="Tahoma"/>
                          <a:cs typeface="Arial"/>
                        </a:defRPr>
                      </a:lvl1pPr>
                      <a:lvl2pPr marL="457200" algn="l" defTabSz="914400" rtl="0" eaLnBrk="1" latinLnBrk="0" hangingPunct="1">
                        <a:defRPr sz="1800" b="1" kern="1200">
                          <a:solidFill>
                            <a:schemeClr val="dk1"/>
                          </a:solidFill>
                          <a:latin typeface="Tahoma"/>
                          <a:cs typeface="Arial"/>
                        </a:defRPr>
                      </a:lvl2pPr>
                      <a:lvl3pPr marL="914400" algn="l" defTabSz="914400" rtl="0" eaLnBrk="1" latinLnBrk="0" hangingPunct="1">
                        <a:defRPr sz="1800" b="1" kern="1200">
                          <a:solidFill>
                            <a:schemeClr val="dk1"/>
                          </a:solidFill>
                          <a:latin typeface="Tahoma"/>
                          <a:cs typeface="Arial"/>
                        </a:defRPr>
                      </a:lvl3pPr>
                      <a:lvl4pPr marL="1371600" algn="l" defTabSz="914400" rtl="0" eaLnBrk="1" latinLnBrk="0" hangingPunct="1">
                        <a:defRPr sz="1800" b="1" kern="1200">
                          <a:solidFill>
                            <a:schemeClr val="dk1"/>
                          </a:solidFill>
                          <a:latin typeface="Tahoma"/>
                          <a:cs typeface="Arial"/>
                        </a:defRPr>
                      </a:lvl4pPr>
                      <a:lvl5pPr marL="1828800" algn="l" defTabSz="914400" rtl="0" eaLnBrk="1" latinLnBrk="0" hangingPunct="1">
                        <a:defRPr sz="1800" b="1" kern="1200">
                          <a:solidFill>
                            <a:schemeClr val="dk1"/>
                          </a:solidFill>
                          <a:latin typeface="Tahoma"/>
                          <a:cs typeface="Arial"/>
                        </a:defRPr>
                      </a:lvl5pPr>
                      <a:lvl6pPr marL="2286000" algn="l" defTabSz="914400" rtl="0" eaLnBrk="1" latinLnBrk="0" hangingPunct="1">
                        <a:defRPr sz="1800" b="1" kern="1200">
                          <a:solidFill>
                            <a:schemeClr val="dk1"/>
                          </a:solidFill>
                          <a:latin typeface="Tahoma"/>
                          <a:cs typeface="Arial"/>
                        </a:defRPr>
                      </a:lvl6pPr>
                      <a:lvl7pPr marL="2743200" algn="l" defTabSz="914400" rtl="0" eaLnBrk="1" latinLnBrk="0" hangingPunct="1">
                        <a:defRPr sz="1800" b="1" kern="1200">
                          <a:solidFill>
                            <a:schemeClr val="dk1"/>
                          </a:solidFill>
                          <a:latin typeface="Tahoma"/>
                          <a:cs typeface="Arial"/>
                        </a:defRPr>
                      </a:lvl7pPr>
                      <a:lvl8pPr marL="3200400" algn="l" defTabSz="914400" rtl="0" eaLnBrk="1" latinLnBrk="0" hangingPunct="1">
                        <a:defRPr sz="1800" b="1" kern="1200">
                          <a:solidFill>
                            <a:schemeClr val="dk1"/>
                          </a:solidFill>
                          <a:latin typeface="Tahoma"/>
                          <a:cs typeface="Arial"/>
                        </a:defRPr>
                      </a:lvl8pPr>
                      <a:lvl9pPr marL="3657600" algn="l" defTabSz="914400" rtl="0" eaLnBrk="1" latinLnBrk="0" hangingPunct="1">
                        <a:defRPr sz="1800" b="1" kern="1200">
                          <a:solidFill>
                            <a:schemeClr val="dk1"/>
                          </a:solidFill>
                          <a:latin typeface="Tahoma"/>
                          <a:cs typeface="Arial"/>
                        </a:defRPr>
                      </a:lvl9p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Hyundai</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Ioniq</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7 (new)</a:t>
                      </a:r>
                    </a:p>
                    <a:p>
                      <a:r>
                        <a:rPr lang="en-US"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Nexo</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redesign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Santa Cruz freshen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Santa Fe redesign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Tuscan freshen </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Ioniq</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5 freshen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Palisade redesign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Sonata freshen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Elantra redesign</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Ioniq</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3? (new)</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23058597"/>
                  </a:ext>
                </a:extLst>
              </a:tr>
              <a:tr h="1399142">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GV70 freshen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3-row crossover?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GV60 freshen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G70? (new)</a:t>
                      </a:r>
                    </a:p>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GV80? (new)</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G80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99348979"/>
                  </a:ext>
                </a:extLst>
              </a:tr>
              <a:tr h="970662">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Kia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EV4?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Niro freshen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Carnival freshen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Forte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EV6 freshen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EV5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Telluride redesign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Sportage freshen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Seltos</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EV3?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Sorento redesign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K5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471011013"/>
                  </a:ext>
                </a:extLst>
              </a:tr>
            </a:tbl>
          </a:graphicData>
        </a:graphic>
      </p:graphicFrame>
      <p:sp>
        <p:nvSpPr>
          <p:cNvPr id="3" name="Slide Number Placeholder 2">
            <a:extLst>
              <a:ext uri="{FF2B5EF4-FFF2-40B4-BE49-F238E27FC236}">
                <a16:creationId xmlns:a16="http://schemas.microsoft.com/office/drawing/2014/main" id="{825044B8-1005-45E5-A3A7-7EFD57E3F831}"/>
              </a:ext>
            </a:extLst>
          </p:cNvPr>
          <p:cNvSpPr>
            <a:spLocks noGrp="1"/>
          </p:cNvSpPr>
          <p:nvPr>
            <p:ph type="sldNum" sz="quarter" idx="12"/>
          </p:nvPr>
        </p:nvSpPr>
        <p:spPr/>
        <p:txBody>
          <a:bodyPr/>
          <a:lstStyle/>
          <a:p>
            <a:fld id="{BB88B489-69ED-4F0A-A940-13A5E0BFFCBC}" type="slidenum">
              <a:rPr lang="en-US" smtClean="0"/>
              <a:pPr/>
              <a:t>21</a:t>
            </a:fld>
            <a:endParaRPr lang="en-US" dirty="0"/>
          </a:p>
        </p:txBody>
      </p:sp>
      <p:sp>
        <p:nvSpPr>
          <p:cNvPr id="11" name="Text Placeholder 3">
            <a:extLst>
              <a:ext uri="{FF2B5EF4-FFF2-40B4-BE49-F238E27FC236}">
                <a16:creationId xmlns:a16="http://schemas.microsoft.com/office/drawing/2014/main" id="{8CEE06B4-FF13-4DDF-4BAC-99150E6B6868}"/>
              </a:ext>
            </a:extLst>
          </p:cNvPr>
          <p:cNvSpPr>
            <a:spLocks noGrp="1"/>
          </p:cNvSpPr>
          <p:nvPr>
            <p:ph type="body" sz="quarter" idx="13"/>
          </p:nvPr>
        </p:nvSpPr>
        <p:spPr>
          <a:xfrm>
            <a:off x="381000" y="6515100"/>
            <a:ext cx="9667875" cy="246063"/>
          </a:xfrm>
        </p:spPr>
        <p:txBody>
          <a:bodyPr/>
          <a:lstStyle/>
          <a:p>
            <a:r>
              <a:rPr lang="en-US" dirty="0"/>
              <a:t>Source: Automotive News</a:t>
            </a:r>
          </a:p>
        </p:txBody>
      </p:sp>
    </p:spTree>
    <p:extLst>
      <p:ext uri="{BB962C8B-B14F-4D97-AF65-F5344CB8AC3E}">
        <p14:creationId xmlns:p14="http://schemas.microsoft.com/office/powerpoint/2010/main" val="3134723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94D4-0BDD-0F71-E755-8AC76BCC17CD}"/>
              </a:ext>
            </a:extLst>
          </p:cNvPr>
          <p:cNvSpPr>
            <a:spLocks noGrp="1"/>
          </p:cNvSpPr>
          <p:nvPr>
            <p:ph type="title"/>
          </p:nvPr>
        </p:nvSpPr>
        <p:spPr>
          <a:xfrm>
            <a:off x="381000" y="179631"/>
            <a:ext cx="11455957" cy="707886"/>
          </a:xfrm>
        </p:spPr>
        <p:txBody>
          <a:bodyPr/>
          <a:lstStyle/>
          <a:p>
            <a:pPr>
              <a:lnSpc>
                <a:spcPct val="100000"/>
              </a:lnSpc>
            </a:pPr>
            <a:r>
              <a:rPr lang="en-US" dirty="0">
                <a:latin typeface="Tahoma (headings)"/>
                <a:ea typeface="Tahoma" panose="020B0604030504040204" pitchFamily="34" charset="0"/>
                <a:cs typeface="Tahoma" panose="020B0604030504040204" pitchFamily="34" charset="0"/>
              </a:rPr>
              <a:t>Timeline </a:t>
            </a:r>
            <a:r>
              <a:rPr lang="en-US" dirty="0">
                <a:solidFill>
                  <a:srgbClr val="00B050"/>
                </a:solidFill>
                <a:latin typeface="Tahoma (headings)"/>
                <a:ea typeface="Tahoma" panose="020B0604030504040204" pitchFamily="34" charset="0"/>
                <a:cs typeface="Tahoma" panose="020B0604030504040204" pitchFamily="34" charset="0"/>
              </a:rPr>
              <a:t>Major Model Launches</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ontent Placeholder 5">
            <a:extLst>
              <a:ext uri="{FF2B5EF4-FFF2-40B4-BE49-F238E27FC236}">
                <a16:creationId xmlns:a16="http://schemas.microsoft.com/office/drawing/2014/main" id="{F9318CEC-72B5-3A95-18AA-74E74FC848F1}"/>
              </a:ext>
            </a:extLst>
          </p:cNvPr>
          <p:cNvGraphicFramePr>
            <a:graphicFrameLocks noGrp="1"/>
          </p:cNvGraphicFramePr>
          <p:nvPr>
            <p:ph idx="1"/>
          </p:nvPr>
        </p:nvGraphicFramePr>
        <p:xfrm>
          <a:off x="2738228" y="1104826"/>
          <a:ext cx="7065482" cy="3542968"/>
        </p:xfrm>
        <a:graphic>
          <a:graphicData uri="http://schemas.openxmlformats.org/drawingml/2006/table">
            <a:tbl>
              <a:tblPr firstRow="1" bandRow="1">
                <a:tableStyleId>{5940675A-B579-460E-94D1-54222C63F5DA}</a:tableStyleId>
              </a:tblPr>
              <a:tblGrid>
                <a:gridCol w="1673225">
                  <a:extLst>
                    <a:ext uri="{9D8B030D-6E8A-4147-A177-3AD203B41FA5}">
                      <a16:colId xmlns:a16="http://schemas.microsoft.com/office/drawing/2014/main" val="3663004351"/>
                    </a:ext>
                  </a:extLst>
                </a:gridCol>
                <a:gridCol w="1938726">
                  <a:extLst>
                    <a:ext uri="{9D8B030D-6E8A-4147-A177-3AD203B41FA5}">
                      <a16:colId xmlns:a16="http://schemas.microsoft.com/office/drawing/2014/main" val="1185395490"/>
                    </a:ext>
                  </a:extLst>
                </a:gridCol>
                <a:gridCol w="1940937">
                  <a:extLst>
                    <a:ext uri="{9D8B030D-6E8A-4147-A177-3AD203B41FA5}">
                      <a16:colId xmlns:a16="http://schemas.microsoft.com/office/drawing/2014/main" val="2409084226"/>
                    </a:ext>
                  </a:extLst>
                </a:gridCol>
                <a:gridCol w="1512594">
                  <a:extLst>
                    <a:ext uri="{9D8B030D-6E8A-4147-A177-3AD203B41FA5}">
                      <a16:colId xmlns:a16="http://schemas.microsoft.com/office/drawing/2014/main" val="1295276564"/>
                    </a:ext>
                  </a:extLst>
                </a:gridCol>
              </a:tblGrid>
              <a:tr h="558866">
                <a:tc>
                  <a:txBody>
                    <a:bodyPr/>
                    <a:lstStyle/>
                    <a:p>
                      <a:pPr algn="ctr"/>
                      <a:endParaRPr lang="en-US" sz="16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2025</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2026</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85177576"/>
                  </a:ext>
                </a:extLst>
              </a:tr>
              <a:tr h="1320758">
                <a:tc>
                  <a:txBody>
                    <a:bodyPr/>
                    <a:lstStyle>
                      <a:lvl1pPr marL="0" algn="l" defTabSz="914400" rtl="0" eaLnBrk="1" latinLnBrk="0" hangingPunct="1">
                        <a:defRPr sz="1800" b="1" kern="1200">
                          <a:solidFill>
                            <a:schemeClr val="dk1"/>
                          </a:solidFill>
                          <a:latin typeface="Tahoma"/>
                          <a:cs typeface="Arial"/>
                        </a:defRPr>
                      </a:lvl1pPr>
                      <a:lvl2pPr marL="457200" algn="l" defTabSz="914400" rtl="0" eaLnBrk="1" latinLnBrk="0" hangingPunct="1">
                        <a:defRPr sz="1800" b="1" kern="1200">
                          <a:solidFill>
                            <a:schemeClr val="dk1"/>
                          </a:solidFill>
                          <a:latin typeface="Tahoma"/>
                          <a:cs typeface="Arial"/>
                        </a:defRPr>
                      </a:lvl2pPr>
                      <a:lvl3pPr marL="914400" algn="l" defTabSz="914400" rtl="0" eaLnBrk="1" latinLnBrk="0" hangingPunct="1">
                        <a:defRPr sz="1800" b="1" kern="1200">
                          <a:solidFill>
                            <a:schemeClr val="dk1"/>
                          </a:solidFill>
                          <a:latin typeface="Tahoma"/>
                          <a:cs typeface="Arial"/>
                        </a:defRPr>
                      </a:lvl3pPr>
                      <a:lvl4pPr marL="1371600" algn="l" defTabSz="914400" rtl="0" eaLnBrk="1" latinLnBrk="0" hangingPunct="1">
                        <a:defRPr sz="1800" b="1" kern="1200">
                          <a:solidFill>
                            <a:schemeClr val="dk1"/>
                          </a:solidFill>
                          <a:latin typeface="Tahoma"/>
                          <a:cs typeface="Arial"/>
                        </a:defRPr>
                      </a:lvl4pPr>
                      <a:lvl5pPr marL="1828800" algn="l" defTabSz="914400" rtl="0" eaLnBrk="1" latinLnBrk="0" hangingPunct="1">
                        <a:defRPr sz="1800" b="1" kern="1200">
                          <a:solidFill>
                            <a:schemeClr val="dk1"/>
                          </a:solidFill>
                          <a:latin typeface="Tahoma"/>
                          <a:cs typeface="Arial"/>
                        </a:defRPr>
                      </a:lvl5pPr>
                      <a:lvl6pPr marL="2286000" algn="l" defTabSz="914400" rtl="0" eaLnBrk="1" latinLnBrk="0" hangingPunct="1">
                        <a:defRPr sz="1800" b="1" kern="1200">
                          <a:solidFill>
                            <a:schemeClr val="dk1"/>
                          </a:solidFill>
                          <a:latin typeface="Tahoma"/>
                          <a:cs typeface="Arial"/>
                        </a:defRPr>
                      </a:lvl6pPr>
                      <a:lvl7pPr marL="2743200" algn="l" defTabSz="914400" rtl="0" eaLnBrk="1" latinLnBrk="0" hangingPunct="1">
                        <a:defRPr sz="1800" b="1" kern="1200">
                          <a:solidFill>
                            <a:schemeClr val="dk1"/>
                          </a:solidFill>
                          <a:latin typeface="Tahoma"/>
                          <a:cs typeface="Arial"/>
                        </a:defRPr>
                      </a:lvl7pPr>
                      <a:lvl8pPr marL="3200400" algn="l" defTabSz="914400" rtl="0" eaLnBrk="1" latinLnBrk="0" hangingPunct="1">
                        <a:defRPr sz="1800" b="1" kern="1200">
                          <a:solidFill>
                            <a:schemeClr val="dk1"/>
                          </a:solidFill>
                          <a:latin typeface="Tahoma"/>
                          <a:cs typeface="Arial"/>
                        </a:defRPr>
                      </a:lvl8pPr>
                      <a:lvl9pPr marL="3657600" algn="l" defTabSz="914400" rtl="0" eaLnBrk="1" latinLnBrk="0" hangingPunct="1">
                        <a:defRPr sz="1800" b="1" kern="1200">
                          <a:solidFill>
                            <a:schemeClr val="dk1"/>
                          </a:solidFill>
                          <a:latin typeface="Tahoma"/>
                          <a:cs typeface="Arial"/>
                        </a:defRPr>
                      </a:lvl9p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Ford</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Maverick freshen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Expedition redesign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Bronco hybrid (new)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Bronco Sport hybrid (new)</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Electric pickup</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Electric Explorer (new)</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Ranger hybrid (new)</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E-Transit redesign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Mustang March-E redesign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F-150 redesign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Transit redesign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Explorer redesign </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23058597"/>
                  </a:ext>
                </a:extLst>
              </a:tr>
              <a:tr h="1399142">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Lincoln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Navigator redesign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Aviator EV (new)</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Aviator redesign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99348979"/>
                  </a:ext>
                </a:extLst>
              </a:tr>
            </a:tbl>
          </a:graphicData>
        </a:graphic>
      </p:graphicFrame>
      <p:sp>
        <p:nvSpPr>
          <p:cNvPr id="3" name="Slide Number Placeholder 2">
            <a:extLst>
              <a:ext uri="{FF2B5EF4-FFF2-40B4-BE49-F238E27FC236}">
                <a16:creationId xmlns:a16="http://schemas.microsoft.com/office/drawing/2014/main" id="{21DA2665-893E-2754-5B90-9D233F0BA2A4}"/>
              </a:ext>
            </a:extLst>
          </p:cNvPr>
          <p:cNvSpPr>
            <a:spLocks noGrp="1"/>
          </p:cNvSpPr>
          <p:nvPr>
            <p:ph type="sldNum" sz="quarter" idx="12"/>
          </p:nvPr>
        </p:nvSpPr>
        <p:spPr/>
        <p:txBody>
          <a:bodyPr/>
          <a:lstStyle/>
          <a:p>
            <a:fld id="{BB88B489-69ED-4F0A-A940-13A5E0BFFCBC}" type="slidenum">
              <a:rPr lang="en-US" smtClean="0"/>
              <a:pPr/>
              <a:t>22</a:t>
            </a:fld>
            <a:endParaRPr lang="en-US" dirty="0"/>
          </a:p>
        </p:txBody>
      </p:sp>
      <p:sp>
        <p:nvSpPr>
          <p:cNvPr id="11" name="Text Placeholder 3">
            <a:extLst>
              <a:ext uri="{FF2B5EF4-FFF2-40B4-BE49-F238E27FC236}">
                <a16:creationId xmlns:a16="http://schemas.microsoft.com/office/drawing/2014/main" id="{3E36EFF1-9699-48E1-0CFB-3FEBF7714CAC}"/>
              </a:ext>
            </a:extLst>
          </p:cNvPr>
          <p:cNvSpPr>
            <a:spLocks noGrp="1"/>
          </p:cNvSpPr>
          <p:nvPr>
            <p:ph type="body" sz="quarter" idx="13"/>
          </p:nvPr>
        </p:nvSpPr>
        <p:spPr>
          <a:xfrm>
            <a:off x="381000" y="6515100"/>
            <a:ext cx="9667875" cy="246063"/>
          </a:xfrm>
        </p:spPr>
        <p:txBody>
          <a:bodyPr/>
          <a:lstStyle/>
          <a:p>
            <a:r>
              <a:rPr lang="en-US" dirty="0"/>
              <a:t>Source: Automotive News</a:t>
            </a:r>
          </a:p>
        </p:txBody>
      </p:sp>
    </p:spTree>
    <p:extLst>
      <p:ext uri="{BB962C8B-B14F-4D97-AF65-F5344CB8AC3E}">
        <p14:creationId xmlns:p14="http://schemas.microsoft.com/office/powerpoint/2010/main" val="64500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94D4-0BDD-0F71-E755-8AC76BCC17CD}"/>
              </a:ext>
            </a:extLst>
          </p:cNvPr>
          <p:cNvSpPr>
            <a:spLocks noGrp="1"/>
          </p:cNvSpPr>
          <p:nvPr>
            <p:ph type="title"/>
          </p:nvPr>
        </p:nvSpPr>
        <p:spPr>
          <a:xfrm>
            <a:off x="381000" y="179631"/>
            <a:ext cx="11455957" cy="707886"/>
          </a:xfrm>
        </p:spPr>
        <p:txBody>
          <a:bodyPr/>
          <a:lstStyle/>
          <a:p>
            <a:pPr>
              <a:lnSpc>
                <a:spcPct val="100000"/>
              </a:lnSpc>
              <a:spcAft>
                <a:spcPts val="600"/>
              </a:spcAft>
            </a:pPr>
            <a:r>
              <a:rPr lang="en-US" dirty="0">
                <a:latin typeface="Tahoma (headings)"/>
                <a:ea typeface="Tahoma" panose="020B0604030504040204" pitchFamily="34" charset="0"/>
                <a:cs typeface="Tahoma" panose="020B0604030504040204" pitchFamily="34" charset="0"/>
              </a:rPr>
              <a:t>Timeline </a:t>
            </a:r>
            <a:r>
              <a:rPr lang="en-US" dirty="0">
                <a:solidFill>
                  <a:srgbClr val="00B050"/>
                </a:solidFill>
                <a:latin typeface="Tahoma (headings)"/>
                <a:ea typeface="Tahoma" panose="020B0604030504040204" pitchFamily="34" charset="0"/>
                <a:cs typeface="Tahoma" panose="020B0604030504040204" pitchFamily="34" charset="0"/>
              </a:rPr>
              <a:t>Major Model Launches</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ontent Placeholder 5">
            <a:extLst>
              <a:ext uri="{FF2B5EF4-FFF2-40B4-BE49-F238E27FC236}">
                <a16:creationId xmlns:a16="http://schemas.microsoft.com/office/drawing/2014/main" id="{F9318CEC-72B5-3A95-18AA-74E74FC848F1}"/>
              </a:ext>
            </a:extLst>
          </p:cNvPr>
          <p:cNvGraphicFramePr>
            <a:graphicFrameLocks noGrp="1"/>
          </p:cNvGraphicFramePr>
          <p:nvPr>
            <p:ph idx="1"/>
          </p:nvPr>
        </p:nvGraphicFramePr>
        <p:xfrm>
          <a:off x="2534895" y="1104824"/>
          <a:ext cx="7074718" cy="4599524"/>
        </p:xfrm>
        <a:graphic>
          <a:graphicData uri="http://schemas.openxmlformats.org/drawingml/2006/table">
            <a:tbl>
              <a:tblPr firstRow="1" bandRow="1">
                <a:tableStyleId>{5940675A-B579-460E-94D1-54222C63F5DA}</a:tableStyleId>
              </a:tblPr>
              <a:tblGrid>
                <a:gridCol w="1673225">
                  <a:extLst>
                    <a:ext uri="{9D8B030D-6E8A-4147-A177-3AD203B41FA5}">
                      <a16:colId xmlns:a16="http://schemas.microsoft.com/office/drawing/2014/main" val="3663004351"/>
                    </a:ext>
                  </a:extLst>
                </a:gridCol>
                <a:gridCol w="1810327">
                  <a:extLst>
                    <a:ext uri="{9D8B030D-6E8A-4147-A177-3AD203B41FA5}">
                      <a16:colId xmlns:a16="http://schemas.microsoft.com/office/drawing/2014/main" val="1185395490"/>
                    </a:ext>
                  </a:extLst>
                </a:gridCol>
                <a:gridCol w="2078572">
                  <a:extLst>
                    <a:ext uri="{9D8B030D-6E8A-4147-A177-3AD203B41FA5}">
                      <a16:colId xmlns:a16="http://schemas.microsoft.com/office/drawing/2014/main" val="2409084226"/>
                    </a:ext>
                  </a:extLst>
                </a:gridCol>
                <a:gridCol w="1512594">
                  <a:extLst>
                    <a:ext uri="{9D8B030D-6E8A-4147-A177-3AD203B41FA5}">
                      <a16:colId xmlns:a16="http://schemas.microsoft.com/office/drawing/2014/main" val="1295276564"/>
                    </a:ext>
                  </a:extLst>
                </a:gridCol>
              </a:tblGrid>
              <a:tr h="558866">
                <a:tc>
                  <a:txBody>
                    <a:bodyPr/>
                    <a:lstStyle/>
                    <a:p>
                      <a:pPr algn="ctr"/>
                      <a:endParaRPr lang="en-US" sz="16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2025</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2026</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85177576"/>
                  </a:ext>
                </a:extLst>
              </a:tr>
              <a:tr h="1320758">
                <a:tc>
                  <a:txBody>
                    <a:bodyPr/>
                    <a:lstStyle>
                      <a:lvl1pPr marL="0" algn="l" defTabSz="914400" rtl="0" eaLnBrk="1" latinLnBrk="0" hangingPunct="1">
                        <a:defRPr sz="1800" b="1" kern="1200">
                          <a:solidFill>
                            <a:schemeClr val="dk1"/>
                          </a:solidFill>
                          <a:latin typeface="Tahoma"/>
                          <a:cs typeface="Arial"/>
                        </a:defRPr>
                      </a:lvl1pPr>
                      <a:lvl2pPr marL="457200" algn="l" defTabSz="914400" rtl="0" eaLnBrk="1" latinLnBrk="0" hangingPunct="1">
                        <a:defRPr sz="1800" b="1" kern="1200">
                          <a:solidFill>
                            <a:schemeClr val="dk1"/>
                          </a:solidFill>
                          <a:latin typeface="Tahoma"/>
                          <a:cs typeface="Arial"/>
                        </a:defRPr>
                      </a:lvl2pPr>
                      <a:lvl3pPr marL="914400" algn="l" defTabSz="914400" rtl="0" eaLnBrk="1" latinLnBrk="0" hangingPunct="1">
                        <a:defRPr sz="1800" b="1" kern="1200">
                          <a:solidFill>
                            <a:schemeClr val="dk1"/>
                          </a:solidFill>
                          <a:latin typeface="Tahoma"/>
                          <a:cs typeface="Arial"/>
                        </a:defRPr>
                      </a:lvl3pPr>
                      <a:lvl4pPr marL="1371600" algn="l" defTabSz="914400" rtl="0" eaLnBrk="1" latinLnBrk="0" hangingPunct="1">
                        <a:defRPr sz="1800" b="1" kern="1200">
                          <a:solidFill>
                            <a:schemeClr val="dk1"/>
                          </a:solidFill>
                          <a:latin typeface="Tahoma"/>
                          <a:cs typeface="Arial"/>
                        </a:defRPr>
                      </a:lvl4pPr>
                      <a:lvl5pPr marL="1828800" algn="l" defTabSz="914400" rtl="0" eaLnBrk="1" latinLnBrk="0" hangingPunct="1">
                        <a:defRPr sz="1800" b="1" kern="1200">
                          <a:solidFill>
                            <a:schemeClr val="dk1"/>
                          </a:solidFill>
                          <a:latin typeface="Tahoma"/>
                          <a:cs typeface="Arial"/>
                        </a:defRPr>
                      </a:lvl5pPr>
                      <a:lvl6pPr marL="2286000" algn="l" defTabSz="914400" rtl="0" eaLnBrk="1" latinLnBrk="0" hangingPunct="1">
                        <a:defRPr sz="1800" b="1" kern="1200">
                          <a:solidFill>
                            <a:schemeClr val="dk1"/>
                          </a:solidFill>
                          <a:latin typeface="Tahoma"/>
                          <a:cs typeface="Arial"/>
                        </a:defRPr>
                      </a:lvl6pPr>
                      <a:lvl7pPr marL="2743200" algn="l" defTabSz="914400" rtl="0" eaLnBrk="1" latinLnBrk="0" hangingPunct="1">
                        <a:defRPr sz="1800" b="1" kern="1200">
                          <a:solidFill>
                            <a:schemeClr val="dk1"/>
                          </a:solidFill>
                          <a:latin typeface="Tahoma"/>
                          <a:cs typeface="Arial"/>
                        </a:defRPr>
                      </a:lvl7pPr>
                      <a:lvl8pPr marL="3200400" algn="l" defTabSz="914400" rtl="0" eaLnBrk="1" latinLnBrk="0" hangingPunct="1">
                        <a:defRPr sz="1800" b="1" kern="1200">
                          <a:solidFill>
                            <a:schemeClr val="dk1"/>
                          </a:solidFill>
                          <a:latin typeface="Tahoma"/>
                          <a:cs typeface="Arial"/>
                        </a:defRPr>
                      </a:lvl8pPr>
                      <a:lvl9pPr marL="3657600" algn="l" defTabSz="914400" rtl="0" eaLnBrk="1" latinLnBrk="0" hangingPunct="1">
                        <a:defRPr sz="1800" b="1" kern="1200">
                          <a:solidFill>
                            <a:schemeClr val="dk1"/>
                          </a:solidFill>
                          <a:latin typeface="Tahoma"/>
                          <a:cs typeface="Arial"/>
                        </a:defRPr>
                      </a:lvl9p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Subaru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Ascent redesign </a:t>
                      </a:r>
                    </a:p>
                    <a:p>
                      <a:r>
                        <a:rPr lang="en-US"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Crosstrek</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redesign</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Outback redesign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Legacy redesign</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Solterra</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freshen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WRX freshen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BRZ freshen </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23058597"/>
                  </a:ext>
                </a:extLst>
              </a:tr>
              <a:tr h="1320758">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Mitsubishi</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Outlander freshen?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Outlander Sport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Eclipse Cross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Mirage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Electronic compact crossover?</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968018630"/>
                  </a:ext>
                </a:extLst>
              </a:tr>
              <a:tr h="1399142">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Mazda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MX-50? (new)</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Mazda3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CX-50 freshen </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CX-30 redesign</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MX-5 Miata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99348979"/>
                  </a:ext>
                </a:extLst>
              </a:tr>
            </a:tbl>
          </a:graphicData>
        </a:graphic>
      </p:graphicFrame>
      <p:sp>
        <p:nvSpPr>
          <p:cNvPr id="3" name="Slide Number Placeholder 2">
            <a:extLst>
              <a:ext uri="{FF2B5EF4-FFF2-40B4-BE49-F238E27FC236}">
                <a16:creationId xmlns:a16="http://schemas.microsoft.com/office/drawing/2014/main" id="{82B3C429-AAD0-0E8A-2694-7F2A602A337C}"/>
              </a:ext>
            </a:extLst>
          </p:cNvPr>
          <p:cNvSpPr>
            <a:spLocks noGrp="1"/>
          </p:cNvSpPr>
          <p:nvPr>
            <p:ph type="sldNum" sz="quarter" idx="12"/>
          </p:nvPr>
        </p:nvSpPr>
        <p:spPr/>
        <p:txBody>
          <a:bodyPr/>
          <a:lstStyle/>
          <a:p>
            <a:fld id="{BB88B489-69ED-4F0A-A940-13A5E0BFFCBC}" type="slidenum">
              <a:rPr lang="en-US" smtClean="0"/>
              <a:pPr/>
              <a:t>23</a:t>
            </a:fld>
            <a:endParaRPr lang="en-US" dirty="0"/>
          </a:p>
        </p:txBody>
      </p:sp>
      <p:sp>
        <p:nvSpPr>
          <p:cNvPr id="11" name="Text Placeholder 3">
            <a:extLst>
              <a:ext uri="{FF2B5EF4-FFF2-40B4-BE49-F238E27FC236}">
                <a16:creationId xmlns:a16="http://schemas.microsoft.com/office/drawing/2014/main" id="{C03C6216-06C8-A6B9-65DC-7BAC340C0B87}"/>
              </a:ext>
            </a:extLst>
          </p:cNvPr>
          <p:cNvSpPr>
            <a:spLocks noGrp="1"/>
          </p:cNvSpPr>
          <p:nvPr>
            <p:ph type="body" sz="quarter" idx="13"/>
          </p:nvPr>
        </p:nvSpPr>
        <p:spPr>
          <a:xfrm>
            <a:off x="381000" y="6515100"/>
            <a:ext cx="9667875" cy="246063"/>
          </a:xfrm>
        </p:spPr>
        <p:txBody>
          <a:bodyPr/>
          <a:lstStyle/>
          <a:p>
            <a:r>
              <a:rPr lang="en-US" dirty="0"/>
              <a:t>Source: Automotive News</a:t>
            </a:r>
          </a:p>
        </p:txBody>
      </p:sp>
    </p:spTree>
    <p:extLst>
      <p:ext uri="{BB962C8B-B14F-4D97-AF65-F5344CB8AC3E}">
        <p14:creationId xmlns:p14="http://schemas.microsoft.com/office/powerpoint/2010/main" val="179111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94D4-0BDD-0F71-E755-8AC76BCC17CD}"/>
              </a:ext>
            </a:extLst>
          </p:cNvPr>
          <p:cNvSpPr>
            <a:spLocks noGrp="1"/>
          </p:cNvSpPr>
          <p:nvPr>
            <p:ph type="title"/>
          </p:nvPr>
        </p:nvSpPr>
        <p:spPr>
          <a:xfrm>
            <a:off x="381000" y="179631"/>
            <a:ext cx="11455957" cy="707886"/>
          </a:xfrm>
        </p:spPr>
        <p:txBody>
          <a:bodyPr/>
          <a:lstStyle/>
          <a:p>
            <a:pPr>
              <a:lnSpc>
                <a:spcPct val="100000"/>
              </a:lnSpc>
              <a:spcAft>
                <a:spcPts val="600"/>
              </a:spcAft>
            </a:pPr>
            <a:r>
              <a:rPr lang="en-US" dirty="0">
                <a:latin typeface="Tahoma (headings)"/>
                <a:ea typeface="Tahoma" panose="020B0604030504040204" pitchFamily="34" charset="0"/>
                <a:cs typeface="Tahoma" panose="020B0604030504040204" pitchFamily="34" charset="0"/>
              </a:rPr>
              <a:t>Timeline </a:t>
            </a:r>
            <a:r>
              <a:rPr lang="en-US" dirty="0">
                <a:solidFill>
                  <a:srgbClr val="00B050"/>
                </a:solidFill>
                <a:latin typeface="Tahoma (headings)"/>
                <a:ea typeface="Tahoma" panose="020B0604030504040204" pitchFamily="34" charset="0"/>
                <a:cs typeface="Tahoma" panose="020B0604030504040204" pitchFamily="34" charset="0"/>
              </a:rPr>
              <a:t>Major Model Launches</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ontent Placeholder 5">
            <a:extLst>
              <a:ext uri="{FF2B5EF4-FFF2-40B4-BE49-F238E27FC236}">
                <a16:creationId xmlns:a16="http://schemas.microsoft.com/office/drawing/2014/main" id="{F9318CEC-72B5-3A95-18AA-74E74FC848F1}"/>
              </a:ext>
            </a:extLst>
          </p:cNvPr>
          <p:cNvGraphicFramePr>
            <a:graphicFrameLocks noGrp="1"/>
          </p:cNvGraphicFramePr>
          <p:nvPr>
            <p:ph idx="1"/>
          </p:nvPr>
        </p:nvGraphicFramePr>
        <p:xfrm>
          <a:off x="2652882" y="1104944"/>
          <a:ext cx="7074719" cy="3200382"/>
        </p:xfrm>
        <a:graphic>
          <a:graphicData uri="http://schemas.openxmlformats.org/drawingml/2006/table">
            <a:tbl>
              <a:tblPr firstRow="1" bandRow="1">
                <a:tableStyleId>{5940675A-B579-460E-94D1-54222C63F5DA}</a:tableStyleId>
              </a:tblPr>
              <a:tblGrid>
                <a:gridCol w="1673225">
                  <a:extLst>
                    <a:ext uri="{9D8B030D-6E8A-4147-A177-3AD203B41FA5}">
                      <a16:colId xmlns:a16="http://schemas.microsoft.com/office/drawing/2014/main" val="3663004351"/>
                    </a:ext>
                  </a:extLst>
                </a:gridCol>
                <a:gridCol w="1947963">
                  <a:extLst>
                    <a:ext uri="{9D8B030D-6E8A-4147-A177-3AD203B41FA5}">
                      <a16:colId xmlns:a16="http://schemas.microsoft.com/office/drawing/2014/main" val="1185395490"/>
                    </a:ext>
                  </a:extLst>
                </a:gridCol>
                <a:gridCol w="1940937">
                  <a:extLst>
                    <a:ext uri="{9D8B030D-6E8A-4147-A177-3AD203B41FA5}">
                      <a16:colId xmlns:a16="http://schemas.microsoft.com/office/drawing/2014/main" val="2409084226"/>
                    </a:ext>
                  </a:extLst>
                </a:gridCol>
                <a:gridCol w="1512594">
                  <a:extLst>
                    <a:ext uri="{9D8B030D-6E8A-4147-A177-3AD203B41FA5}">
                      <a16:colId xmlns:a16="http://schemas.microsoft.com/office/drawing/2014/main" val="1295276564"/>
                    </a:ext>
                  </a:extLst>
                </a:gridCol>
              </a:tblGrid>
              <a:tr h="558866">
                <a:tc>
                  <a:txBody>
                    <a:bodyPr/>
                    <a:lstStyle/>
                    <a:p>
                      <a:pPr algn="ctr"/>
                      <a:endParaRPr lang="en-US" sz="16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2025</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2026</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85177576"/>
                  </a:ext>
                </a:extLst>
              </a:tr>
              <a:tr h="1320758">
                <a:tc>
                  <a:txBody>
                    <a:bodyPr/>
                    <a:lstStyle>
                      <a:lvl1pPr marL="0" algn="l" defTabSz="914400" rtl="0" eaLnBrk="1" latinLnBrk="0" hangingPunct="1">
                        <a:defRPr sz="1800" b="1" kern="1200">
                          <a:solidFill>
                            <a:schemeClr val="dk1"/>
                          </a:solidFill>
                          <a:latin typeface="Tahoma"/>
                          <a:cs typeface="Arial"/>
                        </a:defRPr>
                      </a:lvl1pPr>
                      <a:lvl2pPr marL="457200" algn="l" defTabSz="914400" rtl="0" eaLnBrk="1" latinLnBrk="0" hangingPunct="1">
                        <a:defRPr sz="1800" b="1" kern="1200">
                          <a:solidFill>
                            <a:schemeClr val="dk1"/>
                          </a:solidFill>
                          <a:latin typeface="Tahoma"/>
                          <a:cs typeface="Arial"/>
                        </a:defRPr>
                      </a:lvl2pPr>
                      <a:lvl3pPr marL="914400" algn="l" defTabSz="914400" rtl="0" eaLnBrk="1" latinLnBrk="0" hangingPunct="1">
                        <a:defRPr sz="1800" b="1" kern="1200">
                          <a:solidFill>
                            <a:schemeClr val="dk1"/>
                          </a:solidFill>
                          <a:latin typeface="Tahoma"/>
                          <a:cs typeface="Arial"/>
                        </a:defRPr>
                      </a:lvl3pPr>
                      <a:lvl4pPr marL="1371600" algn="l" defTabSz="914400" rtl="0" eaLnBrk="1" latinLnBrk="0" hangingPunct="1">
                        <a:defRPr sz="1800" b="1" kern="1200">
                          <a:solidFill>
                            <a:schemeClr val="dk1"/>
                          </a:solidFill>
                          <a:latin typeface="Tahoma"/>
                          <a:cs typeface="Arial"/>
                        </a:defRPr>
                      </a:lvl4pPr>
                      <a:lvl5pPr marL="1828800" algn="l" defTabSz="914400" rtl="0" eaLnBrk="1" latinLnBrk="0" hangingPunct="1">
                        <a:defRPr sz="1800" b="1" kern="1200">
                          <a:solidFill>
                            <a:schemeClr val="dk1"/>
                          </a:solidFill>
                          <a:latin typeface="Tahoma"/>
                          <a:cs typeface="Arial"/>
                        </a:defRPr>
                      </a:lvl5pPr>
                      <a:lvl6pPr marL="2286000" algn="l" defTabSz="914400" rtl="0" eaLnBrk="1" latinLnBrk="0" hangingPunct="1">
                        <a:defRPr sz="1800" b="1" kern="1200">
                          <a:solidFill>
                            <a:schemeClr val="dk1"/>
                          </a:solidFill>
                          <a:latin typeface="Tahoma"/>
                          <a:cs typeface="Arial"/>
                        </a:defRPr>
                      </a:lvl6pPr>
                      <a:lvl7pPr marL="2743200" algn="l" defTabSz="914400" rtl="0" eaLnBrk="1" latinLnBrk="0" hangingPunct="1">
                        <a:defRPr sz="1800" b="1" kern="1200">
                          <a:solidFill>
                            <a:schemeClr val="dk1"/>
                          </a:solidFill>
                          <a:latin typeface="Tahoma"/>
                          <a:cs typeface="Arial"/>
                        </a:defRPr>
                      </a:lvl7pPr>
                      <a:lvl8pPr marL="3200400" algn="l" defTabSz="914400" rtl="0" eaLnBrk="1" latinLnBrk="0" hangingPunct="1">
                        <a:defRPr sz="1800" b="1" kern="1200">
                          <a:solidFill>
                            <a:schemeClr val="dk1"/>
                          </a:solidFill>
                          <a:latin typeface="Tahoma"/>
                          <a:cs typeface="Arial"/>
                        </a:defRPr>
                      </a:lvl8pPr>
                      <a:lvl9pPr marL="3657600" algn="l" defTabSz="914400" rtl="0" eaLnBrk="1" latinLnBrk="0" hangingPunct="1">
                        <a:defRPr sz="1800" b="1" kern="1200">
                          <a:solidFill>
                            <a:schemeClr val="dk1"/>
                          </a:solidFill>
                          <a:latin typeface="Tahoma"/>
                          <a:cs typeface="Arial"/>
                        </a:defRPr>
                      </a:lvl9p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VW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ID Buzz (new)</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ID Aero (new)</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Jetta/Jetta GLI freshen</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ID4 freshen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Tiguan redesign</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Taos freshen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Golf GTI/Golf R freshen</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Electric crossover </a:t>
                      </a:r>
                    </a:p>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Atlas/Atlas Cross Sport redesign </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23058597"/>
                  </a:ext>
                </a:extLst>
              </a:tr>
              <a:tr h="1320758">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Tesla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Robovan</a:t>
                      </a: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(new)</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Model 3 redesign?</a:t>
                      </a:r>
                    </a:p>
                    <a:p>
                      <a:r>
                        <a:rPr lang="en-US" sz="14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Robotaxi</a:t>
                      </a: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(new)</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Model X freshen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968018630"/>
                  </a:ext>
                </a:extLst>
              </a:tr>
            </a:tbl>
          </a:graphicData>
        </a:graphic>
      </p:graphicFrame>
      <p:sp>
        <p:nvSpPr>
          <p:cNvPr id="3" name="Slide Number Placeholder 2">
            <a:extLst>
              <a:ext uri="{FF2B5EF4-FFF2-40B4-BE49-F238E27FC236}">
                <a16:creationId xmlns:a16="http://schemas.microsoft.com/office/drawing/2014/main" id="{4DEA486E-E64B-CFEA-07EC-08257436E2EC}"/>
              </a:ext>
            </a:extLst>
          </p:cNvPr>
          <p:cNvSpPr>
            <a:spLocks noGrp="1"/>
          </p:cNvSpPr>
          <p:nvPr>
            <p:ph type="sldNum" sz="quarter" idx="12"/>
          </p:nvPr>
        </p:nvSpPr>
        <p:spPr/>
        <p:txBody>
          <a:bodyPr/>
          <a:lstStyle/>
          <a:p>
            <a:fld id="{BB88B489-69ED-4F0A-A940-13A5E0BFFCBC}" type="slidenum">
              <a:rPr lang="en-US" smtClean="0"/>
              <a:pPr/>
              <a:t>24</a:t>
            </a:fld>
            <a:endParaRPr lang="en-US" dirty="0"/>
          </a:p>
        </p:txBody>
      </p:sp>
      <p:sp>
        <p:nvSpPr>
          <p:cNvPr id="11" name="Text Placeholder 3">
            <a:extLst>
              <a:ext uri="{FF2B5EF4-FFF2-40B4-BE49-F238E27FC236}">
                <a16:creationId xmlns:a16="http://schemas.microsoft.com/office/drawing/2014/main" id="{C31EC9E8-DBC8-7CA4-2A0A-0EC7535FD374}"/>
              </a:ext>
            </a:extLst>
          </p:cNvPr>
          <p:cNvSpPr>
            <a:spLocks noGrp="1"/>
          </p:cNvSpPr>
          <p:nvPr>
            <p:ph type="body" sz="quarter" idx="13"/>
          </p:nvPr>
        </p:nvSpPr>
        <p:spPr>
          <a:xfrm>
            <a:off x="381000" y="6515100"/>
            <a:ext cx="9667875" cy="246063"/>
          </a:xfrm>
        </p:spPr>
        <p:txBody>
          <a:bodyPr/>
          <a:lstStyle/>
          <a:p>
            <a:r>
              <a:rPr lang="en-US" dirty="0"/>
              <a:t>Source: Automotive News</a:t>
            </a:r>
          </a:p>
        </p:txBody>
      </p:sp>
    </p:spTree>
    <p:extLst>
      <p:ext uri="{BB962C8B-B14F-4D97-AF65-F5344CB8AC3E}">
        <p14:creationId xmlns:p14="http://schemas.microsoft.com/office/powerpoint/2010/main" val="3478244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94D4-0BDD-0F71-E755-8AC76BCC17CD}"/>
              </a:ext>
            </a:extLst>
          </p:cNvPr>
          <p:cNvSpPr>
            <a:spLocks noGrp="1"/>
          </p:cNvSpPr>
          <p:nvPr>
            <p:ph type="title"/>
          </p:nvPr>
        </p:nvSpPr>
        <p:spPr>
          <a:xfrm>
            <a:off x="381000" y="179631"/>
            <a:ext cx="11455957" cy="707886"/>
          </a:xfrm>
        </p:spPr>
        <p:txBody>
          <a:bodyPr/>
          <a:lstStyle/>
          <a:p>
            <a:pPr>
              <a:lnSpc>
                <a:spcPct val="100000"/>
              </a:lnSpc>
              <a:spcAft>
                <a:spcPts val="600"/>
              </a:spcAft>
            </a:pPr>
            <a:r>
              <a:rPr lang="en-US" dirty="0">
                <a:latin typeface="Tahoma (headings)"/>
                <a:ea typeface="Tahoma" panose="020B0604030504040204" pitchFamily="34" charset="0"/>
                <a:cs typeface="Tahoma" panose="020B0604030504040204" pitchFamily="34" charset="0"/>
              </a:rPr>
              <a:t>Timeline </a:t>
            </a:r>
            <a:r>
              <a:rPr lang="en-US" dirty="0">
                <a:solidFill>
                  <a:srgbClr val="00B050"/>
                </a:solidFill>
                <a:latin typeface="Tahoma (headings)"/>
                <a:ea typeface="Tahoma" panose="020B0604030504040204" pitchFamily="34" charset="0"/>
                <a:cs typeface="Tahoma" panose="020B0604030504040204" pitchFamily="34" charset="0"/>
              </a:rPr>
              <a:t>Major Model Launches</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ontent Placeholder 5">
            <a:extLst>
              <a:ext uri="{FF2B5EF4-FFF2-40B4-BE49-F238E27FC236}">
                <a16:creationId xmlns:a16="http://schemas.microsoft.com/office/drawing/2014/main" id="{F9318CEC-72B5-3A95-18AA-74E74FC848F1}"/>
              </a:ext>
            </a:extLst>
          </p:cNvPr>
          <p:cNvGraphicFramePr>
            <a:graphicFrameLocks noGrp="1"/>
          </p:cNvGraphicFramePr>
          <p:nvPr>
            <p:ph idx="1"/>
          </p:nvPr>
        </p:nvGraphicFramePr>
        <p:xfrm>
          <a:off x="2689060" y="1104243"/>
          <a:ext cx="7035330" cy="4996134"/>
        </p:xfrm>
        <a:graphic>
          <a:graphicData uri="http://schemas.openxmlformats.org/drawingml/2006/table">
            <a:tbl>
              <a:tblPr firstRow="1" bandRow="1">
                <a:tableStyleId>{5940675A-B579-460E-94D1-54222C63F5DA}</a:tableStyleId>
              </a:tblPr>
              <a:tblGrid>
                <a:gridCol w="1673225">
                  <a:extLst>
                    <a:ext uri="{9D8B030D-6E8A-4147-A177-3AD203B41FA5}">
                      <a16:colId xmlns:a16="http://schemas.microsoft.com/office/drawing/2014/main" val="3663004351"/>
                    </a:ext>
                  </a:extLst>
                </a:gridCol>
                <a:gridCol w="1908574">
                  <a:extLst>
                    <a:ext uri="{9D8B030D-6E8A-4147-A177-3AD203B41FA5}">
                      <a16:colId xmlns:a16="http://schemas.microsoft.com/office/drawing/2014/main" val="1185395490"/>
                    </a:ext>
                  </a:extLst>
                </a:gridCol>
                <a:gridCol w="1940937">
                  <a:extLst>
                    <a:ext uri="{9D8B030D-6E8A-4147-A177-3AD203B41FA5}">
                      <a16:colId xmlns:a16="http://schemas.microsoft.com/office/drawing/2014/main" val="2409084226"/>
                    </a:ext>
                  </a:extLst>
                </a:gridCol>
                <a:gridCol w="1512594">
                  <a:extLst>
                    <a:ext uri="{9D8B030D-6E8A-4147-A177-3AD203B41FA5}">
                      <a16:colId xmlns:a16="http://schemas.microsoft.com/office/drawing/2014/main" val="1295276564"/>
                    </a:ext>
                  </a:extLst>
                </a:gridCol>
              </a:tblGrid>
              <a:tr h="558866">
                <a:tc>
                  <a:txBody>
                    <a:bodyPr/>
                    <a:lstStyle/>
                    <a:p>
                      <a:pPr algn="ctr"/>
                      <a:endParaRPr lang="en-US" sz="16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2025</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2026</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85177576"/>
                  </a:ext>
                </a:extLst>
              </a:tr>
              <a:tr h="825027">
                <a:tc>
                  <a:txBody>
                    <a:bodyPr/>
                    <a:lstStyle>
                      <a:lvl1pPr marL="0" algn="l" defTabSz="914400" rtl="0" eaLnBrk="1" latinLnBrk="0" hangingPunct="1">
                        <a:defRPr sz="1800" b="1" kern="1200">
                          <a:solidFill>
                            <a:schemeClr val="dk1"/>
                          </a:solidFill>
                          <a:latin typeface="Tahoma"/>
                          <a:cs typeface="Arial"/>
                        </a:defRPr>
                      </a:lvl1pPr>
                      <a:lvl2pPr marL="457200" algn="l" defTabSz="914400" rtl="0" eaLnBrk="1" latinLnBrk="0" hangingPunct="1">
                        <a:defRPr sz="1800" b="1" kern="1200">
                          <a:solidFill>
                            <a:schemeClr val="dk1"/>
                          </a:solidFill>
                          <a:latin typeface="Tahoma"/>
                          <a:cs typeface="Arial"/>
                        </a:defRPr>
                      </a:lvl2pPr>
                      <a:lvl3pPr marL="914400" algn="l" defTabSz="914400" rtl="0" eaLnBrk="1" latinLnBrk="0" hangingPunct="1">
                        <a:defRPr sz="1800" b="1" kern="1200">
                          <a:solidFill>
                            <a:schemeClr val="dk1"/>
                          </a:solidFill>
                          <a:latin typeface="Tahoma"/>
                          <a:cs typeface="Arial"/>
                        </a:defRPr>
                      </a:lvl3pPr>
                      <a:lvl4pPr marL="1371600" algn="l" defTabSz="914400" rtl="0" eaLnBrk="1" latinLnBrk="0" hangingPunct="1">
                        <a:defRPr sz="1800" b="1" kern="1200">
                          <a:solidFill>
                            <a:schemeClr val="dk1"/>
                          </a:solidFill>
                          <a:latin typeface="Tahoma"/>
                          <a:cs typeface="Arial"/>
                        </a:defRPr>
                      </a:lvl4pPr>
                      <a:lvl5pPr marL="1828800" algn="l" defTabSz="914400" rtl="0" eaLnBrk="1" latinLnBrk="0" hangingPunct="1">
                        <a:defRPr sz="1800" b="1" kern="1200">
                          <a:solidFill>
                            <a:schemeClr val="dk1"/>
                          </a:solidFill>
                          <a:latin typeface="Tahoma"/>
                          <a:cs typeface="Arial"/>
                        </a:defRPr>
                      </a:lvl5pPr>
                      <a:lvl6pPr marL="2286000" algn="l" defTabSz="914400" rtl="0" eaLnBrk="1" latinLnBrk="0" hangingPunct="1">
                        <a:defRPr sz="1800" b="1" kern="1200">
                          <a:solidFill>
                            <a:schemeClr val="dk1"/>
                          </a:solidFill>
                          <a:latin typeface="Tahoma"/>
                          <a:cs typeface="Arial"/>
                        </a:defRPr>
                      </a:lvl6pPr>
                      <a:lvl7pPr marL="2743200" algn="l" defTabSz="914400" rtl="0" eaLnBrk="1" latinLnBrk="0" hangingPunct="1">
                        <a:defRPr sz="1800" b="1" kern="1200">
                          <a:solidFill>
                            <a:schemeClr val="dk1"/>
                          </a:solidFill>
                          <a:latin typeface="Tahoma"/>
                          <a:cs typeface="Arial"/>
                        </a:defRPr>
                      </a:lvl7pPr>
                      <a:lvl8pPr marL="3200400" algn="l" defTabSz="914400" rtl="0" eaLnBrk="1" latinLnBrk="0" hangingPunct="1">
                        <a:defRPr sz="1800" b="1" kern="1200">
                          <a:solidFill>
                            <a:schemeClr val="dk1"/>
                          </a:solidFill>
                          <a:latin typeface="Tahoma"/>
                          <a:cs typeface="Arial"/>
                        </a:defRPr>
                      </a:lvl8pPr>
                      <a:lvl9pPr marL="3657600" algn="l" defTabSz="914400" rtl="0" eaLnBrk="1" latinLnBrk="0" hangingPunct="1">
                        <a:defRPr sz="1800" b="1" kern="1200">
                          <a:solidFill>
                            <a:schemeClr val="dk1"/>
                          </a:solidFill>
                          <a:latin typeface="Tahoma"/>
                          <a:cs typeface="Arial"/>
                        </a:defRPr>
                      </a:lvl9p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Alfa Romeo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Small crossover</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Stelvio</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redesign </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Giulia redesign </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23058597"/>
                  </a:ext>
                </a:extLst>
              </a:tr>
              <a:tr h="749147">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Chrysler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crossover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404355517"/>
                  </a:ext>
                </a:extLst>
              </a:tr>
              <a:tr h="900017">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Dodge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Charger Daytona EV (new)</a:t>
                      </a:r>
                    </a:p>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Challenger EV (new)</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905625828"/>
                  </a:ext>
                </a:extLst>
              </a:tr>
              <a:tr h="868218">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Jeep</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Recon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Wagoneer S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Wagoneer/Grand Wagoneer 4xe (new)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Cherokee redesign?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Renegade redesign?</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653528664"/>
                  </a:ext>
                </a:extLst>
              </a:tr>
              <a:tr h="1018197">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Ram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1500 EV (new)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968018630"/>
                  </a:ext>
                </a:extLst>
              </a:tr>
            </a:tbl>
          </a:graphicData>
        </a:graphic>
      </p:graphicFrame>
      <p:sp>
        <p:nvSpPr>
          <p:cNvPr id="3" name="Slide Number Placeholder 2">
            <a:extLst>
              <a:ext uri="{FF2B5EF4-FFF2-40B4-BE49-F238E27FC236}">
                <a16:creationId xmlns:a16="http://schemas.microsoft.com/office/drawing/2014/main" id="{B25CA512-B8D8-2326-C311-A7A2705F2263}"/>
              </a:ext>
            </a:extLst>
          </p:cNvPr>
          <p:cNvSpPr>
            <a:spLocks noGrp="1"/>
          </p:cNvSpPr>
          <p:nvPr>
            <p:ph type="sldNum" sz="quarter" idx="12"/>
          </p:nvPr>
        </p:nvSpPr>
        <p:spPr/>
        <p:txBody>
          <a:bodyPr/>
          <a:lstStyle/>
          <a:p>
            <a:fld id="{BB88B489-69ED-4F0A-A940-13A5E0BFFCBC}" type="slidenum">
              <a:rPr lang="en-US" smtClean="0"/>
              <a:pPr/>
              <a:t>25</a:t>
            </a:fld>
            <a:endParaRPr lang="en-US" dirty="0"/>
          </a:p>
        </p:txBody>
      </p:sp>
      <p:sp>
        <p:nvSpPr>
          <p:cNvPr id="11" name="Text Placeholder 3">
            <a:extLst>
              <a:ext uri="{FF2B5EF4-FFF2-40B4-BE49-F238E27FC236}">
                <a16:creationId xmlns:a16="http://schemas.microsoft.com/office/drawing/2014/main" id="{1F84F30F-8187-F768-0121-865E624D9DFF}"/>
              </a:ext>
            </a:extLst>
          </p:cNvPr>
          <p:cNvSpPr>
            <a:spLocks noGrp="1"/>
          </p:cNvSpPr>
          <p:nvPr>
            <p:ph type="body" sz="quarter" idx="13"/>
          </p:nvPr>
        </p:nvSpPr>
        <p:spPr>
          <a:xfrm>
            <a:off x="381000" y="6515100"/>
            <a:ext cx="9667875" cy="246063"/>
          </a:xfrm>
        </p:spPr>
        <p:txBody>
          <a:bodyPr/>
          <a:lstStyle/>
          <a:p>
            <a:r>
              <a:rPr lang="en-US" dirty="0"/>
              <a:t>Source: Automotive News</a:t>
            </a:r>
          </a:p>
        </p:txBody>
      </p:sp>
    </p:spTree>
    <p:extLst>
      <p:ext uri="{BB962C8B-B14F-4D97-AF65-F5344CB8AC3E}">
        <p14:creationId xmlns:p14="http://schemas.microsoft.com/office/powerpoint/2010/main" val="486302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94D4-0BDD-0F71-E755-8AC76BCC17CD}"/>
              </a:ext>
            </a:extLst>
          </p:cNvPr>
          <p:cNvSpPr>
            <a:spLocks noGrp="1"/>
          </p:cNvSpPr>
          <p:nvPr>
            <p:ph type="title"/>
          </p:nvPr>
        </p:nvSpPr>
        <p:spPr>
          <a:xfrm>
            <a:off x="381000" y="179631"/>
            <a:ext cx="11455957" cy="707886"/>
          </a:xfrm>
        </p:spPr>
        <p:txBody>
          <a:bodyPr/>
          <a:lstStyle/>
          <a:p>
            <a:pPr>
              <a:lnSpc>
                <a:spcPct val="100000"/>
              </a:lnSpc>
              <a:spcAft>
                <a:spcPts val="600"/>
              </a:spcAft>
            </a:pPr>
            <a:r>
              <a:rPr lang="en-US" dirty="0">
                <a:latin typeface="Tahoma (headings)"/>
                <a:ea typeface="Tahoma" panose="020B0604030504040204" pitchFamily="34" charset="0"/>
                <a:cs typeface="Tahoma" panose="020B0604030504040204" pitchFamily="34" charset="0"/>
              </a:rPr>
              <a:t>Timeline </a:t>
            </a:r>
            <a:r>
              <a:rPr lang="en-US" dirty="0">
                <a:solidFill>
                  <a:srgbClr val="00B050"/>
                </a:solidFill>
                <a:latin typeface="Tahoma (headings)"/>
                <a:ea typeface="Tahoma" panose="020B0604030504040204" pitchFamily="34" charset="0"/>
                <a:cs typeface="Tahoma" panose="020B0604030504040204" pitchFamily="34" charset="0"/>
              </a:rPr>
              <a:t>Major Model Launches</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ontent Placeholder 5">
            <a:extLst>
              <a:ext uri="{FF2B5EF4-FFF2-40B4-BE49-F238E27FC236}">
                <a16:creationId xmlns:a16="http://schemas.microsoft.com/office/drawing/2014/main" id="{F9318CEC-72B5-3A95-18AA-74E74FC848F1}"/>
              </a:ext>
            </a:extLst>
          </p:cNvPr>
          <p:cNvGraphicFramePr>
            <a:graphicFrameLocks noGrp="1"/>
          </p:cNvGraphicFramePr>
          <p:nvPr>
            <p:ph idx="1"/>
          </p:nvPr>
        </p:nvGraphicFramePr>
        <p:xfrm>
          <a:off x="2868063" y="1088773"/>
          <a:ext cx="6639825" cy="4168020"/>
        </p:xfrm>
        <a:graphic>
          <a:graphicData uri="http://schemas.openxmlformats.org/drawingml/2006/table">
            <a:tbl>
              <a:tblPr firstRow="1" bandRow="1">
                <a:tableStyleId>{5940675A-B579-460E-94D1-54222C63F5DA}</a:tableStyleId>
              </a:tblPr>
              <a:tblGrid>
                <a:gridCol w="1495175">
                  <a:extLst>
                    <a:ext uri="{9D8B030D-6E8A-4147-A177-3AD203B41FA5}">
                      <a16:colId xmlns:a16="http://schemas.microsoft.com/office/drawing/2014/main" val="3663004351"/>
                    </a:ext>
                  </a:extLst>
                </a:gridCol>
                <a:gridCol w="1825442">
                  <a:extLst>
                    <a:ext uri="{9D8B030D-6E8A-4147-A177-3AD203B41FA5}">
                      <a16:colId xmlns:a16="http://schemas.microsoft.com/office/drawing/2014/main" val="1185395490"/>
                    </a:ext>
                  </a:extLst>
                </a:gridCol>
                <a:gridCol w="1940937">
                  <a:extLst>
                    <a:ext uri="{9D8B030D-6E8A-4147-A177-3AD203B41FA5}">
                      <a16:colId xmlns:a16="http://schemas.microsoft.com/office/drawing/2014/main" val="2409084226"/>
                    </a:ext>
                  </a:extLst>
                </a:gridCol>
                <a:gridCol w="1378271">
                  <a:extLst>
                    <a:ext uri="{9D8B030D-6E8A-4147-A177-3AD203B41FA5}">
                      <a16:colId xmlns:a16="http://schemas.microsoft.com/office/drawing/2014/main" val="1295276564"/>
                    </a:ext>
                  </a:extLst>
                </a:gridCol>
              </a:tblGrid>
              <a:tr h="558866">
                <a:tc>
                  <a:txBody>
                    <a:bodyPr/>
                    <a:lstStyle/>
                    <a:p>
                      <a:pPr algn="ctr"/>
                      <a:endParaRPr lang="en-US" sz="16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2025</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2026</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85177576"/>
                  </a:ext>
                </a:extLst>
              </a:tr>
              <a:tr h="825027">
                <a:tc>
                  <a:txBody>
                    <a:bodyPr/>
                    <a:lstStyle>
                      <a:lvl1pPr marL="0" algn="l" defTabSz="914400" rtl="0" eaLnBrk="1" latinLnBrk="0" hangingPunct="1">
                        <a:defRPr sz="1800" b="1" kern="1200">
                          <a:solidFill>
                            <a:schemeClr val="dk1"/>
                          </a:solidFill>
                          <a:latin typeface="Tahoma"/>
                          <a:cs typeface="Arial"/>
                        </a:defRPr>
                      </a:lvl1pPr>
                      <a:lvl2pPr marL="457200" algn="l" defTabSz="914400" rtl="0" eaLnBrk="1" latinLnBrk="0" hangingPunct="1">
                        <a:defRPr sz="1800" b="1" kern="1200">
                          <a:solidFill>
                            <a:schemeClr val="dk1"/>
                          </a:solidFill>
                          <a:latin typeface="Tahoma"/>
                          <a:cs typeface="Arial"/>
                        </a:defRPr>
                      </a:lvl2pPr>
                      <a:lvl3pPr marL="914400" algn="l" defTabSz="914400" rtl="0" eaLnBrk="1" latinLnBrk="0" hangingPunct="1">
                        <a:defRPr sz="1800" b="1" kern="1200">
                          <a:solidFill>
                            <a:schemeClr val="dk1"/>
                          </a:solidFill>
                          <a:latin typeface="Tahoma"/>
                          <a:cs typeface="Arial"/>
                        </a:defRPr>
                      </a:lvl3pPr>
                      <a:lvl4pPr marL="1371600" algn="l" defTabSz="914400" rtl="0" eaLnBrk="1" latinLnBrk="0" hangingPunct="1">
                        <a:defRPr sz="1800" b="1" kern="1200">
                          <a:solidFill>
                            <a:schemeClr val="dk1"/>
                          </a:solidFill>
                          <a:latin typeface="Tahoma"/>
                          <a:cs typeface="Arial"/>
                        </a:defRPr>
                      </a:lvl4pPr>
                      <a:lvl5pPr marL="1828800" algn="l" defTabSz="914400" rtl="0" eaLnBrk="1" latinLnBrk="0" hangingPunct="1">
                        <a:defRPr sz="1800" b="1" kern="1200">
                          <a:solidFill>
                            <a:schemeClr val="dk1"/>
                          </a:solidFill>
                          <a:latin typeface="Tahoma"/>
                          <a:cs typeface="Arial"/>
                        </a:defRPr>
                      </a:lvl5pPr>
                      <a:lvl6pPr marL="2286000" algn="l" defTabSz="914400" rtl="0" eaLnBrk="1" latinLnBrk="0" hangingPunct="1">
                        <a:defRPr sz="1800" b="1" kern="1200">
                          <a:solidFill>
                            <a:schemeClr val="dk1"/>
                          </a:solidFill>
                          <a:latin typeface="Tahoma"/>
                          <a:cs typeface="Arial"/>
                        </a:defRPr>
                      </a:lvl6pPr>
                      <a:lvl7pPr marL="2743200" algn="l" defTabSz="914400" rtl="0" eaLnBrk="1" latinLnBrk="0" hangingPunct="1">
                        <a:defRPr sz="1800" b="1" kern="1200">
                          <a:solidFill>
                            <a:schemeClr val="dk1"/>
                          </a:solidFill>
                          <a:latin typeface="Tahoma"/>
                          <a:cs typeface="Arial"/>
                        </a:defRPr>
                      </a:lvl7pPr>
                      <a:lvl8pPr marL="3200400" algn="l" defTabSz="914400" rtl="0" eaLnBrk="1" latinLnBrk="0" hangingPunct="1">
                        <a:defRPr sz="1800" b="1" kern="1200">
                          <a:solidFill>
                            <a:schemeClr val="dk1"/>
                          </a:solidFill>
                          <a:latin typeface="Tahoma"/>
                          <a:cs typeface="Arial"/>
                        </a:defRPr>
                      </a:lvl8pPr>
                      <a:lvl9pPr marL="3657600" algn="l" defTabSz="914400" rtl="0" eaLnBrk="1" latinLnBrk="0" hangingPunct="1">
                        <a:defRPr sz="1800" b="1" kern="1200">
                          <a:solidFill>
                            <a:schemeClr val="dk1"/>
                          </a:solidFill>
                          <a:latin typeface="Tahoma"/>
                          <a:cs typeface="Arial"/>
                        </a:defRPr>
                      </a:lvl9p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Aston Martin</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Valhalla (new)  </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Electronic vehicle </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23058597"/>
                  </a:ext>
                </a:extLst>
              </a:tr>
              <a:tr h="657871">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Bentley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Continental reengineering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SUV</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sedan </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404355517"/>
                  </a:ext>
                </a:extLst>
              </a:tr>
              <a:tr h="1057619">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Ferrari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Font-engine V-12 model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Rear-engine V-12 model</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vehicle </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905625828"/>
                  </a:ext>
                </a:extLst>
              </a:tr>
              <a:tr h="1068637">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Lamborghini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Huracan reengineering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2+2 GT (new)</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653528664"/>
                  </a:ext>
                </a:extLst>
              </a:tr>
            </a:tbl>
          </a:graphicData>
        </a:graphic>
      </p:graphicFrame>
      <p:sp>
        <p:nvSpPr>
          <p:cNvPr id="3" name="Slide Number Placeholder 2">
            <a:extLst>
              <a:ext uri="{FF2B5EF4-FFF2-40B4-BE49-F238E27FC236}">
                <a16:creationId xmlns:a16="http://schemas.microsoft.com/office/drawing/2014/main" id="{E474E40E-CE0B-2530-80B1-3FDAFE0A8791}"/>
              </a:ext>
            </a:extLst>
          </p:cNvPr>
          <p:cNvSpPr>
            <a:spLocks noGrp="1"/>
          </p:cNvSpPr>
          <p:nvPr>
            <p:ph type="sldNum" sz="quarter" idx="12"/>
          </p:nvPr>
        </p:nvSpPr>
        <p:spPr/>
        <p:txBody>
          <a:bodyPr/>
          <a:lstStyle/>
          <a:p>
            <a:fld id="{BB88B489-69ED-4F0A-A940-13A5E0BFFCBC}" type="slidenum">
              <a:rPr lang="en-US" smtClean="0"/>
              <a:pPr/>
              <a:t>26</a:t>
            </a:fld>
            <a:endParaRPr lang="en-US" dirty="0"/>
          </a:p>
        </p:txBody>
      </p:sp>
      <p:sp>
        <p:nvSpPr>
          <p:cNvPr id="11" name="Text Placeholder 3">
            <a:extLst>
              <a:ext uri="{FF2B5EF4-FFF2-40B4-BE49-F238E27FC236}">
                <a16:creationId xmlns:a16="http://schemas.microsoft.com/office/drawing/2014/main" id="{79F89487-D972-A35C-4B03-296E4A7BBCCF}"/>
              </a:ext>
            </a:extLst>
          </p:cNvPr>
          <p:cNvSpPr>
            <a:spLocks noGrp="1"/>
          </p:cNvSpPr>
          <p:nvPr>
            <p:ph type="body" sz="quarter" idx="13"/>
          </p:nvPr>
        </p:nvSpPr>
        <p:spPr>
          <a:xfrm>
            <a:off x="381000" y="6515100"/>
            <a:ext cx="9667875" cy="246063"/>
          </a:xfrm>
        </p:spPr>
        <p:txBody>
          <a:bodyPr/>
          <a:lstStyle/>
          <a:p>
            <a:r>
              <a:rPr lang="en-US" dirty="0"/>
              <a:t>Source: Automotive News</a:t>
            </a:r>
          </a:p>
        </p:txBody>
      </p:sp>
    </p:spTree>
    <p:extLst>
      <p:ext uri="{BB962C8B-B14F-4D97-AF65-F5344CB8AC3E}">
        <p14:creationId xmlns:p14="http://schemas.microsoft.com/office/powerpoint/2010/main" val="1494649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94D4-0BDD-0F71-E755-8AC76BCC17CD}"/>
              </a:ext>
            </a:extLst>
          </p:cNvPr>
          <p:cNvSpPr>
            <a:spLocks noGrp="1"/>
          </p:cNvSpPr>
          <p:nvPr>
            <p:ph type="title"/>
          </p:nvPr>
        </p:nvSpPr>
        <p:spPr>
          <a:xfrm>
            <a:off x="381000" y="179631"/>
            <a:ext cx="11455957" cy="707886"/>
          </a:xfrm>
        </p:spPr>
        <p:txBody>
          <a:bodyPr/>
          <a:lstStyle/>
          <a:p>
            <a:pPr>
              <a:lnSpc>
                <a:spcPct val="100000"/>
              </a:lnSpc>
              <a:spcAft>
                <a:spcPts val="600"/>
              </a:spcAft>
            </a:pPr>
            <a:r>
              <a:rPr lang="en-US" dirty="0">
                <a:latin typeface="Tahoma (headings)"/>
                <a:ea typeface="Tahoma" panose="020B0604030504040204" pitchFamily="34" charset="0"/>
                <a:cs typeface="Tahoma" panose="020B0604030504040204" pitchFamily="34" charset="0"/>
              </a:rPr>
              <a:t>Timeline </a:t>
            </a:r>
            <a:r>
              <a:rPr lang="en-US" dirty="0">
                <a:solidFill>
                  <a:srgbClr val="00B050"/>
                </a:solidFill>
                <a:latin typeface="Tahoma (headings)"/>
                <a:ea typeface="Tahoma" panose="020B0604030504040204" pitchFamily="34" charset="0"/>
                <a:cs typeface="Tahoma" panose="020B0604030504040204" pitchFamily="34" charset="0"/>
              </a:rPr>
              <a:t>Major Model Launches</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ontent Placeholder 5">
            <a:extLst>
              <a:ext uri="{FF2B5EF4-FFF2-40B4-BE49-F238E27FC236}">
                <a16:creationId xmlns:a16="http://schemas.microsoft.com/office/drawing/2014/main" id="{F9318CEC-72B5-3A95-18AA-74E74FC848F1}"/>
              </a:ext>
            </a:extLst>
          </p:cNvPr>
          <p:cNvGraphicFramePr>
            <a:graphicFrameLocks noGrp="1"/>
          </p:cNvGraphicFramePr>
          <p:nvPr>
            <p:ph idx="1"/>
          </p:nvPr>
        </p:nvGraphicFramePr>
        <p:xfrm>
          <a:off x="2980861" y="1095104"/>
          <a:ext cx="6589892" cy="5214561"/>
        </p:xfrm>
        <a:graphic>
          <a:graphicData uri="http://schemas.openxmlformats.org/drawingml/2006/table">
            <a:tbl>
              <a:tblPr firstRow="1" bandRow="1">
                <a:tableStyleId>{5940675A-B579-460E-94D1-54222C63F5DA}</a:tableStyleId>
              </a:tblPr>
              <a:tblGrid>
                <a:gridCol w="1253465">
                  <a:extLst>
                    <a:ext uri="{9D8B030D-6E8A-4147-A177-3AD203B41FA5}">
                      <a16:colId xmlns:a16="http://schemas.microsoft.com/office/drawing/2014/main" val="3663004351"/>
                    </a:ext>
                  </a:extLst>
                </a:gridCol>
                <a:gridCol w="1770293">
                  <a:extLst>
                    <a:ext uri="{9D8B030D-6E8A-4147-A177-3AD203B41FA5}">
                      <a16:colId xmlns:a16="http://schemas.microsoft.com/office/drawing/2014/main" val="1185395490"/>
                    </a:ext>
                  </a:extLst>
                </a:gridCol>
                <a:gridCol w="1947845">
                  <a:extLst>
                    <a:ext uri="{9D8B030D-6E8A-4147-A177-3AD203B41FA5}">
                      <a16:colId xmlns:a16="http://schemas.microsoft.com/office/drawing/2014/main" val="2409084226"/>
                    </a:ext>
                  </a:extLst>
                </a:gridCol>
                <a:gridCol w="1618289">
                  <a:extLst>
                    <a:ext uri="{9D8B030D-6E8A-4147-A177-3AD203B41FA5}">
                      <a16:colId xmlns:a16="http://schemas.microsoft.com/office/drawing/2014/main" val="1295276564"/>
                    </a:ext>
                  </a:extLst>
                </a:gridCol>
              </a:tblGrid>
              <a:tr h="558866">
                <a:tc>
                  <a:txBody>
                    <a:bodyPr/>
                    <a:lstStyle/>
                    <a:p>
                      <a:pPr algn="ctr"/>
                      <a:endParaRPr lang="en-US" sz="16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2025</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2026</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85177576"/>
                  </a:ext>
                </a:extLst>
              </a:tr>
              <a:tr h="701207">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Lucid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Gravity (new) </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Air freshen? </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Midsize platform </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14988951"/>
                  </a:ext>
                </a:extLst>
              </a:tr>
              <a:tr h="701207">
                <a:tc>
                  <a:txBody>
                    <a:bodyPr/>
                    <a:lstStyle>
                      <a:lvl1pPr marL="0" algn="l" defTabSz="914400" rtl="0" eaLnBrk="1" latinLnBrk="0" hangingPunct="1">
                        <a:defRPr sz="1800" b="1" kern="1200">
                          <a:solidFill>
                            <a:schemeClr val="dk1"/>
                          </a:solidFill>
                          <a:latin typeface="Tahoma"/>
                          <a:cs typeface="Arial"/>
                        </a:defRPr>
                      </a:lvl1pPr>
                      <a:lvl2pPr marL="457200" algn="l" defTabSz="914400" rtl="0" eaLnBrk="1" latinLnBrk="0" hangingPunct="1">
                        <a:defRPr sz="1800" b="1" kern="1200">
                          <a:solidFill>
                            <a:schemeClr val="dk1"/>
                          </a:solidFill>
                          <a:latin typeface="Tahoma"/>
                          <a:cs typeface="Arial"/>
                        </a:defRPr>
                      </a:lvl2pPr>
                      <a:lvl3pPr marL="914400" algn="l" defTabSz="914400" rtl="0" eaLnBrk="1" latinLnBrk="0" hangingPunct="1">
                        <a:defRPr sz="1800" b="1" kern="1200">
                          <a:solidFill>
                            <a:schemeClr val="dk1"/>
                          </a:solidFill>
                          <a:latin typeface="Tahoma"/>
                          <a:cs typeface="Arial"/>
                        </a:defRPr>
                      </a:lvl3pPr>
                      <a:lvl4pPr marL="1371600" algn="l" defTabSz="914400" rtl="0" eaLnBrk="1" latinLnBrk="0" hangingPunct="1">
                        <a:defRPr sz="1800" b="1" kern="1200">
                          <a:solidFill>
                            <a:schemeClr val="dk1"/>
                          </a:solidFill>
                          <a:latin typeface="Tahoma"/>
                          <a:cs typeface="Arial"/>
                        </a:defRPr>
                      </a:lvl4pPr>
                      <a:lvl5pPr marL="1828800" algn="l" defTabSz="914400" rtl="0" eaLnBrk="1" latinLnBrk="0" hangingPunct="1">
                        <a:defRPr sz="1800" b="1" kern="1200">
                          <a:solidFill>
                            <a:schemeClr val="dk1"/>
                          </a:solidFill>
                          <a:latin typeface="Tahoma"/>
                          <a:cs typeface="Arial"/>
                        </a:defRPr>
                      </a:lvl5pPr>
                      <a:lvl6pPr marL="2286000" algn="l" defTabSz="914400" rtl="0" eaLnBrk="1" latinLnBrk="0" hangingPunct="1">
                        <a:defRPr sz="1800" b="1" kern="1200">
                          <a:solidFill>
                            <a:schemeClr val="dk1"/>
                          </a:solidFill>
                          <a:latin typeface="Tahoma"/>
                          <a:cs typeface="Arial"/>
                        </a:defRPr>
                      </a:lvl6pPr>
                      <a:lvl7pPr marL="2743200" algn="l" defTabSz="914400" rtl="0" eaLnBrk="1" latinLnBrk="0" hangingPunct="1">
                        <a:defRPr sz="1800" b="1" kern="1200">
                          <a:solidFill>
                            <a:schemeClr val="dk1"/>
                          </a:solidFill>
                          <a:latin typeface="Tahoma"/>
                          <a:cs typeface="Arial"/>
                        </a:defRPr>
                      </a:lvl7pPr>
                      <a:lvl8pPr marL="3200400" algn="l" defTabSz="914400" rtl="0" eaLnBrk="1" latinLnBrk="0" hangingPunct="1">
                        <a:defRPr sz="1800" b="1" kern="1200">
                          <a:solidFill>
                            <a:schemeClr val="dk1"/>
                          </a:solidFill>
                          <a:latin typeface="Tahoma"/>
                          <a:cs typeface="Arial"/>
                        </a:defRPr>
                      </a:lvl8pPr>
                      <a:lvl9pPr marL="3657600" algn="l" defTabSz="914400" rtl="0" eaLnBrk="1" latinLnBrk="0" hangingPunct="1">
                        <a:defRPr sz="1800" b="1" kern="1200">
                          <a:solidFill>
                            <a:schemeClr val="dk1"/>
                          </a:solidFill>
                          <a:latin typeface="Tahoma"/>
                          <a:cs typeface="Arial"/>
                        </a:defRPr>
                      </a:lvl9p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Maserati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Quattroporte redesign?</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Electric MC20 (new) </a:t>
                      </a:r>
                    </a:p>
                  </a:txBody>
                  <a:tcPr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Electric  Levante? (new)</a:t>
                      </a:r>
                    </a:p>
                  </a:txBody>
                  <a:tcPr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23058597"/>
                  </a:ext>
                </a:extLst>
              </a:tr>
              <a:tr h="749147">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McLaren</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P1 successor (new) </a:t>
                      </a: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720S redesign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GT redesign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404355517"/>
                  </a:ext>
                </a:extLst>
              </a:tr>
              <a:tr h="749147">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Porsche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Macan (new)</a:t>
                      </a: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Hybrid 911?</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Cayenne? (new)</a:t>
                      </a: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718 Cayman (new)</a:t>
                      </a: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718 Boxster (new)</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large crossover</a:t>
                      </a: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Cayenne redesign </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254477052"/>
                  </a:ext>
                </a:extLst>
              </a:tr>
              <a:tr h="749147">
                <a:tc>
                  <a:txBody>
                    <a:bodyPr/>
                    <a:lstStyle/>
                    <a:p>
                      <a:pPr algn="ct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Rivian</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R1T freshen </a:t>
                      </a: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R1X (new)</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R2T? (new)</a:t>
                      </a: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R2S? (new)</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endPar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544265949"/>
                  </a:ext>
                </a:extLst>
              </a:tr>
              <a:tr h="749147">
                <a:tc>
                  <a:txBody>
                    <a:bodyP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Rolls-Royce</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Black Badge </a:t>
                      </a:r>
                      <a:r>
                        <a:rPr lang="en-US" sz="12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Spectre</a:t>
                      </a:r>
                      <a:endPar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EV (new)</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Electric crossover?</a:t>
                      </a:r>
                    </a:p>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Cullinan freshen </a:t>
                      </a:r>
                    </a:p>
                  </a:txBody>
                  <a:tcPr marL="182880" marR="45720"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Ghost freshen </a:t>
                      </a:r>
                    </a:p>
                  </a:txBody>
                  <a:tcPr marL="182880" marR="45720"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4044847424"/>
                  </a:ext>
                </a:extLst>
              </a:tr>
            </a:tbl>
          </a:graphicData>
        </a:graphic>
      </p:graphicFrame>
      <p:sp>
        <p:nvSpPr>
          <p:cNvPr id="3" name="Slide Number Placeholder 2">
            <a:extLst>
              <a:ext uri="{FF2B5EF4-FFF2-40B4-BE49-F238E27FC236}">
                <a16:creationId xmlns:a16="http://schemas.microsoft.com/office/drawing/2014/main" id="{AE53AB6C-C0E5-DF35-8AC6-DD6C8CC605CA}"/>
              </a:ext>
            </a:extLst>
          </p:cNvPr>
          <p:cNvSpPr>
            <a:spLocks noGrp="1"/>
          </p:cNvSpPr>
          <p:nvPr>
            <p:ph type="sldNum" sz="quarter" idx="12"/>
          </p:nvPr>
        </p:nvSpPr>
        <p:spPr/>
        <p:txBody>
          <a:bodyPr/>
          <a:lstStyle/>
          <a:p>
            <a:fld id="{BB88B489-69ED-4F0A-A940-13A5E0BFFCBC}" type="slidenum">
              <a:rPr lang="en-US" smtClean="0"/>
              <a:pPr/>
              <a:t>27</a:t>
            </a:fld>
            <a:endParaRPr lang="en-US" dirty="0"/>
          </a:p>
        </p:txBody>
      </p:sp>
      <p:sp>
        <p:nvSpPr>
          <p:cNvPr id="7" name="Text Placeholder 3">
            <a:extLst>
              <a:ext uri="{FF2B5EF4-FFF2-40B4-BE49-F238E27FC236}">
                <a16:creationId xmlns:a16="http://schemas.microsoft.com/office/drawing/2014/main" id="{9B927C9A-DE53-87C4-3ECD-0D7FFEFC5F26}"/>
              </a:ext>
            </a:extLst>
          </p:cNvPr>
          <p:cNvSpPr>
            <a:spLocks noGrp="1"/>
          </p:cNvSpPr>
          <p:nvPr>
            <p:ph type="body" sz="quarter" idx="13"/>
          </p:nvPr>
        </p:nvSpPr>
        <p:spPr>
          <a:xfrm>
            <a:off x="381000" y="6515100"/>
            <a:ext cx="9667875" cy="246063"/>
          </a:xfrm>
        </p:spPr>
        <p:txBody>
          <a:bodyPr/>
          <a:lstStyle/>
          <a:p>
            <a:r>
              <a:rPr lang="en-US" dirty="0"/>
              <a:t>Source: Automotive News</a:t>
            </a:r>
          </a:p>
        </p:txBody>
      </p:sp>
    </p:spTree>
    <p:extLst>
      <p:ext uri="{BB962C8B-B14F-4D97-AF65-F5344CB8AC3E}">
        <p14:creationId xmlns:p14="http://schemas.microsoft.com/office/powerpoint/2010/main" val="152065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5881"/>
            <a:ext cx="11455957" cy="707886"/>
          </a:xfrm>
        </p:spPr>
        <p:txBody>
          <a:bodyPr/>
          <a:lstStyle/>
          <a:p>
            <a:pPr lvl="0">
              <a:lnSpc>
                <a:spcPct val="100000"/>
              </a:lnSpc>
              <a:spcBef>
                <a:spcPts val="0"/>
              </a:spcBef>
            </a:pPr>
            <a:r>
              <a:rPr lang="en-US" dirty="0"/>
              <a:t>Automotive: </a:t>
            </a:r>
            <a:r>
              <a:rPr lang="en-US" dirty="0">
                <a:solidFill>
                  <a:srgbClr val="00B050"/>
                </a:solidFill>
                <a:ea typeface="+mn-ea"/>
              </a:rPr>
              <a:t>Tier 1 Media Spend</a:t>
            </a:r>
            <a:endParaRPr lang="en-US" dirty="0">
              <a:solidFill>
                <a:srgbClr val="00B05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361465"/>
            <a:ext cx="9584803" cy="400110"/>
          </a:xfrm>
        </p:spPr>
        <p:txBody>
          <a:bodyPr/>
          <a:lstStyle/>
          <a:p>
            <a:pPr marL="457189" indent="-457189" eaLnBrk="0" hangingPunct="0">
              <a:defRPr/>
            </a:pPr>
            <a:r>
              <a:rPr lang="en-US" dirty="0"/>
              <a:t>Source: </a:t>
            </a:r>
            <a:r>
              <a:rPr lang="en-US" dirty="0" err="1"/>
              <a:t>Vivvix</a:t>
            </a:r>
            <a:r>
              <a:rPr lang="en-US" dirty="0"/>
              <a:t>, </a:t>
            </a:r>
            <a:r>
              <a:rPr lang="en-US" kern="0" dirty="0">
                <a:solidFill>
                  <a:sysClr val="windowText" lastClr="000000"/>
                </a:solidFill>
              </a:rPr>
              <a:t>1/1/2023-12/31/2023. Tier 1 Automotive spending; Linear TV = Network, Spot, Cable Network, Syndication and Spanish-Language Network;</a:t>
            </a:r>
            <a:br>
              <a:rPr lang="en-US" kern="0" dirty="0">
                <a:solidFill>
                  <a:sysClr val="windowText" lastClr="000000"/>
                </a:solidFill>
              </a:rPr>
            </a:br>
            <a:r>
              <a:rPr lang="en-US" kern="0" dirty="0">
                <a:solidFill>
                  <a:sysClr val="windowText" lastClr="000000"/>
                </a:solidFill>
              </a:rPr>
              <a:t>% of Total Ad Dollars 19-Media (includes </a:t>
            </a:r>
            <a:r>
              <a:rPr lang="en-US" dirty="0">
                <a:solidFill>
                  <a:srgbClr val="000000"/>
                </a:solidFill>
              </a:rPr>
              <a:t>Digital Media: Online and Mobile Video, Mobile Web and App, Internet Search and Display</a:t>
            </a:r>
            <a:r>
              <a:rPr lang="en-US" kern="0" dirty="0">
                <a:solidFill>
                  <a:sysClr val="windowText" lastClr="000000"/>
                </a:solidFill>
              </a:rPr>
              <a:t>) and includes AVOD.</a:t>
            </a:r>
          </a:p>
        </p:txBody>
      </p:sp>
      <p:sp>
        <p:nvSpPr>
          <p:cNvPr id="3" name="TextBox 2">
            <a:extLst>
              <a:ext uri="{FF2B5EF4-FFF2-40B4-BE49-F238E27FC236}">
                <a16:creationId xmlns:a16="http://schemas.microsoft.com/office/drawing/2014/main" id="{CD1BF218-9D7E-AF70-547B-DD72DE85E558}"/>
              </a:ext>
            </a:extLst>
          </p:cNvPr>
          <p:cNvSpPr txBox="1"/>
          <p:nvPr/>
        </p:nvSpPr>
        <p:spPr>
          <a:xfrm>
            <a:off x="4712845" y="844131"/>
            <a:ext cx="3034805" cy="369332"/>
          </a:xfrm>
          <a:prstGeom prst="rect">
            <a:avLst/>
          </a:prstGeom>
          <a:noFill/>
        </p:spPr>
        <p:txBody>
          <a:bodyPr wrap="none" rtlCol="0">
            <a:spAutoFit/>
          </a:bodyPr>
          <a:lstStyle/>
          <a:p>
            <a:r>
              <a:rPr lang="en-US" b="1" dirty="0"/>
              <a:t>January-December 2023</a:t>
            </a:r>
          </a:p>
        </p:txBody>
      </p:sp>
      <p:graphicFrame>
        <p:nvGraphicFramePr>
          <p:cNvPr id="6" name="Content Placeholder 3">
            <a:extLst>
              <a:ext uri="{FF2B5EF4-FFF2-40B4-BE49-F238E27FC236}">
                <a16:creationId xmlns:a16="http://schemas.microsoft.com/office/drawing/2014/main" id="{071F2F96-A835-A9D7-0C4E-0C8E59136A6F}"/>
              </a:ext>
            </a:extLst>
          </p:cNvPr>
          <p:cNvGraphicFramePr>
            <a:graphicFrameLocks/>
          </p:cNvGraphicFramePr>
          <p:nvPr/>
        </p:nvGraphicFramePr>
        <p:xfrm>
          <a:off x="2634611" y="1168853"/>
          <a:ext cx="6922779" cy="5049390"/>
        </p:xfrm>
        <a:graphic>
          <a:graphicData uri="http://schemas.openxmlformats.org/drawingml/2006/table">
            <a:tbl>
              <a:tblPr firstRow="1" bandRow="1">
                <a:tableStyleId>{5940675A-B579-460E-94D1-54222C63F5DA}</a:tableStyleId>
              </a:tblPr>
              <a:tblGrid>
                <a:gridCol w="3931920">
                  <a:extLst>
                    <a:ext uri="{9D8B030D-6E8A-4147-A177-3AD203B41FA5}">
                      <a16:colId xmlns:a16="http://schemas.microsoft.com/office/drawing/2014/main" val="20000"/>
                    </a:ext>
                  </a:extLst>
                </a:gridCol>
                <a:gridCol w="1920240">
                  <a:extLst>
                    <a:ext uri="{9D8B030D-6E8A-4147-A177-3AD203B41FA5}">
                      <a16:colId xmlns:a16="http://schemas.microsoft.com/office/drawing/2014/main" val="20001"/>
                    </a:ext>
                  </a:extLst>
                </a:gridCol>
                <a:gridCol w="1070619">
                  <a:extLst>
                    <a:ext uri="{9D8B030D-6E8A-4147-A177-3AD203B41FA5}">
                      <a16:colId xmlns:a16="http://schemas.microsoft.com/office/drawing/2014/main" val="20002"/>
                    </a:ext>
                  </a:extLst>
                </a:gridCol>
              </a:tblGrid>
              <a:tr h="356803">
                <a:tc>
                  <a:txBody>
                    <a:bodyPr/>
                    <a:lstStyle/>
                    <a:p>
                      <a:endParaRPr lang="en-US" sz="1800" b="1" dirty="0">
                        <a:solidFill>
                          <a:srgbClr val="2CAE12"/>
                        </a:solidFill>
                      </a:endParaRPr>
                    </a:p>
                  </a:txBody>
                  <a:tcPr anchor="b">
                    <a:lnL w="12700" cmpd="sng">
                      <a:noFill/>
                    </a:lnL>
                    <a:lnR w="9525" cap="flat" cmpd="sng" algn="ctr">
                      <a:solidFill>
                        <a:schemeClr val="bg2">
                          <a:lumMod val="50000"/>
                          <a:lumOff val="50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2CAE12"/>
                          </a:solidFill>
                        </a:rPr>
                        <a:t>Linear TV TOTAL</a:t>
                      </a:r>
                    </a:p>
                  </a:txBody>
                  <a:tcPr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600" b="1" dirty="0">
                        <a:solidFill>
                          <a:srgbClr val="2CAE12"/>
                        </a:solidFill>
                      </a:endParaRPr>
                    </a:p>
                  </a:txBody>
                  <a:tcPr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242">
                <a:tc>
                  <a:txBody>
                    <a:bodyPr/>
                    <a:lstStyle/>
                    <a:p>
                      <a:pPr algn="l" fontAlgn="b"/>
                      <a:r>
                        <a:rPr lang="en-US" sz="1600" b="1" i="0" u="none" strike="noStrike" dirty="0">
                          <a:solidFill>
                            <a:srgbClr val="2CAE12"/>
                          </a:solidFill>
                          <a:latin typeface="+mj-lt"/>
                        </a:rPr>
                        <a:t>PARENT</a:t>
                      </a: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fontAlgn="b"/>
                      <a:r>
                        <a:rPr lang="en-US" sz="1600" b="1" i="0" u="none" strike="noStrike" dirty="0">
                          <a:solidFill>
                            <a:srgbClr val="2CAE12"/>
                          </a:solidFill>
                          <a:latin typeface="+mj-lt"/>
                        </a:rPr>
                        <a:t>DOLS (000)</a:t>
                      </a:r>
                    </a:p>
                  </a:txBody>
                  <a:tcPr marL="9525" marR="9525" marT="9525" marB="0"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fontAlgn="b"/>
                      <a:r>
                        <a:rPr lang="en-US" sz="1600" b="1" i="0" u="none" strike="noStrike" dirty="0">
                          <a:solidFill>
                            <a:srgbClr val="2CAE12"/>
                          </a:solidFill>
                          <a:latin typeface="+mj-lt"/>
                        </a:rPr>
                        <a:t>%</a:t>
                      </a:r>
                    </a:p>
                  </a:txBody>
                  <a:tcPr marL="9525" marR="9525" marT="9525" marB="0" anchor="ctr">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1"/>
                  </a:ext>
                </a:extLst>
              </a:tr>
              <a:tr h="312242">
                <a:tc>
                  <a:txBody>
                    <a:bodyPr/>
                    <a:lstStyle/>
                    <a:p>
                      <a:pPr algn="l" fontAlgn="b"/>
                      <a:r>
                        <a:rPr lang="en-US" sz="1600" b="0" i="0" u="none" strike="noStrike" dirty="0">
                          <a:solidFill>
                            <a:schemeClr val="tx1"/>
                          </a:solidFill>
                          <a:effectLst/>
                          <a:latin typeface="+mj-lt"/>
                        </a:rPr>
                        <a:t>General Motors</a:t>
                      </a: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algn="ctr" defTabSz="914400" rtl="0" eaLnBrk="1" fontAlgn="b" latinLnBrk="0" hangingPunct="1"/>
                      <a:r>
                        <a:rPr lang="en-US" sz="1600" b="1" i="0" u="none" strike="noStrike" kern="1200" dirty="0">
                          <a:solidFill>
                            <a:srgbClr val="000000"/>
                          </a:solidFill>
                          <a:effectLst/>
                          <a:latin typeface="+mj-lt"/>
                          <a:ea typeface="+mn-ea"/>
                          <a:cs typeface="+mn-cs"/>
                        </a:rPr>
                        <a:t> $   733,083.4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ctr" fontAlgn="b"/>
                      <a:r>
                        <a:rPr lang="en-US" sz="1600" b="1" i="0" u="none" strike="noStrike" dirty="0">
                          <a:solidFill>
                            <a:srgbClr val="000000"/>
                          </a:solidFill>
                          <a:effectLst/>
                          <a:latin typeface="+mj-lt"/>
                        </a:rPr>
                        <a:t>65.4%</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2"/>
                  </a:ext>
                </a:extLst>
              </a:tr>
              <a:tr h="312242">
                <a:tc>
                  <a:txBody>
                    <a:bodyPr/>
                    <a:lstStyle/>
                    <a:p>
                      <a:pPr algn="l" fontAlgn="b"/>
                      <a:r>
                        <a:rPr lang="en-US" sz="1600" b="0" i="0" u="none" strike="noStrike" dirty="0">
                          <a:solidFill>
                            <a:schemeClr val="tx1"/>
                          </a:solidFill>
                          <a:effectLst/>
                          <a:latin typeface="+mj-lt"/>
                        </a:rPr>
                        <a:t>Hyundai-Incl Kia</a:t>
                      </a: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algn="ctr" defTabSz="914400" rtl="0" eaLnBrk="1" fontAlgn="b" latinLnBrk="0" hangingPunct="1"/>
                      <a:r>
                        <a:rPr lang="en-US" sz="1600" b="1" i="0" u="none" strike="noStrike" kern="1200" dirty="0">
                          <a:solidFill>
                            <a:srgbClr val="000000"/>
                          </a:solidFill>
                          <a:effectLst/>
                          <a:latin typeface="+mj-lt"/>
                          <a:ea typeface="+mn-ea"/>
                          <a:cs typeface="+mn-cs"/>
                        </a:rPr>
                        <a:t> $   584,688.8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52.1%</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3"/>
                  </a:ext>
                </a:extLst>
              </a:tr>
              <a:tr h="312242">
                <a:tc>
                  <a:txBody>
                    <a:bodyPr/>
                    <a:lstStyle/>
                    <a:p>
                      <a:r>
                        <a:rPr lang="en-US" sz="1600" b="0" i="0" u="none" strike="noStrike" kern="1200" dirty="0">
                          <a:solidFill>
                            <a:schemeClr val="tx1"/>
                          </a:solidFill>
                          <a:effectLst/>
                          <a:latin typeface="+mn-lt"/>
                          <a:ea typeface="+mn-ea"/>
                          <a:cs typeface="+mn-cs"/>
                        </a:rPr>
                        <a:t>Toyota</a:t>
                      </a:r>
                      <a:endParaRPr lang="en-US" sz="2000" b="0" dirty="0">
                        <a:solidFill>
                          <a:schemeClr val="tx1"/>
                        </a:solidFill>
                      </a:endParaRP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algn="ctr" defTabSz="914400" rtl="0" eaLnBrk="1" fontAlgn="b" latinLnBrk="0" hangingPunct="1"/>
                      <a:r>
                        <a:rPr lang="en-US" sz="1600" b="1" i="0" u="none" strike="noStrike" kern="1200">
                          <a:solidFill>
                            <a:srgbClr val="000000"/>
                          </a:solidFill>
                          <a:effectLst/>
                          <a:latin typeface="+mj-lt"/>
                          <a:ea typeface="+mn-ea"/>
                          <a:cs typeface="+mn-cs"/>
                        </a:rPr>
                        <a:t> $   540,451.3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59.2%</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4"/>
                  </a:ext>
                </a:extLst>
              </a:tr>
              <a:tr h="312242">
                <a:tc>
                  <a:txBody>
                    <a:bodyPr/>
                    <a:lstStyle/>
                    <a:p>
                      <a:pPr algn="l" fontAlgn="b"/>
                      <a:r>
                        <a:rPr lang="en-US" sz="1600" b="0" i="0" u="none" strike="noStrike" kern="1200" dirty="0">
                          <a:solidFill>
                            <a:schemeClr val="tx1"/>
                          </a:solidFill>
                          <a:effectLst/>
                          <a:latin typeface="+mn-lt"/>
                          <a:ea typeface="+mn-ea"/>
                          <a:cs typeface="+mn-cs"/>
                        </a:rPr>
                        <a:t>Stellantis</a:t>
                      </a:r>
                      <a:endParaRPr lang="en-US" sz="1600" b="0" i="0" u="none" strike="noStrike" dirty="0">
                        <a:solidFill>
                          <a:schemeClr val="tx1"/>
                        </a:solidFill>
                        <a:effectLst/>
                        <a:latin typeface="+mj-lt"/>
                      </a:endParaRP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algn="ctr" defTabSz="914400" rtl="0" eaLnBrk="1" fontAlgn="b" latinLnBrk="0" hangingPunct="1"/>
                      <a:r>
                        <a:rPr lang="en-US" sz="1600" b="1" i="0" u="none" strike="noStrike" kern="1200" dirty="0">
                          <a:solidFill>
                            <a:srgbClr val="000000"/>
                          </a:solidFill>
                          <a:effectLst/>
                          <a:latin typeface="+mj-lt"/>
                          <a:ea typeface="+mn-ea"/>
                          <a:cs typeface="+mn-cs"/>
                        </a:rPr>
                        <a:t> $   459,826.0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73.5%</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588982212"/>
                  </a:ext>
                </a:extLst>
              </a:tr>
              <a:tr h="31224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Nissan</a:t>
                      </a: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algn="ctr" defTabSz="914400" rtl="0" eaLnBrk="1" fontAlgn="b" latinLnBrk="0" hangingPunct="1"/>
                      <a:r>
                        <a:rPr lang="en-US" sz="1600" b="1" i="0" u="none" strike="noStrike" kern="1200">
                          <a:solidFill>
                            <a:srgbClr val="000000"/>
                          </a:solidFill>
                          <a:effectLst/>
                          <a:latin typeface="+mj-lt"/>
                          <a:ea typeface="+mn-ea"/>
                          <a:cs typeface="+mn-cs"/>
                        </a:rPr>
                        <a:t> $   359,791.9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63.4%</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5"/>
                  </a:ext>
                </a:extLst>
              </a:tr>
              <a:tr h="312242">
                <a:tc>
                  <a:txBody>
                    <a:bodyPr/>
                    <a:lstStyle/>
                    <a:p>
                      <a:r>
                        <a:rPr lang="en-US" sz="1600" b="0" i="0" u="none" strike="noStrike" kern="1200" dirty="0">
                          <a:solidFill>
                            <a:schemeClr val="tx1"/>
                          </a:solidFill>
                          <a:effectLst/>
                          <a:latin typeface="+mn-lt"/>
                          <a:ea typeface="+mn-ea"/>
                          <a:cs typeface="+mn-cs"/>
                        </a:rPr>
                        <a:t>Honda</a:t>
                      </a: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algn="ctr" defTabSz="914400" rtl="0" eaLnBrk="1" fontAlgn="b" latinLnBrk="0" hangingPunct="1"/>
                      <a:r>
                        <a:rPr lang="en-US" sz="1600" b="1" i="0" u="none" strike="noStrike" kern="1200" dirty="0">
                          <a:solidFill>
                            <a:srgbClr val="000000"/>
                          </a:solidFill>
                          <a:effectLst/>
                          <a:latin typeface="+mj-lt"/>
                          <a:ea typeface="+mn-ea"/>
                          <a:cs typeface="+mn-cs"/>
                        </a:rPr>
                        <a:t> $   283,800.0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61.4%</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6"/>
                  </a:ext>
                </a:extLst>
              </a:tr>
              <a:tr h="312242">
                <a:tc>
                  <a:txBody>
                    <a:bodyPr/>
                    <a:lstStyle/>
                    <a:p>
                      <a:pPr algn="l" fontAlgn="b"/>
                      <a:r>
                        <a:rPr lang="en-US" sz="1600" b="0" i="0" u="none" strike="noStrike" kern="1200" dirty="0">
                          <a:solidFill>
                            <a:schemeClr val="tx1"/>
                          </a:solidFill>
                          <a:effectLst/>
                          <a:latin typeface="+mn-lt"/>
                          <a:ea typeface="+mn-ea"/>
                          <a:cs typeface="+mn-cs"/>
                        </a:rPr>
                        <a:t>Ford</a:t>
                      </a:r>
                      <a:endParaRPr lang="en-US" sz="1600" b="0" i="0" u="none" strike="noStrike" dirty="0">
                        <a:solidFill>
                          <a:schemeClr val="tx1"/>
                        </a:solidFill>
                        <a:effectLst/>
                        <a:latin typeface="+mj-lt"/>
                      </a:endParaRP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algn="ctr" defTabSz="914400" rtl="0" eaLnBrk="1" fontAlgn="b" latinLnBrk="0" hangingPunct="1"/>
                      <a:r>
                        <a:rPr lang="en-US" sz="1600" b="1" i="0" u="none" strike="noStrike" kern="1200">
                          <a:solidFill>
                            <a:srgbClr val="000000"/>
                          </a:solidFill>
                          <a:effectLst/>
                          <a:latin typeface="+mj-lt"/>
                          <a:ea typeface="+mn-ea"/>
                          <a:cs typeface="+mn-cs"/>
                        </a:rPr>
                        <a:t> $   272,093.7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52.8%</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7"/>
                  </a:ext>
                </a:extLst>
              </a:tr>
              <a:tr h="312242">
                <a:tc>
                  <a:txBody>
                    <a:bodyPr/>
                    <a:lstStyle/>
                    <a:p>
                      <a:pPr algn="l" fontAlgn="b"/>
                      <a:r>
                        <a:rPr lang="en-US" sz="1600" b="0" i="0" u="none" strike="noStrike" kern="1200" dirty="0">
                          <a:solidFill>
                            <a:schemeClr val="tx1"/>
                          </a:solidFill>
                          <a:effectLst/>
                          <a:latin typeface="+mn-lt"/>
                          <a:ea typeface="+mn-ea"/>
                          <a:cs typeface="+mn-cs"/>
                        </a:rPr>
                        <a:t>Volkswagen</a:t>
                      </a:r>
                      <a:endParaRPr lang="en-US" sz="1600" b="0" i="0" u="none" strike="noStrike" dirty="0">
                        <a:solidFill>
                          <a:schemeClr val="tx1"/>
                        </a:solidFill>
                        <a:effectLst/>
                        <a:latin typeface="+mj-lt"/>
                      </a:endParaRP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algn="ctr" defTabSz="914400" rtl="0" eaLnBrk="1" fontAlgn="b" latinLnBrk="0" hangingPunct="1"/>
                      <a:r>
                        <a:rPr lang="en-US" sz="1600" b="1" i="0" u="none" strike="noStrike" kern="1200">
                          <a:solidFill>
                            <a:srgbClr val="000000"/>
                          </a:solidFill>
                          <a:effectLst/>
                          <a:latin typeface="+mj-lt"/>
                          <a:ea typeface="+mn-ea"/>
                          <a:cs typeface="+mn-cs"/>
                        </a:rPr>
                        <a:t> $   217,389.2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63.2%</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162247854"/>
                  </a:ext>
                </a:extLst>
              </a:tr>
              <a:tr h="312242">
                <a:tc>
                  <a:txBody>
                    <a:bodyPr/>
                    <a:lstStyle/>
                    <a:p>
                      <a:r>
                        <a:rPr lang="en-US" sz="1600" b="0" dirty="0">
                          <a:solidFill>
                            <a:schemeClr val="tx1"/>
                          </a:solidFill>
                        </a:rPr>
                        <a:t>Subaru</a:t>
                      </a:r>
                      <a:endParaRPr lang="en-US" sz="2000" b="0" dirty="0">
                        <a:solidFill>
                          <a:schemeClr val="tx1"/>
                        </a:solidFill>
                      </a:endParaRP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algn="ctr" defTabSz="914400" rtl="0" eaLnBrk="1" fontAlgn="b" latinLnBrk="0" hangingPunct="1"/>
                      <a:r>
                        <a:rPr lang="en-US" sz="1600" b="1" i="0" u="none" strike="noStrike" kern="1200" dirty="0">
                          <a:solidFill>
                            <a:srgbClr val="000000"/>
                          </a:solidFill>
                          <a:effectLst/>
                          <a:latin typeface="+mj-lt"/>
                          <a:ea typeface="+mn-ea"/>
                          <a:cs typeface="+mn-cs"/>
                        </a:rPr>
                        <a:t> $   165,691.7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67.4%</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8"/>
                  </a:ext>
                </a:extLst>
              </a:tr>
              <a:tr h="31224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Volvo</a:t>
                      </a: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algn="ctr" defTabSz="914400" rtl="0" eaLnBrk="1" fontAlgn="b" latinLnBrk="0" hangingPunct="1"/>
                      <a:r>
                        <a:rPr lang="en-US" sz="1600" b="1" i="0" u="none" strike="noStrike" kern="1200" dirty="0">
                          <a:solidFill>
                            <a:srgbClr val="000000"/>
                          </a:solidFill>
                          <a:effectLst/>
                          <a:latin typeface="+mj-lt"/>
                          <a:ea typeface="+mn-ea"/>
                          <a:cs typeface="+mn-cs"/>
                        </a:rPr>
                        <a:t> $      74,883.9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34.3%</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11"/>
                  </a:ext>
                </a:extLst>
              </a:tr>
              <a:tr h="312242">
                <a:tc>
                  <a:txBody>
                    <a:bodyPr/>
                    <a:lstStyle/>
                    <a:p>
                      <a:r>
                        <a:rPr lang="en-US" sz="1600" b="0" dirty="0">
                          <a:solidFill>
                            <a:schemeClr val="tx1"/>
                          </a:solidFill>
                        </a:rPr>
                        <a:t>Mercedes</a:t>
                      </a:r>
                      <a:endParaRPr lang="en-US" sz="2000" b="0" dirty="0">
                        <a:solidFill>
                          <a:schemeClr val="tx1"/>
                        </a:solidFill>
                      </a:endParaRP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algn="ctr" defTabSz="914400" rtl="0" eaLnBrk="1" fontAlgn="b" latinLnBrk="0" hangingPunct="1"/>
                      <a:r>
                        <a:rPr lang="en-US" sz="1600" b="1" i="0" u="none" strike="noStrike" kern="1200">
                          <a:solidFill>
                            <a:srgbClr val="000000"/>
                          </a:solidFill>
                          <a:effectLst/>
                          <a:latin typeface="+mj-lt"/>
                          <a:ea typeface="+mn-ea"/>
                          <a:cs typeface="+mn-cs"/>
                        </a:rPr>
                        <a:t> $      53,051.6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32.2%</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3252786578"/>
                  </a:ext>
                </a:extLst>
              </a:tr>
              <a:tr h="312242">
                <a:tc>
                  <a:txBody>
                    <a:bodyPr/>
                    <a:lstStyle/>
                    <a:p>
                      <a:pPr algn="l" fontAlgn="b"/>
                      <a:r>
                        <a:rPr lang="en-US" sz="1600" b="0" i="0" u="none" strike="noStrike" dirty="0">
                          <a:solidFill>
                            <a:srgbClr val="000000"/>
                          </a:solidFill>
                          <a:effectLst/>
                          <a:latin typeface="+mn-lt"/>
                        </a:rPr>
                        <a:t>BMW</a:t>
                      </a:r>
                      <a:endParaRPr lang="en-US" sz="1600" b="0" i="0" u="none" strike="noStrike" dirty="0">
                        <a:solidFill>
                          <a:schemeClr val="tx1"/>
                        </a:solidFill>
                        <a:effectLst/>
                        <a:latin typeface="+mj-lt"/>
                      </a:endParaRP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algn="ctr" defTabSz="914400" rtl="0" eaLnBrk="1" fontAlgn="b" latinLnBrk="0" hangingPunct="1"/>
                      <a:r>
                        <a:rPr lang="en-US" sz="1600" b="1" i="0" u="none" strike="noStrike" kern="1200" dirty="0">
                          <a:solidFill>
                            <a:srgbClr val="000000"/>
                          </a:solidFill>
                          <a:effectLst/>
                          <a:latin typeface="+mj-lt"/>
                          <a:ea typeface="+mn-ea"/>
                          <a:cs typeface="+mn-cs"/>
                        </a:rPr>
                        <a:t> $      44,726.3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49.3%</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187870281"/>
                  </a:ext>
                </a:extLst>
              </a:tr>
              <a:tr h="31224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mn-lt"/>
                          <a:ea typeface="+mn-ea"/>
                          <a:cs typeface="+mn-cs"/>
                        </a:rPr>
                        <a:t>Jaguar-Land Rover</a:t>
                      </a: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algn="ctr" defTabSz="914400" rtl="0" eaLnBrk="1" fontAlgn="b" latinLnBrk="0" hangingPunct="1"/>
                      <a:r>
                        <a:rPr lang="en-US" sz="1600" b="1" i="0" u="none" strike="noStrike" kern="1200" dirty="0">
                          <a:solidFill>
                            <a:srgbClr val="000000"/>
                          </a:solidFill>
                          <a:effectLst/>
                          <a:latin typeface="+mj-lt"/>
                          <a:ea typeface="+mn-ea"/>
                          <a:cs typeface="+mn-cs"/>
                        </a:rPr>
                        <a:t> $      33,902.0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29.6%</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12"/>
                  </a:ext>
                </a:extLst>
              </a:tr>
              <a:tr h="312242">
                <a:tc>
                  <a:txBody>
                    <a:bodyPr/>
                    <a:lstStyle/>
                    <a:p>
                      <a:pPr algn="l" fontAlgn="b"/>
                      <a:r>
                        <a:rPr lang="en-US" sz="1600" b="0" i="0" u="none" strike="noStrike" dirty="0">
                          <a:solidFill>
                            <a:schemeClr val="tx1"/>
                          </a:solidFill>
                          <a:effectLst/>
                          <a:latin typeface="+mj-lt"/>
                        </a:rPr>
                        <a:t>Mazda</a:t>
                      </a:r>
                    </a:p>
                  </a:txBody>
                  <a:tcPr marL="182880" marR="548640" marT="9525" marB="0" anchor="ctr">
                    <a:lnL w="12700" cmpd="sng">
                      <a:noFill/>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algn="ctr" defTabSz="914400" rtl="0" eaLnBrk="1" fontAlgn="b" latinLnBrk="0" hangingPunct="1"/>
                      <a:r>
                        <a:rPr lang="en-US" sz="1600" b="1" i="0" u="none" strike="noStrike" kern="1200" dirty="0">
                          <a:solidFill>
                            <a:srgbClr val="000000"/>
                          </a:solidFill>
                          <a:effectLst/>
                          <a:latin typeface="+mj-lt"/>
                          <a:ea typeface="+mn-ea"/>
                          <a:cs typeface="+mn-cs"/>
                        </a:rPr>
                        <a:t> $      33,032.9 </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a:ea typeface="+mn-ea"/>
                          <a:cs typeface="Arial"/>
                        </a:rPr>
                        <a:t>30.6%</a:t>
                      </a:r>
                    </a:p>
                  </a:txBody>
                  <a:tcPr marL="9525" marR="9525" marT="9525" marB="0" anchor="b">
                    <a:lnL w="9525" cap="flat" cmpd="sng" algn="ctr">
                      <a:solidFill>
                        <a:schemeClr val="bg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01934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a:lstStyle/>
          <a:p>
            <a:r>
              <a:rPr lang="en-US" dirty="0"/>
              <a:t>Tier 3: </a:t>
            </a:r>
            <a:r>
              <a:rPr lang="en-US" dirty="0">
                <a:solidFill>
                  <a:srgbClr val="2CAE12"/>
                </a:solidFill>
              </a:rPr>
              <a:t>Ad Spending </a:t>
            </a:r>
            <a:endParaRPr lang="en-US" dirty="0"/>
          </a:p>
        </p:txBody>
      </p:sp>
      <p:sp>
        <p:nvSpPr>
          <p:cNvPr id="3" name="Content Placeholder 2"/>
          <p:cNvSpPr>
            <a:spLocks noGrp="1"/>
          </p:cNvSpPr>
          <p:nvPr>
            <p:ph idx="1"/>
          </p:nvPr>
        </p:nvSpPr>
        <p:spPr>
          <a:xfrm>
            <a:off x="381000" y="838200"/>
            <a:ext cx="11391403" cy="1724131"/>
          </a:xfrm>
        </p:spPr>
        <p:txBody>
          <a:bodyPr>
            <a:normAutofit/>
          </a:bodyPr>
          <a:lstStyle/>
          <a:p>
            <a:pPr lvl="0">
              <a:spcAft>
                <a:spcPts val="300"/>
              </a:spcAft>
            </a:pPr>
            <a:r>
              <a:rPr lang="en-US" sz="2000" dirty="0"/>
              <a:t>The average dealer spent over </a:t>
            </a:r>
            <a:r>
              <a:rPr lang="en-US" sz="2000" dirty="0">
                <a:solidFill>
                  <a:srgbClr val="FF0000"/>
                </a:solidFill>
              </a:rPr>
              <a:t>$75,207 in 2023 </a:t>
            </a:r>
            <a:r>
              <a:rPr lang="en-US" sz="2000" dirty="0"/>
              <a:t>on advertising</a:t>
            </a:r>
          </a:p>
          <a:p>
            <a:pPr lvl="0">
              <a:spcAft>
                <a:spcPts val="300"/>
              </a:spcAft>
            </a:pPr>
            <a:r>
              <a:rPr lang="en-US" sz="2000" dirty="0"/>
              <a:t>Linear television is the largest expenditure with spending of $47,645 for each dealer</a:t>
            </a:r>
          </a:p>
          <a:p>
            <a:pPr lvl="0">
              <a:spcAft>
                <a:spcPts val="300"/>
              </a:spcAft>
            </a:pPr>
            <a:r>
              <a:rPr lang="en-US" sz="2000" dirty="0"/>
              <a:t>All data divided by 16,835 new car dealerships</a:t>
            </a:r>
          </a:p>
          <a:p>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515354"/>
            <a:ext cx="9667351" cy="246221"/>
          </a:xfrm>
        </p:spPr>
        <p:txBody>
          <a:bodyPr/>
          <a:lstStyle/>
          <a:p>
            <a:pPr eaLnBrk="0" fontAlgn="base" hangingPunct="0">
              <a:spcBef>
                <a:spcPct val="0"/>
              </a:spcBef>
              <a:spcAft>
                <a:spcPct val="0"/>
              </a:spcAft>
              <a:defRPr/>
            </a:pPr>
            <a:r>
              <a:rPr lang="en-US" kern="0" dirty="0">
                <a:solidFill>
                  <a:srgbClr val="000000"/>
                </a:solidFill>
              </a:rPr>
              <a:t>Source: </a:t>
            </a:r>
            <a:r>
              <a:rPr lang="en-US" dirty="0"/>
              <a:t>NADA Data 2023, </a:t>
            </a:r>
            <a:r>
              <a:rPr lang="en-US" kern="0" dirty="0">
                <a:solidFill>
                  <a:srgbClr val="000000"/>
                </a:solidFill>
              </a:rPr>
              <a:t>Vivvix - Auto Tier 3, 14 Media January – December 2023. </a:t>
            </a:r>
          </a:p>
        </p:txBody>
      </p:sp>
      <p:sp>
        <p:nvSpPr>
          <p:cNvPr id="14" name="TextBox 13"/>
          <p:cNvSpPr txBox="1"/>
          <p:nvPr/>
        </p:nvSpPr>
        <p:spPr>
          <a:xfrm>
            <a:off x="2495696" y="2004845"/>
            <a:ext cx="7552068" cy="369332"/>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Tahoma"/>
                <a:ea typeface="+mn-ea"/>
                <a:cs typeface="Arial"/>
              </a:rPr>
              <a:t>Estimated Advertising Expenses per Dealership in Jan-Dec 2023</a:t>
            </a:r>
          </a:p>
        </p:txBody>
      </p:sp>
      <p:sp>
        <p:nvSpPr>
          <p:cNvPr id="15" name="Content Placeholder 2"/>
          <p:cNvSpPr txBox="1">
            <a:spLocks/>
          </p:cNvSpPr>
          <p:nvPr/>
        </p:nvSpPr>
        <p:spPr>
          <a:xfrm>
            <a:off x="2385530" y="2333168"/>
            <a:ext cx="8839200" cy="362248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ct val="30000"/>
              </a:spcBef>
              <a:buClr>
                <a:srgbClr val="0000FD"/>
              </a:buClr>
              <a:buFont typeface="Wingdings" panose="05000000000000000000" pitchFamily="2" charset="2"/>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Clr>
                <a:srgbClr val="36D015"/>
              </a:buClr>
              <a:buFont typeface="Wingdings" panose="05000000000000000000"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Clr>
                <a:schemeClr val="accent2"/>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Clr>
                <a:schemeClr val="accent2"/>
              </a:buClr>
              <a:buFont typeface="Courier New" panose="02070309020205020404" pitchFamily="49"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ct val="30000"/>
              </a:spcBef>
              <a:spcAft>
                <a:spcPts val="0"/>
              </a:spcAft>
              <a:buClr>
                <a:srgbClr val="0000FD"/>
              </a:buClr>
              <a:buSzTx/>
              <a:buFont typeface="Wingdings" panose="05000000000000000000" pitchFamily="2" charset="2"/>
              <a:buNone/>
              <a:tabLst>
                <a:tab pos="7543800" algn="dec"/>
              </a:tabLst>
              <a:defRPr/>
            </a:pPr>
            <a:r>
              <a:rPr kumimoji="0" lang="en-US" sz="1800" b="0" i="0" u="none" strike="noStrike" kern="1200" cap="none" spc="0" normalizeH="0" baseline="0" noProof="0" dirty="0">
                <a:ln>
                  <a:noFill/>
                </a:ln>
                <a:solidFill>
                  <a:srgbClr val="000000"/>
                </a:solidFill>
                <a:effectLst/>
                <a:uLnTx/>
                <a:uFillTx/>
                <a:latin typeface="Tahoma"/>
                <a:ea typeface="+mn-ea"/>
                <a:cs typeface="Arial"/>
              </a:rPr>
              <a:t>By number of new units sold</a:t>
            </a:r>
          </a:p>
          <a:p>
            <a:pPr marL="0" marR="0" lvl="0" indent="0" algn="l" defTabSz="685800" rtl="0" eaLnBrk="1" fontAlgn="auto" latinLnBrk="0" hangingPunct="1">
              <a:lnSpc>
                <a:spcPct val="90000"/>
              </a:lnSpc>
              <a:spcBef>
                <a:spcPct val="30000"/>
              </a:spcBef>
              <a:spcAft>
                <a:spcPts val="0"/>
              </a:spcAft>
              <a:buClr>
                <a:srgbClr val="0000FD"/>
              </a:buClr>
              <a:buSzTx/>
              <a:buFont typeface="Wingdings" panose="05000000000000000000" pitchFamily="2" charset="2"/>
              <a:buNone/>
              <a:tabLst>
                <a:tab pos="7543800" algn="dec"/>
              </a:tabLst>
              <a:defRPr/>
            </a:pPr>
            <a:r>
              <a:rPr kumimoji="0" lang="en-US" sz="1800" b="0" i="0" u="none" strike="noStrike" kern="1200" cap="none" spc="0" normalizeH="0" baseline="0" noProof="0" dirty="0">
                <a:ln>
                  <a:noFill/>
                </a:ln>
                <a:solidFill>
                  <a:srgbClr val="000000"/>
                </a:solidFill>
                <a:effectLst/>
                <a:uLnTx/>
                <a:uFillTx/>
                <a:latin typeface="Tahoma"/>
                <a:ea typeface="+mn-ea"/>
                <a:cs typeface="Arial"/>
              </a:rPr>
              <a:t>By Media Used	                       Average of all dealerships</a:t>
            </a:r>
          </a:p>
          <a:p>
            <a:pPr marL="0" marR="0" lvl="0" indent="0" algn="l" defTabSz="685800" rtl="0" eaLnBrk="1" fontAlgn="auto" latinLnBrk="0" hangingPunct="1">
              <a:lnSpc>
                <a:spcPct val="90000"/>
              </a:lnSpc>
              <a:spcBef>
                <a:spcPts val="1400"/>
              </a:spcBef>
              <a:spcAft>
                <a:spcPts val="0"/>
              </a:spcAft>
              <a:buClr>
                <a:srgbClr val="0000FD"/>
              </a:buClr>
              <a:buSzTx/>
              <a:buFont typeface="Wingdings" panose="05000000000000000000" pitchFamily="2" charset="2"/>
              <a:buNone/>
              <a:tabLst>
                <a:tab pos="7543800" algn="dec"/>
              </a:tabLst>
              <a:defRPr/>
            </a:pPr>
            <a:r>
              <a:rPr kumimoji="0" lang="en-US" sz="1800" b="0" i="0" u="none" strike="noStrike" kern="1200" cap="none" spc="0" normalizeH="0" baseline="0" noProof="0" dirty="0">
                <a:ln>
                  <a:noFill/>
                </a:ln>
                <a:solidFill>
                  <a:srgbClr val="000000"/>
                </a:solidFill>
                <a:effectLst/>
                <a:uLnTx/>
                <a:uFillTx/>
                <a:latin typeface="Tahoma"/>
                <a:ea typeface="+mn-ea"/>
                <a:cs typeface="Arial"/>
              </a:rPr>
              <a:t>Newspapers (local &amp; national)	              $4,095</a:t>
            </a:r>
          </a:p>
          <a:p>
            <a:pPr marL="0" marR="0" lvl="0" indent="0" algn="l" defTabSz="685800" rtl="0" eaLnBrk="1" fontAlgn="auto" latinLnBrk="0" hangingPunct="1">
              <a:lnSpc>
                <a:spcPct val="90000"/>
              </a:lnSpc>
              <a:spcBef>
                <a:spcPts val="1400"/>
              </a:spcBef>
              <a:spcAft>
                <a:spcPts val="0"/>
              </a:spcAft>
              <a:buClr>
                <a:srgbClr val="0000FD"/>
              </a:buClr>
              <a:buSzTx/>
              <a:buFont typeface="Wingdings" panose="05000000000000000000" pitchFamily="2" charset="2"/>
              <a:buNone/>
              <a:tabLst>
                <a:tab pos="7543800" algn="dec"/>
              </a:tabLst>
              <a:defRPr/>
            </a:pPr>
            <a:r>
              <a:rPr kumimoji="0" lang="en-US" sz="1800" b="0" i="0" u="none" strike="noStrike" kern="1200" cap="none" spc="0" normalizeH="0" baseline="0" noProof="0" dirty="0">
                <a:ln>
                  <a:noFill/>
                </a:ln>
                <a:solidFill>
                  <a:srgbClr val="000000"/>
                </a:solidFill>
                <a:effectLst/>
                <a:uLnTx/>
                <a:uFillTx/>
                <a:latin typeface="Tahoma"/>
                <a:ea typeface="+mn-ea"/>
                <a:cs typeface="Arial"/>
              </a:rPr>
              <a:t>Radio (network &amp; national spot)	</a:t>
            </a:r>
            <a:r>
              <a:rPr kumimoji="0" lang="en-US" sz="1800" b="0" i="0" u="none" strike="noStrike" kern="1200" cap="none" spc="0" normalizeH="0" baseline="0" noProof="0" dirty="0">
                <a:ln>
                  <a:noFill/>
                </a:ln>
                <a:solidFill>
                  <a:prstClr val="black"/>
                </a:solidFill>
                <a:effectLst/>
                <a:uLnTx/>
                <a:uFillTx/>
                <a:latin typeface="Tahoma"/>
                <a:ea typeface="+mn-ea"/>
                <a:cs typeface="Arial"/>
              </a:rPr>
              <a:t> $</a:t>
            </a:r>
            <a:r>
              <a:rPr lang="en-US" sz="1800" dirty="0">
                <a:solidFill>
                  <a:prstClr val="black"/>
                </a:solidFill>
                <a:latin typeface="Tahoma"/>
                <a:cs typeface="Arial"/>
              </a:rPr>
              <a:t>1,319</a:t>
            </a:r>
            <a:endParaRPr kumimoji="0" lang="en-US" sz="1800" b="0" i="0" u="none" strike="noStrike" kern="1200" cap="none" spc="0" normalizeH="0" baseline="0" noProof="0" dirty="0">
              <a:ln>
                <a:noFill/>
              </a:ln>
              <a:solidFill>
                <a:srgbClr val="000000"/>
              </a:solidFill>
              <a:effectLst/>
              <a:uLnTx/>
              <a:uFillTx/>
              <a:latin typeface="Tahoma"/>
              <a:ea typeface="+mn-ea"/>
              <a:cs typeface="Arial"/>
            </a:endParaRPr>
          </a:p>
          <a:p>
            <a:pPr marL="0" marR="0" lvl="0" indent="0" algn="l" defTabSz="685800" rtl="0" eaLnBrk="1" fontAlgn="auto" latinLnBrk="0" hangingPunct="1">
              <a:lnSpc>
                <a:spcPct val="90000"/>
              </a:lnSpc>
              <a:spcBef>
                <a:spcPts val="1400"/>
              </a:spcBef>
              <a:spcAft>
                <a:spcPts val="0"/>
              </a:spcAft>
              <a:buClr>
                <a:srgbClr val="0000FD"/>
              </a:buClr>
              <a:buSzTx/>
              <a:buFont typeface="Wingdings" panose="05000000000000000000" pitchFamily="2" charset="2"/>
              <a:buNone/>
              <a:tabLst>
                <a:tab pos="7543800" algn="dec"/>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Linear Television (network, cable, spot, SLN) </a:t>
            </a:r>
            <a:r>
              <a:rPr kumimoji="0" lang="en-US" sz="1800" b="0" i="0" u="none" strike="noStrike" kern="1200" cap="none" spc="0" normalizeH="0" baseline="0" noProof="0" dirty="0">
                <a:ln>
                  <a:noFill/>
                </a:ln>
                <a:solidFill>
                  <a:srgbClr val="000000"/>
                </a:solidFill>
                <a:effectLst/>
                <a:uLnTx/>
                <a:uFillTx/>
                <a:latin typeface="Tahoma"/>
                <a:ea typeface="+mn-ea"/>
                <a:cs typeface="Arial"/>
              </a:rPr>
              <a:t>	</a:t>
            </a:r>
            <a:r>
              <a:rPr kumimoji="0" lang="en-US" sz="1800" b="0" i="0" u="none" strike="noStrike" kern="1200" cap="none" spc="0" normalizeH="0" baseline="0" noProof="0" dirty="0">
                <a:ln>
                  <a:noFill/>
                </a:ln>
                <a:solidFill>
                  <a:prstClr val="black"/>
                </a:solidFill>
                <a:effectLst/>
                <a:uLnTx/>
                <a:uFillTx/>
                <a:latin typeface="Tahoma"/>
                <a:ea typeface="+mn-ea"/>
                <a:cs typeface="Arial"/>
              </a:rPr>
              <a:t> $</a:t>
            </a:r>
            <a:r>
              <a:rPr lang="en-US" sz="1800" dirty="0">
                <a:solidFill>
                  <a:prstClr val="black"/>
                </a:solidFill>
                <a:latin typeface="Tahoma"/>
                <a:cs typeface="Arial"/>
              </a:rPr>
              <a:t>47</a:t>
            </a:r>
            <a:r>
              <a:rPr kumimoji="0" lang="en-US" sz="1800" b="0" i="0" u="none" strike="noStrike" kern="1200" cap="none" spc="0" normalizeH="0" baseline="0" noProof="0" dirty="0">
                <a:ln>
                  <a:noFill/>
                </a:ln>
                <a:solidFill>
                  <a:prstClr val="black"/>
                </a:solidFill>
                <a:effectLst/>
                <a:uLnTx/>
                <a:uFillTx/>
                <a:latin typeface="Tahoma"/>
                <a:ea typeface="+mn-ea"/>
                <a:cs typeface="Arial"/>
              </a:rPr>
              <a:t>,645</a:t>
            </a:r>
          </a:p>
          <a:p>
            <a:pPr marL="0" indent="0">
              <a:spcBef>
                <a:spcPts val="1400"/>
              </a:spcBef>
              <a:buNone/>
              <a:tabLst>
                <a:tab pos="7543800" algn="dec"/>
              </a:tabLst>
              <a:defRPr/>
            </a:pPr>
            <a:r>
              <a:rPr lang="en-US" sz="1800" dirty="0">
                <a:solidFill>
                  <a:prstClr val="black"/>
                </a:solidFill>
                <a:latin typeface="Tahoma"/>
                <a:cs typeface="Arial"/>
              </a:rPr>
              <a:t>Streaming networks with ads (AVOD)	</a:t>
            </a:r>
            <a:r>
              <a:rPr kumimoji="0" lang="en-US" sz="1800" b="0" i="0" u="none" strike="noStrike" kern="1200" cap="none" spc="0" normalizeH="0" baseline="0" noProof="0" dirty="0">
                <a:ln>
                  <a:noFill/>
                </a:ln>
                <a:solidFill>
                  <a:prstClr val="black"/>
                </a:solidFill>
                <a:effectLst/>
                <a:uLnTx/>
                <a:uFillTx/>
                <a:latin typeface="Tahoma"/>
                <a:ea typeface="+mn-ea"/>
                <a:cs typeface="Arial"/>
              </a:rPr>
              <a:t> $9</a:t>
            </a:r>
            <a:r>
              <a:rPr lang="en-US" sz="1800" dirty="0">
                <a:solidFill>
                  <a:prstClr val="black"/>
                </a:solidFill>
                <a:latin typeface="Tahoma"/>
                <a:cs typeface="Arial"/>
              </a:rPr>
              <a:t>,162</a:t>
            </a:r>
            <a:endParaRPr kumimoji="0" lang="en-US" sz="1800" b="0" i="0" u="none" strike="noStrike" kern="1200" cap="none" spc="0" normalizeH="0" baseline="0" noProof="0" dirty="0">
              <a:ln>
                <a:noFill/>
              </a:ln>
              <a:solidFill>
                <a:srgbClr val="000000"/>
              </a:solidFill>
              <a:effectLst/>
              <a:uLnTx/>
              <a:uFillTx/>
              <a:latin typeface="Tahoma"/>
              <a:ea typeface="+mn-ea"/>
              <a:cs typeface="Arial"/>
            </a:endParaRPr>
          </a:p>
          <a:p>
            <a:pPr marL="0" marR="0" lvl="0" indent="0" algn="l" defTabSz="685800" rtl="0" eaLnBrk="1" fontAlgn="auto" latinLnBrk="0" hangingPunct="1">
              <a:lnSpc>
                <a:spcPct val="90000"/>
              </a:lnSpc>
              <a:spcBef>
                <a:spcPts val="1400"/>
              </a:spcBef>
              <a:spcAft>
                <a:spcPts val="0"/>
              </a:spcAft>
              <a:buClr>
                <a:srgbClr val="0000FD"/>
              </a:buClr>
              <a:buSzTx/>
              <a:buFont typeface="Wingdings" panose="05000000000000000000" pitchFamily="2" charset="2"/>
              <a:buNone/>
              <a:tabLst>
                <a:tab pos="7543800" algn="dec"/>
              </a:tabLst>
              <a:defRPr/>
            </a:pPr>
            <a:r>
              <a:rPr kumimoji="0" lang="en-US" sz="1800" b="0" i="0" u="none" strike="noStrike" kern="1200" cap="none" spc="0" normalizeH="0" baseline="0" noProof="0" dirty="0">
                <a:ln>
                  <a:noFill/>
                </a:ln>
                <a:solidFill>
                  <a:srgbClr val="000000"/>
                </a:solidFill>
                <a:effectLst/>
                <a:uLnTx/>
                <a:uFillTx/>
                <a:latin typeface="Tahoma"/>
                <a:ea typeface="+mn-ea"/>
                <a:cs typeface="Arial"/>
              </a:rPr>
              <a:t>Internet (display only)	$5,621</a:t>
            </a:r>
          </a:p>
          <a:p>
            <a:pPr marL="0" marR="0" lvl="0" indent="0" algn="l" defTabSz="685800" rtl="0" eaLnBrk="1" fontAlgn="auto" latinLnBrk="0" hangingPunct="1">
              <a:lnSpc>
                <a:spcPct val="90000"/>
              </a:lnSpc>
              <a:spcBef>
                <a:spcPts val="1400"/>
              </a:spcBef>
              <a:spcAft>
                <a:spcPts val="0"/>
              </a:spcAft>
              <a:buClr>
                <a:srgbClr val="0000FD"/>
              </a:buClr>
              <a:buSzTx/>
              <a:buFont typeface="Wingdings" panose="05000000000000000000" pitchFamily="2" charset="2"/>
              <a:buNone/>
              <a:tabLst>
                <a:tab pos="7543800" algn="dec"/>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Other (local &amp; national magazines &amp; outdoor) </a:t>
            </a:r>
            <a:r>
              <a:rPr kumimoji="0" lang="en-US" sz="1800" b="0" i="0" u="none" strike="noStrike" kern="1200" cap="none" spc="0" normalizeH="0" baseline="0" noProof="0" dirty="0">
                <a:ln>
                  <a:noFill/>
                </a:ln>
                <a:solidFill>
                  <a:srgbClr val="000000"/>
                </a:solidFill>
                <a:effectLst/>
                <a:uLnTx/>
                <a:uFillTx/>
                <a:latin typeface="Tahoma"/>
                <a:ea typeface="+mn-ea"/>
                <a:cs typeface="Arial"/>
              </a:rPr>
              <a:t>	$7,366</a:t>
            </a:r>
          </a:p>
          <a:p>
            <a:pPr marL="0" marR="0" lvl="0" indent="0" algn="l" defTabSz="685800" rtl="0" eaLnBrk="1" fontAlgn="auto" latinLnBrk="0" hangingPunct="1">
              <a:lnSpc>
                <a:spcPct val="90000"/>
              </a:lnSpc>
              <a:spcBef>
                <a:spcPts val="1400"/>
              </a:spcBef>
              <a:spcAft>
                <a:spcPts val="0"/>
              </a:spcAft>
              <a:buClr>
                <a:srgbClr val="0000FD"/>
              </a:buClr>
              <a:buSzTx/>
              <a:buFont typeface="Wingdings" panose="05000000000000000000" pitchFamily="2" charset="2"/>
              <a:buNone/>
              <a:tabLst>
                <a:tab pos="7543800" algn="dec"/>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a:rPr>
              <a:t>TOTAL – 14 Measured Media	</a:t>
            </a:r>
            <a:r>
              <a:rPr kumimoji="0" lang="en-US" sz="1800" b="1" i="0" u="none" strike="noStrike" kern="1200" cap="none" spc="0" normalizeH="0" baseline="0" noProof="0" dirty="0">
                <a:ln>
                  <a:noFill/>
                </a:ln>
                <a:solidFill>
                  <a:prstClr val="black"/>
                </a:solidFill>
                <a:effectLst/>
                <a:uLnTx/>
                <a:uFillTx/>
                <a:latin typeface="Tahoma"/>
                <a:ea typeface="+mn-ea"/>
                <a:cs typeface="Arial"/>
              </a:rPr>
              <a:t>$</a:t>
            </a:r>
            <a:r>
              <a:rPr lang="en-US" sz="1800" b="1" dirty="0">
                <a:solidFill>
                  <a:prstClr val="black"/>
                </a:solidFill>
                <a:latin typeface="Tahoma"/>
                <a:cs typeface="Arial"/>
              </a:rPr>
              <a:t>75</a:t>
            </a:r>
            <a:r>
              <a:rPr kumimoji="0" lang="en-US" sz="1800" b="1" i="0" u="none" strike="noStrike" kern="1200" cap="none" spc="0" normalizeH="0" baseline="0" noProof="0" dirty="0">
                <a:ln>
                  <a:noFill/>
                </a:ln>
                <a:solidFill>
                  <a:prstClr val="black"/>
                </a:solidFill>
                <a:effectLst/>
                <a:uLnTx/>
                <a:uFillTx/>
                <a:latin typeface="Tahoma"/>
                <a:ea typeface="+mn-ea"/>
                <a:cs typeface="Arial"/>
              </a:rPr>
              <a:t>,207</a:t>
            </a:r>
          </a:p>
          <a:p>
            <a:pPr marL="0" marR="0" lvl="0" indent="0" algn="l" defTabSz="685800" rtl="0" eaLnBrk="1" fontAlgn="auto" latinLnBrk="0" hangingPunct="1">
              <a:lnSpc>
                <a:spcPct val="90000"/>
              </a:lnSpc>
              <a:spcBef>
                <a:spcPts val="1400"/>
              </a:spcBef>
              <a:spcAft>
                <a:spcPts val="0"/>
              </a:spcAft>
              <a:buClr>
                <a:srgbClr val="0000FD"/>
              </a:buClr>
              <a:buSzTx/>
              <a:buFont typeface="Wingdings" panose="05000000000000000000" pitchFamily="2" charset="2"/>
              <a:buNone/>
              <a:tabLst>
                <a:tab pos="7543800" algn="dec"/>
              </a:tabLst>
              <a:defRPr/>
            </a:pPr>
            <a:r>
              <a:rPr kumimoji="0" lang="en-US" sz="1800" b="0" i="0" u="none" strike="noStrike" kern="1200" cap="none" spc="0" normalizeH="0" baseline="0" noProof="0" dirty="0">
                <a:ln>
                  <a:noFill/>
                </a:ln>
                <a:solidFill>
                  <a:srgbClr val="000000"/>
                </a:solidFill>
                <a:effectLst/>
                <a:uLnTx/>
                <a:uFillTx/>
                <a:latin typeface="Tahoma"/>
                <a:ea typeface="+mn-ea"/>
                <a:cs typeface="Arial"/>
              </a:rPr>
              <a:t>Total advertising per new vehicle sold	$</a:t>
            </a:r>
            <a:r>
              <a:rPr lang="en-US" sz="1800" dirty="0">
                <a:solidFill>
                  <a:srgbClr val="000000"/>
                </a:solidFill>
                <a:latin typeface="Tahoma"/>
                <a:cs typeface="Arial"/>
              </a:rPr>
              <a:t>82</a:t>
            </a:r>
            <a:r>
              <a:rPr kumimoji="0" lang="en-US" sz="1800" b="0" i="0" u="none" strike="noStrike" kern="1200" cap="none" spc="0" normalizeH="0" baseline="0" noProof="0" dirty="0">
                <a:ln>
                  <a:noFill/>
                </a:ln>
                <a:solidFill>
                  <a:srgbClr val="000000"/>
                </a:solidFill>
                <a:effectLst/>
                <a:uLnTx/>
                <a:uFillTx/>
                <a:latin typeface="Tahoma"/>
                <a:ea typeface="+mn-ea"/>
                <a:cs typeface="Arial"/>
              </a:rPr>
              <a:t>         </a:t>
            </a:r>
          </a:p>
        </p:txBody>
      </p:sp>
      <p:sp>
        <p:nvSpPr>
          <p:cNvPr id="16" name="Rectangle 15"/>
          <p:cNvSpPr/>
          <p:nvPr/>
        </p:nvSpPr>
        <p:spPr bwMode="auto">
          <a:xfrm>
            <a:off x="2385530" y="6062961"/>
            <a:ext cx="7772400" cy="317395"/>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ahoma"/>
              <a:ea typeface="+mn-ea"/>
              <a:cs typeface="Arial"/>
            </a:endParaRPr>
          </a:p>
        </p:txBody>
      </p:sp>
      <p:cxnSp>
        <p:nvCxnSpPr>
          <p:cNvPr id="17" name="Straight Connector 16"/>
          <p:cNvCxnSpPr/>
          <p:nvPr/>
        </p:nvCxnSpPr>
        <p:spPr>
          <a:xfrm flipV="1">
            <a:off x="2488006" y="3007984"/>
            <a:ext cx="7583214" cy="7883"/>
          </a:xfrm>
          <a:prstGeom prst="line">
            <a:avLst/>
          </a:prstGeom>
          <a:noFill/>
          <a:ln w="12700" cap="flat" cmpd="sng" algn="ctr">
            <a:solidFill>
              <a:srgbClr val="0000FF"/>
            </a:solidFill>
            <a:prstDash val="solid"/>
          </a:ln>
          <a:effectLst/>
        </p:spPr>
      </p:cxnSp>
    </p:spTree>
    <p:extLst>
      <p:ext uri="{BB962C8B-B14F-4D97-AF65-F5344CB8AC3E}">
        <p14:creationId xmlns:p14="http://schemas.microsoft.com/office/powerpoint/2010/main" val="320119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707886"/>
          </a:xfrm>
        </p:spPr>
        <p:txBody>
          <a:bodyPr/>
          <a:lstStyle/>
          <a:p>
            <a:pPr>
              <a:lnSpc>
                <a:spcPct val="100000"/>
              </a:lnSpc>
              <a:spcAft>
                <a:spcPts val="600"/>
              </a:spcAft>
            </a:pPr>
            <a:r>
              <a:rPr lang="en-US" dirty="0"/>
              <a:t>Category </a:t>
            </a:r>
            <a:r>
              <a:rPr lang="en-US" dirty="0">
                <a:solidFill>
                  <a:srgbClr val="00B050"/>
                </a:solidFill>
              </a:rPr>
              <a:t>Business Overview</a:t>
            </a:r>
          </a:p>
        </p:txBody>
      </p:sp>
      <p:sp>
        <p:nvSpPr>
          <p:cNvPr id="13" name="Content Placeholder 12"/>
          <p:cNvSpPr>
            <a:spLocks noGrp="1"/>
          </p:cNvSpPr>
          <p:nvPr>
            <p:ph idx="1"/>
          </p:nvPr>
        </p:nvSpPr>
        <p:spPr>
          <a:xfrm>
            <a:off x="381000" y="987158"/>
            <a:ext cx="11391403" cy="5528196"/>
          </a:xfrm>
        </p:spPr>
        <p:txBody>
          <a:bodyPr>
            <a:noAutofit/>
          </a:bodyPr>
          <a:lstStyle/>
          <a:p>
            <a:pPr>
              <a:spcAft>
                <a:spcPts val="200"/>
              </a:spcAft>
            </a:pPr>
            <a:r>
              <a:rPr lang="en-US" sz="2000" dirty="0"/>
              <a:t>Sales and Production Outlook Will Continue Its Recovery in 2024</a:t>
            </a:r>
          </a:p>
          <a:p>
            <a:pPr lvl="1">
              <a:spcAft>
                <a:spcPts val="200"/>
              </a:spcAft>
            </a:pPr>
            <a:r>
              <a:rPr lang="en-US" sz="1800" dirty="0"/>
              <a:t>Sales are forecast to finish from 15.6 – 16.1 million, the best in 3 years.</a:t>
            </a:r>
          </a:p>
          <a:p>
            <a:pPr lvl="1">
              <a:spcAft>
                <a:spcPts val="200"/>
              </a:spcAft>
            </a:pPr>
            <a:r>
              <a:rPr lang="en-US" sz="1800" dirty="0"/>
              <a:t>Further growth will be determined and hindered by the continuing new vehicle prices, high interest rates and low leasing levels.</a:t>
            </a:r>
          </a:p>
          <a:p>
            <a:pPr lvl="1">
              <a:spcAft>
                <a:spcPts val="200"/>
              </a:spcAft>
            </a:pPr>
            <a:r>
              <a:rPr lang="en-US" sz="1800" dirty="0"/>
              <a:t>There are five major variables that can impact vehicle sales in 2024.</a:t>
            </a:r>
          </a:p>
          <a:p>
            <a:pPr lvl="2">
              <a:spcAft>
                <a:spcPts val="200"/>
              </a:spcAft>
            </a:pPr>
            <a:r>
              <a:rPr lang="en-US" sz="1400" dirty="0"/>
              <a:t>Market Shifting from Seller to Buyer Market </a:t>
            </a:r>
          </a:p>
          <a:p>
            <a:pPr lvl="2">
              <a:spcAft>
                <a:spcPts val="200"/>
              </a:spcAft>
            </a:pPr>
            <a:r>
              <a:rPr lang="en-US" sz="1400" dirty="0"/>
              <a:t>Production Volume</a:t>
            </a:r>
          </a:p>
          <a:p>
            <a:pPr lvl="2">
              <a:spcAft>
                <a:spcPts val="200"/>
              </a:spcAft>
            </a:pPr>
            <a:r>
              <a:rPr lang="en-US" sz="1400" dirty="0"/>
              <a:t>Underlying New Vehicle Demand: Current Vehicle Pricing</a:t>
            </a:r>
          </a:p>
          <a:p>
            <a:pPr lvl="2">
              <a:spcAft>
                <a:spcPts val="200"/>
              </a:spcAft>
            </a:pPr>
            <a:r>
              <a:rPr lang="en-US" sz="1400" dirty="0"/>
              <a:t>Competitive Imbalance (Strong vs. Weaker Brands)</a:t>
            </a:r>
          </a:p>
          <a:p>
            <a:pPr lvl="2">
              <a:spcAft>
                <a:spcPts val="200"/>
              </a:spcAft>
            </a:pPr>
            <a:r>
              <a:rPr lang="en-US" sz="1400" dirty="0"/>
              <a:t>Continuing Growth of Alternate Energy and Electric Vehicles</a:t>
            </a:r>
          </a:p>
          <a:p>
            <a:pPr lvl="1">
              <a:spcAft>
                <a:spcPts val="200"/>
              </a:spcAft>
            </a:pPr>
            <a:r>
              <a:rPr lang="en-US" sz="1800" dirty="0"/>
              <a:t>Used Vehicle Market will be stable with lower vehicle prices, offset by stable dealer inventories and lack of improving lease returns.</a:t>
            </a:r>
          </a:p>
          <a:p>
            <a:pPr>
              <a:spcAft>
                <a:spcPts val="200"/>
              </a:spcAft>
            </a:pPr>
            <a:r>
              <a:rPr lang="en-US" sz="2000" dirty="0"/>
              <a:t>New Product Launches Will Continue to Be Robust, especially in Electric Vehicles</a:t>
            </a:r>
          </a:p>
          <a:p>
            <a:pPr lvl="1">
              <a:spcAft>
                <a:spcPts val="200"/>
              </a:spcAft>
            </a:pPr>
            <a:r>
              <a:rPr lang="en-US" sz="1800" dirty="0"/>
              <a:t>Most auto brands will see a strong year in vehicle launches.</a:t>
            </a:r>
          </a:p>
          <a:p>
            <a:pPr lvl="1">
              <a:spcAft>
                <a:spcPts val="200"/>
              </a:spcAft>
            </a:pPr>
            <a:r>
              <a:rPr lang="en-US" sz="1800" dirty="0"/>
              <a:t>66 models will be launched, split between the 1st and second half of the year.</a:t>
            </a:r>
          </a:p>
          <a:p>
            <a:pPr lvl="2">
              <a:spcAft>
                <a:spcPts val="200"/>
              </a:spcAft>
            </a:pPr>
            <a:r>
              <a:rPr lang="en-US" sz="1400" dirty="0"/>
              <a:t>37 (56%) of the launches will be electric vehicle</a:t>
            </a:r>
          </a:p>
          <a:p>
            <a:pPr lvl="1">
              <a:spcAft>
                <a:spcPts val="200"/>
              </a:spcAft>
            </a:pPr>
            <a:r>
              <a:rPr lang="en-US" sz="1800" dirty="0"/>
              <a:t>Many of the launches will be sport utility vehicles, crossovers or trucks.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3</a:t>
            </a:fld>
            <a:endParaRPr lang="en-US" dirty="0"/>
          </a:p>
        </p:txBody>
      </p:sp>
    </p:spTree>
    <p:extLst>
      <p:ext uri="{BB962C8B-B14F-4D97-AF65-F5344CB8AC3E}">
        <p14:creationId xmlns:p14="http://schemas.microsoft.com/office/powerpoint/2010/main" val="1366184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p:cNvGraphicFramePr/>
          <p:nvPr/>
        </p:nvGraphicFramePr>
        <p:xfrm>
          <a:off x="253998" y="1837120"/>
          <a:ext cx="12195910" cy="387787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81000" y="179631"/>
            <a:ext cx="11455957" cy="646331"/>
          </a:xfrm>
        </p:spPr>
        <p:txBody>
          <a:bodyPr/>
          <a:lstStyle/>
          <a:p>
            <a:r>
              <a:rPr lang="en-US" dirty="0"/>
              <a:t>TV </a:t>
            </a:r>
            <a:r>
              <a:rPr lang="en-US" dirty="0">
                <a:solidFill>
                  <a:srgbClr val="2CAE12"/>
                </a:solidFill>
              </a:rPr>
              <a:t>Dominates All Three Tiers</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p:txBody>
          <a:bodyPr/>
          <a:lstStyle/>
          <a:p>
            <a:pPr lvl="0" eaLnBrk="0" fontAlgn="base" hangingPunct="0">
              <a:spcBef>
                <a:spcPct val="0"/>
              </a:spcBef>
              <a:spcAft>
                <a:spcPct val="0"/>
              </a:spcAft>
              <a:defRPr/>
            </a:pPr>
            <a:r>
              <a:rPr lang="en-US" kern="0" dirty="0">
                <a:solidFill>
                  <a:srgbClr val="000000"/>
                </a:solidFill>
              </a:rPr>
              <a:t>Source: Vivvix, Auto 3 Tiers, 14 Media Jan-Dec 2023.</a:t>
            </a:r>
          </a:p>
        </p:txBody>
      </p:sp>
      <p:sp>
        <p:nvSpPr>
          <p:cNvPr id="6" name="TextBox 5"/>
          <p:cNvSpPr txBox="1"/>
          <p:nvPr/>
        </p:nvSpPr>
        <p:spPr>
          <a:xfrm>
            <a:off x="3517695" y="5976230"/>
            <a:ext cx="7127126" cy="461665"/>
          </a:xfrm>
          <a:prstGeom prst="rect">
            <a:avLst/>
          </a:prstGeom>
          <a:noFill/>
          <a:ln>
            <a:noFill/>
          </a:ln>
        </p:spPr>
        <p:txBody>
          <a:bodyPr wrap="square" rtlCol="0">
            <a:spAutoFit/>
          </a:bodyPr>
          <a:lstStyle/>
          <a:p>
            <a:pPr marL="117475" indent="-117475">
              <a:defRPr/>
            </a:pPr>
            <a:r>
              <a:rPr kumimoji="0" lang="en-US" sz="1200" b="0" i="0" u="none" strike="noStrike" kern="0" cap="none" spc="0" normalizeH="0" baseline="0" noProof="0" dirty="0">
                <a:ln>
                  <a:noFill/>
                </a:ln>
                <a:solidFill>
                  <a:srgbClr val="000000"/>
                </a:solidFill>
                <a:effectLst/>
                <a:uLnTx/>
                <a:uFillTx/>
                <a:latin typeface="Tahoma"/>
                <a:ea typeface="+mn-ea"/>
                <a:cs typeface="Arial"/>
              </a:rPr>
              <a:t>* Linear TV=network, spot, SLN, cable, syndication; Print=newspapers, local, national &amp; Sunday magazines; Other=network &amp; national spot radio &amp; outdoor; </a:t>
            </a:r>
            <a:r>
              <a:rPr lang="en-US" sz="1200" dirty="0">
                <a:solidFill>
                  <a:prstClr val="black"/>
                </a:solidFill>
                <a:latin typeface="Tahoma"/>
                <a:cs typeface="Arial"/>
              </a:rPr>
              <a:t>Streaming networks with ads = AVOD.</a:t>
            </a:r>
            <a:endParaRPr kumimoji="0" lang="en-US" sz="1200" b="0" i="0" u="none" strike="noStrike" kern="1200" cap="none" spc="0" normalizeH="0" baseline="0" noProof="0" dirty="0">
              <a:ln>
                <a:solidFill>
                  <a:srgbClr val="3333FF">
                    <a:lumMod val="20000"/>
                    <a:lumOff val="80000"/>
                  </a:srgbClr>
                </a:solidFill>
              </a:ln>
              <a:solidFill>
                <a:prstClr val="black"/>
              </a:solidFill>
              <a:effectLst/>
              <a:uLnTx/>
              <a:uFillTx/>
              <a:latin typeface="Tahoma"/>
              <a:ea typeface="+mn-ea"/>
              <a:cs typeface="Arial"/>
            </a:endParaRPr>
          </a:p>
        </p:txBody>
      </p:sp>
      <p:sp>
        <p:nvSpPr>
          <p:cNvPr id="7" name="Content Placeholder 9"/>
          <p:cNvSpPr txBox="1">
            <a:spLocks/>
          </p:cNvSpPr>
          <p:nvPr/>
        </p:nvSpPr>
        <p:spPr>
          <a:xfrm>
            <a:off x="1547180" y="909340"/>
            <a:ext cx="9097641" cy="69591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ct val="30000"/>
              </a:spcBef>
              <a:buClr>
                <a:srgbClr val="0000FD"/>
              </a:buClr>
              <a:buFont typeface="Wingdings" panose="05000000000000000000" pitchFamily="2" charset="2"/>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Clr>
                <a:srgbClr val="36D015"/>
              </a:buClr>
              <a:buFont typeface="Wingdings" panose="05000000000000000000"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Clr>
                <a:schemeClr val="accent2"/>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Clr>
                <a:schemeClr val="accent2"/>
              </a:buClr>
              <a:buFont typeface="Courier New" panose="02070309020205020404" pitchFamily="49"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ct val="30000"/>
              </a:spcBef>
              <a:spcAft>
                <a:spcPts val="0"/>
              </a:spcAft>
              <a:buClr>
                <a:srgbClr val="0000FD"/>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Tahoma"/>
                <a:ea typeface="+mn-ea"/>
                <a:cs typeface="Arial"/>
              </a:rPr>
              <a:t>TV Dominates Ad Spending for both Tier 1 &amp; Tier 2/3</a:t>
            </a:r>
          </a:p>
          <a:p>
            <a:pPr marL="171450" marR="0" lvl="0" indent="-171450" algn="l" defTabSz="685800" rtl="0" eaLnBrk="1" fontAlgn="auto" latinLnBrk="0" hangingPunct="1">
              <a:lnSpc>
                <a:spcPct val="90000"/>
              </a:lnSpc>
              <a:spcBef>
                <a:spcPct val="30000"/>
              </a:spcBef>
              <a:spcAft>
                <a:spcPts val="0"/>
              </a:spcAft>
              <a:buClr>
                <a:srgbClr val="0000FD"/>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Tahoma"/>
                <a:ea typeface="+mn-ea"/>
                <a:cs typeface="Arial"/>
              </a:rPr>
              <a:t>Auto spending for the Tier 2/3 Segments is 30% of total auto spending</a:t>
            </a:r>
          </a:p>
        </p:txBody>
      </p:sp>
      <p:sp>
        <p:nvSpPr>
          <p:cNvPr id="12" name="TextBox 11"/>
          <p:cNvSpPr txBox="1"/>
          <p:nvPr/>
        </p:nvSpPr>
        <p:spPr>
          <a:xfrm>
            <a:off x="4221281" y="1839446"/>
            <a:ext cx="362310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Vivvix Market Data Jan-Dec 2023</a:t>
            </a:r>
          </a:p>
        </p:txBody>
      </p:sp>
      <p:sp>
        <p:nvSpPr>
          <p:cNvPr id="14" name="TextBox 13"/>
          <p:cNvSpPr txBox="1"/>
          <p:nvPr/>
        </p:nvSpPr>
        <p:spPr>
          <a:xfrm>
            <a:off x="10656289" y="2729687"/>
            <a:ext cx="1285875" cy="307777"/>
          </a:xfrm>
          <a:prstGeom prst="rect">
            <a:avLst/>
          </a:prstGeom>
          <a:solidFill>
            <a:srgbClr val="FFFFFF"/>
          </a:solidFill>
          <a:ln>
            <a:solidFill>
              <a:srgbClr val="0000FF">
                <a:lumMod val="60000"/>
                <a:lumOff val="40000"/>
              </a:srgb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$5.0 Billion</a:t>
            </a:r>
          </a:p>
        </p:txBody>
      </p:sp>
      <p:sp>
        <p:nvSpPr>
          <p:cNvPr id="15" name="TextBox 14"/>
          <p:cNvSpPr txBox="1"/>
          <p:nvPr/>
        </p:nvSpPr>
        <p:spPr>
          <a:xfrm>
            <a:off x="5407249" y="4243199"/>
            <a:ext cx="1486740" cy="307777"/>
          </a:xfrm>
          <a:prstGeom prst="rect">
            <a:avLst/>
          </a:prstGeom>
          <a:solidFill>
            <a:srgbClr val="FFFFFF"/>
          </a:solidFill>
          <a:ln>
            <a:solidFill>
              <a:srgbClr val="0000FF">
                <a:lumMod val="60000"/>
                <a:lumOff val="40000"/>
              </a:srgb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$2.2 Billion</a:t>
            </a:r>
          </a:p>
        </p:txBody>
      </p:sp>
      <p:sp>
        <p:nvSpPr>
          <p:cNvPr id="34" name="TextBox 33"/>
          <p:cNvSpPr txBox="1"/>
          <p:nvPr/>
        </p:nvSpPr>
        <p:spPr>
          <a:xfrm>
            <a:off x="1734504" y="2639417"/>
            <a:ext cx="88838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n-ea"/>
                <a:cs typeface="Arial"/>
              </a:rPr>
              <a:t>76.5%</a:t>
            </a:r>
          </a:p>
        </p:txBody>
      </p:sp>
      <p:sp>
        <p:nvSpPr>
          <p:cNvPr id="35" name="TextBox 34"/>
          <p:cNvSpPr txBox="1"/>
          <p:nvPr/>
        </p:nvSpPr>
        <p:spPr>
          <a:xfrm>
            <a:off x="9500048" y="2461005"/>
            <a:ext cx="430887" cy="664606"/>
          </a:xfrm>
          <a:prstGeom prst="rect">
            <a:avLst/>
          </a:prstGeom>
          <a:noFill/>
        </p:spPr>
        <p:txBody>
          <a:bodyPr vert="vert270"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rgbClr val="FFFFFF"/>
                </a:solidFill>
                <a:effectLst>
                  <a:outerShdw blurRad="38100" dist="38100" dir="2700000" algn="tl">
                    <a:srgbClr val="000000">
                      <a:alpha val="43137"/>
                    </a:srgbClr>
                  </a:outerShdw>
                </a:effectLst>
                <a:latin typeface="Tahoma"/>
                <a:cs typeface="Arial"/>
              </a:rPr>
              <a:t>0.8</a:t>
            </a:r>
            <a:r>
              <a:rPr kumimoji="0" 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n-ea"/>
                <a:cs typeface="Arial"/>
              </a:rPr>
              <a:t>%</a:t>
            </a:r>
          </a:p>
        </p:txBody>
      </p:sp>
      <p:sp>
        <p:nvSpPr>
          <p:cNvPr id="36" name="TextBox 35"/>
          <p:cNvSpPr txBox="1"/>
          <p:nvPr/>
        </p:nvSpPr>
        <p:spPr>
          <a:xfrm>
            <a:off x="9863425" y="2312064"/>
            <a:ext cx="430887" cy="962483"/>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rgbClr val="FFFFFF"/>
                </a:solidFill>
                <a:effectLst>
                  <a:outerShdw blurRad="38100" dist="38100" dir="2700000" algn="tl">
                    <a:srgbClr val="000000">
                      <a:alpha val="43137"/>
                    </a:srgbClr>
                  </a:outerShdw>
                </a:effectLst>
                <a:latin typeface="Tahoma"/>
                <a:cs typeface="Arial"/>
              </a:rPr>
              <a:t>6.6</a:t>
            </a:r>
            <a:r>
              <a:rPr kumimoji="0" 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n-ea"/>
                <a:cs typeface="Arial"/>
              </a:rPr>
              <a:t>%</a:t>
            </a:r>
          </a:p>
        </p:txBody>
      </p:sp>
      <p:sp>
        <p:nvSpPr>
          <p:cNvPr id="37" name="TextBox 36"/>
          <p:cNvSpPr txBox="1"/>
          <p:nvPr/>
        </p:nvSpPr>
        <p:spPr>
          <a:xfrm>
            <a:off x="10225881" y="2296867"/>
            <a:ext cx="430887" cy="992876"/>
          </a:xfrm>
          <a:prstGeom prst="rect">
            <a:avLst/>
          </a:prstGeom>
          <a:noFill/>
          <a:effectLst>
            <a:outerShdw blurRad="50800" dist="38100" dir="2700000" algn="tl" rotWithShape="0">
              <a:prstClr val="black">
                <a:alpha val="40000"/>
              </a:prstClr>
            </a:outerShdw>
          </a:effectLst>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rgbClr val="FFFFFF"/>
                </a:solidFill>
                <a:effectLst>
                  <a:outerShdw blurRad="38100" dist="38100" dir="2700000" algn="tl">
                    <a:srgbClr val="000000">
                      <a:alpha val="43137"/>
                    </a:srgbClr>
                  </a:outerShdw>
                </a:effectLst>
                <a:latin typeface="Tahoma"/>
                <a:cs typeface="Arial"/>
              </a:rPr>
              <a:t>1.5</a:t>
            </a:r>
            <a:r>
              <a:rPr kumimoji="0" 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n-ea"/>
                <a:cs typeface="Arial"/>
              </a:rPr>
              <a:t>%</a:t>
            </a:r>
          </a:p>
        </p:txBody>
      </p:sp>
      <p:sp>
        <p:nvSpPr>
          <p:cNvPr id="38" name="TextBox 37"/>
          <p:cNvSpPr txBox="1"/>
          <p:nvPr/>
        </p:nvSpPr>
        <p:spPr>
          <a:xfrm>
            <a:off x="1734502" y="4200972"/>
            <a:ext cx="88838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n-ea"/>
                <a:cs typeface="Arial"/>
              </a:rPr>
              <a:t>76.0%</a:t>
            </a:r>
          </a:p>
        </p:txBody>
      </p:sp>
      <p:sp>
        <p:nvSpPr>
          <p:cNvPr id="40" name="TextBox 39"/>
          <p:cNvSpPr txBox="1"/>
          <p:nvPr/>
        </p:nvSpPr>
        <p:spPr>
          <a:xfrm>
            <a:off x="4558728" y="4028552"/>
            <a:ext cx="430887" cy="664606"/>
          </a:xfrm>
          <a:prstGeom prst="rect">
            <a:avLst/>
          </a:prstGeom>
          <a:noFill/>
        </p:spPr>
        <p:txBody>
          <a:bodyPr vert="vert270" wrap="none" rtlCol="0">
            <a:spAutoFit/>
          </a:bodyPr>
          <a:lstStyle>
            <a:defPPr>
              <a:defRPr lang="en-US"/>
            </a:defPPr>
            <a:lvl1pPr>
              <a:defRPr sz="1400" b="1">
                <a:solidFill>
                  <a:schemeClr val="bg1"/>
                </a:solidFill>
                <a:effectLst>
                  <a:outerShdw blurRad="38100" dist="38100" dir="2700000" algn="tl">
                    <a:srgbClr val="000000">
                      <a:alpha val="43137"/>
                    </a:srgbClr>
                  </a:outerShdw>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solidFill>
                  <a:srgbClr val="FFFFFF"/>
                </a:solidFill>
                <a:latin typeface="Tahoma"/>
                <a:cs typeface="Arial"/>
              </a:rPr>
              <a:t>4</a:t>
            </a:r>
            <a:r>
              <a:rPr kumimoji="0" 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n-ea"/>
                <a:cs typeface="Arial"/>
              </a:rPr>
              <a:t>.9%</a:t>
            </a:r>
          </a:p>
        </p:txBody>
      </p:sp>
      <p:sp>
        <p:nvSpPr>
          <p:cNvPr id="41" name="TextBox 40"/>
          <p:cNvSpPr txBox="1"/>
          <p:nvPr/>
        </p:nvSpPr>
        <p:spPr>
          <a:xfrm>
            <a:off x="4856011" y="4028552"/>
            <a:ext cx="430887" cy="664606"/>
          </a:xfrm>
          <a:prstGeom prst="rect">
            <a:avLst/>
          </a:prstGeom>
          <a:noFill/>
          <a:effectLst>
            <a:outerShdw blurRad="50800" dist="38100" dir="2700000" algn="tl" rotWithShape="0">
              <a:prstClr val="black">
                <a:alpha val="40000"/>
              </a:prstClr>
            </a:outerShdw>
          </a:effectLst>
        </p:spPr>
        <p:txBody>
          <a:bodyPr vert="vert270" wrap="none" rtlCol="0">
            <a:spAutoFit/>
          </a:bodyPr>
          <a:lstStyle>
            <a:defPPr>
              <a:defRPr lang="en-US"/>
            </a:defPPr>
            <a:lvl1pPr>
              <a:defRPr sz="1400" b="1">
                <a:solidFill>
                  <a:schemeClr val="bg1"/>
                </a:solidFill>
                <a:effectLst>
                  <a:outerShdw blurRad="38100" dist="38100" dir="2700000" algn="tl">
                    <a:srgbClr val="000000">
                      <a:alpha val="43137"/>
                    </a:srgbClr>
                  </a:outerShdw>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solidFill>
                  <a:srgbClr val="FFFFFF"/>
                </a:solidFill>
                <a:latin typeface="Tahoma"/>
                <a:cs typeface="Arial"/>
              </a:rPr>
              <a:t>8</a:t>
            </a:r>
            <a:r>
              <a:rPr kumimoji="0" 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n-ea"/>
                <a:cs typeface="Arial"/>
              </a:rPr>
              <a:t>.7%</a:t>
            </a:r>
          </a:p>
        </p:txBody>
      </p:sp>
      <p:sp>
        <p:nvSpPr>
          <p:cNvPr id="8" name="TextBox 7">
            <a:extLst>
              <a:ext uri="{FF2B5EF4-FFF2-40B4-BE49-F238E27FC236}">
                <a16:creationId xmlns:a16="http://schemas.microsoft.com/office/drawing/2014/main" id="{9DBCF585-4C05-74C4-3849-AD616033306C}"/>
              </a:ext>
            </a:extLst>
          </p:cNvPr>
          <p:cNvSpPr txBox="1"/>
          <p:nvPr/>
        </p:nvSpPr>
        <p:spPr>
          <a:xfrm>
            <a:off x="4148526" y="4085458"/>
            <a:ext cx="430887" cy="664606"/>
          </a:xfrm>
          <a:prstGeom prst="rect">
            <a:avLst/>
          </a:prstGeom>
          <a:noFill/>
        </p:spPr>
        <p:txBody>
          <a:bodyPr vert="vert270" wrap="none" rtlCol="0">
            <a:spAutoFit/>
          </a:bodyPr>
          <a:lstStyle>
            <a:defPPr>
              <a:defRPr lang="en-US"/>
            </a:defPPr>
            <a:lvl1pPr>
              <a:defRPr sz="1400" b="1">
                <a:solidFill>
                  <a:schemeClr val="bg1"/>
                </a:solidFill>
                <a:effectLst>
                  <a:outerShdw blurRad="38100" dist="38100" dir="2700000" algn="tl">
                    <a:srgbClr val="000000">
                      <a:alpha val="43137"/>
                    </a:srgbClr>
                  </a:outerShdw>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n-ea"/>
                <a:cs typeface="Arial"/>
              </a:rPr>
              <a:t>7.1%</a:t>
            </a:r>
          </a:p>
        </p:txBody>
      </p:sp>
      <p:sp>
        <p:nvSpPr>
          <p:cNvPr id="39" name="TextBox 38"/>
          <p:cNvSpPr txBox="1"/>
          <p:nvPr/>
        </p:nvSpPr>
        <p:spPr>
          <a:xfrm>
            <a:off x="4386895" y="4085458"/>
            <a:ext cx="430887" cy="664606"/>
          </a:xfrm>
          <a:prstGeom prst="rect">
            <a:avLst/>
          </a:prstGeom>
          <a:noFill/>
        </p:spPr>
        <p:txBody>
          <a:bodyPr vert="vert270" wrap="none" rtlCol="0">
            <a:spAutoFit/>
          </a:bodyPr>
          <a:lstStyle>
            <a:defPPr>
              <a:defRPr lang="en-US"/>
            </a:defPPr>
            <a:lvl1pPr>
              <a:defRPr sz="1400" b="1">
                <a:solidFill>
                  <a:schemeClr val="bg1"/>
                </a:solidFill>
                <a:effectLst>
                  <a:outerShdw blurRad="38100" dist="38100" dir="2700000" algn="tl">
                    <a:srgbClr val="000000">
                      <a:alpha val="43137"/>
                    </a:srgbClr>
                  </a:outerShdw>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n-ea"/>
                <a:cs typeface="Arial"/>
              </a:rPr>
              <a:t>3.3%</a:t>
            </a:r>
          </a:p>
        </p:txBody>
      </p:sp>
      <p:sp>
        <p:nvSpPr>
          <p:cNvPr id="9" name="TextBox 8">
            <a:extLst>
              <a:ext uri="{FF2B5EF4-FFF2-40B4-BE49-F238E27FC236}">
                <a16:creationId xmlns:a16="http://schemas.microsoft.com/office/drawing/2014/main" id="{46E47FAB-6535-9F46-3AF6-EE64BB7FE9B8}"/>
              </a:ext>
            </a:extLst>
          </p:cNvPr>
          <p:cNvSpPr txBox="1"/>
          <p:nvPr/>
        </p:nvSpPr>
        <p:spPr>
          <a:xfrm>
            <a:off x="8872503" y="2395283"/>
            <a:ext cx="430887" cy="796052"/>
          </a:xfrm>
          <a:prstGeom prst="rect">
            <a:avLst/>
          </a:prstGeom>
          <a:noFill/>
        </p:spPr>
        <p:txBody>
          <a:bodyPr vert="vert270"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rgbClr val="FFFFFF"/>
                </a:solidFill>
                <a:effectLst>
                  <a:outerShdw blurRad="38100" dist="38100" dir="2700000" algn="tl">
                    <a:srgbClr val="000000">
                      <a:alpha val="43137"/>
                    </a:srgbClr>
                  </a:outerShdw>
                </a:effectLst>
                <a:latin typeface="Tahoma"/>
                <a:cs typeface="Arial"/>
              </a:rPr>
              <a:t>14.5</a:t>
            </a:r>
            <a:r>
              <a:rPr kumimoji="0" 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n-ea"/>
                <a:cs typeface="Arial"/>
              </a:rPr>
              <a:t>%</a:t>
            </a:r>
          </a:p>
        </p:txBody>
      </p:sp>
    </p:spTree>
    <p:extLst>
      <p:ext uri="{BB962C8B-B14F-4D97-AF65-F5344CB8AC3E}">
        <p14:creationId xmlns:p14="http://schemas.microsoft.com/office/powerpoint/2010/main" val="3242452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a:lstStyle/>
          <a:p>
            <a:r>
              <a:rPr lang="en-US" dirty="0"/>
              <a:t>Advertising Snapshot: </a:t>
            </a:r>
            <a:r>
              <a:rPr lang="en-US" dirty="0">
                <a:solidFill>
                  <a:srgbClr val="2CAE12"/>
                </a:solidFill>
              </a:rPr>
              <a:t>Top 10</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533400" y="6338542"/>
            <a:ext cx="2397369" cy="400110"/>
          </a:xfrm>
        </p:spPr>
        <p:txBody>
          <a:bodyPr/>
          <a:lstStyle/>
          <a:p>
            <a:pPr lvl="0" eaLnBrk="0" fontAlgn="base" hangingPunct="0">
              <a:spcBef>
                <a:spcPct val="0"/>
              </a:spcBef>
              <a:spcAft>
                <a:spcPct val="0"/>
              </a:spcAft>
              <a:defRPr/>
            </a:pPr>
            <a:r>
              <a:rPr lang="en-US" kern="0" dirty="0">
                <a:solidFill>
                  <a:srgbClr val="000000"/>
                </a:solidFill>
              </a:rPr>
              <a:t>Source: Vivvix, Auto 3 Tiers, </a:t>
            </a:r>
          </a:p>
          <a:p>
            <a:pPr lvl="0" eaLnBrk="0" fontAlgn="base" hangingPunct="0">
              <a:spcBef>
                <a:spcPct val="0"/>
              </a:spcBef>
              <a:spcAft>
                <a:spcPct val="0"/>
              </a:spcAft>
              <a:defRPr/>
            </a:pPr>
            <a:r>
              <a:rPr lang="en-US" kern="0" dirty="0">
                <a:solidFill>
                  <a:srgbClr val="000000"/>
                </a:solidFill>
              </a:rPr>
              <a:t>14 Media Jan-Dec 2023.</a:t>
            </a:r>
          </a:p>
        </p:txBody>
      </p:sp>
      <p:sp>
        <p:nvSpPr>
          <p:cNvPr id="6" name="TextBox 5"/>
          <p:cNvSpPr txBox="1"/>
          <p:nvPr/>
        </p:nvSpPr>
        <p:spPr>
          <a:xfrm>
            <a:off x="2765893" y="6312350"/>
            <a:ext cx="7106612" cy="461665"/>
          </a:xfrm>
          <a:prstGeom prst="rect">
            <a:avLst/>
          </a:prstGeom>
          <a:noFill/>
          <a:ln>
            <a:noFill/>
          </a:ln>
        </p:spPr>
        <p:txBody>
          <a:bodyPr wrap="square" rtlCol="0">
            <a:spAutoFit/>
          </a:bodyPr>
          <a:lstStyle/>
          <a:p>
            <a:pPr marL="117475" indent="-117475">
              <a:defRPr/>
            </a:pPr>
            <a:r>
              <a:rPr kumimoji="0" lang="en-US" sz="1200" b="0" i="0" u="none" strike="noStrike" kern="0" cap="none" spc="0" normalizeH="0" baseline="0" noProof="0" dirty="0">
                <a:ln>
                  <a:noFill/>
                </a:ln>
                <a:solidFill>
                  <a:srgbClr val="000000"/>
                </a:solidFill>
                <a:effectLst/>
                <a:uLnTx/>
                <a:uFillTx/>
                <a:latin typeface="Tahoma"/>
                <a:ea typeface="+mn-ea"/>
                <a:cs typeface="Arial"/>
              </a:rPr>
              <a:t>* Linear TV=network, spot, SLN, cable, syndication; Print=newspapers, local, national &amp; Sunday magazines; Other=network &amp; national spot radio &amp; outdoor; </a:t>
            </a:r>
            <a:r>
              <a:rPr lang="en-US" sz="1200" dirty="0">
                <a:solidFill>
                  <a:prstClr val="black"/>
                </a:solidFill>
                <a:latin typeface="Tahoma"/>
                <a:cs typeface="Arial"/>
              </a:rPr>
              <a:t>Streaming networks with ads = AVOD.</a:t>
            </a:r>
            <a:endParaRPr kumimoji="0" lang="en-US" sz="1200" b="0" i="0" u="none" strike="noStrike" kern="1200" cap="none" spc="0" normalizeH="0" baseline="0" noProof="0" dirty="0">
              <a:ln>
                <a:solidFill>
                  <a:srgbClr val="3333FF">
                    <a:lumMod val="20000"/>
                    <a:lumOff val="80000"/>
                  </a:srgbClr>
                </a:solidFill>
              </a:ln>
              <a:solidFill>
                <a:prstClr val="black"/>
              </a:solidFill>
              <a:effectLst/>
              <a:uLnTx/>
              <a:uFillTx/>
              <a:latin typeface="Tahoma"/>
              <a:ea typeface="+mn-ea"/>
              <a:cs typeface="Arial"/>
            </a:endParaRPr>
          </a:p>
        </p:txBody>
      </p:sp>
      <p:sp>
        <p:nvSpPr>
          <p:cNvPr id="7" name="TextBox 6"/>
          <p:cNvSpPr txBox="1"/>
          <p:nvPr/>
        </p:nvSpPr>
        <p:spPr>
          <a:xfrm>
            <a:off x="3620003" y="747708"/>
            <a:ext cx="4951998" cy="369332"/>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Vivvix Ad Spending Data 2023 - $Millions</a:t>
            </a:r>
          </a:p>
        </p:txBody>
      </p:sp>
      <p:graphicFrame>
        <p:nvGraphicFramePr>
          <p:cNvPr id="8" name="Content Placeholder 3"/>
          <p:cNvGraphicFramePr>
            <a:graphicFrameLocks noGrp="1"/>
          </p:cNvGraphicFramePr>
          <p:nvPr>
            <p:ph idx="1"/>
          </p:nvPr>
        </p:nvGraphicFramePr>
        <p:xfrm>
          <a:off x="381000" y="1205149"/>
          <a:ext cx="10849709" cy="4939811"/>
        </p:xfrm>
        <a:graphic>
          <a:graphicData uri="http://schemas.openxmlformats.org/drawingml/2006/table">
            <a:tbl>
              <a:tblPr firstRow="1" bandRow="1">
                <a:tableStyleId>{5940675A-B579-460E-94D1-54222C63F5DA}</a:tableStyleId>
              </a:tblPr>
              <a:tblGrid>
                <a:gridCol w="2650311">
                  <a:extLst>
                    <a:ext uri="{9D8B030D-6E8A-4147-A177-3AD203B41FA5}">
                      <a16:colId xmlns:a16="http://schemas.microsoft.com/office/drawing/2014/main" val="20000"/>
                    </a:ext>
                  </a:extLst>
                </a:gridCol>
                <a:gridCol w="1242332">
                  <a:extLst>
                    <a:ext uri="{9D8B030D-6E8A-4147-A177-3AD203B41FA5}">
                      <a16:colId xmlns:a16="http://schemas.microsoft.com/office/drawing/2014/main" val="20001"/>
                    </a:ext>
                  </a:extLst>
                </a:gridCol>
                <a:gridCol w="1159511">
                  <a:extLst>
                    <a:ext uri="{9D8B030D-6E8A-4147-A177-3AD203B41FA5}">
                      <a16:colId xmlns:a16="http://schemas.microsoft.com/office/drawing/2014/main" val="2326200347"/>
                    </a:ext>
                  </a:extLst>
                </a:gridCol>
                <a:gridCol w="1159511">
                  <a:extLst>
                    <a:ext uri="{9D8B030D-6E8A-4147-A177-3AD203B41FA5}">
                      <a16:colId xmlns:a16="http://schemas.microsoft.com/office/drawing/2014/main" val="20002"/>
                    </a:ext>
                  </a:extLst>
                </a:gridCol>
                <a:gridCol w="1159511">
                  <a:extLst>
                    <a:ext uri="{9D8B030D-6E8A-4147-A177-3AD203B41FA5}">
                      <a16:colId xmlns:a16="http://schemas.microsoft.com/office/drawing/2014/main" val="20003"/>
                    </a:ext>
                  </a:extLst>
                </a:gridCol>
                <a:gridCol w="1159511">
                  <a:extLst>
                    <a:ext uri="{9D8B030D-6E8A-4147-A177-3AD203B41FA5}">
                      <a16:colId xmlns:a16="http://schemas.microsoft.com/office/drawing/2014/main" val="20004"/>
                    </a:ext>
                  </a:extLst>
                </a:gridCol>
                <a:gridCol w="1159511">
                  <a:extLst>
                    <a:ext uri="{9D8B030D-6E8A-4147-A177-3AD203B41FA5}">
                      <a16:colId xmlns:a16="http://schemas.microsoft.com/office/drawing/2014/main" val="20005"/>
                    </a:ext>
                  </a:extLst>
                </a:gridCol>
                <a:gridCol w="1159511">
                  <a:extLst>
                    <a:ext uri="{9D8B030D-6E8A-4147-A177-3AD203B41FA5}">
                      <a16:colId xmlns:a16="http://schemas.microsoft.com/office/drawing/2014/main" val="20006"/>
                    </a:ext>
                  </a:extLst>
                </a:gridCol>
              </a:tblGrid>
              <a:tr h="933783">
                <a:tc>
                  <a:txBody>
                    <a:bodyPr/>
                    <a:lstStyle/>
                    <a:p>
                      <a:pPr marL="57150" indent="0" algn="l" defTabSz="685800" rtl="0" eaLnBrk="1" fontAlgn="b" latinLnBrk="0" hangingPunct="1">
                        <a:spcAft>
                          <a:spcPts val="200"/>
                        </a:spcAft>
                      </a:pPr>
                      <a:r>
                        <a:rPr lang="en-US" sz="1800" b="1" i="0" u="none" strike="noStrike" kern="1200" dirty="0">
                          <a:solidFill>
                            <a:srgbClr val="2CAE12"/>
                          </a:solidFill>
                          <a:effectLst/>
                          <a:latin typeface="+mn-lt"/>
                          <a:ea typeface="+mn-ea"/>
                          <a:cs typeface="+mn-cs"/>
                        </a:rPr>
                        <a:t>Manufacturer</a:t>
                      </a:r>
                      <a:br>
                        <a:rPr lang="en-US" sz="1400" b="1" i="0" u="none" strike="noStrike" kern="1200" dirty="0">
                          <a:solidFill>
                            <a:srgbClr val="2CAE12"/>
                          </a:solidFill>
                          <a:effectLst/>
                          <a:latin typeface="+mn-lt"/>
                          <a:ea typeface="+mn-ea"/>
                          <a:cs typeface="+mn-cs"/>
                        </a:rPr>
                      </a:br>
                      <a:r>
                        <a:rPr lang="en-US" sz="1400" b="0" i="0" u="none" strike="noStrike" kern="1200" dirty="0">
                          <a:solidFill>
                            <a:srgbClr val="2CAE12"/>
                          </a:solidFill>
                          <a:effectLst/>
                          <a:latin typeface="+mn-lt"/>
                          <a:ea typeface="+mn-ea"/>
                          <a:cs typeface="+mn-cs"/>
                        </a:rPr>
                        <a:t>(Tier 1 except where noted)</a:t>
                      </a:r>
                    </a:p>
                  </a:txBody>
                  <a:tcPr marL="9525" marR="9525" marT="9525" marB="91440" anchor="b">
                    <a:lnL w="12700" cmpd="sng">
                      <a:noFill/>
                    </a:lnL>
                    <a:lnR w="12700" cap="flat" cmpd="sng" algn="ctr">
                      <a:solidFill>
                        <a:schemeClr val="bg2">
                          <a:lumMod val="65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Linear </a:t>
                      </a:r>
                    </a:p>
                    <a:p>
                      <a:pPr algn="ctr" fontAlgn="ct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TV </a:t>
                      </a:r>
                    </a:p>
                  </a:txBody>
                  <a:tcPr marL="9525" marR="9525" marT="9525" marB="91440" anchor="b">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dirty="0">
                          <a:solidFill>
                            <a:prstClr val="black"/>
                          </a:solidFill>
                          <a:latin typeface="+mn-lt"/>
                          <a:cs typeface="+mn-cs"/>
                        </a:rPr>
                        <a:t>Streaming networks with ads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91440" anchor="b">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Print</a:t>
                      </a:r>
                    </a:p>
                  </a:txBody>
                  <a:tcPr marL="9525" marR="9525" marT="9525" marB="91440" anchor="b">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Internet </a:t>
                      </a:r>
                      <a:b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Display</a:t>
                      </a:r>
                    </a:p>
                  </a:txBody>
                  <a:tcPr marL="9525" marR="9525" marT="9525" marB="91440" anchor="b">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Other</a:t>
                      </a:r>
                    </a:p>
                  </a:txBody>
                  <a:tcPr marL="9525" marR="9525" marT="9525" marB="91440" anchor="b">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a:t>
                      </a:r>
                    </a:p>
                  </a:txBody>
                  <a:tcPr marL="9525" marR="9525" marT="9525" marB="91440" anchor="b">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Change</a:t>
                      </a:r>
                      <a:b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vs. 2022</a:t>
                      </a:r>
                    </a:p>
                  </a:txBody>
                  <a:tcPr marL="9525" marR="9525" marT="9525" marB="91440" anchor="b">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2316">
                <a:tc>
                  <a:txBody>
                    <a:bodyPr/>
                    <a:lstStyle/>
                    <a:p>
                      <a:pPr algn="l"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General Motors</a:t>
                      </a:r>
                    </a:p>
                  </a:txBody>
                  <a:tcPr marR="9525" marT="9525" marB="0" anchor="ctr">
                    <a:lnL w="12700" cmpd="sng">
                      <a:noFill/>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$733.1</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$140.7</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$3.5</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$56.1</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$9.7</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$942.9</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-3.2%</a:t>
                      </a:r>
                    </a:p>
                  </a:txBody>
                  <a:tcPr marL="9525" marR="182880" marT="9525" marB="0"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1"/>
                  </a:ext>
                </a:extLst>
              </a:tr>
              <a:tr h="3423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Hyundai Motor Co.</a:t>
                      </a:r>
                    </a:p>
                  </a:txBody>
                  <a:tcPr marR="9525" marT="9525" marB="0" anchor="ctr">
                    <a:lnL w="12700" cmpd="sng">
                      <a:noFill/>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$584.7</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$138.1</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$12.1</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$30.7</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$13.8</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$779.4</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5.9%</a:t>
                      </a:r>
                    </a:p>
                  </a:txBody>
                  <a:tcPr marL="9525" marR="182880" marT="9525" marB="0"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2"/>
                  </a:ext>
                </a:extLst>
              </a:tr>
              <a:tr h="32553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Toyota Corp</a:t>
                      </a:r>
                    </a:p>
                  </a:txBody>
                  <a:tcPr marR="9525" marT="9525" marB="0" anchor="ctr">
                    <a:lnL w="12700" cmpd="sng">
                      <a:noFill/>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$540.5</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$87.9</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$9.4</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$59.5</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$3.2</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$700.3</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-14.1%</a:t>
                      </a:r>
                    </a:p>
                  </a:txBody>
                  <a:tcPr marL="9525" marR="182880" marT="9525" marB="0"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3"/>
                  </a:ext>
                </a:extLst>
              </a:tr>
              <a:tr h="325530">
                <a:tc>
                  <a:txBody>
                    <a:bodyPr/>
                    <a:lstStyle/>
                    <a:p>
                      <a:pPr algn="l" fontAlgn="ctr"/>
                      <a:r>
                        <a:rPr lang="en-US"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Stellantis</a:t>
                      </a:r>
                    </a:p>
                  </a:txBody>
                  <a:tcPr marR="9525" marT="9525" marB="0" anchor="ctr">
                    <a:lnL w="12700" cmpd="sng">
                      <a:noFill/>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$459.8</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$39.4</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$327K</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$45.3</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$24.3</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$569.2</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6.9%</a:t>
                      </a:r>
                    </a:p>
                  </a:txBody>
                  <a:tcPr marL="9525" marR="182880" marT="9525" marB="0"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4"/>
                  </a:ext>
                </a:extLst>
              </a:tr>
              <a:tr h="3423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Nissan Motor</a:t>
                      </a:r>
                    </a:p>
                  </a:txBody>
                  <a:tcPr marR="9525" marT="9525" marB="0" anchor="ctr">
                    <a:lnL w="12700" cmpd="sng">
                      <a:noFill/>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$359.8</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$25.6</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$17K</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$22.0</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$9.6</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$417.0</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11.1%</a:t>
                      </a:r>
                    </a:p>
                  </a:txBody>
                  <a:tcPr marL="9525" marR="182880" marT="9525" marB="0"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5"/>
                  </a:ext>
                </a:extLst>
              </a:tr>
              <a:tr h="3423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Ford Motor Corp</a:t>
                      </a:r>
                    </a:p>
                  </a:txBody>
                  <a:tcPr marR="9525" marT="9525" marB="0" anchor="ctr">
                    <a:lnL w="12700" cmpd="sng">
                      <a:noFill/>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$272.1</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$71.6</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$0</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$32.5</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$3.7</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$379.9</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27.6%</a:t>
                      </a:r>
                    </a:p>
                  </a:txBody>
                  <a:tcPr marL="9525" marR="182880" marT="9525" marB="0"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6"/>
                  </a:ext>
                </a:extLst>
              </a:tr>
              <a:tr h="3423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Honda Motor Co.</a:t>
                      </a:r>
                    </a:p>
                  </a:txBody>
                  <a:tcPr marR="9525" marT="9525" marB="0" anchor="ctr">
                    <a:lnL w="12700" cmpd="sng">
                      <a:noFill/>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$283.8</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$15.5</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$4.6</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$27.9</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$1.7</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$333.4</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15.5%</a:t>
                      </a:r>
                    </a:p>
                  </a:txBody>
                  <a:tcPr marL="9525" marR="182880" marT="9525" marB="0"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7"/>
                  </a:ext>
                </a:extLst>
              </a:tr>
              <a:tr h="342316">
                <a:tc>
                  <a:txBody>
                    <a:bodyPr/>
                    <a:lstStyle/>
                    <a:p>
                      <a:pPr algn="l" fontAlgn="ctr"/>
                      <a:r>
                        <a:rPr lang="en-US" sz="1400" b="1" i="0" u="none" strike="noStrike" kern="1200" dirty="0">
                          <a:solidFill>
                            <a:schemeClr val="tx1"/>
                          </a:solidFill>
                          <a:effectLst/>
                          <a:latin typeface="+mn-lt"/>
                          <a:ea typeface="+mn-ea"/>
                          <a:cs typeface="+mn-cs"/>
                        </a:rPr>
                        <a:t>Volkswagen</a:t>
                      </a:r>
                      <a:endParaRPr lang="en-US"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R="9525" marT="9525" marB="0" anchor="ctr">
                    <a:lnL w="12700" cmpd="sng">
                      <a:noFill/>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$217.4</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$45.0</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$243K</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$21.7</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$3.4</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$287.7</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10.6%</a:t>
                      </a:r>
                    </a:p>
                  </a:txBody>
                  <a:tcPr marL="9525" marR="182880" marT="9525" marB="0"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8"/>
                  </a:ext>
                </a:extLst>
              </a:tr>
              <a:tr h="627188">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Dealer Assoc.</a:t>
                      </a:r>
                    </a:p>
                    <a:p>
                      <a:pPr algn="l" fontAlgn="ctr"/>
                      <a:r>
                        <a:rPr lang="en-US"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 Tier 2</a:t>
                      </a:r>
                    </a:p>
                  </a:txBody>
                  <a:tcPr marR="9525" marT="9525" marB="0" anchor="ctr">
                    <a:lnL w="12700" cmpd="sng">
                      <a:noFill/>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$857.1</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$103K</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$1.6</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$11.8</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$45.2</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$915.9</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r" fontAlgn="ctr"/>
                      <a:r>
                        <a:rPr lang="en-US" sz="1800" b="0" i="0" u="none" strike="noStrike" dirty="0">
                          <a:solidFill>
                            <a:schemeClr val="tx1"/>
                          </a:solidFill>
                          <a:effectLst/>
                          <a:latin typeface="+mj-lt"/>
                        </a:rPr>
                        <a:t>-0.5%</a:t>
                      </a:r>
                    </a:p>
                  </a:txBody>
                  <a:tcPr marL="9525" marR="182880" marT="9525" marB="0"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9"/>
                  </a:ext>
                </a:extLst>
              </a:tr>
              <a:tr h="673884">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Local Dealers</a:t>
                      </a:r>
                    </a:p>
                    <a:p>
                      <a:pPr algn="l" fontAlgn="ctr"/>
                      <a:r>
                        <a:rPr lang="en-US"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 Tier 3</a:t>
                      </a:r>
                    </a:p>
                  </a:txBody>
                  <a:tcPr marR="9525" marT="9525" marB="0" anchor="ctr">
                    <a:lnL w="12700" cmpd="sng">
                      <a:noFill/>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$802.1</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$154.2</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$69.6</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$95.0</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$145.5</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$1,266.5</a:t>
                      </a:r>
                    </a:p>
                  </a:txBody>
                  <a:tcPr marL="9525" marR="182880" marT="9525" marB="0"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r" fontAlgn="ctr"/>
                      <a:r>
                        <a:rPr lang="en-US" sz="1800" b="0" i="0" u="none" strike="noStrike" dirty="0">
                          <a:solidFill>
                            <a:schemeClr val="tx1"/>
                          </a:solidFill>
                          <a:effectLst/>
                          <a:latin typeface="+mj-lt"/>
                        </a:rPr>
                        <a:t>-6.4%</a:t>
                      </a:r>
                    </a:p>
                  </a:txBody>
                  <a:tcPr marL="9525" marR="182880" marT="9525" marB="0"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rgbClr val="2CAE12"/>
                      </a:solidFill>
                      <a:prstDash val="solid"/>
                      <a:round/>
                      <a:headEnd type="none" w="med" len="med"/>
                      <a:tailEnd type="none" w="med" len="med"/>
                    </a:lnT>
                    <a:lnB w="127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29349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1144929"/>
          </a:xfrm>
        </p:spPr>
        <p:txBody>
          <a:bodyPr/>
          <a:lstStyle/>
          <a:p>
            <a:r>
              <a:rPr lang="en-US" dirty="0"/>
              <a:t>Opportunity Accounts:  </a:t>
            </a:r>
            <a:br>
              <a:rPr lang="en-US" dirty="0"/>
            </a:br>
            <a:r>
              <a:rPr lang="en-US" sz="3600" dirty="0">
                <a:solidFill>
                  <a:srgbClr val="2CAE12"/>
                </a:solidFill>
              </a:rPr>
              <a:t>Advertising Revenue – Tier 1 </a:t>
            </a:r>
            <a:endParaRPr lang="en-US" sz="3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p:txBody>
          <a:bodyPr/>
          <a:lstStyle/>
          <a:p>
            <a:pPr indent="-274320" fontAlgn="auto">
              <a:spcBef>
                <a:spcPts val="0"/>
              </a:spcBef>
              <a:spcAft>
                <a:spcPts val="900"/>
              </a:spcAft>
              <a:defRPr/>
            </a:pPr>
            <a:r>
              <a:rPr lang="en-US" dirty="0"/>
              <a:t>Source: Vivvix</a:t>
            </a:r>
            <a:r>
              <a:rPr lang="en-US" kern="0" dirty="0">
                <a:solidFill>
                  <a:sysClr val="windowText" lastClr="000000"/>
                </a:solidFill>
              </a:rPr>
              <a:t>, 1/1/23-12/31/23, Tier 1 Automotive spending for 14 media.</a:t>
            </a:r>
            <a:endParaRPr lang="en-US" dirty="0">
              <a:solidFill>
                <a:srgbClr val="000000"/>
              </a:solidFill>
              <a:latin typeface="Georgia" pitchFamily="18" charset="0"/>
            </a:endParaRPr>
          </a:p>
        </p:txBody>
      </p:sp>
      <p:graphicFrame>
        <p:nvGraphicFramePr>
          <p:cNvPr id="8" name="Content Placeholder 11"/>
          <p:cNvGraphicFramePr>
            <a:graphicFrameLocks/>
          </p:cNvGraphicFramePr>
          <p:nvPr/>
        </p:nvGraphicFramePr>
        <p:xfrm>
          <a:off x="571499" y="1434351"/>
          <a:ext cx="11125919" cy="4991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1720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79631"/>
            <a:ext cx="11722100" cy="1698927"/>
          </a:xfrm>
        </p:spPr>
        <p:txBody>
          <a:bodyPr/>
          <a:lstStyle/>
          <a:p>
            <a:r>
              <a:rPr lang="en-US" dirty="0"/>
              <a:t>Opportunity Accounts – Largest Increases/Declines</a:t>
            </a:r>
            <a:br>
              <a:rPr lang="en-US" dirty="0"/>
            </a:br>
            <a:r>
              <a:rPr lang="en-US" sz="3600" dirty="0">
                <a:solidFill>
                  <a:srgbClr val="2CAE12"/>
                </a:solidFill>
              </a:rPr>
              <a:t>Advertising Revenue and YOY Change Tier 1 </a:t>
            </a:r>
            <a:endParaRPr lang="en-US" sz="3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515354"/>
            <a:ext cx="9667351" cy="246221"/>
          </a:xfrm>
        </p:spPr>
        <p:txBody>
          <a:bodyPr/>
          <a:lstStyle/>
          <a:p>
            <a:pPr indent="-274320" fontAlgn="auto">
              <a:spcBef>
                <a:spcPts val="0"/>
              </a:spcBef>
              <a:spcAft>
                <a:spcPts val="900"/>
              </a:spcAft>
              <a:defRPr/>
            </a:pPr>
            <a:r>
              <a:rPr lang="en-US" dirty="0">
                <a:solidFill>
                  <a:srgbClr val="000000"/>
                </a:solidFill>
              </a:rPr>
              <a:t>Source: Vivvix; </a:t>
            </a:r>
            <a:r>
              <a:rPr lang="en-US" kern="0" dirty="0">
                <a:solidFill>
                  <a:sysClr val="windowText" lastClr="000000"/>
                </a:solidFill>
              </a:rPr>
              <a:t>Tier 1 Automotive spending for 14 media; </a:t>
            </a:r>
            <a:r>
              <a:rPr lang="en-US" dirty="0">
                <a:solidFill>
                  <a:srgbClr val="000000"/>
                </a:solidFill>
              </a:rPr>
              <a:t>2022 &amp; 2023.</a:t>
            </a:r>
            <a:endParaRPr lang="en-US" dirty="0">
              <a:solidFill>
                <a:srgbClr val="000000"/>
              </a:solidFill>
              <a:latin typeface="Georgia" pitchFamily="18" charset="0"/>
            </a:endParaRPr>
          </a:p>
        </p:txBody>
      </p:sp>
      <p:graphicFrame>
        <p:nvGraphicFramePr>
          <p:cNvPr id="8" name="Content Placeholder 11"/>
          <p:cNvGraphicFramePr>
            <a:graphicFrameLocks/>
          </p:cNvGraphicFramePr>
          <p:nvPr/>
        </p:nvGraphicFramePr>
        <p:xfrm>
          <a:off x="514350" y="1524254"/>
          <a:ext cx="10972800" cy="4991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6292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1" y="167756"/>
            <a:ext cx="11685319" cy="1200329"/>
          </a:xfrm>
        </p:spPr>
        <p:txBody>
          <a:bodyPr/>
          <a:lstStyle/>
          <a:p>
            <a:pPr>
              <a:lnSpc>
                <a:spcPct val="100000"/>
              </a:lnSpc>
            </a:pPr>
            <a:r>
              <a:rPr lang="en-US" dirty="0"/>
              <a:t>Opportunity Accounts – Low Linear TV Share</a:t>
            </a:r>
            <a:br>
              <a:rPr lang="en-US" dirty="0"/>
            </a:br>
            <a:r>
              <a:rPr lang="en-US" sz="3200" dirty="0">
                <a:solidFill>
                  <a:srgbClr val="2CAE12"/>
                </a:solidFill>
              </a:rPr>
              <a:t>Total Linear TV Ad Revenue and Share of Spending – Tier 1</a:t>
            </a:r>
            <a:endParaRPr lang="en-US" sz="3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1" y="6361465"/>
            <a:ext cx="8228610" cy="400110"/>
          </a:xfrm>
        </p:spPr>
        <p:txBody>
          <a:bodyPr/>
          <a:lstStyle/>
          <a:p>
            <a:pPr indent="-274320" fontAlgn="auto">
              <a:spcBef>
                <a:spcPts val="0"/>
              </a:spcBef>
              <a:spcAft>
                <a:spcPts val="900"/>
              </a:spcAft>
              <a:defRPr/>
            </a:pPr>
            <a:r>
              <a:rPr lang="en-US" dirty="0">
                <a:solidFill>
                  <a:srgbClr val="000000"/>
                </a:solidFill>
              </a:rPr>
              <a:t>Source: Vivvix Media TV Media, Tier 1 Jan.-Dec. 2023. Share of Tier 1 total Linear TV spend of $3</a:t>
            </a:r>
            <a:r>
              <a:rPr lang="en-US" dirty="0"/>
              <a:t>,861,437,400.                                                        </a:t>
            </a:r>
            <a:r>
              <a:rPr lang="en-US" kern="0" dirty="0">
                <a:solidFill>
                  <a:sysClr val="windowText" lastClr="000000"/>
                </a:solidFill>
              </a:rPr>
              <a:t>Linear TV = Network, Spot, Cable Network, Syndication and Spanish-Language Network.</a:t>
            </a:r>
            <a:r>
              <a:rPr lang="en-US" dirty="0"/>
              <a:t> </a:t>
            </a:r>
            <a:endParaRPr lang="en-US" dirty="0">
              <a:solidFill>
                <a:srgbClr val="000000"/>
              </a:solidFill>
              <a:latin typeface="Georgia" pitchFamily="18" charset="0"/>
            </a:endParaRPr>
          </a:p>
        </p:txBody>
      </p:sp>
      <p:sp>
        <p:nvSpPr>
          <p:cNvPr id="22" name="Rectangle 21"/>
          <p:cNvSpPr/>
          <p:nvPr/>
        </p:nvSpPr>
        <p:spPr>
          <a:xfrm>
            <a:off x="3604836" y="1458386"/>
            <a:ext cx="521852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Tahoma"/>
                <a:ea typeface="Arial" panose="020B0604020202020204" pitchFamily="34" charset="0"/>
                <a:cs typeface="Times New Roman" panose="02020603050405020304" pitchFamily="18" charset="0"/>
              </a:rPr>
              <a:t>Linear Television Ad Revenues by Manufacturer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Tahoma"/>
                <a:ea typeface="Arial" panose="020B0604020202020204" pitchFamily="34" charset="0"/>
                <a:cs typeface="Times New Roman" panose="02020603050405020304" pitchFamily="18" charset="0"/>
              </a:rPr>
              <a:t>Jan.-Dec. 2023  — $ Millions</a:t>
            </a:r>
            <a:endParaRPr kumimoji="0" lang="en-US" sz="1600" b="0" i="0" u="none" strike="noStrike" kern="1200" cap="none" spc="0" normalizeH="0" baseline="0" noProof="0" dirty="0">
              <a:ln>
                <a:noFill/>
              </a:ln>
              <a:solidFill>
                <a:srgbClr val="000000"/>
              </a:solidFill>
              <a:effectLst/>
              <a:uLnTx/>
              <a:uFillTx/>
              <a:latin typeface="Tahoma"/>
              <a:ea typeface="+mn-ea"/>
              <a:cs typeface="Arial"/>
            </a:endParaRPr>
          </a:p>
        </p:txBody>
      </p:sp>
      <p:sp>
        <p:nvSpPr>
          <p:cNvPr id="24" name="TextBox 23"/>
          <p:cNvSpPr txBox="1"/>
          <p:nvPr/>
        </p:nvSpPr>
        <p:spPr>
          <a:xfrm>
            <a:off x="9802732" y="1395559"/>
            <a:ext cx="237183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ahoma"/>
                <a:ea typeface="+mn-ea"/>
                <a:cs typeface="Arial"/>
              </a:rPr>
              <a:t>Share of Tier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ahoma"/>
                <a:ea typeface="+mn-ea"/>
                <a:cs typeface="Arial"/>
              </a:rPr>
              <a:t>Total Linear TV Spending</a:t>
            </a:r>
          </a:p>
        </p:txBody>
      </p:sp>
      <p:sp>
        <p:nvSpPr>
          <p:cNvPr id="32" name="Oval 31"/>
          <p:cNvSpPr/>
          <p:nvPr/>
        </p:nvSpPr>
        <p:spPr>
          <a:xfrm>
            <a:off x="381001" y="2034361"/>
            <a:ext cx="4717745" cy="1734242"/>
          </a:xfrm>
          <a:prstGeom prst="ellipse">
            <a:avLst/>
          </a:prstGeom>
          <a:noFill/>
          <a:ln w="19050" cap="flat" cmpd="sng" algn="ctr">
            <a:solidFill>
              <a:srgbClr val="0000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a:endParaRPr>
          </a:p>
        </p:txBody>
      </p:sp>
      <p:graphicFrame>
        <p:nvGraphicFramePr>
          <p:cNvPr id="38" name="Chart 37"/>
          <p:cNvGraphicFramePr/>
          <p:nvPr/>
        </p:nvGraphicFramePr>
        <p:xfrm>
          <a:off x="1052744" y="2103233"/>
          <a:ext cx="9580684" cy="4500569"/>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p:cNvSpPr txBox="1"/>
          <p:nvPr/>
        </p:nvSpPr>
        <p:spPr>
          <a:xfrm>
            <a:off x="10676836" y="2103233"/>
            <a:ext cx="66075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ahoma"/>
                <a:ea typeface="+mn-ea"/>
                <a:cs typeface="Arial"/>
              </a:rPr>
              <a:t>  0.0%</a:t>
            </a:r>
          </a:p>
        </p:txBody>
      </p:sp>
      <p:sp>
        <p:nvSpPr>
          <p:cNvPr id="41" name="TextBox 40"/>
          <p:cNvSpPr txBox="1"/>
          <p:nvPr/>
        </p:nvSpPr>
        <p:spPr>
          <a:xfrm>
            <a:off x="10724798" y="3734072"/>
            <a:ext cx="619080"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ahoma"/>
                <a:ea typeface="+mn-ea"/>
                <a:cs typeface="Arial"/>
              </a:rPr>
              <a:t> 4.3%</a:t>
            </a:r>
          </a:p>
        </p:txBody>
      </p:sp>
      <p:sp>
        <p:nvSpPr>
          <p:cNvPr id="42" name="TextBox 41"/>
          <p:cNvSpPr txBox="1"/>
          <p:nvPr/>
        </p:nvSpPr>
        <p:spPr>
          <a:xfrm>
            <a:off x="10683120" y="4021379"/>
            <a:ext cx="66075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ahoma"/>
                <a:ea typeface="+mn-ea"/>
                <a:cs typeface="Arial"/>
              </a:rPr>
              <a:t>  5.6%</a:t>
            </a:r>
          </a:p>
        </p:txBody>
      </p:sp>
      <p:sp>
        <p:nvSpPr>
          <p:cNvPr id="43" name="TextBox 42"/>
          <p:cNvSpPr txBox="1"/>
          <p:nvPr/>
        </p:nvSpPr>
        <p:spPr>
          <a:xfrm>
            <a:off x="10683120" y="4308686"/>
            <a:ext cx="66075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ahoma"/>
                <a:ea typeface="+mn-ea"/>
                <a:cs typeface="Arial"/>
              </a:rPr>
              <a:t>  7.0%</a:t>
            </a:r>
          </a:p>
        </p:txBody>
      </p:sp>
      <p:sp>
        <p:nvSpPr>
          <p:cNvPr id="44" name="TextBox 43"/>
          <p:cNvSpPr txBox="1"/>
          <p:nvPr/>
        </p:nvSpPr>
        <p:spPr>
          <a:xfrm>
            <a:off x="10724798" y="4595993"/>
            <a:ext cx="619080"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ahoma"/>
                <a:ea typeface="+mn-ea"/>
                <a:cs typeface="Arial"/>
              </a:rPr>
              <a:t> 7.3%</a:t>
            </a:r>
          </a:p>
        </p:txBody>
      </p:sp>
      <p:sp>
        <p:nvSpPr>
          <p:cNvPr id="45" name="TextBox 44"/>
          <p:cNvSpPr txBox="1"/>
          <p:nvPr/>
        </p:nvSpPr>
        <p:spPr>
          <a:xfrm>
            <a:off x="10766476" y="4883300"/>
            <a:ext cx="577402"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Tahoma"/>
                <a:cs typeface="Arial"/>
              </a:rPr>
              <a:t>9</a:t>
            </a:r>
            <a:r>
              <a:rPr kumimoji="0" lang="en-US" sz="1100" b="1" i="0" u="none" strike="noStrike" kern="1200" cap="none" spc="0" normalizeH="0" baseline="0" noProof="0" dirty="0">
                <a:ln>
                  <a:noFill/>
                </a:ln>
                <a:solidFill>
                  <a:prstClr val="black"/>
                </a:solidFill>
                <a:effectLst/>
                <a:uLnTx/>
                <a:uFillTx/>
                <a:latin typeface="Tahoma"/>
                <a:ea typeface="+mn-ea"/>
                <a:cs typeface="Arial"/>
              </a:rPr>
              <a:t>.3%</a:t>
            </a:r>
          </a:p>
        </p:txBody>
      </p:sp>
      <p:sp>
        <p:nvSpPr>
          <p:cNvPr id="46" name="TextBox 45"/>
          <p:cNvSpPr txBox="1"/>
          <p:nvPr/>
        </p:nvSpPr>
        <p:spPr>
          <a:xfrm>
            <a:off x="10676708" y="5659006"/>
            <a:ext cx="667170"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ahoma"/>
                <a:ea typeface="+mn-ea"/>
                <a:cs typeface="Arial"/>
              </a:rPr>
              <a:t>15.1%</a:t>
            </a:r>
          </a:p>
        </p:txBody>
      </p:sp>
      <p:sp>
        <p:nvSpPr>
          <p:cNvPr id="47" name="TextBox 1"/>
          <p:cNvSpPr txBox="1"/>
          <p:nvPr/>
        </p:nvSpPr>
        <p:spPr>
          <a:xfrm>
            <a:off x="10855537" y="2965154"/>
            <a:ext cx="488341" cy="2248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Tahoma"/>
                <a:ea typeface="+mn-ea"/>
                <a:cs typeface="Arial"/>
              </a:rPr>
              <a:t> 1.2%</a:t>
            </a:r>
          </a:p>
        </p:txBody>
      </p:sp>
      <p:sp>
        <p:nvSpPr>
          <p:cNvPr id="48" name="TextBox 1"/>
          <p:cNvSpPr txBox="1"/>
          <p:nvPr/>
        </p:nvSpPr>
        <p:spPr>
          <a:xfrm>
            <a:off x="10855537" y="3215699"/>
            <a:ext cx="488341" cy="2248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Tahoma"/>
                <a:ea typeface="+mn-ea"/>
                <a:cs typeface="Arial"/>
              </a:rPr>
              <a:t> 1.4%</a:t>
            </a:r>
          </a:p>
        </p:txBody>
      </p:sp>
      <p:sp>
        <p:nvSpPr>
          <p:cNvPr id="49" name="TextBox 1"/>
          <p:cNvSpPr txBox="1"/>
          <p:nvPr/>
        </p:nvSpPr>
        <p:spPr>
          <a:xfrm>
            <a:off x="10779934" y="3466244"/>
            <a:ext cx="563944" cy="24213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Tahoma"/>
                <a:ea typeface="+mn-ea"/>
                <a:cs typeface="Arial"/>
              </a:rPr>
              <a:t>1.9%</a:t>
            </a:r>
          </a:p>
        </p:txBody>
      </p:sp>
      <p:sp>
        <p:nvSpPr>
          <p:cNvPr id="50" name="TextBox 1"/>
          <p:cNvSpPr txBox="1"/>
          <p:nvPr/>
        </p:nvSpPr>
        <p:spPr>
          <a:xfrm>
            <a:off x="10668122" y="5170607"/>
            <a:ext cx="675756" cy="22439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Tahoma"/>
                <a:ea typeface="+mn-ea"/>
                <a:cs typeface="Arial"/>
              </a:rPr>
              <a:t> 11.9%</a:t>
            </a:r>
          </a:p>
        </p:txBody>
      </p:sp>
      <p:sp>
        <p:nvSpPr>
          <p:cNvPr id="51" name="TextBox 1"/>
          <p:cNvSpPr txBox="1"/>
          <p:nvPr/>
        </p:nvSpPr>
        <p:spPr>
          <a:xfrm>
            <a:off x="10885240" y="5420702"/>
            <a:ext cx="458638" cy="21260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Tahoma"/>
                <a:ea typeface="+mn-ea"/>
                <a:cs typeface="Arial"/>
              </a:rPr>
              <a:t>14.0%</a:t>
            </a:r>
          </a:p>
        </p:txBody>
      </p:sp>
      <p:sp>
        <p:nvSpPr>
          <p:cNvPr id="23" name="TextBox 22">
            <a:extLst>
              <a:ext uri="{FF2B5EF4-FFF2-40B4-BE49-F238E27FC236}">
                <a16:creationId xmlns:a16="http://schemas.microsoft.com/office/drawing/2014/main" id="{7B9AC0CC-014E-4506-A890-260FF50EDE06}"/>
              </a:ext>
            </a:extLst>
          </p:cNvPr>
          <p:cNvSpPr txBox="1"/>
          <p:nvPr/>
        </p:nvSpPr>
        <p:spPr>
          <a:xfrm>
            <a:off x="10683120" y="2677847"/>
            <a:ext cx="66075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ahoma"/>
                <a:ea typeface="+mn-ea"/>
                <a:cs typeface="Arial"/>
              </a:rPr>
              <a:t>  0.9%</a:t>
            </a:r>
          </a:p>
        </p:txBody>
      </p:sp>
      <p:sp>
        <p:nvSpPr>
          <p:cNvPr id="25" name="TextBox 24">
            <a:extLst>
              <a:ext uri="{FF2B5EF4-FFF2-40B4-BE49-F238E27FC236}">
                <a16:creationId xmlns:a16="http://schemas.microsoft.com/office/drawing/2014/main" id="{2E8714B1-CDC2-4C66-8D1C-5BCEE3410191}"/>
              </a:ext>
            </a:extLst>
          </p:cNvPr>
          <p:cNvSpPr txBox="1"/>
          <p:nvPr/>
        </p:nvSpPr>
        <p:spPr>
          <a:xfrm>
            <a:off x="10593352" y="5946312"/>
            <a:ext cx="750526"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ahoma"/>
                <a:ea typeface="+mn-ea"/>
                <a:cs typeface="Arial"/>
              </a:rPr>
              <a:t>  19.0%</a:t>
            </a:r>
          </a:p>
        </p:txBody>
      </p:sp>
      <p:sp>
        <p:nvSpPr>
          <p:cNvPr id="6" name="TextBox 5">
            <a:extLst>
              <a:ext uri="{FF2B5EF4-FFF2-40B4-BE49-F238E27FC236}">
                <a16:creationId xmlns:a16="http://schemas.microsoft.com/office/drawing/2014/main" id="{2BBE66C6-104A-B11C-0EF6-69F24366F299}"/>
              </a:ext>
            </a:extLst>
          </p:cNvPr>
          <p:cNvSpPr txBox="1"/>
          <p:nvPr/>
        </p:nvSpPr>
        <p:spPr>
          <a:xfrm>
            <a:off x="10681142" y="2390540"/>
            <a:ext cx="66075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ahoma"/>
                <a:ea typeface="+mn-ea"/>
                <a:cs typeface="Arial"/>
              </a:rPr>
              <a:t>  0.9%</a:t>
            </a:r>
          </a:p>
        </p:txBody>
      </p:sp>
    </p:spTree>
    <p:extLst>
      <p:ext uri="{BB962C8B-B14F-4D97-AF65-F5344CB8AC3E}">
        <p14:creationId xmlns:p14="http://schemas.microsoft.com/office/powerpoint/2010/main" val="632417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Questions to Ask Dealer During Sales Meeting</a:t>
            </a:r>
          </a:p>
        </p:txBody>
      </p:sp>
      <p:sp>
        <p:nvSpPr>
          <p:cNvPr id="3" name="Content Placeholder 2"/>
          <p:cNvSpPr>
            <a:spLocks noGrp="1"/>
          </p:cNvSpPr>
          <p:nvPr>
            <p:ph idx="1"/>
          </p:nvPr>
        </p:nvSpPr>
        <p:spPr>
          <a:xfrm>
            <a:off x="381000" y="1066800"/>
            <a:ext cx="11544300" cy="5041392"/>
          </a:xfrm>
        </p:spPr>
        <p:txBody>
          <a:bodyPr>
            <a:noAutofit/>
          </a:bodyPr>
          <a:lstStyle/>
          <a:p>
            <a:r>
              <a:rPr lang="en-US" sz="2200" dirty="0"/>
              <a:t>What is your current vehicle inventory condition (days’ supply – new, used)? Are there any shortages?</a:t>
            </a:r>
          </a:p>
          <a:p>
            <a:r>
              <a:rPr lang="en-US" sz="2200" dirty="0"/>
              <a:t>Are you overstocked in any models? How are the grosses in new vs. used vehicles?  </a:t>
            </a:r>
          </a:p>
          <a:p>
            <a:r>
              <a:rPr lang="en-US" sz="2200" dirty="0"/>
              <a:t>How are your closing ratios on digital customer traffic vs. showroom traffic? Are there any changes from last year?</a:t>
            </a:r>
          </a:p>
          <a:p>
            <a:r>
              <a:rPr lang="en-US" sz="2200" dirty="0"/>
              <a:t>What is your primary target buyer? </a:t>
            </a:r>
          </a:p>
          <a:p>
            <a:pPr>
              <a:spcAft>
                <a:spcPts val="1000"/>
              </a:spcAft>
            </a:pPr>
            <a:r>
              <a:rPr lang="en-US" sz="2200" dirty="0"/>
              <a:t>Who has co-op money this quarter? What are their stipulations for spend?</a:t>
            </a:r>
          </a:p>
          <a:p>
            <a:pPr>
              <a:spcAft>
                <a:spcPts val="1000"/>
              </a:spcAft>
            </a:pPr>
            <a:r>
              <a:rPr lang="en-US" sz="2200" dirty="0"/>
              <a:t>How do you currently allocate your media dollar? (% only, don’t need exact amounts)</a:t>
            </a:r>
          </a:p>
          <a:p>
            <a:pPr>
              <a:spcAft>
                <a:spcPts val="1000"/>
              </a:spcAft>
            </a:pPr>
            <a:r>
              <a:rPr lang="en-US" sz="2200" dirty="0"/>
              <a:t>What media, events or sponsorships have provided you the most success?</a:t>
            </a:r>
          </a:p>
          <a:p>
            <a:pPr>
              <a:spcAft>
                <a:spcPts val="1000"/>
              </a:spcAft>
            </a:pPr>
            <a:r>
              <a:rPr lang="en-US" sz="2200" dirty="0"/>
              <a:t>Have you changed your media mix over the past 3 months? If so, how?</a:t>
            </a:r>
          </a:p>
          <a:p>
            <a:r>
              <a:rPr lang="en-US" sz="2200" dirty="0"/>
              <a:t>What are your key sales, marketing and media goals for the remainder of 2023 and 2024?</a:t>
            </a:r>
          </a:p>
          <a:p>
            <a:pPr lvl="1"/>
            <a:r>
              <a:rPr lang="en-US" sz="1800" dirty="0"/>
              <a:t>What is going well? </a:t>
            </a:r>
          </a:p>
          <a:p>
            <a:pPr lvl="1"/>
            <a:r>
              <a:rPr lang="en-US" sz="1800" dirty="0"/>
              <a:t>What do you need to change?</a:t>
            </a:r>
          </a:p>
          <a:p>
            <a:pPr>
              <a:spcAft>
                <a:spcPts val="1000"/>
              </a:spcAft>
            </a:pPr>
            <a:endParaRPr lang="en-US" sz="2400" dirty="0"/>
          </a:p>
        </p:txBody>
      </p:sp>
      <p:sp>
        <p:nvSpPr>
          <p:cNvPr id="4" name="Slide Number Placeholder 3"/>
          <p:cNvSpPr>
            <a:spLocks noGrp="1"/>
          </p:cNvSpPr>
          <p:nvPr>
            <p:ph type="sldNum" sz="quarter" idx="12"/>
          </p:nvPr>
        </p:nvSpPr>
        <p:spPr/>
        <p:txBody>
          <a:bodyPr/>
          <a:lstStyle/>
          <a:p>
            <a:fld id="{BB88B489-69ED-4F0A-A940-13A5E0BFFCBC}" type="slidenum">
              <a:rPr lang="en-US" smtClean="0"/>
              <a:pPr/>
              <a:t>35</a:t>
            </a:fld>
            <a:endParaRPr lang="en-US" dirty="0"/>
          </a:p>
        </p:txBody>
      </p:sp>
    </p:spTree>
    <p:extLst>
      <p:ext uri="{BB962C8B-B14F-4D97-AF65-F5344CB8AC3E}">
        <p14:creationId xmlns:p14="http://schemas.microsoft.com/office/powerpoint/2010/main" val="1632840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1144929"/>
          </a:xfrm>
        </p:spPr>
        <p:txBody>
          <a:bodyPr/>
          <a:lstStyle/>
          <a:p>
            <a:r>
              <a:rPr lang="en-US" dirty="0"/>
              <a:t>Purchase Funnel Study 2024</a:t>
            </a:r>
            <a:br>
              <a:rPr lang="en-US" dirty="0"/>
            </a:br>
            <a:r>
              <a:rPr lang="en-US" sz="3400" dirty="0">
                <a:solidFill>
                  <a:srgbClr val="2CAE12"/>
                </a:solidFill>
              </a:rPr>
              <a:t>The Impact of Advertising on Purchase Behavior</a:t>
            </a:r>
            <a:endParaRPr lang="en-US" sz="3400" dirty="0"/>
          </a:p>
        </p:txBody>
      </p:sp>
      <p:sp>
        <p:nvSpPr>
          <p:cNvPr id="3" name="Content Placeholder 2"/>
          <p:cNvSpPr>
            <a:spLocks noGrp="1"/>
          </p:cNvSpPr>
          <p:nvPr>
            <p:ph idx="1"/>
          </p:nvPr>
        </p:nvSpPr>
        <p:spPr>
          <a:xfrm>
            <a:off x="335993" y="1320800"/>
            <a:ext cx="11684557" cy="5096493"/>
          </a:xfrm>
        </p:spPr>
        <p:txBody>
          <a:bodyPr>
            <a:noAutofit/>
          </a:bodyPr>
          <a:lstStyle/>
          <a:p>
            <a:pPr>
              <a:spcAft>
                <a:spcPts val="1100"/>
              </a:spcAft>
            </a:pPr>
            <a:r>
              <a:rPr lang="en-US" sz="2400" dirty="0"/>
              <a:t>Purchase Funnel 2024 is a collaboration between GfK and TVB. The goal of the study is to identify the importance of media platforms in influencing consumers through five phases of the purchase funnel.</a:t>
            </a:r>
          </a:p>
          <a:p>
            <a:pPr>
              <a:spcAft>
                <a:spcPts val="1100"/>
              </a:spcAft>
            </a:pPr>
            <a:r>
              <a:rPr lang="en-US" sz="2400" dirty="0"/>
              <a:t>Consumer responses to advertising were measured in the purchase process from Awareness, Interest, Visit Store/Website, Consideration, through Make the Purchase.</a:t>
            </a:r>
          </a:p>
          <a:p>
            <a:pPr>
              <a:spcAft>
                <a:spcPts val="1100"/>
              </a:spcAft>
            </a:pPr>
            <a:r>
              <a:rPr lang="en-US" sz="2400" dirty="0"/>
              <a:t>Traditional and digital media advertising platforms’ impact was measured for 8 categories among 20+ platforms. This analysis focuses on the automotive category. </a:t>
            </a:r>
          </a:p>
          <a:p>
            <a:pPr>
              <a:spcAft>
                <a:spcPts val="1100"/>
              </a:spcAft>
            </a:pPr>
            <a:r>
              <a:rPr lang="en-US" sz="2400" dirty="0"/>
              <a:t>The survey was conducted among a sample of over 4,000 adults, age 18+. The sample was 1,699 adults 18+ for the automotive category.</a:t>
            </a:r>
          </a:p>
          <a:p>
            <a:pPr>
              <a:spcAft>
                <a:spcPts val="1100"/>
              </a:spcAft>
            </a:pPr>
            <a:r>
              <a:rPr lang="en-US" sz="2400" b="1" dirty="0"/>
              <a:t>Television remains the primary driver of consumers’ purchase behavior throughout the funnel.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Tree>
    <p:extLst>
      <p:ext uri="{BB962C8B-B14F-4D97-AF65-F5344CB8AC3E}">
        <p14:creationId xmlns:p14="http://schemas.microsoft.com/office/powerpoint/2010/main" val="93372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86322"/>
            <a:ext cx="11352809" cy="590931"/>
          </a:xfrm>
        </p:spPr>
        <p:txBody>
          <a:bodyPr/>
          <a:lstStyle/>
          <a:p>
            <a:r>
              <a:rPr lang="en-US" sz="3600" dirty="0"/>
              <a:t>What Influenced </a:t>
            </a:r>
            <a:r>
              <a:rPr lang="en-US" sz="3600" dirty="0">
                <a:solidFill>
                  <a:srgbClr val="00B050"/>
                </a:solidFill>
              </a:rPr>
              <a:t>Automotive Consumers Most</a:t>
            </a:r>
            <a:endParaRPr lang="en-US" sz="3600" dirty="0"/>
          </a:p>
        </p:txBody>
      </p:sp>
      <p:sp>
        <p:nvSpPr>
          <p:cNvPr id="4" name="Slide Number Placeholder 3"/>
          <p:cNvSpPr>
            <a:spLocks noGrp="1"/>
          </p:cNvSpPr>
          <p:nvPr>
            <p:ph type="sldNum" sz="quarter" idx="12"/>
          </p:nvPr>
        </p:nvSpPr>
        <p:spPr/>
        <p:txBody>
          <a:bodyPr/>
          <a:lstStyle/>
          <a:p>
            <a:fld id="{BB88B489-69ED-4F0A-A940-13A5E0BFFCBC}" type="slidenum">
              <a:rPr lang="en-US" smtClean="0"/>
              <a:pPr/>
              <a:t>37</a:t>
            </a:fld>
            <a:endParaRPr lang="en-US" dirty="0"/>
          </a:p>
        </p:txBody>
      </p:sp>
      <p:graphicFrame>
        <p:nvGraphicFramePr>
          <p:cNvPr id="10" name="Content Placeholder 11">
            <a:extLst>
              <a:ext uri="{FF2B5EF4-FFF2-40B4-BE49-F238E27FC236}">
                <a16:creationId xmlns:a16="http://schemas.microsoft.com/office/drawing/2014/main" id="{5D1CEC97-2FDF-85AE-0EAF-E5F485CBB332}"/>
              </a:ext>
            </a:extLst>
          </p:cNvPr>
          <p:cNvGraphicFramePr>
            <a:graphicFrameLocks noGrp="1"/>
          </p:cNvGraphicFramePr>
          <p:nvPr>
            <p:ph idx="1"/>
            <p:extLst>
              <p:ext uri="{D42A27DB-BD31-4B8C-83A1-F6EECF244321}">
                <p14:modId xmlns:p14="http://schemas.microsoft.com/office/powerpoint/2010/main" val="2412790276"/>
              </p:ext>
            </p:extLst>
          </p:nvPr>
        </p:nvGraphicFramePr>
        <p:xfrm>
          <a:off x="205740" y="0"/>
          <a:ext cx="11986260" cy="640466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5">
            <a:extLst>
              <a:ext uri="{FF2B5EF4-FFF2-40B4-BE49-F238E27FC236}">
                <a16:creationId xmlns:a16="http://schemas.microsoft.com/office/drawing/2014/main" id="{9A37E81C-914B-01B1-85A5-54D4E8E84AE9}"/>
              </a:ext>
            </a:extLst>
          </p:cNvPr>
          <p:cNvSpPr>
            <a:spLocks noGrp="1"/>
          </p:cNvSpPr>
          <p:nvPr>
            <p:ph type="body" sz="quarter" idx="13"/>
          </p:nvPr>
        </p:nvSpPr>
        <p:spPr>
          <a:xfrm>
            <a:off x="419099" y="6381690"/>
            <a:ext cx="8641773" cy="400110"/>
          </a:xfrm>
        </p:spPr>
        <p:txBody>
          <a:bodyPr/>
          <a:lstStyle/>
          <a:p>
            <a:r>
              <a:rPr lang="en-US" dirty="0"/>
              <a:t>Source: GfK TVB Purchase Funnel 2024 Automotive category A18+</a:t>
            </a:r>
            <a:br>
              <a:rPr lang="en-US" dirty="0"/>
            </a:br>
            <a:r>
              <a:rPr lang="en-US" dirty="0"/>
              <a:t>QA4/QA5/QA6/QA7/QA8 Most important for media with at least 1 funnel stage at 2%+ shown; 2%, 1%, &amp; 0% not shown/labeled.</a:t>
            </a:r>
          </a:p>
        </p:txBody>
      </p:sp>
    </p:spTree>
    <p:extLst>
      <p:ext uri="{BB962C8B-B14F-4D97-AF65-F5344CB8AC3E}">
        <p14:creationId xmlns:p14="http://schemas.microsoft.com/office/powerpoint/2010/main" val="1440592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38</a:t>
            </a:fld>
            <a:endParaRPr lang="en-US" dirty="0">
              <a:solidFill>
                <a:srgbClr val="1C1C1C"/>
              </a:solidFill>
            </a:endParaRPr>
          </a:p>
        </p:txBody>
      </p:sp>
      <p:sp>
        <p:nvSpPr>
          <p:cNvPr id="9" name="TextBox 8"/>
          <p:cNvSpPr txBox="1"/>
          <p:nvPr/>
        </p:nvSpPr>
        <p:spPr>
          <a:xfrm>
            <a:off x="5105400" y="1321006"/>
            <a:ext cx="1976824" cy="461665"/>
          </a:xfrm>
          <a:prstGeom prst="rect">
            <a:avLst/>
          </a:prstGeom>
          <a:noFill/>
        </p:spPr>
        <p:txBody>
          <a:bodyPr wrap="none" rtlCol="0">
            <a:spAutoFit/>
          </a:bodyPr>
          <a:lstStyle/>
          <a:p>
            <a:pPr algn="ctr"/>
            <a:r>
              <a:rPr lang="en-US" sz="2400" b="1" dirty="0"/>
              <a:t>Automotive</a:t>
            </a:r>
          </a:p>
        </p:txBody>
      </p:sp>
      <p:graphicFrame>
        <p:nvGraphicFramePr>
          <p:cNvPr id="11" name="Chart 10">
            <a:extLst>
              <a:ext uri="{FF2B5EF4-FFF2-40B4-BE49-F238E27FC236}">
                <a16:creationId xmlns:a16="http://schemas.microsoft.com/office/drawing/2014/main" id="{0297CB41-AAF6-5359-CB7E-00D650B5EFEA}"/>
              </a:ext>
            </a:extLst>
          </p:cNvPr>
          <p:cNvGraphicFramePr/>
          <p:nvPr>
            <p:extLst>
              <p:ext uri="{D42A27DB-BD31-4B8C-83A1-F6EECF244321}">
                <p14:modId xmlns:p14="http://schemas.microsoft.com/office/powerpoint/2010/main" val="2222398356"/>
              </p:ext>
            </p:extLst>
          </p:nvPr>
        </p:nvGraphicFramePr>
        <p:xfrm>
          <a:off x="302612" y="1949245"/>
          <a:ext cx="11582400" cy="431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FE1DDDDE-9339-5FD0-1087-96FEBD6C3F7B}"/>
              </a:ext>
            </a:extLst>
          </p:cNvPr>
          <p:cNvGraphicFramePr/>
          <p:nvPr>
            <p:extLst>
              <p:ext uri="{D42A27DB-BD31-4B8C-83A1-F6EECF244321}">
                <p14:modId xmlns:p14="http://schemas.microsoft.com/office/powerpoint/2010/main" val="3929448250"/>
              </p:ext>
            </p:extLst>
          </p:nvPr>
        </p:nvGraphicFramePr>
        <p:xfrm>
          <a:off x="302612" y="1773094"/>
          <a:ext cx="11582400" cy="4315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Slide Number Placeholder 3">
            <a:extLst>
              <a:ext uri="{FF2B5EF4-FFF2-40B4-BE49-F238E27FC236}">
                <a16:creationId xmlns:a16="http://schemas.microsoft.com/office/drawing/2014/main" id="{23F97952-9AB8-C5F5-06B8-745793452BA2}"/>
              </a:ext>
            </a:extLst>
          </p:cNvPr>
          <p:cNvSpPr txBox="1">
            <a:spLocks/>
          </p:cNvSpPr>
          <p:nvPr/>
        </p:nvSpPr>
        <p:spPr>
          <a:xfrm>
            <a:off x="11125199" y="6380100"/>
            <a:ext cx="988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4FF0E6-B28D-47FB-82BB-E6AB0AF17B14}" type="slidenum">
              <a:rPr lang="en-US" smtClean="0">
                <a:solidFill>
                  <a:srgbClr val="1C1C1C"/>
                </a:solidFill>
              </a:rPr>
              <a:pPr/>
              <a:t>38</a:t>
            </a:fld>
            <a:endParaRPr lang="en-US" dirty="0">
              <a:solidFill>
                <a:srgbClr val="1C1C1C"/>
              </a:solidFill>
            </a:endParaRPr>
          </a:p>
        </p:txBody>
      </p:sp>
      <p:sp>
        <p:nvSpPr>
          <p:cNvPr id="16" name="Text Placeholder 4">
            <a:extLst>
              <a:ext uri="{FF2B5EF4-FFF2-40B4-BE49-F238E27FC236}">
                <a16:creationId xmlns:a16="http://schemas.microsoft.com/office/drawing/2014/main" id="{D1377BAB-03C6-F865-BA34-F66FE2D353FD}"/>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2024 Automotive category A18+</a:t>
            </a:r>
          </a:p>
          <a:p>
            <a:pPr>
              <a:lnSpc>
                <a:spcPct val="100000"/>
              </a:lnSpc>
            </a:pPr>
            <a:r>
              <a:rPr lang="en-US" dirty="0"/>
              <a:t>S10/S11/QA4 “In the past two months, did you see, hear or read any advertisement in any of these media/digital internet media?”</a:t>
            </a:r>
          </a:p>
        </p:txBody>
      </p:sp>
      <p:sp>
        <p:nvSpPr>
          <p:cNvPr id="19" name="Title 1">
            <a:extLst>
              <a:ext uri="{FF2B5EF4-FFF2-40B4-BE49-F238E27FC236}">
                <a16:creationId xmlns:a16="http://schemas.microsoft.com/office/drawing/2014/main" id="{5DA91EA1-A7E4-4E9B-30B4-0D2C8A82884C}"/>
              </a:ext>
            </a:extLst>
          </p:cNvPr>
          <p:cNvSpPr>
            <a:spLocks noGrp="1"/>
          </p:cNvSpPr>
          <p:nvPr>
            <p:ph type="title"/>
          </p:nvPr>
        </p:nvSpPr>
        <p:spPr>
          <a:xfrm>
            <a:off x="381000" y="181704"/>
            <a:ext cx="11582400" cy="646331"/>
          </a:xfrm>
        </p:spPr>
        <p:txBody>
          <a:bodyPr>
            <a:noAutofit/>
          </a:bodyPr>
          <a:lstStyle/>
          <a:p>
            <a:r>
              <a:rPr lang="en-US" sz="3600" dirty="0"/>
              <a:t>Ad Exposure Does NOT Guarantee Importance,</a:t>
            </a:r>
            <a:br>
              <a:rPr lang="en-US" sz="3600" dirty="0"/>
            </a:br>
            <a:r>
              <a:rPr lang="en-US" sz="3600" dirty="0">
                <a:solidFill>
                  <a:srgbClr val="00B050"/>
                </a:solidFill>
              </a:rPr>
              <a:t>Except for TV</a:t>
            </a:r>
            <a:endParaRPr lang="en-US" sz="3600" dirty="0"/>
          </a:p>
        </p:txBody>
      </p:sp>
    </p:spTree>
    <p:extLst>
      <p:ext uri="{BB962C8B-B14F-4D97-AF65-F5344CB8AC3E}">
        <p14:creationId xmlns:p14="http://schemas.microsoft.com/office/powerpoint/2010/main" val="167568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0460"/>
            <a:ext cx="11658599" cy="1089529"/>
          </a:xfrm>
        </p:spPr>
        <p:txBody>
          <a:bodyPr/>
          <a:lstStyle/>
          <a:p>
            <a:r>
              <a:rPr lang="en-US" sz="3600" dirty="0"/>
              <a:t>Of Those that Cited TV as the Most Important,</a:t>
            </a:r>
            <a:br>
              <a:rPr lang="en-US" sz="3600" dirty="0"/>
            </a:br>
            <a:r>
              <a:rPr lang="en-US" sz="3600" dirty="0">
                <a:solidFill>
                  <a:srgbClr val="00B050"/>
                </a:solidFill>
              </a:rPr>
              <a:t>68% Picked Broadcast TV</a:t>
            </a:r>
          </a:p>
        </p:txBody>
      </p:sp>
      <p:sp>
        <p:nvSpPr>
          <p:cNvPr id="4" name="Slide Number Placeholder 3"/>
          <p:cNvSpPr>
            <a:spLocks noGrp="1"/>
          </p:cNvSpPr>
          <p:nvPr>
            <p:ph type="sldNum" sz="quarter" idx="12"/>
          </p:nvPr>
        </p:nvSpPr>
        <p:spPr/>
        <p:txBody>
          <a:bodyPr/>
          <a:lstStyle/>
          <a:p>
            <a:fld id="{BB88B489-69ED-4F0A-A940-13A5E0BFFCBC}" type="slidenum">
              <a:rPr lang="en-US" smtClean="0"/>
              <a:pPr/>
              <a:t>39</a:t>
            </a:fld>
            <a:endParaRPr lang="en-US" dirty="0"/>
          </a:p>
        </p:txBody>
      </p:sp>
      <p:sp>
        <p:nvSpPr>
          <p:cNvPr id="10" name="Text Placeholder 4">
            <a:extLst>
              <a:ext uri="{FF2B5EF4-FFF2-40B4-BE49-F238E27FC236}">
                <a16:creationId xmlns:a16="http://schemas.microsoft.com/office/drawing/2014/main" id="{E886B076-06D8-6155-BE62-7CAC0EACD93B}"/>
              </a:ext>
            </a:extLst>
          </p:cNvPr>
          <p:cNvSpPr>
            <a:spLocks noGrp="1"/>
          </p:cNvSpPr>
          <p:nvPr>
            <p:ph type="body" sz="quarter" idx="13"/>
          </p:nvPr>
        </p:nvSpPr>
        <p:spPr>
          <a:xfrm>
            <a:off x="419099" y="6381690"/>
            <a:ext cx="8641773" cy="400110"/>
          </a:xfrm>
        </p:spPr>
        <p:txBody>
          <a:bodyPr/>
          <a:lstStyle/>
          <a:p>
            <a:r>
              <a:rPr lang="en-US" dirty="0"/>
              <a:t>Source: GfK TVB Purchase Funnel 2024 Automotive category A18+</a:t>
            </a:r>
            <a:br>
              <a:rPr lang="en-US" dirty="0"/>
            </a:br>
            <a:r>
              <a:rPr lang="en-US" dirty="0"/>
              <a:t>QA4 How to read: Of the 45% that said TV was most important for awareness, 68% of them cited Broadcast TV as the most important.</a:t>
            </a:r>
          </a:p>
        </p:txBody>
      </p:sp>
      <p:graphicFrame>
        <p:nvGraphicFramePr>
          <p:cNvPr id="11" name="Content Placeholder 9">
            <a:extLst>
              <a:ext uri="{FF2B5EF4-FFF2-40B4-BE49-F238E27FC236}">
                <a16:creationId xmlns:a16="http://schemas.microsoft.com/office/drawing/2014/main" id="{6C61EA46-DE87-084A-92BA-D3874DB40357}"/>
              </a:ext>
            </a:extLst>
          </p:cNvPr>
          <p:cNvGraphicFramePr>
            <a:graphicFrameLocks noGrp="1"/>
          </p:cNvGraphicFramePr>
          <p:nvPr>
            <p:ph idx="1"/>
            <p:extLst>
              <p:ext uri="{D42A27DB-BD31-4B8C-83A1-F6EECF244321}">
                <p14:modId xmlns:p14="http://schemas.microsoft.com/office/powerpoint/2010/main" val="3585473109"/>
              </p:ext>
            </p:extLst>
          </p:nvPr>
        </p:nvGraphicFramePr>
        <p:xfrm>
          <a:off x="420687" y="1600200"/>
          <a:ext cx="11542711" cy="4684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861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707886"/>
          </a:xfrm>
        </p:spPr>
        <p:txBody>
          <a:bodyPr/>
          <a:lstStyle/>
          <a:p>
            <a:pPr>
              <a:lnSpc>
                <a:spcPct val="100000"/>
              </a:lnSpc>
              <a:spcAft>
                <a:spcPts val="600"/>
              </a:spcAft>
            </a:pPr>
            <a:r>
              <a:rPr lang="en-US" dirty="0"/>
              <a:t>Category </a:t>
            </a:r>
            <a:r>
              <a:rPr lang="en-US" dirty="0">
                <a:solidFill>
                  <a:srgbClr val="00B050"/>
                </a:solidFill>
              </a:rPr>
              <a:t>Business Overview</a:t>
            </a:r>
          </a:p>
        </p:txBody>
      </p:sp>
      <p:sp>
        <p:nvSpPr>
          <p:cNvPr id="13" name="Content Placeholder 12"/>
          <p:cNvSpPr>
            <a:spLocks noGrp="1"/>
          </p:cNvSpPr>
          <p:nvPr>
            <p:ph idx="1"/>
          </p:nvPr>
        </p:nvSpPr>
        <p:spPr>
          <a:xfrm>
            <a:off x="381000" y="987158"/>
            <a:ext cx="11391403" cy="5528196"/>
          </a:xfrm>
        </p:spPr>
        <p:txBody>
          <a:bodyPr>
            <a:noAutofit/>
          </a:bodyPr>
          <a:lstStyle/>
          <a:p>
            <a:pPr>
              <a:spcAft>
                <a:spcPts val="200"/>
              </a:spcAft>
            </a:pPr>
            <a:r>
              <a:rPr lang="en-US" sz="2000" dirty="0"/>
              <a:t>The Consumer will Regain Control of Automotive Marketplace</a:t>
            </a:r>
          </a:p>
          <a:p>
            <a:pPr lvl="1">
              <a:spcAft>
                <a:spcPts val="200"/>
              </a:spcAft>
            </a:pPr>
            <a:r>
              <a:rPr lang="en-US" sz="1800" dirty="0"/>
              <a:t>Auto companies have seen a dramatic increase in vehicle production and in dealership inventories (they have now reached normal day's supply levels with most brands).</a:t>
            </a:r>
          </a:p>
          <a:p>
            <a:pPr lvl="1">
              <a:spcAft>
                <a:spcPts val="200"/>
              </a:spcAft>
            </a:pPr>
            <a:r>
              <a:rPr lang="en-US" sz="1800" dirty="0"/>
              <a:t>New vehicle demand is slowing because of continuing high vehicle prices, interest payments and car payments.</a:t>
            </a:r>
          </a:p>
          <a:p>
            <a:pPr lvl="1">
              <a:spcAft>
                <a:spcPts val="200"/>
              </a:spcAft>
            </a:pPr>
            <a:r>
              <a:rPr lang="en-US" sz="1800" dirty="0"/>
              <a:t>Auto brands have recognized these major changes to the marketplace and have dramatically raised new vehicle incentives.</a:t>
            </a:r>
          </a:p>
          <a:p>
            <a:pPr lvl="1">
              <a:spcAft>
                <a:spcPts val="200"/>
              </a:spcAft>
            </a:pPr>
            <a:r>
              <a:rPr lang="en-US" sz="1800" dirty="0"/>
              <a:t>Dealers have reached the highest competitive market conditions in the past 3 years. They have reintroduced vehicle price discounting and have a higher focus on marketing and sales promotion to protect their sales position, as well as grow their market share for the more aggressive dealerships.</a:t>
            </a:r>
          </a:p>
          <a:p>
            <a:pPr>
              <a:spcAft>
                <a:spcPts val="200"/>
              </a:spcAft>
            </a:pPr>
            <a:r>
              <a:rPr lang="en-US" sz="2000" dirty="0"/>
              <a:t>ADVERTISING WILL BE IN A NEW FOCUS</a:t>
            </a:r>
          </a:p>
          <a:p>
            <a:pPr lvl="1">
              <a:spcAft>
                <a:spcPts val="200"/>
              </a:spcAft>
            </a:pPr>
            <a:r>
              <a:rPr lang="en-US" sz="1800" dirty="0"/>
              <a:t>The increased competitive market conditions have dealers refocusing on their marketing and advertising efforts. They want to reach out to the new empowered consumer who are in the market for both new and used vehicles.</a:t>
            </a:r>
          </a:p>
          <a:p>
            <a:pPr lvl="1">
              <a:spcAft>
                <a:spcPts val="200"/>
              </a:spcAft>
            </a:pPr>
            <a:r>
              <a:rPr lang="en-US" sz="1800" dirty="0"/>
              <a:t>They are changing their marketing message to be more focused and competitive, reflecting the new vehicle market in 2024. There is a new hybrid market model including local TV, OTT and digital video platforms.</a:t>
            </a:r>
          </a:p>
          <a:p>
            <a:pPr marL="457200" lvl="1" indent="0">
              <a:spcAft>
                <a:spcPts val="200"/>
              </a:spcAft>
              <a:buNone/>
            </a:pPr>
            <a:endParaRPr lang="en-US" sz="1800" dirty="0"/>
          </a:p>
        </p:txBody>
      </p:sp>
      <p:sp>
        <p:nvSpPr>
          <p:cNvPr id="4" name="Slide Number Placeholder 3"/>
          <p:cNvSpPr>
            <a:spLocks noGrp="1"/>
          </p:cNvSpPr>
          <p:nvPr>
            <p:ph type="sldNum" sz="quarter" idx="12"/>
          </p:nvPr>
        </p:nvSpPr>
        <p:spPr/>
        <p:txBody>
          <a:bodyPr/>
          <a:lstStyle/>
          <a:p>
            <a:fld id="{BB88B489-69ED-4F0A-A940-13A5E0BFFCBC}" type="slidenum">
              <a:rPr lang="en-US" smtClean="0"/>
              <a:pPr/>
              <a:t>4</a:t>
            </a:fld>
            <a:endParaRPr lang="en-US" dirty="0"/>
          </a:p>
        </p:txBody>
      </p:sp>
    </p:spTree>
    <p:extLst>
      <p:ext uri="{BB962C8B-B14F-4D97-AF65-F5344CB8AC3E}">
        <p14:creationId xmlns:p14="http://schemas.microsoft.com/office/powerpoint/2010/main" val="103275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1531"/>
            <a:ext cx="11455957" cy="1144929"/>
          </a:xfrm>
        </p:spPr>
        <p:txBody>
          <a:bodyPr/>
          <a:lstStyle/>
          <a:p>
            <a:r>
              <a:rPr lang="en-US" dirty="0"/>
              <a:t>Media Comparisons Study 2024:</a:t>
            </a:r>
            <a:br>
              <a:rPr lang="en-US" dirty="0"/>
            </a:br>
            <a:r>
              <a:rPr lang="en-US" sz="3400" dirty="0">
                <a:solidFill>
                  <a:srgbClr val="2CAE12"/>
                </a:solidFill>
              </a:rPr>
              <a:t>Automotive</a:t>
            </a:r>
            <a:endParaRPr lang="en-US" sz="3400" dirty="0"/>
          </a:p>
        </p:txBody>
      </p:sp>
      <p:sp>
        <p:nvSpPr>
          <p:cNvPr id="3" name="Content Placeholder 2"/>
          <p:cNvSpPr>
            <a:spLocks noGrp="1"/>
          </p:cNvSpPr>
          <p:nvPr>
            <p:ph idx="1"/>
          </p:nvPr>
        </p:nvSpPr>
        <p:spPr>
          <a:xfrm>
            <a:off x="266699" y="1295400"/>
            <a:ext cx="11725275" cy="5096493"/>
          </a:xfrm>
        </p:spPr>
        <p:txBody>
          <a:bodyPr>
            <a:noAutofit/>
          </a:bodyPr>
          <a:lstStyle/>
          <a:p>
            <a:pPr>
              <a:spcAft>
                <a:spcPts val="1100"/>
              </a:spcAft>
            </a:pPr>
            <a:r>
              <a:rPr lang="en-US" sz="2200" dirty="0"/>
              <a:t>The 2024 Media Comparisons Study, conducted by GfK and commissioned by TVB, is a key industry resource for multi-media usage and effectiveness. It explores the many different ways individuals consume traditional and digital media, as well as free and paid ad-supported and advertising-free streaming platforms. The study compares reach, time spent, daily news sources, most trustworthy news sources, and level of community involvement. Additionally, the study reveals the role each medium plays in motivating consumers to learn more about a product or service. </a:t>
            </a:r>
          </a:p>
          <a:p>
            <a:pPr>
              <a:spcAft>
                <a:spcPts val="1100"/>
              </a:spcAft>
            </a:pPr>
            <a:r>
              <a:rPr lang="en-US" sz="2200" dirty="0"/>
              <a:t>Traditional and digital media advertising platforms’ impact was measured for over 20 platforms. </a:t>
            </a:r>
          </a:p>
          <a:p>
            <a:pPr>
              <a:spcAft>
                <a:spcPts val="1100"/>
              </a:spcAft>
            </a:pPr>
            <a:r>
              <a:rPr lang="en-US" sz="2200" dirty="0"/>
              <a:t>The survey was conducted among a sample of over 4,000 adults, age 18+. Within the survey, questions were asked about usage of key categories. This analysis focuses on respondents 18+ that plan to buy or lease an auto in the next year. n=1,175</a:t>
            </a:r>
          </a:p>
          <a:p>
            <a:pPr>
              <a:spcAft>
                <a:spcPts val="1100"/>
              </a:spcAft>
            </a:pPr>
            <a:r>
              <a:rPr lang="en-US" sz="2200" b="1" dirty="0"/>
              <a:t>Television continues to have the highest reach and people spend the most time with TV of all media platforms studied.</a:t>
            </a:r>
          </a:p>
          <a:p>
            <a:pPr>
              <a:spcAft>
                <a:spcPts val="1100"/>
              </a:spcAft>
            </a:pPr>
            <a:endParaRPr lang="en-US" sz="2200" b="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Tree>
    <p:extLst>
      <p:ext uri="{BB962C8B-B14F-4D97-AF65-F5344CB8AC3E}">
        <p14:creationId xmlns:p14="http://schemas.microsoft.com/office/powerpoint/2010/main" val="2438651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9" name="Title 1">
            <a:extLst>
              <a:ext uri="{FF2B5EF4-FFF2-40B4-BE49-F238E27FC236}">
                <a16:creationId xmlns:a16="http://schemas.microsoft.com/office/drawing/2014/main" id="{7045285E-D6F8-B6C5-BF2C-AF2A845F05D1}"/>
              </a:ext>
            </a:extLst>
          </p:cNvPr>
          <p:cNvSpPr>
            <a:spLocks noGrp="1"/>
          </p:cNvSpPr>
          <p:nvPr>
            <p:ph type="title"/>
          </p:nvPr>
        </p:nvSpPr>
        <p:spPr>
          <a:xfrm>
            <a:off x="457200" y="76200"/>
            <a:ext cx="11352809" cy="1089529"/>
          </a:xfrm>
        </p:spPr>
        <p:txBody>
          <a:bodyPr/>
          <a:lstStyle/>
          <a:p>
            <a:r>
              <a:rPr lang="en-US" sz="3600" dirty="0"/>
              <a:t>TV Has Highest Reach of Ad Supported Platforms Broadcast Leads the Way For Car Buyers</a:t>
            </a:r>
          </a:p>
        </p:txBody>
      </p:sp>
      <p:sp>
        <p:nvSpPr>
          <p:cNvPr id="10" name="TextBox 9">
            <a:extLst>
              <a:ext uri="{FF2B5EF4-FFF2-40B4-BE49-F238E27FC236}">
                <a16:creationId xmlns:a16="http://schemas.microsoft.com/office/drawing/2014/main" id="{6FE6200C-401D-FFEF-321D-5451A11DE1CE}"/>
              </a:ext>
            </a:extLst>
          </p:cNvPr>
          <p:cNvSpPr txBox="1"/>
          <p:nvPr/>
        </p:nvSpPr>
        <p:spPr>
          <a:xfrm>
            <a:off x="2895600" y="106680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A18+ Plan to buy/lease auto in the next year</a:t>
            </a:r>
            <a:endParaRPr lang="en-US" sz="1400" dirty="0">
              <a:effectLst/>
            </a:endParaRPr>
          </a:p>
        </p:txBody>
      </p:sp>
      <p:graphicFrame>
        <p:nvGraphicFramePr>
          <p:cNvPr id="11" name="Chart 10">
            <a:extLst>
              <a:ext uri="{FF2B5EF4-FFF2-40B4-BE49-F238E27FC236}">
                <a16:creationId xmlns:a16="http://schemas.microsoft.com/office/drawing/2014/main" id="{CCDB037F-9A6D-FDF2-3AFF-D7FF5568A8EE}"/>
              </a:ext>
            </a:extLst>
          </p:cNvPr>
          <p:cNvGraphicFramePr/>
          <p:nvPr/>
        </p:nvGraphicFramePr>
        <p:xfrm>
          <a:off x="228600" y="1445843"/>
          <a:ext cx="11811000" cy="487875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4">
            <a:extLst>
              <a:ext uri="{FF2B5EF4-FFF2-40B4-BE49-F238E27FC236}">
                <a16:creationId xmlns:a16="http://schemas.microsoft.com/office/drawing/2014/main" id="{715F6985-BC50-C9F2-9A5E-61C67E980409}"/>
              </a:ext>
            </a:extLst>
          </p:cNvPr>
          <p:cNvSpPr>
            <a:spLocks noGrp="1"/>
          </p:cNvSpPr>
          <p:nvPr>
            <p:ph type="body" sz="quarter" idx="13"/>
          </p:nvPr>
        </p:nvSpPr>
        <p:spPr>
          <a:xfrm>
            <a:off x="388619" y="6304002"/>
            <a:ext cx="8374381" cy="553998"/>
          </a:xfrm>
        </p:spPr>
        <p:txBody>
          <a:bodyPr/>
          <a:lstStyle/>
          <a:p>
            <a:r>
              <a:rPr lang="en-US" dirty="0"/>
              <a:t>Source: GfK TVB Media Comparisons Study 2024. M-S 4A-2A. Persons 18+ Persons 18+ Plan to buy/lease auto in next year: Yes.                       Online/internet platforms such as email, social media, internet radio and websites, are totaled for any online device-PC, Smartphone and Tablets.                       Broadcast TV News Websites/Apps includes local TV station &amp; network websites/apps for news/weather/sports.</a:t>
            </a:r>
          </a:p>
        </p:txBody>
      </p:sp>
    </p:spTree>
    <p:extLst>
      <p:ext uri="{BB962C8B-B14F-4D97-AF65-F5344CB8AC3E}">
        <p14:creationId xmlns:p14="http://schemas.microsoft.com/office/powerpoint/2010/main" val="2396776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7" name="Title 1">
            <a:extLst>
              <a:ext uri="{FF2B5EF4-FFF2-40B4-BE49-F238E27FC236}">
                <a16:creationId xmlns:a16="http://schemas.microsoft.com/office/drawing/2014/main" id="{A1094EFB-275D-BC4A-F8A1-3C5D8C1903FA}"/>
              </a:ext>
            </a:extLst>
          </p:cNvPr>
          <p:cNvSpPr>
            <a:spLocks noGrp="1"/>
          </p:cNvSpPr>
          <p:nvPr>
            <p:ph type="title"/>
          </p:nvPr>
        </p:nvSpPr>
        <p:spPr>
          <a:xfrm>
            <a:off x="419595" y="228600"/>
            <a:ext cx="11352809" cy="1421928"/>
          </a:xfrm>
        </p:spPr>
        <p:txBody>
          <a:bodyPr/>
          <a:lstStyle/>
          <a:p>
            <a:r>
              <a:rPr lang="en-US" sz="3200" dirty="0"/>
              <a:t>Streaming with NO Advertising:</a:t>
            </a:r>
            <a:br>
              <a:rPr lang="en-US" sz="3200" dirty="0"/>
            </a:br>
            <a:r>
              <a:rPr lang="en-US" sz="3200" dirty="0"/>
              <a:t>Advertisers Cannot Reach these Viewers</a:t>
            </a:r>
            <a:br>
              <a:rPr lang="en-US" sz="3200" dirty="0"/>
            </a:br>
            <a:r>
              <a:rPr lang="en-US" sz="3200" dirty="0"/>
              <a:t> </a:t>
            </a:r>
          </a:p>
        </p:txBody>
      </p:sp>
      <p:sp>
        <p:nvSpPr>
          <p:cNvPr id="8" name="Text Placeholder 4">
            <a:extLst>
              <a:ext uri="{FF2B5EF4-FFF2-40B4-BE49-F238E27FC236}">
                <a16:creationId xmlns:a16="http://schemas.microsoft.com/office/drawing/2014/main" id="{57D59BA1-16BE-A397-8E2A-CD4DBE43B410}"/>
              </a:ext>
            </a:extLst>
          </p:cNvPr>
          <p:cNvSpPr txBox="1">
            <a:spLocks/>
          </p:cNvSpPr>
          <p:nvPr/>
        </p:nvSpPr>
        <p:spPr>
          <a:xfrm>
            <a:off x="388959" y="6561557"/>
            <a:ext cx="8610599" cy="230832"/>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Source: GfK TVB Media Comparisons Study 2024. M-S 4A-2A. Persons 18+ Car Buyers.</a:t>
            </a:r>
            <a:endParaRPr lang="en-US" dirty="0"/>
          </a:p>
        </p:txBody>
      </p:sp>
      <p:graphicFrame>
        <p:nvGraphicFramePr>
          <p:cNvPr id="13" name="Chart 12">
            <a:extLst>
              <a:ext uri="{FF2B5EF4-FFF2-40B4-BE49-F238E27FC236}">
                <a16:creationId xmlns:a16="http://schemas.microsoft.com/office/drawing/2014/main" id="{478E68D2-4E87-26D8-0D56-1351154DD505}"/>
              </a:ext>
            </a:extLst>
          </p:cNvPr>
          <p:cNvGraphicFramePr/>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7">
            <a:extLst>
              <a:ext uri="{FF2B5EF4-FFF2-40B4-BE49-F238E27FC236}">
                <a16:creationId xmlns:a16="http://schemas.microsoft.com/office/drawing/2014/main" id="{7BC98A09-3E8A-715F-DD5C-610D495CC67D}"/>
              </a:ext>
            </a:extLst>
          </p:cNvPr>
          <p:cNvGraphicFramePr>
            <a:graphicFrameLocks noGrp="1"/>
          </p:cNvGraphicFramePr>
          <p:nvPr>
            <p:ph idx="1"/>
          </p:nvPr>
        </p:nvGraphicFramePr>
        <p:xfrm>
          <a:off x="7627495" y="1900791"/>
          <a:ext cx="4572000" cy="404280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FAD59101-BF8D-C11D-D22F-0274CCDC9C3C}"/>
              </a:ext>
            </a:extLst>
          </p:cNvPr>
          <p:cNvSpPr txBox="1"/>
          <p:nvPr/>
        </p:nvSpPr>
        <p:spPr>
          <a:xfrm>
            <a:off x="1752600" y="1109255"/>
            <a:ext cx="9681433"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Almost All of Them</a:t>
            </a:r>
          </a:p>
        </p:txBody>
      </p:sp>
    </p:spTree>
    <p:extLst>
      <p:ext uri="{BB962C8B-B14F-4D97-AF65-F5344CB8AC3E}">
        <p14:creationId xmlns:p14="http://schemas.microsoft.com/office/powerpoint/2010/main" val="3282053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8871"/>
            <a:ext cx="11543805" cy="1200329"/>
          </a:xfrm>
        </p:spPr>
        <p:txBody>
          <a:bodyPr/>
          <a:lstStyle/>
          <a:p>
            <a:r>
              <a:rPr lang="en-US" dirty="0"/>
              <a:t>Car Buyers Spend the </a:t>
            </a:r>
            <a:br>
              <a:rPr lang="en-US" dirty="0"/>
            </a:br>
            <a:r>
              <a:rPr lang="en-US" dirty="0"/>
              <a:t>Most Time with Television </a:t>
            </a:r>
          </a:p>
        </p:txBody>
      </p:sp>
      <p:sp>
        <p:nvSpPr>
          <p:cNvPr id="4" name="Slide Number Placeholder 3"/>
          <p:cNvSpPr>
            <a:spLocks noGrp="1"/>
          </p:cNvSpPr>
          <p:nvPr>
            <p:ph type="sldNum" sz="quarter" idx="12"/>
          </p:nvPr>
        </p:nvSpPr>
        <p:spPr>
          <a:xfrm>
            <a:off x="11125199" y="6380100"/>
            <a:ext cx="988621" cy="365125"/>
          </a:xfrm>
        </p:spPr>
        <p:txBody>
          <a:bodyPr/>
          <a:lstStyle/>
          <a:p>
            <a:fld id="{BB88B489-69ED-4F0A-A940-13A5E0BFFCBC}" type="slidenum">
              <a:rPr lang="en-US" smtClean="0"/>
              <a:pPr/>
              <a:t>43</a:t>
            </a:fld>
            <a:endParaRPr lang="en-US" dirty="0"/>
          </a:p>
        </p:txBody>
      </p:sp>
      <p:sp>
        <p:nvSpPr>
          <p:cNvPr id="5" name="Text Placeholder 4"/>
          <p:cNvSpPr>
            <a:spLocks noGrp="1"/>
          </p:cNvSpPr>
          <p:nvPr>
            <p:ph type="body" sz="quarter" idx="13"/>
          </p:nvPr>
        </p:nvSpPr>
        <p:spPr>
          <a:xfrm>
            <a:off x="388619" y="6304002"/>
            <a:ext cx="8374381" cy="553998"/>
          </a:xfrm>
        </p:spPr>
        <p:txBody>
          <a:bodyPr/>
          <a:lstStyle/>
          <a:p>
            <a:r>
              <a:rPr lang="en-US" dirty="0"/>
              <a:t>Source: GfK TVB Media Comparisons Study 2024. M-S 4A-2A. Persons 18+ Persons 18+ Plan to buy/lease auto in next year: Yes.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7" name="Chart 6">
            <a:extLst>
              <a:ext uri="{FF2B5EF4-FFF2-40B4-BE49-F238E27FC236}">
                <a16:creationId xmlns:a16="http://schemas.microsoft.com/office/drawing/2014/main" id="{6EB2784E-1935-1A7B-0815-E481D418CCCB}"/>
              </a:ext>
            </a:extLst>
          </p:cNvPr>
          <p:cNvGraphicFramePr/>
          <p:nvPr/>
        </p:nvGraphicFramePr>
        <p:xfrm>
          <a:off x="228600" y="1066800"/>
          <a:ext cx="11811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2683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257300"/>
            <a:ext cx="11425813" cy="2585323"/>
          </a:xfrm>
        </p:spPr>
        <p:txBody>
          <a:bodyPr/>
          <a:lstStyle/>
          <a:p>
            <a:r>
              <a:rPr lang="en-US" sz="6000" dirty="0"/>
              <a:t>Overcoming Auto Dealer Objections to </a:t>
            </a:r>
            <a:br>
              <a:rPr lang="en-US" sz="6000" dirty="0"/>
            </a:br>
            <a:r>
              <a:rPr lang="en-US" sz="6000" dirty="0">
                <a:solidFill>
                  <a:srgbClr val="C8F9BD"/>
                </a:solidFill>
              </a:rPr>
              <a:t>Buying Broadcast</a:t>
            </a:r>
          </a:p>
        </p:txBody>
      </p:sp>
    </p:spTree>
    <p:extLst>
      <p:ext uri="{BB962C8B-B14F-4D97-AF65-F5344CB8AC3E}">
        <p14:creationId xmlns:p14="http://schemas.microsoft.com/office/powerpoint/2010/main" val="881581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29716"/>
            <a:ext cx="11425813" cy="923330"/>
          </a:xfrm>
        </p:spPr>
        <p:txBody>
          <a:bodyPr/>
          <a:lstStyle/>
          <a:p>
            <a:r>
              <a:rPr lang="en-US" sz="6000" dirty="0"/>
              <a:t>Auto Dealer Objection:</a:t>
            </a:r>
            <a:endParaRPr lang="en-US" dirty="0"/>
          </a:p>
        </p:txBody>
      </p:sp>
      <p:sp>
        <p:nvSpPr>
          <p:cNvPr id="3" name="Title 3"/>
          <p:cNvSpPr txBox="1">
            <a:spLocks/>
          </p:cNvSpPr>
          <p:nvPr/>
        </p:nvSpPr>
        <p:spPr>
          <a:xfrm>
            <a:off x="385187" y="2710180"/>
            <a:ext cx="11425813" cy="2585323"/>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5500" kern="1200">
                <a:solidFill>
                  <a:schemeClr val="bg1"/>
                </a:solidFill>
                <a:latin typeface="+mj-lt"/>
                <a:ea typeface="+mj-ea"/>
                <a:cs typeface="+mj-cs"/>
              </a:defRPr>
            </a:lvl1pPr>
          </a:lstStyle>
          <a:p>
            <a:r>
              <a:rPr lang="en-US" sz="6000" dirty="0">
                <a:solidFill>
                  <a:schemeClr val="accent1"/>
                </a:solidFill>
              </a:rPr>
              <a:t>Multi-screen viewing:</a:t>
            </a:r>
            <a:br>
              <a:rPr lang="en-US" sz="6000" dirty="0">
                <a:solidFill>
                  <a:schemeClr val="accent1"/>
                </a:solidFill>
              </a:rPr>
            </a:br>
            <a:r>
              <a:rPr lang="en-US" sz="6000" dirty="0">
                <a:solidFill>
                  <a:schemeClr val="accent1"/>
                </a:solidFill>
              </a:rPr>
              <a:t>consumers have </a:t>
            </a:r>
            <a:br>
              <a:rPr lang="en-US" sz="6000" dirty="0">
                <a:solidFill>
                  <a:schemeClr val="accent1"/>
                </a:solidFill>
              </a:rPr>
            </a:br>
            <a:r>
              <a:rPr lang="en-US" sz="6000" dirty="0">
                <a:solidFill>
                  <a:schemeClr val="accent1"/>
                </a:solidFill>
              </a:rPr>
              <a:t>too many choices</a:t>
            </a:r>
          </a:p>
        </p:txBody>
      </p:sp>
    </p:spTree>
    <p:extLst>
      <p:ext uri="{BB962C8B-B14F-4D97-AF65-F5344CB8AC3E}">
        <p14:creationId xmlns:p14="http://schemas.microsoft.com/office/powerpoint/2010/main" val="2997870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p:txBody>
          <a:bodyPr/>
          <a:lstStyle/>
          <a:p>
            <a:r>
              <a:rPr lang="en-US" sz="3200" dirty="0">
                <a:solidFill>
                  <a:srgbClr val="00B050"/>
                </a:solidFill>
              </a:rPr>
              <a:t>3 Times </a:t>
            </a:r>
            <a:r>
              <a:rPr lang="en-US" sz="3200" dirty="0"/>
              <a:t>As Many Respondents Viewed Programs With Ads on Linear TV on Their Larger Screen TV Set </a:t>
            </a:r>
            <a:br>
              <a:rPr lang="en-US" sz="3200" dirty="0"/>
            </a:br>
            <a:r>
              <a:rPr lang="en-US" sz="3200" dirty="0"/>
              <a:t>Than on Their Smartphone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46</a:t>
            </a:fld>
            <a:endParaRPr lang="en-US" dirty="0"/>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p:txBody>
          <a:bodyPr/>
          <a:lstStyle/>
          <a:p>
            <a:r>
              <a:rPr lang="en-US" dirty="0"/>
              <a:t>Source: GfK TVB Media Comparisons Study 2023. M-S 4A-2A. Persons 18+ Plan to buy/lease auto in next year: Yes.</a:t>
            </a:r>
          </a:p>
        </p:txBody>
      </p:sp>
      <p:graphicFrame>
        <p:nvGraphicFramePr>
          <p:cNvPr id="9" name="Chart 8">
            <a:extLst>
              <a:ext uri="{FF2B5EF4-FFF2-40B4-BE49-F238E27FC236}">
                <a16:creationId xmlns:a16="http://schemas.microsoft.com/office/drawing/2014/main" id="{CC6CDD1E-0B6D-4731-9BFC-822582BC728F}"/>
              </a:ext>
            </a:extLst>
          </p:cNvPr>
          <p:cNvGraphicFramePr/>
          <p:nvPr/>
        </p:nvGraphicFramePr>
        <p:xfrm>
          <a:off x="381000" y="1188383"/>
          <a:ext cx="11352809"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48DC679-CE2A-2B8B-CFF5-AC36E6D2E861}"/>
              </a:ext>
            </a:extLst>
          </p:cNvPr>
          <p:cNvSpPr txBox="1"/>
          <p:nvPr/>
        </p:nvSpPr>
        <p:spPr>
          <a:xfrm>
            <a:off x="2969040" y="1673583"/>
            <a:ext cx="6781800" cy="369332"/>
          </a:xfrm>
          <a:prstGeom prst="rect">
            <a:avLst/>
          </a:prstGeom>
          <a:noFill/>
        </p:spPr>
        <p:txBody>
          <a:bodyPr wrap="square">
            <a:spAutoFit/>
          </a:bodyPr>
          <a:lstStyle/>
          <a:p>
            <a:pPr algn="ctr"/>
            <a:r>
              <a:rPr lang="en-US" sz="1800" b="1" i="0" baseline="0" dirty="0">
                <a:effectLst/>
              </a:rPr>
              <a:t>A18+ Plan to buy/lease auto in the next year</a:t>
            </a:r>
            <a:endParaRPr lang="en-US" sz="1800" dirty="0"/>
          </a:p>
        </p:txBody>
      </p:sp>
    </p:spTree>
    <p:extLst>
      <p:ext uri="{BB962C8B-B14F-4D97-AF65-F5344CB8AC3E}">
        <p14:creationId xmlns:p14="http://schemas.microsoft.com/office/powerpoint/2010/main" val="4202587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752600"/>
            <a:ext cx="10705604" cy="886097"/>
          </a:xfrm>
        </p:spPr>
        <p:txBody>
          <a:bodyPr>
            <a:normAutofit lnSpcReduction="10000"/>
          </a:bodyPr>
          <a:lstStyle/>
          <a:p>
            <a:pPr marL="0" indent="0" algn="ctr">
              <a:buNone/>
            </a:pPr>
            <a:r>
              <a:rPr lang="en-US" sz="2400" dirty="0"/>
              <a:t>If the experience of viewing on the two screen sizes were comparable, the gap in time spent should be much narrower</a:t>
            </a:r>
          </a:p>
          <a:p>
            <a:pPr marL="0" indent="0">
              <a:buNone/>
            </a:pPr>
            <a:endParaRPr lang="en-US" sz="32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47</a:t>
            </a:fld>
            <a:endParaRPr lang="en-US" dirty="0"/>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2598046125"/>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381000" y="6535579"/>
            <a:ext cx="8641773" cy="246221"/>
          </a:xfrm>
        </p:spPr>
        <p:txBody>
          <a:bodyPr/>
          <a:lstStyle/>
          <a:p>
            <a:r>
              <a:rPr lang="en-US" dirty="0"/>
              <a:t>Source: GfK TVB Media Comparisons Study 2023.  M-S 4A-2A. Persons 18+ Plan to buy/lease auto in next year: Yes.</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a:t>
            </a:r>
            <a:r>
              <a:rPr lang="en-US" sz="3600" dirty="0">
                <a:solidFill>
                  <a:srgbClr val="00B050"/>
                </a:solidFill>
              </a:rPr>
              <a:t>Engagement</a:t>
            </a:r>
            <a:r>
              <a:rPr lang="en-US" sz="3600" dirty="0"/>
              <a:t> is How Much Time People Are Willing to Invest With a Platform Daily</a:t>
            </a:r>
          </a:p>
        </p:txBody>
      </p:sp>
      <p:sp>
        <p:nvSpPr>
          <p:cNvPr id="2" name="TextBox 1">
            <a:extLst>
              <a:ext uri="{FF2B5EF4-FFF2-40B4-BE49-F238E27FC236}">
                <a16:creationId xmlns:a16="http://schemas.microsoft.com/office/drawing/2014/main" id="{8ABE805B-C621-54E1-5EA3-EF0C423F6E47}"/>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Plan to buy/lease auto in the next year</a:t>
            </a:r>
            <a:endParaRPr lang="en-US" dirty="0"/>
          </a:p>
        </p:txBody>
      </p:sp>
    </p:spTree>
    <p:extLst>
      <p:ext uri="{BB962C8B-B14F-4D97-AF65-F5344CB8AC3E}">
        <p14:creationId xmlns:p14="http://schemas.microsoft.com/office/powerpoint/2010/main" val="3953066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F7CA-C2CF-3540-0F13-6FF1D9F71F19}"/>
              </a:ext>
            </a:extLst>
          </p:cNvPr>
          <p:cNvSpPr>
            <a:spLocks noGrp="1"/>
          </p:cNvSpPr>
          <p:nvPr>
            <p:ph type="title"/>
          </p:nvPr>
        </p:nvSpPr>
        <p:spPr>
          <a:xfrm>
            <a:off x="381000" y="179631"/>
            <a:ext cx="11455957" cy="1034129"/>
          </a:xfrm>
        </p:spPr>
        <p:txBody>
          <a:bodyPr/>
          <a:lstStyle/>
          <a:p>
            <a:r>
              <a:rPr lang="en-US" sz="3400" dirty="0"/>
              <a:t>When Having A Choice Between Advertising Free and </a:t>
            </a:r>
            <a:br>
              <a:rPr lang="en-US" sz="3400" dirty="0"/>
            </a:br>
            <a:r>
              <a:rPr lang="en-US" sz="3400" dirty="0"/>
              <a:t>Ad-Supported, More Households Choose </a:t>
            </a:r>
            <a:r>
              <a:rPr lang="en-US" sz="3400" dirty="0">
                <a:solidFill>
                  <a:srgbClr val="00B050"/>
                </a:solidFill>
              </a:rPr>
              <a:t>Advertising Free</a:t>
            </a:r>
          </a:p>
        </p:txBody>
      </p:sp>
      <p:sp>
        <p:nvSpPr>
          <p:cNvPr id="4" name="Slide Number Placeholder 3">
            <a:extLst>
              <a:ext uri="{FF2B5EF4-FFF2-40B4-BE49-F238E27FC236}">
                <a16:creationId xmlns:a16="http://schemas.microsoft.com/office/drawing/2014/main" id="{52D65E40-8169-F080-B8F4-599A5081C6B6}"/>
              </a:ext>
            </a:extLst>
          </p:cNvPr>
          <p:cNvSpPr>
            <a:spLocks noGrp="1"/>
          </p:cNvSpPr>
          <p:nvPr>
            <p:ph type="sldNum" sz="quarter" idx="12"/>
          </p:nvPr>
        </p:nvSpPr>
        <p:spPr/>
        <p:txBody>
          <a:bodyPr/>
          <a:lstStyle/>
          <a:p>
            <a:fld id="{BB88B489-69ED-4F0A-A940-13A5E0BFFCBC}" type="slidenum">
              <a:rPr lang="en-US" smtClean="0">
                <a:solidFill>
                  <a:prstClr val="black"/>
                </a:solidFill>
              </a:rPr>
              <a:pPr/>
              <a:t>48</a:t>
            </a:fld>
            <a:endParaRPr lang="en-US" dirty="0">
              <a:solidFill>
                <a:prstClr val="black"/>
              </a:solidFill>
            </a:endParaRPr>
          </a:p>
        </p:txBody>
      </p:sp>
      <p:sp>
        <p:nvSpPr>
          <p:cNvPr id="6" name="Text Placeholder 4">
            <a:extLst>
              <a:ext uri="{FF2B5EF4-FFF2-40B4-BE49-F238E27FC236}">
                <a16:creationId xmlns:a16="http://schemas.microsoft.com/office/drawing/2014/main" id="{0D32E2E5-DB5A-1EC1-DE1C-2A5236516DBF}"/>
              </a:ext>
            </a:extLst>
          </p:cNvPr>
          <p:cNvSpPr>
            <a:spLocks noGrp="1"/>
          </p:cNvSpPr>
          <p:nvPr>
            <p:ph type="body" sz="quarter" idx="13"/>
          </p:nvPr>
        </p:nvSpPr>
        <p:spPr>
          <a:xfrm>
            <a:off x="428706" y="6388615"/>
            <a:ext cx="8610599" cy="369332"/>
          </a:xfrm>
        </p:spPr>
        <p:txBody>
          <a:bodyPr/>
          <a:lstStyle/>
          <a:p>
            <a:r>
              <a:rPr lang="en-US" dirty="0"/>
              <a:t>Source: GfK TVB Video Media Devices and Usage 2022 Study. Persons 18+. TV13/14 - Which of the following services that are ad-supported/advertising free, does this set currently have access to? Please select all that apply for each TV set Base = Households. Net of Households.</a:t>
            </a:r>
          </a:p>
        </p:txBody>
      </p:sp>
      <p:graphicFrame>
        <p:nvGraphicFramePr>
          <p:cNvPr id="7" name="Chart 6">
            <a:extLst>
              <a:ext uri="{FF2B5EF4-FFF2-40B4-BE49-F238E27FC236}">
                <a16:creationId xmlns:a16="http://schemas.microsoft.com/office/drawing/2014/main" id="{894C7EC1-CC86-4F09-2237-98B9611C1BB9}"/>
              </a:ext>
            </a:extLst>
          </p:cNvPr>
          <p:cNvGraphicFramePr/>
          <p:nvPr/>
        </p:nvGraphicFramePr>
        <p:xfrm>
          <a:off x="304800" y="895376"/>
          <a:ext cx="11963399" cy="5200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3028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5A69B12-9C29-4937-B08A-05B719BCEE39}"/>
              </a:ext>
            </a:extLst>
          </p:cNvPr>
          <p:cNvSpPr>
            <a:spLocks noGrp="1"/>
          </p:cNvSpPr>
          <p:nvPr>
            <p:ph type="title"/>
          </p:nvPr>
        </p:nvSpPr>
        <p:spPr>
          <a:xfrm>
            <a:off x="381000" y="179631"/>
            <a:ext cx="11455957" cy="1089529"/>
          </a:xfrm>
        </p:spPr>
        <p:txBody>
          <a:bodyPr/>
          <a:lstStyle/>
          <a:p>
            <a:r>
              <a:rPr lang="en-US" sz="3600" dirty="0"/>
              <a:t>Nielsen and Advertisers Focus on the </a:t>
            </a:r>
            <a:br>
              <a:rPr lang="en-US" sz="3600" dirty="0"/>
            </a:br>
            <a:r>
              <a:rPr lang="en-US" sz="3600" dirty="0">
                <a:solidFill>
                  <a:srgbClr val="00B050"/>
                </a:solidFill>
              </a:rPr>
              <a:t>Percent of Viewing</a:t>
            </a:r>
            <a:r>
              <a:rPr lang="en-US" sz="3600" dirty="0"/>
              <a:t> to Streaming</a:t>
            </a:r>
          </a:p>
        </p:txBody>
      </p:sp>
      <p:sp>
        <p:nvSpPr>
          <p:cNvPr id="4" name="Slide Number Placeholder 3"/>
          <p:cNvSpPr>
            <a:spLocks noGrp="1"/>
          </p:cNvSpPr>
          <p:nvPr>
            <p:ph type="sldNum" sz="quarter" idx="12"/>
          </p:nvPr>
        </p:nvSpPr>
        <p:spPr/>
        <p:txBody>
          <a:bodyPr/>
          <a:lstStyle/>
          <a:p>
            <a:fld id="{BB88B489-69ED-4F0A-A940-13A5E0BFFCBC}" type="slidenum">
              <a:rPr lang="en-US" smtClean="0"/>
              <a:pPr/>
              <a:t>49</a:t>
            </a:fld>
            <a:endParaRPr lang="en-US" dirty="0"/>
          </a:p>
        </p:txBody>
      </p:sp>
      <p:sp>
        <p:nvSpPr>
          <p:cNvPr id="6" name="Text Placeholder 4">
            <a:extLst>
              <a:ext uri="{FF2B5EF4-FFF2-40B4-BE49-F238E27FC236}">
                <a16:creationId xmlns:a16="http://schemas.microsoft.com/office/drawing/2014/main" id="{3C984848-6254-C4B4-DF15-A929560B44DD}"/>
              </a:ext>
            </a:extLst>
          </p:cNvPr>
          <p:cNvSpPr>
            <a:spLocks noGrp="1"/>
          </p:cNvSpPr>
          <p:nvPr>
            <p:ph type="body" sz="quarter" idx="13"/>
          </p:nvPr>
        </p:nvSpPr>
        <p:spPr>
          <a:xfrm>
            <a:off x="380999" y="6381690"/>
            <a:ext cx="9067801" cy="400110"/>
          </a:xfrm>
        </p:spPr>
        <p:txBody>
          <a:bodyPr/>
          <a:lstStyle/>
          <a:p>
            <a:pPr>
              <a:lnSpc>
                <a:spcPct val="100000"/>
              </a:lnSpc>
            </a:pPr>
            <a:r>
              <a:rPr lang="en-US" dirty="0"/>
              <a:t>Source: Nielsen NPOWER February 2024 Persons 18+ Live+7. Total Day of All Viewing Platforms: Percent of Broadcast, Cable, and Streaming to TUT Levels. MVPD/vMVPD category is included in Linear bucket.</a:t>
            </a:r>
          </a:p>
        </p:txBody>
      </p:sp>
      <p:graphicFrame>
        <p:nvGraphicFramePr>
          <p:cNvPr id="10" name="Chart 9">
            <a:extLst>
              <a:ext uri="{FF2B5EF4-FFF2-40B4-BE49-F238E27FC236}">
                <a16:creationId xmlns:a16="http://schemas.microsoft.com/office/drawing/2014/main" id="{C2877844-7CC0-D3ED-F334-2CC5F25ABD43}"/>
              </a:ext>
            </a:extLst>
          </p:cNvPr>
          <p:cNvGraphicFramePr/>
          <p:nvPr/>
        </p:nvGraphicFramePr>
        <p:xfrm>
          <a:off x="3352800" y="2247727"/>
          <a:ext cx="5915194" cy="39244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DE701E0-C5F8-D270-A499-1594D91436B4}"/>
              </a:ext>
            </a:extLst>
          </p:cNvPr>
          <p:cNvSpPr txBox="1"/>
          <p:nvPr/>
        </p:nvSpPr>
        <p:spPr>
          <a:xfrm>
            <a:off x="4038600" y="1701225"/>
            <a:ext cx="4577808" cy="584775"/>
          </a:xfrm>
          <a:prstGeom prst="rect">
            <a:avLst/>
          </a:prstGeom>
          <a:noFill/>
        </p:spPr>
        <p:txBody>
          <a:bodyPr wrap="square">
            <a:spAutoFit/>
          </a:bodyPr>
          <a:lstStyle/>
          <a:p>
            <a:pPr algn="ctr" rtl="0">
              <a:defRPr sz="1600" b="1" i="0" u="none" strike="noStrike" kern="1200" spc="0" baseline="0">
                <a:solidFill>
                  <a:srgbClr val="000000"/>
                </a:solidFill>
                <a:latin typeface="+mn-lt"/>
                <a:ea typeface="+mn-ea"/>
                <a:cs typeface="+mn-cs"/>
              </a:defRPr>
            </a:pPr>
            <a:r>
              <a:rPr lang="en-US" sz="1600" b="1" i="0" baseline="0" dirty="0">
                <a:effectLst/>
              </a:rPr>
              <a:t>% A18+ Viewing</a:t>
            </a:r>
          </a:p>
          <a:p>
            <a:pPr algn="ctr" rtl="0">
              <a:defRPr sz="1600" b="1" i="0" u="none" strike="noStrike" kern="1200" spc="0" baseline="0">
                <a:solidFill>
                  <a:srgbClr val="000000"/>
                </a:solidFill>
                <a:latin typeface="+mn-lt"/>
                <a:ea typeface="+mn-ea"/>
                <a:cs typeface="+mn-cs"/>
              </a:defRPr>
            </a:pPr>
            <a:r>
              <a:rPr lang="en-US" sz="1600" b="1" i="0" baseline="0" dirty="0">
                <a:effectLst/>
              </a:rPr>
              <a:t>Total Day of All Viewing Platforms</a:t>
            </a:r>
            <a:endParaRPr lang="en-US" sz="1600" dirty="0">
              <a:effectLst/>
            </a:endParaRPr>
          </a:p>
        </p:txBody>
      </p:sp>
      <p:sp>
        <p:nvSpPr>
          <p:cNvPr id="12" name="TextBox 11">
            <a:extLst>
              <a:ext uri="{FF2B5EF4-FFF2-40B4-BE49-F238E27FC236}">
                <a16:creationId xmlns:a16="http://schemas.microsoft.com/office/drawing/2014/main" id="{CBE94555-2280-3AD8-3038-DD958F89DC9C}"/>
              </a:ext>
            </a:extLst>
          </p:cNvPr>
          <p:cNvSpPr txBox="1"/>
          <p:nvPr/>
        </p:nvSpPr>
        <p:spPr>
          <a:xfrm>
            <a:off x="5354357" y="1352490"/>
            <a:ext cx="2063386" cy="400110"/>
          </a:xfrm>
          <a:prstGeom prst="rect">
            <a:avLst/>
          </a:prstGeom>
          <a:noFill/>
        </p:spPr>
        <p:txBody>
          <a:bodyPr wrap="none" rtlCol="0">
            <a:spAutoFit/>
          </a:bodyPr>
          <a:lstStyle/>
          <a:p>
            <a:pPr algn="ctr"/>
            <a:r>
              <a:rPr lang="en-US" sz="2000" b="1" dirty="0"/>
              <a:t>February 2024</a:t>
            </a:r>
          </a:p>
        </p:txBody>
      </p:sp>
      <p:sp>
        <p:nvSpPr>
          <p:cNvPr id="14" name="TextBox 13">
            <a:extLst>
              <a:ext uri="{FF2B5EF4-FFF2-40B4-BE49-F238E27FC236}">
                <a16:creationId xmlns:a16="http://schemas.microsoft.com/office/drawing/2014/main" id="{E483D304-B150-CC29-DAFF-A5F65D66FEAA}"/>
              </a:ext>
            </a:extLst>
          </p:cNvPr>
          <p:cNvSpPr txBox="1"/>
          <p:nvPr/>
        </p:nvSpPr>
        <p:spPr>
          <a:xfrm>
            <a:off x="7973075" y="5235909"/>
            <a:ext cx="3182281" cy="9002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Tahoma"/>
                <a:ea typeface="+mn-ea"/>
                <a:cs typeface="Arial"/>
              </a:rPr>
              <a:t>SVOD With No Advertising: 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prstClr val="black"/>
                </a:solidFill>
                <a:latin typeface="Tahoma"/>
                <a:cs typeface="Arial"/>
              </a:rPr>
              <a:t>SVOD With Tiered Subscriptions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prstClr val="black"/>
                </a:solidFill>
                <a:latin typeface="Tahoma"/>
                <a:cs typeface="Arial"/>
              </a:rPr>
              <a:t>With and Without Ads: 18.1%</a:t>
            </a:r>
            <a:endParaRPr kumimoji="0" lang="en-US" sz="1050" b="1" i="0" u="none" strike="noStrike" kern="1200" cap="none" spc="0" normalizeH="0" baseline="0" noProof="0" dirty="0">
              <a:ln>
                <a:noFill/>
              </a:ln>
              <a:solidFill>
                <a:prstClr val="black"/>
              </a:solidFill>
              <a:effectLst/>
              <a:uLnTx/>
              <a:uFillTx/>
              <a:latin typeface="Tahom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prstClr val="black"/>
                </a:solidFill>
                <a:latin typeface="Tahoma"/>
                <a:cs typeface="Arial"/>
              </a:rPr>
              <a:t>Streaming TV Free With Ads (AVOD): 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Tahoma"/>
                <a:ea typeface="+mn-ea"/>
                <a:cs typeface="Arial"/>
              </a:rPr>
              <a:t>Other Streaming: 10</a:t>
            </a:r>
            <a:r>
              <a:rPr lang="en-US" sz="1050" b="1" dirty="0">
                <a:solidFill>
                  <a:prstClr val="black"/>
                </a:solidFill>
                <a:latin typeface="Tahoma"/>
                <a:cs typeface="Arial"/>
              </a:rPr>
              <a:t>.9</a:t>
            </a:r>
            <a:r>
              <a:rPr kumimoji="0" lang="en-US" sz="1050" b="1" i="0" u="none" strike="noStrike" kern="1200" cap="none" spc="0" normalizeH="0" baseline="0" noProof="0" dirty="0">
                <a:ln>
                  <a:noFill/>
                </a:ln>
                <a:solidFill>
                  <a:prstClr val="black"/>
                </a:solidFill>
                <a:effectLst/>
                <a:uLnTx/>
                <a:uFillTx/>
                <a:latin typeface="Tahoma"/>
                <a:ea typeface="+mn-ea"/>
                <a:cs typeface="Arial"/>
              </a:rPr>
              <a:t>%</a:t>
            </a:r>
          </a:p>
        </p:txBody>
      </p:sp>
      <p:cxnSp>
        <p:nvCxnSpPr>
          <p:cNvPr id="15" name="Straight Arrow Connector 14">
            <a:extLst>
              <a:ext uri="{FF2B5EF4-FFF2-40B4-BE49-F238E27FC236}">
                <a16:creationId xmlns:a16="http://schemas.microsoft.com/office/drawing/2014/main" id="{068E9EC8-516B-B960-37FF-FB75E97C0E0B}"/>
              </a:ext>
            </a:extLst>
          </p:cNvPr>
          <p:cNvCxnSpPr>
            <a:cxnSpLocks/>
          </p:cNvCxnSpPr>
          <p:nvPr/>
        </p:nvCxnSpPr>
        <p:spPr>
          <a:xfrm flipH="1" flipV="1">
            <a:off x="7391400" y="5334144"/>
            <a:ext cx="614920" cy="332652"/>
          </a:xfrm>
          <a:prstGeom prst="straightConnector1">
            <a:avLst/>
          </a:prstGeom>
          <a:ln w="190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3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707886"/>
          </a:xfrm>
        </p:spPr>
        <p:txBody>
          <a:bodyPr/>
          <a:lstStyle/>
          <a:p>
            <a:pPr>
              <a:lnSpc>
                <a:spcPct val="100000"/>
              </a:lnSpc>
              <a:spcAft>
                <a:spcPts val="600"/>
              </a:spcAft>
            </a:pPr>
            <a:r>
              <a:rPr lang="en-US" dirty="0"/>
              <a:t>Category </a:t>
            </a:r>
            <a:r>
              <a:rPr lang="en-US" dirty="0">
                <a:solidFill>
                  <a:srgbClr val="00B050"/>
                </a:solidFill>
              </a:rPr>
              <a:t>Business Overview</a:t>
            </a:r>
          </a:p>
        </p:txBody>
      </p:sp>
      <p:sp>
        <p:nvSpPr>
          <p:cNvPr id="13" name="Content Placeholder 12"/>
          <p:cNvSpPr>
            <a:spLocks noGrp="1"/>
          </p:cNvSpPr>
          <p:nvPr>
            <p:ph idx="1"/>
          </p:nvPr>
        </p:nvSpPr>
        <p:spPr>
          <a:xfrm>
            <a:off x="381000" y="987158"/>
            <a:ext cx="11391403" cy="5528196"/>
          </a:xfrm>
        </p:spPr>
        <p:txBody>
          <a:bodyPr>
            <a:noAutofit/>
          </a:bodyPr>
          <a:lstStyle/>
          <a:p>
            <a:pPr>
              <a:spcAft>
                <a:spcPts val="200"/>
              </a:spcAft>
            </a:pPr>
            <a:r>
              <a:rPr lang="en-US" sz="2000" dirty="0"/>
              <a:t>ADVERTISING WILL BE IN A NEW FOCUS (cont.) </a:t>
            </a:r>
          </a:p>
          <a:p>
            <a:pPr lvl="1">
              <a:spcAft>
                <a:spcPts val="200"/>
              </a:spcAft>
            </a:pPr>
            <a:r>
              <a:rPr lang="en-US" sz="1800" dirty="0"/>
              <a:t>Car brands will refocus and increase their marketing coop programs reflecting the buyer market in 2024.</a:t>
            </a:r>
          </a:p>
          <a:p>
            <a:pPr lvl="1">
              <a:spcAft>
                <a:spcPts val="200"/>
              </a:spcAft>
            </a:pPr>
            <a:r>
              <a:rPr lang="en-US" sz="1800" dirty="0"/>
              <a:t>The electric vehicle market will continue to grow and is now very competitive with most brands. They are now competing with Tesla. The EV market is still strongest in the coastal markets. There will continue to be the need for new approaches to educating and engaging auto consumers about this new lifestyle of electric vehicle ownership.</a:t>
            </a:r>
          </a:p>
        </p:txBody>
      </p:sp>
      <p:sp>
        <p:nvSpPr>
          <p:cNvPr id="4" name="Slide Number Placeholder 3"/>
          <p:cNvSpPr>
            <a:spLocks noGrp="1"/>
          </p:cNvSpPr>
          <p:nvPr>
            <p:ph type="sldNum" sz="quarter" idx="12"/>
          </p:nvPr>
        </p:nvSpPr>
        <p:spPr/>
        <p:txBody>
          <a:bodyPr/>
          <a:lstStyle/>
          <a:p>
            <a:fld id="{BB88B489-69ED-4F0A-A940-13A5E0BFFCBC}" type="slidenum">
              <a:rPr lang="en-US" smtClean="0"/>
              <a:pPr/>
              <a:t>5</a:t>
            </a:fld>
            <a:endParaRPr lang="en-US" dirty="0"/>
          </a:p>
        </p:txBody>
      </p:sp>
    </p:spTree>
    <p:extLst>
      <p:ext uri="{BB962C8B-B14F-4D97-AF65-F5344CB8AC3E}">
        <p14:creationId xmlns:p14="http://schemas.microsoft.com/office/powerpoint/2010/main" val="3220603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56F5-76F8-EC01-2FAC-3F630898D79B}"/>
              </a:ext>
            </a:extLst>
          </p:cNvPr>
          <p:cNvSpPr>
            <a:spLocks noGrp="1"/>
          </p:cNvSpPr>
          <p:nvPr>
            <p:ph type="title"/>
          </p:nvPr>
        </p:nvSpPr>
        <p:spPr>
          <a:xfrm>
            <a:off x="381000" y="179631"/>
            <a:ext cx="11455957" cy="1297278"/>
          </a:xfrm>
        </p:spPr>
        <p:txBody>
          <a:bodyPr/>
          <a:lstStyle/>
          <a:p>
            <a:r>
              <a:rPr lang="en-US" sz="2900" dirty="0"/>
              <a:t>Add Free Platforms are Useless to Advertisers. </a:t>
            </a:r>
            <a:br>
              <a:rPr lang="en-US" sz="2900" dirty="0"/>
            </a:br>
            <a:r>
              <a:rPr lang="en-US" sz="2900" dirty="0"/>
              <a:t>Nielsen’s Gauge Does Not Tell the Whole Story. </a:t>
            </a:r>
            <a:br>
              <a:rPr lang="en-US" sz="2800" dirty="0"/>
            </a:br>
            <a:r>
              <a:rPr lang="en-US" sz="2900" dirty="0">
                <a:solidFill>
                  <a:srgbClr val="00B050"/>
                </a:solidFill>
              </a:rPr>
              <a:t>Linear TV’s Share of What Advertisers Can Buy is 71%. Plan On it!</a:t>
            </a:r>
          </a:p>
        </p:txBody>
      </p:sp>
      <p:sp>
        <p:nvSpPr>
          <p:cNvPr id="4" name="Slide Number Placeholder 3">
            <a:extLst>
              <a:ext uri="{FF2B5EF4-FFF2-40B4-BE49-F238E27FC236}">
                <a16:creationId xmlns:a16="http://schemas.microsoft.com/office/drawing/2014/main" id="{26FD0C30-AEC0-6EF5-9348-16F68DFB625A}"/>
              </a:ext>
            </a:extLst>
          </p:cNvPr>
          <p:cNvSpPr>
            <a:spLocks noGrp="1"/>
          </p:cNvSpPr>
          <p:nvPr>
            <p:ph type="sldNum" sz="quarter" idx="12"/>
          </p:nvPr>
        </p:nvSpPr>
        <p:spPr/>
        <p:txBody>
          <a:bodyPr/>
          <a:lstStyle/>
          <a:p>
            <a:fld id="{BB88B489-69ED-4F0A-A940-13A5E0BFFCBC}" type="slidenum">
              <a:rPr lang="en-US" smtClean="0"/>
              <a:pPr/>
              <a:t>50</a:t>
            </a:fld>
            <a:endParaRPr lang="en-US" dirty="0"/>
          </a:p>
        </p:txBody>
      </p:sp>
      <p:sp>
        <p:nvSpPr>
          <p:cNvPr id="5" name="Text Placeholder 4">
            <a:extLst>
              <a:ext uri="{FF2B5EF4-FFF2-40B4-BE49-F238E27FC236}">
                <a16:creationId xmlns:a16="http://schemas.microsoft.com/office/drawing/2014/main" id="{42601E2D-10A7-A06F-8BB4-33F26E69E553}"/>
              </a:ext>
            </a:extLst>
          </p:cNvPr>
          <p:cNvSpPr>
            <a:spLocks noGrp="1"/>
          </p:cNvSpPr>
          <p:nvPr>
            <p:ph type="body" sz="quarter" idx="13"/>
          </p:nvPr>
        </p:nvSpPr>
        <p:spPr>
          <a:xfrm>
            <a:off x="381000" y="6053689"/>
            <a:ext cx="9667351" cy="707886"/>
          </a:xfrm>
        </p:spPr>
        <p:txBody>
          <a:bodyPr/>
          <a:lstStyle/>
          <a:p>
            <a:r>
              <a:rPr lang="en-US" dirty="0"/>
              <a:t>Source: Nielsen NPOWER February 2024 Persons 18+ Live+7. Total Day of Platforms With Advertising Base: Ad-Supported Linear TV &amp; Nielsen Streaming Platform Ratings (With and Without Ads: Amazon Prime Video, Hulu, Discovery+, HBO Max, Peacock, Netflix, Disney+); Based on GfK SVOD Survey that shows that 26% of Netflix subscribers, 54% of Discovery+ subscribers, 29% of Disney+ subscribers, 29% of Max subscribers, 61% of Hulu subscribers, 54% of Paramount+ subscribers, 72% of Peacock subscribers, and 100% of Amazon Prime Video subscribers that can see ads. MVPD/vMVPD category is included in Linear bucket.</a:t>
            </a:r>
          </a:p>
        </p:txBody>
      </p:sp>
      <p:graphicFrame>
        <p:nvGraphicFramePr>
          <p:cNvPr id="6" name="Content Placeholder 7">
            <a:extLst>
              <a:ext uri="{FF2B5EF4-FFF2-40B4-BE49-F238E27FC236}">
                <a16:creationId xmlns:a16="http://schemas.microsoft.com/office/drawing/2014/main" id="{D262314C-E88A-6F07-17B9-706256B66344}"/>
              </a:ext>
            </a:extLst>
          </p:cNvPr>
          <p:cNvGraphicFramePr>
            <a:graphicFrameLocks noGrp="1"/>
          </p:cNvGraphicFramePr>
          <p:nvPr>
            <p:ph idx="1"/>
          </p:nvPr>
        </p:nvGraphicFramePr>
        <p:xfrm>
          <a:off x="5791200" y="914400"/>
          <a:ext cx="6629400" cy="533607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5CBD444-B812-9959-4C48-FAC1024A6B91}"/>
              </a:ext>
            </a:extLst>
          </p:cNvPr>
          <p:cNvSpPr txBox="1"/>
          <p:nvPr/>
        </p:nvSpPr>
        <p:spPr>
          <a:xfrm>
            <a:off x="6494555" y="1713223"/>
            <a:ext cx="4267199" cy="430887"/>
          </a:xfrm>
          <a:prstGeom prst="rect">
            <a:avLst/>
          </a:prstGeom>
          <a:noFill/>
        </p:spPr>
        <p:txBody>
          <a:bodyPr wrap="square">
            <a:spAutoFit/>
          </a:bodyPr>
          <a:lstStyle/>
          <a:p>
            <a:pPr algn="ctr" rtl="0">
              <a:defRPr sz="1400" b="0" i="0" u="none" strike="noStrike" kern="1200" spc="0" baseline="0">
                <a:solidFill>
                  <a:prstClr val="black"/>
                </a:solidFill>
                <a:latin typeface="+mn-lt"/>
                <a:ea typeface="+mn-ea"/>
                <a:cs typeface="+mn-cs"/>
              </a:defRPr>
            </a:pPr>
            <a:r>
              <a:rPr lang="en-US" sz="2200" b="1" i="0" baseline="0" dirty="0">
                <a:effectLst/>
              </a:rPr>
              <a:t>Platforms With Advertising</a:t>
            </a:r>
            <a:endParaRPr lang="en-US" sz="2200" dirty="0">
              <a:effectLst/>
            </a:endParaRPr>
          </a:p>
        </p:txBody>
      </p:sp>
      <p:sp>
        <p:nvSpPr>
          <p:cNvPr id="8" name="TextBox 7">
            <a:extLst>
              <a:ext uri="{FF2B5EF4-FFF2-40B4-BE49-F238E27FC236}">
                <a16:creationId xmlns:a16="http://schemas.microsoft.com/office/drawing/2014/main" id="{B1FB8ADD-F7B8-72DF-FF17-0F627F94DE47}"/>
              </a:ext>
            </a:extLst>
          </p:cNvPr>
          <p:cNvSpPr txBox="1"/>
          <p:nvPr/>
        </p:nvSpPr>
        <p:spPr>
          <a:xfrm>
            <a:off x="4953000" y="2620947"/>
            <a:ext cx="2063385" cy="400110"/>
          </a:xfrm>
          <a:prstGeom prst="rect">
            <a:avLst/>
          </a:prstGeom>
          <a:noFill/>
        </p:spPr>
        <p:txBody>
          <a:bodyPr wrap="none" rtlCol="0">
            <a:spAutoFit/>
          </a:bodyPr>
          <a:lstStyle/>
          <a:p>
            <a:pPr algn="ctr"/>
            <a:r>
              <a:rPr lang="en-US" sz="2000" b="1" dirty="0"/>
              <a:t>February 2024</a:t>
            </a:r>
          </a:p>
        </p:txBody>
      </p:sp>
      <p:graphicFrame>
        <p:nvGraphicFramePr>
          <p:cNvPr id="9" name="Chart 8">
            <a:extLst>
              <a:ext uri="{FF2B5EF4-FFF2-40B4-BE49-F238E27FC236}">
                <a16:creationId xmlns:a16="http://schemas.microsoft.com/office/drawing/2014/main" id="{91194702-C0E0-C650-F70E-54ECBBE09D05}"/>
              </a:ext>
            </a:extLst>
          </p:cNvPr>
          <p:cNvGraphicFramePr/>
          <p:nvPr/>
        </p:nvGraphicFramePr>
        <p:xfrm>
          <a:off x="152400" y="2438400"/>
          <a:ext cx="5715000" cy="368141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770CAC9B-B8B8-F2F8-F4D5-E502054ED24F}"/>
              </a:ext>
            </a:extLst>
          </p:cNvPr>
          <p:cNvSpPr txBox="1"/>
          <p:nvPr/>
        </p:nvSpPr>
        <p:spPr>
          <a:xfrm>
            <a:off x="838200" y="1713223"/>
            <a:ext cx="4577808" cy="646331"/>
          </a:xfrm>
          <a:prstGeom prst="rect">
            <a:avLst/>
          </a:prstGeom>
          <a:noFill/>
        </p:spPr>
        <p:txBody>
          <a:bodyPr wrap="square">
            <a:spAutoFit/>
          </a:bodyPr>
          <a:lstStyle/>
          <a:p>
            <a:pPr algn="ctr" rtl="0">
              <a:defRPr sz="1600" b="1" i="0" u="none" strike="noStrike" kern="1200" spc="0" baseline="0">
                <a:solidFill>
                  <a:srgbClr val="000000"/>
                </a:solidFill>
                <a:latin typeface="+mn-lt"/>
                <a:ea typeface="+mn-ea"/>
                <a:cs typeface="+mn-cs"/>
              </a:defRPr>
            </a:pPr>
            <a:r>
              <a:rPr lang="en-US" sz="2200" b="1" i="0" baseline="0" dirty="0">
                <a:effectLst/>
              </a:rPr>
              <a:t>All Viewing Platforms</a:t>
            </a:r>
          </a:p>
          <a:p>
            <a:pPr algn="ctr" rtl="0">
              <a:defRPr sz="1600" b="1" i="0" u="none" strike="noStrike" kern="1200" spc="0" baseline="0">
                <a:solidFill>
                  <a:srgbClr val="000000"/>
                </a:solidFill>
                <a:latin typeface="+mn-lt"/>
                <a:ea typeface="+mn-ea"/>
                <a:cs typeface="+mn-cs"/>
              </a:defRPr>
            </a:pPr>
            <a:r>
              <a:rPr lang="en-US" sz="1400" b="1" dirty="0"/>
              <a:t>(including Add Free Platforms)</a:t>
            </a:r>
            <a:endParaRPr lang="en-US" sz="1400" dirty="0">
              <a:effectLst/>
            </a:endParaRPr>
          </a:p>
        </p:txBody>
      </p:sp>
      <p:sp>
        <p:nvSpPr>
          <p:cNvPr id="11" name="TextBox 10">
            <a:extLst>
              <a:ext uri="{FF2B5EF4-FFF2-40B4-BE49-F238E27FC236}">
                <a16:creationId xmlns:a16="http://schemas.microsoft.com/office/drawing/2014/main" id="{F836E439-6DE4-EA4B-6620-A8C3CF8D2048}"/>
              </a:ext>
            </a:extLst>
          </p:cNvPr>
          <p:cNvSpPr txBox="1"/>
          <p:nvPr/>
        </p:nvSpPr>
        <p:spPr>
          <a:xfrm>
            <a:off x="4908917" y="3005245"/>
            <a:ext cx="2063384" cy="523220"/>
          </a:xfrm>
          <a:prstGeom prst="rect">
            <a:avLst/>
          </a:prstGeom>
          <a:noFill/>
        </p:spPr>
        <p:txBody>
          <a:bodyPr wrap="square">
            <a:spAutoFit/>
          </a:bodyPr>
          <a:lstStyle/>
          <a:p>
            <a:pPr algn="ctr" rtl="0">
              <a:defRPr sz="1600" b="1" i="0" u="none" strike="noStrike" kern="1200" spc="0" baseline="0">
                <a:solidFill>
                  <a:srgbClr val="000000"/>
                </a:solidFill>
                <a:latin typeface="+mn-lt"/>
                <a:ea typeface="+mn-ea"/>
                <a:cs typeface="+mn-cs"/>
              </a:defRPr>
            </a:pPr>
            <a:r>
              <a:rPr lang="en-US" sz="1400" b="1" i="0" baseline="0" dirty="0">
                <a:effectLst/>
              </a:rPr>
              <a:t>% A18+</a:t>
            </a:r>
          </a:p>
          <a:p>
            <a:pPr algn="ctr" rtl="0">
              <a:defRPr sz="1600" b="1" i="0" u="none" strike="noStrike" kern="1200" spc="0" baseline="0">
                <a:solidFill>
                  <a:srgbClr val="000000"/>
                </a:solidFill>
                <a:latin typeface="+mn-lt"/>
                <a:ea typeface="+mn-ea"/>
                <a:cs typeface="+mn-cs"/>
              </a:defRPr>
            </a:pPr>
            <a:r>
              <a:rPr lang="en-US" sz="1400" b="1" i="0" baseline="0" dirty="0">
                <a:effectLst/>
              </a:rPr>
              <a:t> Viewing Total Day</a:t>
            </a:r>
          </a:p>
        </p:txBody>
      </p:sp>
      <p:cxnSp>
        <p:nvCxnSpPr>
          <p:cNvPr id="12" name="Straight Arrow Connector 11">
            <a:extLst>
              <a:ext uri="{FF2B5EF4-FFF2-40B4-BE49-F238E27FC236}">
                <a16:creationId xmlns:a16="http://schemas.microsoft.com/office/drawing/2014/main" id="{79AA0CBE-9311-1862-8267-962A2C23527E}"/>
              </a:ext>
            </a:extLst>
          </p:cNvPr>
          <p:cNvCxnSpPr>
            <a:cxnSpLocks/>
          </p:cNvCxnSpPr>
          <p:nvPr/>
        </p:nvCxnSpPr>
        <p:spPr>
          <a:xfrm flipH="1" flipV="1">
            <a:off x="10405230" y="4572000"/>
            <a:ext cx="492309" cy="457200"/>
          </a:xfrm>
          <a:prstGeom prst="straightConnector1">
            <a:avLst/>
          </a:prstGeom>
          <a:ln w="571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9933D58-8BAF-7E9A-E7BD-D15DD7C268EB}"/>
              </a:ext>
            </a:extLst>
          </p:cNvPr>
          <p:cNvCxnSpPr>
            <a:cxnSpLocks/>
          </p:cNvCxnSpPr>
          <p:nvPr/>
        </p:nvCxnSpPr>
        <p:spPr>
          <a:xfrm flipH="1">
            <a:off x="10270385" y="3232160"/>
            <a:ext cx="762000" cy="196840"/>
          </a:xfrm>
          <a:prstGeom prst="straightConnector1">
            <a:avLst/>
          </a:prstGeom>
          <a:ln w="571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325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5A69B12-9C29-4937-B08A-05B719BCEE39}"/>
              </a:ext>
            </a:extLst>
          </p:cNvPr>
          <p:cNvSpPr>
            <a:spLocks noGrp="1"/>
          </p:cNvSpPr>
          <p:nvPr>
            <p:ph type="title"/>
          </p:nvPr>
        </p:nvSpPr>
        <p:spPr>
          <a:xfrm>
            <a:off x="317500" y="179631"/>
            <a:ext cx="11582957" cy="978729"/>
          </a:xfrm>
        </p:spPr>
        <p:txBody>
          <a:bodyPr/>
          <a:lstStyle/>
          <a:p>
            <a:r>
              <a:rPr lang="en-US" sz="3100" dirty="0"/>
              <a:t>Within the 42% Streaming, </a:t>
            </a:r>
            <a:r>
              <a:rPr lang="en-US" sz="3100" dirty="0">
                <a:solidFill>
                  <a:srgbClr val="00B050"/>
                </a:solidFill>
              </a:rPr>
              <a:t>Not All Streaming Platforms Have Ads</a:t>
            </a:r>
            <a:r>
              <a:rPr lang="en-US" sz="3200" dirty="0">
                <a:solidFill>
                  <a:srgbClr val="00B050"/>
                </a:solidFill>
              </a:rPr>
              <a:t> </a:t>
            </a:r>
            <a:r>
              <a:rPr lang="en-US" sz="3100" dirty="0"/>
              <a:t>Tiered SVOD Adjusted Based on GfK SVOD Study</a:t>
            </a:r>
          </a:p>
        </p:txBody>
      </p:sp>
      <p:sp>
        <p:nvSpPr>
          <p:cNvPr id="4" name="Slide Number Placeholder 3"/>
          <p:cNvSpPr>
            <a:spLocks noGrp="1"/>
          </p:cNvSpPr>
          <p:nvPr>
            <p:ph type="sldNum" sz="quarter" idx="12"/>
          </p:nvPr>
        </p:nvSpPr>
        <p:spPr/>
        <p:txBody>
          <a:bodyPr/>
          <a:lstStyle/>
          <a:p>
            <a:fld id="{BB88B489-69ED-4F0A-A940-13A5E0BFFCBC}" type="slidenum">
              <a:rPr lang="en-US" smtClean="0"/>
              <a:pPr/>
              <a:t>51</a:t>
            </a:fld>
            <a:endParaRPr lang="en-US" dirty="0"/>
          </a:p>
        </p:txBody>
      </p:sp>
      <p:sp>
        <p:nvSpPr>
          <p:cNvPr id="5" name="Text Placeholder 4"/>
          <p:cNvSpPr>
            <a:spLocks noGrp="1"/>
          </p:cNvSpPr>
          <p:nvPr>
            <p:ph type="body" sz="quarter" idx="13"/>
          </p:nvPr>
        </p:nvSpPr>
        <p:spPr/>
        <p:txBody>
          <a:bodyPr/>
          <a:lstStyle/>
          <a:p>
            <a:pPr>
              <a:lnSpc>
                <a:spcPct val="100000"/>
              </a:lnSpc>
            </a:pPr>
            <a:r>
              <a:rPr lang="en-US" dirty="0"/>
              <a:t>Source: Nielsen NPOWER February 2024 Persons 18+ Live+7. Total Day of Streaming Platforms: Percent of Streaming platforms to Total Streaming.                                        Nielsen Streaming Platform Ratings (With and Without Ads: Amazon Prime Video, Hulu, Paramount+, Discovery+, Max, Peacock, Netflix, Disney+; No Advertising: Apple TV+). Percentage of subscriptions with ads: GfK TVB SVOD 2023 Study. Persons 18+ TV HH. </a:t>
            </a:r>
          </a:p>
        </p:txBody>
      </p:sp>
      <p:graphicFrame>
        <p:nvGraphicFramePr>
          <p:cNvPr id="7" name="Chart 6"/>
          <p:cNvGraphicFramePr/>
          <p:nvPr/>
        </p:nvGraphicFramePr>
        <p:xfrm>
          <a:off x="1600200" y="2133600"/>
          <a:ext cx="9296400" cy="40531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CD1EC4D-732F-716C-31F5-4D170F549A0B}"/>
              </a:ext>
            </a:extLst>
          </p:cNvPr>
          <p:cNvSpPr txBox="1"/>
          <p:nvPr/>
        </p:nvSpPr>
        <p:spPr>
          <a:xfrm>
            <a:off x="6781800" y="2895600"/>
            <a:ext cx="5334000" cy="2800767"/>
          </a:xfrm>
          <a:prstGeom prst="rect">
            <a:avLst/>
          </a:prstGeom>
          <a:noFill/>
        </p:spPr>
        <p:txBody>
          <a:bodyPr wrap="square">
            <a:spAutoFit/>
          </a:bodyPr>
          <a:lstStyle/>
          <a:p>
            <a:pPr lvl="0" algn="l" rtl="0">
              <a:defRPr/>
            </a:pPr>
            <a:r>
              <a:rPr lang="en-US" sz="1600" b="1" dirty="0">
                <a:solidFill>
                  <a:schemeClr val="accent3"/>
                </a:solidFill>
              </a:rPr>
              <a:t>Based on GfK SVOD Study </a:t>
            </a:r>
          </a:p>
          <a:p>
            <a:pPr lvl="0" algn="l" rtl="0">
              <a:defRPr/>
            </a:pPr>
            <a:r>
              <a:rPr lang="en-US" sz="1600" b="1" dirty="0">
                <a:solidFill>
                  <a:schemeClr val="accent3"/>
                </a:solidFill>
              </a:rPr>
              <a:t>Streaming Subscriptions With Ads + Both.</a:t>
            </a:r>
          </a:p>
          <a:p>
            <a:pPr lvl="0" algn="l" rtl="0">
              <a:defRPr/>
            </a:pPr>
            <a:r>
              <a:rPr lang="en-US" sz="1600" b="1" dirty="0">
                <a:solidFill>
                  <a:schemeClr val="accent3"/>
                </a:solidFill>
              </a:rPr>
              <a:t>26% of Netflix subscribers,</a:t>
            </a:r>
          </a:p>
          <a:p>
            <a:pPr lvl="0" algn="l" rtl="0">
              <a:defRPr/>
            </a:pPr>
            <a:r>
              <a:rPr lang="en-US" sz="1600" b="1" dirty="0">
                <a:solidFill>
                  <a:schemeClr val="accent3"/>
                </a:solidFill>
              </a:rPr>
              <a:t>54% of Discovery+ subscribers,</a:t>
            </a:r>
          </a:p>
          <a:p>
            <a:pPr lvl="0" algn="l" rtl="0">
              <a:defRPr/>
            </a:pPr>
            <a:r>
              <a:rPr lang="en-US" sz="1600" b="1" dirty="0">
                <a:solidFill>
                  <a:schemeClr val="accent3"/>
                </a:solidFill>
              </a:rPr>
              <a:t>29% of Disney+ subscribers,</a:t>
            </a:r>
          </a:p>
          <a:p>
            <a:pPr lvl="0" algn="l" rtl="0">
              <a:defRPr/>
            </a:pPr>
            <a:r>
              <a:rPr lang="en-US" sz="1600" b="1" dirty="0">
                <a:solidFill>
                  <a:schemeClr val="accent3"/>
                </a:solidFill>
              </a:rPr>
              <a:t>29% of HBO Max (Max) subscribers,</a:t>
            </a:r>
          </a:p>
          <a:p>
            <a:pPr lvl="0" algn="l" rtl="0">
              <a:defRPr/>
            </a:pPr>
            <a:r>
              <a:rPr lang="en-US" sz="1600" b="1" dirty="0">
                <a:solidFill>
                  <a:schemeClr val="accent3"/>
                </a:solidFill>
              </a:rPr>
              <a:t>61% of Hulu subscribers, </a:t>
            </a:r>
          </a:p>
          <a:p>
            <a:pPr lvl="0" algn="l" rtl="0">
              <a:defRPr/>
            </a:pPr>
            <a:r>
              <a:rPr lang="en-US" sz="1600" b="1" dirty="0">
                <a:solidFill>
                  <a:schemeClr val="accent3"/>
                </a:solidFill>
              </a:rPr>
              <a:t>54% of Paramount+ subscribers,</a:t>
            </a:r>
          </a:p>
          <a:p>
            <a:pPr lvl="0" algn="l" rtl="0">
              <a:defRPr/>
            </a:pPr>
            <a:r>
              <a:rPr lang="en-US" sz="1600" b="1" dirty="0">
                <a:solidFill>
                  <a:schemeClr val="accent3"/>
                </a:solidFill>
              </a:rPr>
              <a:t>72% of Peacock subscribers, and</a:t>
            </a:r>
          </a:p>
          <a:p>
            <a:pPr lvl="0">
              <a:defRPr/>
            </a:pPr>
            <a:r>
              <a:rPr lang="en-US" sz="1600" b="1" dirty="0"/>
              <a:t>100% of Amazon Prime Video subscribers </a:t>
            </a:r>
          </a:p>
          <a:p>
            <a:pPr lvl="0">
              <a:defRPr/>
            </a:pPr>
            <a:r>
              <a:rPr lang="en-US" sz="1600" b="1" dirty="0">
                <a:solidFill>
                  <a:schemeClr val="accent3"/>
                </a:solidFill>
              </a:rPr>
              <a:t>that can see ads.</a:t>
            </a:r>
            <a:endParaRPr lang="en-US" sz="1600" dirty="0">
              <a:solidFill>
                <a:schemeClr val="accent3"/>
              </a:solidFill>
            </a:endParaRPr>
          </a:p>
        </p:txBody>
      </p:sp>
      <p:sp>
        <p:nvSpPr>
          <p:cNvPr id="2" name="TextBox 1">
            <a:extLst>
              <a:ext uri="{FF2B5EF4-FFF2-40B4-BE49-F238E27FC236}">
                <a16:creationId xmlns:a16="http://schemas.microsoft.com/office/drawing/2014/main" id="{0D4F30BF-9A22-01CE-4896-46A14706614C}"/>
              </a:ext>
            </a:extLst>
          </p:cNvPr>
          <p:cNvSpPr txBox="1"/>
          <p:nvPr/>
        </p:nvSpPr>
        <p:spPr>
          <a:xfrm>
            <a:off x="3802380" y="1524000"/>
            <a:ext cx="4577808" cy="584775"/>
          </a:xfrm>
          <a:prstGeom prst="rect">
            <a:avLst/>
          </a:prstGeom>
          <a:noFill/>
        </p:spPr>
        <p:txBody>
          <a:bodyPr wrap="square">
            <a:spAutoFit/>
          </a:bodyPr>
          <a:lstStyle/>
          <a:p>
            <a:pPr algn="ctr" rtl="0">
              <a:defRPr sz="1600" b="1" i="0" u="none" strike="noStrike" kern="1200" spc="0" baseline="0">
                <a:solidFill>
                  <a:srgbClr val="000000"/>
                </a:solidFill>
                <a:latin typeface="+mn-lt"/>
                <a:ea typeface="+mn-ea"/>
                <a:cs typeface="+mn-cs"/>
              </a:defRPr>
            </a:pPr>
            <a:r>
              <a:rPr lang="en-US" sz="1600" b="1" i="0" baseline="0" dirty="0">
                <a:effectLst/>
              </a:rPr>
              <a:t>% A18+ Viewing</a:t>
            </a:r>
          </a:p>
          <a:p>
            <a:pPr algn="ctr" rtl="0">
              <a:defRPr sz="1600" b="1" i="0" u="none" strike="noStrike" kern="1200" spc="0" baseline="0">
                <a:solidFill>
                  <a:srgbClr val="000000"/>
                </a:solidFill>
                <a:latin typeface="+mn-lt"/>
                <a:ea typeface="+mn-ea"/>
                <a:cs typeface="+mn-cs"/>
              </a:defRPr>
            </a:pPr>
            <a:r>
              <a:rPr lang="en-US" sz="1600" b="1" i="0" baseline="0" dirty="0">
                <a:effectLst/>
              </a:rPr>
              <a:t>Total Day of Streaming Platforms</a:t>
            </a:r>
            <a:endParaRPr lang="en-US" sz="1600" dirty="0">
              <a:effectLst/>
            </a:endParaRPr>
          </a:p>
        </p:txBody>
      </p:sp>
      <p:sp>
        <p:nvSpPr>
          <p:cNvPr id="6" name="TextBox 5">
            <a:extLst>
              <a:ext uri="{FF2B5EF4-FFF2-40B4-BE49-F238E27FC236}">
                <a16:creationId xmlns:a16="http://schemas.microsoft.com/office/drawing/2014/main" id="{A56FC2BC-95A0-637A-68B6-161E48E14E41}"/>
              </a:ext>
            </a:extLst>
          </p:cNvPr>
          <p:cNvSpPr txBox="1"/>
          <p:nvPr/>
        </p:nvSpPr>
        <p:spPr>
          <a:xfrm>
            <a:off x="5059595" y="1219200"/>
            <a:ext cx="2063385" cy="400110"/>
          </a:xfrm>
          <a:prstGeom prst="rect">
            <a:avLst/>
          </a:prstGeom>
          <a:noFill/>
        </p:spPr>
        <p:txBody>
          <a:bodyPr wrap="none" rtlCol="0">
            <a:spAutoFit/>
          </a:bodyPr>
          <a:lstStyle/>
          <a:p>
            <a:pPr algn="ctr"/>
            <a:r>
              <a:rPr lang="en-US" sz="2000" b="1" dirty="0"/>
              <a:t>February 2024</a:t>
            </a:r>
          </a:p>
        </p:txBody>
      </p:sp>
    </p:spTree>
    <p:extLst>
      <p:ext uri="{BB962C8B-B14F-4D97-AF65-F5344CB8AC3E}">
        <p14:creationId xmlns:p14="http://schemas.microsoft.com/office/powerpoint/2010/main" val="1108967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8CFF-8551-50FB-D716-B25BED582D06}"/>
              </a:ext>
            </a:extLst>
          </p:cNvPr>
          <p:cNvSpPr>
            <a:spLocks noGrp="1"/>
          </p:cNvSpPr>
          <p:nvPr>
            <p:ph type="title"/>
          </p:nvPr>
        </p:nvSpPr>
        <p:spPr>
          <a:xfrm>
            <a:off x="381000" y="179631"/>
            <a:ext cx="11455957" cy="1200329"/>
          </a:xfrm>
        </p:spPr>
        <p:txBody>
          <a:bodyPr/>
          <a:lstStyle/>
          <a:p>
            <a:r>
              <a:rPr lang="en-US" sz="4000" dirty="0"/>
              <a:t>Linear Television Represents </a:t>
            </a:r>
            <a:br>
              <a:rPr lang="en-US" sz="4000" dirty="0"/>
            </a:br>
            <a:r>
              <a:rPr lang="en-US" dirty="0">
                <a:solidFill>
                  <a:srgbClr val="00B050"/>
                </a:solidFill>
              </a:rPr>
              <a:t>71</a:t>
            </a:r>
            <a:r>
              <a:rPr lang="en-US" sz="4000" dirty="0">
                <a:solidFill>
                  <a:srgbClr val="00B050"/>
                </a:solidFill>
              </a:rPr>
              <a:t>% of Total Viewing </a:t>
            </a:r>
            <a:r>
              <a:rPr lang="en-US" sz="4000" dirty="0"/>
              <a:t>with Ads</a:t>
            </a:r>
            <a:endParaRPr lang="en-US" dirty="0"/>
          </a:p>
        </p:txBody>
      </p:sp>
      <p:sp>
        <p:nvSpPr>
          <p:cNvPr id="4" name="Slide Number Placeholder 3">
            <a:extLst>
              <a:ext uri="{FF2B5EF4-FFF2-40B4-BE49-F238E27FC236}">
                <a16:creationId xmlns:a16="http://schemas.microsoft.com/office/drawing/2014/main" id="{E86CF97B-3605-FEA8-F06C-132F840C5F67}"/>
              </a:ext>
            </a:extLst>
          </p:cNvPr>
          <p:cNvSpPr>
            <a:spLocks noGrp="1"/>
          </p:cNvSpPr>
          <p:nvPr>
            <p:ph type="sldNum" sz="quarter" idx="12"/>
          </p:nvPr>
        </p:nvSpPr>
        <p:spPr/>
        <p:txBody>
          <a:bodyPr/>
          <a:lstStyle/>
          <a:p>
            <a:fld id="{BB88B489-69ED-4F0A-A940-13A5E0BFFCBC}" type="slidenum">
              <a:rPr lang="en-US" smtClean="0">
                <a:solidFill>
                  <a:prstClr val="black"/>
                </a:solidFill>
              </a:rPr>
              <a:pPr/>
              <a:t>52</a:t>
            </a:fld>
            <a:endParaRPr lang="en-US" dirty="0">
              <a:solidFill>
                <a:prstClr val="black"/>
              </a:solidFill>
            </a:endParaRPr>
          </a:p>
        </p:txBody>
      </p:sp>
      <p:sp>
        <p:nvSpPr>
          <p:cNvPr id="8" name="Text Placeholder 4">
            <a:extLst>
              <a:ext uri="{FF2B5EF4-FFF2-40B4-BE49-F238E27FC236}">
                <a16:creationId xmlns:a16="http://schemas.microsoft.com/office/drawing/2014/main" id="{2FF0DF8C-0B47-8266-304B-6FEF4A1D943C}"/>
              </a:ext>
            </a:extLst>
          </p:cNvPr>
          <p:cNvSpPr>
            <a:spLocks noGrp="1"/>
          </p:cNvSpPr>
          <p:nvPr>
            <p:ph type="body" sz="quarter" idx="13"/>
          </p:nvPr>
        </p:nvSpPr>
        <p:spPr>
          <a:xfrm>
            <a:off x="381000" y="6150114"/>
            <a:ext cx="9448800" cy="707886"/>
          </a:xfrm>
        </p:spPr>
        <p:txBody>
          <a:bodyPr/>
          <a:lstStyle/>
          <a:p>
            <a:pPr>
              <a:lnSpc>
                <a:spcPct val="100000"/>
              </a:lnSpc>
            </a:pPr>
            <a:r>
              <a:rPr lang="en-US" dirty="0"/>
              <a:t>Source: Nielsen NPOWER February 2024 Persons 18+ Live+7. Total Day of Platforms With Advertising Base: Ad-Supported Linear TV &amp; Nielsen Streaming Platform Ratings (With and Without Ads: Amazon Prime Video, Hulu, Discovery+, HBO Max, Peacock, Netflix, Disney+); Based on GfK SVOD Survey that shows that 26% of Netflix subscribers, 54% of Discovery+ subscribers, 29% of Disney+ subscribers, 29% of Max subscribers, 61% of Hulu subscribers, 54% of Paramount+ subscribers, 72% of Peacock subscribers, and 100% of Amazon Prime Video subscribers that can see ads. MVPD/vMVPD category is included in Linear bucket.</a:t>
            </a:r>
          </a:p>
        </p:txBody>
      </p:sp>
      <p:graphicFrame>
        <p:nvGraphicFramePr>
          <p:cNvPr id="9" name="Content Placeholder 7">
            <a:extLst>
              <a:ext uri="{FF2B5EF4-FFF2-40B4-BE49-F238E27FC236}">
                <a16:creationId xmlns:a16="http://schemas.microsoft.com/office/drawing/2014/main" id="{E10E9806-E7B8-DFB4-0DED-468F03FF43A3}"/>
              </a:ext>
            </a:extLst>
          </p:cNvPr>
          <p:cNvGraphicFramePr>
            <a:graphicFrameLocks noGrp="1"/>
          </p:cNvGraphicFramePr>
          <p:nvPr>
            <p:ph idx="1"/>
          </p:nvPr>
        </p:nvGraphicFramePr>
        <p:xfrm>
          <a:off x="3581400" y="986242"/>
          <a:ext cx="6629400" cy="5336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151567C-50FF-6573-6060-3BAD6181C644}"/>
              </a:ext>
            </a:extLst>
          </p:cNvPr>
          <p:cNvSpPr txBox="1"/>
          <p:nvPr/>
        </p:nvSpPr>
        <p:spPr>
          <a:xfrm>
            <a:off x="4155892" y="1548825"/>
            <a:ext cx="4267199" cy="584775"/>
          </a:xfrm>
          <a:prstGeom prst="rect">
            <a:avLst/>
          </a:prstGeom>
          <a:noFill/>
        </p:spPr>
        <p:txBody>
          <a:bodyPr wrap="square">
            <a:spAutoFit/>
          </a:bodyPr>
          <a:lstStyle/>
          <a:p>
            <a:pPr algn="ctr" rtl="0">
              <a:defRPr sz="1400" b="0" i="0" u="none" strike="noStrike" kern="1200" spc="0" baseline="0">
                <a:solidFill>
                  <a:prstClr val="black"/>
                </a:solidFill>
                <a:latin typeface="+mn-lt"/>
                <a:ea typeface="+mn-ea"/>
                <a:cs typeface="+mn-cs"/>
              </a:defRPr>
            </a:pPr>
            <a:r>
              <a:rPr lang="en-US" sz="1600" b="1" i="0" baseline="0" dirty="0">
                <a:effectLst/>
              </a:rPr>
              <a:t>% A18+ Viewing</a:t>
            </a:r>
            <a:endParaRPr lang="en-US" sz="1600" dirty="0">
              <a:effectLst/>
            </a:endParaRPr>
          </a:p>
          <a:p>
            <a:pPr algn="ctr" rtl="0">
              <a:defRPr sz="1400" b="0" i="0" u="none" strike="noStrike" kern="1200" spc="0" baseline="0">
                <a:solidFill>
                  <a:prstClr val="black"/>
                </a:solidFill>
                <a:latin typeface="+mn-lt"/>
                <a:ea typeface="+mn-ea"/>
                <a:cs typeface="+mn-cs"/>
              </a:defRPr>
            </a:pPr>
            <a:r>
              <a:rPr lang="en-US" sz="1600" b="1" i="0" baseline="0" dirty="0">
                <a:effectLst/>
              </a:rPr>
              <a:t>Total Day of Platforms With Advertising</a:t>
            </a:r>
            <a:endParaRPr lang="en-US" sz="1600" dirty="0">
              <a:effectLst/>
            </a:endParaRPr>
          </a:p>
        </p:txBody>
      </p:sp>
      <p:sp>
        <p:nvSpPr>
          <p:cNvPr id="11" name="TextBox 10">
            <a:extLst>
              <a:ext uri="{FF2B5EF4-FFF2-40B4-BE49-F238E27FC236}">
                <a16:creationId xmlns:a16="http://schemas.microsoft.com/office/drawing/2014/main" id="{B2D90263-6284-076B-0B14-EF10F557DA08}"/>
              </a:ext>
            </a:extLst>
          </p:cNvPr>
          <p:cNvSpPr txBox="1"/>
          <p:nvPr/>
        </p:nvSpPr>
        <p:spPr>
          <a:xfrm>
            <a:off x="5354357" y="1219200"/>
            <a:ext cx="2063385" cy="400110"/>
          </a:xfrm>
          <a:prstGeom prst="rect">
            <a:avLst/>
          </a:prstGeom>
          <a:noFill/>
        </p:spPr>
        <p:txBody>
          <a:bodyPr wrap="none" rtlCol="0">
            <a:spAutoFit/>
          </a:bodyPr>
          <a:lstStyle/>
          <a:p>
            <a:pPr algn="ctr"/>
            <a:r>
              <a:rPr lang="en-US" sz="2000" b="1" dirty="0"/>
              <a:t>February 2024</a:t>
            </a:r>
          </a:p>
        </p:txBody>
      </p:sp>
      <p:cxnSp>
        <p:nvCxnSpPr>
          <p:cNvPr id="12" name="Straight Arrow Connector 11">
            <a:extLst>
              <a:ext uri="{FF2B5EF4-FFF2-40B4-BE49-F238E27FC236}">
                <a16:creationId xmlns:a16="http://schemas.microsoft.com/office/drawing/2014/main" id="{3F0A20A3-3DE2-3253-80F7-BACCDE40231B}"/>
              </a:ext>
            </a:extLst>
          </p:cNvPr>
          <p:cNvCxnSpPr>
            <a:cxnSpLocks/>
          </p:cNvCxnSpPr>
          <p:nvPr/>
        </p:nvCxnSpPr>
        <p:spPr>
          <a:xfrm flipH="1" flipV="1">
            <a:off x="8305800" y="4876800"/>
            <a:ext cx="492309" cy="457200"/>
          </a:xfrm>
          <a:prstGeom prst="straightConnector1">
            <a:avLst/>
          </a:prstGeom>
          <a:ln w="571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50E3BC-5271-5376-9D11-777F68055B1F}"/>
              </a:ext>
            </a:extLst>
          </p:cNvPr>
          <p:cNvCxnSpPr>
            <a:cxnSpLocks/>
          </p:cNvCxnSpPr>
          <p:nvPr/>
        </p:nvCxnSpPr>
        <p:spPr>
          <a:xfrm flipH="1">
            <a:off x="8423062" y="3216530"/>
            <a:ext cx="644738" cy="517270"/>
          </a:xfrm>
          <a:prstGeom prst="straightConnector1">
            <a:avLst/>
          </a:prstGeom>
          <a:ln w="571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580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29716"/>
            <a:ext cx="11425813" cy="923330"/>
          </a:xfrm>
        </p:spPr>
        <p:txBody>
          <a:bodyPr/>
          <a:lstStyle/>
          <a:p>
            <a:r>
              <a:rPr lang="en-US" sz="6000" dirty="0"/>
              <a:t>Auto Dealer Objection:</a:t>
            </a:r>
            <a:endParaRPr lang="en-US" dirty="0"/>
          </a:p>
        </p:txBody>
      </p:sp>
      <p:sp>
        <p:nvSpPr>
          <p:cNvPr id="3" name="Title 3"/>
          <p:cNvSpPr txBox="1">
            <a:spLocks/>
          </p:cNvSpPr>
          <p:nvPr/>
        </p:nvSpPr>
        <p:spPr>
          <a:xfrm>
            <a:off x="385187" y="3125678"/>
            <a:ext cx="11425813" cy="1754326"/>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5500" kern="1200">
                <a:solidFill>
                  <a:schemeClr val="bg1"/>
                </a:solidFill>
                <a:latin typeface="+mj-lt"/>
                <a:ea typeface="+mj-ea"/>
                <a:cs typeface="+mj-cs"/>
              </a:defRPr>
            </a:lvl1pPr>
          </a:lstStyle>
          <a:p>
            <a:r>
              <a:rPr lang="en-US" sz="6000" dirty="0">
                <a:solidFill>
                  <a:schemeClr val="accent1"/>
                </a:solidFill>
              </a:rPr>
              <a:t>Cable is cheaper and I can </a:t>
            </a:r>
            <a:br>
              <a:rPr lang="en-US" sz="6000" dirty="0">
                <a:solidFill>
                  <a:schemeClr val="accent1"/>
                </a:solidFill>
              </a:rPr>
            </a:br>
            <a:r>
              <a:rPr lang="en-US" sz="6000" dirty="0">
                <a:solidFill>
                  <a:schemeClr val="accent1"/>
                </a:solidFill>
              </a:rPr>
              <a:t>target just around my business</a:t>
            </a:r>
          </a:p>
        </p:txBody>
      </p:sp>
    </p:spTree>
    <p:extLst>
      <p:ext uri="{BB962C8B-B14F-4D97-AF65-F5344CB8AC3E}">
        <p14:creationId xmlns:p14="http://schemas.microsoft.com/office/powerpoint/2010/main" val="2167443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88B489-69ED-4F0A-A940-13A5E0BFFCBC}" type="slidenum">
              <a:rPr lang="en-US" smtClean="0"/>
              <a:pPr/>
              <a:t>54</a:t>
            </a:fld>
            <a:endParaRPr lang="en-US" dirty="0"/>
          </a:p>
        </p:txBody>
      </p:sp>
      <p:sp>
        <p:nvSpPr>
          <p:cNvPr id="4" name="Text Placeholder 3"/>
          <p:cNvSpPr>
            <a:spLocks noGrp="1"/>
          </p:cNvSpPr>
          <p:nvPr>
            <p:ph type="body" sz="quarter" idx="14"/>
          </p:nvPr>
        </p:nvSpPr>
        <p:spPr>
          <a:xfrm>
            <a:off x="0" y="189229"/>
            <a:ext cx="6096000" cy="1104900"/>
          </a:xfrm>
        </p:spPr>
        <p:txBody>
          <a:bodyPr/>
          <a:lstStyle/>
          <a:p>
            <a:r>
              <a:rPr lang="en-US" sz="4000" dirty="0"/>
              <a:t>Cable’s </a:t>
            </a:r>
            <a:br>
              <a:rPr lang="en-US" sz="4000" dirty="0"/>
            </a:br>
            <a:r>
              <a:rPr lang="en-US" sz="4000" dirty="0"/>
              <a:t>Most Effective Use</a:t>
            </a:r>
          </a:p>
        </p:txBody>
      </p:sp>
      <p:sp>
        <p:nvSpPr>
          <p:cNvPr id="5" name="Text Placeholder 4"/>
          <p:cNvSpPr>
            <a:spLocks noGrp="1"/>
          </p:cNvSpPr>
          <p:nvPr>
            <p:ph type="body" sz="quarter" idx="15"/>
          </p:nvPr>
        </p:nvSpPr>
        <p:spPr>
          <a:xfrm>
            <a:off x="6078781" y="189229"/>
            <a:ext cx="6096000" cy="1104900"/>
          </a:xfrm>
        </p:spPr>
        <p:txBody>
          <a:bodyPr/>
          <a:lstStyle/>
          <a:p>
            <a:pPr>
              <a:lnSpc>
                <a:spcPct val="100000"/>
              </a:lnSpc>
            </a:pPr>
            <a:r>
              <a:rPr lang="en-US" sz="4000" dirty="0"/>
              <a:t>Cable’s</a:t>
            </a:r>
            <a:br>
              <a:rPr lang="en-US" sz="4000" dirty="0"/>
            </a:br>
            <a:r>
              <a:rPr lang="en-US" sz="4000" dirty="0"/>
              <a:t>Limitations</a:t>
            </a:r>
            <a:endParaRPr lang="en-US" sz="1800" dirty="0">
              <a:solidFill>
                <a:prstClr val="white"/>
              </a:solidFill>
            </a:endParaRPr>
          </a:p>
        </p:txBody>
      </p:sp>
      <p:grpSp>
        <p:nvGrpSpPr>
          <p:cNvPr id="12" name="Group 11"/>
          <p:cNvGrpSpPr/>
          <p:nvPr/>
        </p:nvGrpSpPr>
        <p:grpSpPr>
          <a:xfrm>
            <a:off x="4713470" y="5206187"/>
            <a:ext cx="2765060" cy="1458271"/>
            <a:chOff x="4713470" y="5206187"/>
            <a:chExt cx="2765060" cy="1458271"/>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3470" y="5206187"/>
              <a:ext cx="2765060" cy="1458271"/>
            </a:xfrm>
            <a:prstGeom prst="rect">
              <a:avLst/>
            </a:prstGeom>
            <a:effectLst>
              <a:outerShdw blurRad="50800" dist="38100" dir="5400000" algn="t" rotWithShape="0">
                <a:prstClr val="black">
                  <a:alpha val="40000"/>
                </a:prstClr>
              </a:outerShdw>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3183" t="-9491" r="-22775"/>
            <a:stretch/>
          </p:blipFill>
          <p:spPr>
            <a:xfrm>
              <a:off x="4788871" y="5284304"/>
              <a:ext cx="2606956" cy="1303659"/>
            </a:xfrm>
            <a:prstGeom prst="rect">
              <a:avLst/>
            </a:prstGeom>
            <a:solidFill>
              <a:schemeClr val="bg1"/>
            </a:solidFill>
            <a:ln>
              <a:noFill/>
            </a:ln>
            <a:effectLst>
              <a:innerShdw blurRad="114300">
                <a:prstClr val="black"/>
              </a:innerShdw>
            </a:effectLst>
          </p:spPr>
        </p:pic>
      </p:grpSp>
      <p:sp>
        <p:nvSpPr>
          <p:cNvPr id="9" name="Content Placeholder 4"/>
          <p:cNvSpPr>
            <a:spLocks noGrp="1"/>
          </p:cNvSpPr>
          <p:nvPr>
            <p:ph idx="1"/>
          </p:nvPr>
        </p:nvSpPr>
        <p:spPr>
          <a:xfrm>
            <a:off x="480060" y="1779064"/>
            <a:ext cx="5590980" cy="4351338"/>
          </a:xfrm>
        </p:spPr>
        <p:txBody>
          <a:bodyPr>
            <a:normAutofit/>
          </a:bodyPr>
          <a:lstStyle/>
          <a:p>
            <a:pPr marL="457200" indent="-457200">
              <a:spcBef>
                <a:spcPts val="1200"/>
              </a:spcBef>
              <a:buClr>
                <a:srgbClr val="92D050"/>
              </a:buClr>
              <a:buSzPct val="110000"/>
              <a:buFont typeface="Wingdings" panose="05000000000000000000" pitchFamily="2" charset="2"/>
              <a:buChar char="ü"/>
            </a:pPr>
            <a:r>
              <a:rPr lang="en-US" sz="3000" dirty="0"/>
              <a:t>Retail zone targeting</a:t>
            </a:r>
          </a:p>
          <a:p>
            <a:pPr marL="457200" indent="-457200">
              <a:spcBef>
                <a:spcPts val="1200"/>
              </a:spcBef>
              <a:buClr>
                <a:srgbClr val="92D050"/>
              </a:buClr>
              <a:buSzPct val="110000"/>
              <a:buFont typeface="Wingdings" panose="05000000000000000000" pitchFamily="2" charset="2"/>
              <a:buChar char="ü"/>
            </a:pPr>
            <a:r>
              <a:rPr lang="en-US" sz="3000" dirty="0"/>
              <a:t>Tonnage</a:t>
            </a:r>
          </a:p>
          <a:p>
            <a:pPr marL="457200" indent="-457200">
              <a:spcBef>
                <a:spcPts val="1200"/>
              </a:spcBef>
              <a:buClr>
                <a:srgbClr val="92D050"/>
              </a:buClr>
              <a:buSzPct val="110000"/>
              <a:buFont typeface="Wingdings" panose="05000000000000000000" pitchFamily="2" charset="2"/>
              <a:buChar char="ü"/>
            </a:pPr>
            <a:r>
              <a:rPr lang="en-US" sz="3000" dirty="0"/>
              <a:t>Niche programming</a:t>
            </a:r>
          </a:p>
        </p:txBody>
      </p:sp>
      <p:sp>
        <p:nvSpPr>
          <p:cNvPr id="10" name="Content Placeholder 4"/>
          <p:cNvSpPr txBox="1">
            <a:spLocks/>
          </p:cNvSpPr>
          <p:nvPr/>
        </p:nvSpPr>
        <p:spPr>
          <a:xfrm>
            <a:off x="6343650" y="1779064"/>
            <a:ext cx="58233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spcBef>
                <a:spcPts val="1200"/>
              </a:spcBef>
              <a:buClr>
                <a:srgbClr val="92D050"/>
              </a:buClr>
              <a:buSzPct val="110000"/>
            </a:pPr>
            <a:r>
              <a:rPr lang="en-US" sz="3000" dirty="0"/>
              <a:t>Low reach</a:t>
            </a:r>
          </a:p>
          <a:p>
            <a:pPr marL="400050" indent="-400050">
              <a:spcBef>
                <a:spcPts val="1200"/>
              </a:spcBef>
              <a:buClr>
                <a:srgbClr val="92D050"/>
              </a:buClr>
              <a:buSzPct val="110000"/>
            </a:pPr>
            <a:r>
              <a:rPr lang="en-US" sz="3000" dirty="0"/>
              <a:t>Fragmentation</a:t>
            </a:r>
          </a:p>
          <a:p>
            <a:pPr marL="400050" indent="-400050">
              <a:spcBef>
                <a:spcPts val="1200"/>
              </a:spcBef>
              <a:buClr>
                <a:srgbClr val="92D050"/>
              </a:buClr>
              <a:buSzPct val="110000"/>
            </a:pPr>
            <a:r>
              <a:rPr lang="en-US" sz="3000" dirty="0"/>
              <a:t>Limited market penetration</a:t>
            </a:r>
          </a:p>
          <a:p>
            <a:pPr marL="400050" indent="-400050">
              <a:spcBef>
                <a:spcPts val="1200"/>
              </a:spcBef>
              <a:buClr>
                <a:srgbClr val="92D050"/>
              </a:buClr>
              <a:buSzPct val="110000"/>
            </a:pPr>
            <a:r>
              <a:rPr lang="en-US" sz="3000" dirty="0"/>
              <a:t>Local commercials are not seen in Satellite homes</a:t>
            </a:r>
          </a:p>
        </p:txBody>
      </p:sp>
    </p:spTree>
    <p:extLst>
      <p:ext uri="{BB962C8B-B14F-4D97-AF65-F5344CB8AC3E}">
        <p14:creationId xmlns:p14="http://schemas.microsoft.com/office/powerpoint/2010/main" val="2558364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33"/>
            <a:ext cx="11267956" cy="1066467"/>
          </a:xfrm>
        </p:spPr>
        <p:txBody>
          <a:bodyPr/>
          <a:lstStyle/>
          <a:p>
            <a:pPr>
              <a:lnSpc>
                <a:spcPct val="100000"/>
              </a:lnSpc>
              <a:spcAft>
                <a:spcPts val="600"/>
              </a:spcAft>
            </a:pPr>
            <a:r>
              <a:rPr lang="en-US" dirty="0"/>
              <a:t>Broadcast reaches ALL ad supported viewing in </a:t>
            </a:r>
            <a:br>
              <a:rPr lang="en-US" dirty="0"/>
            </a:br>
            <a:r>
              <a:rPr lang="en-US" dirty="0"/>
              <a:t> St. Louis, MO</a:t>
            </a:r>
            <a:br>
              <a:rPr lang="en-US" dirty="0"/>
            </a:br>
            <a:br>
              <a:rPr lang="en-US" dirty="0"/>
            </a:br>
            <a:br>
              <a:rPr lang="en-US" noProof="0" dirty="0"/>
            </a:br>
            <a:br>
              <a:rPr lang="en-US" noProof="0" dirty="0"/>
            </a:b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4E1A5-8F17-4BD6-842F-5F1433C8E690}" type="slidenum">
              <a:rPr kumimoji="0" lang="en-US" sz="10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a:spLocks noChangeArrowheads="1"/>
          </p:cNvSpPr>
          <p:nvPr/>
        </p:nvSpPr>
        <p:spPr bwMode="auto">
          <a:xfrm>
            <a:off x="4322770" y="5939573"/>
            <a:ext cx="35464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a:ea typeface="+mn-ea"/>
                <a:cs typeface="Arial"/>
              </a:rPr>
              <a:t>REMEMBER:</a:t>
            </a:r>
            <a:r>
              <a:rPr kumimoji="0" lang="en-US" sz="1400" b="1" i="0" u="none" strike="noStrike" kern="1200" cap="none" spc="0" normalizeH="0" baseline="0" noProof="0" dirty="0">
                <a:ln>
                  <a:noFill/>
                </a:ln>
                <a:solidFill>
                  <a:prstClr val="black"/>
                </a:solidFill>
                <a:effectLst/>
                <a:uLnTx/>
                <a:uFillTx/>
                <a:latin typeface="Tahoma"/>
                <a:ea typeface="+mn-ea"/>
                <a:cs typeface="Arial"/>
              </a:rPr>
              <a:t>  </a:t>
            </a:r>
            <a:r>
              <a:rPr kumimoji="0" lang="en-US" sz="1400" b="0" i="0" u="none" strike="noStrike" kern="1200" cap="none" spc="0" normalizeH="0" baseline="0" noProof="0" dirty="0">
                <a:ln>
                  <a:noFill/>
                </a:ln>
                <a:solidFill>
                  <a:prstClr val="black"/>
                </a:solidFill>
                <a:effectLst/>
                <a:uLnTx/>
                <a:uFillTx/>
                <a:latin typeface="Tahoma"/>
                <a:ea typeface="+mn-ea"/>
                <a:cs typeface="Arial"/>
              </a:rPr>
              <a:t>Local cable commercials</a:t>
            </a:r>
            <a:r>
              <a:rPr kumimoji="0" lang="en-US" sz="1400" b="1" i="0" u="none" strike="noStrike" kern="1200" cap="none" spc="0" normalizeH="0" baseline="0" noProof="0" dirty="0">
                <a:ln>
                  <a:noFill/>
                </a:ln>
                <a:solidFill>
                  <a:prstClr val="black"/>
                </a:solidFill>
                <a:effectLst/>
                <a:uLnTx/>
                <a:uFillTx/>
                <a:latin typeface="Tahoma"/>
                <a:ea typeface="+mn-ea"/>
                <a:cs typeface="Arial"/>
              </a:rPr>
              <a:t> aren’t </a:t>
            </a:r>
            <a:r>
              <a:rPr kumimoji="0" lang="en-US" sz="1400" b="0" i="0" u="none" strike="noStrike" kern="1200" cap="none" spc="0" normalizeH="0" baseline="0" noProof="0" dirty="0">
                <a:ln>
                  <a:noFill/>
                </a:ln>
                <a:solidFill>
                  <a:prstClr val="black"/>
                </a:solidFill>
                <a:effectLst/>
                <a:uLnTx/>
                <a:uFillTx/>
                <a:latin typeface="Tahoma"/>
                <a:ea typeface="+mn-ea"/>
                <a:cs typeface="Arial"/>
              </a:rPr>
              <a:t>seen in every satellite home</a:t>
            </a:r>
          </a:p>
        </p:txBody>
      </p:sp>
      <p:sp>
        <p:nvSpPr>
          <p:cNvPr id="12" name="Rectangle 11"/>
          <p:cNvSpPr/>
          <p:nvPr/>
        </p:nvSpPr>
        <p:spPr>
          <a:xfrm>
            <a:off x="2429674" y="1638264"/>
            <a:ext cx="234551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Cable is Splintered</a:t>
            </a:r>
          </a:p>
        </p:txBody>
      </p:sp>
      <p:sp>
        <p:nvSpPr>
          <p:cNvPr id="13" name="TextBox 12"/>
          <p:cNvSpPr txBox="1"/>
          <p:nvPr/>
        </p:nvSpPr>
        <p:spPr>
          <a:xfrm>
            <a:off x="6492599" y="1665070"/>
            <a:ext cx="42232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Broadcast Reaches ALL TV Homes</a:t>
            </a:r>
          </a:p>
        </p:txBody>
      </p:sp>
      <p:grpSp>
        <p:nvGrpSpPr>
          <p:cNvPr id="24" name="Group 23">
            <a:extLst>
              <a:ext uri="{FF2B5EF4-FFF2-40B4-BE49-F238E27FC236}">
                <a16:creationId xmlns:a16="http://schemas.microsoft.com/office/drawing/2014/main" id="{E7CC31D7-265B-40E8-A21A-C632D8D3C371}"/>
              </a:ext>
            </a:extLst>
          </p:cNvPr>
          <p:cNvGrpSpPr>
            <a:grpSpLocks noChangeAspect="1"/>
          </p:cNvGrpSpPr>
          <p:nvPr/>
        </p:nvGrpSpPr>
        <p:grpSpPr>
          <a:xfrm>
            <a:off x="5673195" y="2034403"/>
            <a:ext cx="5971441" cy="3370882"/>
            <a:chOff x="5754412" y="1731513"/>
            <a:chExt cx="6824377" cy="3998998"/>
          </a:xfrm>
        </p:grpSpPr>
        <p:pic>
          <p:nvPicPr>
            <p:cNvPr id="25" name="Picture 24">
              <a:extLst>
                <a:ext uri="{FF2B5EF4-FFF2-40B4-BE49-F238E27FC236}">
                  <a16:creationId xmlns:a16="http://schemas.microsoft.com/office/drawing/2014/main" id="{688B3F01-468D-40BA-AA89-44FF097A288D}"/>
                </a:ext>
              </a:extLst>
            </p:cNvPr>
            <p:cNvPicPr>
              <a:picLocks noChangeAspect="1"/>
            </p:cNvPicPr>
            <p:nvPr/>
          </p:nvPicPr>
          <p:blipFill>
            <a:blip r:embed="rId3"/>
            <a:stretch>
              <a:fillRect/>
            </a:stretch>
          </p:blipFill>
          <p:spPr>
            <a:xfrm>
              <a:off x="5754412" y="1731513"/>
              <a:ext cx="6824377" cy="3998998"/>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DB725F37-5A11-4D2D-9C03-DDF4A71712AA}"/>
                </a:ext>
              </a:extLst>
            </p:cNvPr>
            <p:cNvSpPr txBox="1"/>
            <p:nvPr/>
          </p:nvSpPr>
          <p:spPr>
            <a:xfrm>
              <a:off x="8117476" y="3223326"/>
              <a:ext cx="238633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outerShdw blurRad="50800" dist="38100" algn="l" rotWithShape="0">
                      <a:prstClr val="black">
                        <a:alpha val="40000"/>
                      </a:prstClr>
                    </a:outerShdw>
                  </a:effectLst>
                  <a:uLnTx/>
                  <a:uFillTx/>
                  <a:latin typeface="Tahoma"/>
                  <a:ea typeface="+mn-ea"/>
                  <a:cs typeface="Arial"/>
                </a:rPr>
                <a:t>Broadcast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outerShdw blurRad="50800" dist="38100" algn="l" rotWithShape="0">
                      <a:prstClr val="black">
                        <a:alpha val="40000"/>
                      </a:prstClr>
                    </a:outerShdw>
                  </a:effectLst>
                  <a:uLnTx/>
                  <a:uFillTx/>
                  <a:latin typeface="Tahoma"/>
                  <a:ea typeface="+mn-ea"/>
                  <a:cs typeface="Arial"/>
                </a:rPr>
                <a:t>100%</a:t>
              </a:r>
            </a:p>
          </p:txBody>
        </p:sp>
      </p:grpSp>
      <p:graphicFrame>
        <p:nvGraphicFramePr>
          <p:cNvPr id="4" name="Chart 3">
            <a:extLst>
              <a:ext uri="{FF2B5EF4-FFF2-40B4-BE49-F238E27FC236}">
                <a16:creationId xmlns:a16="http://schemas.microsoft.com/office/drawing/2014/main" id="{6E66B6D2-6FF5-1950-7310-F1AECCD543AD}"/>
              </a:ext>
            </a:extLst>
          </p:cNvPr>
          <p:cNvGraphicFramePr/>
          <p:nvPr/>
        </p:nvGraphicFramePr>
        <p:xfrm>
          <a:off x="576959" y="2209800"/>
          <a:ext cx="6433441"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4">
            <a:extLst>
              <a:ext uri="{FF2B5EF4-FFF2-40B4-BE49-F238E27FC236}">
                <a16:creationId xmlns:a16="http://schemas.microsoft.com/office/drawing/2014/main" id="{034D2811-0412-09FE-1823-9935792FE932}"/>
              </a:ext>
            </a:extLst>
          </p:cNvPr>
          <p:cNvSpPr txBox="1">
            <a:spLocks/>
          </p:cNvSpPr>
          <p:nvPr/>
        </p:nvSpPr>
        <p:spPr>
          <a:xfrm>
            <a:off x="434679" y="6515688"/>
            <a:ext cx="8610599" cy="246221"/>
          </a:xfrm>
          <a:prstGeom prst="rect">
            <a:avLst/>
          </a:prstGeom>
        </p:spPr>
        <p:txBody>
          <a:bodyPr vert="horz" wrap="square" lIns="91440" tIns="45720" rIns="91440" bIns="45720" rtlCol="0" anchor="b">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ahoma"/>
                <a:ea typeface="+mn-ea"/>
                <a:cs typeface="Arial"/>
              </a:rPr>
              <a:t>Sources: Nielsen Local TV View, Data Stream Live+1, 2/1/24 – 2/28/24 St. Louis, MO DMA  </a:t>
            </a:r>
          </a:p>
        </p:txBody>
      </p:sp>
    </p:spTree>
    <p:extLst>
      <p:ext uri="{BB962C8B-B14F-4D97-AF65-F5344CB8AC3E}">
        <p14:creationId xmlns:p14="http://schemas.microsoft.com/office/powerpoint/2010/main" val="604734288"/>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C2B28AB-4A74-F4DF-68AA-A518F13C6DF5}"/>
              </a:ext>
            </a:extLst>
          </p:cNvPr>
          <p:cNvSpPr>
            <a:spLocks noGrp="1"/>
          </p:cNvSpPr>
          <p:nvPr>
            <p:ph type="title"/>
          </p:nvPr>
        </p:nvSpPr>
        <p:spPr>
          <a:xfrm>
            <a:off x="381000" y="179631"/>
            <a:ext cx="11455957" cy="1588127"/>
          </a:xfrm>
        </p:spPr>
        <p:txBody>
          <a:bodyPr/>
          <a:lstStyle/>
          <a:p>
            <a:r>
              <a:rPr lang="en-US" sz="3600" dirty="0"/>
              <a:t>The Programming of Choice is on Local TV Stations… </a:t>
            </a:r>
            <a:r>
              <a:rPr lang="en-US" sz="3600" dirty="0">
                <a:solidFill>
                  <a:schemeClr val="accent1"/>
                </a:solidFill>
              </a:rPr>
              <a:t>96 of the Top 100 Shows in the 2023-’24 Season Through March Were Broadcast</a:t>
            </a:r>
          </a:p>
        </p:txBody>
      </p:sp>
      <p:sp>
        <p:nvSpPr>
          <p:cNvPr id="15" name="Text Placeholder 4">
            <a:extLst>
              <a:ext uri="{FF2B5EF4-FFF2-40B4-BE49-F238E27FC236}">
                <a16:creationId xmlns:a16="http://schemas.microsoft.com/office/drawing/2014/main" id="{51CDC848-262B-9C17-D3C3-F970FF25065C}"/>
              </a:ext>
            </a:extLst>
          </p:cNvPr>
          <p:cNvSpPr txBox="1">
            <a:spLocks/>
          </p:cNvSpPr>
          <p:nvPr/>
        </p:nvSpPr>
        <p:spPr>
          <a:xfrm>
            <a:off x="762000" y="6515354"/>
            <a:ext cx="9667351" cy="246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buNone/>
            </a:pPr>
            <a:r>
              <a:rPr lang="en-US" sz="1000" dirty="0">
                <a:solidFill>
                  <a:srgbClr val="000000"/>
                </a:solidFill>
              </a:rPr>
              <a:t>Source: Nielsen, NPOWER, 09/25/2023-03/31/2024 Ranked by A25-54 L+1 US AA %</a:t>
            </a:r>
          </a:p>
        </p:txBody>
      </p:sp>
      <p:sp>
        <p:nvSpPr>
          <p:cNvPr id="16" name="Content Placeholder 1">
            <a:extLst>
              <a:ext uri="{FF2B5EF4-FFF2-40B4-BE49-F238E27FC236}">
                <a16:creationId xmlns:a16="http://schemas.microsoft.com/office/drawing/2014/main" id="{53C35627-B66C-9999-E62A-E1122DB70295}"/>
              </a:ext>
            </a:extLst>
          </p:cNvPr>
          <p:cNvSpPr txBox="1">
            <a:spLocks/>
          </p:cNvSpPr>
          <p:nvPr/>
        </p:nvSpPr>
        <p:spPr>
          <a:xfrm>
            <a:off x="1676400" y="1769289"/>
            <a:ext cx="8839200" cy="422939"/>
          </a:xfrm>
          <a:prstGeom prst="rect">
            <a:avLst/>
          </a:prstGeom>
        </p:spPr>
        <p:txBody>
          <a:bodyPr/>
          <a:lstStyle>
            <a:lvl1pPr marL="171450" indent="-171450" algn="l" defTabSz="685800" rtl="0" eaLnBrk="1" latinLnBrk="0" hangingPunct="1">
              <a:lnSpc>
                <a:spcPct val="90000"/>
              </a:lnSpc>
              <a:spcBef>
                <a:spcPct val="30000"/>
              </a:spcBef>
              <a:buClr>
                <a:srgbClr val="0000FD"/>
              </a:buClr>
              <a:buFont typeface="Wingdings" panose="05000000000000000000" pitchFamily="2" charset="2"/>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Clr>
                <a:srgbClr val="36D015"/>
              </a:buClr>
              <a:buFont typeface="Wingdings" panose="05000000000000000000"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Clr>
                <a:schemeClr val="accent2"/>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Clr>
                <a:schemeClr val="accent2"/>
              </a:buClr>
              <a:buFont typeface="Courier New" panose="02070309020205020404" pitchFamily="49"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ct val="30000"/>
              </a:spcBef>
              <a:spcAft>
                <a:spcPts val="0"/>
              </a:spcAft>
              <a:buClr>
                <a:srgbClr val="0000FD"/>
              </a:buClr>
              <a:buSzTx/>
              <a:buFont typeface="Wingdings" panose="05000000000000000000" pitchFamily="2" charset="2"/>
              <a:buNone/>
              <a:tabLst/>
              <a:defRPr/>
            </a:pPr>
            <a:r>
              <a:rPr kumimoji="0" lang="en-US" sz="2400" b="0" i="0" u="none" strike="noStrike" kern="1200" cap="none" spc="0" normalizeH="0" baseline="0" noProof="0" dirty="0">
                <a:ln>
                  <a:noFill/>
                </a:ln>
                <a:solidFill>
                  <a:prstClr val="black"/>
                </a:solidFill>
                <a:effectLst/>
                <a:uLnTx/>
                <a:uFillTx/>
                <a:latin typeface="Tahoma"/>
                <a:ea typeface="+mn-ea"/>
                <a:cs typeface="Arial"/>
              </a:rPr>
              <a:t>S/O-S/O Programs Ranked by Adults 25-54 Live+1 Ratings</a:t>
            </a:r>
          </a:p>
        </p:txBody>
      </p:sp>
      <p:graphicFrame>
        <p:nvGraphicFramePr>
          <p:cNvPr id="17" name="Content Placeholder 3">
            <a:extLst>
              <a:ext uri="{FF2B5EF4-FFF2-40B4-BE49-F238E27FC236}">
                <a16:creationId xmlns:a16="http://schemas.microsoft.com/office/drawing/2014/main" id="{06DA9BC3-DC00-A948-4C7F-09F4FE79EB90}"/>
              </a:ext>
            </a:extLst>
          </p:cNvPr>
          <p:cNvGraphicFramePr>
            <a:graphicFrameLocks/>
          </p:cNvGraphicFramePr>
          <p:nvPr/>
        </p:nvGraphicFramePr>
        <p:xfrm>
          <a:off x="792480" y="2247535"/>
          <a:ext cx="10597008" cy="3931920"/>
        </p:xfrm>
        <a:graphic>
          <a:graphicData uri="http://schemas.openxmlformats.org/drawingml/2006/table">
            <a:tbl>
              <a:tblPr firstRow="1" bandRow="1">
                <a:tableStyleId>{5C22544A-7EE6-4342-B048-85BDC9FD1C3A}</a:tableStyleId>
              </a:tblPr>
              <a:tblGrid>
                <a:gridCol w="2649252">
                  <a:extLst>
                    <a:ext uri="{9D8B030D-6E8A-4147-A177-3AD203B41FA5}">
                      <a16:colId xmlns:a16="http://schemas.microsoft.com/office/drawing/2014/main" val="20000"/>
                    </a:ext>
                  </a:extLst>
                </a:gridCol>
                <a:gridCol w="2649252">
                  <a:extLst>
                    <a:ext uri="{9D8B030D-6E8A-4147-A177-3AD203B41FA5}">
                      <a16:colId xmlns:a16="http://schemas.microsoft.com/office/drawing/2014/main" val="20001"/>
                    </a:ext>
                  </a:extLst>
                </a:gridCol>
                <a:gridCol w="2649252">
                  <a:extLst>
                    <a:ext uri="{9D8B030D-6E8A-4147-A177-3AD203B41FA5}">
                      <a16:colId xmlns:a16="http://schemas.microsoft.com/office/drawing/2014/main" val="20002"/>
                    </a:ext>
                  </a:extLst>
                </a:gridCol>
                <a:gridCol w="2649252">
                  <a:extLst>
                    <a:ext uri="{9D8B030D-6E8A-4147-A177-3AD203B41FA5}">
                      <a16:colId xmlns:a16="http://schemas.microsoft.com/office/drawing/2014/main" val="20003"/>
                    </a:ext>
                  </a:extLst>
                </a:gridCol>
              </a:tblGrid>
              <a:tr h="804422">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2400" dirty="0">
                          <a:solidFill>
                            <a:schemeClr val="bg1"/>
                          </a:solidFill>
                        </a:rPr>
                        <a:t>Program Rank</a:t>
                      </a:r>
                    </a:p>
                  </a:txBody>
                  <a:tcPr anchor="b"/>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2400" dirty="0">
                          <a:solidFill>
                            <a:schemeClr val="bg1"/>
                          </a:solidFill>
                        </a:rPr>
                        <a:t>Broadcast Stations</a:t>
                      </a:r>
                    </a:p>
                  </a:txBody>
                  <a:tcPr anchor="b"/>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2400" dirty="0">
                          <a:solidFill>
                            <a:schemeClr val="bg1"/>
                          </a:solidFill>
                        </a:rPr>
                        <a:t>Ad-Supported </a:t>
                      </a:r>
                    </a:p>
                    <a:p>
                      <a:pPr algn="ctr"/>
                      <a:r>
                        <a:rPr lang="en-US" sz="2400" dirty="0">
                          <a:solidFill>
                            <a:schemeClr val="bg1"/>
                          </a:solidFill>
                        </a:rPr>
                        <a:t>Cable</a:t>
                      </a:r>
                    </a:p>
                  </a:txBody>
                  <a:tcPr anchor="b"/>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endParaRPr lang="en-US" sz="2400" dirty="0">
                        <a:solidFill>
                          <a:schemeClr val="bg1"/>
                        </a:solidFill>
                      </a:endParaRPr>
                    </a:p>
                    <a:p>
                      <a:pPr algn="ctr"/>
                      <a:r>
                        <a:rPr lang="en-US" sz="2400" dirty="0">
                          <a:solidFill>
                            <a:schemeClr val="bg1"/>
                          </a:solidFill>
                        </a:rPr>
                        <a:t>Total</a:t>
                      </a:r>
                    </a:p>
                  </a:txBody>
                  <a:tcPr anchor="b"/>
                </a:tc>
                <a:extLst>
                  <a:ext uri="{0D108BD9-81ED-4DB2-BD59-A6C34878D82A}">
                    <a16:rowId xmlns:a16="http://schemas.microsoft.com/office/drawing/2014/main" val="10000"/>
                  </a:ext>
                </a:extLst>
              </a:tr>
              <a:tr h="506488">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t>1-25</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0000FF"/>
                          </a:solidFill>
                        </a:rPr>
                        <a:t>25</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FF0000"/>
                          </a:solidFill>
                        </a:rPr>
                        <a:t>0</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chemeClr val="tx1"/>
                          </a:solidFill>
                        </a:rPr>
                        <a:t>25</a:t>
                      </a:r>
                    </a:p>
                  </a:txBody>
                  <a:tcPr anchor="ctr"/>
                </a:tc>
                <a:extLst>
                  <a:ext uri="{0D108BD9-81ED-4DB2-BD59-A6C34878D82A}">
                    <a16:rowId xmlns:a16="http://schemas.microsoft.com/office/drawing/2014/main" val="10001"/>
                  </a:ext>
                </a:extLst>
              </a:tr>
              <a:tr h="506488">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t>26-50</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0000FF"/>
                          </a:solidFill>
                        </a:rPr>
                        <a:t>23</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FF0000"/>
                          </a:solidFill>
                        </a:rPr>
                        <a:t>2</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chemeClr val="tx1"/>
                          </a:solidFill>
                        </a:rPr>
                        <a:t>25</a:t>
                      </a:r>
                    </a:p>
                  </a:txBody>
                  <a:tcPr anchor="ctr"/>
                </a:tc>
                <a:extLst>
                  <a:ext uri="{0D108BD9-81ED-4DB2-BD59-A6C34878D82A}">
                    <a16:rowId xmlns:a16="http://schemas.microsoft.com/office/drawing/2014/main" val="10002"/>
                  </a:ext>
                </a:extLst>
              </a:tr>
              <a:tr h="506488">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t>51-75</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0000FF"/>
                          </a:solidFill>
                        </a:rPr>
                        <a:t>25</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FF0000"/>
                          </a:solidFill>
                        </a:rPr>
                        <a:t>0</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chemeClr val="tx1"/>
                          </a:solidFill>
                        </a:rPr>
                        <a:t>25</a:t>
                      </a:r>
                    </a:p>
                  </a:txBody>
                  <a:tcPr anchor="ctr"/>
                </a:tc>
                <a:extLst>
                  <a:ext uri="{0D108BD9-81ED-4DB2-BD59-A6C34878D82A}">
                    <a16:rowId xmlns:a16="http://schemas.microsoft.com/office/drawing/2014/main" val="10003"/>
                  </a:ext>
                </a:extLst>
              </a:tr>
              <a:tr h="506488">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t>76-100</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0000FF"/>
                          </a:solidFill>
                        </a:rPr>
                        <a:t>23</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FF0000"/>
                          </a:solidFill>
                        </a:rPr>
                        <a:t>2</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chemeClr val="tx1"/>
                          </a:solidFill>
                        </a:rPr>
                        <a:t>25</a:t>
                      </a:r>
                    </a:p>
                  </a:txBody>
                  <a:tcPr anchor="ctr"/>
                </a:tc>
                <a:extLst>
                  <a:ext uri="{0D108BD9-81ED-4DB2-BD59-A6C34878D82A}">
                    <a16:rowId xmlns:a16="http://schemas.microsoft.com/office/drawing/2014/main" val="10004"/>
                  </a:ext>
                </a:extLst>
              </a:tr>
              <a:tr h="506488">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t>Total</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rgbClr val="0000FF"/>
                          </a:solidFill>
                        </a:rPr>
                        <a:t>96</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rgbClr val="FF0000"/>
                          </a:solidFill>
                        </a:rPr>
                        <a:t>4</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chemeClr val="tx1"/>
                          </a:solidFill>
                        </a:rPr>
                        <a:t>100</a:t>
                      </a:r>
                    </a:p>
                  </a:txBody>
                  <a:tcPr anchor="ctr"/>
                </a:tc>
                <a:extLst>
                  <a:ext uri="{0D108BD9-81ED-4DB2-BD59-A6C34878D82A}">
                    <a16:rowId xmlns:a16="http://schemas.microsoft.com/office/drawing/2014/main" val="10005"/>
                  </a:ext>
                </a:extLst>
              </a:tr>
              <a:tr h="506488">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chemeClr val="tx1"/>
                          </a:solidFill>
                        </a:rPr>
                        <a:t>%</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rgbClr val="0000FF"/>
                          </a:solidFill>
                        </a:rPr>
                        <a:t>96%</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rgbClr val="FF0000"/>
                          </a:solidFill>
                        </a:rPr>
                        <a:t>4%</a:t>
                      </a:r>
                    </a:p>
                  </a:txBody>
                  <a:tcPr anchor="ct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chemeClr val="tx1"/>
                          </a:solidFill>
                        </a:rPr>
                        <a:t>100%</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22357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a:lstStyle/>
          <a:p>
            <a:r>
              <a:rPr lang="en-US" dirty="0"/>
              <a:t>Top 4 Cable</a:t>
            </a:r>
            <a:endParaRPr lang="en-US" dirty="0">
              <a:solidFill>
                <a:srgbClr val="00B05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p:txBody>
          <a:bodyPr/>
          <a:lstStyle/>
          <a:p>
            <a:pPr eaLnBrk="0" hangingPunct="0"/>
            <a:r>
              <a:rPr lang="en-US" dirty="0">
                <a:solidFill>
                  <a:srgbClr val="000000"/>
                </a:solidFill>
              </a:rPr>
              <a:t>Source: Nielsen, NPOWER, 09/25/2023-03/31/2024 Ranked by A25-54 L+1 US AA %</a:t>
            </a:r>
          </a:p>
        </p:txBody>
      </p:sp>
      <p:graphicFrame>
        <p:nvGraphicFramePr>
          <p:cNvPr id="7" name="Content Placeholder 3"/>
          <p:cNvGraphicFramePr>
            <a:graphicFrameLocks/>
          </p:cNvGraphicFramePr>
          <p:nvPr/>
        </p:nvGraphicFramePr>
        <p:xfrm>
          <a:off x="2252662" y="984658"/>
          <a:ext cx="7686675" cy="5198014"/>
        </p:xfrm>
        <a:graphic>
          <a:graphicData uri="http://schemas.openxmlformats.org/drawingml/2006/table">
            <a:tbl>
              <a:tblPr firstRow="1" bandRow="1"/>
              <a:tblGrid>
                <a:gridCol w="1138770">
                  <a:extLst>
                    <a:ext uri="{9D8B030D-6E8A-4147-A177-3AD203B41FA5}">
                      <a16:colId xmlns:a16="http://schemas.microsoft.com/office/drawing/2014/main" val="20000"/>
                    </a:ext>
                  </a:extLst>
                </a:gridCol>
                <a:gridCol w="4714492">
                  <a:extLst>
                    <a:ext uri="{9D8B030D-6E8A-4147-A177-3AD203B41FA5}">
                      <a16:colId xmlns:a16="http://schemas.microsoft.com/office/drawing/2014/main" val="20001"/>
                    </a:ext>
                  </a:extLst>
                </a:gridCol>
                <a:gridCol w="1833413">
                  <a:extLst>
                    <a:ext uri="{9D8B030D-6E8A-4147-A177-3AD203B41FA5}">
                      <a16:colId xmlns:a16="http://schemas.microsoft.com/office/drawing/2014/main" val="20002"/>
                    </a:ext>
                  </a:extLst>
                </a:gridCol>
              </a:tblGrid>
              <a:tr h="944978">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gn="ctr"/>
                      <a:r>
                        <a:rPr lang="en-US" sz="2600" b="1" dirty="0">
                          <a:solidFill>
                            <a:srgbClr val="2CAE12"/>
                          </a:solidFill>
                        </a:rPr>
                        <a:t>Rank</a:t>
                      </a:r>
                    </a:p>
                  </a:txBody>
                  <a:tcPr anchor="ct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r>
                        <a:rPr lang="en-US" sz="2600" b="1" dirty="0">
                          <a:solidFill>
                            <a:srgbClr val="2CAE12"/>
                          </a:solidFill>
                        </a:rPr>
                        <a:t>Program</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gn="ctr"/>
                      <a:r>
                        <a:rPr lang="en-US" sz="2600" b="1" dirty="0">
                          <a:solidFill>
                            <a:srgbClr val="2CAE12"/>
                          </a:solidFill>
                        </a:rPr>
                        <a:t>Network</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0"/>
                  </a:ext>
                </a:extLst>
              </a:tr>
              <a:tr h="1063259">
                <a:tc>
                  <a:txBody>
                    <a:bodyPr/>
                    <a:lstStyle/>
                    <a:p>
                      <a:pPr algn="ctr"/>
                      <a:r>
                        <a:rPr lang="en-US" sz="2600" dirty="0">
                          <a:latin typeface="+mj-lt"/>
                        </a:rPr>
                        <a:t>38</a:t>
                      </a:r>
                    </a:p>
                  </a:txBody>
                  <a:tcPr anchor="ct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r>
                        <a:rPr lang="en-US" sz="2600" dirty="0">
                          <a:solidFill>
                            <a:schemeClr val="tx1"/>
                          </a:solidFill>
                          <a:latin typeface="+mj-lt"/>
                        </a:rPr>
                        <a:t>CFP CHAMPIONSHIP  L</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algn="ctr"/>
                      <a:r>
                        <a:rPr lang="en-US" sz="2600" dirty="0">
                          <a:solidFill>
                            <a:schemeClr val="tx1"/>
                          </a:solidFill>
                          <a:latin typeface="+mj-lt"/>
                        </a:rPr>
                        <a:t>ESPN</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1"/>
                  </a:ext>
                </a:extLst>
              </a:tr>
              <a:tr h="1063259">
                <a:tc>
                  <a:txBody>
                    <a:bodyPr/>
                    <a:lstStyle/>
                    <a:p>
                      <a:pPr algn="ctr"/>
                      <a:r>
                        <a:rPr lang="en-US" sz="2600" dirty="0">
                          <a:latin typeface="+mj-lt"/>
                        </a:rPr>
                        <a:t>47</a:t>
                      </a:r>
                    </a:p>
                  </a:txBody>
                  <a:tcPr anchor="ct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2600" dirty="0">
                          <a:solidFill>
                            <a:schemeClr val="tx1"/>
                          </a:solidFill>
                          <a:latin typeface="+mj-lt"/>
                        </a:rPr>
                        <a:t>CFP SEMIFINAL  L</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600" dirty="0">
                          <a:solidFill>
                            <a:schemeClr val="tx1"/>
                          </a:solidFill>
                          <a:latin typeface="+mj-lt"/>
                        </a:rPr>
                        <a:t>ESPN</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611147111"/>
                  </a:ext>
                </a:extLst>
              </a:tr>
              <a:tr h="1063259">
                <a:tc>
                  <a:txBody>
                    <a:bodyPr/>
                    <a:lstStyle/>
                    <a:p>
                      <a:pPr marL="0" algn="ctr" defTabSz="914400" rtl="0" eaLnBrk="1" latinLnBrk="0" hangingPunct="1"/>
                      <a:r>
                        <a:rPr lang="en-US" sz="2600" kern="1200" dirty="0">
                          <a:solidFill>
                            <a:schemeClr val="tx1"/>
                          </a:solidFill>
                          <a:latin typeface="+mj-lt"/>
                          <a:ea typeface="+mn-ea"/>
                          <a:cs typeface="+mn-cs"/>
                        </a:rPr>
                        <a:t>81</a:t>
                      </a:r>
                    </a:p>
                  </a:txBody>
                  <a:tcPr anchor="ct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algn="l" defTabSz="914400" rtl="0" eaLnBrk="1" latinLnBrk="0" hangingPunct="1"/>
                      <a:r>
                        <a:rPr lang="en-US" sz="2600" kern="1200" dirty="0">
                          <a:solidFill>
                            <a:schemeClr val="tx1"/>
                          </a:solidFill>
                          <a:latin typeface="+mj-lt"/>
                          <a:ea typeface="+mn-ea"/>
                          <a:cs typeface="+mn-cs"/>
                        </a:rPr>
                        <a:t>NFL DIVISIONAL L</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algn="ctr" defTabSz="914400" rtl="0" eaLnBrk="1" latinLnBrk="0" hangingPunct="1"/>
                      <a:r>
                        <a:rPr lang="en-US" sz="2600" kern="1200" dirty="0">
                          <a:solidFill>
                            <a:schemeClr val="tx1"/>
                          </a:solidFill>
                          <a:latin typeface="+mj-lt"/>
                          <a:ea typeface="+mn-ea"/>
                          <a:cs typeface="+mn-cs"/>
                        </a:rPr>
                        <a:t>ESPN</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2242914837"/>
                  </a:ext>
                </a:extLst>
              </a:tr>
              <a:tr h="1063259">
                <a:tc>
                  <a:txBody>
                    <a:bodyPr/>
                    <a:lstStyle/>
                    <a:p>
                      <a:pPr algn="ctr"/>
                      <a:r>
                        <a:rPr lang="en-US" sz="2600" dirty="0">
                          <a:latin typeface="+mj-lt"/>
                        </a:rPr>
                        <a:t>84</a:t>
                      </a:r>
                    </a:p>
                  </a:txBody>
                  <a:tcPr anchor="ct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r>
                        <a:rPr lang="en-US" sz="2600" dirty="0">
                          <a:solidFill>
                            <a:schemeClr val="tx1"/>
                          </a:solidFill>
                          <a:latin typeface="+mj-lt"/>
                        </a:rPr>
                        <a:t>NFL WILDCARD  L</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600" dirty="0">
                          <a:solidFill>
                            <a:schemeClr val="tx1"/>
                          </a:solidFill>
                          <a:latin typeface="+mj-lt"/>
                        </a:rPr>
                        <a:t>ESPN</a:t>
                      </a:r>
                    </a:p>
                  </a:txBody>
                  <a:tcPr anchor="ct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834317372"/>
                  </a:ext>
                </a:extLst>
              </a:tr>
            </a:tbl>
          </a:graphicData>
        </a:graphic>
      </p:graphicFrame>
    </p:spTree>
    <p:extLst>
      <p:ext uri="{BB962C8B-B14F-4D97-AF65-F5344CB8AC3E}">
        <p14:creationId xmlns:p14="http://schemas.microsoft.com/office/powerpoint/2010/main" val="2692028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9170-02D9-DD4E-94C7-534F65274B90}"/>
              </a:ext>
            </a:extLst>
          </p:cNvPr>
          <p:cNvSpPr>
            <a:spLocks noGrp="1"/>
          </p:cNvSpPr>
          <p:nvPr>
            <p:ph type="title"/>
          </p:nvPr>
        </p:nvSpPr>
        <p:spPr>
          <a:xfrm>
            <a:off x="381000" y="262787"/>
            <a:ext cx="11430000" cy="1144929"/>
          </a:xfrm>
        </p:spPr>
        <p:txBody>
          <a:bodyPr/>
          <a:lstStyle/>
          <a:p>
            <a:r>
              <a:rPr lang="en-US" dirty="0"/>
              <a:t>For Auto Intenders in March ’24: </a:t>
            </a:r>
            <a:br>
              <a:rPr lang="en-US" dirty="0"/>
            </a:br>
            <a:r>
              <a:rPr lang="en-US" sz="3600" dirty="0">
                <a:solidFill>
                  <a:srgbClr val="2CAE12"/>
                </a:solidFill>
              </a:rPr>
              <a:t>90 of the Top 100 Shows Were Broadcast</a:t>
            </a:r>
          </a:p>
        </p:txBody>
      </p:sp>
      <p:sp>
        <p:nvSpPr>
          <p:cNvPr id="29" name="Text Placeholder 4">
            <a:extLst>
              <a:ext uri="{FF2B5EF4-FFF2-40B4-BE49-F238E27FC236}">
                <a16:creationId xmlns:a16="http://schemas.microsoft.com/office/drawing/2014/main" id="{DDEDB4A0-AC06-984C-BD35-43549DE97DAC}"/>
              </a:ext>
            </a:extLst>
          </p:cNvPr>
          <p:cNvSpPr>
            <a:spLocks noGrp="1"/>
          </p:cNvSpPr>
          <p:nvPr>
            <p:ph type="body" sz="quarter" idx="13"/>
          </p:nvPr>
        </p:nvSpPr>
        <p:spPr>
          <a:xfrm>
            <a:off x="380999" y="6356350"/>
            <a:ext cx="9814249" cy="463391"/>
          </a:xfrm>
        </p:spPr>
        <p:txBody>
          <a:bodyPr anchor="b">
            <a:noAutofit/>
          </a:bodyPr>
          <a:lstStyle/>
          <a:p>
            <a:r>
              <a:rPr lang="en-US" dirty="0"/>
              <a:t>Source: Comscore TV. March 2024 Program Based Ranker Report for Mon-Su Prime. Automotive demos – Intent to Buy Any Vehicle, Live+1 RTGs.                               Networks: Ad-supported broadcast and cable Networks.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EFDE6-E0D7-4837-9BAC-C5447762A0EF}"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graphicFrame>
        <p:nvGraphicFramePr>
          <p:cNvPr id="6" name="Content Placeholder 3">
            <a:extLst>
              <a:ext uri="{FF2B5EF4-FFF2-40B4-BE49-F238E27FC236}">
                <a16:creationId xmlns:a16="http://schemas.microsoft.com/office/drawing/2014/main" id="{65FBD95F-D623-4789-9FC0-32FFD998743B}"/>
              </a:ext>
            </a:extLst>
          </p:cNvPr>
          <p:cNvGraphicFramePr>
            <a:graphicFrameLocks/>
          </p:cNvGraphicFramePr>
          <p:nvPr/>
        </p:nvGraphicFramePr>
        <p:xfrm>
          <a:off x="792480" y="2034884"/>
          <a:ext cx="10607040" cy="3931920"/>
        </p:xfrm>
        <a:graphic>
          <a:graphicData uri="http://schemas.openxmlformats.org/drawingml/2006/table">
            <a:tbl>
              <a:tblPr firstRow="1" bandRow="1">
                <a:tableStyleId>{5940675A-B579-460E-94D1-54222C63F5DA}</a:tableStyleId>
              </a:tblPr>
              <a:tblGrid>
                <a:gridCol w="2651760">
                  <a:extLst>
                    <a:ext uri="{9D8B030D-6E8A-4147-A177-3AD203B41FA5}">
                      <a16:colId xmlns:a16="http://schemas.microsoft.com/office/drawing/2014/main" val="20000"/>
                    </a:ext>
                  </a:extLst>
                </a:gridCol>
                <a:gridCol w="265176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651760">
                  <a:extLst>
                    <a:ext uri="{9D8B030D-6E8A-4147-A177-3AD203B41FA5}">
                      <a16:colId xmlns:a16="http://schemas.microsoft.com/office/drawing/2014/main" val="20003"/>
                    </a:ext>
                  </a:extLst>
                </a:gridCol>
              </a:tblGrid>
              <a:tr h="745950">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2400" dirty="0">
                          <a:solidFill>
                            <a:srgbClr val="2CAE12"/>
                          </a:solidFill>
                        </a:rPr>
                        <a:t>Program Rank</a:t>
                      </a:r>
                    </a:p>
                  </a:txBody>
                  <a:tcPr anchor="b">
                    <a:lnL w="6350"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2400" dirty="0">
                          <a:solidFill>
                            <a:srgbClr val="2CAE12"/>
                          </a:solidFill>
                        </a:rPr>
                        <a:t>Broadcast Stations</a:t>
                      </a:r>
                    </a:p>
                  </a:txBody>
                  <a:tcPr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2400" dirty="0">
                          <a:solidFill>
                            <a:srgbClr val="2CAE12"/>
                          </a:solidFill>
                        </a:rPr>
                        <a:t>Ad-Supported </a:t>
                      </a:r>
                    </a:p>
                    <a:p>
                      <a:pPr algn="ctr"/>
                      <a:r>
                        <a:rPr lang="en-US" sz="2400" dirty="0">
                          <a:solidFill>
                            <a:srgbClr val="2CAE12"/>
                          </a:solidFill>
                        </a:rPr>
                        <a:t>Cable</a:t>
                      </a:r>
                    </a:p>
                  </a:txBody>
                  <a:tcPr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endParaRPr lang="en-US" sz="2400" dirty="0">
                        <a:solidFill>
                          <a:srgbClr val="2CAE12"/>
                        </a:solidFill>
                      </a:endParaRPr>
                    </a:p>
                    <a:p>
                      <a:pPr algn="ctr"/>
                      <a:r>
                        <a:rPr lang="en-US" sz="2400" dirty="0">
                          <a:solidFill>
                            <a:srgbClr val="2CAE12"/>
                          </a:solidFill>
                        </a:rPr>
                        <a:t>Total</a:t>
                      </a:r>
                    </a:p>
                  </a:txBody>
                  <a:tcPr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0"/>
                  </a:ext>
                </a:extLst>
              </a:tr>
              <a:tr h="469672">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t>1-25</a:t>
                      </a:r>
                    </a:p>
                  </a:txBody>
                  <a:tcPr anchor="ctr">
                    <a:lnL w="6350"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0000FF"/>
                          </a:solidFill>
                        </a:rPr>
                        <a:t>25</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FF0000"/>
                          </a:solidFill>
                        </a:rPr>
                        <a:t>0</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chemeClr val="tx1"/>
                          </a:solidFill>
                        </a:rPr>
                        <a:t>25</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1"/>
                  </a:ext>
                </a:extLst>
              </a:tr>
              <a:tr h="469672">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t>26-50</a:t>
                      </a:r>
                    </a:p>
                  </a:txBody>
                  <a:tcPr anchor="ctr">
                    <a:lnL w="6350"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0000FF"/>
                          </a:solidFill>
                        </a:rPr>
                        <a:t>23</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FF0000"/>
                          </a:solidFill>
                        </a:rPr>
                        <a:t>2</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chemeClr val="tx1"/>
                          </a:solidFill>
                        </a:rPr>
                        <a:t>25</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2"/>
                  </a:ext>
                </a:extLst>
              </a:tr>
              <a:tr h="469672">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t>51-75</a:t>
                      </a:r>
                    </a:p>
                  </a:txBody>
                  <a:tcPr anchor="ctr">
                    <a:lnL w="6350"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0000FF"/>
                          </a:solidFill>
                        </a:rPr>
                        <a:t>22</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FF0000"/>
                          </a:solidFill>
                        </a:rPr>
                        <a:t>3</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chemeClr val="tx1"/>
                          </a:solidFill>
                        </a:rPr>
                        <a:t>25</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3"/>
                  </a:ext>
                </a:extLst>
              </a:tr>
              <a:tr h="469672">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t>76-100</a:t>
                      </a:r>
                    </a:p>
                  </a:txBody>
                  <a:tcPr anchor="ctr">
                    <a:lnL w="6350"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0000FF"/>
                          </a:solidFill>
                        </a:rPr>
                        <a:t>20</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rgbClr val="FF0000"/>
                          </a:solidFill>
                        </a:rPr>
                        <a:t>5</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dirty="0">
                          <a:solidFill>
                            <a:schemeClr val="tx1"/>
                          </a:solidFill>
                        </a:rPr>
                        <a:t>25</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4"/>
                  </a:ext>
                </a:extLst>
              </a:tr>
              <a:tr h="469672">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t>Total</a:t>
                      </a:r>
                    </a:p>
                  </a:txBody>
                  <a:tcPr anchor="ctr">
                    <a:lnL w="6350"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rgbClr val="0000FF"/>
                          </a:solidFill>
                        </a:rPr>
                        <a:t>90</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rgbClr val="FF0000"/>
                          </a:solidFill>
                        </a:rPr>
                        <a:t>10</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chemeClr val="tx1"/>
                          </a:solidFill>
                        </a:rPr>
                        <a:t>100</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635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5"/>
                  </a:ext>
                </a:extLst>
              </a:tr>
              <a:tr h="469672">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chemeClr val="tx1"/>
                          </a:solidFill>
                        </a:rPr>
                        <a:t>%</a:t>
                      </a:r>
                    </a:p>
                  </a:txBody>
                  <a:tcPr anchor="ctr">
                    <a:lnL w="6350"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rgbClr val="0000FF"/>
                          </a:solidFill>
                        </a:rPr>
                        <a:t>90%</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rgbClr val="FF0000"/>
                          </a:solidFill>
                        </a:rPr>
                        <a:t>10%</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ctr"/>
                      <a:r>
                        <a:rPr lang="en-US" sz="2800" b="1" dirty="0">
                          <a:solidFill>
                            <a:schemeClr val="tx1"/>
                          </a:solidFill>
                        </a:rPr>
                        <a:t>100%</a:t>
                      </a:r>
                    </a:p>
                  </a:txBody>
                  <a:tcPr anchor="ct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635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307205F4-894A-449C-AFEC-59BDB0BF4EDD}"/>
              </a:ext>
            </a:extLst>
          </p:cNvPr>
          <p:cNvSpPr/>
          <p:nvPr/>
        </p:nvSpPr>
        <p:spPr>
          <a:xfrm>
            <a:off x="2063159" y="1532095"/>
            <a:ext cx="8065682" cy="378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solidFill>
                <a:latin typeface="+mn-lt"/>
                <a:ea typeface="+mn-ea"/>
                <a:cs typeface="+mn-cs"/>
              </a:defRPr>
            </a:pPr>
            <a:r>
              <a:rPr kumimoji="0" lang="en-US" sz="1862" b="1" i="0" u="none" strike="noStrike" kern="1200" cap="none" spc="0" normalizeH="0" baseline="0" noProof="0" dirty="0">
                <a:ln>
                  <a:noFill/>
                </a:ln>
                <a:solidFill>
                  <a:prstClr val="black"/>
                </a:solidFill>
                <a:effectLst/>
                <a:uLnTx/>
                <a:uFillTx/>
                <a:latin typeface="Tahoma"/>
                <a:ea typeface="+mn-ea"/>
                <a:cs typeface="Arial"/>
              </a:rPr>
              <a:t>Programs Ranked by “Intent to Buy Any Vehicle” Live+1 Ratings</a:t>
            </a:r>
            <a:endParaRPr kumimoji="0" lang="en-US" sz="1862" b="0" i="0" u="none" strike="noStrike" kern="1200" cap="none" spc="0" normalizeH="0" baseline="0" noProof="0" dirty="0">
              <a:ln>
                <a:noFill/>
              </a:ln>
              <a:solidFill>
                <a:prstClr val="black"/>
              </a:solidFill>
              <a:effectLst/>
              <a:uLnTx/>
              <a:uFillTx/>
              <a:latin typeface="Tahoma"/>
              <a:ea typeface="+mn-ea"/>
              <a:cs typeface="Arial"/>
            </a:endParaRPr>
          </a:p>
        </p:txBody>
      </p:sp>
    </p:spTree>
    <p:extLst>
      <p:ext uri="{BB962C8B-B14F-4D97-AF65-F5344CB8AC3E}">
        <p14:creationId xmlns:p14="http://schemas.microsoft.com/office/powerpoint/2010/main" val="647975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29716"/>
            <a:ext cx="11425813" cy="923330"/>
          </a:xfrm>
        </p:spPr>
        <p:txBody>
          <a:bodyPr/>
          <a:lstStyle/>
          <a:p>
            <a:r>
              <a:rPr lang="en-US" sz="6000" dirty="0"/>
              <a:t>Auto Dealer Objection:</a:t>
            </a:r>
            <a:endParaRPr lang="en-US" dirty="0"/>
          </a:p>
        </p:txBody>
      </p:sp>
      <p:sp>
        <p:nvSpPr>
          <p:cNvPr id="3" name="Title 3"/>
          <p:cNvSpPr txBox="1">
            <a:spLocks/>
          </p:cNvSpPr>
          <p:nvPr/>
        </p:nvSpPr>
        <p:spPr>
          <a:xfrm>
            <a:off x="385187" y="3125678"/>
            <a:ext cx="11425813" cy="1754326"/>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5500" kern="1200">
                <a:solidFill>
                  <a:schemeClr val="bg1"/>
                </a:solidFill>
                <a:latin typeface="+mj-lt"/>
                <a:ea typeface="+mj-ea"/>
                <a:cs typeface="+mj-cs"/>
              </a:defRPr>
            </a:lvl1pPr>
          </a:lstStyle>
          <a:p>
            <a:r>
              <a:rPr lang="en-US" sz="6000" dirty="0">
                <a:solidFill>
                  <a:schemeClr val="accent1"/>
                </a:solidFill>
              </a:rPr>
              <a:t>Digital lead generation </a:t>
            </a:r>
            <a:br>
              <a:rPr lang="en-US" sz="6000" dirty="0"/>
            </a:br>
            <a:r>
              <a:rPr lang="en-US" sz="6000" dirty="0">
                <a:solidFill>
                  <a:srgbClr val="2CAE12"/>
                </a:solidFill>
              </a:rPr>
              <a:t>beats TV</a:t>
            </a:r>
            <a:endParaRPr lang="en-US" sz="6000" dirty="0">
              <a:solidFill>
                <a:schemeClr val="accent1"/>
              </a:solidFill>
            </a:endParaRPr>
          </a:p>
        </p:txBody>
      </p:sp>
    </p:spTree>
    <p:extLst>
      <p:ext uri="{BB962C8B-B14F-4D97-AF65-F5344CB8AC3E}">
        <p14:creationId xmlns:p14="http://schemas.microsoft.com/office/powerpoint/2010/main" val="217590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707886"/>
          </a:xfrm>
        </p:spPr>
        <p:txBody>
          <a:bodyPr/>
          <a:lstStyle/>
          <a:p>
            <a:pPr>
              <a:lnSpc>
                <a:spcPct val="100000"/>
              </a:lnSpc>
              <a:spcAft>
                <a:spcPts val="600"/>
              </a:spcAft>
            </a:pPr>
            <a:r>
              <a:rPr lang="en-US" dirty="0"/>
              <a:t>Category Structure </a:t>
            </a:r>
            <a:r>
              <a:rPr lang="en-US" dirty="0">
                <a:solidFill>
                  <a:srgbClr val="2CAE12"/>
                </a:solidFill>
              </a:rPr>
              <a:t>What You Need to Know</a:t>
            </a:r>
            <a:endParaRPr lang="en-US" dirty="0"/>
          </a:p>
        </p:txBody>
      </p:sp>
      <p:sp>
        <p:nvSpPr>
          <p:cNvPr id="3" name="Content Placeholder 2"/>
          <p:cNvSpPr>
            <a:spLocks noGrp="1"/>
          </p:cNvSpPr>
          <p:nvPr>
            <p:ph idx="1"/>
          </p:nvPr>
        </p:nvSpPr>
        <p:spPr>
          <a:xfrm>
            <a:off x="381000" y="1066801"/>
            <a:ext cx="11391403" cy="2088382"/>
          </a:xfrm>
        </p:spPr>
        <p:txBody>
          <a:bodyPr>
            <a:normAutofit/>
          </a:bodyPr>
          <a:lstStyle/>
          <a:p>
            <a:r>
              <a:rPr lang="en-US" sz="2800" dirty="0"/>
              <a:t>THERE ARE THREE TIERS OF AD SPENDING</a:t>
            </a:r>
          </a:p>
          <a:p>
            <a:pPr lvl="1"/>
            <a:r>
              <a:rPr lang="en-US" sz="2000" dirty="0"/>
              <a:t>Each tier has distinctly different objectives. </a:t>
            </a:r>
          </a:p>
          <a:p>
            <a:pPr lvl="1"/>
            <a:r>
              <a:rPr lang="en-US" sz="2000" dirty="0"/>
              <a:t>In most cases, each tier executes its ad spending though a different partner/agency. Despite this autonomy, there is increasing pressure on auto brands to better align messaging throughout the tiers for improved consistency and effectiveness.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6</a:t>
            </a:fld>
            <a:endParaRPr lang="en-US" dirty="0"/>
          </a:p>
        </p:txBody>
      </p:sp>
      <p:graphicFrame>
        <p:nvGraphicFramePr>
          <p:cNvPr id="6" name="Content Placeholder 3"/>
          <p:cNvGraphicFramePr>
            <a:graphicFrameLocks/>
          </p:cNvGraphicFramePr>
          <p:nvPr/>
        </p:nvGraphicFramePr>
        <p:xfrm>
          <a:off x="381000" y="3066928"/>
          <a:ext cx="11445909" cy="2961966"/>
        </p:xfrm>
        <a:graphic>
          <a:graphicData uri="http://schemas.openxmlformats.org/drawingml/2006/table">
            <a:tbl>
              <a:tblPr firstRow="1" bandRow="1">
                <a:tableStyleId>{5940675A-B579-460E-94D1-54222C63F5DA}</a:tableStyleId>
              </a:tblPr>
              <a:tblGrid>
                <a:gridCol w="992281">
                  <a:extLst>
                    <a:ext uri="{9D8B030D-6E8A-4147-A177-3AD203B41FA5}">
                      <a16:colId xmlns:a16="http://schemas.microsoft.com/office/drawing/2014/main" val="20000"/>
                    </a:ext>
                  </a:extLst>
                </a:gridCol>
                <a:gridCol w="4946993">
                  <a:extLst>
                    <a:ext uri="{9D8B030D-6E8A-4147-A177-3AD203B41FA5}">
                      <a16:colId xmlns:a16="http://schemas.microsoft.com/office/drawing/2014/main" val="20001"/>
                    </a:ext>
                  </a:extLst>
                </a:gridCol>
                <a:gridCol w="5506635">
                  <a:extLst>
                    <a:ext uri="{9D8B030D-6E8A-4147-A177-3AD203B41FA5}">
                      <a16:colId xmlns:a16="http://schemas.microsoft.com/office/drawing/2014/main" val="20002"/>
                    </a:ext>
                  </a:extLst>
                </a:gridCol>
              </a:tblGrid>
              <a:tr h="315302">
                <a:tc>
                  <a:txBody>
                    <a:bodyPr/>
                    <a:lstStyle/>
                    <a:p>
                      <a:pPr>
                        <a:lnSpc>
                          <a:spcPct val="100000"/>
                        </a:lnSpc>
                      </a:pPr>
                      <a:r>
                        <a:rPr lang="en-US" sz="1600" b="1" dirty="0">
                          <a:solidFill>
                            <a:srgbClr val="2CAE12"/>
                          </a:solidFill>
                        </a:rPr>
                        <a:t>LEVEL</a:t>
                      </a:r>
                    </a:p>
                  </a:txBody>
                  <a:tcPr anchor="b">
                    <a:lnL w="6350" cap="flat" cmpd="sng" algn="ctr">
                      <a:solidFill>
                        <a:schemeClr val="bg2">
                          <a:lumMod val="50000"/>
                          <a:lumOff val="50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600" b="1" dirty="0">
                          <a:solidFill>
                            <a:srgbClr val="2CAE12"/>
                          </a:solidFill>
                        </a:rPr>
                        <a:t>DEFINITION</a:t>
                      </a:r>
                    </a:p>
                  </a:txBody>
                  <a:tcPr anchor="b">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1" dirty="0">
                          <a:solidFill>
                            <a:srgbClr val="2CAE12"/>
                          </a:solidFill>
                        </a:rPr>
                        <a:t>ADVERTISING OBJECTIVES</a:t>
                      </a:r>
                    </a:p>
                  </a:txBody>
                  <a:tcPr anchor="b">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06854">
                <a:tc>
                  <a:txBody>
                    <a:bodyPr/>
                    <a:lstStyle/>
                    <a:p>
                      <a:pPr>
                        <a:lnSpc>
                          <a:spcPct val="100000"/>
                        </a:lnSpc>
                        <a:spcAft>
                          <a:spcPts val="200"/>
                        </a:spcAft>
                      </a:pPr>
                      <a:r>
                        <a:rPr lang="en-US" sz="1400" b="1" dirty="0">
                          <a:latin typeface="Tahoma" panose="020B0604030504040204" pitchFamily="34" charset="0"/>
                          <a:ea typeface="Tahoma" panose="020B0604030504040204" pitchFamily="34" charset="0"/>
                          <a:cs typeface="Tahoma" panose="020B0604030504040204" pitchFamily="34" charset="0"/>
                        </a:rPr>
                        <a:t>Tier</a:t>
                      </a:r>
                      <a:r>
                        <a:rPr lang="en-US" sz="1400" b="1" baseline="0" dirty="0">
                          <a:latin typeface="Tahoma" panose="020B0604030504040204" pitchFamily="34" charset="0"/>
                          <a:ea typeface="Tahoma" panose="020B0604030504040204" pitchFamily="34" charset="0"/>
                          <a:cs typeface="Tahoma" panose="020B0604030504040204" pitchFamily="34" charset="0"/>
                        </a:rPr>
                        <a:t> 1</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chemeClr val="bg2">
                          <a:lumMod val="50000"/>
                          <a:lumOff val="50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indent="0" algn="l" defTabSz="685800" rtl="0" eaLnBrk="1" latinLnBrk="0" hangingPunct="1">
                        <a:lnSpc>
                          <a:spcPct val="100000"/>
                        </a:lnSpc>
                        <a:spcAft>
                          <a:spcPts val="400"/>
                        </a:spcAft>
                        <a:buClr>
                          <a:schemeClr val="tx2"/>
                        </a:buClr>
                        <a:buFontTx/>
                        <a:buNone/>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National advertising by manufacturers</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indent="0" algn="l" defTabSz="685800" rtl="0" eaLnBrk="1" latinLnBrk="0" hangingPunct="1">
                        <a:lnSpc>
                          <a:spcPct val="100000"/>
                        </a:lnSpc>
                        <a:spcAft>
                          <a:spcPts val="400"/>
                        </a:spcAft>
                        <a:buClr>
                          <a:schemeClr val="tx2"/>
                        </a:buClr>
                        <a:buFontTx/>
                        <a:buNone/>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Build brand awareness and consideration</a:t>
                      </a:r>
                    </a:p>
                  </a:txBody>
                  <a:tcPr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1"/>
                  </a:ext>
                </a:extLst>
              </a:tr>
              <a:tr h="859916">
                <a:tc>
                  <a:txBody>
                    <a:bodyPr/>
                    <a:lstStyle/>
                    <a:p>
                      <a:pPr>
                        <a:lnSpc>
                          <a:spcPct val="100000"/>
                        </a:lnSpc>
                        <a:spcAft>
                          <a:spcPts val="200"/>
                        </a:spcAft>
                      </a:pPr>
                      <a:r>
                        <a:rPr lang="en-US" sz="1400" b="1" dirty="0">
                          <a:latin typeface="Tahoma" panose="020B0604030504040204" pitchFamily="34" charset="0"/>
                          <a:ea typeface="Tahoma" panose="020B0604030504040204" pitchFamily="34" charset="0"/>
                          <a:cs typeface="Tahoma" panose="020B0604030504040204" pitchFamily="34" charset="0"/>
                        </a:rPr>
                        <a:t>Tier 2</a:t>
                      </a:r>
                    </a:p>
                  </a:txBody>
                  <a:tcPr anchor="ctr">
                    <a:lnL w="6350" cap="flat" cmpd="sng" algn="ctr">
                      <a:solidFill>
                        <a:schemeClr val="bg2">
                          <a:lumMod val="50000"/>
                          <a:lumOff val="50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indent="0" algn="l" defTabSz="685800" rtl="0" eaLnBrk="1" latinLnBrk="0" hangingPunct="1">
                        <a:lnSpc>
                          <a:spcPct val="100000"/>
                        </a:lnSpc>
                        <a:spcAft>
                          <a:spcPts val="400"/>
                        </a:spcAft>
                        <a:buClr>
                          <a:schemeClr val="tx2"/>
                        </a:buClr>
                        <a:buFontTx/>
                        <a:buNone/>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Regional advertising by dealer marketing associations (often co-funded by manufacturers)</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indent="0" algn="l" defTabSz="685800" rtl="0" eaLnBrk="1" latinLnBrk="0" hangingPunct="1">
                        <a:lnSpc>
                          <a:spcPct val="100000"/>
                        </a:lnSpc>
                        <a:spcAft>
                          <a:spcPts val="400"/>
                        </a:spcAft>
                        <a:buClr>
                          <a:schemeClr val="tx2"/>
                        </a:buClr>
                        <a:buFontTx/>
                        <a:buNone/>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Reach in-market consumers and generate model-specific consideration, often with a deal</a:t>
                      </a:r>
                    </a:p>
                  </a:txBody>
                  <a:tcPr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2"/>
                  </a:ext>
                </a:extLst>
              </a:tr>
              <a:tr h="859916">
                <a:tc>
                  <a:txBody>
                    <a:bodyPr/>
                    <a:lstStyle/>
                    <a:p>
                      <a:pPr>
                        <a:lnSpc>
                          <a:spcPct val="100000"/>
                        </a:lnSpc>
                        <a:spcAft>
                          <a:spcPts val="200"/>
                        </a:spcAft>
                      </a:pPr>
                      <a:r>
                        <a:rPr lang="en-US" sz="1400" b="1" dirty="0">
                          <a:latin typeface="Tahoma" panose="020B0604030504040204" pitchFamily="34" charset="0"/>
                          <a:ea typeface="Tahoma" panose="020B0604030504040204" pitchFamily="34" charset="0"/>
                          <a:cs typeface="Tahoma" panose="020B0604030504040204" pitchFamily="34" charset="0"/>
                        </a:rPr>
                        <a:t>Tier 3</a:t>
                      </a:r>
                    </a:p>
                  </a:txBody>
                  <a:tcPr anchor="ctr">
                    <a:lnL w="6350" cap="flat" cmpd="sng" algn="ctr">
                      <a:solidFill>
                        <a:schemeClr val="bg2">
                          <a:lumMod val="50000"/>
                          <a:lumOff val="50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indent="0" algn="l" defTabSz="685800" rtl="0" eaLnBrk="1" latinLnBrk="0" hangingPunct="1">
                        <a:lnSpc>
                          <a:spcPct val="100000"/>
                        </a:lnSpc>
                        <a:spcAft>
                          <a:spcPts val="400"/>
                        </a:spcAft>
                        <a:buClr>
                          <a:schemeClr val="tx2"/>
                        </a:buClr>
                        <a:buFontTx/>
                        <a:buNone/>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Local advertising by individual dealers</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indent="0" algn="l" defTabSz="685800" rtl="0" eaLnBrk="1" latinLnBrk="0" hangingPunct="1">
                        <a:lnSpc>
                          <a:spcPct val="100000"/>
                        </a:lnSpc>
                        <a:spcAft>
                          <a:spcPts val="400"/>
                        </a:spcAft>
                        <a:buClr>
                          <a:schemeClr val="tx2"/>
                        </a:buClr>
                        <a:buFontTx/>
                        <a:buNone/>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Lead-generation and conversion</a:t>
                      </a:r>
                    </a:p>
                  </a:txBody>
                  <a:tcPr anchor="ctr">
                    <a:lnL w="12700" cap="flat" cmpd="sng" algn="ctr">
                      <a:solidFill>
                        <a:schemeClr val="bg2">
                          <a:lumMod val="65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0663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1089529"/>
          </a:xfrm>
        </p:spPr>
        <p:txBody>
          <a:bodyPr/>
          <a:lstStyle/>
          <a:p>
            <a:r>
              <a:rPr lang="en-US" sz="3600" dirty="0"/>
              <a:t>Broadcast Websites Added </a:t>
            </a:r>
            <a:r>
              <a:rPr lang="en-US" sz="3600" dirty="0">
                <a:solidFill>
                  <a:srgbClr val="00B050"/>
                </a:solidFill>
              </a:rPr>
              <a:t>More Reach </a:t>
            </a:r>
            <a:r>
              <a:rPr lang="en-US" sz="3600" dirty="0"/>
              <a:t>to Broadcast TV than Cable or Streaming</a:t>
            </a:r>
            <a:endParaRPr lang="en-US" sz="3600" dirty="0">
              <a:solidFill>
                <a:srgbClr val="00B05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16" name="Slide Number Placeholder 3">
            <a:extLst>
              <a:ext uri="{FF2B5EF4-FFF2-40B4-BE49-F238E27FC236}">
                <a16:creationId xmlns:a16="http://schemas.microsoft.com/office/drawing/2014/main" id="{38289D27-6201-AB04-B17A-C4534468F9D2}"/>
              </a:ext>
            </a:extLst>
          </p:cNvPr>
          <p:cNvSpPr txBox="1">
            <a:spLocks/>
          </p:cNvSpPr>
          <p:nvPr/>
        </p:nvSpPr>
        <p:spPr>
          <a:xfrm>
            <a:off x="11125199" y="6380100"/>
            <a:ext cx="988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88B489-69ED-4F0A-A940-13A5E0BFFCBC}" type="slidenum">
              <a:rPr lang="en-US" smtClean="0">
                <a:solidFill>
                  <a:prstClr val="black"/>
                </a:solidFill>
              </a:rPr>
              <a:pPr/>
              <a:t>60</a:t>
            </a:fld>
            <a:endParaRPr lang="en-US" dirty="0">
              <a:solidFill>
                <a:prstClr val="black"/>
              </a:solidFill>
            </a:endParaRPr>
          </a:p>
        </p:txBody>
      </p:sp>
      <p:sp>
        <p:nvSpPr>
          <p:cNvPr id="17" name="Text Placeholder 4">
            <a:extLst>
              <a:ext uri="{FF2B5EF4-FFF2-40B4-BE49-F238E27FC236}">
                <a16:creationId xmlns:a16="http://schemas.microsoft.com/office/drawing/2014/main" id="{CCFA33D6-E0D2-E7D7-0E2B-3A0727315013}"/>
              </a:ext>
            </a:extLst>
          </p:cNvPr>
          <p:cNvSpPr>
            <a:spLocks noGrp="1"/>
          </p:cNvSpPr>
          <p:nvPr>
            <p:ph type="body" sz="quarter" idx="13"/>
          </p:nvPr>
        </p:nvSpPr>
        <p:spPr>
          <a:xfrm>
            <a:off x="437988" y="6507223"/>
            <a:ext cx="8610599" cy="230832"/>
          </a:xfrm>
        </p:spPr>
        <p:txBody>
          <a:bodyPr/>
          <a:lstStyle/>
          <a:p>
            <a:r>
              <a:rPr lang="en-US" dirty="0"/>
              <a:t>Source: GfK TVB Media Comparisons Study 2024. M-S 4A-2A. Persons 18+ Plan to buy/lease auto in next year: Yes.</a:t>
            </a:r>
          </a:p>
        </p:txBody>
      </p:sp>
      <p:sp>
        <p:nvSpPr>
          <p:cNvPr id="18" name="TextBox 17">
            <a:extLst>
              <a:ext uri="{FF2B5EF4-FFF2-40B4-BE49-F238E27FC236}">
                <a16:creationId xmlns:a16="http://schemas.microsoft.com/office/drawing/2014/main" id="{D943E87D-E52A-23CF-53D9-905960A775AE}"/>
              </a:ext>
            </a:extLst>
          </p:cNvPr>
          <p:cNvSpPr txBox="1"/>
          <p:nvPr/>
        </p:nvSpPr>
        <p:spPr>
          <a:xfrm>
            <a:off x="2969040" y="1383268"/>
            <a:ext cx="6781800" cy="369332"/>
          </a:xfrm>
          <a:prstGeom prst="rect">
            <a:avLst/>
          </a:prstGeom>
          <a:noFill/>
        </p:spPr>
        <p:txBody>
          <a:bodyPr wrap="square">
            <a:spAutoFit/>
          </a:bodyPr>
          <a:lstStyle/>
          <a:p>
            <a:pPr algn="ctr"/>
            <a:r>
              <a:rPr lang="en-US" sz="1800" b="1" i="0" baseline="0" dirty="0">
                <a:effectLst/>
              </a:rPr>
              <a:t>A18+ Plan to buy/lease auto in the next year</a:t>
            </a:r>
            <a:endParaRPr lang="en-US" sz="1800" dirty="0"/>
          </a:p>
        </p:txBody>
      </p:sp>
      <p:graphicFrame>
        <p:nvGraphicFramePr>
          <p:cNvPr id="19" name="Content Placeholder 7">
            <a:extLst>
              <a:ext uri="{FF2B5EF4-FFF2-40B4-BE49-F238E27FC236}">
                <a16:creationId xmlns:a16="http://schemas.microsoft.com/office/drawing/2014/main" id="{7155B4CB-15D2-A59C-5769-69E31C1C4608}"/>
              </a:ext>
            </a:extLst>
          </p:cNvPr>
          <p:cNvGraphicFramePr>
            <a:graphicFrameLocks noGrp="1"/>
          </p:cNvGraphicFramePr>
          <p:nvPr>
            <p:ph idx="1"/>
            <p:extLst>
              <p:ext uri="{D42A27DB-BD31-4B8C-83A1-F6EECF244321}">
                <p14:modId xmlns:p14="http://schemas.microsoft.com/office/powerpoint/2010/main" val="3800463117"/>
              </p:ext>
            </p:extLst>
          </p:nvPr>
        </p:nvGraphicFramePr>
        <p:xfrm>
          <a:off x="306781" y="1600201"/>
          <a:ext cx="11732819" cy="47799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
            <a:extLst>
              <a:ext uri="{FF2B5EF4-FFF2-40B4-BE49-F238E27FC236}">
                <a16:creationId xmlns:a16="http://schemas.microsoft.com/office/drawing/2014/main" id="{91D4DC8D-A395-3453-A0E1-C914EA6F8E95}"/>
              </a:ext>
            </a:extLst>
          </p:cNvPr>
          <p:cNvSpPr txBox="1"/>
          <p:nvPr/>
        </p:nvSpPr>
        <p:spPr>
          <a:xfrm>
            <a:off x="4648200" y="2747917"/>
            <a:ext cx="1066800" cy="13715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0.8%</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21" name="TextBox 1">
            <a:extLst>
              <a:ext uri="{FF2B5EF4-FFF2-40B4-BE49-F238E27FC236}">
                <a16:creationId xmlns:a16="http://schemas.microsoft.com/office/drawing/2014/main" id="{5AA035A1-4107-E3F8-C310-CCECCEAE2F65}"/>
              </a:ext>
            </a:extLst>
          </p:cNvPr>
          <p:cNvSpPr txBox="1"/>
          <p:nvPr/>
        </p:nvSpPr>
        <p:spPr>
          <a:xfrm>
            <a:off x="7554515" y="2747917"/>
            <a:ext cx="1056085" cy="13715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4.7%</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22" name="TextBox 1">
            <a:extLst>
              <a:ext uri="{FF2B5EF4-FFF2-40B4-BE49-F238E27FC236}">
                <a16:creationId xmlns:a16="http://schemas.microsoft.com/office/drawing/2014/main" id="{56DA074B-068E-8E49-E036-C3621BDF559C}"/>
              </a:ext>
            </a:extLst>
          </p:cNvPr>
          <p:cNvSpPr txBox="1"/>
          <p:nvPr/>
        </p:nvSpPr>
        <p:spPr>
          <a:xfrm>
            <a:off x="10526315" y="2747917"/>
            <a:ext cx="1056085" cy="13715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1.8%</a:t>
            </a:r>
          </a:p>
          <a:p>
            <a:pPr algn="ctr"/>
            <a:r>
              <a:rPr lang="en-US" sz="3600" baseline="-25000" dirty="0">
                <a:solidFill>
                  <a:schemeClr val="accent1"/>
                </a:solidFill>
              </a:rPr>
              <a:t>Reach </a:t>
            </a:r>
          </a:p>
          <a:p>
            <a:pPr algn="ctr"/>
            <a:r>
              <a:rPr lang="en-US" sz="3600" baseline="-25000" dirty="0">
                <a:solidFill>
                  <a:schemeClr val="accent1"/>
                </a:solidFill>
              </a:rPr>
              <a:t>Added</a:t>
            </a:r>
          </a:p>
        </p:txBody>
      </p:sp>
    </p:spTree>
    <p:extLst>
      <p:ext uri="{BB962C8B-B14F-4D97-AF65-F5344CB8AC3E}">
        <p14:creationId xmlns:p14="http://schemas.microsoft.com/office/powerpoint/2010/main" val="3144992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A4B0-AB4F-E3BF-96FB-83E36E19D931}"/>
              </a:ext>
            </a:extLst>
          </p:cNvPr>
          <p:cNvSpPr>
            <a:spLocks noGrp="1"/>
          </p:cNvSpPr>
          <p:nvPr>
            <p:ph type="title"/>
          </p:nvPr>
        </p:nvSpPr>
        <p:spPr>
          <a:xfrm>
            <a:off x="381000" y="170106"/>
            <a:ext cx="11455957" cy="1200329"/>
          </a:xfrm>
        </p:spPr>
        <p:txBody>
          <a:bodyPr/>
          <a:lstStyle/>
          <a:p>
            <a:r>
              <a:rPr lang="en-US" dirty="0"/>
              <a:t>Most Time Spent with TV Programs</a:t>
            </a:r>
            <a:br>
              <a:rPr lang="en-US" dirty="0"/>
            </a:br>
            <a:r>
              <a:rPr lang="en-US" dirty="0"/>
              <a:t> is On </a:t>
            </a:r>
            <a:r>
              <a:rPr lang="en-US" dirty="0">
                <a:solidFill>
                  <a:srgbClr val="00B050"/>
                </a:solidFill>
              </a:rPr>
              <a:t>Linear TV </a:t>
            </a:r>
            <a:r>
              <a:rPr lang="en-US" dirty="0"/>
              <a:t>For New Car Buyers</a:t>
            </a:r>
          </a:p>
        </p:txBody>
      </p:sp>
      <p:sp>
        <p:nvSpPr>
          <p:cNvPr id="4" name="Slide Number Placeholder 3">
            <a:extLst>
              <a:ext uri="{FF2B5EF4-FFF2-40B4-BE49-F238E27FC236}">
                <a16:creationId xmlns:a16="http://schemas.microsoft.com/office/drawing/2014/main" id="{A37F95A3-7B90-4AAB-BBCA-C3E82741062D}"/>
              </a:ext>
            </a:extLst>
          </p:cNvPr>
          <p:cNvSpPr>
            <a:spLocks noGrp="1"/>
          </p:cNvSpPr>
          <p:nvPr>
            <p:ph type="sldNum" sz="quarter" idx="12"/>
          </p:nvPr>
        </p:nvSpPr>
        <p:spPr/>
        <p:txBody>
          <a:bodyPr/>
          <a:lstStyle/>
          <a:p>
            <a:fld id="{BB88B489-69ED-4F0A-A940-13A5E0BFFCBC}" type="slidenum">
              <a:rPr lang="en-US" smtClean="0">
                <a:solidFill>
                  <a:prstClr val="black"/>
                </a:solidFill>
              </a:rPr>
              <a:pPr/>
              <a:t>61</a:t>
            </a:fld>
            <a:endParaRPr lang="en-US" dirty="0">
              <a:solidFill>
                <a:prstClr val="black"/>
              </a:solidFill>
            </a:endParaRPr>
          </a:p>
        </p:txBody>
      </p:sp>
      <p:sp>
        <p:nvSpPr>
          <p:cNvPr id="10" name="Text Placeholder 4">
            <a:extLst>
              <a:ext uri="{FF2B5EF4-FFF2-40B4-BE49-F238E27FC236}">
                <a16:creationId xmlns:a16="http://schemas.microsoft.com/office/drawing/2014/main" id="{39188DFB-7FCA-95A5-CD0D-E173800E0EC9}"/>
              </a:ext>
            </a:extLst>
          </p:cNvPr>
          <p:cNvSpPr>
            <a:spLocks noGrp="1"/>
          </p:cNvSpPr>
          <p:nvPr>
            <p:ph type="body" sz="quarter" idx="13"/>
          </p:nvPr>
        </p:nvSpPr>
        <p:spPr>
          <a:xfrm>
            <a:off x="381000" y="6531077"/>
            <a:ext cx="8610599" cy="230832"/>
          </a:xfrm>
        </p:spPr>
        <p:txBody>
          <a:bodyPr/>
          <a:lstStyle/>
          <a:p>
            <a:r>
              <a:rPr lang="en-US" dirty="0"/>
              <a:t>Source: GfK TVB Media Comparisons Study 2024. M-S 4A-2A. Persons 18+ Plan to buy/lease auto in next year: Yes.</a:t>
            </a:r>
          </a:p>
        </p:txBody>
      </p:sp>
      <p:graphicFrame>
        <p:nvGraphicFramePr>
          <p:cNvPr id="11" name="Chart 10">
            <a:extLst>
              <a:ext uri="{FF2B5EF4-FFF2-40B4-BE49-F238E27FC236}">
                <a16:creationId xmlns:a16="http://schemas.microsoft.com/office/drawing/2014/main" id="{5EFCC2CD-A9E8-62DE-E903-14F125920259}"/>
              </a:ext>
            </a:extLst>
          </p:cNvPr>
          <p:cNvGraphicFramePr/>
          <p:nvPr>
            <p:extLst>
              <p:ext uri="{D42A27DB-BD31-4B8C-83A1-F6EECF244321}">
                <p14:modId xmlns:p14="http://schemas.microsoft.com/office/powerpoint/2010/main" val="1091915619"/>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0593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29716"/>
            <a:ext cx="11425813" cy="923330"/>
          </a:xfrm>
        </p:spPr>
        <p:txBody>
          <a:bodyPr/>
          <a:lstStyle/>
          <a:p>
            <a:r>
              <a:rPr lang="en-US" sz="6000" dirty="0"/>
              <a:t>Auto Dealer Objection:</a:t>
            </a:r>
            <a:endParaRPr lang="en-US" dirty="0"/>
          </a:p>
        </p:txBody>
      </p:sp>
      <p:sp>
        <p:nvSpPr>
          <p:cNvPr id="3" name="Title 3"/>
          <p:cNvSpPr txBox="1">
            <a:spLocks/>
          </p:cNvSpPr>
          <p:nvPr/>
        </p:nvSpPr>
        <p:spPr>
          <a:xfrm>
            <a:off x="385187" y="3541176"/>
            <a:ext cx="11425813" cy="9233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5500" kern="1200">
                <a:solidFill>
                  <a:schemeClr val="bg1"/>
                </a:solidFill>
                <a:latin typeface="+mj-lt"/>
                <a:ea typeface="+mj-ea"/>
                <a:cs typeface="+mj-cs"/>
              </a:defRPr>
            </a:lvl1pPr>
          </a:lstStyle>
          <a:p>
            <a:r>
              <a:rPr lang="en-US" sz="6000" dirty="0">
                <a:solidFill>
                  <a:schemeClr val="accent1"/>
                </a:solidFill>
              </a:rPr>
              <a:t>TV is too</a:t>
            </a:r>
            <a:r>
              <a:rPr lang="en-US" sz="6000" dirty="0"/>
              <a:t> </a:t>
            </a:r>
            <a:r>
              <a:rPr lang="en-US" sz="6000" dirty="0">
                <a:solidFill>
                  <a:srgbClr val="2CAE12"/>
                </a:solidFill>
              </a:rPr>
              <a:t>expensive</a:t>
            </a:r>
            <a:endParaRPr lang="en-US" sz="6000" dirty="0">
              <a:solidFill>
                <a:schemeClr val="accent1"/>
              </a:solidFill>
            </a:endParaRPr>
          </a:p>
        </p:txBody>
      </p:sp>
    </p:spTree>
    <p:extLst>
      <p:ext uri="{BB962C8B-B14F-4D97-AF65-F5344CB8AC3E}">
        <p14:creationId xmlns:p14="http://schemas.microsoft.com/office/powerpoint/2010/main" val="3050475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6" name="TextBox 5"/>
          <p:cNvSpPr txBox="1"/>
          <p:nvPr/>
        </p:nvSpPr>
        <p:spPr>
          <a:xfrm>
            <a:off x="2837473" y="1221860"/>
            <a:ext cx="64465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a:ea typeface="+mn-ea"/>
                <a:cs typeface="Arial"/>
              </a:rPr>
              <a:t>2023-’24 Season Through January 2023 A18+</a:t>
            </a:r>
          </a:p>
        </p:txBody>
      </p:sp>
      <p:sp>
        <p:nvSpPr>
          <p:cNvPr id="7" name="Text Box 4"/>
          <p:cNvSpPr txBox="1">
            <a:spLocks noChangeArrowheads="1"/>
          </p:cNvSpPr>
          <p:nvPr/>
        </p:nvSpPr>
        <p:spPr bwMode="auto">
          <a:xfrm>
            <a:off x="685800" y="6400412"/>
            <a:ext cx="7467600" cy="276999"/>
          </a:xfrm>
          <a:prstGeom prst="rect">
            <a:avLst/>
          </a:prstGeom>
          <a:noFill/>
          <a:ln w="9525" algn="ctr">
            <a:noFill/>
            <a:miter lim="800000"/>
            <a:headEnd/>
            <a:tailEnd/>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Source: TVB analysis of Vivvix Media; 2023-’24 season: </a:t>
            </a:r>
            <a:r>
              <a:rPr kumimoji="0" lang="en-US" sz="1200" b="0" i="0" u="none" strike="noStrike" kern="1200" cap="none" spc="0" normalizeH="0" baseline="0" noProof="0" dirty="0">
                <a:ln>
                  <a:noFill/>
                </a:ln>
                <a:solidFill>
                  <a:srgbClr val="000000"/>
                </a:solidFill>
                <a:effectLst/>
                <a:uLnTx/>
                <a:uFillTx/>
                <a:latin typeface="Tahoma"/>
                <a:ea typeface="+mn-ea"/>
                <a:cs typeface="Arial"/>
              </a:rPr>
              <a:t>9/25/2023-1/28/2024.</a:t>
            </a:r>
            <a:endParaRPr kumimoji="0" lang="en-US" sz="1200" b="0" i="0" u="none" strike="noStrike" kern="1200" cap="none" spc="0" normalizeH="0" baseline="0" noProof="0" dirty="0">
              <a:ln>
                <a:noFill/>
              </a:ln>
              <a:solidFill>
                <a:prstClr val="black"/>
              </a:solidFill>
              <a:effectLst/>
              <a:uLnTx/>
              <a:uFillTx/>
              <a:latin typeface="Tahoma"/>
              <a:ea typeface="+mn-ea"/>
              <a:cs typeface="Arial"/>
            </a:endParaRPr>
          </a:p>
        </p:txBody>
      </p:sp>
      <p:sp>
        <p:nvSpPr>
          <p:cNvPr id="10" name="Title 1"/>
          <p:cNvSpPr>
            <a:spLocks noGrp="1"/>
          </p:cNvSpPr>
          <p:nvPr>
            <p:ph type="title"/>
          </p:nvPr>
        </p:nvSpPr>
        <p:spPr>
          <a:xfrm>
            <a:off x="864124" y="191869"/>
            <a:ext cx="10515600" cy="646331"/>
          </a:xfrm>
        </p:spPr>
        <p:txBody>
          <a:bodyPr/>
          <a:lstStyle/>
          <a:p>
            <a:pPr algn="ctr"/>
            <a:r>
              <a:rPr lang="en-US" sz="4000" dirty="0">
                <a:effectLst/>
              </a:rPr>
              <a:t>The Cost to Reach One Person Using Spot TV</a:t>
            </a:r>
            <a:endParaRPr lang="en-US" sz="4000" b="1" dirty="0"/>
          </a:p>
        </p:txBody>
      </p:sp>
      <p:pic>
        <p:nvPicPr>
          <p:cNvPr id="9" name="Content Placeholder 4">
            <a:extLst>
              <a:ext uri="{FF2B5EF4-FFF2-40B4-BE49-F238E27FC236}">
                <a16:creationId xmlns:a16="http://schemas.microsoft.com/office/drawing/2014/main" id="{1A9F808A-A2F4-7BDD-6522-479FCBEBE0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2748" y="1754657"/>
            <a:ext cx="3887922" cy="3887922"/>
          </a:xfrm>
          <a:prstGeom prst="rect">
            <a:avLst/>
          </a:prstGeom>
        </p:spPr>
      </p:pic>
      <p:sp>
        <p:nvSpPr>
          <p:cNvPr id="12" name="Pie 33">
            <a:extLst>
              <a:ext uri="{FF2B5EF4-FFF2-40B4-BE49-F238E27FC236}">
                <a16:creationId xmlns:a16="http://schemas.microsoft.com/office/drawing/2014/main" id="{E387CA7C-C98F-3FEE-61BC-4A86D2068ACB}"/>
              </a:ext>
            </a:extLst>
          </p:cNvPr>
          <p:cNvSpPr/>
          <p:nvPr/>
        </p:nvSpPr>
        <p:spPr>
          <a:xfrm rot="5575880">
            <a:off x="4477317" y="1658642"/>
            <a:ext cx="3899652" cy="4016512"/>
          </a:xfrm>
          <a:prstGeom prst="pie">
            <a:avLst>
              <a:gd name="adj1" fmla="val 10604626"/>
              <a:gd name="adj2" fmla="val 14456815"/>
            </a:avLst>
          </a:prstGeom>
          <a:solidFill>
            <a:srgbClr val="FFFFFF"/>
          </a:solidFill>
          <a:ln>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Tahoma"/>
              <a:ea typeface="+mn-ea"/>
              <a:cs typeface="Arial"/>
            </a:endParaRPr>
          </a:p>
        </p:txBody>
      </p:sp>
      <p:sp>
        <p:nvSpPr>
          <p:cNvPr id="13" name="TextBox 12">
            <a:extLst>
              <a:ext uri="{FF2B5EF4-FFF2-40B4-BE49-F238E27FC236}">
                <a16:creationId xmlns:a16="http://schemas.microsoft.com/office/drawing/2014/main" id="{CF0B22ED-E68C-84B0-8831-890DB02347A0}"/>
              </a:ext>
            </a:extLst>
          </p:cNvPr>
          <p:cNvSpPr txBox="1"/>
          <p:nvPr/>
        </p:nvSpPr>
        <p:spPr>
          <a:xfrm>
            <a:off x="4920200" y="4486745"/>
            <a:ext cx="3822133" cy="1323439"/>
          </a:xfrm>
          <a:prstGeom prst="rect">
            <a:avLst/>
          </a:prstGeom>
          <a:noFill/>
          <a:effectLst>
            <a:glow rad="1168400">
              <a:schemeClr val="tx1">
                <a:alpha val="6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b="1" dirty="0">
                <a:solidFill>
                  <a:prstClr val="white"/>
                </a:solidFill>
                <a:effectLst>
                  <a:glow rad="431800">
                    <a:prstClr val="black">
                      <a:alpha val="86000"/>
                    </a:prstClr>
                  </a:glow>
                </a:effectLst>
                <a:latin typeface="Tahoma"/>
                <a:cs typeface="Arial"/>
              </a:rPr>
              <a:t>0</a:t>
            </a:r>
            <a:r>
              <a:rPr kumimoji="0" lang="en-US" sz="8000" b="1" i="0" u="none" strike="noStrike" kern="1200" cap="none" spc="0" normalizeH="0" baseline="0" noProof="0" dirty="0">
                <a:ln>
                  <a:noFill/>
                </a:ln>
                <a:solidFill>
                  <a:prstClr val="white"/>
                </a:solidFill>
                <a:effectLst>
                  <a:glow rad="431800">
                    <a:prstClr val="black">
                      <a:alpha val="86000"/>
                    </a:prstClr>
                  </a:glow>
                </a:effectLst>
                <a:uLnTx/>
                <a:uFillTx/>
                <a:latin typeface="Tahoma"/>
                <a:ea typeface="+mn-ea"/>
                <a:cs typeface="Arial"/>
              </a:rPr>
              <a:t>.83¢</a:t>
            </a:r>
          </a:p>
        </p:txBody>
      </p:sp>
    </p:spTree>
    <p:extLst>
      <p:ext uri="{BB962C8B-B14F-4D97-AF65-F5344CB8AC3E}">
        <p14:creationId xmlns:p14="http://schemas.microsoft.com/office/powerpoint/2010/main" val="34322182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4411351" y="3788210"/>
          <a:ext cx="3993495" cy="252391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81000" y="179631"/>
            <a:ext cx="11455957" cy="1034129"/>
          </a:xfrm>
        </p:spPr>
        <p:txBody>
          <a:bodyPr/>
          <a:lstStyle/>
          <a:p>
            <a:r>
              <a:rPr lang="en-US" dirty="0"/>
              <a:t>The Cost to Reach One Person Using Spot TV </a:t>
            </a:r>
            <a:br>
              <a:rPr lang="en-US" dirty="0"/>
            </a:br>
            <a:r>
              <a:rPr lang="en-US" sz="2800" b="1" dirty="0"/>
              <a:t>(by Daypart) </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561" y="1731458"/>
            <a:ext cx="1497663" cy="1497663"/>
          </a:xfrm>
          <a:prstGeom prst="rect">
            <a:avLst/>
          </a:prstGeom>
        </p:spPr>
      </p:pic>
      <p:sp>
        <p:nvSpPr>
          <p:cNvPr id="11" name="Content Placeholder 2"/>
          <p:cNvSpPr>
            <a:spLocks noGrp="1"/>
          </p:cNvSpPr>
          <p:nvPr>
            <p:ph idx="1"/>
          </p:nvPr>
        </p:nvSpPr>
        <p:spPr>
          <a:xfrm>
            <a:off x="5354446" y="1416765"/>
            <a:ext cx="2341754" cy="384175"/>
          </a:xfrm>
        </p:spPr>
        <p:txBody>
          <a:bodyPr/>
          <a:lstStyle/>
          <a:p>
            <a:pPr marL="0" indent="0" algn="ctr">
              <a:buNone/>
            </a:pPr>
            <a:r>
              <a:rPr lang="en-US" sz="1800" dirty="0"/>
              <a:t>Daytime/Early Fringe</a:t>
            </a:r>
          </a:p>
        </p:txBody>
      </p:sp>
      <p:sp>
        <p:nvSpPr>
          <p:cNvPr id="12" name="Content Placeholder 2"/>
          <p:cNvSpPr txBox="1">
            <a:spLocks/>
          </p:cNvSpPr>
          <p:nvPr/>
        </p:nvSpPr>
        <p:spPr>
          <a:xfrm>
            <a:off x="5584928" y="3958734"/>
            <a:ext cx="1749596" cy="38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Prime Access</a:t>
            </a:r>
          </a:p>
        </p:txBody>
      </p:sp>
      <p:sp>
        <p:nvSpPr>
          <p:cNvPr id="13" name="Content Placeholder 2"/>
          <p:cNvSpPr txBox="1">
            <a:spLocks/>
          </p:cNvSpPr>
          <p:nvPr/>
        </p:nvSpPr>
        <p:spPr>
          <a:xfrm>
            <a:off x="9067800" y="3959225"/>
            <a:ext cx="1371600" cy="38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Prime</a:t>
            </a:r>
          </a:p>
        </p:txBody>
      </p:sp>
      <p:pic>
        <p:nvPicPr>
          <p:cNvPr id="1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0652" y="4310445"/>
            <a:ext cx="1497663" cy="1497663"/>
          </a:xfrm>
          <a:prstGeom prst="rect">
            <a:avLst/>
          </a:prstGeom>
        </p:spPr>
      </p:pic>
      <p:sp>
        <p:nvSpPr>
          <p:cNvPr id="17" name="Text Box 4"/>
          <p:cNvSpPr txBox="1">
            <a:spLocks noChangeArrowheads="1"/>
          </p:cNvSpPr>
          <p:nvPr/>
        </p:nvSpPr>
        <p:spPr bwMode="auto">
          <a:xfrm>
            <a:off x="690900" y="6368455"/>
            <a:ext cx="7467600" cy="461665"/>
          </a:xfrm>
          <a:prstGeom prst="rect">
            <a:avLst/>
          </a:prstGeom>
          <a:noFill/>
          <a:ln w="9525" algn="ctr">
            <a:noFill/>
            <a:miter lim="800000"/>
            <a:headEnd/>
            <a:tailEnd/>
          </a:ln>
        </p:spPr>
        <p:txBody>
          <a:bodyPr>
            <a:spAutoFit/>
          </a:bodyPr>
          <a:lstStyle/>
          <a:p>
            <a:pPr eaLnBrk="0" hangingPunct="0">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Source: TVB analysis of Vivvix Media; 2023-’24 season: </a:t>
            </a:r>
            <a:r>
              <a:rPr kumimoji="0" lang="en-US" sz="1200" b="0" i="0" u="none" strike="noStrike" kern="1200" cap="none" spc="0" normalizeH="0" baseline="0" noProof="0" dirty="0">
                <a:ln>
                  <a:noFill/>
                </a:ln>
                <a:solidFill>
                  <a:srgbClr val="000000"/>
                </a:solidFill>
                <a:effectLst/>
                <a:uLnTx/>
                <a:uFillTx/>
                <a:latin typeface="Tahoma"/>
                <a:ea typeface="+mn-ea"/>
                <a:cs typeface="Arial"/>
              </a:rPr>
              <a:t>9/25/2023-1/28/2024.</a:t>
            </a:r>
            <a:endParaRPr kumimoji="0" lang="en-US" sz="1200" b="0" i="0" u="none" strike="noStrike" kern="1200" cap="none" spc="0" normalizeH="0" baseline="0" noProof="0" dirty="0">
              <a:ln>
                <a:noFill/>
              </a:ln>
              <a:solidFill>
                <a:prstClr val="black"/>
              </a:solidFill>
              <a:effectLst/>
              <a:uLnTx/>
              <a:uFillTx/>
              <a:latin typeface="Tahoma"/>
              <a:ea typeface="+mn-ea"/>
              <a:cs typeface="Arial"/>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Daytime, Early Fringe, News. Prime Access Monday–Saturday. Prime and all local TV - 7 days a week, A18+.</a:t>
            </a:r>
          </a:p>
        </p:txBody>
      </p:sp>
      <p:sp>
        <p:nvSpPr>
          <p:cNvPr id="19" name="Content Placeholder 2"/>
          <p:cNvSpPr txBox="1">
            <a:spLocks/>
          </p:cNvSpPr>
          <p:nvPr/>
        </p:nvSpPr>
        <p:spPr>
          <a:xfrm>
            <a:off x="1888918" y="1377392"/>
            <a:ext cx="2343067" cy="7219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ahoma"/>
                <a:ea typeface="+mn-ea"/>
                <a:cs typeface="Arial"/>
              </a:rPr>
              <a:t>All Local TV</a:t>
            </a:r>
          </a:p>
        </p:txBody>
      </p:sp>
      <p:sp>
        <p:nvSpPr>
          <p:cNvPr id="25" name="TextBox 24"/>
          <p:cNvSpPr txBox="1"/>
          <p:nvPr/>
        </p:nvSpPr>
        <p:spPr>
          <a:xfrm>
            <a:off x="9386888" y="5671458"/>
            <a:ext cx="1208985" cy="646331"/>
          </a:xfrm>
          <a:prstGeom prst="rect">
            <a:avLst/>
          </a:prstGeom>
          <a:noFill/>
          <a:effectLst>
            <a:glow rad="1168400">
              <a:schemeClr val="tx1">
                <a:alpha val="6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A35833"/>
                </a:solidFill>
                <a:latin typeface="Tahoma"/>
                <a:cs typeface="Arial"/>
              </a:rPr>
              <a:t>1</a:t>
            </a:r>
            <a:r>
              <a:rPr kumimoji="0" lang="en-US" sz="3600" b="1" i="0" u="none" strike="noStrike" kern="1200" cap="none" spc="0" normalizeH="0" baseline="0" noProof="0" dirty="0">
                <a:ln>
                  <a:noFill/>
                </a:ln>
                <a:solidFill>
                  <a:srgbClr val="A35833"/>
                </a:solidFill>
                <a:effectLst/>
                <a:uLnTx/>
                <a:uFillTx/>
                <a:latin typeface="Tahoma"/>
                <a:ea typeface="+mn-ea"/>
                <a:cs typeface="Arial"/>
              </a:rPr>
              <a:t>.9¢</a:t>
            </a:r>
          </a:p>
        </p:txBody>
      </p:sp>
      <p:sp>
        <p:nvSpPr>
          <p:cNvPr id="28" name="Content Placeholder 2"/>
          <p:cNvSpPr txBox="1">
            <a:spLocks/>
          </p:cNvSpPr>
          <p:nvPr/>
        </p:nvSpPr>
        <p:spPr>
          <a:xfrm>
            <a:off x="8974024" y="1417627"/>
            <a:ext cx="1981201" cy="4302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News (Local)</a:t>
            </a:r>
          </a:p>
        </p:txBody>
      </p:sp>
      <p:pic>
        <p:nvPicPr>
          <p:cNvPr id="35" name="Content Placeholder 4">
            <a:extLst>
              <a:ext uri="{FF2B5EF4-FFF2-40B4-BE49-F238E27FC236}">
                <a16:creationId xmlns:a16="http://schemas.microsoft.com/office/drawing/2014/main" id="{B351A8E0-4106-40EA-ABE2-2F08066F1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1794" y="4315884"/>
            <a:ext cx="1497663" cy="1497663"/>
          </a:xfrm>
          <a:prstGeom prst="rect">
            <a:avLst/>
          </a:prstGeom>
        </p:spPr>
      </p:pic>
      <p:pic>
        <p:nvPicPr>
          <p:cNvPr id="6" name="Content Placeholder 4">
            <a:extLst>
              <a:ext uri="{FF2B5EF4-FFF2-40B4-BE49-F238E27FC236}">
                <a16:creationId xmlns:a16="http://schemas.microsoft.com/office/drawing/2014/main" id="{69A4EFDB-3FE8-2126-B0B5-09D716AF10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4029" y="2376626"/>
            <a:ext cx="3175094" cy="3175094"/>
          </a:xfrm>
          <a:prstGeom prst="rect">
            <a:avLst/>
          </a:prstGeom>
        </p:spPr>
      </p:pic>
      <p:sp>
        <p:nvSpPr>
          <p:cNvPr id="16" name="Pie 33">
            <a:extLst>
              <a:ext uri="{FF2B5EF4-FFF2-40B4-BE49-F238E27FC236}">
                <a16:creationId xmlns:a16="http://schemas.microsoft.com/office/drawing/2014/main" id="{E62FDC61-B0A9-94FD-EBE1-5D8AD9E9FC89}"/>
              </a:ext>
            </a:extLst>
          </p:cNvPr>
          <p:cNvSpPr/>
          <p:nvPr/>
        </p:nvSpPr>
        <p:spPr>
          <a:xfrm rot="11400000">
            <a:off x="1414648" y="2357550"/>
            <a:ext cx="3294927" cy="3223062"/>
          </a:xfrm>
          <a:prstGeom prst="pie">
            <a:avLst>
              <a:gd name="adj1" fmla="val 4782822"/>
              <a:gd name="adj2" fmla="val 8288771"/>
            </a:avLst>
          </a:prstGeom>
          <a:solidFill>
            <a:srgbClr val="FFFFFF"/>
          </a:solidFill>
          <a:ln>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Tahoma"/>
              <a:ea typeface="+mn-ea"/>
              <a:cs typeface="Arial"/>
            </a:endParaRPr>
          </a:p>
        </p:txBody>
      </p:sp>
      <p:sp>
        <p:nvSpPr>
          <p:cNvPr id="21" name="TextBox 20"/>
          <p:cNvSpPr txBox="1"/>
          <p:nvPr/>
        </p:nvSpPr>
        <p:spPr>
          <a:xfrm>
            <a:off x="1449658" y="3920595"/>
            <a:ext cx="3121367" cy="1323439"/>
          </a:xfrm>
          <a:prstGeom prst="rect">
            <a:avLst/>
          </a:prstGeom>
          <a:noFill/>
          <a:effectLst>
            <a:glow rad="1168400">
              <a:schemeClr val="tx1">
                <a:alpha val="6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b="1" dirty="0">
                <a:solidFill>
                  <a:prstClr val="white"/>
                </a:solidFill>
                <a:effectLst>
                  <a:glow rad="431800">
                    <a:prstClr val="black">
                      <a:alpha val="86000"/>
                    </a:prstClr>
                  </a:glow>
                </a:effectLst>
                <a:latin typeface="Tahoma"/>
                <a:cs typeface="Arial"/>
              </a:rPr>
              <a:t>0</a:t>
            </a:r>
            <a:r>
              <a:rPr kumimoji="0" lang="en-US" sz="8000" b="1" i="0" u="none" strike="noStrike" kern="1200" cap="none" spc="0" normalizeH="0" baseline="0" noProof="0" dirty="0">
                <a:ln>
                  <a:noFill/>
                </a:ln>
                <a:solidFill>
                  <a:prstClr val="white"/>
                </a:solidFill>
                <a:effectLst>
                  <a:glow rad="431800">
                    <a:prstClr val="black">
                      <a:alpha val="86000"/>
                    </a:prstClr>
                  </a:glow>
                </a:effectLst>
                <a:uLnTx/>
                <a:uFillTx/>
                <a:latin typeface="Tahoma"/>
                <a:ea typeface="+mn-ea"/>
                <a:cs typeface="Arial"/>
              </a:rPr>
              <a:t>.83¢</a:t>
            </a:r>
          </a:p>
        </p:txBody>
      </p:sp>
      <p:sp>
        <p:nvSpPr>
          <p:cNvPr id="22" name="TextBox 21"/>
          <p:cNvSpPr txBox="1"/>
          <p:nvPr/>
        </p:nvSpPr>
        <p:spPr>
          <a:xfrm>
            <a:off x="5943600" y="3124200"/>
            <a:ext cx="1208985" cy="646331"/>
          </a:xfrm>
          <a:prstGeom prst="rect">
            <a:avLst/>
          </a:prstGeom>
          <a:noFill/>
          <a:effectLst>
            <a:glow rad="1168400">
              <a:schemeClr val="tx1">
                <a:alpha val="6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A35833"/>
                </a:solidFill>
                <a:latin typeface="Tahoma"/>
                <a:cs typeface="Arial"/>
              </a:rPr>
              <a:t>0</a:t>
            </a:r>
            <a:r>
              <a:rPr kumimoji="0" lang="en-US" sz="3600" b="1" i="0" u="none" strike="noStrike" kern="1200" cap="none" spc="0" normalizeH="0" baseline="0" noProof="0" dirty="0">
                <a:ln>
                  <a:noFill/>
                </a:ln>
                <a:solidFill>
                  <a:srgbClr val="A35833"/>
                </a:solidFill>
                <a:effectLst/>
                <a:uLnTx/>
                <a:uFillTx/>
                <a:latin typeface="Tahoma"/>
                <a:ea typeface="+mn-ea"/>
                <a:cs typeface="Arial"/>
              </a:rPr>
              <a:t>.8¢</a:t>
            </a:r>
          </a:p>
        </p:txBody>
      </p:sp>
      <p:pic>
        <p:nvPicPr>
          <p:cNvPr id="32" name="Content Placeholder 4">
            <a:extLst>
              <a:ext uri="{FF2B5EF4-FFF2-40B4-BE49-F238E27FC236}">
                <a16:creationId xmlns:a16="http://schemas.microsoft.com/office/drawing/2014/main" id="{2117869A-A1E4-A731-42DA-91F53891C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6126" y="1736445"/>
            <a:ext cx="1497663" cy="1497663"/>
          </a:xfrm>
          <a:prstGeom prst="rect">
            <a:avLst/>
          </a:prstGeom>
        </p:spPr>
      </p:pic>
      <p:sp>
        <p:nvSpPr>
          <p:cNvPr id="29" name="TextBox 28"/>
          <p:cNvSpPr txBox="1"/>
          <p:nvPr/>
        </p:nvSpPr>
        <p:spPr>
          <a:xfrm>
            <a:off x="9386888" y="3167390"/>
            <a:ext cx="1208985" cy="646331"/>
          </a:xfrm>
          <a:prstGeom prst="rect">
            <a:avLst/>
          </a:prstGeom>
          <a:noFill/>
          <a:effectLst>
            <a:glow rad="1168400">
              <a:schemeClr val="tx1">
                <a:alpha val="6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A35833"/>
                </a:solidFill>
                <a:latin typeface="Tahoma"/>
                <a:cs typeface="Arial"/>
              </a:rPr>
              <a:t>0</a:t>
            </a:r>
            <a:r>
              <a:rPr kumimoji="0" lang="en-US" sz="3600" b="1" i="0" u="none" strike="noStrike" kern="1200" cap="none" spc="0" normalizeH="0" baseline="0" noProof="0" dirty="0">
                <a:ln>
                  <a:noFill/>
                </a:ln>
                <a:solidFill>
                  <a:srgbClr val="A35833"/>
                </a:solidFill>
                <a:effectLst/>
                <a:uLnTx/>
                <a:uFillTx/>
                <a:latin typeface="Tahoma"/>
                <a:ea typeface="+mn-ea"/>
                <a:cs typeface="Arial"/>
              </a:rPr>
              <a:t>.6¢</a:t>
            </a:r>
          </a:p>
        </p:txBody>
      </p:sp>
      <p:pic>
        <p:nvPicPr>
          <p:cNvPr id="37" name="Content Placeholder 4">
            <a:extLst>
              <a:ext uri="{FF2B5EF4-FFF2-40B4-BE49-F238E27FC236}">
                <a16:creationId xmlns:a16="http://schemas.microsoft.com/office/drawing/2014/main" id="{2B4F368C-289B-3CAC-247D-2946E2C524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112" y="4250954"/>
            <a:ext cx="1497663" cy="1497663"/>
          </a:xfrm>
          <a:prstGeom prst="rect">
            <a:avLst/>
          </a:prstGeom>
        </p:spPr>
      </p:pic>
      <p:sp>
        <p:nvSpPr>
          <p:cNvPr id="23" name="TextBox 22"/>
          <p:cNvSpPr txBox="1"/>
          <p:nvPr/>
        </p:nvSpPr>
        <p:spPr>
          <a:xfrm>
            <a:off x="6114288" y="5715000"/>
            <a:ext cx="1208985" cy="646331"/>
          </a:xfrm>
          <a:prstGeom prst="rect">
            <a:avLst/>
          </a:prstGeom>
          <a:noFill/>
          <a:effectLst>
            <a:glow rad="1168400">
              <a:schemeClr val="tx1">
                <a:alpha val="6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A35833"/>
                </a:solidFill>
                <a:latin typeface="Tahoma"/>
                <a:cs typeface="Arial"/>
              </a:rPr>
              <a:t>0</a:t>
            </a:r>
            <a:r>
              <a:rPr kumimoji="0" lang="en-US" sz="3600" b="1" i="0" u="none" strike="noStrike" kern="1200" cap="none" spc="0" normalizeH="0" baseline="0" noProof="0" dirty="0">
                <a:ln>
                  <a:noFill/>
                </a:ln>
                <a:solidFill>
                  <a:srgbClr val="A35833"/>
                </a:solidFill>
                <a:effectLst/>
                <a:uLnTx/>
                <a:uFillTx/>
                <a:latin typeface="Tahoma"/>
                <a:ea typeface="+mn-ea"/>
                <a:cs typeface="Arial"/>
              </a:rPr>
              <a:t>.7¢</a:t>
            </a:r>
          </a:p>
        </p:txBody>
      </p:sp>
      <p:graphicFrame>
        <p:nvGraphicFramePr>
          <p:cNvPr id="40" name="Chart 39">
            <a:extLst>
              <a:ext uri="{FF2B5EF4-FFF2-40B4-BE49-F238E27FC236}">
                <a16:creationId xmlns:a16="http://schemas.microsoft.com/office/drawing/2014/main" id="{FC653486-83B1-D54A-34CA-C960B3590B60}"/>
              </a:ext>
            </a:extLst>
          </p:cNvPr>
          <p:cNvGraphicFramePr/>
          <p:nvPr/>
        </p:nvGraphicFramePr>
        <p:xfrm>
          <a:off x="8275085" y="3732605"/>
          <a:ext cx="3649533" cy="24928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BF98E261-7E94-8BE4-6474-B701E4738EDD}"/>
              </a:ext>
            </a:extLst>
          </p:cNvPr>
          <p:cNvGraphicFramePr/>
          <p:nvPr/>
        </p:nvGraphicFramePr>
        <p:xfrm>
          <a:off x="4822778" y="3719206"/>
          <a:ext cx="3649533" cy="24928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Chart 35">
            <a:extLst>
              <a:ext uri="{FF2B5EF4-FFF2-40B4-BE49-F238E27FC236}">
                <a16:creationId xmlns:a16="http://schemas.microsoft.com/office/drawing/2014/main" id="{AE5518E0-E165-69A3-74EE-898B3B843884}"/>
              </a:ext>
            </a:extLst>
          </p:cNvPr>
          <p:cNvGraphicFramePr/>
          <p:nvPr/>
        </p:nvGraphicFramePr>
        <p:xfrm>
          <a:off x="8223702" y="1192719"/>
          <a:ext cx="3649533" cy="24928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a:extLst>
              <a:ext uri="{FF2B5EF4-FFF2-40B4-BE49-F238E27FC236}">
                <a16:creationId xmlns:a16="http://schemas.microsoft.com/office/drawing/2014/main" id="{F9E7050D-E852-5FA0-51C6-5A91B45333F8}"/>
              </a:ext>
            </a:extLst>
          </p:cNvPr>
          <p:cNvGraphicFramePr/>
          <p:nvPr/>
        </p:nvGraphicFramePr>
        <p:xfrm>
          <a:off x="4731202" y="1180019"/>
          <a:ext cx="3649533" cy="249286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27401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a:lstStyle/>
          <a:p>
            <a:r>
              <a:rPr lang="en-US" dirty="0"/>
              <a:t>Super Bowl </a:t>
            </a:r>
            <a:r>
              <a:rPr lang="en-US" dirty="0">
                <a:solidFill>
                  <a:srgbClr val="2CAE12"/>
                </a:solidFill>
              </a:rPr>
              <a:t>Math</a:t>
            </a:r>
            <a:endParaRPr lang="en-US" dirty="0"/>
          </a:p>
        </p:txBody>
      </p:sp>
      <p:sp>
        <p:nvSpPr>
          <p:cNvPr id="3" name="Content Placeholder 2"/>
          <p:cNvSpPr>
            <a:spLocks noGrp="1"/>
          </p:cNvSpPr>
          <p:nvPr>
            <p:ph idx="1"/>
          </p:nvPr>
        </p:nvSpPr>
        <p:spPr>
          <a:xfrm>
            <a:off x="381000" y="1066800"/>
            <a:ext cx="11544300" cy="5096493"/>
          </a:xfrm>
        </p:spPr>
        <p:txBody>
          <a:bodyPr>
            <a:noAutofit/>
          </a:bodyPr>
          <a:lstStyle/>
          <a:p>
            <a:pPr>
              <a:spcAft>
                <a:spcPts val="2400"/>
              </a:spcAft>
            </a:pPr>
            <a:r>
              <a:rPr lang="en-US" sz="2400" dirty="0"/>
              <a:t>National price for a :30 second commercial in the 2024 Super Bowl = $7 million dollars</a:t>
            </a:r>
          </a:p>
          <a:p>
            <a:pPr>
              <a:spcAft>
                <a:spcPts val="2400"/>
              </a:spcAft>
            </a:pPr>
            <a:r>
              <a:rPr lang="en-US" sz="2400" dirty="0"/>
              <a:t>Total number of viewers = 120.3 million </a:t>
            </a:r>
          </a:p>
          <a:p>
            <a:pPr>
              <a:spcAft>
                <a:spcPts val="2400"/>
              </a:spcAft>
            </a:pPr>
            <a:r>
              <a:rPr lang="en-US" sz="2400" dirty="0"/>
              <a:t>Cost to reach one viewer = 5.8¢ per person</a:t>
            </a:r>
          </a:p>
          <a:p>
            <a:pPr>
              <a:spcAft>
                <a:spcPts val="2400"/>
              </a:spcAft>
            </a:pPr>
            <a:r>
              <a:rPr lang="en-US" sz="2400" dirty="0"/>
              <a:t>Easy math to break down the cost to reach one person</a:t>
            </a:r>
          </a:p>
          <a:p>
            <a:pPr>
              <a:spcAft>
                <a:spcPts val="2400"/>
              </a:spcAft>
            </a:pPr>
            <a:r>
              <a:rPr lang="en-US" sz="2400" dirty="0"/>
              <a:t>Most expensive spot to buy is the Super Bowl. The most expensive Super Bowl spot cost each Super Bowl advertiser only 5.8 cents to reach one person. Use an example from your station, and you will likely find a spot in a news daypart that comes in $0.01 per person.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Tree>
    <p:extLst>
      <p:ext uri="{BB962C8B-B14F-4D97-AF65-F5344CB8AC3E}">
        <p14:creationId xmlns:p14="http://schemas.microsoft.com/office/powerpoint/2010/main" val="352984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707886"/>
          </a:xfrm>
        </p:spPr>
        <p:txBody>
          <a:bodyPr/>
          <a:lstStyle/>
          <a:p>
            <a:pPr>
              <a:lnSpc>
                <a:spcPct val="100000"/>
              </a:lnSpc>
              <a:spcAft>
                <a:spcPts val="600"/>
              </a:spcAft>
            </a:pPr>
            <a:r>
              <a:rPr lang="en-US" dirty="0"/>
              <a:t>2024 Auto Events </a:t>
            </a:r>
            <a:r>
              <a:rPr lang="en-US" dirty="0">
                <a:solidFill>
                  <a:srgbClr val="2CAE12"/>
                </a:solidFill>
              </a:rPr>
              <a:t>Calendar</a:t>
            </a:r>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pPr/>
              <a:t>66</a:t>
            </a:fld>
            <a:endParaRPr lang="en-US" dirty="0"/>
          </a:p>
        </p:txBody>
      </p:sp>
      <p:graphicFrame>
        <p:nvGraphicFramePr>
          <p:cNvPr id="9" name="Content Placeholder 3"/>
          <p:cNvGraphicFramePr>
            <a:graphicFrameLocks/>
          </p:cNvGraphicFramePr>
          <p:nvPr/>
        </p:nvGraphicFramePr>
        <p:xfrm>
          <a:off x="1573160" y="961468"/>
          <a:ext cx="9326852" cy="5293282"/>
        </p:xfrm>
        <a:graphic>
          <a:graphicData uri="http://schemas.openxmlformats.org/drawingml/2006/table">
            <a:tbl>
              <a:tblPr firstRow="1" bandRow="1"/>
              <a:tblGrid>
                <a:gridCol w="5347392">
                  <a:extLst>
                    <a:ext uri="{9D8B030D-6E8A-4147-A177-3AD203B41FA5}">
                      <a16:colId xmlns:a16="http://schemas.microsoft.com/office/drawing/2014/main" val="20000"/>
                    </a:ext>
                  </a:extLst>
                </a:gridCol>
                <a:gridCol w="3979460">
                  <a:extLst>
                    <a:ext uri="{9D8B030D-6E8A-4147-A177-3AD203B41FA5}">
                      <a16:colId xmlns:a16="http://schemas.microsoft.com/office/drawing/2014/main" val="20001"/>
                    </a:ext>
                  </a:extLst>
                </a:gridCol>
              </a:tblGrid>
              <a:tr h="385256">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nSpc>
                          <a:spcPct val="100000"/>
                        </a:lnSpc>
                      </a:pPr>
                      <a:r>
                        <a:rPr lang="en-US" sz="1800" b="1" dirty="0">
                          <a:solidFill>
                            <a:srgbClr val="2CAE12"/>
                          </a:solidFill>
                        </a:rPr>
                        <a:t>Event</a:t>
                      </a:r>
                    </a:p>
                  </a:txBody>
                  <a:tcPr anchor="b">
                    <a:lnL w="12700" cmpd="sng">
                      <a:noFill/>
                    </a:lnL>
                    <a:lnR w="9525" cap="flat" cmpd="sng" algn="ctr">
                      <a:solidFill>
                        <a:srgbClr val="1C1C1C">
                          <a:lumMod val="50000"/>
                          <a:lumOff val="50000"/>
                        </a:srgb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gn="ctr">
                        <a:lnSpc>
                          <a:spcPct val="100000"/>
                        </a:lnSpc>
                      </a:pPr>
                      <a:r>
                        <a:rPr lang="en-US" sz="1800" b="1" dirty="0">
                          <a:solidFill>
                            <a:srgbClr val="2CAE12"/>
                          </a:solidFill>
                        </a:rPr>
                        <a:t>Timing &amp; Location</a:t>
                      </a:r>
                    </a:p>
                  </a:txBody>
                  <a:tcPr anchor="b">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942">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nSpc>
                          <a:spcPct val="100000"/>
                        </a:lnSpc>
                        <a:spcAft>
                          <a:spcPts val="200"/>
                        </a:spcAft>
                      </a:pPr>
                      <a:r>
                        <a:rPr lang="en-US" sz="1200" b="1" dirty="0">
                          <a:latin typeface="Tahoma" panose="020B0604030504040204" pitchFamily="34" charset="0"/>
                          <a:ea typeface="Tahoma" panose="020B0604030504040204" pitchFamily="34" charset="0"/>
                          <a:cs typeface="Tahoma" panose="020B0604030504040204" pitchFamily="34" charset="0"/>
                        </a:rPr>
                        <a:t>Trade &amp; Consumer</a:t>
                      </a:r>
                      <a:r>
                        <a:rPr lang="en-US" sz="1200" b="1" baseline="0"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Shows</a:t>
                      </a:r>
                    </a:p>
                  </a:txBody>
                  <a:tcP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171450" indent="-171450" algn="l" defTabSz="685800" rtl="0" eaLnBrk="1" latinLnBrk="0" hangingPunct="1">
                        <a:lnSpc>
                          <a:spcPct val="100000"/>
                        </a:lnSpc>
                        <a:spcAft>
                          <a:spcPts val="400"/>
                        </a:spcAft>
                        <a:buClr>
                          <a:schemeClr val="tx2"/>
                        </a:buClr>
                        <a:buFont typeface="Wingdings" panose="05000000000000000000" pitchFamily="2" charset="2"/>
                        <a:buChar char="§"/>
                      </a:pP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1"/>
                  </a:ext>
                </a:extLst>
              </a:tr>
              <a:tr h="1027350">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nSpc>
                          <a:spcPct val="100000"/>
                        </a:lnSpc>
                        <a:spcAft>
                          <a:spcPts val="400"/>
                        </a:spcAft>
                      </a:pPr>
                      <a:r>
                        <a:rPr lang="en-US" sz="1200" b="0" dirty="0">
                          <a:latin typeface="Tahoma" panose="020B0604030504040204" pitchFamily="34" charset="0"/>
                          <a:ea typeface="Tahoma" panose="020B0604030504040204" pitchFamily="34" charset="0"/>
                          <a:cs typeface="Tahoma" panose="020B0604030504040204" pitchFamily="34" charset="0"/>
                        </a:rPr>
                        <a:t>CES</a:t>
                      </a:r>
                    </a:p>
                    <a:p>
                      <a:pPr>
                        <a:lnSpc>
                          <a:spcPct val="100000"/>
                        </a:lnSpc>
                        <a:spcAft>
                          <a:spcPts val="400"/>
                        </a:spcAft>
                      </a:pPr>
                      <a:r>
                        <a:rPr lang="en-US" sz="1200" b="0" dirty="0" err="1">
                          <a:latin typeface="Tahoma" panose="020B0604030504040204" pitchFamily="34" charset="0"/>
                          <a:ea typeface="Tahoma" panose="020B0604030504040204" pitchFamily="34" charset="0"/>
                          <a:cs typeface="Tahoma" panose="020B0604030504040204" pitchFamily="34" charset="0"/>
                        </a:rPr>
                        <a:t>MediaPost’s</a:t>
                      </a:r>
                      <a:r>
                        <a:rPr lang="en-US" sz="1200" b="0" dirty="0">
                          <a:latin typeface="Tahoma" panose="020B0604030504040204" pitchFamily="34" charset="0"/>
                          <a:ea typeface="Tahoma" panose="020B0604030504040204" pitchFamily="34" charset="0"/>
                          <a:cs typeface="Tahoma" panose="020B0604030504040204" pitchFamily="34" charset="0"/>
                        </a:rPr>
                        <a:t> Automotive Conference</a:t>
                      </a:r>
                    </a:p>
                    <a:p>
                      <a:pPr>
                        <a:lnSpc>
                          <a:spcPct val="100000"/>
                        </a:lnSpc>
                        <a:spcAft>
                          <a:spcPts val="400"/>
                        </a:spcAft>
                      </a:pPr>
                      <a:r>
                        <a:rPr lang="en-US" sz="1200" b="0" dirty="0">
                          <a:latin typeface="Tahoma" panose="020B0604030504040204" pitchFamily="34" charset="0"/>
                          <a:ea typeface="Tahoma" panose="020B0604030504040204" pitchFamily="34" charset="0"/>
                          <a:cs typeface="Tahoma" panose="020B0604030504040204" pitchFamily="34" charset="0"/>
                        </a:rPr>
                        <a:t>Automotive Retail 2024 Reuters</a:t>
                      </a:r>
                    </a:p>
                    <a:p>
                      <a:pPr>
                        <a:lnSpc>
                          <a:spcPct val="100000"/>
                        </a:lnSpc>
                        <a:spcAft>
                          <a:spcPts val="400"/>
                        </a:spcAft>
                      </a:pPr>
                      <a:r>
                        <a:rPr lang="en-US" sz="1200" b="0" dirty="0" err="1">
                          <a:latin typeface="Tahoma" panose="020B0604030504040204" pitchFamily="34" charset="0"/>
                          <a:ea typeface="Tahoma" panose="020B0604030504040204" pitchFamily="34" charset="0"/>
                          <a:cs typeface="Tahoma" panose="020B0604030504040204" pitchFamily="34" charset="0"/>
                        </a:rPr>
                        <a:t>Thinkla</a:t>
                      </a:r>
                      <a:r>
                        <a:rPr lang="en-US" sz="1200" b="0" dirty="0">
                          <a:latin typeface="Tahoma" panose="020B0604030504040204" pitchFamily="34" charset="0"/>
                          <a:ea typeface="Tahoma" panose="020B0604030504040204" pitchFamily="34" charset="0"/>
                          <a:cs typeface="Tahoma" panose="020B0604030504040204" pitchFamily="34" charset="0"/>
                        </a:rPr>
                        <a:t>  Auto Conference</a:t>
                      </a:r>
                      <a:endParaRPr lang="en-US" sz="1200" b="1" dirty="0">
                        <a:latin typeface="Tahoma" panose="020B0604030504040204" pitchFamily="34" charset="0"/>
                        <a:ea typeface="Tahoma" panose="020B0604030504040204" pitchFamily="34" charset="0"/>
                        <a:cs typeface="Tahoma" panose="020B0604030504040204" pitchFamily="34" charset="0"/>
                      </a:endParaRPr>
                    </a:p>
                  </a:txBody>
                  <a:tcP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indent="0" algn="l" defTabSz="685800" rtl="0" eaLnBrk="1" latinLnBrk="0" hangingPunct="1">
                        <a:lnSpc>
                          <a:spcPct val="100000"/>
                        </a:lnSpc>
                        <a:spcAft>
                          <a:spcPts val="400"/>
                        </a:spcAft>
                        <a:buClr>
                          <a:schemeClr val="tx2"/>
                        </a:buClr>
                        <a:buFontTx/>
                        <a:buNone/>
                      </a:pPr>
                      <a:r>
                        <a:rPr lang="es-E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Jan. 9-12  Las Vegas, Nevada</a:t>
                      </a:r>
                    </a:p>
                    <a:p>
                      <a:pPr marL="0" indent="0" algn="l" defTabSz="685800" rtl="0" eaLnBrk="1" latinLnBrk="0" hangingPunct="1">
                        <a:lnSpc>
                          <a:spcPct val="100000"/>
                        </a:lnSpc>
                        <a:spcAft>
                          <a:spcPts val="400"/>
                        </a:spcAft>
                        <a:buClr>
                          <a:schemeClr val="tx2"/>
                        </a:buClr>
                        <a:buFontTx/>
                        <a:buNone/>
                      </a:pPr>
                      <a:r>
                        <a:rPr lang="es-E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March 27 New York, New York</a:t>
                      </a:r>
                    </a:p>
                    <a:p>
                      <a:pPr marL="0" indent="0" algn="l" defTabSz="685800" rtl="0" eaLnBrk="1" latinLnBrk="0" hangingPunct="1">
                        <a:lnSpc>
                          <a:spcPct val="100000"/>
                        </a:lnSpc>
                        <a:spcAft>
                          <a:spcPts val="400"/>
                        </a:spcAft>
                        <a:buClr>
                          <a:schemeClr val="tx2"/>
                        </a:buClr>
                        <a:buFontTx/>
                        <a:buNone/>
                      </a:pPr>
                      <a:r>
                        <a:rPr lang="es-E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Oct 21-23 Detroit, Michigan</a:t>
                      </a:r>
                    </a:p>
                    <a:p>
                      <a:pPr marL="0" indent="0" algn="l" defTabSz="685800" rtl="0" eaLnBrk="1" latinLnBrk="0" hangingPunct="1">
                        <a:lnSpc>
                          <a:spcPct val="100000"/>
                        </a:lnSpc>
                        <a:spcAft>
                          <a:spcPts val="400"/>
                        </a:spcAft>
                        <a:buClr>
                          <a:schemeClr val="tx2"/>
                        </a:buClr>
                        <a:buFontTx/>
                        <a:buNone/>
                      </a:pPr>
                      <a:r>
                        <a:rPr lang="es-E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Oct. 24 Los </a:t>
                      </a:r>
                      <a:r>
                        <a:rPr lang="es-E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Angeles</a:t>
                      </a:r>
                      <a:r>
                        <a:rPr lang="es-E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California</a:t>
                      </a:r>
                    </a:p>
                  </a:txBody>
                  <a:tcP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2"/>
                  </a:ext>
                </a:extLst>
              </a:tr>
              <a:tr h="288942">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indent="0" algn="l" defTabSz="685800" rtl="0" eaLnBrk="1" fontAlgn="auto" latinLnBrk="0" hangingPunct="1">
                        <a:lnSpc>
                          <a:spcPct val="100000"/>
                        </a:lnSpc>
                        <a:spcBef>
                          <a:spcPts val="0"/>
                        </a:spcBef>
                        <a:spcAft>
                          <a:spcPts val="200"/>
                        </a:spcAft>
                        <a:buClrTx/>
                        <a:buSzTx/>
                        <a:buFontTx/>
                        <a:buNone/>
                        <a:tabLst/>
                        <a:defRPr/>
                      </a:pPr>
                      <a:r>
                        <a:rPr lang="en-US" sz="1200" b="1" dirty="0">
                          <a:latin typeface="Tahoma" panose="020B0604030504040204" pitchFamily="34" charset="0"/>
                          <a:ea typeface="Tahoma" panose="020B0604030504040204" pitchFamily="34" charset="0"/>
                          <a:cs typeface="Tahoma" panose="020B0604030504040204" pitchFamily="34" charset="0"/>
                        </a:rPr>
                        <a:t>J.D. Power Events</a:t>
                      </a:r>
                    </a:p>
                  </a:txBody>
                  <a:tcP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171450" indent="-171450" algn="l" defTabSz="685800" rtl="0" eaLnBrk="1" latinLnBrk="0" hangingPunct="1">
                        <a:lnSpc>
                          <a:spcPct val="100000"/>
                        </a:lnSpc>
                        <a:spcAft>
                          <a:spcPts val="400"/>
                        </a:spcAft>
                        <a:buClr>
                          <a:schemeClr val="tx2"/>
                        </a:buClr>
                        <a:buFont typeface="Wingdings" panose="05000000000000000000" pitchFamily="2" charset="2"/>
                        <a:buChar char="§"/>
                      </a:pP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3"/>
                  </a:ext>
                </a:extLst>
              </a:tr>
              <a:tr h="535078">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nSpc>
                          <a:spcPct val="100000"/>
                        </a:lnSpc>
                        <a:spcAft>
                          <a:spcPts val="400"/>
                        </a:spcAft>
                      </a:pPr>
                      <a:r>
                        <a:rPr lang="en-US" sz="1200" b="0" dirty="0">
                          <a:latin typeface="Tahoma" panose="020B0604030504040204" pitchFamily="34" charset="0"/>
                          <a:ea typeface="Tahoma" panose="020B0604030504040204" pitchFamily="34" charset="0"/>
                          <a:cs typeface="Tahoma" panose="020B0604030504040204" pitchFamily="34" charset="0"/>
                        </a:rPr>
                        <a:t>JD Power Auto Summit</a:t>
                      </a:r>
                    </a:p>
                    <a:p>
                      <a:pPr>
                        <a:lnSpc>
                          <a:spcPct val="100000"/>
                        </a:lnSpc>
                        <a:spcAft>
                          <a:spcPts val="400"/>
                        </a:spcAft>
                      </a:pPr>
                      <a:r>
                        <a:rPr lang="en-US" sz="1200" b="0" dirty="0">
                          <a:latin typeface="Tahoma" panose="020B0604030504040204" pitchFamily="34" charset="0"/>
                          <a:ea typeface="Tahoma" panose="020B0604030504040204" pitchFamily="34" charset="0"/>
                          <a:cs typeface="Tahoma" panose="020B0604030504040204" pitchFamily="34" charset="0"/>
                        </a:rPr>
                        <a:t>JD Power – Auto Forum</a:t>
                      </a:r>
                    </a:p>
                  </a:txBody>
                  <a:tcP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indent="0" algn="l" defTabSz="685800" rtl="0" eaLnBrk="1" latinLnBrk="0" hangingPunct="1">
                        <a:lnSpc>
                          <a:spcPct val="100000"/>
                        </a:lnSpc>
                        <a:spcAft>
                          <a:spcPts val="400"/>
                        </a:spcAft>
                        <a:buClr>
                          <a:schemeClr val="tx2"/>
                        </a:buClr>
                        <a:buFontTx/>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Jan. 23  Las Vegas, Nevada</a:t>
                      </a:r>
                    </a:p>
                    <a:p>
                      <a:pPr marL="0" indent="0" algn="l" defTabSz="685800" rtl="0" eaLnBrk="1" latinLnBrk="0" hangingPunct="1">
                        <a:lnSpc>
                          <a:spcPct val="100000"/>
                        </a:lnSpc>
                        <a:spcAft>
                          <a:spcPts val="400"/>
                        </a:spcAft>
                        <a:buClr>
                          <a:schemeClr val="tx2"/>
                        </a:buClr>
                        <a:buFontTx/>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April 15  New York, New York</a:t>
                      </a:r>
                    </a:p>
                  </a:txBody>
                  <a:tcP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4"/>
                  </a:ext>
                </a:extLst>
              </a:tr>
              <a:tr h="288942">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nSpc>
                          <a:spcPct val="100000"/>
                        </a:lnSpc>
                        <a:spcAft>
                          <a:spcPts val="200"/>
                        </a:spcAft>
                      </a:pPr>
                      <a:r>
                        <a:rPr lang="en-US" sz="1200" b="1" dirty="0">
                          <a:latin typeface="Tahoma" panose="020B0604030504040204" pitchFamily="34" charset="0"/>
                          <a:ea typeface="Tahoma" panose="020B0604030504040204" pitchFamily="34" charset="0"/>
                          <a:cs typeface="Tahoma" panose="020B0604030504040204" pitchFamily="34" charset="0"/>
                        </a:rPr>
                        <a:t>Auto Shows</a:t>
                      </a:r>
                    </a:p>
                  </a:txBody>
                  <a:tcP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171450" indent="-171450" algn="l" defTabSz="685800" rtl="0" eaLnBrk="1" latinLnBrk="0" hangingPunct="1">
                        <a:lnSpc>
                          <a:spcPct val="100000"/>
                        </a:lnSpc>
                        <a:spcAft>
                          <a:spcPts val="400"/>
                        </a:spcAft>
                        <a:buClr>
                          <a:schemeClr val="tx2"/>
                        </a:buClr>
                        <a:buFont typeface="Wingdings" panose="05000000000000000000" pitchFamily="2" charset="2"/>
                        <a:buChar char="§"/>
                      </a:pP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7"/>
                  </a:ext>
                </a:extLst>
              </a:tr>
              <a:tr h="735812">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nSpc>
                          <a:spcPct val="100000"/>
                        </a:lnSpc>
                        <a:spcAft>
                          <a:spcPts val="400"/>
                        </a:spcAft>
                      </a:pPr>
                      <a:r>
                        <a:rPr lang="en-US" sz="1200" b="0" dirty="0">
                          <a:latin typeface="Tahoma" panose="020B0604030504040204" pitchFamily="34" charset="0"/>
                          <a:ea typeface="Tahoma" panose="020B0604030504040204" pitchFamily="34" charset="0"/>
                          <a:cs typeface="Tahoma" panose="020B0604030504040204" pitchFamily="34" charset="0"/>
                        </a:rPr>
                        <a:t>Chicago Auto Show</a:t>
                      </a:r>
                    </a:p>
                    <a:p>
                      <a:pPr>
                        <a:lnSpc>
                          <a:spcPct val="100000"/>
                        </a:lnSpc>
                        <a:spcAft>
                          <a:spcPts val="400"/>
                        </a:spcAft>
                      </a:pPr>
                      <a:r>
                        <a:rPr lang="en-US" sz="1200" b="0" dirty="0">
                          <a:latin typeface="Tahoma" panose="020B0604030504040204" pitchFamily="34" charset="0"/>
                          <a:ea typeface="Tahoma" panose="020B0604030504040204" pitchFamily="34" charset="0"/>
                          <a:cs typeface="Tahoma" panose="020B0604030504040204" pitchFamily="34" charset="0"/>
                        </a:rPr>
                        <a:t>New York Auto Show</a:t>
                      </a:r>
                    </a:p>
                    <a:p>
                      <a:pPr>
                        <a:lnSpc>
                          <a:spcPct val="100000"/>
                        </a:lnSpc>
                        <a:spcAft>
                          <a:spcPts val="400"/>
                        </a:spcAft>
                      </a:pPr>
                      <a:r>
                        <a:rPr lang="en-US" sz="1200" b="0" dirty="0">
                          <a:latin typeface="Tahoma" panose="020B0604030504040204" pitchFamily="34" charset="0"/>
                          <a:ea typeface="Tahoma" panose="020B0604030504040204" pitchFamily="34" charset="0"/>
                          <a:cs typeface="Tahoma" panose="020B0604030504040204" pitchFamily="34" charset="0"/>
                        </a:rPr>
                        <a:t>Concours </a:t>
                      </a:r>
                      <a:r>
                        <a:rPr lang="en-US" sz="1200" b="0" dirty="0" err="1">
                          <a:latin typeface="Tahoma" panose="020B0604030504040204" pitchFamily="34" charset="0"/>
                          <a:ea typeface="Tahoma" panose="020B0604030504040204" pitchFamily="34" charset="0"/>
                          <a:cs typeface="Tahoma" panose="020B0604030504040204" pitchFamily="34" charset="0"/>
                        </a:rPr>
                        <a:t>d'Elegance</a:t>
                      </a:r>
                      <a:endParaRPr lang="en-US" sz="1200" b="0" dirty="0">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400"/>
                        </a:spcAft>
                      </a:pPr>
                      <a:r>
                        <a:rPr lang="en-US" sz="1200" b="0" dirty="0">
                          <a:latin typeface="Tahoma" panose="020B0604030504040204" pitchFamily="34" charset="0"/>
                          <a:ea typeface="Tahoma" panose="020B0604030504040204" pitchFamily="34" charset="0"/>
                          <a:cs typeface="Tahoma" panose="020B0604030504040204" pitchFamily="34" charset="0"/>
                        </a:rPr>
                        <a:t>Detroit Auto Show</a:t>
                      </a:r>
                    </a:p>
                    <a:p>
                      <a:pPr>
                        <a:lnSpc>
                          <a:spcPct val="100000"/>
                        </a:lnSpc>
                        <a:spcAft>
                          <a:spcPts val="400"/>
                        </a:spcAft>
                      </a:pPr>
                      <a:r>
                        <a:rPr lang="en-US" sz="1200" b="0" dirty="0">
                          <a:latin typeface="Tahoma" panose="020B0604030504040204" pitchFamily="34" charset="0"/>
                          <a:ea typeface="Tahoma" panose="020B0604030504040204" pitchFamily="34" charset="0"/>
                          <a:cs typeface="Tahoma" panose="020B0604030504040204" pitchFamily="34" charset="0"/>
                        </a:rPr>
                        <a:t>Los Angeles Auto Show</a:t>
                      </a:r>
                    </a:p>
                  </a:txBody>
                  <a:tcP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indent="0" algn="l" defTabSz="685800" rtl="0" eaLnBrk="1" latinLnBrk="0" hangingPunct="1">
                        <a:lnSpc>
                          <a:spcPct val="100000"/>
                        </a:lnSpc>
                        <a:spcAft>
                          <a:spcPts val="400"/>
                        </a:spcAft>
                        <a:buClr>
                          <a:schemeClr val="tx2"/>
                        </a:buClr>
                        <a:buFontTx/>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Feb. 10-19  Chicago, Illinois</a:t>
                      </a:r>
                    </a:p>
                    <a:p>
                      <a:pPr marL="0" indent="0" algn="l" defTabSz="685800" rtl="0" eaLnBrk="1" latinLnBrk="0" hangingPunct="1">
                        <a:lnSpc>
                          <a:spcPct val="100000"/>
                        </a:lnSpc>
                        <a:spcAft>
                          <a:spcPts val="400"/>
                        </a:spcAft>
                        <a:buClr>
                          <a:schemeClr val="tx2"/>
                        </a:buClr>
                        <a:buFontTx/>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March 28-April 7 New York, New York	</a:t>
                      </a:r>
                    </a:p>
                    <a:p>
                      <a:pPr marL="0" indent="0" algn="l" defTabSz="685800" rtl="0" eaLnBrk="1" latinLnBrk="0" hangingPunct="1">
                        <a:lnSpc>
                          <a:spcPct val="100000"/>
                        </a:lnSpc>
                        <a:spcAft>
                          <a:spcPts val="400"/>
                        </a:spcAft>
                        <a:buClr>
                          <a:schemeClr val="tx2"/>
                        </a:buClr>
                        <a:buFontTx/>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Aug. 16-18 Pebble Beach, California</a:t>
                      </a:r>
                    </a:p>
                    <a:p>
                      <a:pPr marL="0" indent="0" algn="l" defTabSz="685800" rtl="0" eaLnBrk="1" latinLnBrk="0" hangingPunct="1">
                        <a:lnSpc>
                          <a:spcPct val="100000"/>
                        </a:lnSpc>
                        <a:spcAft>
                          <a:spcPts val="400"/>
                        </a:spcAft>
                        <a:buClr>
                          <a:schemeClr val="tx2"/>
                        </a:buClr>
                        <a:buFontTx/>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Cancelled, Returning Jan 10-20, 2025, Detroit, Michigan</a:t>
                      </a:r>
                    </a:p>
                    <a:p>
                      <a:pPr marL="0" indent="0" algn="l" defTabSz="685800" rtl="0" eaLnBrk="1" latinLnBrk="0" hangingPunct="1">
                        <a:lnSpc>
                          <a:spcPct val="100000"/>
                        </a:lnSpc>
                        <a:spcAft>
                          <a:spcPts val="400"/>
                        </a:spcAft>
                        <a:buClr>
                          <a:schemeClr val="tx2"/>
                        </a:buClr>
                        <a:buFontTx/>
                        <a:buNone/>
                      </a:pPr>
                      <a:r>
                        <a:rPr lang="es-E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Nov. 22-Dec 1 Los </a:t>
                      </a:r>
                      <a:r>
                        <a:rPr lang="es-E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Angeles</a:t>
                      </a:r>
                      <a:r>
                        <a:rPr lang="es-E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California</a:t>
                      </a: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0008"/>
                  </a:ext>
                </a:extLst>
              </a:tr>
              <a:tr h="286050">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a:lnSpc>
                          <a:spcPct val="100000"/>
                        </a:lnSpc>
                        <a:spcAft>
                          <a:spcPts val="200"/>
                        </a:spcAft>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Dealer Events</a:t>
                      </a:r>
                    </a:p>
                  </a:txBody>
                  <a:tcP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171450" indent="-171450" algn="l" defTabSz="685800" rtl="0" eaLnBrk="1" latinLnBrk="0" hangingPunct="1">
                        <a:lnSpc>
                          <a:spcPct val="100000"/>
                        </a:lnSpc>
                        <a:spcAft>
                          <a:spcPts val="400"/>
                        </a:spcAft>
                        <a:buClr>
                          <a:schemeClr val="tx2"/>
                        </a:buClr>
                        <a:buFont typeface="Wingdings" panose="05000000000000000000" pitchFamily="2" charset="2"/>
                        <a:buChar char="§"/>
                      </a:pP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40249149"/>
                  </a:ext>
                </a:extLst>
              </a:tr>
              <a:tr h="300100">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b="0" dirty="0">
                          <a:latin typeface="Tahoma" panose="020B0604030504040204" pitchFamily="34" charset="0"/>
                          <a:ea typeface="Tahoma" panose="020B0604030504040204" pitchFamily="34" charset="0"/>
                          <a:cs typeface="Tahoma" panose="020B0604030504040204" pitchFamily="34" charset="0"/>
                        </a:rPr>
                        <a:t>NADA (National Auto Dealers Assoc) Show</a:t>
                      </a:r>
                    </a:p>
                  </a:txBody>
                  <a:tcP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lvl1pPr marL="0" algn="l" defTabSz="914400" rtl="0" eaLnBrk="1" latinLnBrk="0" hangingPunct="1">
                        <a:defRPr sz="1800" kern="1200">
                          <a:solidFill>
                            <a:schemeClr val="tx1"/>
                          </a:solidFill>
                          <a:latin typeface="Tahoma"/>
                          <a:cs typeface="Arial"/>
                        </a:defRPr>
                      </a:lvl1pPr>
                      <a:lvl2pPr marL="457200" algn="l" defTabSz="914400" rtl="0" eaLnBrk="1" latinLnBrk="0" hangingPunct="1">
                        <a:defRPr sz="1800" kern="1200">
                          <a:solidFill>
                            <a:schemeClr val="tx1"/>
                          </a:solidFill>
                          <a:latin typeface="Tahoma"/>
                          <a:cs typeface="Arial"/>
                        </a:defRPr>
                      </a:lvl2pPr>
                      <a:lvl3pPr marL="914400" algn="l" defTabSz="914400" rtl="0" eaLnBrk="1" latinLnBrk="0" hangingPunct="1">
                        <a:defRPr sz="1800" kern="1200">
                          <a:solidFill>
                            <a:schemeClr val="tx1"/>
                          </a:solidFill>
                          <a:latin typeface="Tahoma"/>
                          <a:cs typeface="Arial"/>
                        </a:defRPr>
                      </a:lvl3pPr>
                      <a:lvl4pPr marL="1371600" algn="l" defTabSz="914400" rtl="0" eaLnBrk="1" latinLnBrk="0" hangingPunct="1">
                        <a:defRPr sz="1800" kern="1200">
                          <a:solidFill>
                            <a:schemeClr val="tx1"/>
                          </a:solidFill>
                          <a:latin typeface="Tahoma"/>
                          <a:cs typeface="Arial"/>
                        </a:defRPr>
                      </a:lvl4pPr>
                      <a:lvl5pPr marL="1828800" algn="l" defTabSz="914400" rtl="0" eaLnBrk="1" latinLnBrk="0" hangingPunct="1">
                        <a:defRPr sz="1800" kern="1200">
                          <a:solidFill>
                            <a:schemeClr val="tx1"/>
                          </a:solidFill>
                          <a:latin typeface="Tahoma"/>
                          <a:cs typeface="Arial"/>
                        </a:defRPr>
                      </a:lvl5pPr>
                      <a:lvl6pPr marL="2286000" algn="l" defTabSz="914400" rtl="0" eaLnBrk="1" latinLnBrk="0" hangingPunct="1">
                        <a:defRPr sz="1800" kern="1200">
                          <a:solidFill>
                            <a:schemeClr val="tx1"/>
                          </a:solidFill>
                          <a:latin typeface="Tahoma"/>
                          <a:cs typeface="Arial"/>
                        </a:defRPr>
                      </a:lvl6pPr>
                      <a:lvl7pPr marL="2743200" algn="l" defTabSz="914400" rtl="0" eaLnBrk="1" latinLnBrk="0" hangingPunct="1">
                        <a:defRPr sz="1800" kern="1200">
                          <a:solidFill>
                            <a:schemeClr val="tx1"/>
                          </a:solidFill>
                          <a:latin typeface="Tahoma"/>
                          <a:cs typeface="Arial"/>
                        </a:defRPr>
                      </a:lvl7pPr>
                      <a:lvl8pPr marL="3200400" algn="l" defTabSz="914400" rtl="0" eaLnBrk="1" latinLnBrk="0" hangingPunct="1">
                        <a:defRPr sz="1800" kern="1200">
                          <a:solidFill>
                            <a:schemeClr val="tx1"/>
                          </a:solidFill>
                          <a:latin typeface="Tahoma"/>
                          <a:cs typeface="Arial"/>
                        </a:defRPr>
                      </a:lvl8pPr>
                      <a:lvl9pPr marL="3657600" algn="l" defTabSz="914400" rtl="0" eaLnBrk="1" latinLnBrk="0" hangingPunct="1">
                        <a:defRPr sz="1800" kern="1200">
                          <a:solidFill>
                            <a:schemeClr val="tx1"/>
                          </a:solidFill>
                          <a:latin typeface="Tahoma"/>
                          <a:cs typeface="Arial"/>
                        </a:defRPr>
                      </a:lvl9pPr>
                    </a:lstStyle>
                    <a:p>
                      <a:pPr marL="0" marR="0" lvl="0" indent="0" algn="l" defTabSz="685800" rtl="0" eaLnBrk="1" fontAlgn="auto" latinLnBrk="0" hangingPunct="1">
                        <a:lnSpc>
                          <a:spcPct val="100000"/>
                        </a:lnSpc>
                        <a:spcBef>
                          <a:spcPts val="0"/>
                        </a:spcBef>
                        <a:spcAft>
                          <a:spcPts val="400"/>
                        </a:spcAft>
                        <a:buClr>
                          <a:schemeClr val="tx2"/>
                        </a:buClr>
                        <a:buSzTx/>
                        <a:buFont typeface="Wingdings" panose="05000000000000000000" pitchFamily="2" charset="2"/>
                        <a:buNone/>
                        <a:tabLst/>
                        <a:defRP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Feb. 1-4 Las Vegas, Nevada</a:t>
                      </a:r>
                    </a:p>
                  </a:txBody>
                  <a:tcP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2492498904"/>
                  </a:ext>
                </a:extLst>
              </a:tr>
              <a:tr h="345743">
                <a:tc>
                  <a:txBody>
                    <a:bodyPr/>
                    <a:lstStyle/>
                    <a:p>
                      <a:pPr marL="0" algn="l" defTabSz="914400" rtl="0" eaLnBrk="1" latinLnBrk="0" hangingPunct="1">
                        <a:lnSpc>
                          <a:spcPct val="100000"/>
                        </a:lnSpc>
                        <a:spcAft>
                          <a:spcPts val="200"/>
                        </a:spcAft>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Automotive </a:t>
                      </a:r>
                      <a:r>
                        <a:rPr lang="en-US" sz="1200" b="1" kern="1200">
                          <a:solidFill>
                            <a:schemeClr val="tx1"/>
                          </a:solidFill>
                          <a:latin typeface="Tahoma" panose="020B0604030504040204" pitchFamily="34" charset="0"/>
                          <a:ea typeface="Tahoma" panose="020B0604030504040204" pitchFamily="34" charset="0"/>
                          <a:cs typeface="Tahoma" panose="020B0604030504040204" pitchFamily="34" charset="0"/>
                        </a:rPr>
                        <a:t>News Events</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indent="0" algn="l" defTabSz="685800" rtl="0" eaLnBrk="1" latinLnBrk="0" hangingPunct="1">
                        <a:lnSpc>
                          <a:spcPct val="100000"/>
                        </a:lnSpc>
                        <a:spcAft>
                          <a:spcPts val="400"/>
                        </a:spcAft>
                        <a:buClr>
                          <a:schemeClr val="tx2"/>
                        </a:buClr>
                        <a:buFont typeface="Wingdings" panose="05000000000000000000" pitchFamily="2" charset="2"/>
                        <a:buNone/>
                      </a:pP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640735933"/>
                  </a:ext>
                </a:extLst>
              </a:tr>
              <a:tr h="337839">
                <a:tc>
                  <a:txBody>
                    <a:bodyPr/>
                    <a:lstStyle/>
                    <a:p>
                      <a:pPr marL="0" algn="l" defTabSz="914400" rtl="0" eaLnBrk="1" latinLnBrk="0" hangingPunct="1">
                        <a:lnSpc>
                          <a:spcPct val="100000"/>
                        </a:lnSpc>
                        <a:spcAft>
                          <a:spcPts val="200"/>
                        </a:spcAft>
                      </a:pPr>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Retail Forum</a:t>
                      </a:r>
                    </a:p>
                  </a:txBody>
                  <a:tcPr>
                    <a:lnL w="12700" cmpd="sng">
                      <a:noFill/>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tc>
                  <a:txBody>
                    <a:bodyPr/>
                    <a:lstStyle/>
                    <a:p>
                      <a:pPr marL="0" indent="0" algn="l" defTabSz="685800" rtl="0" eaLnBrk="1" latinLnBrk="0" hangingPunct="1">
                        <a:lnSpc>
                          <a:spcPct val="100000"/>
                        </a:lnSpc>
                        <a:spcAft>
                          <a:spcPts val="400"/>
                        </a:spcAft>
                        <a:buClr>
                          <a:schemeClr val="tx2"/>
                        </a:buClr>
                        <a:buFont typeface="Wingdings" panose="05000000000000000000" pitchFamily="2" charset="2"/>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Feb. 1 Las Vegas, Nevada</a:t>
                      </a:r>
                    </a:p>
                  </a:txBody>
                  <a:tcPr>
                    <a:lnL w="9525" cap="flat" cmpd="sng" algn="ctr">
                      <a:solidFill>
                        <a:srgbClr val="1C1C1C">
                          <a:lumMod val="50000"/>
                          <a:lumOff val="50000"/>
                        </a:srgbClr>
                      </a:solidFill>
                      <a:prstDash val="solid"/>
                      <a:round/>
                      <a:headEnd type="none" w="med" len="med"/>
                      <a:tailEnd type="none" w="med" len="med"/>
                    </a:lnL>
                    <a:lnR w="9525" cap="flat" cmpd="sng" algn="ctr">
                      <a:solidFill>
                        <a:srgbClr val="1C1C1C">
                          <a:lumMod val="50000"/>
                          <a:lumOff val="50000"/>
                        </a:srgb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2FEF0"/>
                    </a:solidFill>
                  </a:tcPr>
                </a:tc>
                <a:extLst>
                  <a:ext uri="{0D108BD9-81ED-4DB2-BD59-A6C34878D82A}">
                    <a16:rowId xmlns:a16="http://schemas.microsoft.com/office/drawing/2014/main" val="1242084558"/>
                  </a:ext>
                </a:extLst>
              </a:tr>
            </a:tbl>
          </a:graphicData>
        </a:graphic>
      </p:graphicFrame>
    </p:spTree>
    <p:extLst>
      <p:ext uri="{BB962C8B-B14F-4D97-AF65-F5344CB8AC3E}">
        <p14:creationId xmlns:p14="http://schemas.microsoft.com/office/powerpoint/2010/main" val="1913474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a:lstStyle/>
          <a:p>
            <a:r>
              <a:rPr lang="en-US" dirty="0"/>
              <a:t>TVB Automotive Marketing &amp; Research Sources</a:t>
            </a:r>
          </a:p>
        </p:txBody>
      </p:sp>
      <p:sp>
        <p:nvSpPr>
          <p:cNvPr id="3" name="Content Placeholder 2"/>
          <p:cNvSpPr>
            <a:spLocks noGrp="1"/>
          </p:cNvSpPr>
          <p:nvPr>
            <p:ph idx="1"/>
          </p:nvPr>
        </p:nvSpPr>
        <p:spPr>
          <a:xfrm>
            <a:off x="381000" y="904240"/>
            <a:ext cx="11544300" cy="5096493"/>
          </a:xfrm>
        </p:spPr>
        <p:txBody>
          <a:bodyPr>
            <a:noAutofit/>
          </a:bodyPr>
          <a:lstStyle/>
          <a:p>
            <a:pPr>
              <a:spcAft>
                <a:spcPts val="800"/>
              </a:spcAft>
            </a:pPr>
            <a:r>
              <a:rPr lang="en-US" sz="2000" b="1" dirty="0"/>
              <a:t>TVB Automotive </a:t>
            </a:r>
            <a:r>
              <a:rPr lang="en-US" sz="2000" dirty="0"/>
              <a:t>– Steve Sturm’s quarterly report on the automotive industry</a:t>
            </a:r>
          </a:p>
          <a:p>
            <a:pPr>
              <a:spcAft>
                <a:spcPts val="800"/>
              </a:spcAft>
            </a:pPr>
            <a:r>
              <a:rPr lang="en-US" sz="2000" b="1" dirty="0"/>
              <a:t>Driving Automotive Revenue </a:t>
            </a:r>
            <a:r>
              <a:rPr lang="en-US" sz="2000" dirty="0"/>
              <a:t>– Monthly blog featuring insight, analysis and sales tips from Steve Sturm</a:t>
            </a:r>
          </a:p>
          <a:p>
            <a:pPr>
              <a:spcAft>
                <a:spcPts val="800"/>
              </a:spcAft>
            </a:pPr>
            <a:r>
              <a:rPr lang="en-US" sz="2000" b="1" dirty="0"/>
              <a:t>Automotive Success Stories </a:t>
            </a:r>
            <a:r>
              <a:rPr lang="en-US" sz="2000" dirty="0"/>
              <a:t>– Testimonials from advertisers</a:t>
            </a:r>
          </a:p>
          <a:p>
            <a:pPr>
              <a:spcAft>
                <a:spcPts val="800"/>
              </a:spcAft>
            </a:pPr>
            <a:r>
              <a:rPr lang="en-US" sz="2000" b="1" dirty="0"/>
              <a:t>Purchase Funnel </a:t>
            </a:r>
            <a:r>
              <a:rPr lang="en-US" sz="2000" dirty="0"/>
              <a:t>– Media influence on automotive consumers in various stages of the buying process</a:t>
            </a:r>
          </a:p>
          <a:p>
            <a:pPr>
              <a:spcAft>
                <a:spcPts val="800"/>
              </a:spcAft>
            </a:pPr>
            <a:r>
              <a:rPr lang="en-US" sz="2000" b="1" dirty="0"/>
              <a:t>American Conversation Study </a:t>
            </a:r>
            <a:r>
              <a:rPr lang="en-US" sz="2000" dirty="0"/>
              <a:t>– Local TV station news preferences among automotive category enthusiasts </a:t>
            </a:r>
          </a:p>
          <a:p>
            <a:pPr>
              <a:spcAft>
                <a:spcPts val="800"/>
              </a:spcAft>
            </a:pPr>
            <a:r>
              <a:rPr lang="en-US" sz="2000" b="1" dirty="0"/>
              <a:t>Media Comparisons </a:t>
            </a:r>
            <a:r>
              <a:rPr lang="en-US" sz="2000" dirty="0"/>
              <a:t>– Multi-media usage and effectiveness analysis, including media reach and media time spent </a:t>
            </a:r>
          </a:p>
          <a:p>
            <a:pPr>
              <a:spcAft>
                <a:spcPts val="800"/>
              </a:spcAft>
            </a:pPr>
            <a:r>
              <a:rPr lang="en-US" sz="2000" b="1" dirty="0"/>
              <a:t>Auto Ad Spending Media Share Allocation &amp; Auto Sales &amp; Market Share </a:t>
            </a:r>
            <a:r>
              <a:rPr lang="en-US" sz="2000" dirty="0"/>
              <a:t>– Vivvix ad spending </a:t>
            </a:r>
          </a:p>
          <a:p>
            <a:pPr>
              <a:spcAft>
                <a:spcPts val="800"/>
              </a:spcAft>
            </a:pPr>
            <a:r>
              <a:rPr lang="en-US" sz="2000" b="1" dirty="0"/>
              <a:t>Automotive News U.S. Auto Sales </a:t>
            </a:r>
            <a:r>
              <a:rPr lang="en-US" sz="2000" dirty="0"/>
              <a:t>– Automotive Sales Analysis</a:t>
            </a:r>
          </a:p>
          <a:p>
            <a:pPr>
              <a:spcAft>
                <a:spcPts val="800"/>
              </a:spcAft>
            </a:pPr>
            <a:r>
              <a:rPr lang="en-US" sz="2000" b="1" i="1" dirty="0"/>
              <a:t>Automotive News  </a:t>
            </a:r>
            <a:r>
              <a:rPr lang="en-US" sz="2000" dirty="0"/>
              <a:t>– Magazine link</a:t>
            </a:r>
          </a:p>
          <a:p>
            <a:pPr>
              <a:spcAft>
                <a:spcPts val="800"/>
              </a:spcAft>
            </a:pPr>
            <a:r>
              <a:rPr lang="en-US" sz="2000" b="1" dirty="0"/>
              <a:t>Industry News Aggregate </a:t>
            </a:r>
            <a:r>
              <a:rPr lang="en-US" sz="2000" dirty="0"/>
              <a:t>– database of articles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67</a:t>
            </a:fld>
            <a:endParaRPr lang="en-US" dirty="0"/>
          </a:p>
        </p:txBody>
      </p:sp>
    </p:spTree>
    <p:extLst>
      <p:ext uri="{BB962C8B-B14F-4D97-AF65-F5344CB8AC3E}">
        <p14:creationId xmlns:p14="http://schemas.microsoft.com/office/powerpoint/2010/main" val="17382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707886"/>
          </a:xfrm>
        </p:spPr>
        <p:txBody>
          <a:bodyPr/>
          <a:lstStyle/>
          <a:p>
            <a:pPr>
              <a:lnSpc>
                <a:spcPct val="100000"/>
              </a:lnSpc>
              <a:spcAft>
                <a:spcPts val="600"/>
              </a:spcAft>
            </a:pPr>
            <a:r>
              <a:rPr lang="en-US" dirty="0"/>
              <a:t>How Tier 1 &amp; 2 Buy </a:t>
            </a:r>
            <a:r>
              <a:rPr lang="en-US" dirty="0">
                <a:solidFill>
                  <a:srgbClr val="2CAE12"/>
                </a:solidFill>
              </a:rPr>
              <a:t>What You Need to Know</a:t>
            </a:r>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pPr/>
              <a:t>7</a:t>
            </a:fld>
            <a:endParaRPr lang="en-US" dirty="0"/>
          </a:p>
        </p:txBody>
      </p:sp>
      <p:graphicFrame>
        <p:nvGraphicFramePr>
          <p:cNvPr id="6" name="Content Placeholder 3"/>
          <p:cNvGraphicFramePr>
            <a:graphicFrameLocks/>
          </p:cNvGraphicFramePr>
          <p:nvPr/>
        </p:nvGraphicFramePr>
        <p:xfrm>
          <a:off x="381000" y="1051195"/>
          <a:ext cx="11556442" cy="5145148"/>
        </p:xfrm>
        <a:graphic>
          <a:graphicData uri="http://schemas.openxmlformats.org/drawingml/2006/table">
            <a:tbl>
              <a:tblPr firstRow="1" bandRow="1">
                <a:tableStyleId>{5940675A-B579-460E-94D1-54222C63F5DA}</a:tableStyleId>
              </a:tblPr>
              <a:tblGrid>
                <a:gridCol w="5950131">
                  <a:extLst>
                    <a:ext uri="{9D8B030D-6E8A-4147-A177-3AD203B41FA5}">
                      <a16:colId xmlns:a16="http://schemas.microsoft.com/office/drawing/2014/main" val="20000"/>
                    </a:ext>
                  </a:extLst>
                </a:gridCol>
                <a:gridCol w="5606311">
                  <a:extLst>
                    <a:ext uri="{9D8B030D-6E8A-4147-A177-3AD203B41FA5}">
                      <a16:colId xmlns:a16="http://schemas.microsoft.com/office/drawing/2014/main" val="20001"/>
                    </a:ext>
                  </a:extLst>
                </a:gridCol>
              </a:tblGrid>
              <a:tr h="350155">
                <a:tc>
                  <a:txBody>
                    <a:bodyPr/>
                    <a:lstStyle/>
                    <a:p>
                      <a:pPr algn="ctr">
                        <a:lnSpc>
                          <a:spcPct val="100000"/>
                        </a:lnSpc>
                      </a:pPr>
                      <a:r>
                        <a:rPr lang="en-US" sz="1800" b="1" dirty="0">
                          <a:solidFill>
                            <a:srgbClr val="2CAE12"/>
                          </a:solidFill>
                        </a:rPr>
                        <a:t>ENDEMIC</a:t>
                      </a:r>
                    </a:p>
                  </a:txBody>
                  <a:tcPr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2CAE12"/>
                          </a:solidFill>
                        </a:rPr>
                        <a:t>LIFESTYLE</a:t>
                      </a:r>
                    </a:p>
                  </a:txBody>
                  <a:tcPr anchor="b">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mpd="sng">
                      <a:noFill/>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79388">
                <a:tc>
                  <a:txBody>
                    <a:bodyPr/>
                    <a:lstStyle/>
                    <a:p>
                      <a:pPr marL="0" indent="0" algn="l" defTabSz="685800" rtl="0" eaLnBrk="1" latinLnBrk="0" hangingPunct="1">
                        <a:lnSpc>
                          <a:spcPct val="100000"/>
                        </a:lnSpc>
                        <a:spcAft>
                          <a:spcPts val="1200"/>
                        </a:spcAft>
                        <a:buClr>
                          <a:schemeClr val="tx2"/>
                        </a:buClr>
                        <a:buFontTx/>
                        <a:buNone/>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Most auto endemic media is purchased through the In-market Auto Upfront for the following year. </a:t>
                      </a:r>
                    </a:p>
                    <a:p>
                      <a:pPr marL="0" indent="0" algn="l" defTabSz="685800" rtl="0" eaLnBrk="1" latinLnBrk="0" hangingPunct="1">
                        <a:lnSpc>
                          <a:spcPct val="100000"/>
                        </a:lnSpc>
                        <a:spcAft>
                          <a:spcPts val="1200"/>
                        </a:spcAft>
                        <a:buClr>
                          <a:schemeClr val="tx2"/>
                        </a:buClr>
                        <a:buFontTx/>
                        <a:buNone/>
                      </a:pPr>
                      <a:r>
                        <a:rPr lang="en-US" sz="16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Planning Period: </a:t>
                      </a: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First RFP is received in July (Hyundai) and last RFP issued in December (Mazda); Domestic RFPs issued in Q3 and IO’s received in Q4.</a:t>
                      </a:r>
                    </a:p>
                    <a:p>
                      <a:pPr marL="0" indent="0" algn="l" defTabSz="685800" rtl="0" eaLnBrk="1" latinLnBrk="0" hangingPunct="1">
                        <a:lnSpc>
                          <a:spcPct val="100000"/>
                        </a:lnSpc>
                        <a:spcAft>
                          <a:spcPts val="400"/>
                        </a:spcAft>
                        <a:buClr>
                          <a:schemeClr val="tx2"/>
                        </a:buClr>
                        <a:buFontTx/>
                        <a:buNone/>
                      </a:pPr>
                      <a:r>
                        <a:rPr lang="en-US" sz="16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Buying Period: </a:t>
                      </a: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One year</a:t>
                      </a:r>
                    </a:p>
                    <a:p>
                      <a:pPr marL="171450" indent="-171450" algn="l" defTabSz="685800" rtl="0" eaLnBrk="1" latinLnBrk="0" hangingPunct="1">
                        <a:lnSpc>
                          <a:spcPct val="100000"/>
                        </a:lnSpc>
                        <a:spcAft>
                          <a:spcPts val="400"/>
                        </a:spcAft>
                        <a:buClr>
                          <a:schemeClr val="tx2"/>
                        </a:buClr>
                        <a:buFont typeface="Arial" panose="020B0604020202020204" pitchFamily="34" charset="0"/>
                        <a:buChar char="•"/>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Japanese OEMs (Toyota, Nissan, Honda) buy media within a Fiscal Year (Apr – Mar)</a:t>
                      </a:r>
                    </a:p>
                    <a:p>
                      <a:pPr marL="171450" indent="-171450" algn="l" defTabSz="685800" rtl="0" eaLnBrk="1" latinLnBrk="0" hangingPunct="1">
                        <a:lnSpc>
                          <a:spcPct val="100000"/>
                        </a:lnSpc>
                        <a:spcAft>
                          <a:spcPts val="400"/>
                        </a:spcAft>
                        <a:buClr>
                          <a:schemeClr val="tx2"/>
                        </a:buClr>
                        <a:buFont typeface="Arial" panose="020B0604020202020204" pitchFamily="34" charset="0"/>
                        <a:buChar char="•"/>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Korean OEMs (Hyundai, Kia) buy media within Calendar Year (Jan – Dec)</a:t>
                      </a:r>
                    </a:p>
                    <a:p>
                      <a:pPr marL="171450" indent="-171450" algn="l" defTabSz="685800" rtl="0" eaLnBrk="1" latinLnBrk="0" hangingPunct="1">
                        <a:lnSpc>
                          <a:spcPct val="100000"/>
                        </a:lnSpc>
                        <a:spcAft>
                          <a:spcPts val="1200"/>
                        </a:spcAft>
                        <a:buClr>
                          <a:schemeClr val="tx2"/>
                        </a:buClr>
                        <a:buFont typeface="Arial" panose="020B0604020202020204" pitchFamily="34" charset="0"/>
                        <a:buChar char="•"/>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Domestic &amp; European buy media within the Calendar Year</a:t>
                      </a:r>
                    </a:p>
                    <a:p>
                      <a:pPr marL="0" indent="0" algn="l" defTabSz="685800" rtl="0" eaLnBrk="1" latinLnBrk="0" hangingPunct="1">
                        <a:lnSpc>
                          <a:spcPct val="100000"/>
                        </a:lnSpc>
                        <a:spcAft>
                          <a:spcPts val="400"/>
                        </a:spcAft>
                        <a:buClr>
                          <a:schemeClr val="tx2"/>
                        </a:buClr>
                        <a:buFontTx/>
                        <a:buNone/>
                      </a:pPr>
                      <a:r>
                        <a:rPr lang="en-US" sz="16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Sales Event: </a:t>
                      </a: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Usually purchased separately (media typically consists of  Homepages and other High Awareness, Netblocks, CPA, and occasionally lifestyle sponsorships)</a:t>
                      </a:r>
                    </a:p>
                  </a:txBody>
                  <a:tcP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indent="0" algn="l" defTabSz="685800" rtl="0" eaLnBrk="1" latinLnBrk="0" hangingPunct="1">
                        <a:lnSpc>
                          <a:spcPct val="100000"/>
                        </a:lnSpc>
                        <a:spcAft>
                          <a:spcPts val="1200"/>
                        </a:spcAft>
                        <a:buClr>
                          <a:schemeClr val="tx2"/>
                        </a:buClr>
                        <a:buFontTx/>
                        <a:buNone/>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“Lifestyle” Media is purchased to support launch, high volume models. Budgets are allocated by model.</a:t>
                      </a:r>
                    </a:p>
                    <a:p>
                      <a:pPr marL="0" indent="0" algn="l" defTabSz="685800" rtl="0" eaLnBrk="1" latinLnBrk="0" hangingPunct="1">
                        <a:lnSpc>
                          <a:spcPct val="100000"/>
                        </a:lnSpc>
                        <a:spcAft>
                          <a:spcPts val="400"/>
                        </a:spcAft>
                        <a:buClr>
                          <a:schemeClr val="tx2"/>
                        </a:buClr>
                        <a:buFontTx/>
                        <a:buNone/>
                      </a:pPr>
                      <a:r>
                        <a:rPr lang="en-US" sz="16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Objectives:</a:t>
                      </a:r>
                    </a:p>
                    <a:p>
                      <a:pPr marL="0" indent="0" algn="l" defTabSz="685800" rtl="0" eaLnBrk="1" latinLnBrk="0" hangingPunct="1">
                        <a:lnSpc>
                          <a:spcPct val="100000"/>
                        </a:lnSpc>
                        <a:spcAft>
                          <a:spcPts val="400"/>
                        </a:spcAft>
                        <a:buClr>
                          <a:schemeClr val="tx2"/>
                        </a:buClr>
                        <a:buFontTx/>
                        <a:buNone/>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Brand awareness </a:t>
                      </a:r>
                    </a:p>
                    <a:p>
                      <a:pPr marL="0" indent="0" algn="l" defTabSz="685800" rtl="0" eaLnBrk="1" latinLnBrk="0" hangingPunct="1">
                        <a:lnSpc>
                          <a:spcPct val="100000"/>
                        </a:lnSpc>
                        <a:spcAft>
                          <a:spcPts val="400"/>
                        </a:spcAft>
                        <a:buClr>
                          <a:schemeClr val="tx2"/>
                        </a:buClr>
                        <a:buFontTx/>
                        <a:buNone/>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Increase familiarity &amp; consideration</a:t>
                      </a:r>
                    </a:p>
                    <a:p>
                      <a:pPr marL="0" indent="0" algn="l" defTabSz="685800" rtl="0" eaLnBrk="1" latinLnBrk="0" hangingPunct="1">
                        <a:lnSpc>
                          <a:spcPct val="100000"/>
                        </a:lnSpc>
                        <a:spcAft>
                          <a:spcPts val="1200"/>
                        </a:spcAft>
                        <a:buClr>
                          <a:schemeClr val="tx2"/>
                        </a:buClr>
                        <a:buFontTx/>
                        <a:buNone/>
                      </a:pPr>
                      <a:r>
                        <a:rPr lang="en-US" sz="16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Planning Period:</a:t>
                      </a: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RFP is issued at least 3 months in advance of start date</a:t>
                      </a:r>
                    </a:p>
                    <a:p>
                      <a:pPr marL="0" indent="0" algn="l" defTabSz="685800" rtl="0" eaLnBrk="1" latinLnBrk="0" hangingPunct="1">
                        <a:lnSpc>
                          <a:spcPct val="100000"/>
                        </a:lnSpc>
                        <a:spcAft>
                          <a:spcPts val="1200"/>
                        </a:spcAft>
                        <a:buClr>
                          <a:schemeClr val="tx2"/>
                        </a:buClr>
                        <a:buFontTx/>
                        <a:buNone/>
                      </a:pPr>
                      <a:r>
                        <a:rPr lang="en-US" sz="16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Typical Flight: </a:t>
                      </a: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3 - 9 months</a:t>
                      </a:r>
                    </a:p>
                    <a:p>
                      <a:pPr marL="0" indent="0" algn="l" defTabSz="685800" rtl="0" eaLnBrk="1" latinLnBrk="0" hangingPunct="1">
                        <a:lnSpc>
                          <a:spcPct val="100000"/>
                        </a:lnSpc>
                        <a:spcAft>
                          <a:spcPts val="400"/>
                        </a:spcAft>
                        <a:buClr>
                          <a:schemeClr val="tx2"/>
                        </a:buClr>
                        <a:buFontTx/>
                        <a:buNone/>
                      </a:pPr>
                      <a:r>
                        <a:rPr lang="en-US" sz="16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Strategy: </a:t>
                      </a: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RFP for unique, cross-screen, big idea that connects with the mindset or passions of the target audience</a:t>
                      </a:r>
                    </a:p>
                    <a:p>
                      <a:pPr marL="171450" indent="-171450" algn="l" defTabSz="685800" rtl="0" eaLnBrk="1" latinLnBrk="0" hangingPunct="1">
                        <a:lnSpc>
                          <a:spcPct val="100000"/>
                        </a:lnSpc>
                        <a:spcAft>
                          <a:spcPts val="1200"/>
                        </a:spcAft>
                        <a:buClr>
                          <a:schemeClr val="tx2"/>
                        </a:buClr>
                        <a:buFont typeface="Arial" panose="020B0604020202020204" pitchFamily="34" charset="0"/>
                        <a:buChar char="•"/>
                      </a:pPr>
                      <a:r>
                        <a:rPr lang="en-US" sz="16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Must </a:t>
                      </a: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be original * unique * innovative * allow for integration</a:t>
                      </a:r>
                    </a:p>
                    <a:p>
                      <a:pPr marL="0" indent="0" algn="l" defTabSz="685800" rtl="0" eaLnBrk="1" latinLnBrk="0" hangingPunct="1">
                        <a:lnSpc>
                          <a:spcPct val="100000"/>
                        </a:lnSpc>
                        <a:spcAft>
                          <a:spcPts val="400"/>
                        </a:spcAft>
                        <a:buClr>
                          <a:schemeClr val="tx2"/>
                        </a:buClr>
                        <a:buFontTx/>
                        <a:buNone/>
                      </a:pPr>
                      <a:r>
                        <a:rPr lang="en-US" sz="16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Homepages and Netblocks are considered for Brand Awareness</a:t>
                      </a:r>
                    </a:p>
                  </a:txBody>
                  <a:tcPr>
                    <a:lnL w="9525" cap="flat" cmpd="sng" algn="ctr">
                      <a:solidFill>
                        <a:schemeClr val="bg2">
                          <a:lumMod val="50000"/>
                          <a:lumOff val="5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2775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a:lstStyle/>
          <a:p>
            <a:r>
              <a:rPr lang="en-US" dirty="0">
                <a:latin typeface="Tahoma (headings)"/>
                <a:ea typeface="Tahoma" panose="020B0604030504040204" pitchFamily="34" charset="0"/>
                <a:cs typeface="Tahoma" panose="020B0604030504040204" pitchFamily="34" charset="0"/>
              </a:rPr>
              <a:t>2024 </a:t>
            </a:r>
            <a:r>
              <a:rPr lang="en-US" dirty="0">
                <a:solidFill>
                  <a:srgbClr val="2CAE12"/>
                </a:solidFill>
                <a:latin typeface="Tahoma (headings)"/>
                <a:ea typeface="Tahoma" panose="020B0604030504040204" pitchFamily="34" charset="0"/>
                <a:cs typeface="Tahoma" panose="020B0604030504040204" pitchFamily="34" charset="0"/>
              </a:rPr>
              <a:t>Major Model Launches</a:t>
            </a:r>
            <a:endParaRPr lang="en-US" dirty="0">
              <a:latin typeface="Tahoma (headings)"/>
              <a:ea typeface="Tahoma" panose="020B0604030504040204" pitchFamily="34" charset="0"/>
              <a:cs typeface="Tahoma" panose="020B0604030504040204" pitchFamily="34" charset="0"/>
            </a:endParaRPr>
          </a:p>
        </p:txBody>
      </p:sp>
      <p:graphicFrame>
        <p:nvGraphicFramePr>
          <p:cNvPr id="7" name="Content Placeholder 3"/>
          <p:cNvGraphicFramePr>
            <a:graphicFrameLocks/>
          </p:cNvGraphicFramePr>
          <p:nvPr/>
        </p:nvGraphicFramePr>
        <p:xfrm>
          <a:off x="1525560" y="838200"/>
          <a:ext cx="9088179" cy="5352697"/>
        </p:xfrm>
        <a:graphic>
          <a:graphicData uri="http://schemas.openxmlformats.org/drawingml/2006/table">
            <a:tbl>
              <a:tblPr firstRow="1" bandRow="1">
                <a:tableStyleId>{5940675A-B579-460E-94D1-54222C63F5DA}</a:tableStyleId>
              </a:tblPr>
              <a:tblGrid>
                <a:gridCol w="1661465">
                  <a:extLst>
                    <a:ext uri="{9D8B030D-6E8A-4147-A177-3AD203B41FA5}">
                      <a16:colId xmlns:a16="http://schemas.microsoft.com/office/drawing/2014/main" val="20000"/>
                    </a:ext>
                  </a:extLst>
                </a:gridCol>
                <a:gridCol w="3447507">
                  <a:extLst>
                    <a:ext uri="{9D8B030D-6E8A-4147-A177-3AD203B41FA5}">
                      <a16:colId xmlns:a16="http://schemas.microsoft.com/office/drawing/2014/main" val="20001"/>
                    </a:ext>
                  </a:extLst>
                </a:gridCol>
                <a:gridCol w="3979207">
                  <a:extLst>
                    <a:ext uri="{9D8B030D-6E8A-4147-A177-3AD203B41FA5}">
                      <a16:colId xmlns:a16="http://schemas.microsoft.com/office/drawing/2014/main" val="3179976328"/>
                    </a:ext>
                  </a:extLst>
                </a:gridCol>
              </a:tblGrid>
              <a:tr h="376837">
                <a:tc>
                  <a:txBody>
                    <a:bodyPr/>
                    <a:lstStyle/>
                    <a:p>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st</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nd</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4668866"/>
                  </a:ext>
                </a:extLst>
              </a:tr>
              <a:tr h="344876">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Acura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ZDX (new)</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85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0"/>
                  </a:ext>
                </a:extLst>
              </a:tr>
              <a:tr h="376837">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Alfa Romeo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latin typeface="Tahoma" panose="020B0604030504040204" pitchFamily="34" charset="0"/>
                          <a:ea typeface="Tahoma" panose="020B0604030504040204" pitchFamily="34" charset="0"/>
                          <a:cs typeface="Tahoma" panose="020B0604030504040204" pitchFamily="34" charset="0"/>
                        </a:rPr>
                        <a:t>33 Stradale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8"/>
                  </a:ext>
                </a:extLst>
              </a:tr>
              <a:tr h="591215">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Aston Martin</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latin typeface="Tahoma" panose="020B0604030504040204" pitchFamily="34" charset="0"/>
                          <a:ea typeface="Tahoma" panose="020B0604030504040204" pitchFamily="34" charset="0"/>
                          <a:cs typeface="Tahoma" panose="020B0604030504040204" pitchFamily="34" charset="0"/>
                        </a:rPr>
                        <a:t>Valhalla (new)</a:t>
                      </a:r>
                    </a:p>
                    <a:p>
                      <a:pPr algn="ct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Valour</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(new)</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50" b="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9"/>
                  </a:ext>
                </a:extLst>
              </a:tr>
              <a:tr h="405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Audi</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Q8 freshen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Q7 freshen </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Q4 E-</a:t>
                      </a: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tron</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freshen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Q6 E-</a:t>
                      </a: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tron</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2"/>
                  </a:ext>
                </a:extLst>
              </a:tr>
              <a:tr h="337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Bentley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Continental GT reengineering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latin typeface="Tahoma" panose="020B0604030504040204" pitchFamily="34" charset="0"/>
                          <a:ea typeface="Tahoma" panose="020B0604030504040204" pitchFamily="34" charset="0"/>
                          <a:cs typeface="Tahoma" panose="020B0604030504040204" pitchFamily="34" charset="0"/>
                        </a:rPr>
                        <a:t>Flying Spur freshen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4"/>
                  </a:ext>
                </a:extLst>
              </a:tr>
              <a:tr h="337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BMW</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X2 redesign</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X3 redesign</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4 Series freshen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11"/>
                  </a:ext>
                </a:extLst>
              </a:tr>
              <a:tr h="337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latin typeface="Tahoma" panose="020B0604030504040204" pitchFamily="34" charset="0"/>
                          <a:ea typeface="Tahoma" panose="020B0604030504040204" pitchFamily="34" charset="0"/>
                          <a:cs typeface="Tahoma" panose="020B0604030504040204" pitchFamily="34" charset="0"/>
                        </a:rPr>
                        <a:t>BrightDrop</a:t>
                      </a:r>
                      <a:endParaRPr lang="en-US" sz="18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48379977"/>
                  </a:ext>
                </a:extLst>
              </a:tr>
              <a:tr h="337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Buick</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Envision freshen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latin typeface="Tahoma" panose="020B0604030504040204" pitchFamily="34" charset="0"/>
                          <a:ea typeface="Tahoma" panose="020B0604030504040204" pitchFamily="34" charset="0"/>
                          <a:cs typeface="Tahoma" panose="020B0604030504040204" pitchFamily="34" charset="0"/>
                        </a:rPr>
                        <a:t>Electric crossover</a:t>
                      </a:r>
                    </a:p>
                    <a:p>
                      <a:pPr algn="ctr"/>
                      <a:r>
                        <a:rPr lang="en-US" sz="1650" b="0" dirty="0">
                          <a:latin typeface="Tahoma" panose="020B0604030504040204" pitchFamily="34" charset="0"/>
                          <a:ea typeface="Tahoma" panose="020B0604030504040204" pitchFamily="34" charset="0"/>
                          <a:cs typeface="Tahoma" panose="020B0604030504040204" pitchFamily="34" charset="0"/>
                        </a:rPr>
                        <a:t>Enclave redesign</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89026795"/>
                  </a:ext>
                </a:extLst>
              </a:tr>
              <a:tr h="337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Cadillac</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Escalade IQ (new)</a:t>
                      </a:r>
                    </a:p>
                    <a:p>
                      <a:pPr algn="ct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Celestiq</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(new)</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CT4/CT5 freshen?</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Optiq</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3964713561"/>
                  </a:ext>
                </a:extLst>
              </a:tr>
            </a:tbl>
          </a:graphicData>
        </a:graphic>
      </p:graphicFrame>
      <p:sp>
        <p:nvSpPr>
          <p:cNvPr id="5" name="Text Placeholder 4">
            <a:extLst>
              <a:ext uri="{FF2B5EF4-FFF2-40B4-BE49-F238E27FC236}">
                <a16:creationId xmlns:a16="http://schemas.microsoft.com/office/drawing/2014/main" id="{1EF367AD-796D-CAE3-30F0-3D972A16C7E1}"/>
              </a:ext>
            </a:extLst>
          </p:cNvPr>
          <p:cNvSpPr>
            <a:spLocks noGrp="1"/>
          </p:cNvSpPr>
          <p:nvPr>
            <p:ph type="body" sz="quarter" idx="13"/>
          </p:nvPr>
        </p:nvSpPr>
        <p:spPr>
          <a:xfrm>
            <a:off x="381000" y="6515354"/>
            <a:ext cx="9667351" cy="246221"/>
          </a:xfrm>
        </p:spPr>
        <p:txBody>
          <a:bodyPr/>
          <a:lstStyle/>
          <a:p>
            <a:r>
              <a:rPr lang="en-US" dirty="0"/>
              <a:t>Source: Automotive News</a:t>
            </a:r>
          </a:p>
        </p:txBody>
      </p:sp>
      <p:sp>
        <p:nvSpPr>
          <p:cNvPr id="3" name="Slide Number Placeholder 2">
            <a:extLst>
              <a:ext uri="{FF2B5EF4-FFF2-40B4-BE49-F238E27FC236}">
                <a16:creationId xmlns:a16="http://schemas.microsoft.com/office/drawing/2014/main" id="{BCB867E2-D1FF-9DE1-5380-B91884B09A3F}"/>
              </a:ext>
            </a:extLst>
          </p:cNvPr>
          <p:cNvSpPr>
            <a:spLocks noGrp="1"/>
          </p:cNvSpPr>
          <p:nvPr>
            <p:ph type="sldNum" sz="quarter" idx="12"/>
          </p:nvPr>
        </p:nvSpPr>
        <p:spPr/>
        <p:txBody>
          <a:bodyPr/>
          <a:lstStyle/>
          <a:p>
            <a:fld id="{BB88B489-69ED-4F0A-A940-13A5E0BFFCBC}" type="slidenum">
              <a:rPr lang="en-US" smtClean="0"/>
              <a:pPr/>
              <a:t>8</a:t>
            </a:fld>
            <a:endParaRPr lang="en-US" dirty="0"/>
          </a:p>
        </p:txBody>
      </p:sp>
    </p:spTree>
    <p:extLst>
      <p:ext uri="{BB962C8B-B14F-4D97-AF65-F5344CB8AC3E}">
        <p14:creationId xmlns:p14="http://schemas.microsoft.com/office/powerpoint/2010/main" val="411762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631"/>
            <a:ext cx="11455957" cy="646331"/>
          </a:xfrm>
        </p:spPr>
        <p:txBody>
          <a:bodyPr/>
          <a:lstStyle/>
          <a:p>
            <a:r>
              <a:rPr lang="en-US" dirty="0">
                <a:latin typeface="Tahoma (headings)"/>
                <a:ea typeface="Tahoma" panose="020B0604030504040204" pitchFamily="34" charset="0"/>
                <a:cs typeface="Tahoma" panose="020B0604030504040204" pitchFamily="34" charset="0"/>
              </a:rPr>
              <a:t>2024 </a:t>
            </a:r>
            <a:r>
              <a:rPr lang="en-US" dirty="0">
                <a:solidFill>
                  <a:srgbClr val="2CAE12"/>
                </a:solidFill>
                <a:latin typeface="Tahoma (headings)"/>
                <a:ea typeface="Tahoma" panose="020B0604030504040204" pitchFamily="34" charset="0"/>
                <a:cs typeface="Tahoma" panose="020B0604030504040204" pitchFamily="34" charset="0"/>
              </a:rPr>
              <a:t>Major Model Launches</a:t>
            </a:r>
            <a:endParaRPr lang="en-US" dirty="0">
              <a:latin typeface="Tahoma (headings)"/>
              <a:ea typeface="Tahoma" panose="020B0604030504040204" pitchFamily="34" charset="0"/>
              <a:cs typeface="Tahoma" panose="020B0604030504040204" pitchFamily="34" charset="0"/>
            </a:endParaRPr>
          </a:p>
        </p:txBody>
      </p:sp>
      <p:graphicFrame>
        <p:nvGraphicFramePr>
          <p:cNvPr id="7" name="Content Placeholder 3"/>
          <p:cNvGraphicFramePr>
            <a:graphicFrameLocks/>
          </p:cNvGraphicFramePr>
          <p:nvPr/>
        </p:nvGraphicFramePr>
        <p:xfrm>
          <a:off x="1533638" y="841968"/>
          <a:ext cx="9206095" cy="4899660"/>
        </p:xfrm>
        <a:graphic>
          <a:graphicData uri="http://schemas.openxmlformats.org/drawingml/2006/table">
            <a:tbl>
              <a:tblPr firstRow="1" bandRow="1">
                <a:tableStyleId>{5940675A-B579-460E-94D1-54222C63F5DA}</a:tableStyleId>
              </a:tblPr>
              <a:tblGrid>
                <a:gridCol w="1661465">
                  <a:extLst>
                    <a:ext uri="{9D8B030D-6E8A-4147-A177-3AD203B41FA5}">
                      <a16:colId xmlns:a16="http://schemas.microsoft.com/office/drawing/2014/main" val="20000"/>
                    </a:ext>
                  </a:extLst>
                </a:gridCol>
                <a:gridCol w="3447507">
                  <a:extLst>
                    <a:ext uri="{9D8B030D-6E8A-4147-A177-3AD203B41FA5}">
                      <a16:colId xmlns:a16="http://schemas.microsoft.com/office/drawing/2014/main" val="20001"/>
                    </a:ext>
                  </a:extLst>
                </a:gridCol>
                <a:gridCol w="4097123">
                  <a:extLst>
                    <a:ext uri="{9D8B030D-6E8A-4147-A177-3AD203B41FA5}">
                      <a16:colId xmlns:a16="http://schemas.microsoft.com/office/drawing/2014/main" val="3179976328"/>
                    </a:ext>
                  </a:extLst>
                </a:gridCol>
              </a:tblGrid>
              <a:tr h="380734">
                <a:tc>
                  <a:txBody>
                    <a:bodyPr/>
                    <a:lstStyle/>
                    <a:p>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st</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nd</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Half </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74668866"/>
                  </a:ext>
                </a:extLst>
              </a:tr>
              <a:tr h="1537581">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Chevrolet &amp; GMC</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latin typeface="Tahoma" panose="020B0604030504040204" pitchFamily="34" charset="0"/>
                          <a:ea typeface="Tahoma" panose="020B0604030504040204" pitchFamily="34" charset="0"/>
                          <a:cs typeface="Tahoma" panose="020B0604030504040204" pitchFamily="34" charset="0"/>
                        </a:rPr>
                        <a:t>Sierra EV (new)</a:t>
                      </a:r>
                    </a:p>
                    <a:p>
                      <a:pPr algn="ctr"/>
                      <a:r>
                        <a:rPr lang="en-US" sz="1650" b="0" dirty="0">
                          <a:latin typeface="Tahoma" panose="020B0604030504040204" pitchFamily="34" charset="0"/>
                          <a:ea typeface="Tahoma" panose="020B0604030504040204" pitchFamily="34" charset="0"/>
                          <a:cs typeface="Tahoma" panose="020B0604030504040204" pitchFamily="34" charset="0"/>
                        </a:rPr>
                        <a:t>Tahoe/Suburban</a:t>
                      </a:r>
                    </a:p>
                    <a:p>
                      <a:pPr algn="ctr"/>
                      <a:r>
                        <a:rPr lang="en-US" sz="1650" b="0" dirty="0">
                          <a:latin typeface="Tahoma" panose="020B0604030504040204" pitchFamily="34" charset="0"/>
                          <a:ea typeface="Tahoma" panose="020B0604030504040204" pitchFamily="34" charset="0"/>
                          <a:cs typeface="Tahoma" panose="020B0604030504040204" pitchFamily="34" charset="0"/>
                        </a:rPr>
                        <a:t>Yukon/Yukon XL freshen</a:t>
                      </a:r>
                    </a:p>
                    <a:p>
                      <a:pPr algn="ctr"/>
                      <a:r>
                        <a:rPr lang="en-US" sz="1650" b="0" dirty="0">
                          <a:latin typeface="Tahoma" panose="020B0604030504040204" pitchFamily="34" charset="0"/>
                          <a:ea typeface="Tahoma" panose="020B0604030504040204" pitchFamily="34" charset="0"/>
                          <a:cs typeface="Tahoma" panose="020B0604030504040204" pitchFamily="34" charset="0"/>
                        </a:rPr>
                        <a:t>Traverse redesign</a:t>
                      </a:r>
                    </a:p>
                    <a:p>
                      <a:pPr algn="ctr"/>
                      <a:r>
                        <a:rPr lang="en-US" sz="1650" b="0" dirty="0">
                          <a:latin typeface="Tahoma" panose="020B0604030504040204" pitchFamily="34" charset="0"/>
                          <a:ea typeface="Tahoma" panose="020B0604030504040204" pitchFamily="34" charset="0"/>
                          <a:cs typeface="Tahoma" panose="020B0604030504040204" pitchFamily="34" charset="0"/>
                        </a:rPr>
                        <a:t>Acadia redesign</a:t>
                      </a:r>
                    </a:p>
                    <a:p>
                      <a:pPr algn="ctr"/>
                      <a:r>
                        <a:rPr lang="en-US" sz="1650" b="0" dirty="0">
                          <a:latin typeface="Tahoma" panose="020B0604030504040204" pitchFamily="34" charset="0"/>
                          <a:ea typeface="Tahoma" panose="020B0604030504040204" pitchFamily="34" charset="0"/>
                          <a:cs typeface="Tahoma" panose="020B0604030504040204" pitchFamily="34" charset="0"/>
                        </a:rPr>
                        <a:t>Equinox redesign</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0"/>
                  </a:ext>
                </a:extLst>
              </a:tr>
              <a:tr h="351447">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Chrysler</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50" b="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8"/>
                  </a:ext>
                </a:extLst>
              </a:tr>
              <a:tr h="351447">
                <a:tc>
                  <a:txBody>
                    <a:bodyPr/>
                    <a:lstStyle/>
                    <a:p>
                      <a:r>
                        <a:rPr lang="en-US" sz="1800" b="1" dirty="0">
                          <a:latin typeface="Tahoma" panose="020B0604030504040204" pitchFamily="34" charset="0"/>
                          <a:ea typeface="Tahoma" panose="020B0604030504040204" pitchFamily="34" charset="0"/>
                          <a:cs typeface="Tahoma" panose="020B0604030504040204" pitchFamily="34" charset="0"/>
                        </a:rPr>
                        <a:t>Cruise</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latin typeface="Tahoma" panose="020B0604030504040204" pitchFamily="34" charset="0"/>
                          <a:ea typeface="Tahoma" panose="020B0604030504040204" pitchFamily="34" charset="0"/>
                          <a:cs typeface="Tahoma" panose="020B0604030504040204" pitchFamily="34" charset="0"/>
                        </a:rPr>
                        <a:t>Origin</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9"/>
                  </a:ext>
                </a:extLst>
              </a:tr>
              <a:tr h="571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Dodge </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Electric Charger coupe (new)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Electric Charger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2"/>
                  </a:ext>
                </a:extLst>
              </a:tr>
              <a:tr h="351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Ferrari</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err="1">
                          <a:solidFill>
                            <a:schemeClr val="tx1"/>
                          </a:solidFill>
                          <a:latin typeface="Tahoma" panose="020B0604030504040204" pitchFamily="34" charset="0"/>
                          <a:ea typeface="Tahoma" panose="020B0604030504040204" pitchFamily="34" charset="0"/>
                          <a:cs typeface="Tahoma" panose="020B0604030504040204" pitchFamily="34" charset="0"/>
                        </a:rPr>
                        <a:t>Purosangue</a:t>
                      </a: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 (new)</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P167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04"/>
                  </a:ext>
                </a:extLst>
              </a:tr>
              <a:tr h="351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Fiat</a:t>
                      </a: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500e (new)</a:t>
                      </a: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10011"/>
                  </a:ext>
                </a:extLst>
              </a:tr>
              <a:tr h="812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solidFill>
                          <a:latin typeface="Tahoma" panose="020B0604030504040204" pitchFamily="34" charset="0"/>
                          <a:ea typeface="Tahoma" panose="020B0604030504040204" pitchFamily="34" charset="0"/>
                          <a:cs typeface="Tahoma" panose="020B0604030504040204" pitchFamily="34" charset="0"/>
                        </a:rPr>
                        <a:t>Fisker</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endPar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CAE12"/>
                      </a:solidFill>
                      <a:prstDash val="solid"/>
                      <a:round/>
                      <a:headEnd type="none" w="med" len="med"/>
                      <a:tailEnd type="none" w="med" len="med"/>
                    </a:lnL>
                    <a:lnR w="12700" cap="flat" cmpd="sng" algn="ctr">
                      <a:solidFill>
                        <a:srgbClr val="2CAE12"/>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tc>
                  <a:txBody>
                    <a:bodyPr/>
                    <a:lstStyle/>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Alaska (new)</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Pear (new)</a:t>
                      </a:r>
                    </a:p>
                    <a:p>
                      <a:pPr algn="ctr"/>
                      <a:r>
                        <a:rPr lang="en-US" sz="1650" b="0" dirty="0">
                          <a:solidFill>
                            <a:schemeClr val="tx1"/>
                          </a:solidFill>
                          <a:latin typeface="Tahoma" panose="020B0604030504040204" pitchFamily="34" charset="0"/>
                          <a:ea typeface="Tahoma" panose="020B0604030504040204" pitchFamily="34" charset="0"/>
                          <a:cs typeface="Tahoma" panose="020B0604030504040204" pitchFamily="34" charset="0"/>
                        </a:rPr>
                        <a:t>Ronin (new)</a:t>
                      </a:r>
                    </a:p>
                  </a:txBody>
                  <a:tcPr anchor="ctr">
                    <a:lnL w="12700" cap="flat" cmpd="sng" algn="ctr">
                      <a:solidFill>
                        <a:srgbClr val="2CAE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2CAE12"/>
                      </a:solidFill>
                      <a:prstDash val="solid"/>
                      <a:round/>
                      <a:headEnd type="none" w="med" len="med"/>
                      <a:tailEnd type="none" w="med" len="med"/>
                    </a:lnT>
                    <a:lnB w="38100" cap="flat" cmpd="sng" algn="ctr">
                      <a:solidFill>
                        <a:srgbClr val="2CAE12"/>
                      </a:solidFill>
                      <a:prstDash val="solid"/>
                      <a:round/>
                      <a:headEnd type="none" w="med" len="med"/>
                      <a:tailEnd type="none" w="med" len="med"/>
                    </a:lnB>
                    <a:lnTlToBr w="12700" cmpd="sng">
                      <a:noFill/>
                      <a:prstDash val="solid"/>
                    </a:lnTlToBr>
                    <a:lnBlToTr w="12700" cmpd="sng">
                      <a:noFill/>
                      <a:prstDash val="solid"/>
                    </a:lnBlToTr>
                    <a:solidFill>
                      <a:srgbClr val="F3F3FF"/>
                    </a:solidFill>
                  </a:tcPr>
                </a:tc>
                <a:extLst>
                  <a:ext uri="{0D108BD9-81ED-4DB2-BD59-A6C34878D82A}">
                    <a16:rowId xmlns:a16="http://schemas.microsoft.com/office/drawing/2014/main" val="248379977"/>
                  </a:ext>
                </a:extLst>
              </a:tr>
            </a:tbl>
          </a:graphicData>
        </a:graphic>
      </p:graphicFrame>
      <p:sp>
        <p:nvSpPr>
          <p:cNvPr id="8" name="Text Placeholder 4">
            <a:extLst>
              <a:ext uri="{FF2B5EF4-FFF2-40B4-BE49-F238E27FC236}">
                <a16:creationId xmlns:a16="http://schemas.microsoft.com/office/drawing/2014/main" id="{D766EB32-39CC-2D63-CB8E-A7D007F6174F}"/>
              </a:ext>
            </a:extLst>
          </p:cNvPr>
          <p:cNvSpPr>
            <a:spLocks noGrp="1"/>
          </p:cNvSpPr>
          <p:nvPr>
            <p:ph type="body" sz="quarter" idx="13"/>
          </p:nvPr>
        </p:nvSpPr>
        <p:spPr>
          <a:xfrm>
            <a:off x="381000" y="6515354"/>
            <a:ext cx="9667351" cy="246221"/>
          </a:xfrm>
        </p:spPr>
        <p:txBody>
          <a:bodyPr/>
          <a:lstStyle/>
          <a:p>
            <a:r>
              <a:rPr lang="en-US" dirty="0"/>
              <a:t>Source: Automotive News</a:t>
            </a:r>
          </a:p>
        </p:txBody>
      </p:sp>
      <p:sp>
        <p:nvSpPr>
          <p:cNvPr id="3" name="Slide Number Placeholder 2">
            <a:extLst>
              <a:ext uri="{FF2B5EF4-FFF2-40B4-BE49-F238E27FC236}">
                <a16:creationId xmlns:a16="http://schemas.microsoft.com/office/drawing/2014/main" id="{1B018E07-5976-EC95-459D-1F4C9B0EE9B3}"/>
              </a:ext>
            </a:extLst>
          </p:cNvPr>
          <p:cNvSpPr>
            <a:spLocks noGrp="1"/>
          </p:cNvSpPr>
          <p:nvPr>
            <p:ph type="sldNum" sz="quarter" idx="12"/>
          </p:nvPr>
        </p:nvSpPr>
        <p:spPr/>
        <p:txBody>
          <a:bodyPr/>
          <a:lstStyle/>
          <a:p>
            <a:fld id="{BB88B489-69ED-4F0A-A940-13A5E0BFFCBC}" type="slidenum">
              <a:rPr lang="en-US" smtClean="0"/>
              <a:pPr/>
              <a:t>9</a:t>
            </a:fld>
            <a:endParaRPr lang="en-US" dirty="0"/>
          </a:p>
        </p:txBody>
      </p:sp>
    </p:spTree>
    <p:extLst>
      <p:ext uri="{BB962C8B-B14F-4D97-AF65-F5344CB8AC3E}">
        <p14:creationId xmlns:p14="http://schemas.microsoft.com/office/powerpoint/2010/main" val="3457393346"/>
      </p:ext>
    </p:extLst>
  </p:cSld>
  <p:clrMapOvr>
    <a:masterClrMapping/>
  </p:clrMapOvr>
</p:sld>
</file>

<file path=ppt/theme/theme1.xml><?xml version="1.0" encoding="utf-8"?>
<a:theme xmlns:a="http://schemas.openxmlformats.org/drawingml/2006/main" name="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agementLab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ngagementLab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EngagementLab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EngagementLab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8">
    <a:dk1>
      <a:srgbClr val="000000"/>
    </a:dk1>
    <a:lt1>
      <a:srgbClr val="FFFFFF"/>
    </a:lt1>
    <a:dk2>
      <a:srgbClr val="0000FF"/>
    </a:dk2>
    <a:lt2>
      <a:srgbClr val="1C1C1C"/>
    </a:lt2>
    <a:accent1>
      <a:srgbClr val="ABC7FF"/>
    </a:accent1>
    <a:accent2>
      <a:srgbClr val="FF0000"/>
    </a:accent2>
    <a:accent3>
      <a:srgbClr val="00CC00"/>
    </a:accent3>
    <a:accent4>
      <a:srgbClr val="000000"/>
    </a:accent4>
    <a:accent5>
      <a:srgbClr val="D2E0FF"/>
    </a:accent5>
    <a:accent6>
      <a:srgbClr val="E70000"/>
    </a:accent6>
    <a:hlink>
      <a:srgbClr val="0000FF"/>
    </a:hlink>
    <a:folHlink>
      <a:srgbClr val="00CC00"/>
    </a:folHlink>
  </a:clrScheme>
  <a:fontScheme name="Tahoma">
    <a:majorFont>
      <a:latin typeface="Tahoma"/>
      <a:ea typeface=""/>
      <a:cs typeface="Arial"/>
    </a:majorFont>
    <a:minorFont>
      <a:latin typeface="Tahoma"/>
      <a:ea typeface=""/>
      <a:cs typeface="Arial"/>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8">
    <a:dk1>
      <a:srgbClr val="000000"/>
    </a:dk1>
    <a:lt1>
      <a:srgbClr val="FFFFFF"/>
    </a:lt1>
    <a:dk2>
      <a:srgbClr val="0000FF"/>
    </a:dk2>
    <a:lt2>
      <a:srgbClr val="1C1C1C"/>
    </a:lt2>
    <a:accent1>
      <a:srgbClr val="ABC7FF"/>
    </a:accent1>
    <a:accent2>
      <a:srgbClr val="FF0000"/>
    </a:accent2>
    <a:accent3>
      <a:srgbClr val="00CC00"/>
    </a:accent3>
    <a:accent4>
      <a:srgbClr val="000000"/>
    </a:accent4>
    <a:accent5>
      <a:srgbClr val="D2E0FF"/>
    </a:accent5>
    <a:accent6>
      <a:srgbClr val="E70000"/>
    </a:accent6>
    <a:hlink>
      <a:srgbClr val="0000FF"/>
    </a:hlink>
    <a:folHlink>
      <a:srgbClr val="00CC00"/>
    </a:folHlink>
  </a:clrScheme>
  <a:fontScheme name="Tahoma">
    <a:majorFont>
      <a:latin typeface="Tahoma"/>
      <a:ea typeface=""/>
      <a:cs typeface="Arial"/>
    </a:majorFont>
    <a:minorFont>
      <a:latin typeface="Tahoma"/>
      <a:ea typeface=""/>
      <a:cs typeface="Arial"/>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8">
    <a:dk1>
      <a:srgbClr val="000000"/>
    </a:dk1>
    <a:lt1>
      <a:srgbClr val="FFFFFF"/>
    </a:lt1>
    <a:dk2>
      <a:srgbClr val="0000FF"/>
    </a:dk2>
    <a:lt2>
      <a:srgbClr val="1C1C1C"/>
    </a:lt2>
    <a:accent1>
      <a:srgbClr val="ABC7FF"/>
    </a:accent1>
    <a:accent2>
      <a:srgbClr val="FF0000"/>
    </a:accent2>
    <a:accent3>
      <a:srgbClr val="00CC00"/>
    </a:accent3>
    <a:accent4>
      <a:srgbClr val="000000"/>
    </a:accent4>
    <a:accent5>
      <a:srgbClr val="D2E0FF"/>
    </a:accent5>
    <a:accent6>
      <a:srgbClr val="E70000"/>
    </a:accent6>
    <a:hlink>
      <a:srgbClr val="0000FF"/>
    </a:hlink>
    <a:folHlink>
      <a:srgbClr val="00CC00"/>
    </a:folHlink>
  </a:clrScheme>
  <a:fontScheme name="Tahoma">
    <a:majorFont>
      <a:latin typeface="Tahoma"/>
      <a:ea typeface=""/>
      <a:cs typeface="Arial"/>
    </a:majorFont>
    <a:minorFont>
      <a:latin typeface="Tahoma"/>
      <a:ea typeface=""/>
      <a:cs typeface="Arial"/>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8">
    <a:dk1>
      <a:srgbClr val="000000"/>
    </a:dk1>
    <a:lt1>
      <a:srgbClr val="FFFFFF"/>
    </a:lt1>
    <a:dk2>
      <a:srgbClr val="0000FF"/>
    </a:dk2>
    <a:lt2>
      <a:srgbClr val="1C1C1C"/>
    </a:lt2>
    <a:accent1>
      <a:srgbClr val="ABC7FF"/>
    </a:accent1>
    <a:accent2>
      <a:srgbClr val="FF0000"/>
    </a:accent2>
    <a:accent3>
      <a:srgbClr val="00CC00"/>
    </a:accent3>
    <a:accent4>
      <a:srgbClr val="000000"/>
    </a:accent4>
    <a:accent5>
      <a:srgbClr val="D2E0FF"/>
    </a:accent5>
    <a:accent6>
      <a:srgbClr val="E70000"/>
    </a:accent6>
    <a:hlink>
      <a:srgbClr val="0000FF"/>
    </a:hlink>
    <a:folHlink>
      <a:srgbClr val="00CC00"/>
    </a:folHlink>
  </a:clrScheme>
  <a:fontScheme name="Tahoma">
    <a:majorFont>
      <a:latin typeface="Tahoma"/>
      <a:ea typeface=""/>
      <a:cs typeface="Arial"/>
    </a:majorFont>
    <a:minorFont>
      <a:latin typeface="Tahoma"/>
      <a:ea typeface=""/>
      <a:cs typeface="Arial"/>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TVB16x8_Standard</Template>
  <TotalTime>10269</TotalTime>
  <Words>6567</Words>
  <Application>Microsoft Office PowerPoint</Application>
  <PresentationFormat>Widescreen</PresentationFormat>
  <Paragraphs>1288</Paragraphs>
  <Slides>67</Slides>
  <Notes>15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67</vt:i4>
      </vt:variant>
    </vt:vector>
  </HeadingPairs>
  <TitlesOfParts>
    <vt:vector size="80" baseType="lpstr">
      <vt:lpstr>Arial</vt:lpstr>
      <vt:lpstr>Calibri</vt:lpstr>
      <vt:lpstr>Century Gothic</vt:lpstr>
      <vt:lpstr>Century Gothic Regular</vt:lpstr>
      <vt:lpstr>Georgia</vt:lpstr>
      <vt:lpstr>Tahoma</vt:lpstr>
      <vt:lpstr>Tahoma (headings)</vt:lpstr>
      <vt:lpstr>Wingdings</vt:lpstr>
      <vt:lpstr>Office Theme</vt:lpstr>
      <vt:lpstr>EngagementLabs</vt:lpstr>
      <vt:lpstr>1_EngagementLabs</vt:lpstr>
      <vt:lpstr>2_EngagementLabs</vt:lpstr>
      <vt:lpstr>3_EngagementLabs</vt:lpstr>
      <vt:lpstr>PowerPoint Presentation</vt:lpstr>
      <vt:lpstr>Contents</vt:lpstr>
      <vt:lpstr>Category Business Overview</vt:lpstr>
      <vt:lpstr>Category Business Overview</vt:lpstr>
      <vt:lpstr>Category Business Overview</vt:lpstr>
      <vt:lpstr>Category Structure What You Need to Know</vt:lpstr>
      <vt:lpstr>How Tier 1 &amp; 2 Buy What You Need to Know</vt:lpstr>
      <vt:lpstr>2024 Major Model Launches</vt:lpstr>
      <vt:lpstr>2024 Major Model Launches</vt:lpstr>
      <vt:lpstr>2024 Major Model Launches</vt:lpstr>
      <vt:lpstr>2024 Major Model Launches</vt:lpstr>
      <vt:lpstr>2024 Major Model Launches</vt:lpstr>
      <vt:lpstr>2024 Major Model Launches</vt:lpstr>
      <vt:lpstr>2024 Major Model Launches</vt:lpstr>
      <vt:lpstr>How Autos Buy General Timeline</vt:lpstr>
      <vt:lpstr>Timeline Major Model Launches</vt:lpstr>
      <vt:lpstr>Timeline Major Model Launches</vt:lpstr>
      <vt:lpstr>Timeline Major Model Launches</vt:lpstr>
      <vt:lpstr>Timeline Major Model Launches</vt:lpstr>
      <vt:lpstr>Timeline Major Model Launches</vt:lpstr>
      <vt:lpstr>Timeline Major Model Launches</vt:lpstr>
      <vt:lpstr>Timeline Major Model Launches</vt:lpstr>
      <vt:lpstr>Timeline Major Model Launches</vt:lpstr>
      <vt:lpstr>Timeline Major Model Launches</vt:lpstr>
      <vt:lpstr>Timeline Major Model Launches</vt:lpstr>
      <vt:lpstr>Timeline Major Model Launches</vt:lpstr>
      <vt:lpstr>Timeline Major Model Launches</vt:lpstr>
      <vt:lpstr>Automotive: Tier 1 Media Spend</vt:lpstr>
      <vt:lpstr>Tier 3: Ad Spending </vt:lpstr>
      <vt:lpstr>TV Dominates All Three Tiers</vt:lpstr>
      <vt:lpstr>Advertising Snapshot: Top 10</vt:lpstr>
      <vt:lpstr>Opportunity Accounts:   Advertising Revenue – Tier 1 </vt:lpstr>
      <vt:lpstr>Opportunity Accounts – Largest Increases/Declines Advertising Revenue and YOY Change Tier 1 </vt:lpstr>
      <vt:lpstr>Opportunity Accounts – Low Linear TV Share Total Linear TV Ad Revenue and Share of Spending – Tier 1</vt:lpstr>
      <vt:lpstr>Key Questions to Ask Dealer During Sales Meeting</vt:lpstr>
      <vt:lpstr>Purchase Funnel Study 2024 The Impact of Advertising on Purchase Behavior</vt:lpstr>
      <vt:lpstr>What Influenced Automotive Consumers Most</vt:lpstr>
      <vt:lpstr>Ad Exposure Does NOT Guarantee Importance, Except for TV</vt:lpstr>
      <vt:lpstr>Of Those that Cited TV as the Most Important, 68% Picked Broadcast TV</vt:lpstr>
      <vt:lpstr>Media Comparisons Study 2024: Automotive</vt:lpstr>
      <vt:lpstr>TV Has Highest Reach of Ad Supported Platforms Broadcast Leads the Way For Car Buyers</vt:lpstr>
      <vt:lpstr>Streaming with NO Advertising: Advertisers Cannot Reach these Viewers  </vt:lpstr>
      <vt:lpstr>Car Buyers Spend the  Most Time with Television </vt:lpstr>
      <vt:lpstr>Overcoming Auto Dealer Objections to  Buying Broadcast</vt:lpstr>
      <vt:lpstr>Auto Dealer Objection:</vt:lpstr>
      <vt:lpstr>3 Times As Many Respondents Viewed Programs With Ads on Linear TV on Their Larger Screen TV Set  Than on Their Smartphone</vt:lpstr>
      <vt:lpstr>A Measure of Engagement is How Much Time People Are Willing to Invest With a Platform Daily</vt:lpstr>
      <vt:lpstr>When Having A Choice Between Advertising Free and  Ad-Supported, More Households Choose Advertising Free</vt:lpstr>
      <vt:lpstr>Nielsen and Advertisers Focus on the  Percent of Viewing to Streaming</vt:lpstr>
      <vt:lpstr>Add Free Platforms are Useless to Advertisers.  Nielsen’s Gauge Does Not Tell the Whole Story.  Linear TV’s Share of What Advertisers Can Buy is 71%. Plan On it!</vt:lpstr>
      <vt:lpstr>Within the 42% Streaming, Not All Streaming Platforms Have Ads Tiered SVOD Adjusted Based on GfK SVOD Study</vt:lpstr>
      <vt:lpstr>Linear Television Represents  71% of Total Viewing with Ads</vt:lpstr>
      <vt:lpstr>Auto Dealer Objection:</vt:lpstr>
      <vt:lpstr>PowerPoint Presentation</vt:lpstr>
      <vt:lpstr>Broadcast reaches ALL ad supported viewing in   St. Louis, MO    </vt:lpstr>
      <vt:lpstr>The Programming of Choice is on Local TV Stations… 96 of the Top 100 Shows in the 2023-’24 Season Through March Were Broadcast</vt:lpstr>
      <vt:lpstr>Top 4 Cable</vt:lpstr>
      <vt:lpstr>For Auto Intenders in March ’24:  90 of the Top 100 Shows Were Broadcast</vt:lpstr>
      <vt:lpstr>Auto Dealer Objection:</vt:lpstr>
      <vt:lpstr>Broadcast Websites Added More Reach to Broadcast TV than Cable or Streaming</vt:lpstr>
      <vt:lpstr>Most Time Spent with TV Programs  is On Linear TV For New Car Buyers</vt:lpstr>
      <vt:lpstr>Auto Dealer Objection:</vt:lpstr>
      <vt:lpstr>The Cost to Reach One Person Using Spot TV</vt:lpstr>
      <vt:lpstr>The Cost to Reach One Person Using Spot TV  (by Daypart) </vt:lpstr>
      <vt:lpstr>Super Bowl Math</vt:lpstr>
      <vt:lpstr>2024 Auto Events Calendar</vt:lpstr>
      <vt:lpstr>TVB Automotive Marketing &amp; Research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Diane Hayes</cp:lastModifiedBy>
  <cp:revision>883</cp:revision>
  <cp:lastPrinted>2024-04-23T16:04:23Z</cp:lastPrinted>
  <dcterms:created xsi:type="dcterms:W3CDTF">2017-03-08T14:37:33Z</dcterms:created>
  <dcterms:modified xsi:type="dcterms:W3CDTF">2024-05-08T20:22:56Z</dcterms:modified>
</cp:coreProperties>
</file>