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6" r:id="rId1"/>
    <p:sldMasterId id="2147483804" r:id="rId2"/>
    <p:sldMasterId id="2147483884" r:id="rId3"/>
    <p:sldMasterId id="2147483922" r:id="rId4"/>
    <p:sldMasterId id="2147483935" r:id="rId5"/>
  </p:sldMasterIdLst>
  <p:notesMasterIdLst>
    <p:notesMasterId r:id="rId25"/>
  </p:notesMasterIdLst>
  <p:handoutMasterIdLst>
    <p:handoutMasterId r:id="rId26"/>
  </p:handoutMasterIdLst>
  <p:sldIdLst>
    <p:sldId id="256" r:id="rId6"/>
    <p:sldId id="920" r:id="rId7"/>
    <p:sldId id="940" r:id="rId8"/>
    <p:sldId id="944" r:id="rId9"/>
    <p:sldId id="2120625928" r:id="rId10"/>
    <p:sldId id="892" r:id="rId11"/>
    <p:sldId id="1100" r:id="rId12"/>
    <p:sldId id="2094" r:id="rId13"/>
    <p:sldId id="1102" r:id="rId14"/>
    <p:sldId id="2095" r:id="rId15"/>
    <p:sldId id="2096" r:id="rId16"/>
    <p:sldId id="2097" r:id="rId17"/>
    <p:sldId id="1222" r:id="rId18"/>
    <p:sldId id="2098" r:id="rId19"/>
    <p:sldId id="559" r:id="rId20"/>
    <p:sldId id="2120625929" r:id="rId21"/>
    <p:sldId id="370" r:id="rId22"/>
    <p:sldId id="510" r:id="rId23"/>
    <p:sldId id="365" r:id="rId2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76" userDrawn="1">
          <p15:clr>
            <a:srgbClr val="A4A3A4"/>
          </p15:clr>
        </p15:guide>
        <p15:guide id="4" pos="528" userDrawn="1">
          <p15:clr>
            <a:srgbClr val="A4A3A4"/>
          </p15:clr>
        </p15:guide>
        <p15:guide id="5" orient="horz" pos="672" userDrawn="1">
          <p15:clr>
            <a:srgbClr val="A4A3A4"/>
          </p15:clr>
        </p15:guide>
        <p15:guide id="6" orient="horz" pos="3840" userDrawn="1">
          <p15:clr>
            <a:srgbClr val="A4A3A4"/>
          </p15:clr>
        </p15:guide>
        <p15:guide id="7" orient="horz" pos="432" userDrawn="1">
          <p15:clr>
            <a:srgbClr val="A4A3A4"/>
          </p15:clr>
        </p15:guide>
        <p15:guide id="8" pos="20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5BC57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howGuides="1">
      <p:cViewPr varScale="1">
        <p:scale>
          <a:sx n="63" d="100"/>
          <a:sy n="63" d="100"/>
        </p:scale>
        <p:origin x="688" y="32"/>
      </p:cViewPr>
      <p:guideLst>
        <p:guide orient="horz" pos="2160"/>
        <p:guide pos="3840"/>
        <p:guide orient="horz" pos="576"/>
        <p:guide pos="528"/>
        <p:guide orient="horz" pos="672"/>
        <p:guide orient="horz" pos="3840"/>
        <p:guide orient="horz" pos="432"/>
        <p:guide pos="20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spc="0" baseline="0" dirty="0">
                <a:solidFill>
                  <a:prstClr val="black"/>
                </a:solidFill>
                <a:effectLst/>
              </a:rPr>
              <a:t>Daily Time Spent Yesterday </a:t>
            </a:r>
          </a:p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spc="0" baseline="0" dirty="0">
                <a:solidFill>
                  <a:prstClr val="black"/>
                </a:solidFill>
                <a:effectLst/>
              </a:rPr>
              <a:t>A18+ Plan to buy/lease auto in the next year</a:t>
            </a:r>
          </a:p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spc="0" baseline="0" dirty="0">
                <a:solidFill>
                  <a:prstClr val="black"/>
                </a:solidFill>
                <a:effectLst/>
              </a:rPr>
              <a:t>(In Hours:Minutes)</a:t>
            </a:r>
          </a:p>
        </c:rich>
      </c:tx>
      <c:layout>
        <c:manualLayout>
          <c:xMode val="edge"/>
          <c:yMode val="edge"/>
          <c:x val="0.58153221573109826"/>
          <c:y val="0.6476339354639494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1263517060367455"/>
          <c:y val="4.685174663012872E-2"/>
          <c:w val="0.56515519431038874"/>
          <c:h val="0.946479639364262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80ABFF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248D-4ABE-9EDC-0B4FA7E54FA6}"/>
              </c:ext>
            </c:extLst>
          </c:dPt>
          <c:dPt>
            <c:idx val="1"/>
            <c:invertIfNegative val="0"/>
            <c:bubble3D val="0"/>
            <c:spPr>
              <a:solidFill>
                <a:srgbClr val="3636FF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248D-4ABE-9EDC-0B4FA7E54FA6}"/>
              </c:ext>
            </c:extLst>
          </c:dPt>
          <c:dPt>
            <c:idx val="2"/>
            <c:invertIfNegative val="0"/>
            <c:bubble3D val="0"/>
            <c:spPr>
              <a:solidFill>
                <a:srgbClr val="787878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248D-4ABE-9EDC-0B4FA7E54FA6}"/>
              </c:ext>
            </c:extLst>
          </c:dPt>
          <c:dPt>
            <c:idx val="3"/>
            <c:invertIfNegative val="0"/>
            <c:bubble3D val="0"/>
            <c:spPr>
              <a:solidFill>
                <a:srgbClr val="809384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248D-4ABE-9EDC-0B4FA7E54FA6}"/>
              </c:ext>
            </c:extLst>
          </c:dPt>
          <c:dPt>
            <c:idx val="4"/>
            <c:invertIfNegative val="0"/>
            <c:bubble3D val="0"/>
            <c:spPr>
              <a:solidFill>
                <a:srgbClr val="FF0505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248D-4ABE-9EDC-0B4FA7E54FA6}"/>
              </c:ext>
            </c:extLst>
          </c:dPt>
          <c:dPt>
            <c:idx val="5"/>
            <c:invertIfNegative val="0"/>
            <c:bubble3D val="0"/>
            <c:spPr>
              <a:solidFill>
                <a:srgbClr val="CCE6B2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248D-4ABE-9EDC-0B4FA7E54FA6}"/>
              </c:ext>
            </c:extLst>
          </c:dPt>
          <c:dPt>
            <c:idx val="6"/>
            <c:invertIfNegative val="0"/>
            <c:bubble3D val="0"/>
            <c:spPr>
              <a:solidFill>
                <a:srgbClr val="FFA4FF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248D-4ABE-9EDC-0B4FA7E54FA6}"/>
              </c:ext>
            </c:extLst>
          </c:dPt>
          <c:dPt>
            <c:idx val="7"/>
            <c:invertIfNegative val="0"/>
            <c:bubble3D val="0"/>
            <c:spPr>
              <a:solidFill>
                <a:srgbClr val="67A1A1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248D-4ABE-9EDC-0B4FA7E54FA6}"/>
              </c:ext>
            </c:extLst>
          </c:dPt>
          <c:dPt>
            <c:idx val="8"/>
            <c:invertIfNegative val="0"/>
            <c:bubble3D val="0"/>
            <c:spPr>
              <a:solidFill>
                <a:srgbClr val="909C5E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248D-4ABE-9EDC-0B4FA7E54FA6}"/>
              </c:ext>
            </c:extLst>
          </c:dPt>
          <c:dPt>
            <c:idx val="9"/>
            <c:invertIfNegative val="0"/>
            <c:bubble3D val="0"/>
            <c:spPr>
              <a:solidFill>
                <a:srgbClr val="7A0B48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3-248D-4ABE-9EDC-0B4FA7E54FA6}"/>
              </c:ext>
            </c:extLst>
          </c:dPt>
          <c:dPt>
            <c:idx val="10"/>
            <c:invertIfNegative val="0"/>
            <c:bubble3D val="0"/>
            <c:spPr>
              <a:solidFill>
                <a:srgbClr val="CCCC00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5-248D-4ABE-9EDC-0B4FA7E54FA6}"/>
              </c:ext>
            </c:extLst>
          </c:dPt>
          <c:dPt>
            <c:idx val="11"/>
            <c:invertIfNegative val="0"/>
            <c:bubble3D val="0"/>
            <c:spPr>
              <a:solidFill>
                <a:srgbClr val="84F058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7-248D-4ABE-9EDC-0B4FA7E54FA6}"/>
              </c:ext>
            </c:extLst>
          </c:dPt>
          <c:dPt>
            <c:idx val="12"/>
            <c:invertIfNegative val="0"/>
            <c:bubble3D val="0"/>
            <c:spPr>
              <a:solidFill>
                <a:srgbClr val="059005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9-248D-4ABE-9EDC-0B4FA7E54FA6}"/>
              </c:ext>
            </c:extLst>
          </c:dPt>
          <c:dPt>
            <c:idx val="13"/>
            <c:invertIfNegative val="0"/>
            <c:bubble3D val="0"/>
            <c:spPr>
              <a:solidFill>
                <a:srgbClr val="FF6666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B-248D-4ABE-9EDC-0B4FA7E54FA6}"/>
              </c:ext>
            </c:extLst>
          </c:dPt>
          <c:dPt>
            <c:idx val="14"/>
            <c:invertIfNegative val="0"/>
            <c:bubble3D val="0"/>
            <c:spPr>
              <a:solidFill>
                <a:srgbClr val="8A0000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D-248D-4ABE-9EDC-0B4FA7E54FA6}"/>
              </c:ext>
            </c:extLst>
          </c:dPt>
          <c:dPt>
            <c:idx val="15"/>
            <c:invertIfNegative val="0"/>
            <c:bubble3D val="0"/>
            <c:spPr>
              <a:solidFill>
                <a:srgbClr val="FF730A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F-248D-4ABE-9EDC-0B4FA7E54FA6}"/>
              </c:ext>
            </c:extLst>
          </c:dPt>
          <c:dPt>
            <c:idx val="16"/>
            <c:invertIfNegative val="0"/>
            <c:bubble3D val="0"/>
            <c:spPr>
              <a:solidFill>
                <a:srgbClr val="F5AD99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1-248D-4ABE-9EDC-0B4FA7E54FA6}"/>
              </c:ext>
            </c:extLst>
          </c:dPt>
          <c:dPt>
            <c:idx val="17"/>
            <c:invertIfNegative val="0"/>
            <c:bubble3D val="0"/>
            <c:spPr>
              <a:solidFill>
                <a:srgbClr val="05A4D9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3-248D-4ABE-9EDC-0B4FA7E54FA6}"/>
              </c:ext>
            </c:extLst>
          </c:dPt>
          <c:dPt>
            <c:idx val="18"/>
            <c:invertIfNegative val="0"/>
            <c:bubble3D val="0"/>
            <c:spPr>
              <a:solidFill>
                <a:srgbClr val="FFFF05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5-248D-4ABE-9EDC-0B4FA7E54FA6}"/>
              </c:ext>
            </c:extLst>
          </c:dPt>
          <c:dPt>
            <c:idx val="19"/>
            <c:invertIfNegative val="0"/>
            <c:bubble3D val="0"/>
            <c:spPr>
              <a:solidFill>
                <a:srgbClr val="FFCCCC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7-248D-4ABE-9EDC-0B4FA7E54FA6}"/>
              </c:ext>
            </c:extLst>
          </c:dPt>
          <c:dPt>
            <c:idx val="20"/>
            <c:invertIfNegative val="0"/>
            <c:bubble3D val="0"/>
            <c:spPr>
              <a:solidFill>
                <a:srgbClr val="AA68DD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9-248D-4ABE-9EDC-0B4FA7E54FA6}"/>
              </c:ext>
            </c:extLst>
          </c:dPt>
          <c:dPt>
            <c:idx val="21"/>
            <c:invertIfNegative val="0"/>
            <c:bubble3D val="0"/>
            <c:spPr>
              <a:solidFill>
                <a:srgbClr val="B25E3C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B-248D-4ABE-9EDC-0B4FA7E54FA6}"/>
              </c:ext>
            </c:extLst>
          </c:dPt>
          <c:dPt>
            <c:idx val="22"/>
            <c:invertIfNegative val="0"/>
            <c:bubble3D val="0"/>
            <c:spPr>
              <a:solidFill>
                <a:srgbClr val="E80AAF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D-248D-4ABE-9EDC-0B4FA7E54FA6}"/>
              </c:ext>
            </c:extLst>
          </c:dPt>
          <c:dPt>
            <c:idx val="23"/>
            <c:invertIfNegative val="0"/>
            <c:bubble3D val="0"/>
            <c:spPr>
              <a:solidFill>
                <a:srgbClr val="430086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F-248D-4ABE-9EDC-0B4FA7E54FA6}"/>
              </c:ext>
            </c:extLst>
          </c:dPt>
          <c:dPt>
            <c:idx val="24"/>
            <c:invertIfNegative val="0"/>
            <c:bubble3D val="0"/>
            <c:spPr>
              <a:solidFill>
                <a:srgbClr val="B8B400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31-248D-4ABE-9EDC-0B4FA7E54F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Sheet1!$A$2:$A$26</c:f>
              <c:strCache>
                <c:ptCount val="25"/>
                <c:pt idx="0">
                  <c:v>Television (Broadcast/Cable)</c:v>
                </c:pt>
                <c:pt idx="1">
                  <c:v>Broadcast TV</c:v>
                </c:pt>
                <c:pt idx="2">
                  <c:v>Cable TV</c:v>
                </c:pt>
                <c:pt idx="3">
                  <c:v>Paid Streaming Programs on TV With Ads</c:v>
                </c:pt>
                <c:pt idx="4">
                  <c:v>Social Media</c:v>
                </c:pt>
                <c:pt idx="5">
                  <c:v>Free Streaming Programs on TV With Ads</c:v>
                </c:pt>
                <c:pt idx="6">
                  <c:v>Radio</c:v>
                </c:pt>
                <c:pt idx="7">
                  <c:v>Streaming Video Other Than TV Programs on Digital Media</c:v>
                </c:pt>
                <c:pt idx="8">
                  <c:v>Paid Streaming Programs on TV No Ads</c:v>
                </c:pt>
                <c:pt idx="9">
                  <c:v>Paid Streaming Programs on Digital Media With Ads</c:v>
                </c:pt>
                <c:pt idx="10">
                  <c:v>Streaming Video Other Than TV Programs on TV</c:v>
                </c:pt>
                <c:pt idx="11">
                  <c:v>Email</c:v>
                </c:pt>
                <c:pt idx="12">
                  <c:v>Search</c:v>
                </c:pt>
                <c:pt idx="13">
                  <c:v>Streaming Audio</c:v>
                </c:pt>
                <c:pt idx="14">
                  <c:v>Paid Streaming Programs on Digital Media No Ads</c:v>
                </c:pt>
                <c:pt idx="15">
                  <c:v>Newspapers</c:v>
                </c:pt>
                <c:pt idx="16">
                  <c:v>Free Streaming Programs on Digital Media With Ads</c:v>
                </c:pt>
                <c:pt idx="17">
                  <c:v>Broadcast TV News Websites/Apps</c:v>
                </c:pt>
                <c:pt idx="18">
                  <c:v>Magazines</c:v>
                </c:pt>
                <c:pt idx="19">
                  <c:v>Podcasts</c:v>
                </c:pt>
                <c:pt idx="20">
                  <c:v>Any other news website</c:v>
                </c:pt>
                <c:pt idx="21">
                  <c:v>Digital Newspaper</c:v>
                </c:pt>
                <c:pt idx="22">
                  <c:v>Local Radio Stations Websites/Apps</c:v>
                </c:pt>
                <c:pt idx="23">
                  <c:v>Cable News Channels' Websites/Apps</c:v>
                </c:pt>
                <c:pt idx="24">
                  <c:v>Digital Magazine</c:v>
                </c:pt>
              </c:strCache>
            </c:strRef>
          </c:cat>
          <c:val>
            <c:numRef>
              <c:f>Sheet1!$B$2:$B$26</c:f>
              <c:numCache>
                <c:formatCode>h:mm;@</c:formatCode>
                <c:ptCount val="25"/>
                <c:pt idx="0">
                  <c:v>0.23541666666666669</c:v>
                </c:pt>
                <c:pt idx="1">
                  <c:v>0.15347222222222223</c:v>
                </c:pt>
                <c:pt idx="2">
                  <c:v>8.1944444444444445E-2</c:v>
                </c:pt>
                <c:pt idx="3">
                  <c:v>5.486111111111111E-2</c:v>
                </c:pt>
                <c:pt idx="4">
                  <c:v>5.2777777777777778E-2</c:v>
                </c:pt>
                <c:pt idx="5">
                  <c:v>5.2083333333333336E-2</c:v>
                </c:pt>
                <c:pt idx="6">
                  <c:v>4.3750000000000004E-2</c:v>
                </c:pt>
                <c:pt idx="7">
                  <c:v>4.1666666666666664E-2</c:v>
                </c:pt>
                <c:pt idx="8">
                  <c:v>4.027777777777778E-2</c:v>
                </c:pt>
                <c:pt idx="9">
                  <c:v>3.9583333333333331E-2</c:v>
                </c:pt>
                <c:pt idx="10">
                  <c:v>3.6111111111111115E-2</c:v>
                </c:pt>
                <c:pt idx="11">
                  <c:v>3.3333333333333333E-2</c:v>
                </c:pt>
                <c:pt idx="12">
                  <c:v>3.1944444444444449E-2</c:v>
                </c:pt>
                <c:pt idx="13">
                  <c:v>1.6666666666666666E-2</c:v>
                </c:pt>
                <c:pt idx="14">
                  <c:v>1.6666666666666666E-2</c:v>
                </c:pt>
                <c:pt idx="15">
                  <c:v>1.4583333333333332E-2</c:v>
                </c:pt>
                <c:pt idx="16">
                  <c:v>1.2499999999999999E-2</c:v>
                </c:pt>
                <c:pt idx="17">
                  <c:v>1.0416666666666666E-2</c:v>
                </c:pt>
                <c:pt idx="18">
                  <c:v>1.0416666666666666E-2</c:v>
                </c:pt>
                <c:pt idx="19">
                  <c:v>9.7222222222222224E-3</c:v>
                </c:pt>
                <c:pt idx="20">
                  <c:v>8.3333333333333332E-3</c:v>
                </c:pt>
                <c:pt idx="21">
                  <c:v>4.8611111111111112E-3</c:v>
                </c:pt>
                <c:pt idx="22">
                  <c:v>4.8611111111111112E-3</c:v>
                </c:pt>
                <c:pt idx="23">
                  <c:v>4.1666666666666666E-3</c:v>
                </c:pt>
                <c:pt idx="24">
                  <c:v>3.472222222222222E-3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248D-4ABE-9EDC-0B4FA7E54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584619576"/>
        <c:axId val="584608600"/>
      </c:barChart>
      <c:catAx>
        <c:axId val="584619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608600"/>
        <c:crosses val="autoZero"/>
        <c:auto val="1"/>
        <c:lblAlgn val="ctr"/>
        <c:lblOffset val="100"/>
        <c:noMultiLvlLbl val="0"/>
      </c:catAx>
      <c:valAx>
        <c:axId val="584608600"/>
        <c:scaling>
          <c:orientation val="minMax"/>
        </c:scaling>
        <c:delete val="1"/>
        <c:axPos val="t"/>
        <c:numFmt formatCode="h:mm;@" sourceLinked="1"/>
        <c:majorTickMark val="none"/>
        <c:minorTickMark val="none"/>
        <c:tickLblPos val="none"/>
        <c:crossAx val="584619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61403508771929E-2"/>
          <c:y val="0.14389934192232831"/>
          <c:w val="0.97587719298245612"/>
          <c:h val="0.77096996941329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Saw/Heard/Read Ad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7"/>
                <c:pt idx="0">
                  <c:v>TV (Broadcast &amp; Cable)</c:v>
                </c:pt>
                <c:pt idx="1">
                  <c:v>Radio</c:v>
                </c:pt>
                <c:pt idx="2">
                  <c:v>Social media</c:v>
                </c:pt>
                <c:pt idx="3">
                  <c:v>Outdoor</c:v>
                </c:pt>
                <c:pt idx="4">
                  <c:v>Paid streaming TV with ads</c:v>
                </c:pt>
                <c:pt idx="5">
                  <c:v>Streaming video other than TV/movies w/ads</c:v>
                </c:pt>
                <c:pt idx="6">
                  <c:v>Free streaming TV w/ads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7"/>
                <c:pt idx="0">
                  <c:v>0.69499999999999995</c:v>
                </c:pt>
                <c:pt idx="1">
                  <c:v>0.27300000000000002</c:v>
                </c:pt>
                <c:pt idx="2">
                  <c:v>0.26200000000000001</c:v>
                </c:pt>
                <c:pt idx="3">
                  <c:v>0.24299999999999999</c:v>
                </c:pt>
                <c:pt idx="4">
                  <c:v>0.223</c:v>
                </c:pt>
                <c:pt idx="5">
                  <c:v>0.21</c:v>
                </c:pt>
                <c:pt idx="6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4-6C4F-B5E4-B9B852E42D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Important for Awareness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3539021225322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14-6C4F-B5E4-B9B852E42D6E}"/>
                </c:ext>
              </c:extLst>
            </c:dLbl>
            <c:dLbl>
              <c:idx val="1"/>
              <c:layout>
                <c:manualLayout>
                  <c:x val="0"/>
                  <c:y val="5.5126517749559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14-6C4F-B5E4-B9B852E42D6E}"/>
                </c:ext>
              </c:extLst>
            </c:dLbl>
            <c:dLbl>
              <c:idx val="2"/>
              <c:layout>
                <c:manualLayout>
                  <c:x val="-8.0408427840126275E-17"/>
                  <c:y val="5.34002224487904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14-6C4F-B5E4-B9B852E42D6E}"/>
                </c:ext>
              </c:extLst>
            </c:dLbl>
            <c:dLbl>
              <c:idx val="3"/>
              <c:layout>
                <c:manualLayout>
                  <c:x val="5.4824561403508769E-3"/>
                  <c:y val="5.34396144220964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8E-4EC8-B123-EAFAEBB189AB}"/>
                </c:ext>
              </c:extLst>
            </c:dLbl>
            <c:dLbl>
              <c:idx val="4"/>
              <c:layout>
                <c:manualLayout>
                  <c:x val="-1.6081685568025255E-16"/>
                  <c:y val="5.23804337751413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14-6C4F-B5E4-B9B852E42D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7"/>
                <c:pt idx="0">
                  <c:v>TV (Broadcast &amp; Cable)</c:v>
                </c:pt>
                <c:pt idx="1">
                  <c:v>Radio</c:v>
                </c:pt>
                <c:pt idx="2">
                  <c:v>Social media</c:v>
                </c:pt>
                <c:pt idx="3">
                  <c:v>Outdoor</c:v>
                </c:pt>
                <c:pt idx="4">
                  <c:v>Paid streaming TV with ads</c:v>
                </c:pt>
                <c:pt idx="5">
                  <c:v>Streaming video other than TV/movies w/ads</c:v>
                </c:pt>
                <c:pt idx="6">
                  <c:v>Free streaming TV w/ads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7"/>
                <c:pt idx="0">
                  <c:v>0.45500000000000002</c:v>
                </c:pt>
                <c:pt idx="1">
                  <c:v>0.05</c:v>
                </c:pt>
                <c:pt idx="2">
                  <c:v>4.5999999999999999E-2</c:v>
                </c:pt>
                <c:pt idx="3">
                  <c:v>3.2000000000000001E-2</c:v>
                </c:pt>
                <c:pt idx="4">
                  <c:v>0.05</c:v>
                </c:pt>
                <c:pt idx="5">
                  <c:v>0.03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714-6C4F-B5E4-B9B852E42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849484760"/>
        <c:axId val="849482800"/>
      </c:barChart>
      <c:catAx>
        <c:axId val="849484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49482800"/>
        <c:crosses val="autoZero"/>
        <c:auto val="1"/>
        <c:lblAlgn val="ctr"/>
        <c:lblOffset val="100"/>
        <c:noMultiLvlLbl val="0"/>
      </c:catAx>
      <c:valAx>
        <c:axId val="8494828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49484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18009531703273932"/>
          <c:y val="0.1244248771897303"/>
          <c:w val="0.66118343348528807"/>
          <c:h val="8.2289683037613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35993787714439"/>
          <c:y val="3.2596402635805315E-2"/>
          <c:w val="0.33721217128372871"/>
          <c:h val="0.8399812961515011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958-9D41-B168-691E55CB81A0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958-9D41-B168-691E55CB81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958-9D41-B168-691E55CB81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958-9D41-B168-691E55CB81A0}"/>
              </c:ext>
            </c:extLst>
          </c:dPt>
          <c:dLbls>
            <c:dLbl>
              <c:idx val="0"/>
              <c:layout>
                <c:manualLayout>
                  <c:x val="-3.095372227150054E-2"/>
                  <c:y val="0.1295409507182991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Yes</a:t>
                    </a:r>
                    <a:br>
                      <a:rPr lang="en-US"/>
                    </a:br>
                    <a:fld id="{82143BD5-26E2-4DC3-B1DE-2408F30BAE7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958-9D41-B168-691E55CB81A0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/>
                      <a:t>No</a:t>
                    </a:r>
                  </a:p>
                  <a:p>
                    <a:pPr>
                      <a:defRPr sz="2800" b="1">
                        <a:solidFill>
                          <a:schemeClr val="bg1"/>
                        </a:solidFill>
                      </a:defRPr>
                    </a:pPr>
                    <a:fld id="{849A25EA-4EAE-4A4C-A141-D117E82C256A}" type="VALUE">
                      <a:rPr lang="en-US" sz="2800" smtClean="0"/>
                      <a:pPr>
                        <a:defRPr sz="28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958-9D41-B168-691E55CB81A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0.84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58-9D41-B168-691E55CB81A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17959018679217"/>
          <c:y val="7.0776591975733744E-2"/>
          <c:w val="0.44988146522913097"/>
          <c:h val="0.8618171299521388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BE-0447-8EBD-C879CDFC68A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BE-0447-8EBD-C879CDFC68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EBE-0447-8EBD-C879CDFC68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EBE-0447-8EBD-C879CDFC68A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Yes</a:t>
                    </a:r>
                    <a:br>
                      <a:rPr lang="en-US"/>
                    </a:br>
                    <a:fld id="{F31AA899-D50C-46BD-8DD6-9EA0DBCD33E4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EBE-0447-8EBD-C879CDFC68A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/>
                      <a:t>No</a:t>
                    </a:r>
                    <a:br>
                      <a:rPr lang="en-US" sz="2800"/>
                    </a:br>
                    <a:fld id="{2307C3C5-4E8F-4DFF-A0A8-D94C615D04CD}" type="VALUE">
                      <a:rPr lang="en-US" sz="2800" smtClean="0"/>
                      <a:pPr>
                        <a:defRPr sz="28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280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BE-0447-8EBD-C879CDFC68A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0.86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BE-0447-8EBD-C879CDFC68A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15450207750409"/>
          <c:y val="7.9365079365079361E-3"/>
          <c:w val="0.53944130279169633"/>
          <c:h val="0.9889757217847766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B1-46C0-9FC4-3DF302620308}"/>
              </c:ext>
            </c:extLst>
          </c:dPt>
          <c:dPt>
            <c:idx val="1"/>
            <c:bubble3D val="0"/>
            <c:spPr>
              <a:solidFill>
                <a:srgbClr val="1483F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B1-46C0-9FC4-3DF302620308}"/>
              </c:ext>
            </c:extLst>
          </c:dPt>
          <c:dPt>
            <c:idx val="2"/>
            <c:bubble3D val="0"/>
            <c:spPr>
              <a:solidFill>
                <a:srgbClr val="7937A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5B1-46C0-9FC4-3DF302620308}"/>
              </c:ext>
            </c:extLst>
          </c:dPt>
          <c:dPt>
            <c:idx val="3"/>
            <c:bubble3D val="0"/>
            <c:spPr>
              <a:solidFill>
                <a:srgbClr val="BF73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5B1-46C0-9FC4-3DF302620308}"/>
              </c:ext>
            </c:extLst>
          </c:dPt>
          <c:dLbls>
            <c:dLbl>
              <c:idx val="0"/>
              <c:layout>
                <c:manualLayout>
                  <c:x val="-0.18219138094217388"/>
                  <c:y val="0.17884842519685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Cable</a:t>
                    </a:r>
                    <a:endParaRPr lang="en-US" sz="22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2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2200" b="1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29.1%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04189987074086"/>
                      <c:h val="0.249725918238704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5B1-46C0-9FC4-3DF302620308}"/>
                </c:ext>
              </c:extLst>
            </c:dLbl>
            <c:dLbl>
              <c:idx val="1"/>
              <c:layout>
                <c:manualLayout>
                  <c:x val="-0.18524542309473274"/>
                  <c:y val="-0.10981908511436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ADS</a:t>
                    </a:r>
                  </a:p>
                  <a:p>
                    <a:pPr>
                      <a:defRPr sz="160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1600" baseline="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(non-Cable) </a:t>
                    </a:r>
                  </a:p>
                  <a:p>
                    <a:pPr>
                      <a:defRPr sz="160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1600" b="1" baseline="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16.5%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9815721333084"/>
                      <c:h val="0.303459378624183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35B1-46C0-9FC4-3DF302620308}"/>
                </c:ext>
              </c:extLst>
            </c:dLbl>
            <c:dLbl>
              <c:idx val="2"/>
              <c:layout>
                <c:manualLayout>
                  <c:x val="0.10877786863981499"/>
                  <c:y val="-4.64423197100362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9D76DCD4-9B87-497F-9512-CCA4DAEE106E}" type="CATEGORYNAME">
                      <a:rPr lang="en-US" sz="200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r>
                      <a:rPr lang="en-US" sz="20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</a:p>
                  <a:p>
                    <a:pPr>
                      <a:def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2000" b="1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16.4%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37655540120086"/>
                      <c:h val="0.246033693462735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5B1-46C0-9FC4-3DF302620308}"/>
                </c:ext>
              </c:extLst>
            </c:dLbl>
            <c:dLbl>
              <c:idx val="3"/>
              <c:layout>
                <c:manualLayout>
                  <c:x val="0.22876808849261224"/>
                  <c:y val="0.101031589801274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05105052-6A49-45C4-AB7F-0F690F717F34}" type="CATEGORYNAME">
                      <a:rPr lang="en-US" sz="220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2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r>
                      <a:rPr lang="en-US" sz="2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</a:p>
                  <a:p>
                    <a:pPr>
                      <a:defRPr sz="22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2200" b="1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38.0%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24327687027863"/>
                      <c:h val="0.240591455689939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5B1-46C0-9FC4-3DF3026203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2">
                      <a:lumMod val="50000"/>
                      <a:lumOff val="5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Wired Cable</c:v>
                </c:pt>
                <c:pt idx="1">
                  <c:v>ADS (non-Cable)</c:v>
                </c:pt>
                <c:pt idx="2">
                  <c:v>OTA</c:v>
                </c:pt>
                <c:pt idx="3">
                  <c:v>BBO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0.29099999999999998</c:v>
                </c:pt>
                <c:pt idx="1">
                  <c:v>0.16500000000000001</c:v>
                </c:pt>
                <c:pt idx="2">
                  <c:v>0.16400000000000001</c:v>
                </c:pt>
                <c:pt idx="3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B1-46C0-9FC4-3DF302620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263517060367455"/>
          <c:y val="2.8891170435420332E-2"/>
          <c:w val="0.56515519431038874"/>
          <c:h val="0.964000461592983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80ABFF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2E49-43D5-A9F2-5E471E5C5C5B}"/>
              </c:ext>
            </c:extLst>
          </c:dPt>
          <c:dPt>
            <c:idx val="1"/>
            <c:invertIfNegative val="0"/>
            <c:bubble3D val="0"/>
            <c:spPr>
              <a:solidFill>
                <a:srgbClr val="3636FF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2E49-43D5-A9F2-5E471E5C5C5B}"/>
              </c:ext>
            </c:extLst>
          </c:dPt>
          <c:dPt>
            <c:idx val="2"/>
            <c:invertIfNegative val="0"/>
            <c:bubble3D val="0"/>
            <c:spPr>
              <a:solidFill>
                <a:srgbClr val="787878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2E49-43D5-A9F2-5E471E5C5C5B}"/>
              </c:ext>
            </c:extLst>
          </c:dPt>
          <c:dPt>
            <c:idx val="3"/>
            <c:invertIfNegative val="0"/>
            <c:bubble3D val="0"/>
            <c:spPr>
              <a:solidFill>
                <a:srgbClr val="84F058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2E49-43D5-A9F2-5E471E5C5C5B}"/>
              </c:ext>
            </c:extLst>
          </c:dPt>
          <c:dPt>
            <c:idx val="4"/>
            <c:invertIfNegative val="0"/>
            <c:bubble3D val="0"/>
            <c:spPr>
              <a:solidFill>
                <a:srgbClr val="059005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2E49-43D5-A9F2-5E471E5C5C5B}"/>
              </c:ext>
            </c:extLst>
          </c:dPt>
          <c:dPt>
            <c:idx val="5"/>
            <c:invertIfNegative val="0"/>
            <c:bubble3D val="0"/>
            <c:spPr>
              <a:solidFill>
                <a:srgbClr val="FF0505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2E49-43D5-A9F2-5E471E5C5C5B}"/>
              </c:ext>
            </c:extLst>
          </c:dPt>
          <c:dPt>
            <c:idx val="6"/>
            <c:invertIfNegative val="0"/>
            <c:bubble3D val="0"/>
            <c:spPr>
              <a:solidFill>
                <a:srgbClr val="809384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2E49-43D5-A9F2-5E471E5C5C5B}"/>
              </c:ext>
            </c:extLst>
          </c:dPt>
          <c:dPt>
            <c:idx val="7"/>
            <c:invertIfNegative val="0"/>
            <c:bubble3D val="0"/>
            <c:spPr>
              <a:solidFill>
                <a:srgbClr val="FFA4FF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2E49-43D5-A9F2-5E471E5C5C5B}"/>
              </c:ext>
            </c:extLst>
          </c:dPt>
          <c:dPt>
            <c:idx val="8"/>
            <c:invertIfNegative val="0"/>
            <c:bubble3D val="0"/>
            <c:spPr>
              <a:solidFill>
                <a:srgbClr val="CCE6B2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2E49-43D5-A9F2-5E471E5C5C5B}"/>
              </c:ext>
            </c:extLst>
          </c:dPt>
          <c:dPt>
            <c:idx val="9"/>
            <c:invertIfNegative val="0"/>
            <c:bubble3D val="0"/>
            <c:spPr>
              <a:solidFill>
                <a:srgbClr val="909C5E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3-2E49-43D5-A9F2-5E471E5C5C5B}"/>
              </c:ext>
            </c:extLst>
          </c:dPt>
          <c:dPt>
            <c:idx val="10"/>
            <c:invertIfNegative val="0"/>
            <c:bubble3D val="0"/>
            <c:spPr>
              <a:solidFill>
                <a:srgbClr val="67A1A1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5-2E49-43D5-A9F2-5E471E5C5C5B}"/>
              </c:ext>
            </c:extLst>
          </c:dPt>
          <c:dPt>
            <c:idx val="11"/>
            <c:invertIfNegative val="0"/>
            <c:bubble3D val="0"/>
            <c:spPr>
              <a:solidFill>
                <a:srgbClr val="CCCC00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7-2E49-43D5-A9F2-5E471E5C5C5B}"/>
              </c:ext>
            </c:extLst>
          </c:dPt>
          <c:dPt>
            <c:idx val="12"/>
            <c:invertIfNegative val="0"/>
            <c:bubble3D val="0"/>
            <c:spPr>
              <a:solidFill>
                <a:srgbClr val="7A0B48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9-2E49-43D5-A9F2-5E471E5C5C5B}"/>
              </c:ext>
            </c:extLst>
          </c:dPt>
          <c:dPt>
            <c:idx val="13"/>
            <c:invertIfNegative val="0"/>
            <c:bubble3D val="0"/>
            <c:spPr>
              <a:solidFill>
                <a:srgbClr val="FF730A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B-2E49-43D5-A9F2-5E471E5C5C5B}"/>
              </c:ext>
            </c:extLst>
          </c:dPt>
          <c:dPt>
            <c:idx val="14"/>
            <c:invertIfNegative val="0"/>
            <c:bubble3D val="0"/>
            <c:spPr>
              <a:solidFill>
                <a:srgbClr val="FF6666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D-2E49-43D5-A9F2-5E471E5C5C5B}"/>
              </c:ext>
            </c:extLst>
          </c:dPt>
          <c:dPt>
            <c:idx val="15"/>
            <c:invertIfNegative val="0"/>
            <c:bubble3D val="0"/>
            <c:spPr>
              <a:solidFill>
                <a:srgbClr val="8A0000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F-2E49-43D5-A9F2-5E471E5C5C5B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5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1-2E49-43D5-A9F2-5E471E5C5C5B}"/>
              </c:ext>
            </c:extLst>
          </c:dPt>
          <c:dPt>
            <c:idx val="17"/>
            <c:invertIfNegative val="0"/>
            <c:bubble3D val="0"/>
            <c:spPr>
              <a:solidFill>
                <a:srgbClr val="05A4D9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3-2E49-43D5-A9F2-5E471E5C5C5B}"/>
              </c:ext>
            </c:extLst>
          </c:dPt>
          <c:dPt>
            <c:idx val="18"/>
            <c:invertIfNegative val="0"/>
            <c:bubble3D val="0"/>
            <c:spPr>
              <a:solidFill>
                <a:srgbClr val="AA68DD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5-2E49-43D5-A9F2-5E471E5C5C5B}"/>
              </c:ext>
            </c:extLst>
          </c:dPt>
          <c:dPt>
            <c:idx val="19"/>
            <c:invertIfNegative val="0"/>
            <c:bubble3D val="0"/>
            <c:spPr>
              <a:solidFill>
                <a:srgbClr val="F5AD99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7-2E49-43D5-A9F2-5E471E5C5C5B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CC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9-2E49-43D5-A9F2-5E471E5C5C5B}"/>
              </c:ext>
            </c:extLst>
          </c:dPt>
          <c:dPt>
            <c:idx val="21"/>
            <c:invertIfNegative val="0"/>
            <c:bubble3D val="0"/>
            <c:spPr>
              <a:solidFill>
                <a:srgbClr val="B25E3C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B-2E49-43D5-A9F2-5E471E5C5C5B}"/>
              </c:ext>
            </c:extLst>
          </c:dPt>
          <c:dPt>
            <c:idx val="22"/>
            <c:invertIfNegative val="0"/>
            <c:bubble3D val="0"/>
            <c:spPr>
              <a:solidFill>
                <a:srgbClr val="430086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D-2E49-43D5-A9F2-5E471E5C5C5B}"/>
              </c:ext>
            </c:extLst>
          </c:dPt>
          <c:dPt>
            <c:idx val="23"/>
            <c:invertIfNegative val="0"/>
            <c:bubble3D val="0"/>
            <c:spPr>
              <a:solidFill>
                <a:srgbClr val="E80AAF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F-2E49-43D5-A9F2-5E471E5C5C5B}"/>
              </c:ext>
            </c:extLst>
          </c:dPt>
          <c:dPt>
            <c:idx val="24"/>
            <c:invertIfNegative val="0"/>
            <c:bubble3D val="0"/>
            <c:spPr>
              <a:solidFill>
                <a:srgbClr val="B8B400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31-2E49-43D5-A9F2-5E471E5C5C5B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Sheet1!$A$2:$A$26</c:f>
              <c:strCache>
                <c:ptCount val="25"/>
                <c:pt idx="0">
                  <c:v>Television (Broadcast/Cable)</c:v>
                </c:pt>
                <c:pt idx="1">
                  <c:v>Broadcast TV</c:v>
                </c:pt>
                <c:pt idx="2">
                  <c:v>Cable TV</c:v>
                </c:pt>
                <c:pt idx="3">
                  <c:v>Email</c:v>
                </c:pt>
                <c:pt idx="4">
                  <c:v>Search</c:v>
                </c:pt>
                <c:pt idx="5">
                  <c:v>Social Media</c:v>
                </c:pt>
                <c:pt idx="6">
                  <c:v>Paid Streaming Programs on TV With Ads</c:v>
                </c:pt>
                <c:pt idx="7">
                  <c:v>Radio</c:v>
                </c:pt>
                <c:pt idx="8">
                  <c:v>Free Streaming Programs on TV With Ads</c:v>
                </c:pt>
                <c:pt idx="9">
                  <c:v>Paid Streaming Programs on TV No Ads</c:v>
                </c:pt>
                <c:pt idx="10">
                  <c:v>Streaming Video Other Than TV Programs on Digital Media</c:v>
                </c:pt>
                <c:pt idx="11">
                  <c:v>Streaming Video Other Than TV Programs on TV</c:v>
                </c:pt>
                <c:pt idx="12">
                  <c:v>Paid Streaming Programs on Digital Media With Ads</c:v>
                </c:pt>
                <c:pt idx="13">
                  <c:v>Newspapers</c:v>
                </c:pt>
                <c:pt idx="14">
                  <c:v>Streaming Audio</c:v>
                </c:pt>
                <c:pt idx="15">
                  <c:v>Paid Streaming Programs on Digital Media No Ads</c:v>
                </c:pt>
                <c:pt idx="16">
                  <c:v>Magazines</c:v>
                </c:pt>
                <c:pt idx="17">
                  <c:v>Broadcast TV News Websites/Apps</c:v>
                </c:pt>
                <c:pt idx="18">
                  <c:v>Any other news website</c:v>
                </c:pt>
                <c:pt idx="19">
                  <c:v>Free Streaming Programs on Digital Media With Ads</c:v>
                </c:pt>
                <c:pt idx="20">
                  <c:v>Podcasts</c:v>
                </c:pt>
                <c:pt idx="21">
                  <c:v>Digital Newspaper</c:v>
                </c:pt>
                <c:pt idx="22">
                  <c:v>Cable News Channels' Websites/Apps</c:v>
                </c:pt>
                <c:pt idx="23">
                  <c:v>Local Radio Stations Websites/Apps</c:v>
                </c:pt>
                <c:pt idx="24">
                  <c:v>Digital Magazine</c:v>
                </c:pt>
              </c:strCache>
            </c:strRef>
          </c:cat>
          <c:val>
            <c:numRef>
              <c:f>Sheet1!$B$2:$B$26</c:f>
              <c:numCache>
                <c:formatCode>0.0%</c:formatCode>
                <c:ptCount val="25"/>
                <c:pt idx="0">
                  <c:v>0.83399999999999996</c:v>
                </c:pt>
                <c:pt idx="1">
                  <c:v>0.82599999999999996</c:v>
                </c:pt>
                <c:pt idx="2">
                  <c:v>0.64400000000000002</c:v>
                </c:pt>
                <c:pt idx="3">
                  <c:v>0.627</c:v>
                </c:pt>
                <c:pt idx="4">
                  <c:v>0.60899999999999999</c:v>
                </c:pt>
                <c:pt idx="5">
                  <c:v>0.6</c:v>
                </c:pt>
                <c:pt idx="6">
                  <c:v>0.55900000000000005</c:v>
                </c:pt>
                <c:pt idx="7" formatCode="0%">
                  <c:v>0.52300000000000002</c:v>
                </c:pt>
                <c:pt idx="8" formatCode="0%">
                  <c:v>0.50600000000000001</c:v>
                </c:pt>
                <c:pt idx="9">
                  <c:v>0.48</c:v>
                </c:pt>
                <c:pt idx="10">
                  <c:v>0.45100000000000001</c:v>
                </c:pt>
                <c:pt idx="11">
                  <c:v>0.39500000000000002</c:v>
                </c:pt>
                <c:pt idx="12">
                  <c:v>0.35599999999999998</c:v>
                </c:pt>
                <c:pt idx="13">
                  <c:v>0.3</c:v>
                </c:pt>
                <c:pt idx="14">
                  <c:v>0.26300000000000001</c:v>
                </c:pt>
                <c:pt idx="15">
                  <c:v>0.26300000000000001</c:v>
                </c:pt>
                <c:pt idx="16">
                  <c:v>0.23699999999999999</c:v>
                </c:pt>
                <c:pt idx="17">
                  <c:v>0.23300000000000001</c:v>
                </c:pt>
                <c:pt idx="18">
                  <c:v>0.215</c:v>
                </c:pt>
                <c:pt idx="19">
                  <c:v>0.19800000000000001</c:v>
                </c:pt>
                <c:pt idx="20">
                  <c:v>0.19700000000000001</c:v>
                </c:pt>
                <c:pt idx="21">
                  <c:v>0.189</c:v>
                </c:pt>
                <c:pt idx="22">
                  <c:v>0.153</c:v>
                </c:pt>
                <c:pt idx="23">
                  <c:v>0.14099999999999999</c:v>
                </c:pt>
                <c:pt idx="24">
                  <c:v>0.124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2E49-43D5-A9F2-5E471E5C5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584619576"/>
        <c:axId val="584608600"/>
      </c:barChart>
      <c:catAx>
        <c:axId val="584619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608600"/>
        <c:crosses val="autoZero"/>
        <c:auto val="1"/>
        <c:lblAlgn val="ctr"/>
        <c:lblOffset val="100"/>
        <c:noMultiLvlLbl val="0"/>
      </c:catAx>
      <c:valAx>
        <c:axId val="58460860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one"/>
        <c:crossAx val="584619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87247031679818E-2"/>
          <c:y val="0.13642073963599027"/>
          <c:w val="0.97538805653030436"/>
          <c:h val="0.57067146691848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 (Broadcast &amp; Cable)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0.45497504182783588</c:v>
                </c:pt>
                <c:pt idx="1">
                  <c:v>0.41167628530050021</c:v>
                </c:pt>
                <c:pt idx="2">
                  <c:v>0.37223149648605108</c:v>
                </c:pt>
                <c:pt idx="3">
                  <c:v>0.38301237540402044</c:v>
                </c:pt>
                <c:pt idx="4">
                  <c:v>0.36276354870289007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7-B742-9F5A-FC1C5FBBE0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Paid streaming TV w/ads</c:v>
                </c:pt>
              </c:strCache>
            </c:strRef>
          </c:tx>
          <c:spPr>
            <a:solidFill>
              <a:srgbClr val="F5AD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5.0226133030962371E-2</c:v>
                </c:pt>
                <c:pt idx="1">
                  <c:v>5.4220037808510597E-2</c:v>
                </c:pt>
                <c:pt idx="2">
                  <c:v>5.5157808739999474E-2</c:v>
                </c:pt>
                <c:pt idx="3">
                  <c:v>4.7932735405856741E-2</c:v>
                </c:pt>
                <c:pt idx="4">
                  <c:v>3.7035178460574157E-2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17-B742-9F5A-FC1C5FBBE0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FA4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4.9533062014807401E-2</c:v>
                </c:pt>
                <c:pt idx="1">
                  <c:v>3.9734387094357108E-2</c:v>
                </c:pt>
                <c:pt idx="2">
                  <c:v>3.9397770102079524E-2</c:v>
                </c:pt>
                <c:pt idx="3">
                  <c:v>3.8440203367975781E-2</c:v>
                </c:pt>
                <c:pt idx="4">
                  <c:v>3.8993260751354564E-2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17-B742-9F5A-FC1C5FBBE0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F37-45F6-9893-F7D8A2603E4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4.6499521652482258E-2</c:v>
                </c:pt>
                <c:pt idx="1">
                  <c:v>5.2161203658304435E-2</c:v>
                </c:pt>
                <c:pt idx="2">
                  <c:v>5.2952022707841225E-2</c:v>
                </c:pt>
                <c:pt idx="3">
                  <c:v>4.7219267821878116E-2</c:v>
                </c:pt>
                <c:pt idx="4">
                  <c:v>5.173722244698898E-2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917-B742-9F5A-FC1C5FBBE0C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Broadcast TV web/apps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Sheet1!$F$2:$F$6</c:f>
              <c:numCache>
                <c:formatCode>0.0%</c:formatCode>
                <c:ptCount val="5"/>
                <c:pt idx="0">
                  <c:v>3.5466698297543925E-2</c:v>
                </c:pt>
                <c:pt idx="1">
                  <c:v>4.274756033813356E-2</c:v>
                </c:pt>
                <c:pt idx="2">
                  <c:v>4.5254683131190902E-2</c:v>
                </c:pt>
                <c:pt idx="3">
                  <c:v>3.9068050129992968E-2</c:v>
                </c:pt>
                <c:pt idx="4">
                  <c:v>3.3529100922411986E-2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917-B742-9F5A-FC1C5FBBE0C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Streaming video other than TV/movies w/ads</c:v>
                </c:pt>
              </c:strCache>
            </c:strRef>
          </c:tx>
          <c:spPr>
            <a:solidFill>
              <a:srgbClr val="67A1A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Sheet1!$G$2:$G$6</c:f>
              <c:numCache>
                <c:formatCode>0.0%</c:formatCode>
                <c:ptCount val="5"/>
                <c:pt idx="0">
                  <c:v>3.3739675017945094E-2</c:v>
                </c:pt>
                <c:pt idx="1">
                  <c:v>3.6414028463678423E-2</c:v>
                </c:pt>
                <c:pt idx="2">
                  <c:v>3.1686889748811668E-2</c:v>
                </c:pt>
                <c:pt idx="3">
                  <c:v>2.879303907723833E-2</c:v>
                </c:pt>
                <c:pt idx="4">
                  <c:v>3.2431897506251334E-2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917-B742-9F5A-FC1C5FBBE0C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rgbClr val="E3B905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05-404E-8103-624D49A12A0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Sheet1!$H$2:$H$6</c:f>
              <c:numCache>
                <c:formatCode>0.0%</c:formatCode>
                <c:ptCount val="5"/>
                <c:pt idx="0">
                  <c:v>3.1980504909821433E-2</c:v>
                </c:pt>
                <c:pt idx="1">
                  <c:v>3.6593321539369943E-2</c:v>
                </c:pt>
                <c:pt idx="2">
                  <c:v>3.5225832677807239E-2</c:v>
                </c:pt>
                <c:pt idx="3">
                  <c:v>2.4292194480867821E-2</c:v>
                </c:pt>
                <c:pt idx="4">
                  <c:v>3.4820398619849167E-2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917-B742-9F5A-FC1C5FBBE0C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Free streaming TV w//ads</c:v>
                </c:pt>
              </c:strCache>
            </c:strRef>
          </c:tx>
          <c:spPr>
            <a:solidFill>
              <a:srgbClr val="C5E0B4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917-B742-9F5A-FC1C5FBBE0C6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E3-334A-91B8-14EA493DC519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917-B742-9F5A-FC1C5FBBE0C6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73-604F-B879-7501CAF6643D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673-604F-B879-7501CAF6643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Sheet1!$I$2:$I$6</c:f>
              <c:numCache>
                <c:formatCode>0.0%</c:formatCode>
                <c:ptCount val="5"/>
                <c:pt idx="0">
                  <c:v>3.0527471794412141E-2</c:v>
                </c:pt>
                <c:pt idx="1">
                  <c:v>3.1933109246732511E-2</c:v>
                </c:pt>
                <c:pt idx="2">
                  <c:v>3.0134406431928992E-2</c:v>
                </c:pt>
                <c:pt idx="3">
                  <c:v>2.7527674411313582E-2</c:v>
                </c:pt>
                <c:pt idx="4">
                  <c:v>2.8705456933565885E-2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917-B742-9F5A-FC1C5FBBE0C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Internet video ad</c:v>
                </c:pt>
              </c:strCache>
            </c:strRef>
          </c:tx>
          <c:spPr>
            <a:solidFill>
              <a:srgbClr val="6E6EA2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3A-41D2-9FDD-ECBABAF2454E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3A-41D2-9FDD-ECBABAF2454E}"/>
                </c:ext>
              </c:extLst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3A-41D2-9FDD-ECBABAF2454E}"/>
                </c:ext>
              </c:extLst>
            </c:dLbl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3A-41D2-9FDD-ECBABAF245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Sheet1!$J$2:$J$6</c:f>
              <c:numCache>
                <c:formatCode>0.0%</c:formatCode>
                <c:ptCount val="5"/>
                <c:pt idx="0">
                  <c:v>2.6659715930998192E-2</c:v>
                </c:pt>
                <c:pt idx="1">
                  <c:v>2.4838272386085769E-2</c:v>
                </c:pt>
                <c:pt idx="2">
                  <c:v>3.1647427720391676E-2</c:v>
                </c:pt>
                <c:pt idx="3">
                  <c:v>2.8419810746354988E-2</c:v>
                </c:pt>
                <c:pt idx="4">
                  <c:v>3.0279715044339423E-2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917-B742-9F5A-FC1C5FBBE0C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Ad on a website</c:v>
                </c:pt>
              </c:strCache>
            </c:strRef>
          </c:tx>
          <c:spPr>
            <a:solidFill>
              <a:srgbClr val="6633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Sheet1!$K$2:$K$6</c:f>
              <c:numCache>
                <c:formatCode>0.0%</c:formatCode>
                <c:ptCount val="5"/>
                <c:pt idx="0">
                  <c:v>2.4098377022775747E-2</c:v>
                </c:pt>
                <c:pt idx="1">
                  <c:v>2.2798815858790324E-2</c:v>
                </c:pt>
                <c:pt idx="2">
                  <c:v>2.4057642785678332E-2</c:v>
                </c:pt>
                <c:pt idx="3">
                  <c:v>1.8570907142566501E-2</c:v>
                </c:pt>
                <c:pt idx="4">
                  <c:v>1.8445282425526174E-2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917-B742-9F5A-FC1C5FBBE0C6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Ad in mail</c:v>
                </c:pt>
              </c:strCache>
            </c:strRef>
          </c:tx>
          <c:spPr>
            <a:solidFill>
              <a:srgbClr val="A46F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Sheet1!$L$2:$L$6</c:f>
              <c:numCache>
                <c:formatCode>0.0%</c:formatCode>
                <c:ptCount val="5"/>
                <c:pt idx="0">
                  <c:v>2.3906020248720707E-2</c:v>
                </c:pt>
                <c:pt idx="1">
                  <c:v>2.1407914823650079E-2</c:v>
                </c:pt>
                <c:pt idx="2">
                  <c:v>2.201392200337153E-2</c:v>
                </c:pt>
                <c:pt idx="3">
                  <c:v>2.441591088489202E-2</c:v>
                </c:pt>
                <c:pt idx="4">
                  <c:v>1.9567664971760788E-2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917-B742-9F5A-FC1C5FBBE0C6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Newspaper (print only)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Sheet1!$M$2:$M$6</c:f>
              <c:numCache>
                <c:formatCode>0.0%</c:formatCode>
                <c:ptCount val="5"/>
                <c:pt idx="0">
                  <c:v>2.3707202303743766E-2</c:v>
                </c:pt>
                <c:pt idx="1">
                  <c:v>2.2159489769401422E-2</c:v>
                </c:pt>
                <c:pt idx="2">
                  <c:v>1.7855578364411671E-2</c:v>
                </c:pt>
                <c:pt idx="3">
                  <c:v>2.4623381026846414E-2</c:v>
                </c:pt>
                <c:pt idx="4">
                  <c:v>1.4062299717321727E-2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917-B742-9F5A-FC1C5FBBE0C6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Magazine (print only)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Sheet1!$N$2:$N$6</c:f>
              <c:numCache>
                <c:formatCode>0.0%</c:formatCode>
                <c:ptCount val="5"/>
                <c:pt idx="0">
                  <c:v>1.6730910554441692E-2</c:v>
                </c:pt>
                <c:pt idx="1">
                  <c:v>1.3385201987894394E-2</c:v>
                </c:pt>
                <c:pt idx="2">
                  <c:v>1.3242390673998914E-2</c:v>
                </c:pt>
                <c:pt idx="3">
                  <c:v>1.7683194088621141E-2</c:v>
                </c:pt>
                <c:pt idx="4">
                  <c:v>1.7772784672844513E-2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917-B742-9F5A-FC1C5FBBE0C6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Movie theater</c:v>
                </c:pt>
              </c:strCache>
            </c:strRef>
          </c:tx>
          <c:spPr>
            <a:solidFill>
              <a:srgbClr val="9966FF"/>
            </a:solidFill>
            <a:ln>
              <a:solidFill>
                <a:schemeClr val="tx1"/>
              </a:solidFill>
            </a:ln>
            <a:effectLst>
              <a:outerShdw blurRad="50800" dist="38100" dir="2700000" algn="ctr" rotWithShape="0">
                <a:schemeClr val="tx1">
                  <a:alpha val="40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E3A-41D2-9FDD-ECBABAF2454E}"/>
              </c:ext>
            </c:extLst>
          </c:dPt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Sheet1!$O$2:$O$6</c:f>
              <c:numCache>
                <c:formatCode>0.0%</c:formatCode>
                <c:ptCount val="5"/>
                <c:pt idx="0">
                  <c:v>1.4457632673975276E-2</c:v>
                </c:pt>
                <c:pt idx="1">
                  <c:v>1.7492916433376891E-2</c:v>
                </c:pt>
                <c:pt idx="2">
                  <c:v>1.5095604096716926E-2</c:v>
                </c:pt>
                <c:pt idx="3">
                  <c:v>1.8086454790088618E-2</c:v>
                </c:pt>
                <c:pt idx="4">
                  <c:v>1.6439415741227637E-2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B917-B742-9F5A-FC1C5FBBE0C6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Yellow pages</c:v>
                </c:pt>
              </c:strCache>
            </c:strRef>
          </c:tx>
          <c:spPr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Sheet1!$P$2:$P$6</c:f>
              <c:numCache>
                <c:formatCode>0.0%</c:formatCode>
                <c:ptCount val="5"/>
                <c:pt idx="0">
                  <c:v>1.4312512536924471E-2</c:v>
                </c:pt>
                <c:pt idx="1">
                  <c:v>9.515520141899339E-3</c:v>
                </c:pt>
                <c:pt idx="2">
                  <c:v>8.4161728185230267E-3</c:v>
                </c:pt>
                <c:pt idx="3">
                  <c:v>1.1863357696659601E-2</c:v>
                </c:pt>
                <c:pt idx="4">
                  <c:v>1.457241416798258E-2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B917-B742-9F5A-FC1C5FBBE0C6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Internet display/banner ad</c:v>
                </c:pt>
              </c:strCache>
            </c:strRef>
          </c:tx>
          <c:spPr>
            <a:solidFill>
              <a:srgbClr val="FF7373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Sheet1!$Q$2:$Q$6</c:f>
              <c:numCache>
                <c:formatCode>0.0%</c:formatCode>
                <c:ptCount val="5"/>
                <c:pt idx="0">
                  <c:v>1.2177457773317833E-2</c:v>
                </c:pt>
                <c:pt idx="1">
                  <c:v>1.05114533913953E-2</c:v>
                </c:pt>
                <c:pt idx="2">
                  <c:v>1.8065510465751076E-2</c:v>
                </c:pt>
                <c:pt idx="3">
                  <c:v>1.444265477274064E-2</c:v>
                </c:pt>
                <c:pt idx="4">
                  <c:v>9.7661923701911554E-3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3A-41D2-9FDD-ECBABAF24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849478880"/>
        <c:axId val="849477704"/>
      </c:barChart>
      <c:catAx>
        <c:axId val="84947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477704"/>
        <c:crosses val="autoZero"/>
        <c:auto val="1"/>
        <c:lblAlgn val="ctr"/>
        <c:lblOffset val="0"/>
        <c:noMultiLvlLbl val="0"/>
      </c:catAx>
      <c:valAx>
        <c:axId val="84947770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84947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589556709098585E-2"/>
          <c:y val="0.8118947379597119"/>
          <c:w val="0.94744540832586643"/>
          <c:h val="0.14448080336454808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u="sng"/>
            </a:pPr>
            <a:r>
              <a:rPr lang="en-US" u="none" dirty="0"/>
              <a:t>Percent Yes</a:t>
            </a:r>
          </a:p>
        </c:rich>
      </c:tx>
      <c:layout>
        <c:manualLayout>
          <c:xMode val="edge"/>
          <c:yMode val="edge"/>
          <c:x val="0.37522414698162737"/>
          <c:y val="2.416863150793148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14679915200586646"/>
          <c:w val="1"/>
          <c:h val="0.691950864381412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tx2"/>
            </a:solidFill>
            <a:ln w="1905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Adults 18+</c:v>
                </c:pt>
                <c:pt idx="1">
                  <c:v>Car Buyers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0.59499999999999997</c:v>
                </c:pt>
                <c:pt idx="1">
                  <c:v>0.71699999999999997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1A-46E9-B432-D652D836A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612776352"/>
        <c:axId val="612784192"/>
      </c:barChart>
      <c:catAx>
        <c:axId val="61277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784192"/>
        <c:crosses val="autoZero"/>
        <c:auto val="1"/>
        <c:lblAlgn val="ctr"/>
        <c:lblOffset val="100"/>
        <c:noMultiLvlLbl val="0"/>
      </c:catAx>
      <c:valAx>
        <c:axId val="6127841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1277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Automotive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BE7-C740-B0CC-D28A8F45C0D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BE7-C740-B0CC-D28A8F45C0DE}"/>
              </c:ext>
            </c:extLst>
          </c:dPt>
          <c:dLbls>
            <c:dLbl>
              <c:idx val="0"/>
              <c:layout>
                <c:manualLayout>
                  <c:x val="0.18449329365487591"/>
                  <c:y val="0.20637924889077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8C167AB-0565-4C54-9CAF-9E93746F75C0}" type="CATEGORYNAME"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36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C351A252-518E-4D76-82BE-39C0261C584E}" type="VALUE">
                      <a:rPr lang="en-US" sz="3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E7-C740-B0CC-D28A8F45C0DE}"/>
                </c:ext>
              </c:extLst>
            </c:dLbl>
            <c:dLbl>
              <c:idx val="1"/>
              <c:layout>
                <c:manualLayout>
                  <c:x val="-0.12376599166625128"/>
                  <c:y val="-0.1223574027346117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EFE1D2C-AF8F-4B86-A48E-4B67B89AC34C}" type="CATEGORYNAME">
                      <a: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24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896EE82-FBB2-4EEB-B3CD-6CB4F20C6F55}" type="VALUE">
                      <a: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406241884841472"/>
                      <c:h val="0.244746327851951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E7-C740-B0CC-D28A8F45C0D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0.88400000000000001</c:v>
                </c:pt>
                <c:pt idx="1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E7-C740-B0CC-D28A8F45C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9D8-C141-A109-1AE2E724A128}"/>
              </c:ext>
            </c:extLst>
          </c:dPt>
          <c:dPt>
            <c:idx val="1"/>
            <c:bubble3D val="0"/>
            <c:spPr>
              <a:solidFill>
                <a:srgbClr val="C0190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9D8-C141-A109-1AE2E724A1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9D8-C141-A109-1AE2E724A128}"/>
              </c:ext>
            </c:extLst>
          </c:dPt>
          <c:dLbls>
            <c:dLbl>
              <c:idx val="0"/>
              <c:layout>
                <c:manualLayout>
                  <c:x val="0.1765074507065231"/>
                  <c:y val="0.161026260570733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8C167AB-0565-4C54-9CAF-9E93746F75C0}" type="CATEGORYNAME"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36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C351A252-518E-4D76-82BE-39C0261C584E}" type="VALUE">
                      <a:rPr lang="en-US" sz="3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9D8-C141-A109-1AE2E724A128}"/>
                </c:ext>
              </c:extLst>
            </c:dLbl>
            <c:dLbl>
              <c:idx val="1"/>
              <c:layout>
                <c:manualLayout>
                  <c:x val="-0.1375769142759434"/>
                  <c:y val="-0.158836286634092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EFE1D2C-AF8F-4B86-A48E-4B67B89AC34C}" type="CATEGORYNAME">
                      <a: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24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896EE82-FBB2-4EEB-B3CD-6CB4F20C6F55}" type="VALUE">
                      <a: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406241884841472"/>
                      <c:h val="0.244746327851951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9D8-C141-A109-1AE2E724A128}"/>
                </c:ext>
              </c:extLst>
            </c:dLbl>
            <c:dLbl>
              <c:idx val="2"/>
              <c:layout>
                <c:manualLayout>
                  <c:x val="-0.19441250744788768"/>
                  <c:y val="-0.18058355601890544"/>
                </c:manualLayout>
              </c:layout>
              <c:tx>
                <c:rich>
                  <a:bodyPr/>
                  <a:lstStyle/>
                  <a:p>
                    <a:fld id="{EFA8B366-BC27-4F76-BEF6-9BEF2E69BAB1}" type="CATEGORYNAME">
                      <a:rPr lang="en-US" dirty="0"/>
                      <a:pPr/>
                      <a:t>[CATEGORY NAME]</a:t>
                    </a:fld>
                    <a:endParaRPr lang="en-US" baseline="0" dirty="0"/>
                  </a:p>
                  <a:p>
                    <a:fld id="{2D54E475-C81B-4425-8350-6D31CCC0F888}" type="VALUE">
                      <a:rPr lang="en-US" b="1" dirty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94742945251552"/>
                      <c:h val="0.40737152547882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9D8-C141-A109-1AE2E724A12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0.85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D8-C141-A109-1AE2E724A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18 +</a:t>
            </a:r>
            <a:r>
              <a:rPr lang="en-US" baseline="0" dirty="0"/>
              <a:t> Who a</a:t>
            </a:r>
            <a:r>
              <a:rPr lang="en-US" dirty="0"/>
              <a:t>gree with this statement</a:t>
            </a:r>
          </a:p>
          <a:p>
            <a:pPr>
              <a:defRPr sz="2000" b="1">
                <a:solidFill>
                  <a:schemeClr val="tx1"/>
                </a:solidFill>
              </a:defRPr>
            </a:pPr>
            <a:r>
              <a:rPr lang="en-US" sz="1400" b="1" dirty="0"/>
              <a:t>Automotive</a:t>
            </a:r>
          </a:p>
        </c:rich>
      </c:tx>
      <c:layout>
        <c:manualLayout>
          <c:xMode val="edge"/>
          <c:yMode val="edge"/>
          <c:x val="0.34255510537714579"/>
          <c:y val="1.68580181304287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632525767314497"/>
          <c:y val="0.13742056074766354"/>
          <c:w val="0.59224642813193551"/>
          <c:h val="0.86257943925233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 with this statement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ACC-42D9-B392-F94963FB195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79B-C24F-B78A-FC1146AD028D}"/>
              </c:ext>
            </c:extLst>
          </c:dPt>
          <c:dPt>
            <c:idx val="4"/>
            <c:invertIfNegative val="0"/>
            <c:bubble3D val="0"/>
            <c:spPr>
              <a:solidFill>
                <a:srgbClr val="36CF1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ACC-42D9-B392-F94963FB195C}"/>
              </c:ext>
            </c:extLst>
          </c:dPt>
          <c:dPt>
            <c:idx val="5"/>
            <c:invertIfNegative val="0"/>
            <c:bubble3D val="0"/>
            <c:spPr>
              <a:solidFill>
                <a:srgbClr val="33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02B-1D46-889B-652F63D2CA76}"/>
              </c:ext>
            </c:extLst>
          </c:dPt>
          <c:dPt>
            <c:idx val="6"/>
            <c:invertIfNegative val="0"/>
            <c:bubble3D val="0"/>
            <c:spPr>
              <a:solidFill>
                <a:srgbClr val="33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C90-2741-8769-43CC18F7FC9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0114-7242-9864-83695210722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02B-1D46-889B-652F63D2CA7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02B-1D46-889B-652F63D2CA7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02B-1D46-889B-652F63D2CA7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02B-1D46-889B-652F63D2CA76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02B-1D46-889B-652F63D2CA76}"/>
              </c:ext>
            </c:extLst>
          </c:dPt>
          <c:dPt>
            <c:idx val="13"/>
            <c:invertIfNegative val="0"/>
            <c:bubble3D val="0"/>
            <c:spPr>
              <a:solidFill>
                <a:srgbClr val="35CF1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02B-1D46-889B-652F63D2CA76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EC90-2741-8769-43CC18F7FC9C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779B-C24F-B78A-FC1146AD028D}"/>
              </c:ext>
            </c:extLst>
          </c:dPt>
          <c:dPt>
            <c:idx val="16"/>
            <c:invertIfNegative val="0"/>
            <c:bubble3D val="0"/>
            <c:spPr>
              <a:solidFill>
                <a:srgbClr val="36CF1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A73B-4234-B63B-70B167A9504F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Local broadcast TV news</c:v>
                </c:pt>
                <c:pt idx="1">
                  <c:v>Broadcast network TV news</c:v>
                </c:pt>
                <c:pt idx="2">
                  <c:v>Local newspapers</c:v>
                </c:pt>
                <c:pt idx="3">
                  <c:v>Radio</c:v>
                </c:pt>
                <c:pt idx="4">
                  <c:v>Local broadcast TV news web/apps</c:v>
                </c:pt>
                <c:pt idx="5">
                  <c:v>Public TV news</c:v>
                </c:pt>
                <c:pt idx="6">
                  <c:v>National newspapers</c:v>
                </c:pt>
                <c:pt idx="7">
                  <c:v>Local/National newspaper web/apps</c:v>
                </c:pt>
                <c:pt idx="8">
                  <c:v>Cable TV news</c:v>
                </c:pt>
                <c:pt idx="9">
                  <c:v>Broadcast network TV news web/apps</c:v>
                </c:pt>
                <c:pt idx="10">
                  <c:v>Cable TV news web/apps</c:v>
                </c:pt>
                <c:pt idx="11">
                  <c:v>Public TV news web/apps</c:v>
                </c:pt>
                <c:pt idx="12">
                  <c:v>Radio web/apps</c:v>
                </c:pt>
                <c:pt idx="13">
                  <c:v>Streaming radio</c:v>
                </c:pt>
                <c:pt idx="14">
                  <c:v>All other news web/apps</c:v>
                </c:pt>
                <c:pt idx="15">
                  <c:v>Podcasts</c:v>
                </c:pt>
                <c:pt idx="16">
                  <c:v>Social media</c:v>
                </c:pt>
              </c:strCache>
            </c:strRef>
          </c:cat>
          <c:val>
            <c:numRef>
              <c:f>Sheet1!$B$2:$B$18</c:f>
              <c:numCache>
                <c:formatCode>0.00%</c:formatCode>
                <c:ptCount val="17"/>
                <c:pt idx="0">
                  <c:v>0.72099999999999997</c:v>
                </c:pt>
                <c:pt idx="1">
                  <c:v>0.69699999999999995</c:v>
                </c:pt>
                <c:pt idx="2">
                  <c:v>0.68500000000000005</c:v>
                </c:pt>
                <c:pt idx="3">
                  <c:v>0.66900000000000004</c:v>
                </c:pt>
                <c:pt idx="4">
                  <c:v>0.65300000000000002</c:v>
                </c:pt>
                <c:pt idx="5">
                  <c:v>0.63700000000000001</c:v>
                </c:pt>
                <c:pt idx="6">
                  <c:v>0.63300000000000001</c:v>
                </c:pt>
                <c:pt idx="7">
                  <c:v>0.63100000000000001</c:v>
                </c:pt>
                <c:pt idx="8">
                  <c:v>0.627</c:v>
                </c:pt>
                <c:pt idx="9">
                  <c:v>0.62</c:v>
                </c:pt>
                <c:pt idx="10">
                  <c:v>0.60799999999999998</c:v>
                </c:pt>
                <c:pt idx="11">
                  <c:v>0.60599999999999998</c:v>
                </c:pt>
                <c:pt idx="12">
                  <c:v>0.59899999999999998</c:v>
                </c:pt>
                <c:pt idx="13">
                  <c:v>0.57499999999999996</c:v>
                </c:pt>
                <c:pt idx="14">
                  <c:v>0.53700000000000003</c:v>
                </c:pt>
                <c:pt idx="15">
                  <c:v>0.51</c:v>
                </c:pt>
                <c:pt idx="16">
                  <c:v>0.46800000000000003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02B-1D46-889B-652F63D2C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520646080"/>
        <c:axId val="520643336"/>
      </c:barChart>
      <c:catAx>
        <c:axId val="520646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643336"/>
        <c:crosses val="autoZero"/>
        <c:auto val="1"/>
        <c:lblAlgn val="ctr"/>
        <c:lblOffset val="100"/>
        <c:noMultiLvlLbl val="0"/>
      </c:catAx>
      <c:valAx>
        <c:axId val="520643336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52064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23253150057274"/>
          <c:y val="2.6481642695914635E-2"/>
          <c:w val="0.36497145331060415"/>
          <c:h val="0.8437583080941034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180FF"/>
            </a:solidFill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99FF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E83-3D4D-A17C-F055F219316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E83-3D4D-A17C-F055F2193167}"/>
              </c:ext>
            </c:extLst>
          </c:dPt>
          <c:dPt>
            <c:idx val="2"/>
            <c:bubble3D val="0"/>
            <c:spPr>
              <a:solidFill>
                <a:srgbClr val="517E3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E83-3D4D-A17C-F055F2193167}"/>
              </c:ext>
            </c:extLst>
          </c:dPt>
          <c:dPt>
            <c:idx val="3"/>
            <c:bubble3D val="0"/>
            <c:spPr>
              <a:solidFill>
                <a:srgbClr val="FFA4FF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E83-3D4D-A17C-F055F2193167}"/>
              </c:ext>
            </c:extLst>
          </c:dPt>
          <c:dPt>
            <c:idx val="4"/>
            <c:bubble3D val="0"/>
            <c:spPr>
              <a:solidFill>
                <a:srgbClr val="9F5FCF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E83-3D4D-A17C-F055F2193167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E83-3D4D-A17C-F055F2193167}"/>
              </c:ext>
            </c:extLst>
          </c:dPt>
          <c:dLbls>
            <c:dLbl>
              <c:idx val="0"/>
              <c:layout>
                <c:manualLayout>
                  <c:x val="3.7479142426784282E-2"/>
                  <c:y val="0.124463720670798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96DD872-CA32-40C9-9EEA-1193530D3D59}" type="CATEGORYNAME">
                      <a:rPr lang="en-US"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9AE55402-7184-4CFE-8F53-2B23317A04BF}" type="VALUE">
                      <a:rPr 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777200530346077"/>
                      <c:h val="0.180525358258050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E83-3D4D-A17C-F055F2193167}"/>
                </c:ext>
              </c:extLst>
            </c:dLbl>
            <c:dLbl>
              <c:idx val="1"/>
              <c:layout>
                <c:manualLayout>
                  <c:x val="-0.14400654815055336"/>
                  <c:y val="3.858604709353545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40B12D2-1ED8-41B3-B5CB-8330539922AE}" type="CATEGORYNAME">
                      <a:rPr 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623BBBE-6B19-46B9-8230-D9ABD947B616}" type="VALUE">
                      <a: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E83-3D4D-A17C-F055F2193167}"/>
                </c:ext>
              </c:extLst>
            </c:dLbl>
            <c:dLbl>
              <c:idx val="2"/>
              <c:layout>
                <c:manualLayout>
                  <c:x val="-2.4301034535631583E-2"/>
                  <c:y val="-0.145649034827530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98391DA-417B-4666-BA00-89C383A4B13C}" type="CATEGORYNAME">
                      <a:rPr lang="en-US"/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/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0FEEA582-5DAB-4E8D-81BD-141A65CE5DC5}" type="VALUE">
                      <a:rPr lang="en-US" b="1"/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906071019473081"/>
                      <c:h val="0.23812293112166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E83-3D4D-A17C-F055F2193167}"/>
                </c:ext>
              </c:extLst>
            </c:dLbl>
            <c:dLbl>
              <c:idx val="3"/>
              <c:layout>
                <c:manualLayout>
                  <c:x val="-3.9116180065120729E-2"/>
                  <c:y val="-5.8301108788464846E-2"/>
                </c:manualLayout>
              </c:layout>
              <c:tx>
                <c:rich>
                  <a:bodyPr/>
                  <a:lstStyle/>
                  <a:p>
                    <a:fld id="{E7D9497C-91AD-4DDE-9143-BA2AD57407F6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91353AA9-EA3E-4FFF-8AA9-2B9FD1D7D00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E83-3D4D-A17C-F055F2193167}"/>
                </c:ext>
              </c:extLst>
            </c:dLbl>
            <c:dLbl>
              <c:idx val="4"/>
              <c:layout>
                <c:manualLayout>
                  <c:x val="-6.0160005772495315E-5"/>
                  <c:y val="-2.8448582345919064E-2"/>
                </c:manualLayout>
              </c:layout>
              <c:tx>
                <c:rich>
                  <a:bodyPr/>
                  <a:lstStyle/>
                  <a:p>
                    <a:fld id="{B8E2338D-0A05-4B9E-B83A-6A268B07A945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3B15D484-8610-4AA8-B7BE-2949E1B1764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E83-3D4D-A17C-F055F2193167}"/>
                </c:ext>
              </c:extLst>
            </c:dLbl>
            <c:dLbl>
              <c:idx val="5"/>
              <c:layout>
                <c:manualLayout>
                  <c:x val="-2.4062559190410497E-2"/>
                  <c:y val="-2.6050012771658485E-2"/>
                </c:manualLayout>
              </c:layout>
              <c:tx>
                <c:rich>
                  <a:bodyPr/>
                  <a:lstStyle/>
                  <a:p>
                    <a:fld id="{7A05E995-F29C-427B-B6EA-8630FF5F24DB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725B3B85-6F2E-4891-BB22-FA32490C778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E83-3D4D-A17C-F055F219316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Local Television Station</c:v>
                </c:pt>
                <c:pt idx="1">
                  <c:v>Social media</c:v>
                </c:pt>
                <c:pt idx="2">
                  <c:v>Local newspapers</c:v>
                </c:pt>
                <c:pt idx="3">
                  <c:v>Local Radio Station</c:v>
                </c:pt>
                <c:pt idx="4">
                  <c:v>Other Local Website/Apps</c:v>
                </c:pt>
                <c:pt idx="5">
                  <c:v>Local Magazine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0.372</c:v>
                </c:pt>
                <c:pt idx="1">
                  <c:v>0.23499999999999999</c:v>
                </c:pt>
                <c:pt idx="2">
                  <c:v>0.153</c:v>
                </c:pt>
                <c:pt idx="3">
                  <c:v>0.111</c:v>
                </c:pt>
                <c:pt idx="4">
                  <c:v>6.6000000000000003E-2</c:v>
                </c:pt>
                <c:pt idx="5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E83-3D4D-A17C-F055F2193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61403508771929E-2"/>
          <c:y val="0.10564278431736028"/>
          <c:w val="0.97587719298245612"/>
          <c:h val="0.76671749003614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Saw/Heard/Read 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7"/>
                <c:pt idx="0">
                  <c:v>TV (Broadcast &amp; Cable)</c:v>
                </c:pt>
                <c:pt idx="1">
                  <c:v>Radio</c:v>
                </c:pt>
                <c:pt idx="2">
                  <c:v>Social media</c:v>
                </c:pt>
                <c:pt idx="3">
                  <c:v>Outdoor</c:v>
                </c:pt>
                <c:pt idx="4">
                  <c:v>Paid streaming TV w/ads</c:v>
                </c:pt>
                <c:pt idx="5">
                  <c:v>Streaming video other than TV/movies w/ads</c:v>
                </c:pt>
                <c:pt idx="6">
                  <c:v>Free streaming TV w/ads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7"/>
                <c:pt idx="0">
                  <c:v>0.69499999999999995</c:v>
                </c:pt>
                <c:pt idx="1">
                  <c:v>0.27300000000000002</c:v>
                </c:pt>
                <c:pt idx="2">
                  <c:v>0.26200000000000001</c:v>
                </c:pt>
                <c:pt idx="3">
                  <c:v>0.24299999999999999</c:v>
                </c:pt>
                <c:pt idx="4">
                  <c:v>0.223</c:v>
                </c:pt>
                <c:pt idx="5">
                  <c:v>0.21</c:v>
                </c:pt>
                <c:pt idx="6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3C-3C4B-9F2A-981F48BCAA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Most, 2nd Most and 3rd Most Important for Awareness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7"/>
                <c:pt idx="0">
                  <c:v>TV (Broadcast &amp; Cable)</c:v>
                </c:pt>
                <c:pt idx="1">
                  <c:v>Radio</c:v>
                </c:pt>
                <c:pt idx="2">
                  <c:v>Social media</c:v>
                </c:pt>
                <c:pt idx="3">
                  <c:v>Outdoor</c:v>
                </c:pt>
                <c:pt idx="4">
                  <c:v>Paid streaming TV w/ads</c:v>
                </c:pt>
                <c:pt idx="5">
                  <c:v>Streaming video other than TV/movies w/ads</c:v>
                </c:pt>
                <c:pt idx="6">
                  <c:v>Free streaming TV w/ads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7"/>
                <c:pt idx="0">
                  <c:v>0.58799999999999997</c:v>
                </c:pt>
                <c:pt idx="1">
                  <c:v>0.153</c:v>
                </c:pt>
                <c:pt idx="2">
                  <c:v>0.14299999999999999</c:v>
                </c:pt>
                <c:pt idx="3">
                  <c:v>0.126</c:v>
                </c:pt>
                <c:pt idx="4">
                  <c:v>0.129</c:v>
                </c:pt>
                <c:pt idx="5">
                  <c:v>0.1</c:v>
                </c:pt>
                <c:pt idx="6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3C-3C4B-9F2A-981F48BCA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849479272"/>
        <c:axId val="849478488"/>
      </c:barChart>
      <c:catAx>
        <c:axId val="849479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478488"/>
        <c:crosses val="autoZero"/>
        <c:auto val="1"/>
        <c:lblAlgn val="ctr"/>
        <c:lblOffset val="100"/>
        <c:noMultiLvlLbl val="0"/>
      </c:catAx>
      <c:valAx>
        <c:axId val="8494784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49479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0.31283</cdr:x>
      <cdr:y>0.136</cdr:y>
    </cdr:from>
    <cdr:to>
      <cdr:x>0.64986</cdr:x>
      <cdr:y>0.19847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E01DE8D-41EB-547D-9525-516BA4FBB97A}"/>
            </a:ext>
          </a:extLst>
        </cdr:cNvPr>
        <cdr:cNvSpPr txBox="1"/>
      </cdr:nvSpPr>
      <cdr:spPr>
        <a:xfrm xmlns:a="http://schemas.openxmlformats.org/drawingml/2006/main">
          <a:off x="3551322" y="871045"/>
          <a:ext cx="3826042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600" b="1" dirty="0"/>
            <a:t>Automotive: % A18+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37B703E2-0B4E-49A8-A9C7-23519B58FD38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14AB1813-A92A-4F0E-A1D1-F18CF049A5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56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AE4E4784-7246-42D8-8D50-F7BA7055FC86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AD8D9D8A-1CE7-47E5-A758-8D71A8C15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9D8A-1CE7-47E5-A758-8D71A8C1564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0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641">
              <a:defRPr/>
            </a:pPr>
            <a:fld id="{5CBFF038-FE79-4731-8216-C523A2A3BC4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641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52695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05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Changed color for local radio web/apps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2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17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641">
              <a:defRPr/>
            </a:pPr>
            <a:fld id="{5CBFF038-FE79-4731-8216-C523A2A3BC4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641">
                <a:defRPr/>
              </a:pPr>
              <a:t>16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23581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9D8A-1CE7-47E5-A758-8D71A8C1564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21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73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574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31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11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8641773" cy="246221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49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71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72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83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01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890657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73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112" y="1879437"/>
            <a:ext cx="8629882" cy="646331"/>
          </a:xfrm>
        </p:spPr>
        <p:txBody>
          <a:bodyPr wrap="square" anchor="b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112" y="2807291"/>
            <a:ext cx="8629882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55" y="4851189"/>
            <a:ext cx="1976776" cy="559951"/>
          </a:xfrm>
          <a:prstGeom prst="rect">
            <a:avLst/>
          </a:prstGeom>
          <a:effectLst>
            <a:reflection blurRad="6350" stA="50000" endA="300" endPos="55500" dist="12192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0333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66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066800"/>
            <a:ext cx="11353800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1" y="6550968"/>
            <a:ext cx="8610599" cy="210941"/>
          </a:xfrm>
        </p:spPr>
        <p:txBody>
          <a:bodyPr wrap="square"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703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39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8933"/>
            <a:ext cx="10515601" cy="1325563"/>
          </a:xfrm>
        </p:spPr>
        <p:txBody>
          <a:bodyPr anchor="t">
            <a:noAutofit/>
          </a:bodyPr>
          <a:lstStyle>
            <a:lvl1pPr algn="ctr">
              <a:defRPr sz="400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0000FF"/>
              </a:buClr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0000FF"/>
              </a:buClr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0000FF"/>
              </a:buClr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0000FF"/>
              </a:buClr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62955" y="635635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874E1A5-8F17-4BD6-842F-5F1433C8E69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8" name="Rectangle 7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" name="Picture 15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65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60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1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125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82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419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57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8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944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8641773" cy="246221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75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9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890657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11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112" y="1879437"/>
            <a:ext cx="8629882" cy="646331"/>
          </a:xfrm>
        </p:spPr>
        <p:txBody>
          <a:bodyPr wrap="square" anchor="b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112" y="2807291"/>
            <a:ext cx="8629882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55" y="4851189"/>
            <a:ext cx="1976776" cy="559951"/>
          </a:xfrm>
          <a:prstGeom prst="rect">
            <a:avLst/>
          </a:prstGeom>
          <a:effectLst>
            <a:reflection blurRad="6350" stA="50000" endA="300" endPos="55500" dist="12192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7633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066800"/>
            <a:ext cx="11353800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1" y="6550968"/>
            <a:ext cx="8610599" cy="210941"/>
          </a:xfrm>
        </p:spPr>
        <p:txBody>
          <a:bodyPr wrap="square"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57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848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8933"/>
            <a:ext cx="10515601" cy="1325563"/>
          </a:xfrm>
        </p:spPr>
        <p:txBody>
          <a:bodyPr anchor="t">
            <a:noAutofit/>
          </a:bodyPr>
          <a:lstStyle>
            <a:lvl1pPr algn="ctr">
              <a:defRPr sz="400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0000FF"/>
              </a:buClr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0000FF"/>
              </a:buClr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0000FF"/>
              </a:buClr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0000FF"/>
              </a:buClr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6295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874E1A5-8F17-4BD6-842F-5F1433C8E69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8" name="Rectangle 7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Picture 15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819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1A5-8F17-4BD6-842F-5F1433C8E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28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1A5-8F17-4BD6-842F-5F1433C8E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682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1A5-8F17-4BD6-842F-5F1433C8E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780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1A5-8F17-4BD6-842F-5F1433C8E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127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1A5-8F17-4BD6-842F-5F1433C8E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5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48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1A5-8F17-4BD6-842F-5F1433C8E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494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1A5-8F17-4BD6-842F-5F1433C8E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65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1A5-8F17-4BD6-842F-5F1433C8E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223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E1A5-8F17-4BD6-842F-5F1433C8E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102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52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2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085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84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60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522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510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83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8933"/>
            <a:ext cx="10515601" cy="1325563"/>
          </a:xfrm>
        </p:spPr>
        <p:txBody>
          <a:bodyPr anchor="t">
            <a:noAutofit/>
          </a:bodyPr>
          <a:lstStyle>
            <a:lvl1pPr algn="ctr">
              <a:defRPr sz="400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0000FF"/>
              </a:buClr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0000FF"/>
              </a:buClr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0000FF"/>
              </a:buClr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0000FF"/>
              </a:buClr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62955" y="635635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874E1A5-8F17-4BD6-842F-5F1433C8E69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8" name="Rectangle 7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Picture 15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5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70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34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890657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76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066800"/>
            <a:ext cx="11353800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30037" y="6550968"/>
            <a:ext cx="8610599" cy="210941"/>
          </a:xfrm>
        </p:spPr>
        <p:txBody>
          <a:bodyPr wrap="square"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03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5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7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8" r:id="rId11"/>
    <p:sldLayoutId id="214748389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B489-69ED-4F0A-A940-13A5E0BFFC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3" r:id="rId8"/>
    <p:sldLayoutId id="2147483894" r:id="rId9"/>
    <p:sldLayoutId id="214748393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4E1A5-8F17-4BD6-842F-5F1433C8E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8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00FF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00FF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00F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00FF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00FF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B489-69ED-4F0A-A940-13A5E0BFF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3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11636" y="3084314"/>
            <a:ext cx="7568727" cy="1477328"/>
          </a:xfrm>
        </p:spPr>
        <p:txBody>
          <a:bodyPr/>
          <a:lstStyle/>
          <a:p>
            <a:r>
              <a:rPr lang="en-US" dirty="0"/>
              <a:t>Category Selling:</a:t>
            </a:r>
          </a:p>
          <a:p>
            <a:r>
              <a:rPr lang="en-US" dirty="0"/>
              <a:t>Auto Dealers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4212079"/>
            <a:ext cx="2015548" cy="147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51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98046"/>
            <a:ext cx="11352809" cy="590931"/>
          </a:xfrm>
        </p:spPr>
        <p:txBody>
          <a:bodyPr/>
          <a:lstStyle/>
          <a:p>
            <a:r>
              <a:rPr lang="en-US" sz="3600" dirty="0"/>
              <a:t>“Have TV ads influenced your search selections?”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27802"/>
            <a:ext cx="9334501" cy="553998"/>
          </a:xfrm>
        </p:spPr>
        <p:txBody>
          <a:bodyPr/>
          <a:lstStyle/>
          <a:p>
            <a:r>
              <a:rPr lang="en-US" dirty="0"/>
              <a:t>Source: GfK TVB Purchase Funnel 2024 A18+ Automotive category</a:t>
            </a:r>
          </a:p>
          <a:p>
            <a:r>
              <a:rPr lang="en-US" dirty="0"/>
              <a:t>QA10 “When doing an online search, how often, if at all, have TV ads you have seen influenced you in some ways in your search?” (Yes = combination of Every time, Most of the time &amp; Sometimes) Among those who do online searches.</a:t>
            </a:r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idx="1"/>
          </p:nvPr>
        </p:nvGraphicFramePr>
        <p:xfrm>
          <a:off x="4777739" y="1112439"/>
          <a:ext cx="7543304" cy="494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E04F466C-FB1B-8D4B-9C4D-48D8F666F067}"/>
              </a:ext>
            </a:extLst>
          </p:cNvPr>
          <p:cNvGraphicFramePr>
            <a:graphicFrameLocks/>
          </p:cNvGraphicFramePr>
          <p:nvPr/>
        </p:nvGraphicFramePr>
        <p:xfrm>
          <a:off x="-138965" y="1535260"/>
          <a:ext cx="7158294" cy="439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59ADDAB-F797-EB49-BA9A-5A3D2BF38470}"/>
              </a:ext>
            </a:extLst>
          </p:cNvPr>
          <p:cNvSpPr txBox="1"/>
          <p:nvPr/>
        </p:nvSpPr>
        <p:spPr>
          <a:xfrm>
            <a:off x="1690848" y="1185317"/>
            <a:ext cx="3342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8 </a:t>
            </a:r>
            <a:r>
              <a:rPr lang="en-US" sz="2000" b="1" dirty="0"/>
              <a:t>Category Average</a:t>
            </a:r>
          </a:p>
        </p:txBody>
      </p:sp>
    </p:spTree>
    <p:extLst>
      <p:ext uri="{BB962C8B-B14F-4D97-AF65-F5344CB8AC3E}">
        <p14:creationId xmlns:p14="http://schemas.microsoft.com/office/powerpoint/2010/main" val="2681396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68736"/>
            <a:ext cx="11352809" cy="618631"/>
          </a:xfrm>
        </p:spPr>
        <p:txBody>
          <a:bodyPr/>
          <a:lstStyle/>
          <a:p>
            <a:r>
              <a:rPr lang="en-US" sz="3800" dirty="0"/>
              <a:t>“I </a:t>
            </a:r>
            <a:r>
              <a:rPr lang="en-US" sz="3800" b="1" dirty="0"/>
              <a:t>trust</a:t>
            </a:r>
            <a:r>
              <a:rPr lang="en-US" sz="3800" dirty="0"/>
              <a:t> the news I see/hear on this media source”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25484" y="910950"/>
          <a:ext cx="11384869" cy="5273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381690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2024 Automotive category A18+</a:t>
            </a:r>
          </a:p>
          <a:p>
            <a:r>
              <a:rPr lang="en-US" dirty="0"/>
              <a:t>B2 “I trust the news that I see/hear on this media source.” (Agree Strongly + Agree Somewhat).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67CC41-45E4-474F-A6D7-DD8113D816B4}"/>
              </a:ext>
            </a:extLst>
          </p:cNvPr>
          <p:cNvGrpSpPr/>
          <p:nvPr/>
        </p:nvGrpSpPr>
        <p:grpSpPr>
          <a:xfrm>
            <a:off x="10063137" y="5584176"/>
            <a:ext cx="1920257" cy="607499"/>
            <a:chOff x="9752745" y="5564701"/>
            <a:chExt cx="1920257" cy="607499"/>
          </a:xfrm>
        </p:grpSpPr>
        <p:sp>
          <p:nvSpPr>
            <p:cNvPr id="6" name="Rectangle 5"/>
            <p:cNvSpPr/>
            <p:nvPr/>
          </p:nvSpPr>
          <p:spPr>
            <a:xfrm>
              <a:off x="9752750" y="5635182"/>
              <a:ext cx="197223" cy="170330"/>
            </a:xfrm>
            <a:prstGeom prst="rect">
              <a:avLst/>
            </a:prstGeom>
            <a:solidFill>
              <a:srgbClr val="3333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55609" y="5564701"/>
              <a:ext cx="1717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Traditional Media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752745" y="5904127"/>
              <a:ext cx="197223" cy="170330"/>
            </a:xfrm>
            <a:prstGeom prst="rect">
              <a:avLst/>
            </a:prstGeom>
            <a:solidFill>
              <a:srgbClr val="36CF1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64569" y="5833646"/>
              <a:ext cx="1352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Digital Media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9933769" y="1591746"/>
            <a:ext cx="699656" cy="3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281F12-215A-46E7-882B-91ED6F118B28}"/>
              </a:ext>
            </a:extLst>
          </p:cNvPr>
          <p:cNvSpPr/>
          <p:nvPr/>
        </p:nvSpPr>
        <p:spPr>
          <a:xfrm>
            <a:off x="9407453" y="2716293"/>
            <a:ext cx="699656" cy="321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8A9ED6-2288-49BD-9DD6-904AF6933140}"/>
              </a:ext>
            </a:extLst>
          </p:cNvPr>
          <p:cNvSpPr/>
          <p:nvPr/>
        </p:nvSpPr>
        <p:spPr>
          <a:xfrm>
            <a:off x="9155430" y="3738330"/>
            <a:ext cx="699656" cy="3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3B8B9C-CFE7-40BB-8389-BC856EBA33CF}"/>
              </a:ext>
            </a:extLst>
          </p:cNvPr>
          <p:cNvSpPr/>
          <p:nvPr/>
        </p:nvSpPr>
        <p:spPr>
          <a:xfrm>
            <a:off x="7830077" y="5869651"/>
            <a:ext cx="699656" cy="3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79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532409" y="1912047"/>
          <a:ext cx="11087100" cy="479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03908"/>
            <a:ext cx="11352809" cy="577081"/>
          </a:xfrm>
        </p:spPr>
        <p:txBody>
          <a:bodyPr/>
          <a:lstStyle/>
          <a:p>
            <a:r>
              <a:rPr lang="en-US" sz="3500" dirty="0"/>
              <a:t>Local Television Websites/Apps Most Preferred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50950" y="838200"/>
            <a:ext cx="949009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“Which of the following </a:t>
            </a:r>
            <a:r>
              <a:rPr lang="en-US" sz="2800" b="1" dirty="0"/>
              <a:t>websites or apps </a:t>
            </a:r>
            <a:r>
              <a:rPr lang="en-US" b="1" dirty="0"/>
              <a:t>are you most likely to turn to</a:t>
            </a:r>
          </a:p>
          <a:p>
            <a:pPr algn="ctr"/>
            <a:r>
              <a:rPr lang="en-US" b="1" dirty="0"/>
              <a:t>when you need information about local news or events?”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10434" y="1638419"/>
            <a:ext cx="2924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A18+ Automotive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44E7BA7-B996-4BE0-92BA-843696F0AF75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8641773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GfK TVB Purchase Funnel 2024 </a:t>
            </a:r>
            <a:r>
              <a:rPr lang="pt-BR" dirty="0"/>
              <a:t>A18+</a:t>
            </a:r>
            <a:r>
              <a:rPr lang="en-US" dirty="0"/>
              <a:t> Automotive category</a:t>
            </a:r>
            <a:endParaRPr lang="pt-BR" dirty="0"/>
          </a:p>
          <a:p>
            <a:r>
              <a:rPr lang="en-US" dirty="0"/>
              <a:t>C3 “Which of the following websites or apps are you most likely to turn to when you need information about local news or events?”</a:t>
            </a:r>
          </a:p>
        </p:txBody>
      </p:sp>
    </p:spTree>
    <p:extLst>
      <p:ext uri="{BB962C8B-B14F-4D97-AF65-F5344CB8AC3E}">
        <p14:creationId xmlns:p14="http://schemas.microsoft.com/office/powerpoint/2010/main" val="982780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302612" y="1949245"/>
          <a:ext cx="11582400" cy="43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302612" y="1773094"/>
          <a:ext cx="11582400" cy="43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1704"/>
            <a:ext cx="11582400" cy="646331"/>
          </a:xfrm>
        </p:spPr>
        <p:txBody>
          <a:bodyPr>
            <a:noAutofit/>
          </a:bodyPr>
          <a:lstStyle/>
          <a:p>
            <a:r>
              <a:rPr lang="en-US" sz="3600" dirty="0"/>
              <a:t>Ad Exposure Does NOT Guarantee Importance,</a:t>
            </a:r>
            <a:br>
              <a:rPr lang="en-US" sz="3600" dirty="0"/>
            </a:br>
            <a:r>
              <a:rPr lang="en-US" sz="3600" dirty="0"/>
              <a:t>Except for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13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9385" y="1380275"/>
            <a:ext cx="2848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% A18+ Automotive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1E28FEF-35C0-4D40-8255-A242B86C62F5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8641773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GfK TVB Purchase Funnel 2024 Automotive category A18+</a:t>
            </a:r>
          </a:p>
          <a:p>
            <a:pPr>
              <a:lnSpc>
                <a:spcPct val="100000"/>
              </a:lnSpc>
            </a:pPr>
            <a:r>
              <a:rPr lang="en-US" dirty="0"/>
              <a:t>S10/S11/QA4 “In the past two months, did you see, hear or read any advertisement in any of these media/digital internet media?”</a:t>
            </a:r>
          </a:p>
        </p:txBody>
      </p:sp>
    </p:spTree>
    <p:extLst>
      <p:ext uri="{BB962C8B-B14F-4D97-AF65-F5344CB8AC3E}">
        <p14:creationId xmlns:p14="http://schemas.microsoft.com/office/powerpoint/2010/main" val="1618455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5D2D97A7-FA1A-AA4D-B53F-F52DE5054610}"/>
              </a:ext>
            </a:extLst>
          </p:cNvPr>
          <p:cNvGraphicFramePr>
            <a:graphicFrameLocks/>
          </p:cNvGraphicFramePr>
          <p:nvPr/>
        </p:nvGraphicFramePr>
        <p:xfrm>
          <a:off x="-1187532" y="1996818"/>
          <a:ext cx="9528644" cy="4285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98046"/>
            <a:ext cx="11352809" cy="1089529"/>
          </a:xfrm>
        </p:spPr>
        <p:txBody>
          <a:bodyPr/>
          <a:lstStyle/>
          <a:p>
            <a:r>
              <a:rPr lang="en-US" sz="3600" dirty="0"/>
              <a:t>“When visiting a television station’s website or app, </a:t>
            </a:r>
            <a:br>
              <a:rPr lang="en-US" sz="3600" dirty="0"/>
            </a:br>
            <a:r>
              <a:rPr lang="en-US" sz="3600" dirty="0"/>
              <a:t>do you view the ads?”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973443" y="2029990"/>
          <a:ext cx="7218557" cy="376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6890" y="1574105"/>
            <a:ext cx="1677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Automotive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8410" y="1574105"/>
            <a:ext cx="2717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8 </a:t>
            </a:r>
            <a:r>
              <a:rPr lang="en-US" dirty="0"/>
              <a:t>Category Average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0E9FD17-AAB2-4465-9323-9F5AE17F6207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8641773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GfK TVB Purchase Funnel 2024 Automotive category</a:t>
            </a:r>
            <a:r>
              <a:rPr lang="pt-BR" dirty="0"/>
              <a:t> A18+</a:t>
            </a:r>
            <a:br>
              <a:rPr lang="en-US" dirty="0"/>
            </a:br>
            <a:r>
              <a:rPr lang="en-US" dirty="0"/>
              <a:t>C2 “How often do you look at the video ads on that local television station’s website or app?” Yes= every time, most of the time, and sometimes.</a:t>
            </a:r>
          </a:p>
        </p:txBody>
      </p:sp>
    </p:spTree>
    <p:extLst>
      <p:ext uri="{BB962C8B-B14F-4D97-AF65-F5344CB8AC3E}">
        <p14:creationId xmlns:p14="http://schemas.microsoft.com/office/powerpoint/2010/main" val="885919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C2B28AB-4A74-F4DF-68AA-A518F13C6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9631"/>
            <a:ext cx="11455957" cy="1588127"/>
          </a:xfrm>
        </p:spPr>
        <p:txBody>
          <a:bodyPr/>
          <a:lstStyle/>
          <a:p>
            <a:r>
              <a:rPr lang="en-US" sz="3600" dirty="0"/>
              <a:t>The Programming of Choice is on Local TV Stations… </a:t>
            </a:r>
            <a:r>
              <a:rPr lang="en-US" sz="3600" dirty="0">
                <a:solidFill>
                  <a:schemeClr val="accent1"/>
                </a:solidFill>
              </a:rPr>
              <a:t>96 of the Top 100 Shows in the 2023-’24 Season Through March Were Broadcast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1CDC848-262B-9C17-D3C3-F970FF25065C}"/>
              </a:ext>
            </a:extLst>
          </p:cNvPr>
          <p:cNvSpPr txBox="1">
            <a:spLocks/>
          </p:cNvSpPr>
          <p:nvPr/>
        </p:nvSpPr>
        <p:spPr>
          <a:xfrm>
            <a:off x="762000" y="6515354"/>
            <a:ext cx="9667351" cy="2462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buNone/>
            </a:pPr>
            <a:r>
              <a:rPr lang="en-US" sz="1000" dirty="0">
                <a:solidFill>
                  <a:srgbClr val="000000"/>
                </a:solidFill>
              </a:rPr>
              <a:t>Source: Nielsen, NPOWER, 09/25/2023-03/31/2024 Ranked by A25-54 L+1 US AA %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53C35627-B66C-9999-E62A-E1122DB70295}"/>
              </a:ext>
            </a:extLst>
          </p:cNvPr>
          <p:cNvSpPr txBox="1">
            <a:spLocks/>
          </p:cNvSpPr>
          <p:nvPr/>
        </p:nvSpPr>
        <p:spPr>
          <a:xfrm>
            <a:off x="1676400" y="1769289"/>
            <a:ext cx="8839200" cy="42293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rgbClr val="0000F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rgbClr val="36D015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00FD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S/O-S/O Programs Ranked by Adults 25-54 Live+1 Ratings</a:t>
            </a:r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06DA9BC3-DC00-A948-4C7F-09F4FE79EB90}"/>
              </a:ext>
            </a:extLst>
          </p:cNvPr>
          <p:cNvGraphicFramePr>
            <a:graphicFrameLocks/>
          </p:cNvGraphicFramePr>
          <p:nvPr/>
        </p:nvGraphicFramePr>
        <p:xfrm>
          <a:off x="792480" y="2247535"/>
          <a:ext cx="10597008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9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9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9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9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4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Program Rank</a:t>
                      </a:r>
                    </a:p>
                  </a:txBody>
                  <a:tcPr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Broadcast Stations</a:t>
                      </a:r>
                    </a:p>
                  </a:txBody>
                  <a:tcPr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Ad-Supported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Cable</a:t>
                      </a:r>
                    </a:p>
                  </a:txBody>
                  <a:tcPr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/>
                        <a:t>1-25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/>
                        <a:t>26-50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/>
                        <a:t>51-75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/>
                        <a:t>76-100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</a:rPr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</a:rPr>
                        <a:t>96%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357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733"/>
            <a:ext cx="11267956" cy="106646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Broadcast reaches ALL ad supported viewing in </a:t>
            </a:r>
            <a:br>
              <a:rPr lang="en-US" dirty="0"/>
            </a:br>
            <a:r>
              <a:rPr lang="en-US" dirty="0"/>
              <a:t> St. Louis, MO</a:t>
            </a:r>
            <a:br>
              <a:rPr lang="en-US" dirty="0"/>
            </a:br>
            <a:br>
              <a:rPr lang="en-US" dirty="0"/>
            </a:br>
            <a:br>
              <a:rPr lang="en-US" noProof="0" dirty="0"/>
            </a:br>
            <a:br>
              <a:rPr lang="en-US" noProof="0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4E1A5-8F17-4BD6-842F-5F1433C8E69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322770" y="5939573"/>
            <a:ext cx="35464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REMEMBER: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Local cable commercials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aren’t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seen in every satellite home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29674" y="1638264"/>
            <a:ext cx="2345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Cable is Splintered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2599" y="1665070"/>
            <a:ext cx="422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Broadcast Reaches ALL TV Homes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CC31D7-265B-40E8-A21A-C632D8D3C371}"/>
              </a:ext>
            </a:extLst>
          </p:cNvPr>
          <p:cNvGrpSpPr>
            <a:grpSpLocks noChangeAspect="1"/>
          </p:cNvGrpSpPr>
          <p:nvPr/>
        </p:nvGrpSpPr>
        <p:grpSpPr>
          <a:xfrm>
            <a:off x="5673195" y="2034403"/>
            <a:ext cx="5971441" cy="3370882"/>
            <a:chOff x="5754412" y="1731513"/>
            <a:chExt cx="6824377" cy="399899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88B3F01-468D-40BA-AA89-44FF097A2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4412" y="1731513"/>
              <a:ext cx="6824377" cy="399899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725F37-5A11-4D2D-9C03-DDF4A71712AA}"/>
                </a:ext>
              </a:extLst>
            </p:cNvPr>
            <p:cNvSpPr txBox="1"/>
            <p:nvPr/>
          </p:nvSpPr>
          <p:spPr>
            <a:xfrm>
              <a:off x="8117476" y="3223326"/>
              <a:ext cx="23863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ahoma"/>
                  <a:ea typeface="+mn-ea"/>
                  <a:cs typeface="Arial"/>
                </a:rPr>
                <a:t>Broadcast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ahoma"/>
                  <a:ea typeface="+mn-ea"/>
                  <a:cs typeface="Arial"/>
                </a:rPr>
                <a:t>100%</a:t>
              </a:r>
            </a:p>
          </p:txBody>
        </p:sp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E66B6D2-6FF5-1950-7310-F1AECCD543AD}"/>
              </a:ext>
            </a:extLst>
          </p:cNvPr>
          <p:cNvGraphicFramePr/>
          <p:nvPr/>
        </p:nvGraphicFramePr>
        <p:xfrm>
          <a:off x="576959" y="2209800"/>
          <a:ext cx="6433441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4D2811-0412-09FE-1823-9935792FE932}"/>
              </a:ext>
            </a:extLst>
          </p:cNvPr>
          <p:cNvSpPr txBox="1">
            <a:spLocks/>
          </p:cNvSpPr>
          <p:nvPr/>
        </p:nvSpPr>
        <p:spPr>
          <a:xfrm>
            <a:off x="434679" y="6515688"/>
            <a:ext cx="8610599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Sources: Nielsen Local TV View, Data Stream Live+1, 2/1/24 – 2/28/24 St. Louis, MO DMA  </a:t>
            </a:r>
          </a:p>
        </p:txBody>
      </p:sp>
    </p:spTree>
    <p:extLst>
      <p:ext uri="{BB962C8B-B14F-4D97-AF65-F5344CB8AC3E}">
        <p14:creationId xmlns:p14="http://schemas.microsoft.com/office/powerpoint/2010/main" val="604734288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 TV is the 800-Pound Gorilla!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FDE6-E0D7-4837-9BAC-C5447762A0E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78"/>
          <a:stretch/>
        </p:blipFill>
        <p:spPr>
          <a:xfrm>
            <a:off x="1819132" y="986911"/>
            <a:ext cx="8553735" cy="51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21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“Gorilla” Tactics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73667"/>
            <a:ext cx="1658547" cy="23553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3409950" y="1172886"/>
            <a:ext cx="7639049" cy="4703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lnSpc>
                <a:spcPts val="3400"/>
              </a:lnSpc>
              <a:buFont typeface="Wingdings" panose="05000000000000000000" pitchFamily="2" charset="2"/>
              <a:buNone/>
            </a:pPr>
            <a:r>
              <a:rPr lang="en-US" sz="2600" dirty="0"/>
              <a:t>“It’s still the 800-pound gorilla. … A lot of people question: ‘Is the 30-second TV spot dead?’ </a:t>
            </a:r>
          </a:p>
          <a:p>
            <a:pPr marL="174625" indent="0">
              <a:lnSpc>
                <a:spcPts val="3400"/>
              </a:lnSpc>
              <a:buFont typeface="Wingdings" panose="05000000000000000000" pitchFamily="2" charset="2"/>
              <a:buNone/>
            </a:pPr>
            <a:r>
              <a:rPr lang="en-US" sz="2600" dirty="0"/>
              <a:t>My answer is: ‘Absolutely not.’ It’s differently consumed. It’s part of a larger toolbox. But it’s still the most effective single piece of marketing communication in  the U.S.”</a:t>
            </a:r>
          </a:p>
          <a:p>
            <a:pPr marL="174625" indent="0">
              <a:lnSpc>
                <a:spcPts val="3400"/>
              </a:lnSpc>
              <a:buFont typeface="Wingdings" panose="05000000000000000000" pitchFamily="2" charset="2"/>
              <a:buNone/>
            </a:pPr>
            <a:endParaRPr lang="en-US" sz="2600" dirty="0"/>
          </a:p>
          <a:p>
            <a:pPr marL="287338" indent="-287338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None/>
            </a:pPr>
            <a:r>
              <a:rPr lang="en-US" sz="1800" dirty="0">
                <a:solidFill>
                  <a:srgbClr val="000000"/>
                </a:solidFill>
              </a:rPr>
              <a:t>— Drew Slaven, Genesis CMO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on TV’s effectiveness</a:t>
            </a:r>
          </a:p>
          <a:p>
            <a:pPr marL="174625" indent="0">
              <a:lnSpc>
                <a:spcPts val="3400"/>
              </a:lnSpc>
              <a:buFont typeface="Wingdings" panose="05000000000000000000" pitchFamily="2" charset="2"/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9435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indent="-234950">
              <a:spcBef>
                <a:spcPts val="0"/>
              </a:spcBef>
              <a:spcAft>
                <a:spcPts val="1400"/>
              </a:spcAft>
            </a:pPr>
            <a:r>
              <a:rPr lang="en-US" dirty="0"/>
              <a:t>Know your dealer’s marketing budget &amp; allocation.</a:t>
            </a:r>
          </a:p>
          <a:p>
            <a:pPr marL="234950" indent="-234950">
              <a:spcBef>
                <a:spcPts val="0"/>
              </a:spcBef>
              <a:spcAft>
                <a:spcPts val="1400"/>
              </a:spcAft>
            </a:pPr>
            <a:r>
              <a:rPr lang="en-US" dirty="0"/>
              <a:t>Understand where your dealer makes their money:</a:t>
            </a:r>
          </a:p>
          <a:p>
            <a:pPr lvl="1">
              <a:spcBef>
                <a:spcPts val="0"/>
              </a:spcBef>
              <a:spcAft>
                <a:spcPts val="1400"/>
              </a:spcAft>
            </a:pPr>
            <a:r>
              <a:rPr lang="en-US" dirty="0"/>
              <a:t>Walk-in close ratio vs. on-line close ratio</a:t>
            </a:r>
          </a:p>
          <a:p>
            <a:pPr marL="234950" indent="-234950">
              <a:spcBef>
                <a:spcPts val="0"/>
              </a:spcBef>
              <a:spcAft>
                <a:spcPts val="1400"/>
              </a:spcAft>
            </a:pPr>
            <a:r>
              <a:rPr lang="en-US" dirty="0"/>
              <a:t>Don’t worry about allocations to other forms of media as long as broadcast receives 50% or more.</a:t>
            </a:r>
          </a:p>
          <a:p>
            <a:pPr marL="234950" indent="-234950">
              <a:spcBef>
                <a:spcPts val="0"/>
              </a:spcBef>
              <a:spcAft>
                <a:spcPts val="1400"/>
              </a:spcAft>
            </a:pPr>
            <a:r>
              <a:rPr lang="en-US" dirty="0"/>
              <a:t>Remind your dealers: TV has scale! TV powers digital! </a:t>
            </a:r>
          </a:p>
          <a:p>
            <a:pPr marL="234950" indent="-234950">
              <a:spcBef>
                <a:spcPts val="0"/>
              </a:spcBef>
              <a:spcAft>
                <a:spcPts val="1400"/>
              </a:spcAft>
            </a:pPr>
            <a:r>
              <a:rPr lang="en-US" dirty="0"/>
              <a:t>Be ready with your cable, radio and lead generation talking points.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FDE6-E0D7-4837-9BAC-C5447762A0E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2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D93A-816A-4847-AD73-3EAB5D84D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49307"/>
            <a:ext cx="11353800" cy="707886"/>
          </a:xfrm>
        </p:spPr>
        <p:txBody>
          <a:bodyPr anchor="ctr" anchorCtr="1"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2024 Market / Sales Forecast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46F292-F5E8-CD65-18B9-E83C96AFD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28C9A660-C3BB-4365-8FB0-3E400C676143}"/>
              </a:ext>
            </a:extLst>
          </p:cNvPr>
          <p:cNvGraphicFramePr>
            <a:graphicFrameLocks noGrp="1"/>
          </p:cNvGraphicFramePr>
          <p:nvPr/>
        </p:nvGraphicFramePr>
        <p:xfrm>
          <a:off x="3220615" y="1263009"/>
          <a:ext cx="5214259" cy="410155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04935">
                  <a:extLst>
                    <a:ext uri="{9D8B030D-6E8A-4147-A177-3AD203B41FA5}">
                      <a16:colId xmlns:a16="http://schemas.microsoft.com/office/drawing/2014/main" val="691478504"/>
                    </a:ext>
                  </a:extLst>
                </a:gridCol>
                <a:gridCol w="2609324">
                  <a:extLst>
                    <a:ext uri="{9D8B030D-6E8A-4147-A177-3AD203B41FA5}">
                      <a16:colId xmlns:a16="http://schemas.microsoft.com/office/drawing/2014/main" val="2813395612"/>
                    </a:ext>
                  </a:extLst>
                </a:gridCol>
              </a:tblGrid>
              <a:tr h="791246">
                <a:tc gridSpan="2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73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73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449496"/>
                  </a:ext>
                </a:extLst>
              </a:tr>
              <a:tr h="791246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Total Sales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15.7-16.1mil</a:t>
                      </a: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73516926"/>
                  </a:ext>
                </a:extLst>
              </a:tr>
              <a:tr h="791246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Retail Sales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12.7-13.0mil</a:t>
                      </a: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57370685"/>
                  </a:ext>
                </a:extLst>
              </a:tr>
              <a:tr h="813413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New Lease Vol.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2.9 mil</a:t>
                      </a: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52892731"/>
                  </a:ext>
                </a:extLst>
              </a:tr>
              <a:tr h="52679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Retail Used</a:t>
                      </a:r>
                    </a:p>
                    <a:p>
                      <a:pPr algn="r"/>
                      <a:endParaRPr lang="en-US" sz="1800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19.2mil</a:t>
                      </a: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657624"/>
                  </a:ext>
                </a:extLst>
              </a:tr>
            </a:tbl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02B05DC-35D7-E571-7B32-7DB12E7CD903}"/>
              </a:ext>
            </a:extLst>
          </p:cNvPr>
          <p:cNvSpPr txBox="1">
            <a:spLocks/>
          </p:cNvSpPr>
          <p:nvPr/>
        </p:nvSpPr>
        <p:spPr>
          <a:xfrm>
            <a:off x="419099" y="6535579"/>
            <a:ext cx="8641773" cy="2308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Source: JD Power/ NADA /Cox Automotive / S&amp;P Global / Updated Jan’24</a:t>
            </a:r>
          </a:p>
        </p:txBody>
      </p:sp>
    </p:spTree>
    <p:extLst>
      <p:ext uri="{BB962C8B-B14F-4D97-AF65-F5344CB8AC3E}">
        <p14:creationId xmlns:p14="http://schemas.microsoft.com/office/powerpoint/2010/main" val="719364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9E727-539C-4201-A59E-402C6DE10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49" y="182421"/>
            <a:ext cx="11352809" cy="70788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Automotive Insights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C6D2A-3EE5-4184-8D73-6C09BD802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49" y="1109837"/>
            <a:ext cx="11548837" cy="54257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noProof="0" dirty="0"/>
              <a:t>Retail New Vehicle Inventory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noProof="0" dirty="0"/>
              <a:t>Estimate: 2.97 Million (+65% vs. 2023)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/>
              <a:t>Average time a new vehicle in dealer possession before sale: 44 Days (+14 Days vs. 2023)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Incentives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/>
              <a:t>$2,633: +66.7% vs. 2023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/>
              <a:t>Cars: $2,129 +$737 / Trucks: $2,765 +$1,007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Dealer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/>
              <a:t>Average Retailer Profit Per Unit: $2,588 (-29.8% in 2023)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354405-00DA-7257-BB7F-369BCF54E2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8641773" cy="230832"/>
          </a:xfrm>
        </p:spPr>
        <p:txBody>
          <a:bodyPr/>
          <a:lstStyle/>
          <a:p>
            <a:r>
              <a:rPr lang="en-US" dirty="0"/>
              <a:t>Source: JD Powers / Cox Auto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CD560-3C71-5103-D52D-E53593A5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62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0351E-D162-CC9E-A6B7-DDEAC0B55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Automotive 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8B69B-F7AA-F0BF-C189-8347F8F03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noProof="0" dirty="0">
                <a:sym typeface="Wingdings" panose="05000000000000000000" pitchFamily="2" charset="2"/>
              </a:rPr>
              <a:t>Transaction Price  </a:t>
            </a:r>
          </a:p>
          <a:p>
            <a:pPr lvl="1"/>
            <a:r>
              <a:rPr lang="en-US" noProof="0" dirty="0"/>
              <a:t>New: $45,093 (-$1,172 </a:t>
            </a:r>
            <a:r>
              <a:rPr lang="en-US" dirty="0"/>
              <a:t>in </a:t>
            </a:r>
            <a:r>
              <a:rPr lang="en-US" noProof="0" dirty="0"/>
              <a:t>2023) </a:t>
            </a:r>
          </a:p>
          <a:p>
            <a:pPr lvl="1"/>
            <a:r>
              <a:rPr lang="en-US" noProof="0" dirty="0"/>
              <a:t>MSRP Sales: 16% vs. 30.5% in 2023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Used: $28,491: (-4.5% vs. -$1,347 in 2023)</a:t>
            </a:r>
          </a:p>
          <a:p>
            <a:r>
              <a:rPr lang="en-US" sz="2800" noProof="0" dirty="0"/>
              <a:t>Transaction Information </a:t>
            </a:r>
          </a:p>
          <a:p>
            <a:pPr lvl="1"/>
            <a:r>
              <a:rPr lang="en-US" noProof="0" dirty="0"/>
              <a:t>Interest Rate: 7.0% (+20 pts in 2023) </a:t>
            </a:r>
          </a:p>
          <a:p>
            <a:pPr lvl="1"/>
            <a:r>
              <a:rPr lang="en-US" dirty="0"/>
              <a:t>Average Monthly Finance Payment: $724 (-$6 vs. 2023) </a:t>
            </a:r>
          </a:p>
          <a:p>
            <a:r>
              <a:rPr lang="en-US" sz="2800" noProof="0" dirty="0"/>
              <a:t>New Vehicle Leasing </a:t>
            </a:r>
          </a:p>
          <a:p>
            <a:pPr lvl="1"/>
            <a:r>
              <a:rPr lang="en-US" dirty="0"/>
              <a:t>23.6% of retail sales (+3.7% in 2023)</a:t>
            </a:r>
            <a:endParaRPr lang="en-US" noProof="0" dirty="0"/>
          </a:p>
          <a:p>
            <a:pPr marL="0" indent="0">
              <a:buNone/>
            </a:pPr>
            <a:endParaRPr lang="en-US" noProof="0" dirty="0">
              <a:sym typeface="Wingdings" panose="05000000000000000000" pitchFamily="2" charset="2"/>
            </a:endParaRPr>
          </a:p>
          <a:p>
            <a:endParaRPr lang="en-US" noProof="0" dirty="0">
              <a:sym typeface="Wingdings" panose="05000000000000000000" pitchFamily="2" charset="2"/>
            </a:endParaRPr>
          </a:p>
          <a:p>
            <a:pPr lvl="1"/>
            <a:endParaRPr lang="en-US" noProof="0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1B684-38C9-5404-B919-A63F6777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BADEA73-7674-8B7B-0BC4-2A137A7EC1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8641773" cy="246221"/>
          </a:xfrm>
        </p:spPr>
        <p:txBody>
          <a:bodyPr/>
          <a:lstStyle/>
          <a:p>
            <a:r>
              <a:rPr lang="en-US" dirty="0"/>
              <a:t>Source: JD Powers / True Car / Cox Automotive</a:t>
            </a:r>
          </a:p>
        </p:txBody>
      </p:sp>
    </p:spTree>
    <p:extLst>
      <p:ext uri="{BB962C8B-B14F-4D97-AF65-F5344CB8AC3E}">
        <p14:creationId xmlns:p14="http://schemas.microsoft.com/office/powerpoint/2010/main" val="190270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5881"/>
            <a:ext cx="11455957" cy="70788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Automotive: </a:t>
            </a:r>
            <a:r>
              <a:rPr lang="en-US" dirty="0">
                <a:solidFill>
                  <a:srgbClr val="00B050"/>
                </a:solidFill>
                <a:ea typeface="+mn-ea"/>
              </a:rPr>
              <a:t>Tier 1 Media Spend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000" y="6361465"/>
            <a:ext cx="9584803" cy="400110"/>
          </a:xfrm>
        </p:spPr>
        <p:txBody>
          <a:bodyPr/>
          <a:lstStyle/>
          <a:p>
            <a:pPr marL="457189" indent="-457189" eaLnBrk="0" hangingPunct="0">
              <a:defRPr/>
            </a:pPr>
            <a:r>
              <a:rPr lang="en-US" dirty="0"/>
              <a:t>Source: </a:t>
            </a:r>
            <a:r>
              <a:rPr lang="en-US" dirty="0" err="1"/>
              <a:t>Vivvix</a:t>
            </a:r>
            <a:r>
              <a:rPr lang="en-US" dirty="0"/>
              <a:t>, </a:t>
            </a:r>
            <a:r>
              <a:rPr lang="en-US" kern="0" dirty="0">
                <a:solidFill>
                  <a:sysClr val="windowText" lastClr="000000"/>
                </a:solidFill>
              </a:rPr>
              <a:t>1/1/2023-12/31/2023. Tier 1 Automotive spending; Linear TV = Network, Spot, Cable Network, Syndication and Spanish-Language Network;</a:t>
            </a:r>
            <a:br>
              <a:rPr lang="en-US" kern="0" dirty="0">
                <a:solidFill>
                  <a:sysClr val="windowText" lastClr="000000"/>
                </a:solidFill>
              </a:rPr>
            </a:br>
            <a:r>
              <a:rPr lang="en-US" kern="0" dirty="0">
                <a:solidFill>
                  <a:sysClr val="windowText" lastClr="000000"/>
                </a:solidFill>
              </a:rPr>
              <a:t>% of Total Ad Dollars 19-Media (includes </a:t>
            </a:r>
            <a:r>
              <a:rPr lang="en-US" dirty="0">
                <a:solidFill>
                  <a:srgbClr val="000000"/>
                </a:solidFill>
              </a:rPr>
              <a:t>Digital Media: Online and Mobile Video, Mobile Web and App, Internet Search and Display</a:t>
            </a:r>
            <a:r>
              <a:rPr lang="en-US" kern="0" dirty="0">
                <a:solidFill>
                  <a:sysClr val="windowText" lastClr="000000"/>
                </a:solidFill>
              </a:rPr>
              <a:t>) and includes AVOD.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1BF218-9D7E-AF70-547B-DD72DE85E558}"/>
              </a:ext>
            </a:extLst>
          </p:cNvPr>
          <p:cNvSpPr txBox="1"/>
          <p:nvPr/>
        </p:nvSpPr>
        <p:spPr>
          <a:xfrm>
            <a:off x="4712845" y="844131"/>
            <a:ext cx="303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January-December 2023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71F2F96-A835-A9D7-0C4E-0C8E59136A6F}"/>
              </a:ext>
            </a:extLst>
          </p:cNvPr>
          <p:cNvGraphicFramePr>
            <a:graphicFrameLocks/>
          </p:cNvGraphicFramePr>
          <p:nvPr/>
        </p:nvGraphicFramePr>
        <p:xfrm>
          <a:off x="2634611" y="1168853"/>
          <a:ext cx="6922779" cy="5049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1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803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2CAE1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2CAE12"/>
                          </a:solidFill>
                        </a:rPr>
                        <a:t>Linear TV TOTAL</a:t>
                      </a:r>
                    </a:p>
                  </a:txBody>
                  <a:tcPr anchor="b">
                    <a:lnL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rgbClr val="2CAE12"/>
                        </a:solidFill>
                      </a:endParaRPr>
                    </a:p>
                  </a:txBody>
                  <a:tcPr anchor="b">
                    <a:lnL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2CAE12"/>
                          </a:solidFill>
                          <a:latin typeface="+mj-lt"/>
                        </a:rPr>
                        <a:t>PARENT</a:t>
                      </a:r>
                    </a:p>
                  </a:txBody>
                  <a:tcPr marL="182880" marR="548640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2CAE12"/>
                          </a:solidFill>
                          <a:latin typeface="+mj-lt"/>
                        </a:rPr>
                        <a:t>DOLS (000)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2CAE12"/>
                          </a:solidFill>
                          <a:latin typeface="+mj-lt"/>
                        </a:rPr>
                        <a:t>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General Motors</a:t>
                      </a:r>
                    </a:p>
                  </a:txBody>
                  <a:tcPr marL="182880" marR="548640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$   733,083.4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E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65.4%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Hyundai-Incl Kia</a:t>
                      </a:r>
                    </a:p>
                  </a:txBody>
                  <a:tcPr marL="182880" marR="548640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$   584,688.8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Arial"/>
                        </a:rPr>
                        <a:t>52.1%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42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Toyota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548640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$   540,451.3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Arial"/>
                        </a:rPr>
                        <a:t>59.2%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Stellantis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82880" marR="548640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$   459,826.0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Arial"/>
                        </a:rPr>
                        <a:t>73.5%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982212"/>
                  </a:ext>
                </a:extLst>
              </a:tr>
              <a:tr h="31224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Nissan</a:t>
                      </a:r>
                    </a:p>
                  </a:txBody>
                  <a:tcPr marL="182880" marR="548640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$   359,791.9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Arial"/>
                        </a:rPr>
                        <a:t>63.4%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42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Honda</a:t>
                      </a:r>
                    </a:p>
                  </a:txBody>
                  <a:tcPr marL="182880" marR="548640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$   283,800.0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Arial"/>
                        </a:rPr>
                        <a:t>61.4%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Ford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82880" marR="548640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$   272,093.7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Arial"/>
                        </a:rPr>
                        <a:t>52.8%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Volkswagen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82880" marR="548640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$   217,389.2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Arial"/>
                        </a:rPr>
                        <a:t>63.2%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247854"/>
                  </a:ext>
                </a:extLst>
              </a:tr>
              <a:tr h="31224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Subaru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548640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$   165,691.7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Arial"/>
                        </a:rPr>
                        <a:t>67.4%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4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Volvo</a:t>
                      </a:r>
                    </a:p>
                  </a:txBody>
                  <a:tcPr marL="182880" marR="548640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$      74,883.9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Arial"/>
                        </a:rPr>
                        <a:t>34.3%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4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Mercedes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548640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$      53,051.6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Arial"/>
                        </a:rPr>
                        <a:t>32.2%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786578"/>
                  </a:ext>
                </a:extLst>
              </a:tr>
              <a:tr h="312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BMW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82880" marR="548640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$      44,726.3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Arial"/>
                        </a:rPr>
                        <a:t>49.3%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70281"/>
                  </a:ext>
                </a:extLst>
              </a:tr>
              <a:tr h="31224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Jaguar-Land Rover</a:t>
                      </a:r>
                    </a:p>
                  </a:txBody>
                  <a:tcPr marL="182880" marR="548640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E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$      33,902.0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Arial"/>
                        </a:rPr>
                        <a:t>29.6%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Mazda</a:t>
                      </a:r>
                    </a:p>
                  </a:txBody>
                  <a:tcPr marL="182880" marR="548640" marT="9525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$      33,032.9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Arial"/>
                        </a:rPr>
                        <a:t>30.6%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CAE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934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8871"/>
            <a:ext cx="11543805" cy="1200329"/>
          </a:xfrm>
        </p:spPr>
        <p:txBody>
          <a:bodyPr/>
          <a:lstStyle/>
          <a:p>
            <a:r>
              <a:rPr lang="en-US" dirty="0"/>
              <a:t>Car Buyers Spend the </a:t>
            </a:r>
            <a:br>
              <a:rPr lang="en-US" dirty="0"/>
            </a:br>
            <a:r>
              <a:rPr lang="en-US" dirty="0"/>
              <a:t>Most Time with Television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/>
          <a:p>
            <a:fld id="{BB88B489-69ED-4F0A-A940-13A5E0BFFCB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8619" y="6304002"/>
            <a:ext cx="8374381" cy="553998"/>
          </a:xfrm>
        </p:spPr>
        <p:txBody>
          <a:bodyPr/>
          <a:lstStyle/>
          <a:p>
            <a:r>
              <a:rPr lang="en-US" dirty="0"/>
              <a:t>Source: GfK TVB Media Comparisons Study 2024. M-S 4A-2A. Persons 18+ Persons 18+ Plan to buy/lease auto in next year: Yes.                       Online/internet platforms such as email, social media, internet radio and websites, are totaled for any online device-PC, Smartphone and Tablets.                       Broadcast TV News Websites/Apps includes local TV station &amp; network websites/apps for news/weather/sports.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EB2784E-1935-1A7B-0815-E481D418CCCB}"/>
              </a:ext>
            </a:extLst>
          </p:cNvPr>
          <p:cNvGraphicFramePr/>
          <p:nvPr/>
        </p:nvGraphicFramePr>
        <p:xfrm>
          <a:off x="228600" y="1066800"/>
          <a:ext cx="11811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2683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352809" cy="1089529"/>
          </a:xfrm>
        </p:spPr>
        <p:txBody>
          <a:bodyPr/>
          <a:lstStyle/>
          <a:p>
            <a:r>
              <a:rPr lang="en-US" sz="3600" dirty="0"/>
              <a:t>TV Has Highest Reach of Ad Supported Platforms Broadcast Leads the Way For Car Buyers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56104E-4342-4C00-9E11-7DE069C8EF41}"/>
              </a:ext>
            </a:extLst>
          </p:cNvPr>
          <p:cNvSpPr txBox="1"/>
          <p:nvPr/>
        </p:nvSpPr>
        <p:spPr>
          <a:xfrm>
            <a:off x="2895600" y="1066800"/>
            <a:ext cx="60951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6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% Reached Yesterday</a:t>
            </a:r>
            <a:endParaRPr lang="en-US" sz="1400" dirty="0">
              <a:effectLst/>
            </a:endParaRPr>
          </a:p>
          <a:p>
            <a:pPr algn="ctr" rtl="0">
              <a:defRPr sz="16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A18+ Plan to buy/lease auto in the next year</a:t>
            </a:r>
            <a:endParaRPr lang="en-US" sz="1400" dirty="0">
              <a:effectLst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3D09909-F466-52B0-FFC7-31AAD18EF35D}"/>
              </a:ext>
            </a:extLst>
          </p:cNvPr>
          <p:cNvGraphicFramePr/>
          <p:nvPr/>
        </p:nvGraphicFramePr>
        <p:xfrm>
          <a:off x="228600" y="1445843"/>
          <a:ext cx="11811000" cy="4878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2D17D14-8D71-8724-846A-540C828998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619" y="6304002"/>
            <a:ext cx="8374381" cy="553998"/>
          </a:xfrm>
        </p:spPr>
        <p:txBody>
          <a:bodyPr/>
          <a:lstStyle/>
          <a:p>
            <a:r>
              <a:rPr lang="en-US" dirty="0"/>
              <a:t>Source: GfK TVB Media Comparisons Study 2024. M-S 4A-2A. Persons 18+ Persons 18+ Plan to buy/lease auto in next year: Yes.                       Online/internet platforms such as email, social media, internet radio and websites, are totaled for any online device-PC, Smartphone and Tablets.                       Broadcast TV News Websites/Apps includes local TV station &amp; network websites/apps for news/weather/sports.</a:t>
            </a:r>
          </a:p>
        </p:txBody>
      </p:sp>
    </p:spTree>
    <p:extLst>
      <p:ext uri="{BB962C8B-B14F-4D97-AF65-F5344CB8AC3E}">
        <p14:creationId xmlns:p14="http://schemas.microsoft.com/office/powerpoint/2010/main" val="354255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1"/>
          <p:cNvGraphicFramePr>
            <a:graphicFrameLocks noGrp="1"/>
          </p:cNvGraphicFramePr>
          <p:nvPr>
            <p:ph idx="1"/>
          </p:nvPr>
        </p:nvGraphicFramePr>
        <p:xfrm>
          <a:off x="205740" y="0"/>
          <a:ext cx="11986260" cy="640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86322"/>
            <a:ext cx="11352809" cy="590931"/>
          </a:xfrm>
        </p:spPr>
        <p:txBody>
          <a:bodyPr/>
          <a:lstStyle/>
          <a:p>
            <a:r>
              <a:rPr lang="en-US" sz="3600" dirty="0"/>
              <a:t>What Influenced Automotive Consumers Most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9099" y="6381690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2024 Automotive category A18+</a:t>
            </a:r>
          </a:p>
          <a:p>
            <a:r>
              <a:rPr lang="en-US" dirty="0"/>
              <a:t>QA4/QA5/QA6/QA7/QA8 Most important for media with at least 1 funnel stage at 2%+ shown; 2%, 1%, &amp; 0% not shown/labeled.</a:t>
            </a:r>
          </a:p>
        </p:txBody>
      </p:sp>
    </p:spTree>
    <p:extLst>
      <p:ext uri="{BB962C8B-B14F-4D97-AF65-F5344CB8AC3E}">
        <p14:creationId xmlns:p14="http://schemas.microsoft.com/office/powerpoint/2010/main" val="2233144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2400"/>
            <a:ext cx="11352809" cy="1089529"/>
          </a:xfrm>
        </p:spPr>
        <p:txBody>
          <a:bodyPr/>
          <a:lstStyle/>
          <a:p>
            <a:r>
              <a:rPr lang="en-US" sz="3600" dirty="0"/>
              <a:t>Television Ads Are Motivation To Do </a:t>
            </a:r>
            <a:br>
              <a:rPr lang="en-US" sz="3600" dirty="0"/>
            </a:br>
            <a:r>
              <a:rPr lang="en-US" sz="3600" dirty="0"/>
              <a:t>Further Research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000" y="6361799"/>
            <a:ext cx="9067800" cy="4001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Media Comparisons Study 2024. Persons 18+, Persons 18+ Plan to buy/lease auto in next year: Yes. Includes only those who answered. QO3 - Has an advertisement on television motivated you to </a:t>
            </a:r>
            <a:r>
              <a:rPr lang="en-US"/>
              <a:t>go to the </a:t>
            </a:r>
            <a:r>
              <a:rPr lang="en-US" dirty="0"/>
              <a:t>Internet to find out more information about that product or service?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4499" y="129540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Has an advertisement on television motivated you to go to the Internet to find out more information about that product or service?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3238500" y="1845194"/>
          <a:ext cx="5715000" cy="4612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40903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TVB 10">
    <a:dk1>
      <a:srgbClr val="000000"/>
    </a:dk1>
    <a:lt1>
      <a:srgbClr val="FFFFFF"/>
    </a:lt1>
    <a:dk2>
      <a:srgbClr val="0000FF"/>
    </a:dk2>
    <a:lt2>
      <a:srgbClr val="1C1C1C"/>
    </a:lt2>
    <a:accent1>
      <a:srgbClr val="ABC7FF"/>
    </a:accent1>
    <a:accent2>
      <a:srgbClr val="FF0000"/>
    </a:accent2>
    <a:accent3>
      <a:srgbClr val="FFFFFF"/>
    </a:accent3>
    <a:accent4>
      <a:srgbClr val="000000"/>
    </a:accent4>
    <a:accent5>
      <a:srgbClr val="D2E0FF"/>
    </a:accent5>
    <a:accent6>
      <a:srgbClr val="E70000"/>
    </a:accent6>
    <a:hlink>
      <a:srgbClr val="0000FF"/>
    </a:hlink>
    <a:folHlink>
      <a:srgbClr val="00CC00"/>
    </a:folHlink>
  </a:clrScheme>
  <a:fontScheme name="1_TVB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2126</TotalTime>
  <Words>1470</Words>
  <Application>Microsoft Office PowerPoint</Application>
  <PresentationFormat>Widescreen</PresentationFormat>
  <Paragraphs>258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Tahoma</vt:lpstr>
      <vt:lpstr>Wingdings</vt:lpstr>
      <vt:lpstr>1_Office Theme</vt:lpstr>
      <vt:lpstr>2_Office Theme</vt:lpstr>
      <vt:lpstr>Office Theme</vt:lpstr>
      <vt:lpstr>7_Office Theme</vt:lpstr>
      <vt:lpstr>3_Office Theme</vt:lpstr>
      <vt:lpstr>PowerPoint Presentation</vt:lpstr>
      <vt:lpstr>2024 Market / Sales Forecast</vt:lpstr>
      <vt:lpstr>Automotive Insights</vt:lpstr>
      <vt:lpstr>Automotive Insights</vt:lpstr>
      <vt:lpstr>Automotive: Tier 1 Media Spend</vt:lpstr>
      <vt:lpstr>Car Buyers Spend the  Most Time with Television </vt:lpstr>
      <vt:lpstr>TV Has Highest Reach of Ad Supported Platforms Broadcast Leads the Way For Car Buyers</vt:lpstr>
      <vt:lpstr>What Influenced Automotive Consumers Most</vt:lpstr>
      <vt:lpstr>Television Ads Are Motivation To Do  Further Research Online</vt:lpstr>
      <vt:lpstr>“Have TV ads influenced your search selections?”</vt:lpstr>
      <vt:lpstr>“I trust the news I see/hear on this media source”</vt:lpstr>
      <vt:lpstr>Local Television Websites/Apps Most Preferred</vt:lpstr>
      <vt:lpstr>Ad Exposure Does NOT Guarantee Importance, Except for TV</vt:lpstr>
      <vt:lpstr>“When visiting a television station’s website or app,  do you view the ads?”</vt:lpstr>
      <vt:lpstr>The Programming of Choice is on Local TV Stations… 96 of the Top 100 Shows in the 2023-’24 Season Through March Were Broadcast</vt:lpstr>
      <vt:lpstr>Broadcast reaches ALL ad supported viewing in   St. Louis, MO    </vt:lpstr>
      <vt:lpstr>Broadcast TV is the 800-Pound Gorilla!</vt:lpstr>
      <vt:lpstr>“Gorilla” Tactics</vt:lpstr>
      <vt:lpstr>Auto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clairew</dc:creator>
  <cp:lastModifiedBy>Brian Allers</cp:lastModifiedBy>
  <cp:revision>318</cp:revision>
  <cp:lastPrinted>2024-04-21T22:30:56Z</cp:lastPrinted>
  <dcterms:created xsi:type="dcterms:W3CDTF">2017-03-15T18:32:41Z</dcterms:created>
  <dcterms:modified xsi:type="dcterms:W3CDTF">2024-05-06T18:44:29Z</dcterms:modified>
</cp:coreProperties>
</file>