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3.xml" ContentType="application/vnd.openxmlformats-officedocument.presentationml.notesSlide+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1" r:id="rId2"/>
  </p:sldMasterIdLst>
  <p:notesMasterIdLst>
    <p:notesMasterId r:id="rId48"/>
  </p:notesMasterIdLst>
  <p:handoutMasterIdLst>
    <p:handoutMasterId r:id="rId49"/>
  </p:handoutMasterIdLst>
  <p:sldIdLst>
    <p:sldId id="256" r:id="rId3"/>
    <p:sldId id="392" r:id="rId4"/>
    <p:sldId id="391" r:id="rId5"/>
    <p:sldId id="428" r:id="rId6"/>
    <p:sldId id="918" r:id="rId7"/>
    <p:sldId id="393" r:id="rId8"/>
    <p:sldId id="429" r:id="rId9"/>
    <p:sldId id="920"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 id="1069" r:id="rId39"/>
    <p:sldId id="1071" r:id="rId40"/>
    <p:sldId id="1196" r:id="rId41"/>
    <p:sldId id="422" r:id="rId42"/>
    <p:sldId id="423" r:id="rId43"/>
    <p:sldId id="424" r:id="rId44"/>
    <p:sldId id="425" r:id="rId45"/>
    <p:sldId id="426" r:id="rId46"/>
    <p:sldId id="427"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576" userDrawn="1">
          <p15:clr>
            <a:srgbClr val="A4A3A4"/>
          </p15:clr>
        </p15:guide>
        <p15:guide id="4" pos="576" userDrawn="1">
          <p15:clr>
            <a:srgbClr val="A4A3A4"/>
          </p15:clr>
        </p15:guide>
        <p15:guide id="5" orient="horz" pos="2640" userDrawn="1">
          <p15:clr>
            <a:srgbClr val="A4A3A4"/>
          </p15:clr>
        </p15:guide>
        <p15:guide id="7" orient="horz" pos="3456" userDrawn="1">
          <p15:clr>
            <a:srgbClr val="A4A3A4"/>
          </p15:clr>
        </p15:guide>
        <p15:guide id="8" orient="horz" pos="720" userDrawn="1">
          <p15:clr>
            <a:srgbClr val="A4A3A4"/>
          </p15:clr>
        </p15:guide>
        <p15:guide id="9" orient="horz" pos="23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165008"/>
    <a:srgbClr val="ACD54F"/>
    <a:srgbClr val="3333FF"/>
    <a:srgbClr val="05BC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3" autoAdjust="0"/>
    <p:restoredTop sz="94660"/>
  </p:normalViewPr>
  <p:slideViewPr>
    <p:cSldViewPr showGuides="1">
      <p:cViewPr varScale="1">
        <p:scale>
          <a:sx n="89" d="100"/>
          <a:sy n="89" d="100"/>
        </p:scale>
        <p:origin x="90" y="462"/>
      </p:cViewPr>
      <p:guideLst>
        <p:guide orient="horz" pos="2160"/>
        <p:guide pos="3840"/>
        <p:guide orient="horz" pos="576"/>
        <p:guide pos="576"/>
        <p:guide orient="horz" pos="2640"/>
        <p:guide orient="horz" pos="3456"/>
        <p:guide orient="horz" pos="720"/>
        <p:guide orient="horz" pos="2304"/>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7B703E2-0B4E-49A8-A9C7-23519B58FD38}" type="datetimeFigureOut">
              <a:rPr lang="en-US" smtClean="0"/>
              <a:t>10/30/2024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4AB1813-A92A-4F0E-A1D1-F18CF049A5B2}" type="slidenum">
              <a:rPr lang="en-US" smtClean="0"/>
              <a:t>‹#›</a:t>
            </a:fld>
            <a:endParaRPr lang="en-US"/>
          </a:p>
        </p:txBody>
      </p:sp>
    </p:spTree>
    <p:extLst>
      <p:ext uri="{BB962C8B-B14F-4D97-AF65-F5344CB8AC3E}">
        <p14:creationId xmlns:p14="http://schemas.microsoft.com/office/powerpoint/2010/main" val="403555618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28:43.581"/>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28:43.581"/>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39.747"/>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40.336"/>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40.943"/>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1:26.107"/>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1:26.108"/>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2:09.623"/>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2:09.624"/>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1"/>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3"/>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39.747"/>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4"/>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5"/>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6"/>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7"/>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00.588"/>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20.676"/>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20.677"/>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25"/>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27"/>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28"/>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40.336"/>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29"/>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30"/>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31"/>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32"/>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1T15:43:18.633"/>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0:40.943"/>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1:43.160"/>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1:43.161"/>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1:31:43.162"/>
    </inkml:context>
    <inkml:brush xml:id="br0">
      <inkml:brushProperty name="width" value="0.10583" units="cm"/>
      <inkml:brushProperty name="height" value="0.10583" units="cm"/>
      <inkml:brushProperty name="color" value="#36CF13"/>
    </inkml:brush>
  </inkml:definitions>
  <inkml:trace contextRef="#ctx0" brushRef="#br0">0 304 24575,'5'0'0,"0"1"0,-1 0 0,1 0 0,-1 0 0,0 1 0,1-1 0,-1 1 0,0 0 0,0 0 0,0 1 0,0-1 0,4 4 0,46 43 0,-31-28 0,3 4 0,-13-11 0,1-2 0,0 0 0,22 15 0,-32-25 0,0 1 0,-1-1 0,1 0 0,0-1 0,0 1 0,0-1 0,1 0 0,-1 0 0,0 0 0,0 0 0,0-1 0,1 0 0,-1 1 0,0-2 0,1 1 0,-1 0 0,0-1 0,0 0 0,9-3 0,20-13 0,-1-1 0,0-2 0,-1-1 0,-2-2 0,0 0 0,31-34 0,58-46 0,-52 54-455,3 3 0,136-68 0,-188 106-6371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41.427"/>
    </inkml:context>
    <inkml:brush xml:id="br0">
      <inkml:brushProperty name="width" value="0.10583" units="cm"/>
      <inkml:brushProperty name="height" value="0.10583" units="cm"/>
      <inkml:brushProperty name="color" value="#FF0000"/>
    </inkml:brush>
  </inkml:definitions>
  <inkml:trace contextRef="#ctx0" brushRef="#br0">0 0 24575,'1'6'0,"0"0"0,0-1 0,0 1 0,0-1 0,1 1 0,0-1 0,0 0 0,1 1 0,4 7 0,33 45 0,-26-40 0,73 117 0,-60-88 0,3-2 0,62 74 0,92 84-1365,-172-190-5461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22:03:41.428"/>
    </inkml:context>
    <inkml:brush xml:id="br0">
      <inkml:brushProperty name="width" value="0.10583" units="cm"/>
      <inkml:brushProperty name="height" value="0.10583" units="cm"/>
      <inkml:brushProperty name="color" value="#FF0000"/>
    </inkml:brush>
  </inkml:definitions>
  <inkml:trace contextRef="#ctx0" brushRef="#br0">642 8 24575,'0'0'0,"0"0"0,0-1 0,0 1 0,0 0 0,0-1 0,0 1 0,0 0 0,0 0 0,0-1 0,0 1 0,0 0 0,0 0 0,0-1 0,0 1 0,0 0 0,0 0 0,0-1 0,-1 1 0,1 0 0,0 0 0,0-1 0,0 1 0,-1 0 0,1 0 0,0 0 0,0 0 0,0-1 0,-1 1 0,1 0 0,0 0 0,0 0 0,-1 0 0,1 0 0,0 0 0,0-1 0,-1 1 0,1 0 0,-13 4 0,-9 12 0,9-4 0,0 1 0,1 1 0,-12 18 0,-22 25 0,28-37 0,2 1 0,-17 26 0,-14 19 0,-125 125 0,160-179 0,1 1 0,-15 23 0,15-20 0,0-2 0,-13 14 0,-75 64-1365,85-82-5461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E4E4784-7246-42D8-8D50-F7BA7055FC86}" type="datetimeFigureOut">
              <a:rPr lang="en-US" smtClean="0"/>
              <a:pPr/>
              <a:t>10/30/2024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D8D9D8A-1CE7-47E5-A758-8D71A8C1564B}" type="slidenum">
              <a:rPr lang="en-US" smtClean="0"/>
              <a:pPr/>
              <a:t>‹#›</a:t>
            </a:fld>
            <a:endParaRPr lang="en-US"/>
          </a:p>
        </p:txBody>
      </p:sp>
    </p:spTree>
    <p:extLst>
      <p:ext uri="{BB962C8B-B14F-4D97-AF65-F5344CB8AC3E}">
        <p14:creationId xmlns:p14="http://schemas.microsoft.com/office/powerpoint/2010/main" val="18116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8D9D8A-1CE7-47E5-A758-8D71A8C1564B}" type="slidenum">
              <a:rPr lang="en-US" smtClean="0"/>
              <a:pPr/>
              <a:t>1</a:t>
            </a:fld>
            <a:endParaRPr lang="en-US"/>
          </a:p>
        </p:txBody>
      </p:sp>
    </p:spTree>
    <p:extLst>
      <p:ext uri="{BB962C8B-B14F-4D97-AF65-F5344CB8AC3E}">
        <p14:creationId xmlns:p14="http://schemas.microsoft.com/office/powerpoint/2010/main" val="308210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BFF038-FE79-4731-8216-C523A2A3BC48}" type="slidenum">
              <a:rPr lang="en-US" smtClean="0"/>
              <a:t>37</a:t>
            </a:fld>
            <a:endParaRPr lang="en-US" dirty="0"/>
          </a:p>
        </p:txBody>
      </p:sp>
    </p:spTree>
    <p:extLst>
      <p:ext uri="{BB962C8B-B14F-4D97-AF65-F5344CB8AC3E}">
        <p14:creationId xmlns:p14="http://schemas.microsoft.com/office/powerpoint/2010/main" val="159292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BFF038-FE79-4731-8216-C523A2A3BC48}" type="slidenum">
              <a:rPr lang="en-US" smtClean="0"/>
              <a:t>38</a:t>
            </a:fld>
            <a:endParaRPr lang="en-US" dirty="0"/>
          </a:p>
        </p:txBody>
      </p:sp>
    </p:spTree>
    <p:extLst>
      <p:ext uri="{BB962C8B-B14F-4D97-AF65-F5344CB8AC3E}">
        <p14:creationId xmlns:p14="http://schemas.microsoft.com/office/powerpoint/2010/main" val="15384292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26" name="Rectangle 25"/>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78112" y="1879437"/>
            <a:ext cx="8629882" cy="646331"/>
          </a:xfrm>
        </p:spPr>
        <p:txBody>
          <a:bodyPr wrap="square" anchor="b">
            <a:spAutoFit/>
          </a:bodyPr>
          <a:lstStyle>
            <a:lvl1pPr algn="ctr">
              <a:defRPr sz="4000">
                <a:solidFill>
                  <a:srgbClr val="0000FF"/>
                </a:solidFill>
              </a:defRPr>
            </a:lvl1pPr>
          </a:lstStyle>
          <a:p>
            <a:r>
              <a:rPr lang="en-US"/>
              <a:t>Click to edit Master title style</a:t>
            </a:r>
            <a:endParaRPr lang="en-US" dirty="0"/>
          </a:p>
        </p:txBody>
      </p:sp>
      <p:sp>
        <p:nvSpPr>
          <p:cNvPr id="3" name="Subtitle 2"/>
          <p:cNvSpPr>
            <a:spLocks noGrp="1"/>
          </p:cNvSpPr>
          <p:nvPr>
            <p:ph type="subTitle" idx="1"/>
          </p:nvPr>
        </p:nvSpPr>
        <p:spPr>
          <a:xfrm>
            <a:off x="1778112" y="2807291"/>
            <a:ext cx="8629882" cy="424732"/>
          </a:xfrm>
        </p:spPr>
        <p:txBody>
          <a:bodyPr wrap="square">
            <a:sp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224" y="3936755"/>
            <a:ext cx="4762778" cy="1349127"/>
          </a:xfrm>
          <a:prstGeom prst="rect">
            <a:avLst/>
          </a:prstGeom>
          <a:effectLst>
            <a:reflection blurRad="6350" stA="50000" endA="300" endPos="55500" dist="1219200" dir="5400000" sy="-100000" algn="bl" rotWithShape="0"/>
          </a:effectLst>
        </p:spPr>
      </p:pic>
    </p:spTree>
    <p:extLst>
      <p:ext uri="{BB962C8B-B14F-4D97-AF65-F5344CB8AC3E}">
        <p14:creationId xmlns:p14="http://schemas.microsoft.com/office/powerpoint/2010/main" val="183382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26" name="Rectangle 25"/>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78112" y="1879437"/>
            <a:ext cx="8629882" cy="646331"/>
          </a:xfrm>
        </p:spPr>
        <p:txBody>
          <a:bodyPr wrap="square" anchor="b">
            <a:spAutoFit/>
          </a:bodyPr>
          <a:lstStyle>
            <a:lvl1pPr algn="ctr">
              <a:defRPr sz="4000">
                <a:solidFill>
                  <a:srgbClr val="0000FF"/>
                </a:solidFill>
              </a:defRPr>
            </a:lvl1pPr>
          </a:lstStyle>
          <a:p>
            <a:r>
              <a:rPr lang="en-US"/>
              <a:t>Click to edit Master title style</a:t>
            </a:r>
            <a:endParaRPr lang="en-US" dirty="0"/>
          </a:p>
        </p:txBody>
      </p:sp>
      <p:sp>
        <p:nvSpPr>
          <p:cNvPr id="3" name="Subtitle 2"/>
          <p:cNvSpPr>
            <a:spLocks noGrp="1"/>
          </p:cNvSpPr>
          <p:nvPr>
            <p:ph type="subTitle" idx="1"/>
          </p:nvPr>
        </p:nvSpPr>
        <p:spPr>
          <a:xfrm>
            <a:off x="1778112" y="2807291"/>
            <a:ext cx="8629882" cy="424732"/>
          </a:xfrm>
        </p:spPr>
        <p:txBody>
          <a:bodyPr wrap="square">
            <a:sp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320" y="4183331"/>
            <a:ext cx="4762778" cy="1349127"/>
          </a:xfrm>
          <a:prstGeom prst="rect">
            <a:avLst/>
          </a:prstGeom>
          <a:effectLst>
            <a:reflection blurRad="6350" stA="50000" endA="300" endPos="55500" dist="914400" dir="5400000" sy="-100000" algn="bl" rotWithShape="0"/>
          </a:effectLst>
        </p:spPr>
      </p:pic>
    </p:spTree>
    <p:extLst>
      <p:ext uri="{BB962C8B-B14F-4D97-AF65-F5344CB8AC3E}">
        <p14:creationId xmlns:p14="http://schemas.microsoft.com/office/powerpoint/2010/main" val="159791488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282476572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8" name="Rectangle 17"/>
          <p:cNvSpPr/>
          <p:nvPr/>
        </p:nvSpPr>
        <p:spPr>
          <a:xfrm flipH="1">
            <a:off x="-9528" y="-5"/>
            <a:ext cx="12201525" cy="3557222"/>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557217"/>
            <a:ext cx="12201525" cy="3428902"/>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29000"/>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a:t>Click to edit Master title style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3969" y="4358980"/>
            <a:ext cx="6444062" cy="1825376"/>
          </a:xfrm>
          <a:prstGeom prst="rect">
            <a:avLst/>
          </a:prstGeom>
        </p:spPr>
      </p:pic>
    </p:spTree>
    <p:extLst>
      <p:ext uri="{BB962C8B-B14F-4D97-AF65-F5344CB8AC3E}">
        <p14:creationId xmlns:p14="http://schemas.microsoft.com/office/powerpoint/2010/main" val="293383384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wrap="square" anchor="t">
            <a:spAutoFit/>
          </a:bodyPr>
          <a:lstStyle>
            <a:lvl1pPr algn="ctr">
              <a:defRPr sz="4000">
                <a:solidFill>
                  <a:srgbClr val="0000FF"/>
                </a:solidFill>
              </a:defRPr>
            </a:lvl1pPr>
          </a:lstStyle>
          <a:p>
            <a:r>
              <a:rPr lang="en-US"/>
              <a:t>Click to edit Master title style</a:t>
            </a:r>
            <a:endParaRPr lang="en-US" dirty="0"/>
          </a:p>
        </p:txBody>
      </p:sp>
      <p:sp>
        <p:nvSpPr>
          <p:cNvPr id="3" name="Content Placeholder 2"/>
          <p:cNvSpPr>
            <a:spLocks noGrp="1"/>
          </p:cNvSpPr>
          <p:nvPr>
            <p:ph idx="1"/>
          </p:nvPr>
        </p:nvSpPr>
        <p:spPr>
          <a:xfrm>
            <a:off x="381000" y="1403594"/>
            <a:ext cx="11430000" cy="4351338"/>
          </a:xfrm>
        </p:spPr>
        <p:txBody>
          <a:bodyPr>
            <a:normAutofit/>
          </a:bodyPr>
          <a:lstStyle>
            <a:lvl1pPr marL="280988" indent="-280988">
              <a:lnSpc>
                <a:spcPct val="100000"/>
              </a:lnSpc>
              <a:spcBef>
                <a:spcPts val="0"/>
              </a:spcBef>
              <a:spcAft>
                <a:spcPts val="200"/>
              </a:spcAft>
              <a:buClr>
                <a:srgbClr val="0000FF"/>
              </a:buClr>
              <a:buFont typeface="Wingdings" panose="05000000000000000000" pitchFamily="2" charset="2"/>
              <a:buChar char="§"/>
              <a:defRPr sz="3000"/>
            </a:lvl1pPr>
            <a:lvl2pPr marL="685800" indent="-228600">
              <a:lnSpc>
                <a:spcPct val="100000"/>
              </a:lnSpc>
              <a:spcBef>
                <a:spcPts val="0"/>
              </a:spcBef>
              <a:spcAft>
                <a:spcPts val="200"/>
              </a:spcAft>
              <a:buClr>
                <a:srgbClr val="00B050"/>
              </a:buClr>
              <a:buFont typeface="Wingdings" panose="05000000000000000000" pitchFamily="2" charset="2"/>
              <a:buChar char="§"/>
              <a:defRPr sz="2400"/>
            </a:lvl2pPr>
            <a:lvl3pPr marL="1143000" indent="-228600">
              <a:lnSpc>
                <a:spcPct val="100000"/>
              </a:lnSpc>
              <a:spcBef>
                <a:spcPts val="0"/>
              </a:spcBef>
              <a:spcAft>
                <a:spcPts val="200"/>
              </a:spcAft>
              <a:buClr>
                <a:srgbClr val="FF0000"/>
              </a:buClr>
              <a:buFont typeface="Wingdings" panose="05000000000000000000" pitchFamily="2" charset="2"/>
              <a:buChar char="§"/>
              <a:defRPr sz="2000"/>
            </a:lvl3pPr>
            <a:lvl4pPr marL="1600200" indent="-228600">
              <a:lnSpc>
                <a:spcPct val="100000"/>
              </a:lnSpc>
              <a:spcBef>
                <a:spcPts val="0"/>
              </a:spcBef>
              <a:spcAft>
                <a:spcPts val="200"/>
              </a:spcAft>
              <a:buClr>
                <a:srgbClr val="7030A0"/>
              </a:buClr>
              <a:buFont typeface="Wingdings" panose="05000000000000000000" pitchFamily="2" charset="2"/>
              <a:buChar char="§"/>
              <a:defRPr sz="1800"/>
            </a:lvl4pPr>
            <a:lvl5pPr marL="2057400" indent="-228600">
              <a:lnSpc>
                <a:spcPct val="100000"/>
              </a:lnSpc>
              <a:spcBef>
                <a:spcPts val="0"/>
              </a:spcBef>
              <a:spcAft>
                <a:spcPts val="200"/>
              </a:spcAft>
              <a:buClr>
                <a:srgbClr val="FFC000"/>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560917" y="6356350"/>
            <a:ext cx="546212" cy="365125"/>
          </a:xfrm>
        </p:spPr>
        <p:txBody>
          <a:bodyPr/>
          <a:lstStyle>
            <a:lvl1pPr>
              <a:defRPr sz="1000"/>
            </a:lvl1pPr>
          </a:lstStyle>
          <a:p>
            <a:fld id="{CCDEFDE6-E0D7-4837-9BAC-C5447762A0EF}" type="slidenum">
              <a:rPr lang="en-US" smtClean="0"/>
              <a:t>‹#›</a:t>
            </a:fld>
            <a:endParaRPr lang="en-US"/>
          </a:p>
        </p:txBody>
      </p:sp>
      <p:sp>
        <p:nvSpPr>
          <p:cNvPr id="8" name="Text Placeholder 13"/>
          <p:cNvSpPr>
            <a:spLocks noGrp="1"/>
          </p:cNvSpPr>
          <p:nvPr>
            <p:ph type="body" sz="quarter" idx="13"/>
          </p:nvPr>
        </p:nvSpPr>
        <p:spPr>
          <a:xfrm>
            <a:off x="381000" y="6356350"/>
            <a:ext cx="8641773" cy="246221"/>
          </a:xfrm>
          <a:prstGeom prst="rect">
            <a:avLst/>
          </a:prstGeom>
        </p:spPr>
        <p:txBody>
          <a:bodyPr>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650840516"/>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00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2760828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CDEFDE6-E0D7-4837-9BAC-C5447762A0EF}" type="slidenum">
              <a:rPr lang="en-US" smtClean="0"/>
              <a:t>‹#›</a:t>
            </a:fld>
            <a:endParaRPr lang="en-US"/>
          </a:p>
        </p:txBody>
      </p:sp>
      <p:grpSp>
        <p:nvGrpSpPr>
          <p:cNvPr id="17" name="Group 16"/>
          <p:cNvGrpSpPr/>
          <p:nvPr/>
        </p:nvGrpSpPr>
        <p:grpSpPr>
          <a:xfrm>
            <a:off x="6070234" y="1105310"/>
            <a:ext cx="91723" cy="5760720"/>
            <a:chOff x="72034" y="0"/>
            <a:chExt cx="193017" cy="6858000"/>
          </a:xfrm>
        </p:grpSpPr>
        <p:sp>
          <p:nvSpPr>
            <p:cNvPr id="18" name="Rectangle 17"/>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itle 1"/>
          <p:cNvSpPr>
            <a:spLocks noGrp="1"/>
          </p:cNvSpPr>
          <p:nvPr>
            <p:ph type="title"/>
          </p:nvPr>
        </p:nvSpPr>
        <p:spPr>
          <a:xfrm>
            <a:off x="381000" y="255012"/>
            <a:ext cx="11430000" cy="590931"/>
          </a:xfrm>
        </p:spPr>
        <p:txBody>
          <a:bodyPr wrap="square" anchor="t">
            <a:spAutoFit/>
          </a:bodyPr>
          <a:lstStyle>
            <a:lvl1pPr algn="ctr">
              <a:defRPr sz="3600">
                <a:solidFill>
                  <a:srgbClr val="0000FF"/>
                </a:solidFill>
              </a:defRPr>
            </a:lvl1pPr>
          </a:lstStyle>
          <a:p>
            <a:r>
              <a:rPr lang="en-US"/>
              <a:t>Click to edit Master title style</a:t>
            </a:r>
            <a:endParaRPr lang="en-US" dirty="0"/>
          </a:p>
        </p:txBody>
      </p:sp>
      <p:sp>
        <p:nvSpPr>
          <p:cNvPr id="22" name="Rectangle 21"/>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617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64803" y="4953837"/>
            <a:ext cx="2731477" cy="1904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CCDEFDE6-E0D7-4837-9BAC-C5447762A0EF}" type="slidenum">
              <a:rPr lang="en-US" smtClean="0"/>
              <a:t>‹#›</a:t>
            </a:fld>
            <a:endParaRPr lang="en-US"/>
          </a:p>
        </p:txBody>
      </p:sp>
      <p:sp>
        <p:nvSpPr>
          <p:cNvPr id="6"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27925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with screen">
    <p:spTree>
      <p:nvGrpSpPr>
        <p:cNvPr id="1" name=""/>
        <p:cNvGrpSpPr/>
        <p:nvPr/>
      </p:nvGrpSpPr>
      <p:grpSpPr>
        <a:xfrm>
          <a:off x="0" y="0"/>
          <a:ext cx="0" cy="0"/>
          <a:chOff x="0" y="0"/>
          <a:chExt cx="0" cy="0"/>
        </a:xfrm>
      </p:grpSpPr>
      <p:sp>
        <p:nvSpPr>
          <p:cNvPr id="7" name="Rectangle 6"/>
          <p:cNvSpPr/>
          <p:nvPr userDrawn="1"/>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9" name="Group 8"/>
          <p:cNvGrpSpPr/>
          <p:nvPr userDrawn="1"/>
        </p:nvGrpSpPr>
        <p:grpSpPr>
          <a:xfrm>
            <a:off x="-9727" y="3419275"/>
            <a:ext cx="12201729" cy="128217"/>
            <a:chOff x="-9727" y="3419275"/>
            <a:chExt cx="12201729" cy="128217"/>
          </a:xfrm>
        </p:grpSpPr>
        <p:sp>
          <p:nvSpPr>
            <p:cNvPr id="10" name="Rectangle 9"/>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11"/>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21" name="Group 20"/>
          <p:cNvGrpSpPr/>
          <p:nvPr userDrawn="1"/>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18" name="Rectangle 17"/>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15" name="Text Placeholder 14"/>
          <p:cNvSpPr>
            <a:spLocks noGrp="1"/>
          </p:cNvSpPr>
          <p:nvPr userDrawn="1">
            <p:ph type="body" sz="quarter" idx="10"/>
          </p:nvPr>
        </p:nvSpPr>
        <p:spPr>
          <a:xfrm>
            <a:off x="2325979" y="3147550"/>
            <a:ext cx="7568727" cy="707886"/>
          </a:xfrm>
        </p:spPr>
        <p:txBody>
          <a:bodyPr wrap="square">
            <a:spAutoFit/>
          </a:bodyPr>
          <a:lstStyle>
            <a:lvl1pPr marL="0" indent="0" algn="ctr">
              <a:lnSpc>
                <a:spcPct val="100000"/>
              </a:lnSpc>
              <a:spcBef>
                <a:spcPts val="0"/>
              </a:spcBef>
              <a:spcAft>
                <a:spcPts val="1200"/>
              </a:spcAft>
              <a:buNone/>
              <a:defRPr sz="4000" b="0" cap="none" spc="0">
                <a:ln w="0"/>
                <a:solidFill>
                  <a:schemeClr val="accent1"/>
                </a:solidFill>
                <a:effectLst/>
              </a:defRPr>
            </a:lvl1pPr>
            <a:lvl2pPr marL="457200" indent="0">
              <a:buNone/>
              <a:defRPr sz="2800">
                <a:solidFill>
                  <a:schemeClr val="bg1"/>
                </a:solidFill>
              </a:defRPr>
            </a:lvl2pPr>
            <a:lvl3pPr marL="914400" indent="0">
              <a:buNone/>
              <a:defRPr sz="2800">
                <a:solidFill>
                  <a:schemeClr val="bg1"/>
                </a:solidFill>
              </a:defRPr>
            </a:lvl3pPr>
            <a:lvl4pPr marL="1371600" indent="0">
              <a:buNone/>
              <a:defRPr sz="2800">
                <a:solidFill>
                  <a:schemeClr val="bg1"/>
                </a:solidFill>
              </a:defRPr>
            </a:lvl4pPr>
            <a:lvl5pPr marL="1828800" indent="0">
              <a:buNone/>
              <a:defRPr sz="2800">
                <a:solidFill>
                  <a:schemeClr val="bg1"/>
                </a:solidFill>
              </a:defRPr>
            </a:lvl5pPr>
          </a:lstStyle>
          <a:p>
            <a:pPr lvl="0"/>
            <a:r>
              <a:rPr lang="en-US" dirty="0"/>
              <a:t>Click to edit Master text styles</a:t>
            </a:r>
          </a:p>
        </p:txBody>
      </p:sp>
      <p:pic>
        <p:nvPicPr>
          <p:cNvPr id="19" name="Picture 18" descr="TVB_Logo_RGB_300_4_Line_Tag.jpg"/>
          <p:cNvPicPr>
            <a:picLocks noChangeAspect="1"/>
          </p:cNvPicPr>
          <p:nvPr userDrawn="1"/>
        </p:nvPicPr>
        <p:blipFill>
          <a:blip r:embed="rId3" cstate="print"/>
          <a:stretch>
            <a:fillRect/>
          </a:stretch>
        </p:blipFill>
        <p:spPr>
          <a:xfrm>
            <a:off x="4025876" y="1603624"/>
            <a:ext cx="4343400" cy="1230332"/>
          </a:xfrm>
          <a:prstGeom prst="rect">
            <a:avLst/>
          </a:prstGeom>
        </p:spPr>
      </p:pic>
    </p:spTree>
    <p:extLst>
      <p:ext uri="{BB962C8B-B14F-4D97-AF65-F5344CB8AC3E}">
        <p14:creationId xmlns:p14="http://schemas.microsoft.com/office/powerpoint/2010/main" val="7891548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3" name="Content Placeholder 2"/>
          <p:cNvSpPr>
            <a:spLocks noGrp="1"/>
          </p:cNvSpPr>
          <p:nvPr>
            <p:ph idx="1"/>
          </p:nvPr>
        </p:nvSpPr>
        <p:spPr>
          <a:xfrm>
            <a:off x="609601" y="1066800"/>
            <a:ext cx="11353800" cy="4909963"/>
          </a:xfrm>
        </p:spPr>
        <p:txBody>
          <a:bodyPr/>
          <a:lstStyle>
            <a:lvl1pPr marL="228600" indent="-228600">
              <a:lnSpc>
                <a:spcPct val="100000"/>
              </a:lnSpc>
              <a:buClr>
                <a:srgbClr val="0000FF"/>
              </a:buClr>
              <a:buFont typeface="Wingdings" panose="05000000000000000000" pitchFamily="2" charset="2"/>
              <a:buChar char="§"/>
              <a:defRPr sz="3000"/>
            </a:lvl1pPr>
            <a:lvl2pPr marL="685800" indent="-228600">
              <a:lnSpc>
                <a:spcPct val="100000"/>
              </a:lnSpc>
              <a:buClr>
                <a:schemeClr val="accent2"/>
              </a:buClr>
              <a:buFont typeface="Wingdings" panose="05000000000000000000" pitchFamily="2" charset="2"/>
              <a:buChar char="§"/>
              <a:defRPr/>
            </a:lvl2pPr>
            <a:lvl3pPr marL="1143000" indent="-228600">
              <a:lnSpc>
                <a:spcPct val="100000"/>
              </a:lnSpc>
              <a:buClr>
                <a:srgbClr val="FF0000"/>
              </a:buClr>
              <a:buFont typeface="Wingdings" panose="05000000000000000000" pitchFamily="2" charset="2"/>
              <a:buChar char="§"/>
              <a:defRPr/>
            </a:lvl3pPr>
            <a:lvl4pPr marL="1600200" indent="-228600">
              <a:lnSpc>
                <a:spcPct val="100000"/>
              </a:lnSpc>
              <a:buClr>
                <a:schemeClr val="accent4"/>
              </a:buClr>
              <a:buFont typeface="Wingdings" panose="05000000000000000000" pitchFamily="2" charset="2"/>
              <a:buChar char="§"/>
              <a:defRPr/>
            </a:lvl4pPr>
            <a:lvl5pPr marL="2057400" indent="-228600">
              <a:lnSpc>
                <a:spcPct val="100000"/>
              </a:lnSpc>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125199" y="6380100"/>
            <a:ext cx="988621" cy="365125"/>
          </a:xfrm>
        </p:spPr>
        <p:txBody>
          <a:bodyPr/>
          <a:lstStyle>
            <a:lvl1pPr>
              <a:defRPr sz="1000">
                <a:solidFill>
                  <a:schemeClr val="tx1">
                    <a:lumMod val="50000"/>
                    <a:lumOff val="50000"/>
                  </a:schemeClr>
                </a:solidFill>
              </a:defRPr>
            </a:lvl1pPr>
          </a:lstStyle>
          <a:p>
            <a:fld id="{BB88B489-69ED-4F0A-A940-13A5E0BFFCBC}" type="slidenum">
              <a:rPr lang="en-US" smtClean="0"/>
              <a:pPr/>
              <a:t>‹#›</a:t>
            </a:fld>
            <a:endParaRPr lang="en-US" dirty="0"/>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VB_Logo_RGB_300_4_Line_Tag.jpg"/>
          <p:cNvPicPr>
            <a:picLocks noChangeAspect="1"/>
          </p:cNvPicPr>
          <p:nvPr userDrawn="1"/>
        </p:nvPicPr>
        <p:blipFill>
          <a:blip r:embed="rId2" cstate="print"/>
          <a:stretch>
            <a:fillRect/>
          </a:stretch>
        </p:blipFill>
        <p:spPr>
          <a:xfrm>
            <a:off x="10198360" y="6356350"/>
            <a:ext cx="1434197" cy="405559"/>
          </a:xfrm>
          <a:prstGeom prst="rect">
            <a:avLst/>
          </a:prstGeom>
        </p:spPr>
      </p:pic>
      <p:sp>
        <p:nvSpPr>
          <p:cNvPr id="14" name="Text Placeholder 13"/>
          <p:cNvSpPr>
            <a:spLocks noGrp="1"/>
          </p:cNvSpPr>
          <p:nvPr>
            <p:ph type="body" sz="quarter" idx="13"/>
          </p:nvPr>
        </p:nvSpPr>
        <p:spPr>
          <a:xfrm>
            <a:off x="430037" y="6515688"/>
            <a:ext cx="8610599" cy="246221"/>
          </a:xfrm>
        </p:spPr>
        <p:txBody>
          <a:bodyPr wrap="square" anchor="b">
            <a:spAutoFit/>
          </a:bodyPr>
          <a:lstStyle>
            <a:lvl1pPr marL="0" indent="0">
              <a:lnSpc>
                <a:spcPct val="100000"/>
              </a:lnSpc>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endParaRPr lang="en-US" dirty="0"/>
          </a:p>
        </p:txBody>
      </p:sp>
    </p:spTree>
    <p:extLst>
      <p:ext uri="{BB962C8B-B14F-4D97-AF65-F5344CB8AC3E}">
        <p14:creationId xmlns:p14="http://schemas.microsoft.com/office/powerpoint/2010/main" val="32155930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8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p:cNvSpPr/>
          <p:nvPr userDrawn="1"/>
        </p:nvSpPr>
        <p:spPr>
          <a:xfrm>
            <a:off x="1778112" y="888290"/>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userDrawn="1"/>
        </p:nvGrpSpPr>
        <p:grpSpPr>
          <a:xfrm>
            <a:off x="1546728" y="609600"/>
            <a:ext cx="9127230" cy="4813629"/>
            <a:chOff x="1546728" y="609600"/>
            <a:chExt cx="9127230" cy="4813629"/>
          </a:xfrm>
          <a:effectLst>
            <a:reflection blurRad="6350" stA="50000" endA="300" endPos="90000" dist="50800" dir="5400000" sy="-100000" algn="bl" rotWithShape="0"/>
          </a:effectLst>
        </p:grpSpPr>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6728" y="609600"/>
              <a:ext cx="9127230" cy="4813629"/>
            </a:xfrm>
            <a:prstGeom prst="rect">
              <a:avLst/>
            </a:prstGeom>
            <a:effectLst>
              <a:outerShdw blurRad="50800" dist="38100" dir="5400000" algn="t" rotWithShape="0">
                <a:prstClr val="black">
                  <a:alpha val="40000"/>
                </a:prstClr>
              </a:outerShdw>
            </a:effectLst>
          </p:spPr>
        </p:pic>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l="-59773" t="-25771" r="1" b="-1"/>
            <a:stretch/>
          </p:blipFill>
          <p:spPr>
            <a:xfrm>
              <a:off x="1752600" y="838200"/>
              <a:ext cx="8689831" cy="4346029"/>
            </a:xfrm>
            <a:prstGeom prst="rect">
              <a:avLst/>
            </a:prstGeom>
            <a:solidFill>
              <a:schemeClr val="bg1"/>
            </a:solidFill>
            <a:ln>
              <a:noFill/>
            </a:ln>
            <a:effectLst>
              <a:innerShdw blurRad="241300">
                <a:prstClr val="black">
                  <a:alpha val="89000"/>
                </a:prstClr>
              </a:innerShdw>
            </a:effectLst>
          </p:spPr>
        </p:pic>
      </p:grpSp>
      <p:sp>
        <p:nvSpPr>
          <p:cNvPr id="2" name="Title 1"/>
          <p:cNvSpPr>
            <a:spLocks noGrp="1"/>
          </p:cNvSpPr>
          <p:nvPr userDrawn="1">
            <p:ph type="ctrTitle"/>
          </p:nvPr>
        </p:nvSpPr>
        <p:spPr>
          <a:xfrm>
            <a:off x="1778112" y="990600"/>
            <a:ext cx="8629882" cy="646331"/>
          </a:xfrm>
        </p:spPr>
        <p:txBody>
          <a:bodyPr wrap="square" anchor="t">
            <a:spAutoFit/>
          </a:bodyPr>
          <a:lstStyle>
            <a:lvl1pPr algn="ctr">
              <a:defRPr sz="4000">
                <a:solidFill>
                  <a:srgbClr val="0000FF"/>
                </a:solidFill>
              </a:defRPr>
            </a:lvl1pPr>
          </a:lstStyle>
          <a:p>
            <a:endParaRPr lang="en-US" dirty="0"/>
          </a:p>
        </p:txBody>
      </p:sp>
    </p:spTree>
    <p:extLst>
      <p:ext uri="{BB962C8B-B14F-4D97-AF65-F5344CB8AC3E}">
        <p14:creationId xmlns:p14="http://schemas.microsoft.com/office/powerpoint/2010/main" val="31183587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131314709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8" name="Rectangle 17"/>
          <p:cNvSpPr/>
          <p:nvPr/>
        </p:nvSpPr>
        <p:spPr>
          <a:xfrm flipH="1">
            <a:off x="-9528" y="-5"/>
            <a:ext cx="12201525" cy="3557222"/>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557217"/>
            <a:ext cx="12201525" cy="3428902"/>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29000"/>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a:t>Click to edit Master title style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3969" y="4358980"/>
            <a:ext cx="6444062" cy="1825376"/>
          </a:xfrm>
          <a:prstGeom prst="rect">
            <a:avLst/>
          </a:prstGeom>
        </p:spPr>
      </p:pic>
    </p:spTree>
    <p:extLst>
      <p:ext uri="{BB962C8B-B14F-4D97-AF65-F5344CB8AC3E}">
        <p14:creationId xmlns:p14="http://schemas.microsoft.com/office/powerpoint/2010/main" val="141640490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93260" y="5334000"/>
            <a:ext cx="2398740" cy="1524000"/>
          </a:xfrm>
          <a:prstGeom prst="rect">
            <a:avLst/>
          </a:prstGeom>
        </p:spPr>
      </p:pic>
      <p:sp>
        <p:nvSpPr>
          <p:cNvPr id="2" name="Title 1"/>
          <p:cNvSpPr>
            <a:spLocks noGrp="1"/>
          </p:cNvSpPr>
          <p:nvPr>
            <p:ph type="title"/>
          </p:nvPr>
        </p:nvSpPr>
        <p:spPr>
          <a:xfrm>
            <a:off x="381000" y="138880"/>
            <a:ext cx="11430000" cy="646331"/>
          </a:xfrm>
        </p:spPr>
        <p:txBody>
          <a:bodyPr wrap="square" anchor="t">
            <a:spAutoFit/>
          </a:bodyPr>
          <a:lstStyle>
            <a:lvl1pPr algn="ctr">
              <a:defRPr sz="4000">
                <a:solidFill>
                  <a:srgbClr val="0000FF"/>
                </a:solidFill>
              </a:defRPr>
            </a:lvl1pPr>
          </a:lstStyle>
          <a:p>
            <a:r>
              <a:rPr lang="en-US"/>
              <a:t>Click to edit Master title style</a:t>
            </a:r>
            <a:endParaRPr lang="en-US" dirty="0"/>
          </a:p>
        </p:txBody>
      </p:sp>
      <p:sp>
        <p:nvSpPr>
          <p:cNvPr id="3" name="Content Placeholder 2"/>
          <p:cNvSpPr>
            <a:spLocks noGrp="1"/>
          </p:cNvSpPr>
          <p:nvPr>
            <p:ph idx="1"/>
          </p:nvPr>
        </p:nvSpPr>
        <p:spPr>
          <a:xfrm>
            <a:off x="990600" y="1287462"/>
            <a:ext cx="10744200" cy="4351338"/>
          </a:xfrm>
        </p:spPr>
        <p:txBody>
          <a:bodyPr>
            <a:noAutofit/>
          </a:bodyPr>
          <a:lstStyle>
            <a:lvl1pPr marL="280988" indent="-280988">
              <a:lnSpc>
                <a:spcPct val="100000"/>
              </a:lnSpc>
              <a:spcBef>
                <a:spcPts val="0"/>
              </a:spcBef>
              <a:spcAft>
                <a:spcPts val="200"/>
              </a:spcAft>
              <a:buClr>
                <a:srgbClr val="0000FF"/>
              </a:buClr>
              <a:buFont typeface="Wingdings" panose="05000000000000000000" pitchFamily="2" charset="2"/>
              <a:buChar char="§"/>
              <a:defRPr sz="3000"/>
            </a:lvl1pPr>
            <a:lvl2pPr marL="685800" indent="-228600">
              <a:lnSpc>
                <a:spcPct val="100000"/>
              </a:lnSpc>
              <a:spcBef>
                <a:spcPts val="0"/>
              </a:spcBef>
              <a:spcAft>
                <a:spcPts val="200"/>
              </a:spcAft>
              <a:buClr>
                <a:srgbClr val="00B050"/>
              </a:buClr>
              <a:buFont typeface="Wingdings" panose="05000000000000000000" pitchFamily="2" charset="2"/>
              <a:buChar char="§"/>
              <a:defRPr sz="2400"/>
            </a:lvl2pPr>
            <a:lvl3pPr marL="1143000" indent="-228600">
              <a:lnSpc>
                <a:spcPct val="100000"/>
              </a:lnSpc>
              <a:spcBef>
                <a:spcPts val="0"/>
              </a:spcBef>
              <a:spcAft>
                <a:spcPts val="200"/>
              </a:spcAft>
              <a:buClr>
                <a:srgbClr val="FF0000"/>
              </a:buClr>
              <a:buFont typeface="Wingdings" panose="05000000000000000000" pitchFamily="2" charset="2"/>
              <a:buChar char="§"/>
              <a:defRPr sz="2000"/>
            </a:lvl3pPr>
            <a:lvl4pPr marL="1600200" indent="-228600">
              <a:lnSpc>
                <a:spcPct val="100000"/>
              </a:lnSpc>
              <a:spcBef>
                <a:spcPts val="0"/>
              </a:spcBef>
              <a:spcAft>
                <a:spcPts val="200"/>
              </a:spcAft>
              <a:buClr>
                <a:srgbClr val="7030A0"/>
              </a:buClr>
              <a:buFont typeface="Wingdings" panose="05000000000000000000" pitchFamily="2" charset="2"/>
              <a:buChar char="§"/>
              <a:defRPr sz="1800"/>
            </a:lvl4pPr>
            <a:lvl5pPr marL="2057400" indent="-228600">
              <a:lnSpc>
                <a:spcPct val="100000"/>
              </a:lnSpc>
              <a:spcBef>
                <a:spcPts val="0"/>
              </a:spcBef>
              <a:spcAft>
                <a:spcPts val="200"/>
              </a:spcAft>
              <a:buClr>
                <a:srgbClr val="FFC000"/>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560917" y="6356350"/>
            <a:ext cx="546212" cy="365125"/>
          </a:xfrm>
        </p:spPr>
        <p:txBody>
          <a:bodyPr/>
          <a:lstStyle>
            <a:lvl1pPr>
              <a:defRPr sz="1000" b="1">
                <a:solidFill>
                  <a:schemeClr val="bg1"/>
                </a:solidFill>
                <a:effectLst>
                  <a:outerShdw blurRad="38100" dist="38100" dir="2700000" algn="tl">
                    <a:srgbClr val="000000">
                      <a:alpha val="43137"/>
                    </a:srgbClr>
                  </a:outerShdw>
                </a:effectLst>
              </a:defRPr>
            </a:lvl1pPr>
          </a:lstStyle>
          <a:p>
            <a:fld id="{CCDEFDE6-E0D7-4837-9BAC-C5447762A0EF}" type="slidenum">
              <a:rPr lang="en-US" smtClean="0"/>
              <a:pPr/>
              <a:t>‹#›</a:t>
            </a:fld>
            <a:endParaRPr lang="en-US" dirty="0"/>
          </a:p>
        </p:txBody>
      </p:sp>
      <p:sp>
        <p:nvSpPr>
          <p:cNvPr id="8" name="Text Placeholder 13"/>
          <p:cNvSpPr>
            <a:spLocks noGrp="1"/>
          </p:cNvSpPr>
          <p:nvPr>
            <p:ph type="body" sz="quarter" idx="13"/>
          </p:nvPr>
        </p:nvSpPr>
        <p:spPr>
          <a:xfrm>
            <a:off x="3276601" y="6422308"/>
            <a:ext cx="6400800" cy="246221"/>
          </a:xfrm>
          <a:prstGeom prst="rect">
            <a:avLst/>
          </a:prstGeom>
        </p:spPr>
        <p:txBody>
          <a:bodyPr wrap="square" anchor="b">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85890264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00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4976421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CDEFDE6-E0D7-4837-9BAC-C5447762A0EF}" type="slidenum">
              <a:rPr lang="en-US" smtClean="0"/>
              <a:pPr/>
              <a:t>‹#›</a:t>
            </a:fld>
            <a:endParaRPr lang="en-US"/>
          </a:p>
        </p:txBody>
      </p:sp>
      <p:grpSp>
        <p:nvGrpSpPr>
          <p:cNvPr id="17" name="Group 16"/>
          <p:cNvGrpSpPr/>
          <p:nvPr/>
        </p:nvGrpSpPr>
        <p:grpSpPr>
          <a:xfrm>
            <a:off x="6070234" y="1105310"/>
            <a:ext cx="91723" cy="5760720"/>
            <a:chOff x="72034" y="0"/>
            <a:chExt cx="193017" cy="6858000"/>
          </a:xfrm>
        </p:grpSpPr>
        <p:sp>
          <p:nvSpPr>
            <p:cNvPr id="18" name="Rectangle 17"/>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itle 1"/>
          <p:cNvSpPr>
            <a:spLocks noGrp="1"/>
          </p:cNvSpPr>
          <p:nvPr>
            <p:ph type="title"/>
          </p:nvPr>
        </p:nvSpPr>
        <p:spPr>
          <a:xfrm>
            <a:off x="381000" y="255012"/>
            <a:ext cx="11430000"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22" name="Rectangle 21"/>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3"/>
          <p:cNvSpPr>
            <a:spLocks noGrp="1"/>
          </p:cNvSpPr>
          <p:nvPr>
            <p:ph type="body" sz="quarter" idx="13"/>
          </p:nvPr>
        </p:nvSpPr>
        <p:spPr>
          <a:xfrm>
            <a:off x="3276601" y="6422308"/>
            <a:ext cx="6400800" cy="246221"/>
          </a:xfrm>
          <a:prstGeom prst="rect">
            <a:avLst/>
          </a:prstGeom>
        </p:spPr>
        <p:txBody>
          <a:bodyPr wrap="square" anchor="b">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115049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64803" y="4953837"/>
            <a:ext cx="2731477" cy="1904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CCDEFDE6-E0D7-4837-9BAC-C5447762A0EF}" type="slidenum">
              <a:rPr lang="en-US" smtClean="0"/>
              <a:pPr/>
              <a:t>‹#›</a:t>
            </a:fld>
            <a:endParaRPr lang="en-US"/>
          </a:p>
        </p:txBody>
      </p:sp>
      <p:sp>
        <p:nvSpPr>
          <p:cNvPr id="6"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90157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25400" dist="50800" dir="1800000" algn="ctr" rotWithShape="0">
                    <a:schemeClr val="bg1">
                      <a:alpha val="0"/>
                    </a:schemeClr>
                  </a:outerShdw>
                </a:effectL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lvl1pPr>
              <a:defRPr/>
            </a:lvl1pPr>
          </a:lstStyle>
          <a:p>
            <a:fld id="{E24FF0E6-B28D-47FB-82BB-E6AB0AF17B14}" type="slidenum">
              <a:rPr lang="en-US"/>
              <a:pPr/>
              <a:t>‹#›</a:t>
            </a:fld>
            <a:endParaRPr lang="en-US" dirty="0"/>
          </a:p>
        </p:txBody>
      </p:sp>
    </p:spTree>
    <p:extLst>
      <p:ext uri="{BB962C8B-B14F-4D97-AF65-F5344CB8AC3E}">
        <p14:creationId xmlns:p14="http://schemas.microsoft.com/office/powerpoint/2010/main" val="2265419974"/>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13476" y="6356350"/>
            <a:ext cx="1003997"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DEFDE6-E0D7-4837-9BAC-C5447762A0EF}" type="slidenum">
              <a:rPr lang="en-US" smtClean="0"/>
              <a:pPr/>
              <a:t>‹#›</a:t>
            </a:fld>
            <a:endParaRPr lang="en-US"/>
          </a:p>
        </p:txBody>
      </p:sp>
      <p:grpSp>
        <p:nvGrpSpPr>
          <p:cNvPr id="10" name="Group 9"/>
          <p:cNvGrpSpPr/>
          <p:nvPr/>
        </p:nvGrpSpPr>
        <p:grpSpPr>
          <a:xfrm>
            <a:off x="289277" y="0"/>
            <a:ext cx="91723" cy="6858000"/>
            <a:chOff x="72034" y="0"/>
            <a:chExt cx="193017" cy="6858000"/>
          </a:xfrm>
        </p:grpSpPr>
        <p:sp>
          <p:nvSpPr>
            <p:cNvPr id="11" name="Rectangle 10"/>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a:extLst>
              <a:ext uri="{FF2B5EF4-FFF2-40B4-BE49-F238E27FC236}">
                <a16:creationId xmlns:a16="http://schemas.microsoft.com/office/drawing/2014/main" id="{B36FAF50-DE49-B549-96D9-BD48A0BF2CC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17282" y="6215250"/>
            <a:ext cx="1545631" cy="437823"/>
          </a:xfrm>
          <a:prstGeom prst="rect">
            <a:avLst/>
          </a:prstGeom>
        </p:spPr>
      </p:pic>
    </p:spTree>
    <p:extLst>
      <p:ext uri="{BB962C8B-B14F-4D97-AF65-F5344CB8AC3E}">
        <p14:creationId xmlns:p14="http://schemas.microsoft.com/office/powerpoint/2010/main" val="1077404564"/>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2" r:id="rId3"/>
    <p:sldLayoutId id="2147483663" r:id="rId4"/>
    <p:sldLayoutId id="2147483664" r:id="rId5"/>
    <p:sldLayoutId id="2147483665" r:id="rId6"/>
    <p:sldLayoutId id="2147483666" r:id="rId7"/>
    <p:sldLayoutId id="2147483667" r:id="rId8"/>
    <p:sldLayoutId id="2147483670"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40">
          <p15:clr>
            <a:srgbClr val="F26B43"/>
          </p15:clr>
        </p15:guide>
        <p15:guide id="4" pos="74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13476" y="6356350"/>
            <a:ext cx="1003997"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DEFDE6-E0D7-4837-9BAC-C5447762A0EF}" type="slidenum">
              <a:rPr lang="en-US" smtClean="0"/>
              <a:t>‹#›</a:t>
            </a:fld>
            <a:endParaRPr lang="en-US"/>
          </a:p>
        </p:txBody>
      </p:sp>
      <p:pic>
        <p:nvPicPr>
          <p:cNvPr id="8" name="Picture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118690" y="6297489"/>
            <a:ext cx="1496784" cy="423986"/>
          </a:xfrm>
          <a:prstGeom prst="rect">
            <a:avLst/>
          </a:prstGeom>
        </p:spPr>
      </p:pic>
      <p:grpSp>
        <p:nvGrpSpPr>
          <p:cNvPr id="10" name="Group 9"/>
          <p:cNvGrpSpPr/>
          <p:nvPr/>
        </p:nvGrpSpPr>
        <p:grpSpPr>
          <a:xfrm>
            <a:off x="106759" y="0"/>
            <a:ext cx="91723" cy="6858000"/>
            <a:chOff x="72034" y="0"/>
            <a:chExt cx="193017" cy="6858000"/>
          </a:xfrm>
        </p:grpSpPr>
        <p:sp>
          <p:nvSpPr>
            <p:cNvPr id="11" name="Rectangle 10"/>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1438128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40">
          <p15:clr>
            <a:srgbClr val="F26B43"/>
          </p15:clr>
        </p15:guide>
        <p15:guide id="4" pos="74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slide" Target="slide28.xml"/><Relationship Id="rId18" Type="http://schemas.openxmlformats.org/officeDocument/2006/relationships/slide" Target="slide40.xml"/><Relationship Id="rId3" Type="http://schemas.openxmlformats.org/officeDocument/2006/relationships/slide" Target="slide4.xml"/><Relationship Id="rId7" Type="http://schemas.openxmlformats.org/officeDocument/2006/relationships/slide" Target="slide15.xml"/><Relationship Id="rId12" Type="http://schemas.openxmlformats.org/officeDocument/2006/relationships/slide" Target="slide26.xml"/><Relationship Id="rId17" Type="http://schemas.openxmlformats.org/officeDocument/2006/relationships/slide" Target="slide36.xml"/><Relationship Id="rId2" Type="http://schemas.openxmlformats.org/officeDocument/2006/relationships/slide" Target="slide3.xml"/><Relationship Id="rId16" Type="http://schemas.openxmlformats.org/officeDocument/2006/relationships/slide" Target="slide34.xml"/><Relationship Id="rId1" Type="http://schemas.openxmlformats.org/officeDocument/2006/relationships/slideLayout" Target="../slideLayouts/slideLayout13.xml"/><Relationship Id="rId6" Type="http://schemas.openxmlformats.org/officeDocument/2006/relationships/slide" Target="slide12.xml"/><Relationship Id="rId11" Type="http://schemas.openxmlformats.org/officeDocument/2006/relationships/slide" Target="slide24.xml"/><Relationship Id="rId5" Type="http://schemas.openxmlformats.org/officeDocument/2006/relationships/slide" Target="slide11.xml"/><Relationship Id="rId15" Type="http://schemas.openxmlformats.org/officeDocument/2006/relationships/slide" Target="slide32.xml"/><Relationship Id="rId10" Type="http://schemas.openxmlformats.org/officeDocument/2006/relationships/slide" Target="slide21.xml"/><Relationship Id="rId4" Type="http://schemas.openxmlformats.org/officeDocument/2006/relationships/slide" Target="slide9.xml"/><Relationship Id="rId9" Type="http://schemas.openxmlformats.org/officeDocument/2006/relationships/slide" Target="slide20.xml"/><Relationship Id="rId14" Type="http://schemas.openxmlformats.org/officeDocument/2006/relationships/slide" Target="slide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customXml" Target="../ink/ink9.xml"/><Relationship Id="rId3" Type="http://schemas.openxmlformats.org/officeDocument/2006/relationships/customXml" Target="../ink/ink1.xml"/><Relationship Id="rId7" Type="http://schemas.openxmlformats.org/officeDocument/2006/relationships/customXml" Target="../ink/ink4.xml"/><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customXml" Target="../ink/ink3.xml"/><Relationship Id="rId11" Type="http://schemas.openxmlformats.org/officeDocument/2006/relationships/customXml" Target="../ink/ink8.xml"/><Relationship Id="rId5" Type="http://schemas.openxmlformats.org/officeDocument/2006/relationships/customXml" Target="../ink/ink2.xml"/><Relationship Id="rId10" Type="http://schemas.openxmlformats.org/officeDocument/2006/relationships/customXml" Target="../ink/ink7.xml"/><Relationship Id="rId4" Type="http://schemas.openxmlformats.org/officeDocument/2006/relationships/image" Target="../media/image7.png"/><Relationship Id="rId9" Type="http://schemas.openxmlformats.org/officeDocument/2006/relationships/customXml" Target="../ink/ink6.xml"/><Relationship Id="rId14" Type="http://schemas.openxmlformats.org/officeDocument/2006/relationships/image" Target="../media/image12.png"/></Relationships>
</file>

<file path=ppt/slides/_rels/slide38.xml.rels><?xml version="1.0" encoding="UTF-8" standalone="yes"?>
<Relationships xmlns="http://schemas.openxmlformats.org/package/2006/relationships"><Relationship Id="rId8" Type="http://schemas.openxmlformats.org/officeDocument/2006/relationships/customXml" Target="../ink/ink14.xml"/><Relationship Id="rId13" Type="http://schemas.openxmlformats.org/officeDocument/2006/relationships/image" Target="../media/image12.png"/><Relationship Id="rId18" Type="http://schemas.openxmlformats.org/officeDocument/2006/relationships/customXml" Target="../ink/ink20.xml"/><Relationship Id="rId3" Type="http://schemas.openxmlformats.org/officeDocument/2006/relationships/customXml" Target="../ink/ink10.xml"/><Relationship Id="rId21" Type="http://schemas.openxmlformats.org/officeDocument/2006/relationships/customXml" Target="../ink/ink23.xml"/><Relationship Id="rId7" Type="http://schemas.openxmlformats.org/officeDocument/2006/relationships/customXml" Target="../ink/ink13.xml"/><Relationship Id="rId12" Type="http://schemas.openxmlformats.org/officeDocument/2006/relationships/customXml" Target="../ink/ink15.xml"/><Relationship Id="rId17" Type="http://schemas.openxmlformats.org/officeDocument/2006/relationships/customXml" Target="../ink/ink19.xml"/><Relationship Id="rId2" Type="http://schemas.openxmlformats.org/officeDocument/2006/relationships/notesSlide" Target="../notesSlides/notesSlide3.xml"/><Relationship Id="rId16" Type="http://schemas.openxmlformats.org/officeDocument/2006/relationships/customXml" Target="../ink/ink18.xml"/><Relationship Id="rId20" Type="http://schemas.openxmlformats.org/officeDocument/2006/relationships/customXml" Target="../ink/ink22.xml"/><Relationship Id="rId1" Type="http://schemas.openxmlformats.org/officeDocument/2006/relationships/slideLayout" Target="../slideLayouts/slideLayout18.xml"/><Relationship Id="rId6" Type="http://schemas.openxmlformats.org/officeDocument/2006/relationships/customXml" Target="../ink/ink12.xml"/><Relationship Id="rId11" Type="http://schemas.openxmlformats.org/officeDocument/2006/relationships/image" Target="../media/image11.png"/><Relationship Id="rId24" Type="http://schemas.openxmlformats.org/officeDocument/2006/relationships/customXml" Target="../ink/ink26.xml"/><Relationship Id="rId5" Type="http://schemas.openxmlformats.org/officeDocument/2006/relationships/customXml" Target="../ink/ink11.xml"/><Relationship Id="rId15" Type="http://schemas.openxmlformats.org/officeDocument/2006/relationships/customXml" Target="../ink/ink17.xml"/><Relationship Id="rId23" Type="http://schemas.openxmlformats.org/officeDocument/2006/relationships/customXml" Target="../ink/ink25.xml"/><Relationship Id="rId19" Type="http://schemas.openxmlformats.org/officeDocument/2006/relationships/customXml" Target="../ink/ink21.xml"/><Relationship Id="rId4" Type="http://schemas.openxmlformats.org/officeDocument/2006/relationships/image" Target="../media/image13.png"/><Relationship Id="rId14" Type="http://schemas.openxmlformats.org/officeDocument/2006/relationships/customXml" Target="../ink/ink16.xml"/><Relationship Id="rId22" Type="http://schemas.openxmlformats.org/officeDocument/2006/relationships/customXml" Target="../ink/ink24.xml"/></Relationships>
</file>

<file path=ppt/slides/_rels/slide39.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customXml" Target="../ink/ink34.xml"/><Relationship Id="rId3" Type="http://schemas.openxmlformats.org/officeDocument/2006/relationships/image" Target="../media/image8.png"/><Relationship Id="rId12" Type="http://schemas.openxmlformats.org/officeDocument/2006/relationships/customXml" Target="../ink/ink33.xml"/><Relationship Id="rId2" Type="http://schemas.openxmlformats.org/officeDocument/2006/relationships/customXml" Target="../ink/ink27.xml"/><Relationship Id="rId1" Type="http://schemas.openxmlformats.org/officeDocument/2006/relationships/slideLayout" Target="../slideLayouts/slideLayout18.xml"/><Relationship Id="rId6" Type="http://schemas.openxmlformats.org/officeDocument/2006/relationships/customXml" Target="../ink/ink30.xml"/><Relationship Id="rId11" Type="http://schemas.openxmlformats.org/officeDocument/2006/relationships/customXml" Target="../ink/ink32.xml"/><Relationship Id="rId5" Type="http://schemas.openxmlformats.org/officeDocument/2006/relationships/customXml" Target="../ink/ink29.xml"/><Relationship Id="rId10" Type="http://schemas.openxmlformats.org/officeDocument/2006/relationships/image" Target="../media/image12.png"/><Relationship Id="rId4" Type="http://schemas.openxmlformats.org/officeDocument/2006/relationships/customXml" Target="../ink/ink28.xml"/><Relationship Id="rId9" Type="http://schemas.openxmlformats.org/officeDocument/2006/relationships/customXml" Target="../ink/ink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1059" y="1447800"/>
            <a:ext cx="8629882" cy="840230"/>
          </a:xfrm>
        </p:spPr>
        <p:txBody>
          <a:bodyPr/>
          <a:lstStyle/>
          <a:p>
            <a:r>
              <a:rPr lang="en-US" altLang="en-US" sz="5400" dirty="0"/>
              <a:t>Research 101</a:t>
            </a:r>
            <a:endParaRPr lang="en-US" sz="5400" dirty="0"/>
          </a:p>
        </p:txBody>
      </p:sp>
      <p:pic>
        <p:nvPicPr>
          <p:cNvPr id="3" name="Picture 2">
            <a:extLst>
              <a:ext uri="{FF2B5EF4-FFF2-40B4-BE49-F238E27FC236}">
                <a16:creationId xmlns:a16="http://schemas.microsoft.com/office/drawing/2014/main" id="{D08F8109-B07F-FF49-A873-93BD2132D9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4272449"/>
            <a:ext cx="2100662" cy="595043"/>
          </a:xfrm>
          <a:prstGeom prst="rect">
            <a:avLst/>
          </a:prstGeom>
        </p:spPr>
      </p:pic>
    </p:spTree>
    <p:extLst>
      <p:ext uri="{BB962C8B-B14F-4D97-AF65-F5344CB8AC3E}">
        <p14:creationId xmlns:p14="http://schemas.microsoft.com/office/powerpoint/2010/main" val="3426251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Television Distribution</a:t>
            </a:r>
          </a:p>
        </p:txBody>
      </p:sp>
      <p:sp>
        <p:nvSpPr>
          <p:cNvPr id="3" name="Content Placeholder 2"/>
          <p:cNvSpPr>
            <a:spLocks noGrp="1"/>
          </p:cNvSpPr>
          <p:nvPr>
            <p:ph idx="1"/>
          </p:nvPr>
        </p:nvSpPr>
        <p:spPr/>
        <p:txBody>
          <a:bodyPr>
            <a:noAutofit/>
          </a:bodyPr>
          <a:lstStyle/>
          <a:p>
            <a:pPr>
              <a:spcBef>
                <a:spcPts val="800"/>
              </a:spcBef>
            </a:pPr>
            <a:r>
              <a:rPr lang="en-US" sz="2200" b="1" dirty="0"/>
              <a:t>Spot TV </a:t>
            </a:r>
            <a:br>
              <a:rPr lang="en-US" sz="2200" dirty="0"/>
            </a:br>
            <a:r>
              <a:rPr lang="en-US" sz="2200" dirty="0"/>
              <a:t>The advertising time, either local or national, purchased from individual stations. Local spots are purchased in one market and aimed only at the audience in that particular market. National spots are bought by national advertisers in several markets.</a:t>
            </a:r>
          </a:p>
          <a:p>
            <a:pPr>
              <a:spcBef>
                <a:spcPts val="800"/>
              </a:spcBef>
            </a:pPr>
            <a:r>
              <a:rPr lang="en-US" sz="2200" b="1" dirty="0"/>
              <a:t>Subscription TV </a:t>
            </a:r>
            <a:br>
              <a:rPr lang="en-US" sz="2200" dirty="0"/>
            </a:br>
            <a:r>
              <a:rPr lang="en-US" sz="2200" dirty="0"/>
              <a:t>Television distribution system with TV signals transmitted via wired cable or satellite to subscribers in a community or locality. Advertising on these multichannel video programming distributors (MVPDs) can be either Network or Spot. For local advertisers, ads can only be inserted on the hard-wired cable channels and not through the satellite services.</a:t>
            </a:r>
          </a:p>
          <a:p>
            <a:pPr>
              <a:spcBef>
                <a:spcPts val="800"/>
              </a:spcBef>
            </a:pPr>
            <a:r>
              <a:rPr lang="en-US" sz="2200" b="1" dirty="0"/>
              <a:t>OTT/CTV (Over-the-top/Connected TV)</a:t>
            </a:r>
            <a:br>
              <a:rPr lang="en-US" sz="2200" b="1" dirty="0"/>
            </a:br>
            <a:r>
              <a:rPr lang="en-US" sz="2200" dirty="0"/>
              <a:t>Television content that is distributed online via a streaming platform that is either accessed through a smart TV or an internet-connected device that is attached to a TV</a:t>
            </a:r>
          </a:p>
          <a:p>
            <a:pPr>
              <a:spcBef>
                <a:spcPts val="800"/>
              </a:spcBef>
            </a:pPr>
            <a:endParaRPr lang="en-US" sz="22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10</a:t>
            </a:fld>
            <a:endParaRPr lang="en-US"/>
          </a:p>
        </p:txBody>
      </p:sp>
    </p:spTree>
    <p:extLst>
      <p:ext uri="{BB962C8B-B14F-4D97-AF65-F5344CB8AC3E}">
        <p14:creationId xmlns:p14="http://schemas.microsoft.com/office/powerpoint/2010/main" val="2107176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a:lstStyle/>
          <a:p>
            <a:r>
              <a:rPr lang="en-US" dirty="0"/>
              <a:t>Television Stations</a:t>
            </a:r>
          </a:p>
        </p:txBody>
      </p:sp>
      <p:sp>
        <p:nvSpPr>
          <p:cNvPr id="3" name="Content Placeholder 2"/>
          <p:cNvSpPr>
            <a:spLocks noGrp="1"/>
          </p:cNvSpPr>
          <p:nvPr>
            <p:ph idx="1"/>
          </p:nvPr>
        </p:nvSpPr>
        <p:spPr>
          <a:xfrm>
            <a:off x="380999" y="1403350"/>
            <a:ext cx="11726863" cy="4351338"/>
          </a:xfrm>
        </p:spPr>
        <p:txBody>
          <a:bodyPr>
            <a:noAutofit/>
          </a:bodyPr>
          <a:lstStyle/>
          <a:p>
            <a:pPr marL="0" indent="0">
              <a:spcAft>
                <a:spcPts val="1200"/>
              </a:spcAft>
              <a:buNone/>
            </a:pPr>
            <a:r>
              <a:rPr lang="en-US" sz="2400" dirty="0"/>
              <a:t>There are several types of TV stations serving a market:</a:t>
            </a:r>
          </a:p>
          <a:p>
            <a:pPr>
              <a:spcAft>
                <a:spcPts val="1200"/>
              </a:spcAft>
            </a:pPr>
            <a:r>
              <a:rPr lang="en-US" sz="2400" b="1" dirty="0"/>
              <a:t>O&amp;O </a:t>
            </a:r>
            <a:br>
              <a:rPr lang="en-US" sz="2400" dirty="0"/>
            </a:br>
            <a:r>
              <a:rPr lang="en-US" sz="2400" dirty="0"/>
              <a:t>Television station owned and operated by a national network. </a:t>
            </a:r>
          </a:p>
          <a:p>
            <a:pPr>
              <a:spcAft>
                <a:spcPts val="1200"/>
              </a:spcAft>
            </a:pPr>
            <a:r>
              <a:rPr lang="en-US" sz="2400" b="1" dirty="0"/>
              <a:t>Affiliate</a:t>
            </a:r>
            <a:br>
              <a:rPr lang="en-US" sz="2400" dirty="0"/>
            </a:br>
            <a:r>
              <a:rPr lang="en-US" sz="2400" dirty="0"/>
              <a:t>Independently owned TV station that grants a network use of specific time periods for networks programs and advertising, for compensation. The remainder of the day is programmed locally.</a:t>
            </a:r>
          </a:p>
          <a:p>
            <a:pPr>
              <a:spcAft>
                <a:spcPts val="1200"/>
              </a:spcAft>
            </a:pPr>
            <a:r>
              <a:rPr lang="en-US" sz="2400" b="1" dirty="0"/>
              <a:t>Independent </a:t>
            </a:r>
            <a:br>
              <a:rPr lang="en-US" sz="2400" dirty="0"/>
            </a:br>
            <a:r>
              <a:rPr lang="en-US" sz="2400" dirty="0"/>
              <a:t>Stations not affiliated with any network; usually refers to commercial stations only.</a:t>
            </a:r>
          </a:p>
          <a:p>
            <a:pPr>
              <a:spcAft>
                <a:spcPts val="1200"/>
              </a:spcAft>
            </a:pPr>
            <a:r>
              <a:rPr lang="en-US" sz="2400" b="1" dirty="0"/>
              <a:t>Public</a:t>
            </a:r>
            <a:r>
              <a:rPr lang="en-US" sz="2400" dirty="0"/>
              <a:t> </a:t>
            </a:r>
            <a:br>
              <a:rPr lang="en-US" sz="2400" dirty="0"/>
            </a:br>
            <a:r>
              <a:rPr lang="en-US" sz="2400" dirty="0"/>
              <a:t>Non-commercial television station.</a:t>
            </a:r>
          </a:p>
          <a:p>
            <a:pPr>
              <a:spcAft>
                <a:spcPts val="1200"/>
              </a:spcAft>
            </a:pPr>
            <a:endParaRPr lang="en-US" sz="2400" dirty="0"/>
          </a:p>
        </p:txBody>
      </p:sp>
      <p:sp>
        <p:nvSpPr>
          <p:cNvPr id="4" name="Slide Number Placeholder 3"/>
          <p:cNvSpPr>
            <a:spLocks noGrp="1"/>
          </p:cNvSpPr>
          <p:nvPr>
            <p:ph type="sldNum" sz="quarter" idx="12"/>
          </p:nvPr>
        </p:nvSpPr>
        <p:spPr>
          <a:xfrm>
            <a:off x="11560917" y="6356350"/>
            <a:ext cx="546212" cy="365125"/>
          </a:xfrm>
        </p:spPr>
        <p:txBody>
          <a:bodyPr/>
          <a:lstStyle/>
          <a:p>
            <a:fld id="{CCDEFDE6-E0D7-4837-9BAC-C5447762A0EF}" type="slidenum">
              <a:rPr lang="en-US" smtClean="0"/>
              <a:pPr/>
              <a:t>11</a:t>
            </a:fld>
            <a:endParaRPr lang="en-US"/>
          </a:p>
        </p:txBody>
      </p:sp>
    </p:spTree>
    <p:extLst>
      <p:ext uri="{BB962C8B-B14F-4D97-AF65-F5344CB8AC3E}">
        <p14:creationId xmlns:p14="http://schemas.microsoft.com/office/powerpoint/2010/main" val="3012120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Autofit/>
          </a:bodyPr>
          <a:lstStyle/>
          <a:p>
            <a:pPr>
              <a:defRPr/>
            </a:pPr>
            <a:r>
              <a:rPr lang="en-US" sz="2400" b="1" dirty="0"/>
              <a:t>Rating</a:t>
            </a:r>
            <a:br>
              <a:rPr lang="en-US" sz="2400" dirty="0"/>
            </a:br>
            <a:r>
              <a:rPr lang="en-US" sz="2400" dirty="0"/>
              <a:t>The audience of a particular program or network at a specific period of time, expressed as a percent of the audience population or universe.	</a:t>
            </a:r>
          </a:p>
          <a:p>
            <a:pPr>
              <a:defRPr/>
            </a:pPr>
            <a:r>
              <a:rPr lang="en-US" sz="2400" b="1" dirty="0"/>
              <a:t>Rating Example</a:t>
            </a:r>
            <a:br>
              <a:rPr lang="en-US" sz="2400" dirty="0"/>
            </a:br>
            <a:r>
              <a:rPr lang="en-US" sz="2400" dirty="0"/>
              <a:t>In a large DMA, a 12 NSI household rating could equal delivery of 884,034 HH based on a universe of 7,366,950 (12% of the HH universe).</a:t>
            </a:r>
          </a:p>
          <a:p>
            <a:pPr indent="0">
              <a:buNone/>
              <a:defRPr/>
            </a:pPr>
            <a:r>
              <a:rPr lang="en-US" sz="2400" dirty="0"/>
              <a:t>If a program has a 12 national (NTI) household rating, and the US TV household universe is 114,456,650, then 12% of the households, or 13,734,798 are tuned  to the program.</a:t>
            </a:r>
          </a:p>
          <a:p>
            <a:pPr>
              <a:defRPr/>
            </a:pPr>
            <a:r>
              <a:rPr lang="en-US" sz="2400" b="1" dirty="0"/>
              <a:t>Rating Formulas</a:t>
            </a:r>
            <a:br>
              <a:rPr lang="en-US" sz="2400" dirty="0"/>
            </a:br>
            <a:r>
              <a:rPr lang="en-US" sz="2400" dirty="0"/>
              <a:t>Share (%) x HUT (%) = Rating</a:t>
            </a:r>
            <a:br>
              <a:rPr lang="en-US" sz="2400" dirty="0"/>
            </a:br>
            <a:r>
              <a:rPr lang="en-US" sz="2400" dirty="0"/>
              <a:t>Audience (000’s) / Universe Estimate (000’s) = Rating</a:t>
            </a:r>
          </a:p>
          <a:p>
            <a:pPr>
              <a:defRPr/>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12</a:t>
            </a:fld>
            <a:endParaRPr lang="en-US"/>
          </a:p>
        </p:txBody>
      </p:sp>
    </p:spTree>
    <p:extLst>
      <p:ext uri="{BB962C8B-B14F-4D97-AF65-F5344CB8AC3E}">
        <p14:creationId xmlns:p14="http://schemas.microsoft.com/office/powerpoint/2010/main" val="103971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Autofit/>
          </a:bodyPr>
          <a:lstStyle/>
          <a:p>
            <a:pPr>
              <a:defRPr/>
            </a:pPr>
            <a:r>
              <a:rPr lang="en-US" sz="2300" b="1" dirty="0"/>
              <a:t>Share</a:t>
            </a:r>
            <a:br>
              <a:rPr lang="en-US" sz="2300" dirty="0"/>
            </a:br>
            <a:r>
              <a:rPr lang="en-US" sz="2300" dirty="0"/>
              <a:t>The percent of the Households Using Television (HUT) or Persons Using TV (PUT), which is tuned to a specific program or station at a specified time.</a:t>
            </a:r>
          </a:p>
          <a:p>
            <a:pPr>
              <a:buNone/>
              <a:defRPr/>
            </a:pPr>
            <a:r>
              <a:rPr lang="en-US" sz="2300" dirty="0"/>
              <a:t>	Note: share is a percent of the viewing audience during a particular time period and rating is a percent of the total universe.</a:t>
            </a:r>
          </a:p>
          <a:p>
            <a:pPr>
              <a:defRPr/>
            </a:pPr>
            <a:r>
              <a:rPr lang="en-US" sz="2300" b="1" dirty="0"/>
              <a:t>Share Example</a:t>
            </a:r>
            <a:br>
              <a:rPr lang="en-US" sz="2300" dirty="0"/>
            </a:br>
            <a:r>
              <a:rPr lang="en-US" sz="2300" dirty="0"/>
              <a:t>A 12 household rating divided by a television usage level (HUT) of 60 would yield a share of 20. When the HUT increases, the same share will yield a higher rating.</a:t>
            </a:r>
          </a:p>
          <a:p>
            <a:pPr indent="0">
              <a:buNone/>
              <a:defRPr/>
            </a:pPr>
            <a:r>
              <a:rPr lang="en-US" sz="2300" dirty="0"/>
              <a:t>For example, increases in the late news HUTs following highly rated primetime specials cause higher ratings for late news telecasts with the same share. </a:t>
            </a:r>
          </a:p>
          <a:p>
            <a:pPr>
              <a:defRPr/>
            </a:pPr>
            <a:r>
              <a:rPr lang="en-US" sz="2300" b="1" dirty="0"/>
              <a:t>Share Formula</a:t>
            </a:r>
            <a:br>
              <a:rPr lang="en-US" sz="2300" dirty="0"/>
            </a:br>
            <a:r>
              <a:rPr lang="en-US" sz="2300" dirty="0"/>
              <a:t>Rating (%) / HUT or PUT (%) = Share</a:t>
            </a:r>
          </a:p>
        </p:txBody>
      </p:sp>
      <p:sp>
        <p:nvSpPr>
          <p:cNvPr id="4" name="Slide Number Placeholder 3"/>
          <p:cNvSpPr>
            <a:spLocks noGrp="1"/>
          </p:cNvSpPr>
          <p:nvPr>
            <p:ph type="sldNum" sz="quarter" idx="12"/>
          </p:nvPr>
        </p:nvSpPr>
        <p:spPr/>
        <p:txBody>
          <a:bodyPr/>
          <a:lstStyle/>
          <a:p>
            <a:fld id="{CCDEFDE6-E0D7-4837-9BAC-C5447762A0EF}" type="slidenum">
              <a:rPr lang="en-US" smtClean="0"/>
              <a:pPr/>
              <a:t>13</a:t>
            </a:fld>
            <a:endParaRPr lang="en-US"/>
          </a:p>
        </p:txBody>
      </p:sp>
    </p:spTree>
    <p:extLst>
      <p:ext uri="{BB962C8B-B14F-4D97-AF65-F5344CB8AC3E}">
        <p14:creationId xmlns:p14="http://schemas.microsoft.com/office/powerpoint/2010/main" val="528769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Autofit/>
          </a:bodyPr>
          <a:lstStyle/>
          <a:p>
            <a:pPr>
              <a:spcBef>
                <a:spcPts val="800"/>
              </a:spcBef>
            </a:pPr>
            <a:r>
              <a:rPr lang="en-US" sz="2400" b="1" dirty="0"/>
              <a:t>HUT (Homes Using Television)</a:t>
            </a:r>
            <a:br>
              <a:rPr lang="en-US" sz="2400" dirty="0"/>
            </a:br>
            <a:r>
              <a:rPr lang="en-US" sz="2400" dirty="0"/>
              <a:t>The percent of all TV households in a survey area with one </a:t>
            </a:r>
            <a:br>
              <a:rPr lang="en-US" sz="2400" dirty="0"/>
            </a:br>
            <a:r>
              <a:rPr lang="en-US" sz="2400" dirty="0"/>
              <a:t>or more sets in use for five minutes or longer during an average quarter-hour. When this term applies to people, </a:t>
            </a:r>
            <a:br>
              <a:rPr lang="en-US" sz="2400" dirty="0"/>
            </a:br>
            <a:r>
              <a:rPr lang="en-US" sz="2400" dirty="0"/>
              <a:t>it is called Persons Using Television (PUT).</a:t>
            </a:r>
          </a:p>
          <a:p>
            <a:pPr>
              <a:spcBef>
                <a:spcPts val="800"/>
              </a:spcBef>
            </a:pPr>
            <a:r>
              <a:rPr lang="en-US" sz="2400" b="1" dirty="0"/>
              <a:t>HUT Example</a:t>
            </a:r>
            <a:br>
              <a:rPr lang="en-US" sz="2400" dirty="0"/>
            </a:br>
            <a:r>
              <a:rPr lang="en-US" sz="2400" dirty="0"/>
              <a:t>HUTs in prime time are generally in the 60-65% range while 7AM-9AM is generally about 25%.</a:t>
            </a:r>
          </a:p>
          <a:p>
            <a:pPr>
              <a:spcBef>
                <a:spcPts val="800"/>
              </a:spcBef>
            </a:pPr>
            <a:r>
              <a:rPr lang="en-US" sz="2400" b="1" dirty="0"/>
              <a:t>HUT Formulas</a:t>
            </a:r>
            <a:br>
              <a:rPr lang="en-US" sz="2400" dirty="0"/>
            </a:br>
            <a:r>
              <a:rPr lang="en-US" sz="2400" dirty="0"/>
              <a:t>Rating (%) / Share (%) = HUT</a:t>
            </a:r>
            <a:br>
              <a:rPr lang="en-US" sz="2400" dirty="0"/>
            </a:br>
            <a:r>
              <a:rPr lang="en-US" sz="2400" dirty="0"/>
              <a:t>HH with TV sets on (000’s)/Total HH Universe (000’s) = HUT</a:t>
            </a:r>
          </a:p>
        </p:txBody>
      </p:sp>
      <p:sp>
        <p:nvSpPr>
          <p:cNvPr id="4" name="Slide Number Placeholder 3"/>
          <p:cNvSpPr>
            <a:spLocks noGrp="1"/>
          </p:cNvSpPr>
          <p:nvPr>
            <p:ph type="sldNum" sz="quarter" idx="12"/>
          </p:nvPr>
        </p:nvSpPr>
        <p:spPr/>
        <p:txBody>
          <a:bodyPr/>
          <a:lstStyle/>
          <a:p>
            <a:fld id="{CCDEFDE6-E0D7-4837-9BAC-C5447762A0EF}" type="slidenum">
              <a:rPr lang="en-US" smtClean="0"/>
              <a:pPr/>
              <a:t>14</a:t>
            </a:fld>
            <a:endParaRPr lang="en-US"/>
          </a:p>
        </p:txBody>
      </p:sp>
    </p:spTree>
    <p:extLst>
      <p:ext uri="{BB962C8B-B14F-4D97-AF65-F5344CB8AC3E}">
        <p14:creationId xmlns:p14="http://schemas.microsoft.com/office/powerpoint/2010/main" val="4229805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Formulas</a:t>
            </a:r>
          </a:p>
        </p:txBody>
      </p:sp>
      <p:sp>
        <p:nvSpPr>
          <p:cNvPr id="3" name="Content Placeholder 2"/>
          <p:cNvSpPr>
            <a:spLocks noGrp="1"/>
          </p:cNvSpPr>
          <p:nvPr>
            <p:ph idx="1"/>
          </p:nvPr>
        </p:nvSpPr>
        <p:spPr>
          <a:xfrm>
            <a:off x="381000" y="4184749"/>
            <a:ext cx="11430000" cy="2070943"/>
          </a:xfrm>
        </p:spPr>
        <p:txBody>
          <a:bodyPr>
            <a:normAutofit/>
          </a:bodyPr>
          <a:lstStyle/>
          <a:p>
            <a:pPr>
              <a:spcAft>
                <a:spcPts val="1200"/>
              </a:spcAft>
              <a:defRPr/>
            </a:pPr>
            <a:r>
              <a:rPr lang="en-US" sz="2400" b="1" dirty="0"/>
              <a:t>Rating</a:t>
            </a:r>
            <a:br>
              <a:rPr lang="en-US" sz="2400" dirty="0"/>
            </a:br>
            <a:r>
              <a:rPr lang="en-US" sz="2400" dirty="0"/>
              <a:t>Channel 2 HH (3) divided by Total TV HH (10) </a:t>
            </a:r>
            <a:br>
              <a:rPr lang="en-US" sz="2400" dirty="0"/>
            </a:br>
            <a:r>
              <a:rPr lang="en-US" sz="2400" dirty="0"/>
              <a:t>000/Universe = 3/10 = 30%</a:t>
            </a:r>
          </a:p>
          <a:p>
            <a:pPr indent="0">
              <a:spcAft>
                <a:spcPts val="1200"/>
              </a:spcAft>
              <a:buNone/>
              <a:defRPr/>
            </a:pPr>
            <a:r>
              <a:rPr lang="en-US" sz="2400" dirty="0"/>
              <a:t>Share (50%) x HUT (60%) = 30 Rating</a:t>
            </a:r>
          </a:p>
        </p:txBody>
      </p:sp>
      <p:sp>
        <p:nvSpPr>
          <p:cNvPr id="4" name="Slide Number Placeholder 3"/>
          <p:cNvSpPr>
            <a:spLocks noGrp="1"/>
          </p:cNvSpPr>
          <p:nvPr>
            <p:ph type="sldNum" sz="quarter" idx="12"/>
          </p:nvPr>
        </p:nvSpPr>
        <p:spPr/>
        <p:txBody>
          <a:bodyPr/>
          <a:lstStyle/>
          <a:p>
            <a:fld id="{CCDEFDE6-E0D7-4837-9BAC-C5447762A0EF}" type="slidenum">
              <a:rPr lang="en-US" smtClean="0"/>
              <a:pPr/>
              <a:t>15</a:t>
            </a:fld>
            <a:endParaRPr lang="en-US"/>
          </a:p>
        </p:txBody>
      </p:sp>
      <p:sp>
        <p:nvSpPr>
          <p:cNvPr id="92" name="Text Box 27"/>
          <p:cNvSpPr txBox="1">
            <a:spLocks noChangeArrowheads="1"/>
          </p:cNvSpPr>
          <p:nvPr/>
        </p:nvSpPr>
        <p:spPr bwMode="auto">
          <a:xfrm>
            <a:off x="4100720" y="1010283"/>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TV HOUSEHOLDS</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Universe = 10 HH</a:t>
            </a:r>
          </a:p>
        </p:txBody>
      </p:sp>
      <p:sp>
        <p:nvSpPr>
          <p:cNvPr id="93" name="Text Box 200"/>
          <p:cNvSpPr txBox="1">
            <a:spLocks noChangeArrowheads="1"/>
          </p:cNvSpPr>
          <p:nvPr/>
        </p:nvSpPr>
        <p:spPr bwMode="auto">
          <a:xfrm>
            <a:off x="2571774" y="2292357"/>
            <a:ext cx="1274281"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 </a:t>
            </a:r>
          </a:p>
        </p:txBody>
      </p:sp>
      <p:sp>
        <p:nvSpPr>
          <p:cNvPr id="94" name="Rectangle 201"/>
          <p:cNvSpPr>
            <a:spLocks noChangeArrowheads="1"/>
          </p:cNvSpPr>
          <p:nvPr/>
        </p:nvSpPr>
        <p:spPr bwMode="auto">
          <a:xfrm>
            <a:off x="569873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5" name="Rectangle 202"/>
          <p:cNvSpPr>
            <a:spLocks noChangeArrowheads="1"/>
          </p:cNvSpPr>
          <p:nvPr/>
        </p:nvSpPr>
        <p:spPr bwMode="auto">
          <a:xfrm>
            <a:off x="855095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4</a:t>
            </a:r>
          </a:p>
        </p:txBody>
      </p:sp>
      <p:sp>
        <p:nvSpPr>
          <p:cNvPr id="96" name="Rectangle 203"/>
          <p:cNvSpPr>
            <a:spLocks noChangeArrowheads="1"/>
          </p:cNvSpPr>
          <p:nvPr/>
        </p:nvSpPr>
        <p:spPr bwMode="auto">
          <a:xfrm>
            <a:off x="2830245"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7" name="Rectangle 204"/>
          <p:cNvSpPr>
            <a:spLocks noChangeArrowheads="1"/>
          </p:cNvSpPr>
          <p:nvPr/>
        </p:nvSpPr>
        <p:spPr bwMode="auto">
          <a:xfrm>
            <a:off x="4267200"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sp>
        <p:nvSpPr>
          <p:cNvPr id="98" name="Rectangle 205"/>
          <p:cNvSpPr>
            <a:spLocks noChangeArrowheads="1"/>
          </p:cNvSpPr>
          <p:nvPr/>
        </p:nvSpPr>
        <p:spPr bwMode="auto">
          <a:xfrm>
            <a:off x="8561798"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grpSp>
        <p:nvGrpSpPr>
          <p:cNvPr id="99" name="Group 206"/>
          <p:cNvGrpSpPr>
            <a:grpSpLocks/>
          </p:cNvGrpSpPr>
          <p:nvPr/>
        </p:nvGrpSpPr>
        <p:grpSpPr bwMode="auto">
          <a:xfrm>
            <a:off x="2902545" y="1740950"/>
            <a:ext cx="618162" cy="538969"/>
            <a:chOff x="798" y="699"/>
            <a:chExt cx="342" cy="260"/>
          </a:xfrm>
        </p:grpSpPr>
        <p:grpSp>
          <p:nvGrpSpPr>
            <p:cNvPr id="100" name="Group 207"/>
            <p:cNvGrpSpPr>
              <a:grpSpLocks/>
            </p:cNvGrpSpPr>
            <p:nvPr/>
          </p:nvGrpSpPr>
          <p:grpSpPr bwMode="auto">
            <a:xfrm>
              <a:off x="849" y="768"/>
              <a:ext cx="241" cy="191"/>
              <a:chOff x="981" y="729"/>
              <a:chExt cx="241" cy="194"/>
            </a:xfrm>
          </p:grpSpPr>
          <p:sp>
            <p:nvSpPr>
              <p:cNvPr id="104" name="Line 208"/>
              <p:cNvSpPr>
                <a:spLocks noChangeShapeType="1"/>
              </p:cNvSpPr>
              <p:nvPr/>
            </p:nvSpPr>
            <p:spPr bwMode="auto">
              <a:xfrm>
                <a:off x="98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209"/>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210"/>
              <p:cNvSpPr>
                <a:spLocks noChangeShapeType="1"/>
              </p:cNvSpPr>
              <p:nvPr/>
            </p:nvSpPr>
            <p:spPr bwMode="auto">
              <a:xfrm flipV="1">
                <a:off x="122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1" name="Group 211"/>
            <p:cNvGrpSpPr>
              <a:grpSpLocks/>
            </p:cNvGrpSpPr>
            <p:nvPr/>
          </p:nvGrpSpPr>
          <p:grpSpPr bwMode="auto">
            <a:xfrm>
              <a:off x="798" y="699"/>
              <a:ext cx="342" cy="103"/>
              <a:chOff x="930" y="663"/>
              <a:chExt cx="342" cy="103"/>
            </a:xfrm>
          </p:grpSpPr>
          <p:sp>
            <p:nvSpPr>
              <p:cNvPr id="102" name="Line 212"/>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213"/>
              <p:cNvSpPr>
                <a:spLocks noChangeShapeType="1"/>
              </p:cNvSpPr>
              <p:nvPr/>
            </p:nvSpPr>
            <p:spPr bwMode="auto">
              <a:xfrm>
                <a:off x="1092"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07" name="Group 214"/>
          <p:cNvGrpSpPr>
            <a:grpSpLocks/>
          </p:cNvGrpSpPr>
          <p:nvPr/>
        </p:nvGrpSpPr>
        <p:grpSpPr bwMode="auto">
          <a:xfrm>
            <a:off x="4335885" y="1753388"/>
            <a:ext cx="618162" cy="538969"/>
            <a:chOff x="798" y="699"/>
            <a:chExt cx="342" cy="260"/>
          </a:xfrm>
        </p:grpSpPr>
        <p:grpSp>
          <p:nvGrpSpPr>
            <p:cNvPr id="108" name="Group 215"/>
            <p:cNvGrpSpPr>
              <a:grpSpLocks/>
            </p:cNvGrpSpPr>
            <p:nvPr/>
          </p:nvGrpSpPr>
          <p:grpSpPr bwMode="auto">
            <a:xfrm>
              <a:off x="849" y="768"/>
              <a:ext cx="241" cy="191"/>
              <a:chOff x="981" y="729"/>
              <a:chExt cx="241" cy="194"/>
            </a:xfrm>
          </p:grpSpPr>
          <p:sp>
            <p:nvSpPr>
              <p:cNvPr id="112" name="Line 216"/>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217"/>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218"/>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9" name="Group 219"/>
            <p:cNvGrpSpPr>
              <a:grpSpLocks/>
            </p:cNvGrpSpPr>
            <p:nvPr/>
          </p:nvGrpSpPr>
          <p:grpSpPr bwMode="auto">
            <a:xfrm>
              <a:off x="798" y="699"/>
              <a:ext cx="342" cy="103"/>
              <a:chOff x="930" y="663"/>
              <a:chExt cx="342" cy="103"/>
            </a:xfrm>
          </p:grpSpPr>
          <p:sp>
            <p:nvSpPr>
              <p:cNvPr id="110" name="Line 220"/>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221"/>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15" name="Group 222"/>
          <p:cNvGrpSpPr>
            <a:grpSpLocks/>
          </p:cNvGrpSpPr>
          <p:nvPr/>
        </p:nvGrpSpPr>
        <p:grpSpPr bwMode="auto">
          <a:xfrm>
            <a:off x="5771032" y="1740950"/>
            <a:ext cx="618162" cy="538969"/>
            <a:chOff x="798" y="699"/>
            <a:chExt cx="342" cy="260"/>
          </a:xfrm>
        </p:grpSpPr>
        <p:grpSp>
          <p:nvGrpSpPr>
            <p:cNvPr id="116" name="Group 223"/>
            <p:cNvGrpSpPr>
              <a:grpSpLocks/>
            </p:cNvGrpSpPr>
            <p:nvPr/>
          </p:nvGrpSpPr>
          <p:grpSpPr bwMode="auto">
            <a:xfrm>
              <a:off x="849" y="768"/>
              <a:ext cx="241" cy="191"/>
              <a:chOff x="981" y="729"/>
              <a:chExt cx="241" cy="194"/>
            </a:xfrm>
          </p:grpSpPr>
          <p:sp>
            <p:nvSpPr>
              <p:cNvPr id="120" name="Line 224"/>
              <p:cNvSpPr>
                <a:spLocks noChangeShapeType="1"/>
              </p:cNvSpPr>
              <p:nvPr/>
            </p:nvSpPr>
            <p:spPr bwMode="auto">
              <a:xfrm>
                <a:off x="98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225"/>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26"/>
              <p:cNvSpPr>
                <a:spLocks noChangeShapeType="1"/>
              </p:cNvSpPr>
              <p:nvPr/>
            </p:nvSpPr>
            <p:spPr bwMode="auto">
              <a:xfrm flipV="1">
                <a:off x="122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17" name="Group 227"/>
            <p:cNvGrpSpPr>
              <a:grpSpLocks/>
            </p:cNvGrpSpPr>
            <p:nvPr/>
          </p:nvGrpSpPr>
          <p:grpSpPr bwMode="auto">
            <a:xfrm>
              <a:off x="798" y="699"/>
              <a:ext cx="342" cy="103"/>
              <a:chOff x="930" y="663"/>
              <a:chExt cx="342" cy="103"/>
            </a:xfrm>
          </p:grpSpPr>
          <p:sp>
            <p:nvSpPr>
              <p:cNvPr id="118" name="Line 228"/>
              <p:cNvSpPr>
                <a:spLocks noChangeShapeType="1"/>
              </p:cNvSpPr>
              <p:nvPr/>
            </p:nvSpPr>
            <p:spPr bwMode="auto">
              <a:xfrm flipH="1">
                <a:off x="930"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229"/>
              <p:cNvSpPr>
                <a:spLocks noChangeShapeType="1"/>
              </p:cNvSpPr>
              <p:nvPr/>
            </p:nvSpPr>
            <p:spPr bwMode="auto">
              <a:xfrm>
                <a:off x="1092"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23" name="Group 230"/>
          <p:cNvGrpSpPr>
            <a:grpSpLocks/>
          </p:cNvGrpSpPr>
          <p:nvPr/>
        </p:nvGrpSpPr>
        <p:grpSpPr bwMode="auto">
          <a:xfrm>
            <a:off x="7204373" y="1728513"/>
            <a:ext cx="618162" cy="541042"/>
            <a:chOff x="798" y="699"/>
            <a:chExt cx="342" cy="261"/>
          </a:xfrm>
        </p:grpSpPr>
        <p:grpSp>
          <p:nvGrpSpPr>
            <p:cNvPr id="124" name="Group 231"/>
            <p:cNvGrpSpPr>
              <a:grpSpLocks/>
            </p:cNvGrpSpPr>
            <p:nvPr/>
          </p:nvGrpSpPr>
          <p:grpSpPr bwMode="auto">
            <a:xfrm>
              <a:off x="849" y="768"/>
              <a:ext cx="241" cy="192"/>
              <a:chOff x="981" y="729"/>
              <a:chExt cx="241" cy="195"/>
            </a:xfrm>
          </p:grpSpPr>
          <p:sp>
            <p:nvSpPr>
              <p:cNvPr id="128" name="Line 23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9" name="Line 23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0" name="Line 23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25" name="Group 235"/>
            <p:cNvGrpSpPr>
              <a:grpSpLocks/>
            </p:cNvGrpSpPr>
            <p:nvPr/>
          </p:nvGrpSpPr>
          <p:grpSpPr bwMode="auto">
            <a:xfrm>
              <a:off x="798" y="699"/>
              <a:ext cx="342" cy="104"/>
              <a:chOff x="930" y="663"/>
              <a:chExt cx="342" cy="104"/>
            </a:xfrm>
          </p:grpSpPr>
          <p:sp>
            <p:nvSpPr>
              <p:cNvPr id="126" name="Line 23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7" name="Line 23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1" name="Group 238"/>
          <p:cNvGrpSpPr>
            <a:grpSpLocks/>
          </p:cNvGrpSpPr>
          <p:nvPr/>
        </p:nvGrpSpPr>
        <p:grpSpPr bwMode="auto">
          <a:xfrm>
            <a:off x="8639520" y="1716075"/>
            <a:ext cx="618162" cy="541042"/>
            <a:chOff x="798" y="699"/>
            <a:chExt cx="342" cy="261"/>
          </a:xfrm>
        </p:grpSpPr>
        <p:grpSp>
          <p:nvGrpSpPr>
            <p:cNvPr id="132" name="Group 239"/>
            <p:cNvGrpSpPr>
              <a:grpSpLocks/>
            </p:cNvGrpSpPr>
            <p:nvPr/>
          </p:nvGrpSpPr>
          <p:grpSpPr bwMode="auto">
            <a:xfrm>
              <a:off x="849" y="768"/>
              <a:ext cx="241" cy="192"/>
              <a:chOff x="981" y="729"/>
              <a:chExt cx="241" cy="195"/>
            </a:xfrm>
          </p:grpSpPr>
          <p:sp>
            <p:nvSpPr>
              <p:cNvPr id="136" name="Line 240"/>
              <p:cNvSpPr>
                <a:spLocks noChangeShapeType="1"/>
              </p:cNvSpPr>
              <p:nvPr/>
            </p:nvSpPr>
            <p:spPr bwMode="auto">
              <a:xfrm>
                <a:off x="98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7" name="Line 241"/>
              <p:cNvSpPr>
                <a:spLocks noChangeShapeType="1"/>
              </p:cNvSpPr>
              <p:nvPr/>
            </p:nvSpPr>
            <p:spPr bwMode="auto">
              <a:xfrm flipH="1">
                <a:off x="981" y="906"/>
                <a:ext cx="242" cy="0"/>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8" name="Line 242"/>
              <p:cNvSpPr>
                <a:spLocks noChangeShapeType="1"/>
              </p:cNvSpPr>
              <p:nvPr/>
            </p:nvSpPr>
            <p:spPr bwMode="auto">
              <a:xfrm flipV="1">
                <a:off x="122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33" name="Group 243"/>
            <p:cNvGrpSpPr>
              <a:grpSpLocks/>
            </p:cNvGrpSpPr>
            <p:nvPr/>
          </p:nvGrpSpPr>
          <p:grpSpPr bwMode="auto">
            <a:xfrm>
              <a:off x="798" y="699"/>
              <a:ext cx="342" cy="104"/>
              <a:chOff x="930" y="663"/>
              <a:chExt cx="342" cy="104"/>
            </a:xfrm>
          </p:grpSpPr>
          <p:sp>
            <p:nvSpPr>
              <p:cNvPr id="134" name="Line 244"/>
              <p:cNvSpPr>
                <a:spLocks noChangeShapeType="1"/>
              </p:cNvSpPr>
              <p:nvPr/>
            </p:nvSpPr>
            <p:spPr bwMode="auto">
              <a:xfrm flipH="1">
                <a:off x="930"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5" name="Line 245"/>
              <p:cNvSpPr>
                <a:spLocks noChangeShapeType="1"/>
              </p:cNvSpPr>
              <p:nvPr/>
            </p:nvSpPr>
            <p:spPr bwMode="auto">
              <a:xfrm>
                <a:off x="1092"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9" name="Group 246"/>
          <p:cNvGrpSpPr>
            <a:grpSpLocks/>
          </p:cNvGrpSpPr>
          <p:nvPr/>
        </p:nvGrpSpPr>
        <p:grpSpPr bwMode="auto">
          <a:xfrm>
            <a:off x="2902545" y="3047841"/>
            <a:ext cx="618162" cy="541042"/>
            <a:chOff x="798" y="699"/>
            <a:chExt cx="342" cy="261"/>
          </a:xfrm>
        </p:grpSpPr>
        <p:grpSp>
          <p:nvGrpSpPr>
            <p:cNvPr id="140" name="Group 247"/>
            <p:cNvGrpSpPr>
              <a:grpSpLocks/>
            </p:cNvGrpSpPr>
            <p:nvPr/>
          </p:nvGrpSpPr>
          <p:grpSpPr bwMode="auto">
            <a:xfrm>
              <a:off x="849" y="768"/>
              <a:ext cx="241" cy="192"/>
              <a:chOff x="981" y="729"/>
              <a:chExt cx="241" cy="195"/>
            </a:xfrm>
          </p:grpSpPr>
          <p:sp>
            <p:nvSpPr>
              <p:cNvPr id="144" name="Line 248"/>
              <p:cNvSpPr>
                <a:spLocks noChangeShapeType="1"/>
              </p:cNvSpPr>
              <p:nvPr/>
            </p:nvSpPr>
            <p:spPr bwMode="auto">
              <a:xfrm>
                <a:off x="98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5" name="Line 249"/>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6" name="Line 250"/>
              <p:cNvSpPr>
                <a:spLocks noChangeShapeType="1"/>
              </p:cNvSpPr>
              <p:nvPr/>
            </p:nvSpPr>
            <p:spPr bwMode="auto">
              <a:xfrm flipV="1">
                <a:off x="122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1" name="Group 251"/>
            <p:cNvGrpSpPr>
              <a:grpSpLocks/>
            </p:cNvGrpSpPr>
            <p:nvPr/>
          </p:nvGrpSpPr>
          <p:grpSpPr bwMode="auto">
            <a:xfrm>
              <a:off x="798" y="699"/>
              <a:ext cx="342" cy="104"/>
              <a:chOff x="930" y="663"/>
              <a:chExt cx="342" cy="104"/>
            </a:xfrm>
          </p:grpSpPr>
          <p:sp>
            <p:nvSpPr>
              <p:cNvPr id="142" name="Line 252"/>
              <p:cNvSpPr>
                <a:spLocks noChangeShapeType="1"/>
              </p:cNvSpPr>
              <p:nvPr/>
            </p:nvSpPr>
            <p:spPr bwMode="auto">
              <a:xfrm flipH="1">
                <a:off x="930"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3" name="Line 253"/>
              <p:cNvSpPr>
                <a:spLocks noChangeShapeType="1"/>
              </p:cNvSpPr>
              <p:nvPr/>
            </p:nvSpPr>
            <p:spPr bwMode="auto">
              <a:xfrm>
                <a:off x="1092"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47" name="Group 254"/>
          <p:cNvGrpSpPr>
            <a:grpSpLocks/>
          </p:cNvGrpSpPr>
          <p:nvPr/>
        </p:nvGrpSpPr>
        <p:grpSpPr bwMode="auto">
          <a:xfrm>
            <a:off x="4335885" y="3060278"/>
            <a:ext cx="618162" cy="541042"/>
            <a:chOff x="798" y="699"/>
            <a:chExt cx="342" cy="261"/>
          </a:xfrm>
        </p:grpSpPr>
        <p:grpSp>
          <p:nvGrpSpPr>
            <p:cNvPr id="148" name="Group 255"/>
            <p:cNvGrpSpPr>
              <a:grpSpLocks/>
            </p:cNvGrpSpPr>
            <p:nvPr/>
          </p:nvGrpSpPr>
          <p:grpSpPr bwMode="auto">
            <a:xfrm>
              <a:off x="849" y="768"/>
              <a:ext cx="241" cy="192"/>
              <a:chOff x="981" y="729"/>
              <a:chExt cx="241" cy="195"/>
            </a:xfrm>
          </p:grpSpPr>
          <p:sp>
            <p:nvSpPr>
              <p:cNvPr id="152" name="Line 256"/>
              <p:cNvSpPr>
                <a:spLocks noChangeShapeType="1"/>
              </p:cNvSpPr>
              <p:nvPr/>
            </p:nvSpPr>
            <p:spPr bwMode="auto">
              <a:xfrm>
                <a:off x="98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3" name="Line 257"/>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4" name="Line 258"/>
              <p:cNvSpPr>
                <a:spLocks noChangeShapeType="1"/>
              </p:cNvSpPr>
              <p:nvPr/>
            </p:nvSpPr>
            <p:spPr bwMode="auto">
              <a:xfrm flipV="1">
                <a:off x="122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9" name="Group 259"/>
            <p:cNvGrpSpPr>
              <a:grpSpLocks/>
            </p:cNvGrpSpPr>
            <p:nvPr/>
          </p:nvGrpSpPr>
          <p:grpSpPr bwMode="auto">
            <a:xfrm>
              <a:off x="798" y="699"/>
              <a:ext cx="342" cy="104"/>
              <a:chOff x="930" y="663"/>
              <a:chExt cx="342" cy="104"/>
            </a:xfrm>
          </p:grpSpPr>
          <p:sp>
            <p:nvSpPr>
              <p:cNvPr id="150" name="Line 260"/>
              <p:cNvSpPr>
                <a:spLocks noChangeShapeType="1"/>
              </p:cNvSpPr>
              <p:nvPr/>
            </p:nvSpPr>
            <p:spPr bwMode="auto">
              <a:xfrm flipH="1">
                <a:off x="930"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1" name="Line 261"/>
              <p:cNvSpPr>
                <a:spLocks noChangeShapeType="1"/>
              </p:cNvSpPr>
              <p:nvPr/>
            </p:nvSpPr>
            <p:spPr bwMode="auto">
              <a:xfrm>
                <a:off x="1092"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55" name="Group 262"/>
          <p:cNvGrpSpPr>
            <a:grpSpLocks/>
          </p:cNvGrpSpPr>
          <p:nvPr/>
        </p:nvGrpSpPr>
        <p:grpSpPr bwMode="auto">
          <a:xfrm>
            <a:off x="5765610" y="3022965"/>
            <a:ext cx="618162" cy="538969"/>
            <a:chOff x="798" y="699"/>
            <a:chExt cx="342" cy="260"/>
          </a:xfrm>
        </p:grpSpPr>
        <p:grpSp>
          <p:nvGrpSpPr>
            <p:cNvPr id="156" name="Group 263"/>
            <p:cNvGrpSpPr>
              <a:grpSpLocks/>
            </p:cNvGrpSpPr>
            <p:nvPr/>
          </p:nvGrpSpPr>
          <p:grpSpPr bwMode="auto">
            <a:xfrm>
              <a:off x="849" y="768"/>
              <a:ext cx="240" cy="191"/>
              <a:chOff x="981" y="729"/>
              <a:chExt cx="240" cy="194"/>
            </a:xfrm>
          </p:grpSpPr>
          <p:sp>
            <p:nvSpPr>
              <p:cNvPr id="160" name="Line 264"/>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1" name="Line 265"/>
              <p:cNvSpPr>
                <a:spLocks noChangeShapeType="1"/>
              </p:cNvSpPr>
              <p:nvPr/>
            </p:nvSpPr>
            <p:spPr bwMode="auto">
              <a:xfrm flipH="1">
                <a:off x="981" y="906"/>
                <a:ext cx="24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2" name="Line 266"/>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57" name="Group 267"/>
            <p:cNvGrpSpPr>
              <a:grpSpLocks/>
            </p:cNvGrpSpPr>
            <p:nvPr/>
          </p:nvGrpSpPr>
          <p:grpSpPr bwMode="auto">
            <a:xfrm>
              <a:off x="798" y="699"/>
              <a:ext cx="342" cy="103"/>
              <a:chOff x="930" y="663"/>
              <a:chExt cx="342" cy="103"/>
            </a:xfrm>
          </p:grpSpPr>
          <p:sp>
            <p:nvSpPr>
              <p:cNvPr id="158" name="Line 268"/>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9" name="Line 269"/>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63" name="Group 270"/>
          <p:cNvGrpSpPr>
            <a:grpSpLocks/>
          </p:cNvGrpSpPr>
          <p:nvPr/>
        </p:nvGrpSpPr>
        <p:grpSpPr bwMode="auto">
          <a:xfrm>
            <a:off x="7204373" y="3035403"/>
            <a:ext cx="618162" cy="541042"/>
            <a:chOff x="798" y="699"/>
            <a:chExt cx="342" cy="261"/>
          </a:xfrm>
        </p:grpSpPr>
        <p:grpSp>
          <p:nvGrpSpPr>
            <p:cNvPr id="164" name="Group 271"/>
            <p:cNvGrpSpPr>
              <a:grpSpLocks/>
            </p:cNvGrpSpPr>
            <p:nvPr/>
          </p:nvGrpSpPr>
          <p:grpSpPr bwMode="auto">
            <a:xfrm>
              <a:off x="849" y="768"/>
              <a:ext cx="241" cy="192"/>
              <a:chOff x="981" y="729"/>
              <a:chExt cx="241" cy="195"/>
            </a:xfrm>
          </p:grpSpPr>
          <p:sp>
            <p:nvSpPr>
              <p:cNvPr id="168" name="Line 27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9" name="Line 27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0" name="Line 27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65" name="Group 275"/>
            <p:cNvGrpSpPr>
              <a:grpSpLocks/>
            </p:cNvGrpSpPr>
            <p:nvPr/>
          </p:nvGrpSpPr>
          <p:grpSpPr bwMode="auto">
            <a:xfrm>
              <a:off x="798" y="699"/>
              <a:ext cx="342" cy="104"/>
              <a:chOff x="930" y="663"/>
              <a:chExt cx="342" cy="104"/>
            </a:xfrm>
          </p:grpSpPr>
          <p:sp>
            <p:nvSpPr>
              <p:cNvPr id="166" name="Line 27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7" name="Line 27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71" name="Group 278"/>
          <p:cNvGrpSpPr>
            <a:grpSpLocks/>
          </p:cNvGrpSpPr>
          <p:nvPr/>
        </p:nvGrpSpPr>
        <p:grpSpPr bwMode="auto">
          <a:xfrm>
            <a:off x="8639520" y="3022965"/>
            <a:ext cx="618162" cy="538969"/>
            <a:chOff x="798" y="699"/>
            <a:chExt cx="342" cy="260"/>
          </a:xfrm>
        </p:grpSpPr>
        <p:grpSp>
          <p:nvGrpSpPr>
            <p:cNvPr id="172" name="Group 279"/>
            <p:cNvGrpSpPr>
              <a:grpSpLocks/>
            </p:cNvGrpSpPr>
            <p:nvPr/>
          </p:nvGrpSpPr>
          <p:grpSpPr bwMode="auto">
            <a:xfrm>
              <a:off x="849" y="768"/>
              <a:ext cx="241" cy="191"/>
              <a:chOff x="981" y="729"/>
              <a:chExt cx="241" cy="194"/>
            </a:xfrm>
          </p:grpSpPr>
          <p:sp>
            <p:nvSpPr>
              <p:cNvPr id="176" name="Line 280"/>
              <p:cNvSpPr>
                <a:spLocks noChangeShapeType="1"/>
              </p:cNvSpPr>
              <p:nvPr/>
            </p:nvSpPr>
            <p:spPr bwMode="auto">
              <a:xfrm>
                <a:off x="98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7" name="Line 281"/>
              <p:cNvSpPr>
                <a:spLocks noChangeShapeType="1"/>
              </p:cNvSpPr>
              <p:nvPr/>
            </p:nvSpPr>
            <p:spPr bwMode="auto">
              <a:xfrm flipH="1">
                <a:off x="981" y="906"/>
                <a:ext cx="242"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8" name="Line 282"/>
              <p:cNvSpPr>
                <a:spLocks noChangeShapeType="1"/>
              </p:cNvSpPr>
              <p:nvPr/>
            </p:nvSpPr>
            <p:spPr bwMode="auto">
              <a:xfrm flipV="1">
                <a:off x="122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73" name="Group 283"/>
            <p:cNvGrpSpPr>
              <a:grpSpLocks/>
            </p:cNvGrpSpPr>
            <p:nvPr/>
          </p:nvGrpSpPr>
          <p:grpSpPr bwMode="auto">
            <a:xfrm>
              <a:off x="798" y="699"/>
              <a:ext cx="342" cy="103"/>
              <a:chOff x="930" y="663"/>
              <a:chExt cx="342" cy="103"/>
            </a:xfrm>
          </p:grpSpPr>
          <p:sp>
            <p:nvSpPr>
              <p:cNvPr id="174" name="Line 284"/>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5" name="Line 285"/>
              <p:cNvSpPr>
                <a:spLocks noChangeShapeType="1"/>
              </p:cNvSpPr>
              <p:nvPr/>
            </p:nvSpPr>
            <p:spPr bwMode="auto">
              <a:xfrm>
                <a:off x="1092"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spTree>
    <p:extLst>
      <p:ext uri="{BB962C8B-B14F-4D97-AF65-F5344CB8AC3E}">
        <p14:creationId xmlns:p14="http://schemas.microsoft.com/office/powerpoint/2010/main" val="334630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Formulas</a:t>
            </a:r>
          </a:p>
        </p:txBody>
      </p:sp>
      <p:sp>
        <p:nvSpPr>
          <p:cNvPr id="3" name="Content Placeholder 2"/>
          <p:cNvSpPr>
            <a:spLocks noGrp="1"/>
          </p:cNvSpPr>
          <p:nvPr>
            <p:ph idx="1"/>
          </p:nvPr>
        </p:nvSpPr>
        <p:spPr>
          <a:xfrm>
            <a:off x="381000" y="4184749"/>
            <a:ext cx="11430000" cy="1530251"/>
          </a:xfrm>
        </p:spPr>
        <p:txBody>
          <a:bodyPr/>
          <a:lstStyle/>
          <a:p>
            <a:pPr>
              <a:spcAft>
                <a:spcPts val="1200"/>
              </a:spcAft>
            </a:pPr>
            <a:r>
              <a:rPr kumimoji="1" lang="en-US" sz="2400" b="1" dirty="0"/>
              <a:t>Share</a:t>
            </a:r>
            <a:br>
              <a:rPr kumimoji="1" lang="en-US" sz="2400" b="1" u="sng" dirty="0">
                <a:solidFill>
                  <a:schemeClr val="tx2"/>
                </a:solidFill>
              </a:rPr>
            </a:br>
            <a:r>
              <a:rPr kumimoji="1" lang="en-US" sz="2400" dirty="0"/>
              <a:t>Channel 2 HH (3)/ HH Using TV  (6) = 3/6 = 50%</a:t>
            </a:r>
          </a:p>
          <a:p>
            <a:pPr>
              <a:spcAft>
                <a:spcPts val="1200"/>
              </a:spcAft>
              <a:buNone/>
            </a:pPr>
            <a:r>
              <a:rPr kumimoji="1" lang="en-US" sz="2400" dirty="0"/>
              <a:t>	Rating (30%)/ Usage (60%) = 50 Share</a:t>
            </a:r>
          </a:p>
        </p:txBody>
      </p:sp>
      <p:sp>
        <p:nvSpPr>
          <p:cNvPr id="4" name="Slide Number Placeholder 3"/>
          <p:cNvSpPr>
            <a:spLocks noGrp="1"/>
          </p:cNvSpPr>
          <p:nvPr>
            <p:ph type="sldNum" sz="quarter" idx="12"/>
          </p:nvPr>
        </p:nvSpPr>
        <p:spPr/>
        <p:txBody>
          <a:bodyPr/>
          <a:lstStyle/>
          <a:p>
            <a:fld id="{CCDEFDE6-E0D7-4837-9BAC-C5447762A0EF}" type="slidenum">
              <a:rPr lang="en-US" smtClean="0"/>
              <a:pPr/>
              <a:t>16</a:t>
            </a:fld>
            <a:endParaRPr lang="en-US"/>
          </a:p>
        </p:txBody>
      </p:sp>
      <p:sp>
        <p:nvSpPr>
          <p:cNvPr id="92" name="Text Box 27"/>
          <p:cNvSpPr txBox="1">
            <a:spLocks noChangeArrowheads="1"/>
          </p:cNvSpPr>
          <p:nvPr/>
        </p:nvSpPr>
        <p:spPr bwMode="auto">
          <a:xfrm>
            <a:off x="4100720" y="1010283"/>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TV HOUSEHOLDS</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Universe = 10 HH</a:t>
            </a:r>
          </a:p>
        </p:txBody>
      </p:sp>
      <p:sp>
        <p:nvSpPr>
          <p:cNvPr id="93" name="Text Box 200"/>
          <p:cNvSpPr txBox="1">
            <a:spLocks noChangeArrowheads="1"/>
          </p:cNvSpPr>
          <p:nvPr/>
        </p:nvSpPr>
        <p:spPr bwMode="auto">
          <a:xfrm>
            <a:off x="2571774" y="2292357"/>
            <a:ext cx="1274281"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 </a:t>
            </a:r>
          </a:p>
        </p:txBody>
      </p:sp>
      <p:sp>
        <p:nvSpPr>
          <p:cNvPr id="94" name="Rectangle 201"/>
          <p:cNvSpPr>
            <a:spLocks noChangeArrowheads="1"/>
          </p:cNvSpPr>
          <p:nvPr/>
        </p:nvSpPr>
        <p:spPr bwMode="auto">
          <a:xfrm>
            <a:off x="569873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5" name="Rectangle 202"/>
          <p:cNvSpPr>
            <a:spLocks noChangeArrowheads="1"/>
          </p:cNvSpPr>
          <p:nvPr/>
        </p:nvSpPr>
        <p:spPr bwMode="auto">
          <a:xfrm>
            <a:off x="855095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4</a:t>
            </a:r>
          </a:p>
        </p:txBody>
      </p:sp>
      <p:sp>
        <p:nvSpPr>
          <p:cNvPr id="96" name="Rectangle 203"/>
          <p:cNvSpPr>
            <a:spLocks noChangeArrowheads="1"/>
          </p:cNvSpPr>
          <p:nvPr/>
        </p:nvSpPr>
        <p:spPr bwMode="auto">
          <a:xfrm>
            <a:off x="2830245"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7" name="Rectangle 204"/>
          <p:cNvSpPr>
            <a:spLocks noChangeArrowheads="1"/>
          </p:cNvSpPr>
          <p:nvPr/>
        </p:nvSpPr>
        <p:spPr bwMode="auto">
          <a:xfrm>
            <a:off x="4267200"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sp>
        <p:nvSpPr>
          <p:cNvPr id="98" name="Rectangle 205"/>
          <p:cNvSpPr>
            <a:spLocks noChangeArrowheads="1"/>
          </p:cNvSpPr>
          <p:nvPr/>
        </p:nvSpPr>
        <p:spPr bwMode="auto">
          <a:xfrm>
            <a:off x="8561798"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grpSp>
        <p:nvGrpSpPr>
          <p:cNvPr id="99" name="Group 206"/>
          <p:cNvGrpSpPr>
            <a:grpSpLocks/>
          </p:cNvGrpSpPr>
          <p:nvPr/>
        </p:nvGrpSpPr>
        <p:grpSpPr bwMode="auto">
          <a:xfrm>
            <a:off x="2902545" y="1740950"/>
            <a:ext cx="618162" cy="538969"/>
            <a:chOff x="798" y="699"/>
            <a:chExt cx="342" cy="260"/>
          </a:xfrm>
        </p:grpSpPr>
        <p:grpSp>
          <p:nvGrpSpPr>
            <p:cNvPr id="100" name="Group 207"/>
            <p:cNvGrpSpPr>
              <a:grpSpLocks/>
            </p:cNvGrpSpPr>
            <p:nvPr/>
          </p:nvGrpSpPr>
          <p:grpSpPr bwMode="auto">
            <a:xfrm>
              <a:off x="849" y="768"/>
              <a:ext cx="241" cy="191"/>
              <a:chOff x="981" y="729"/>
              <a:chExt cx="241" cy="194"/>
            </a:xfrm>
          </p:grpSpPr>
          <p:sp>
            <p:nvSpPr>
              <p:cNvPr id="104" name="Line 208"/>
              <p:cNvSpPr>
                <a:spLocks noChangeShapeType="1"/>
              </p:cNvSpPr>
              <p:nvPr/>
            </p:nvSpPr>
            <p:spPr bwMode="auto">
              <a:xfrm>
                <a:off x="98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209"/>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210"/>
              <p:cNvSpPr>
                <a:spLocks noChangeShapeType="1"/>
              </p:cNvSpPr>
              <p:nvPr/>
            </p:nvSpPr>
            <p:spPr bwMode="auto">
              <a:xfrm flipV="1">
                <a:off x="122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1" name="Group 211"/>
            <p:cNvGrpSpPr>
              <a:grpSpLocks/>
            </p:cNvGrpSpPr>
            <p:nvPr/>
          </p:nvGrpSpPr>
          <p:grpSpPr bwMode="auto">
            <a:xfrm>
              <a:off x="798" y="699"/>
              <a:ext cx="342" cy="103"/>
              <a:chOff x="930" y="663"/>
              <a:chExt cx="342" cy="103"/>
            </a:xfrm>
          </p:grpSpPr>
          <p:sp>
            <p:nvSpPr>
              <p:cNvPr id="102" name="Line 212"/>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213"/>
              <p:cNvSpPr>
                <a:spLocks noChangeShapeType="1"/>
              </p:cNvSpPr>
              <p:nvPr/>
            </p:nvSpPr>
            <p:spPr bwMode="auto">
              <a:xfrm>
                <a:off x="1092"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07" name="Group 214"/>
          <p:cNvGrpSpPr>
            <a:grpSpLocks/>
          </p:cNvGrpSpPr>
          <p:nvPr/>
        </p:nvGrpSpPr>
        <p:grpSpPr bwMode="auto">
          <a:xfrm>
            <a:off x="4335885" y="1753388"/>
            <a:ext cx="618162" cy="538969"/>
            <a:chOff x="798" y="699"/>
            <a:chExt cx="342" cy="260"/>
          </a:xfrm>
        </p:grpSpPr>
        <p:grpSp>
          <p:nvGrpSpPr>
            <p:cNvPr id="108" name="Group 215"/>
            <p:cNvGrpSpPr>
              <a:grpSpLocks/>
            </p:cNvGrpSpPr>
            <p:nvPr/>
          </p:nvGrpSpPr>
          <p:grpSpPr bwMode="auto">
            <a:xfrm>
              <a:off x="849" y="768"/>
              <a:ext cx="241" cy="191"/>
              <a:chOff x="981" y="729"/>
              <a:chExt cx="241" cy="194"/>
            </a:xfrm>
          </p:grpSpPr>
          <p:sp>
            <p:nvSpPr>
              <p:cNvPr id="112" name="Line 216"/>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217"/>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218"/>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9" name="Group 219"/>
            <p:cNvGrpSpPr>
              <a:grpSpLocks/>
            </p:cNvGrpSpPr>
            <p:nvPr/>
          </p:nvGrpSpPr>
          <p:grpSpPr bwMode="auto">
            <a:xfrm>
              <a:off x="798" y="699"/>
              <a:ext cx="342" cy="103"/>
              <a:chOff x="930" y="663"/>
              <a:chExt cx="342" cy="103"/>
            </a:xfrm>
          </p:grpSpPr>
          <p:sp>
            <p:nvSpPr>
              <p:cNvPr id="110" name="Line 220"/>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221"/>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15" name="Group 222"/>
          <p:cNvGrpSpPr>
            <a:grpSpLocks/>
          </p:cNvGrpSpPr>
          <p:nvPr/>
        </p:nvGrpSpPr>
        <p:grpSpPr bwMode="auto">
          <a:xfrm>
            <a:off x="5771032" y="1740950"/>
            <a:ext cx="618162" cy="538969"/>
            <a:chOff x="798" y="699"/>
            <a:chExt cx="342" cy="260"/>
          </a:xfrm>
        </p:grpSpPr>
        <p:grpSp>
          <p:nvGrpSpPr>
            <p:cNvPr id="116" name="Group 223"/>
            <p:cNvGrpSpPr>
              <a:grpSpLocks/>
            </p:cNvGrpSpPr>
            <p:nvPr/>
          </p:nvGrpSpPr>
          <p:grpSpPr bwMode="auto">
            <a:xfrm>
              <a:off x="849" y="768"/>
              <a:ext cx="241" cy="191"/>
              <a:chOff x="981" y="729"/>
              <a:chExt cx="241" cy="194"/>
            </a:xfrm>
          </p:grpSpPr>
          <p:sp>
            <p:nvSpPr>
              <p:cNvPr id="120" name="Line 224"/>
              <p:cNvSpPr>
                <a:spLocks noChangeShapeType="1"/>
              </p:cNvSpPr>
              <p:nvPr/>
            </p:nvSpPr>
            <p:spPr bwMode="auto">
              <a:xfrm>
                <a:off x="98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225"/>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26"/>
              <p:cNvSpPr>
                <a:spLocks noChangeShapeType="1"/>
              </p:cNvSpPr>
              <p:nvPr/>
            </p:nvSpPr>
            <p:spPr bwMode="auto">
              <a:xfrm flipV="1">
                <a:off x="122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17" name="Group 227"/>
            <p:cNvGrpSpPr>
              <a:grpSpLocks/>
            </p:cNvGrpSpPr>
            <p:nvPr/>
          </p:nvGrpSpPr>
          <p:grpSpPr bwMode="auto">
            <a:xfrm>
              <a:off x="798" y="699"/>
              <a:ext cx="342" cy="103"/>
              <a:chOff x="930" y="663"/>
              <a:chExt cx="342" cy="103"/>
            </a:xfrm>
          </p:grpSpPr>
          <p:sp>
            <p:nvSpPr>
              <p:cNvPr id="118" name="Line 228"/>
              <p:cNvSpPr>
                <a:spLocks noChangeShapeType="1"/>
              </p:cNvSpPr>
              <p:nvPr/>
            </p:nvSpPr>
            <p:spPr bwMode="auto">
              <a:xfrm flipH="1">
                <a:off x="930"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229"/>
              <p:cNvSpPr>
                <a:spLocks noChangeShapeType="1"/>
              </p:cNvSpPr>
              <p:nvPr/>
            </p:nvSpPr>
            <p:spPr bwMode="auto">
              <a:xfrm>
                <a:off x="1092"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23" name="Group 230"/>
          <p:cNvGrpSpPr>
            <a:grpSpLocks/>
          </p:cNvGrpSpPr>
          <p:nvPr/>
        </p:nvGrpSpPr>
        <p:grpSpPr bwMode="auto">
          <a:xfrm>
            <a:off x="7204373" y="1728513"/>
            <a:ext cx="618162" cy="541042"/>
            <a:chOff x="798" y="699"/>
            <a:chExt cx="342" cy="261"/>
          </a:xfrm>
        </p:grpSpPr>
        <p:grpSp>
          <p:nvGrpSpPr>
            <p:cNvPr id="124" name="Group 231"/>
            <p:cNvGrpSpPr>
              <a:grpSpLocks/>
            </p:cNvGrpSpPr>
            <p:nvPr/>
          </p:nvGrpSpPr>
          <p:grpSpPr bwMode="auto">
            <a:xfrm>
              <a:off x="849" y="768"/>
              <a:ext cx="241" cy="192"/>
              <a:chOff x="981" y="729"/>
              <a:chExt cx="241" cy="195"/>
            </a:xfrm>
          </p:grpSpPr>
          <p:sp>
            <p:nvSpPr>
              <p:cNvPr id="128" name="Line 23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9" name="Line 23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0" name="Line 23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25" name="Group 235"/>
            <p:cNvGrpSpPr>
              <a:grpSpLocks/>
            </p:cNvGrpSpPr>
            <p:nvPr/>
          </p:nvGrpSpPr>
          <p:grpSpPr bwMode="auto">
            <a:xfrm>
              <a:off x="798" y="699"/>
              <a:ext cx="342" cy="104"/>
              <a:chOff x="930" y="663"/>
              <a:chExt cx="342" cy="104"/>
            </a:xfrm>
          </p:grpSpPr>
          <p:sp>
            <p:nvSpPr>
              <p:cNvPr id="126" name="Line 23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7" name="Line 23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1" name="Group 238"/>
          <p:cNvGrpSpPr>
            <a:grpSpLocks/>
          </p:cNvGrpSpPr>
          <p:nvPr/>
        </p:nvGrpSpPr>
        <p:grpSpPr bwMode="auto">
          <a:xfrm>
            <a:off x="8639520" y="1716075"/>
            <a:ext cx="618162" cy="541042"/>
            <a:chOff x="798" y="699"/>
            <a:chExt cx="342" cy="261"/>
          </a:xfrm>
        </p:grpSpPr>
        <p:grpSp>
          <p:nvGrpSpPr>
            <p:cNvPr id="132" name="Group 239"/>
            <p:cNvGrpSpPr>
              <a:grpSpLocks/>
            </p:cNvGrpSpPr>
            <p:nvPr/>
          </p:nvGrpSpPr>
          <p:grpSpPr bwMode="auto">
            <a:xfrm>
              <a:off x="849" y="768"/>
              <a:ext cx="241" cy="192"/>
              <a:chOff x="981" y="729"/>
              <a:chExt cx="241" cy="195"/>
            </a:xfrm>
          </p:grpSpPr>
          <p:sp>
            <p:nvSpPr>
              <p:cNvPr id="136" name="Line 240"/>
              <p:cNvSpPr>
                <a:spLocks noChangeShapeType="1"/>
              </p:cNvSpPr>
              <p:nvPr/>
            </p:nvSpPr>
            <p:spPr bwMode="auto">
              <a:xfrm>
                <a:off x="98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7" name="Line 241"/>
              <p:cNvSpPr>
                <a:spLocks noChangeShapeType="1"/>
              </p:cNvSpPr>
              <p:nvPr/>
            </p:nvSpPr>
            <p:spPr bwMode="auto">
              <a:xfrm flipH="1">
                <a:off x="981" y="906"/>
                <a:ext cx="242" cy="0"/>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8" name="Line 242"/>
              <p:cNvSpPr>
                <a:spLocks noChangeShapeType="1"/>
              </p:cNvSpPr>
              <p:nvPr/>
            </p:nvSpPr>
            <p:spPr bwMode="auto">
              <a:xfrm flipV="1">
                <a:off x="122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33" name="Group 243"/>
            <p:cNvGrpSpPr>
              <a:grpSpLocks/>
            </p:cNvGrpSpPr>
            <p:nvPr/>
          </p:nvGrpSpPr>
          <p:grpSpPr bwMode="auto">
            <a:xfrm>
              <a:off x="798" y="699"/>
              <a:ext cx="342" cy="104"/>
              <a:chOff x="930" y="663"/>
              <a:chExt cx="342" cy="104"/>
            </a:xfrm>
          </p:grpSpPr>
          <p:sp>
            <p:nvSpPr>
              <p:cNvPr id="134" name="Line 244"/>
              <p:cNvSpPr>
                <a:spLocks noChangeShapeType="1"/>
              </p:cNvSpPr>
              <p:nvPr/>
            </p:nvSpPr>
            <p:spPr bwMode="auto">
              <a:xfrm flipH="1">
                <a:off x="930"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5" name="Line 245"/>
              <p:cNvSpPr>
                <a:spLocks noChangeShapeType="1"/>
              </p:cNvSpPr>
              <p:nvPr/>
            </p:nvSpPr>
            <p:spPr bwMode="auto">
              <a:xfrm>
                <a:off x="1092"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9" name="Group 246"/>
          <p:cNvGrpSpPr>
            <a:grpSpLocks/>
          </p:cNvGrpSpPr>
          <p:nvPr/>
        </p:nvGrpSpPr>
        <p:grpSpPr bwMode="auto">
          <a:xfrm>
            <a:off x="2902545" y="3047841"/>
            <a:ext cx="618162" cy="541042"/>
            <a:chOff x="798" y="699"/>
            <a:chExt cx="342" cy="261"/>
          </a:xfrm>
        </p:grpSpPr>
        <p:grpSp>
          <p:nvGrpSpPr>
            <p:cNvPr id="140" name="Group 247"/>
            <p:cNvGrpSpPr>
              <a:grpSpLocks/>
            </p:cNvGrpSpPr>
            <p:nvPr/>
          </p:nvGrpSpPr>
          <p:grpSpPr bwMode="auto">
            <a:xfrm>
              <a:off x="849" y="768"/>
              <a:ext cx="241" cy="192"/>
              <a:chOff x="981" y="729"/>
              <a:chExt cx="241" cy="195"/>
            </a:xfrm>
          </p:grpSpPr>
          <p:sp>
            <p:nvSpPr>
              <p:cNvPr id="144" name="Line 248"/>
              <p:cNvSpPr>
                <a:spLocks noChangeShapeType="1"/>
              </p:cNvSpPr>
              <p:nvPr/>
            </p:nvSpPr>
            <p:spPr bwMode="auto">
              <a:xfrm>
                <a:off x="98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5" name="Line 249"/>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6" name="Line 250"/>
              <p:cNvSpPr>
                <a:spLocks noChangeShapeType="1"/>
              </p:cNvSpPr>
              <p:nvPr/>
            </p:nvSpPr>
            <p:spPr bwMode="auto">
              <a:xfrm flipV="1">
                <a:off x="122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1" name="Group 251"/>
            <p:cNvGrpSpPr>
              <a:grpSpLocks/>
            </p:cNvGrpSpPr>
            <p:nvPr/>
          </p:nvGrpSpPr>
          <p:grpSpPr bwMode="auto">
            <a:xfrm>
              <a:off x="798" y="699"/>
              <a:ext cx="342" cy="104"/>
              <a:chOff x="930" y="663"/>
              <a:chExt cx="342" cy="104"/>
            </a:xfrm>
          </p:grpSpPr>
          <p:sp>
            <p:nvSpPr>
              <p:cNvPr id="142" name="Line 252"/>
              <p:cNvSpPr>
                <a:spLocks noChangeShapeType="1"/>
              </p:cNvSpPr>
              <p:nvPr/>
            </p:nvSpPr>
            <p:spPr bwMode="auto">
              <a:xfrm flipH="1">
                <a:off x="930"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3" name="Line 253"/>
              <p:cNvSpPr>
                <a:spLocks noChangeShapeType="1"/>
              </p:cNvSpPr>
              <p:nvPr/>
            </p:nvSpPr>
            <p:spPr bwMode="auto">
              <a:xfrm>
                <a:off x="1092"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47" name="Group 254"/>
          <p:cNvGrpSpPr>
            <a:grpSpLocks/>
          </p:cNvGrpSpPr>
          <p:nvPr/>
        </p:nvGrpSpPr>
        <p:grpSpPr bwMode="auto">
          <a:xfrm>
            <a:off x="4335885" y="3060278"/>
            <a:ext cx="618162" cy="541042"/>
            <a:chOff x="798" y="699"/>
            <a:chExt cx="342" cy="261"/>
          </a:xfrm>
        </p:grpSpPr>
        <p:grpSp>
          <p:nvGrpSpPr>
            <p:cNvPr id="148" name="Group 255"/>
            <p:cNvGrpSpPr>
              <a:grpSpLocks/>
            </p:cNvGrpSpPr>
            <p:nvPr/>
          </p:nvGrpSpPr>
          <p:grpSpPr bwMode="auto">
            <a:xfrm>
              <a:off x="849" y="768"/>
              <a:ext cx="241" cy="192"/>
              <a:chOff x="981" y="729"/>
              <a:chExt cx="241" cy="195"/>
            </a:xfrm>
          </p:grpSpPr>
          <p:sp>
            <p:nvSpPr>
              <p:cNvPr id="152" name="Line 256"/>
              <p:cNvSpPr>
                <a:spLocks noChangeShapeType="1"/>
              </p:cNvSpPr>
              <p:nvPr/>
            </p:nvSpPr>
            <p:spPr bwMode="auto">
              <a:xfrm>
                <a:off x="98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3" name="Line 257"/>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4" name="Line 258"/>
              <p:cNvSpPr>
                <a:spLocks noChangeShapeType="1"/>
              </p:cNvSpPr>
              <p:nvPr/>
            </p:nvSpPr>
            <p:spPr bwMode="auto">
              <a:xfrm flipV="1">
                <a:off x="122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9" name="Group 259"/>
            <p:cNvGrpSpPr>
              <a:grpSpLocks/>
            </p:cNvGrpSpPr>
            <p:nvPr/>
          </p:nvGrpSpPr>
          <p:grpSpPr bwMode="auto">
            <a:xfrm>
              <a:off x="798" y="699"/>
              <a:ext cx="342" cy="104"/>
              <a:chOff x="930" y="663"/>
              <a:chExt cx="342" cy="104"/>
            </a:xfrm>
          </p:grpSpPr>
          <p:sp>
            <p:nvSpPr>
              <p:cNvPr id="150" name="Line 260"/>
              <p:cNvSpPr>
                <a:spLocks noChangeShapeType="1"/>
              </p:cNvSpPr>
              <p:nvPr/>
            </p:nvSpPr>
            <p:spPr bwMode="auto">
              <a:xfrm flipH="1">
                <a:off x="930"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1" name="Line 261"/>
              <p:cNvSpPr>
                <a:spLocks noChangeShapeType="1"/>
              </p:cNvSpPr>
              <p:nvPr/>
            </p:nvSpPr>
            <p:spPr bwMode="auto">
              <a:xfrm>
                <a:off x="1092"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55" name="Group 262"/>
          <p:cNvGrpSpPr>
            <a:grpSpLocks/>
          </p:cNvGrpSpPr>
          <p:nvPr/>
        </p:nvGrpSpPr>
        <p:grpSpPr bwMode="auto">
          <a:xfrm>
            <a:off x="5765610" y="3022965"/>
            <a:ext cx="618162" cy="538969"/>
            <a:chOff x="798" y="699"/>
            <a:chExt cx="342" cy="260"/>
          </a:xfrm>
        </p:grpSpPr>
        <p:grpSp>
          <p:nvGrpSpPr>
            <p:cNvPr id="156" name="Group 263"/>
            <p:cNvGrpSpPr>
              <a:grpSpLocks/>
            </p:cNvGrpSpPr>
            <p:nvPr/>
          </p:nvGrpSpPr>
          <p:grpSpPr bwMode="auto">
            <a:xfrm>
              <a:off x="849" y="768"/>
              <a:ext cx="240" cy="191"/>
              <a:chOff x="981" y="729"/>
              <a:chExt cx="240" cy="194"/>
            </a:xfrm>
          </p:grpSpPr>
          <p:sp>
            <p:nvSpPr>
              <p:cNvPr id="160" name="Line 264"/>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1" name="Line 265"/>
              <p:cNvSpPr>
                <a:spLocks noChangeShapeType="1"/>
              </p:cNvSpPr>
              <p:nvPr/>
            </p:nvSpPr>
            <p:spPr bwMode="auto">
              <a:xfrm flipH="1">
                <a:off x="981" y="906"/>
                <a:ext cx="24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2" name="Line 266"/>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57" name="Group 267"/>
            <p:cNvGrpSpPr>
              <a:grpSpLocks/>
            </p:cNvGrpSpPr>
            <p:nvPr/>
          </p:nvGrpSpPr>
          <p:grpSpPr bwMode="auto">
            <a:xfrm>
              <a:off x="798" y="699"/>
              <a:ext cx="342" cy="103"/>
              <a:chOff x="930" y="663"/>
              <a:chExt cx="342" cy="103"/>
            </a:xfrm>
          </p:grpSpPr>
          <p:sp>
            <p:nvSpPr>
              <p:cNvPr id="158" name="Line 268"/>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9" name="Line 269"/>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63" name="Group 270"/>
          <p:cNvGrpSpPr>
            <a:grpSpLocks/>
          </p:cNvGrpSpPr>
          <p:nvPr/>
        </p:nvGrpSpPr>
        <p:grpSpPr bwMode="auto">
          <a:xfrm>
            <a:off x="7204373" y="3035403"/>
            <a:ext cx="618162" cy="541042"/>
            <a:chOff x="798" y="699"/>
            <a:chExt cx="342" cy="261"/>
          </a:xfrm>
        </p:grpSpPr>
        <p:grpSp>
          <p:nvGrpSpPr>
            <p:cNvPr id="164" name="Group 271"/>
            <p:cNvGrpSpPr>
              <a:grpSpLocks/>
            </p:cNvGrpSpPr>
            <p:nvPr/>
          </p:nvGrpSpPr>
          <p:grpSpPr bwMode="auto">
            <a:xfrm>
              <a:off x="849" y="768"/>
              <a:ext cx="241" cy="192"/>
              <a:chOff x="981" y="729"/>
              <a:chExt cx="241" cy="195"/>
            </a:xfrm>
          </p:grpSpPr>
          <p:sp>
            <p:nvSpPr>
              <p:cNvPr id="168" name="Line 27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9" name="Line 27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0" name="Line 27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65" name="Group 275"/>
            <p:cNvGrpSpPr>
              <a:grpSpLocks/>
            </p:cNvGrpSpPr>
            <p:nvPr/>
          </p:nvGrpSpPr>
          <p:grpSpPr bwMode="auto">
            <a:xfrm>
              <a:off x="798" y="699"/>
              <a:ext cx="342" cy="104"/>
              <a:chOff x="930" y="663"/>
              <a:chExt cx="342" cy="104"/>
            </a:xfrm>
          </p:grpSpPr>
          <p:sp>
            <p:nvSpPr>
              <p:cNvPr id="166" name="Line 27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7" name="Line 27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71" name="Group 278"/>
          <p:cNvGrpSpPr>
            <a:grpSpLocks/>
          </p:cNvGrpSpPr>
          <p:nvPr/>
        </p:nvGrpSpPr>
        <p:grpSpPr bwMode="auto">
          <a:xfrm>
            <a:off x="8639520" y="3022965"/>
            <a:ext cx="618162" cy="538969"/>
            <a:chOff x="798" y="699"/>
            <a:chExt cx="342" cy="260"/>
          </a:xfrm>
        </p:grpSpPr>
        <p:grpSp>
          <p:nvGrpSpPr>
            <p:cNvPr id="172" name="Group 279"/>
            <p:cNvGrpSpPr>
              <a:grpSpLocks/>
            </p:cNvGrpSpPr>
            <p:nvPr/>
          </p:nvGrpSpPr>
          <p:grpSpPr bwMode="auto">
            <a:xfrm>
              <a:off x="849" y="768"/>
              <a:ext cx="241" cy="191"/>
              <a:chOff x="981" y="729"/>
              <a:chExt cx="241" cy="194"/>
            </a:xfrm>
          </p:grpSpPr>
          <p:sp>
            <p:nvSpPr>
              <p:cNvPr id="176" name="Line 280"/>
              <p:cNvSpPr>
                <a:spLocks noChangeShapeType="1"/>
              </p:cNvSpPr>
              <p:nvPr/>
            </p:nvSpPr>
            <p:spPr bwMode="auto">
              <a:xfrm>
                <a:off x="98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7" name="Line 281"/>
              <p:cNvSpPr>
                <a:spLocks noChangeShapeType="1"/>
              </p:cNvSpPr>
              <p:nvPr/>
            </p:nvSpPr>
            <p:spPr bwMode="auto">
              <a:xfrm flipH="1">
                <a:off x="981" y="906"/>
                <a:ext cx="242"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8" name="Line 282"/>
              <p:cNvSpPr>
                <a:spLocks noChangeShapeType="1"/>
              </p:cNvSpPr>
              <p:nvPr/>
            </p:nvSpPr>
            <p:spPr bwMode="auto">
              <a:xfrm flipV="1">
                <a:off x="122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73" name="Group 283"/>
            <p:cNvGrpSpPr>
              <a:grpSpLocks/>
            </p:cNvGrpSpPr>
            <p:nvPr/>
          </p:nvGrpSpPr>
          <p:grpSpPr bwMode="auto">
            <a:xfrm>
              <a:off x="798" y="699"/>
              <a:ext cx="342" cy="103"/>
              <a:chOff x="930" y="663"/>
              <a:chExt cx="342" cy="103"/>
            </a:xfrm>
          </p:grpSpPr>
          <p:sp>
            <p:nvSpPr>
              <p:cNvPr id="174" name="Line 284"/>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5" name="Line 285"/>
              <p:cNvSpPr>
                <a:spLocks noChangeShapeType="1"/>
              </p:cNvSpPr>
              <p:nvPr/>
            </p:nvSpPr>
            <p:spPr bwMode="auto">
              <a:xfrm>
                <a:off x="1092"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spTree>
    <p:extLst>
      <p:ext uri="{BB962C8B-B14F-4D97-AF65-F5344CB8AC3E}">
        <p14:creationId xmlns:p14="http://schemas.microsoft.com/office/powerpoint/2010/main" val="283104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Formulas</a:t>
            </a:r>
          </a:p>
        </p:txBody>
      </p:sp>
      <p:sp>
        <p:nvSpPr>
          <p:cNvPr id="3" name="Content Placeholder 2"/>
          <p:cNvSpPr>
            <a:spLocks noGrp="1"/>
          </p:cNvSpPr>
          <p:nvPr>
            <p:ph idx="1"/>
          </p:nvPr>
        </p:nvSpPr>
        <p:spPr>
          <a:xfrm>
            <a:off x="381000" y="4191000"/>
            <a:ext cx="11453023" cy="1656717"/>
          </a:xfrm>
        </p:spPr>
        <p:txBody>
          <a:bodyPr/>
          <a:lstStyle/>
          <a:p>
            <a:pPr>
              <a:spcAft>
                <a:spcPts val="1200"/>
              </a:spcAft>
            </a:pPr>
            <a:r>
              <a:rPr kumimoji="1" lang="en-US" sz="2400" b="1" dirty="0"/>
              <a:t>HUT</a:t>
            </a:r>
            <a:br>
              <a:rPr kumimoji="1" lang="en-US" sz="2400" b="1" dirty="0">
                <a:solidFill>
                  <a:schemeClr val="tx2"/>
                </a:solidFill>
              </a:rPr>
            </a:br>
            <a:r>
              <a:rPr kumimoji="1" lang="en-US" sz="2400" dirty="0"/>
              <a:t>Households Using TV (6)/ Total TV HH (10) = 6/10 = 60%</a:t>
            </a:r>
          </a:p>
          <a:p>
            <a:pPr>
              <a:spcAft>
                <a:spcPts val="1200"/>
              </a:spcAft>
              <a:buNone/>
            </a:pPr>
            <a:r>
              <a:rPr kumimoji="1" lang="en-US" sz="2400" dirty="0"/>
              <a:t>	Ch. 2 Rating (30%)/ Share (50%) = 60 HUT</a:t>
            </a:r>
          </a:p>
          <a:p>
            <a:pPr>
              <a:spcAft>
                <a:spcPts val="1200"/>
              </a:spcAft>
              <a:buNone/>
            </a:pPr>
            <a:endParaRPr kumimoji="1"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17</a:t>
            </a:fld>
            <a:endParaRPr lang="en-US"/>
          </a:p>
        </p:txBody>
      </p:sp>
      <p:sp>
        <p:nvSpPr>
          <p:cNvPr id="92" name="Text Box 27"/>
          <p:cNvSpPr txBox="1">
            <a:spLocks noChangeArrowheads="1"/>
          </p:cNvSpPr>
          <p:nvPr/>
        </p:nvSpPr>
        <p:spPr bwMode="auto">
          <a:xfrm>
            <a:off x="4100720" y="1010283"/>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TV HOUSEHOLDS</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Universe = 10 HH</a:t>
            </a:r>
          </a:p>
        </p:txBody>
      </p:sp>
      <p:sp>
        <p:nvSpPr>
          <p:cNvPr id="93" name="Text Box 200"/>
          <p:cNvSpPr txBox="1">
            <a:spLocks noChangeArrowheads="1"/>
          </p:cNvSpPr>
          <p:nvPr/>
        </p:nvSpPr>
        <p:spPr bwMode="auto">
          <a:xfrm>
            <a:off x="2571774" y="2292357"/>
            <a:ext cx="1274281"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 </a:t>
            </a:r>
          </a:p>
        </p:txBody>
      </p:sp>
      <p:sp>
        <p:nvSpPr>
          <p:cNvPr id="94" name="Rectangle 201"/>
          <p:cNvSpPr>
            <a:spLocks noChangeArrowheads="1"/>
          </p:cNvSpPr>
          <p:nvPr/>
        </p:nvSpPr>
        <p:spPr bwMode="auto">
          <a:xfrm>
            <a:off x="569873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5" name="Rectangle 202"/>
          <p:cNvSpPr>
            <a:spLocks noChangeArrowheads="1"/>
          </p:cNvSpPr>
          <p:nvPr/>
        </p:nvSpPr>
        <p:spPr bwMode="auto">
          <a:xfrm>
            <a:off x="8550953" y="2292357"/>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4</a:t>
            </a:r>
          </a:p>
        </p:txBody>
      </p:sp>
      <p:sp>
        <p:nvSpPr>
          <p:cNvPr id="96" name="Rectangle 203"/>
          <p:cNvSpPr>
            <a:spLocks noChangeArrowheads="1"/>
          </p:cNvSpPr>
          <p:nvPr/>
        </p:nvSpPr>
        <p:spPr bwMode="auto">
          <a:xfrm>
            <a:off x="2830245"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3</a:t>
            </a:r>
          </a:p>
        </p:txBody>
      </p:sp>
      <p:sp>
        <p:nvSpPr>
          <p:cNvPr id="97" name="Rectangle 204"/>
          <p:cNvSpPr>
            <a:spLocks noChangeArrowheads="1"/>
          </p:cNvSpPr>
          <p:nvPr/>
        </p:nvSpPr>
        <p:spPr bwMode="auto">
          <a:xfrm>
            <a:off x="4267200"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sp>
        <p:nvSpPr>
          <p:cNvPr id="98" name="Rectangle 205"/>
          <p:cNvSpPr>
            <a:spLocks noChangeArrowheads="1"/>
          </p:cNvSpPr>
          <p:nvPr/>
        </p:nvSpPr>
        <p:spPr bwMode="auto">
          <a:xfrm>
            <a:off x="8561798" y="3580591"/>
            <a:ext cx="766376" cy="3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Ch. 2</a:t>
            </a:r>
          </a:p>
        </p:txBody>
      </p:sp>
      <p:grpSp>
        <p:nvGrpSpPr>
          <p:cNvPr id="99" name="Group 206"/>
          <p:cNvGrpSpPr>
            <a:grpSpLocks/>
          </p:cNvGrpSpPr>
          <p:nvPr/>
        </p:nvGrpSpPr>
        <p:grpSpPr bwMode="auto">
          <a:xfrm>
            <a:off x="2902545" y="1740950"/>
            <a:ext cx="618162" cy="538969"/>
            <a:chOff x="798" y="699"/>
            <a:chExt cx="342" cy="260"/>
          </a:xfrm>
        </p:grpSpPr>
        <p:grpSp>
          <p:nvGrpSpPr>
            <p:cNvPr id="100" name="Group 207"/>
            <p:cNvGrpSpPr>
              <a:grpSpLocks/>
            </p:cNvGrpSpPr>
            <p:nvPr/>
          </p:nvGrpSpPr>
          <p:grpSpPr bwMode="auto">
            <a:xfrm>
              <a:off x="849" y="768"/>
              <a:ext cx="241" cy="191"/>
              <a:chOff x="981" y="729"/>
              <a:chExt cx="241" cy="194"/>
            </a:xfrm>
          </p:grpSpPr>
          <p:sp>
            <p:nvSpPr>
              <p:cNvPr id="104" name="Line 208"/>
              <p:cNvSpPr>
                <a:spLocks noChangeShapeType="1"/>
              </p:cNvSpPr>
              <p:nvPr/>
            </p:nvSpPr>
            <p:spPr bwMode="auto">
              <a:xfrm>
                <a:off x="98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209"/>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210"/>
              <p:cNvSpPr>
                <a:spLocks noChangeShapeType="1"/>
              </p:cNvSpPr>
              <p:nvPr/>
            </p:nvSpPr>
            <p:spPr bwMode="auto">
              <a:xfrm flipV="1">
                <a:off x="1221" y="729"/>
                <a:ext cx="0" cy="19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1" name="Group 211"/>
            <p:cNvGrpSpPr>
              <a:grpSpLocks/>
            </p:cNvGrpSpPr>
            <p:nvPr/>
          </p:nvGrpSpPr>
          <p:grpSpPr bwMode="auto">
            <a:xfrm>
              <a:off x="798" y="699"/>
              <a:ext cx="342" cy="103"/>
              <a:chOff x="930" y="663"/>
              <a:chExt cx="342" cy="103"/>
            </a:xfrm>
          </p:grpSpPr>
          <p:sp>
            <p:nvSpPr>
              <p:cNvPr id="102" name="Line 212"/>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213"/>
              <p:cNvSpPr>
                <a:spLocks noChangeShapeType="1"/>
              </p:cNvSpPr>
              <p:nvPr/>
            </p:nvSpPr>
            <p:spPr bwMode="auto">
              <a:xfrm>
                <a:off x="1092" y="663"/>
                <a:ext cx="180" cy="103"/>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07" name="Group 214"/>
          <p:cNvGrpSpPr>
            <a:grpSpLocks/>
          </p:cNvGrpSpPr>
          <p:nvPr/>
        </p:nvGrpSpPr>
        <p:grpSpPr bwMode="auto">
          <a:xfrm>
            <a:off x="4335885" y="1753388"/>
            <a:ext cx="618162" cy="538969"/>
            <a:chOff x="798" y="699"/>
            <a:chExt cx="342" cy="260"/>
          </a:xfrm>
        </p:grpSpPr>
        <p:grpSp>
          <p:nvGrpSpPr>
            <p:cNvPr id="108" name="Group 215"/>
            <p:cNvGrpSpPr>
              <a:grpSpLocks/>
            </p:cNvGrpSpPr>
            <p:nvPr/>
          </p:nvGrpSpPr>
          <p:grpSpPr bwMode="auto">
            <a:xfrm>
              <a:off x="849" y="768"/>
              <a:ext cx="241" cy="191"/>
              <a:chOff x="981" y="729"/>
              <a:chExt cx="241" cy="194"/>
            </a:xfrm>
          </p:grpSpPr>
          <p:sp>
            <p:nvSpPr>
              <p:cNvPr id="112" name="Line 216"/>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217"/>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218"/>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09" name="Group 219"/>
            <p:cNvGrpSpPr>
              <a:grpSpLocks/>
            </p:cNvGrpSpPr>
            <p:nvPr/>
          </p:nvGrpSpPr>
          <p:grpSpPr bwMode="auto">
            <a:xfrm>
              <a:off x="798" y="699"/>
              <a:ext cx="342" cy="103"/>
              <a:chOff x="930" y="663"/>
              <a:chExt cx="342" cy="103"/>
            </a:xfrm>
          </p:grpSpPr>
          <p:sp>
            <p:nvSpPr>
              <p:cNvPr id="110" name="Line 220"/>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221"/>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15" name="Group 222"/>
          <p:cNvGrpSpPr>
            <a:grpSpLocks/>
          </p:cNvGrpSpPr>
          <p:nvPr/>
        </p:nvGrpSpPr>
        <p:grpSpPr bwMode="auto">
          <a:xfrm>
            <a:off x="5771032" y="1740950"/>
            <a:ext cx="618162" cy="538969"/>
            <a:chOff x="798" y="699"/>
            <a:chExt cx="342" cy="260"/>
          </a:xfrm>
        </p:grpSpPr>
        <p:grpSp>
          <p:nvGrpSpPr>
            <p:cNvPr id="116" name="Group 223"/>
            <p:cNvGrpSpPr>
              <a:grpSpLocks/>
            </p:cNvGrpSpPr>
            <p:nvPr/>
          </p:nvGrpSpPr>
          <p:grpSpPr bwMode="auto">
            <a:xfrm>
              <a:off x="849" y="768"/>
              <a:ext cx="241" cy="191"/>
              <a:chOff x="981" y="729"/>
              <a:chExt cx="241" cy="194"/>
            </a:xfrm>
          </p:grpSpPr>
          <p:sp>
            <p:nvSpPr>
              <p:cNvPr id="120" name="Line 224"/>
              <p:cNvSpPr>
                <a:spLocks noChangeShapeType="1"/>
              </p:cNvSpPr>
              <p:nvPr/>
            </p:nvSpPr>
            <p:spPr bwMode="auto">
              <a:xfrm>
                <a:off x="98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225"/>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26"/>
              <p:cNvSpPr>
                <a:spLocks noChangeShapeType="1"/>
              </p:cNvSpPr>
              <p:nvPr/>
            </p:nvSpPr>
            <p:spPr bwMode="auto">
              <a:xfrm flipV="1">
                <a:off x="1221" y="729"/>
                <a:ext cx="0" cy="19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17" name="Group 227"/>
            <p:cNvGrpSpPr>
              <a:grpSpLocks/>
            </p:cNvGrpSpPr>
            <p:nvPr/>
          </p:nvGrpSpPr>
          <p:grpSpPr bwMode="auto">
            <a:xfrm>
              <a:off x="798" y="699"/>
              <a:ext cx="342" cy="103"/>
              <a:chOff x="930" y="663"/>
              <a:chExt cx="342" cy="103"/>
            </a:xfrm>
          </p:grpSpPr>
          <p:sp>
            <p:nvSpPr>
              <p:cNvPr id="118" name="Line 228"/>
              <p:cNvSpPr>
                <a:spLocks noChangeShapeType="1"/>
              </p:cNvSpPr>
              <p:nvPr/>
            </p:nvSpPr>
            <p:spPr bwMode="auto">
              <a:xfrm flipH="1">
                <a:off x="930"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229"/>
              <p:cNvSpPr>
                <a:spLocks noChangeShapeType="1"/>
              </p:cNvSpPr>
              <p:nvPr/>
            </p:nvSpPr>
            <p:spPr bwMode="auto">
              <a:xfrm>
                <a:off x="1092" y="663"/>
                <a:ext cx="180" cy="103"/>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23" name="Group 230"/>
          <p:cNvGrpSpPr>
            <a:grpSpLocks/>
          </p:cNvGrpSpPr>
          <p:nvPr/>
        </p:nvGrpSpPr>
        <p:grpSpPr bwMode="auto">
          <a:xfrm>
            <a:off x="7204373" y="1728513"/>
            <a:ext cx="618162" cy="541042"/>
            <a:chOff x="798" y="699"/>
            <a:chExt cx="342" cy="261"/>
          </a:xfrm>
        </p:grpSpPr>
        <p:grpSp>
          <p:nvGrpSpPr>
            <p:cNvPr id="124" name="Group 231"/>
            <p:cNvGrpSpPr>
              <a:grpSpLocks/>
            </p:cNvGrpSpPr>
            <p:nvPr/>
          </p:nvGrpSpPr>
          <p:grpSpPr bwMode="auto">
            <a:xfrm>
              <a:off x="849" y="768"/>
              <a:ext cx="241" cy="192"/>
              <a:chOff x="981" y="729"/>
              <a:chExt cx="241" cy="195"/>
            </a:xfrm>
          </p:grpSpPr>
          <p:sp>
            <p:nvSpPr>
              <p:cNvPr id="128" name="Line 23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9" name="Line 23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0" name="Line 23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25" name="Group 235"/>
            <p:cNvGrpSpPr>
              <a:grpSpLocks/>
            </p:cNvGrpSpPr>
            <p:nvPr/>
          </p:nvGrpSpPr>
          <p:grpSpPr bwMode="auto">
            <a:xfrm>
              <a:off x="798" y="699"/>
              <a:ext cx="342" cy="104"/>
              <a:chOff x="930" y="663"/>
              <a:chExt cx="342" cy="104"/>
            </a:xfrm>
          </p:grpSpPr>
          <p:sp>
            <p:nvSpPr>
              <p:cNvPr id="126" name="Line 23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7" name="Line 23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1" name="Group 238"/>
          <p:cNvGrpSpPr>
            <a:grpSpLocks/>
          </p:cNvGrpSpPr>
          <p:nvPr/>
        </p:nvGrpSpPr>
        <p:grpSpPr bwMode="auto">
          <a:xfrm>
            <a:off x="8639520" y="1716075"/>
            <a:ext cx="618162" cy="541042"/>
            <a:chOff x="798" y="699"/>
            <a:chExt cx="342" cy="261"/>
          </a:xfrm>
        </p:grpSpPr>
        <p:grpSp>
          <p:nvGrpSpPr>
            <p:cNvPr id="132" name="Group 239"/>
            <p:cNvGrpSpPr>
              <a:grpSpLocks/>
            </p:cNvGrpSpPr>
            <p:nvPr/>
          </p:nvGrpSpPr>
          <p:grpSpPr bwMode="auto">
            <a:xfrm>
              <a:off x="849" y="768"/>
              <a:ext cx="241" cy="192"/>
              <a:chOff x="981" y="729"/>
              <a:chExt cx="241" cy="195"/>
            </a:xfrm>
          </p:grpSpPr>
          <p:sp>
            <p:nvSpPr>
              <p:cNvPr id="136" name="Line 240"/>
              <p:cNvSpPr>
                <a:spLocks noChangeShapeType="1"/>
              </p:cNvSpPr>
              <p:nvPr/>
            </p:nvSpPr>
            <p:spPr bwMode="auto">
              <a:xfrm>
                <a:off x="98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7" name="Line 241"/>
              <p:cNvSpPr>
                <a:spLocks noChangeShapeType="1"/>
              </p:cNvSpPr>
              <p:nvPr/>
            </p:nvSpPr>
            <p:spPr bwMode="auto">
              <a:xfrm flipH="1">
                <a:off x="981" y="906"/>
                <a:ext cx="242" cy="0"/>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8" name="Line 242"/>
              <p:cNvSpPr>
                <a:spLocks noChangeShapeType="1"/>
              </p:cNvSpPr>
              <p:nvPr/>
            </p:nvSpPr>
            <p:spPr bwMode="auto">
              <a:xfrm flipV="1">
                <a:off x="1221" y="729"/>
                <a:ext cx="0" cy="195"/>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33" name="Group 243"/>
            <p:cNvGrpSpPr>
              <a:grpSpLocks/>
            </p:cNvGrpSpPr>
            <p:nvPr/>
          </p:nvGrpSpPr>
          <p:grpSpPr bwMode="auto">
            <a:xfrm>
              <a:off x="798" y="699"/>
              <a:ext cx="342" cy="104"/>
              <a:chOff x="930" y="663"/>
              <a:chExt cx="342" cy="104"/>
            </a:xfrm>
          </p:grpSpPr>
          <p:sp>
            <p:nvSpPr>
              <p:cNvPr id="134" name="Line 244"/>
              <p:cNvSpPr>
                <a:spLocks noChangeShapeType="1"/>
              </p:cNvSpPr>
              <p:nvPr/>
            </p:nvSpPr>
            <p:spPr bwMode="auto">
              <a:xfrm flipH="1">
                <a:off x="930"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35" name="Line 245"/>
              <p:cNvSpPr>
                <a:spLocks noChangeShapeType="1"/>
              </p:cNvSpPr>
              <p:nvPr/>
            </p:nvSpPr>
            <p:spPr bwMode="auto">
              <a:xfrm>
                <a:off x="1092" y="663"/>
                <a:ext cx="180" cy="104"/>
              </a:xfrm>
              <a:prstGeom prst="line">
                <a:avLst/>
              </a:prstGeom>
              <a:noFill/>
              <a:ln w="57150">
                <a:solidFill>
                  <a:srgbClr val="FF66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39" name="Group 246"/>
          <p:cNvGrpSpPr>
            <a:grpSpLocks/>
          </p:cNvGrpSpPr>
          <p:nvPr/>
        </p:nvGrpSpPr>
        <p:grpSpPr bwMode="auto">
          <a:xfrm>
            <a:off x="2902545" y="3047841"/>
            <a:ext cx="618162" cy="541042"/>
            <a:chOff x="798" y="699"/>
            <a:chExt cx="342" cy="261"/>
          </a:xfrm>
        </p:grpSpPr>
        <p:grpSp>
          <p:nvGrpSpPr>
            <p:cNvPr id="140" name="Group 247"/>
            <p:cNvGrpSpPr>
              <a:grpSpLocks/>
            </p:cNvGrpSpPr>
            <p:nvPr/>
          </p:nvGrpSpPr>
          <p:grpSpPr bwMode="auto">
            <a:xfrm>
              <a:off x="849" y="768"/>
              <a:ext cx="241" cy="192"/>
              <a:chOff x="981" y="729"/>
              <a:chExt cx="241" cy="195"/>
            </a:xfrm>
          </p:grpSpPr>
          <p:sp>
            <p:nvSpPr>
              <p:cNvPr id="144" name="Line 248"/>
              <p:cNvSpPr>
                <a:spLocks noChangeShapeType="1"/>
              </p:cNvSpPr>
              <p:nvPr/>
            </p:nvSpPr>
            <p:spPr bwMode="auto">
              <a:xfrm>
                <a:off x="98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5" name="Line 249"/>
              <p:cNvSpPr>
                <a:spLocks noChangeShapeType="1"/>
              </p:cNvSpPr>
              <p:nvPr/>
            </p:nvSpPr>
            <p:spPr bwMode="auto">
              <a:xfrm flipH="1">
                <a:off x="981" y="906"/>
                <a:ext cx="242" cy="0"/>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6" name="Line 250"/>
              <p:cNvSpPr>
                <a:spLocks noChangeShapeType="1"/>
              </p:cNvSpPr>
              <p:nvPr/>
            </p:nvSpPr>
            <p:spPr bwMode="auto">
              <a:xfrm flipV="1">
                <a:off x="1221" y="729"/>
                <a:ext cx="0" cy="195"/>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1" name="Group 251"/>
            <p:cNvGrpSpPr>
              <a:grpSpLocks/>
            </p:cNvGrpSpPr>
            <p:nvPr/>
          </p:nvGrpSpPr>
          <p:grpSpPr bwMode="auto">
            <a:xfrm>
              <a:off x="798" y="699"/>
              <a:ext cx="342" cy="104"/>
              <a:chOff x="930" y="663"/>
              <a:chExt cx="342" cy="104"/>
            </a:xfrm>
          </p:grpSpPr>
          <p:sp>
            <p:nvSpPr>
              <p:cNvPr id="142" name="Line 252"/>
              <p:cNvSpPr>
                <a:spLocks noChangeShapeType="1"/>
              </p:cNvSpPr>
              <p:nvPr/>
            </p:nvSpPr>
            <p:spPr bwMode="auto">
              <a:xfrm flipH="1">
                <a:off x="930"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43" name="Line 253"/>
              <p:cNvSpPr>
                <a:spLocks noChangeShapeType="1"/>
              </p:cNvSpPr>
              <p:nvPr/>
            </p:nvSpPr>
            <p:spPr bwMode="auto">
              <a:xfrm>
                <a:off x="1092" y="663"/>
                <a:ext cx="180" cy="104"/>
              </a:xfrm>
              <a:prstGeom prst="line">
                <a:avLst/>
              </a:prstGeom>
              <a:noFill/>
              <a:ln w="57150">
                <a:solidFill>
                  <a:srgbClr val="66FF33"/>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47" name="Group 254"/>
          <p:cNvGrpSpPr>
            <a:grpSpLocks/>
          </p:cNvGrpSpPr>
          <p:nvPr/>
        </p:nvGrpSpPr>
        <p:grpSpPr bwMode="auto">
          <a:xfrm>
            <a:off x="4335885" y="3060278"/>
            <a:ext cx="618162" cy="541042"/>
            <a:chOff x="798" y="699"/>
            <a:chExt cx="342" cy="261"/>
          </a:xfrm>
        </p:grpSpPr>
        <p:grpSp>
          <p:nvGrpSpPr>
            <p:cNvPr id="148" name="Group 255"/>
            <p:cNvGrpSpPr>
              <a:grpSpLocks/>
            </p:cNvGrpSpPr>
            <p:nvPr/>
          </p:nvGrpSpPr>
          <p:grpSpPr bwMode="auto">
            <a:xfrm>
              <a:off x="849" y="768"/>
              <a:ext cx="241" cy="192"/>
              <a:chOff x="981" y="729"/>
              <a:chExt cx="241" cy="195"/>
            </a:xfrm>
          </p:grpSpPr>
          <p:sp>
            <p:nvSpPr>
              <p:cNvPr id="152" name="Line 256"/>
              <p:cNvSpPr>
                <a:spLocks noChangeShapeType="1"/>
              </p:cNvSpPr>
              <p:nvPr/>
            </p:nvSpPr>
            <p:spPr bwMode="auto">
              <a:xfrm>
                <a:off x="98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3" name="Line 257"/>
              <p:cNvSpPr>
                <a:spLocks noChangeShapeType="1"/>
              </p:cNvSpPr>
              <p:nvPr/>
            </p:nvSpPr>
            <p:spPr bwMode="auto">
              <a:xfrm flipH="1">
                <a:off x="981" y="906"/>
                <a:ext cx="242"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4" name="Line 258"/>
              <p:cNvSpPr>
                <a:spLocks noChangeShapeType="1"/>
              </p:cNvSpPr>
              <p:nvPr/>
            </p:nvSpPr>
            <p:spPr bwMode="auto">
              <a:xfrm flipV="1">
                <a:off x="1221" y="729"/>
                <a:ext cx="0" cy="195"/>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49" name="Group 259"/>
            <p:cNvGrpSpPr>
              <a:grpSpLocks/>
            </p:cNvGrpSpPr>
            <p:nvPr/>
          </p:nvGrpSpPr>
          <p:grpSpPr bwMode="auto">
            <a:xfrm>
              <a:off x="798" y="699"/>
              <a:ext cx="342" cy="104"/>
              <a:chOff x="930" y="663"/>
              <a:chExt cx="342" cy="104"/>
            </a:xfrm>
          </p:grpSpPr>
          <p:sp>
            <p:nvSpPr>
              <p:cNvPr id="150" name="Line 260"/>
              <p:cNvSpPr>
                <a:spLocks noChangeShapeType="1"/>
              </p:cNvSpPr>
              <p:nvPr/>
            </p:nvSpPr>
            <p:spPr bwMode="auto">
              <a:xfrm flipH="1">
                <a:off x="930"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1" name="Line 261"/>
              <p:cNvSpPr>
                <a:spLocks noChangeShapeType="1"/>
              </p:cNvSpPr>
              <p:nvPr/>
            </p:nvSpPr>
            <p:spPr bwMode="auto">
              <a:xfrm>
                <a:off x="1092" y="663"/>
                <a:ext cx="180" cy="104"/>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55" name="Group 262"/>
          <p:cNvGrpSpPr>
            <a:grpSpLocks/>
          </p:cNvGrpSpPr>
          <p:nvPr/>
        </p:nvGrpSpPr>
        <p:grpSpPr bwMode="auto">
          <a:xfrm>
            <a:off x="5765610" y="3022965"/>
            <a:ext cx="618162" cy="538969"/>
            <a:chOff x="798" y="699"/>
            <a:chExt cx="342" cy="260"/>
          </a:xfrm>
        </p:grpSpPr>
        <p:grpSp>
          <p:nvGrpSpPr>
            <p:cNvPr id="156" name="Group 263"/>
            <p:cNvGrpSpPr>
              <a:grpSpLocks/>
            </p:cNvGrpSpPr>
            <p:nvPr/>
          </p:nvGrpSpPr>
          <p:grpSpPr bwMode="auto">
            <a:xfrm>
              <a:off x="849" y="768"/>
              <a:ext cx="240" cy="191"/>
              <a:chOff x="981" y="729"/>
              <a:chExt cx="240" cy="194"/>
            </a:xfrm>
          </p:grpSpPr>
          <p:sp>
            <p:nvSpPr>
              <p:cNvPr id="160" name="Line 264"/>
              <p:cNvSpPr>
                <a:spLocks noChangeShapeType="1"/>
              </p:cNvSpPr>
              <p:nvPr/>
            </p:nvSpPr>
            <p:spPr bwMode="auto">
              <a:xfrm>
                <a:off x="98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1" name="Line 265"/>
              <p:cNvSpPr>
                <a:spLocks noChangeShapeType="1"/>
              </p:cNvSpPr>
              <p:nvPr/>
            </p:nvSpPr>
            <p:spPr bwMode="auto">
              <a:xfrm flipH="1">
                <a:off x="981" y="906"/>
                <a:ext cx="24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2" name="Line 266"/>
              <p:cNvSpPr>
                <a:spLocks noChangeShapeType="1"/>
              </p:cNvSpPr>
              <p:nvPr/>
            </p:nvSpPr>
            <p:spPr bwMode="auto">
              <a:xfrm flipV="1">
                <a:off x="1221" y="729"/>
                <a:ext cx="0" cy="19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57" name="Group 267"/>
            <p:cNvGrpSpPr>
              <a:grpSpLocks/>
            </p:cNvGrpSpPr>
            <p:nvPr/>
          </p:nvGrpSpPr>
          <p:grpSpPr bwMode="auto">
            <a:xfrm>
              <a:off x="798" y="699"/>
              <a:ext cx="342" cy="103"/>
              <a:chOff x="930" y="663"/>
              <a:chExt cx="342" cy="103"/>
            </a:xfrm>
          </p:grpSpPr>
          <p:sp>
            <p:nvSpPr>
              <p:cNvPr id="158" name="Line 268"/>
              <p:cNvSpPr>
                <a:spLocks noChangeShapeType="1"/>
              </p:cNvSpPr>
              <p:nvPr/>
            </p:nvSpPr>
            <p:spPr bwMode="auto">
              <a:xfrm flipH="1">
                <a:off x="930"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59" name="Line 269"/>
              <p:cNvSpPr>
                <a:spLocks noChangeShapeType="1"/>
              </p:cNvSpPr>
              <p:nvPr/>
            </p:nvSpPr>
            <p:spPr bwMode="auto">
              <a:xfrm>
                <a:off x="1092" y="663"/>
                <a:ext cx="180" cy="103"/>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63" name="Group 270"/>
          <p:cNvGrpSpPr>
            <a:grpSpLocks/>
          </p:cNvGrpSpPr>
          <p:nvPr/>
        </p:nvGrpSpPr>
        <p:grpSpPr bwMode="auto">
          <a:xfrm>
            <a:off x="7204373" y="3035403"/>
            <a:ext cx="618162" cy="541042"/>
            <a:chOff x="798" y="699"/>
            <a:chExt cx="342" cy="261"/>
          </a:xfrm>
        </p:grpSpPr>
        <p:grpSp>
          <p:nvGrpSpPr>
            <p:cNvPr id="164" name="Group 271"/>
            <p:cNvGrpSpPr>
              <a:grpSpLocks/>
            </p:cNvGrpSpPr>
            <p:nvPr/>
          </p:nvGrpSpPr>
          <p:grpSpPr bwMode="auto">
            <a:xfrm>
              <a:off x="849" y="768"/>
              <a:ext cx="241" cy="192"/>
              <a:chOff x="981" y="729"/>
              <a:chExt cx="241" cy="195"/>
            </a:xfrm>
          </p:grpSpPr>
          <p:sp>
            <p:nvSpPr>
              <p:cNvPr id="168" name="Line 272"/>
              <p:cNvSpPr>
                <a:spLocks noChangeShapeType="1"/>
              </p:cNvSpPr>
              <p:nvPr/>
            </p:nvSpPr>
            <p:spPr bwMode="auto">
              <a:xfrm>
                <a:off x="98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9" name="Line 273"/>
              <p:cNvSpPr>
                <a:spLocks noChangeShapeType="1"/>
              </p:cNvSpPr>
              <p:nvPr/>
            </p:nvSpPr>
            <p:spPr bwMode="auto">
              <a:xfrm flipH="1">
                <a:off x="981" y="906"/>
                <a:ext cx="242"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0" name="Line 274"/>
              <p:cNvSpPr>
                <a:spLocks noChangeShapeType="1"/>
              </p:cNvSpPr>
              <p:nvPr/>
            </p:nvSpPr>
            <p:spPr bwMode="auto">
              <a:xfrm flipV="1">
                <a:off x="1221" y="729"/>
                <a:ext cx="0" cy="195"/>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65" name="Group 275"/>
            <p:cNvGrpSpPr>
              <a:grpSpLocks/>
            </p:cNvGrpSpPr>
            <p:nvPr/>
          </p:nvGrpSpPr>
          <p:grpSpPr bwMode="auto">
            <a:xfrm>
              <a:off x="798" y="699"/>
              <a:ext cx="342" cy="104"/>
              <a:chOff x="930" y="663"/>
              <a:chExt cx="342" cy="104"/>
            </a:xfrm>
          </p:grpSpPr>
          <p:sp>
            <p:nvSpPr>
              <p:cNvPr id="166" name="Line 276"/>
              <p:cNvSpPr>
                <a:spLocks noChangeShapeType="1"/>
              </p:cNvSpPr>
              <p:nvPr/>
            </p:nvSpPr>
            <p:spPr bwMode="auto">
              <a:xfrm flipH="1">
                <a:off x="930"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67" name="Line 277"/>
              <p:cNvSpPr>
                <a:spLocks noChangeShapeType="1"/>
              </p:cNvSpPr>
              <p:nvPr/>
            </p:nvSpPr>
            <p:spPr bwMode="auto">
              <a:xfrm>
                <a:off x="1092" y="663"/>
                <a:ext cx="180" cy="104"/>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171" name="Group 278"/>
          <p:cNvGrpSpPr>
            <a:grpSpLocks/>
          </p:cNvGrpSpPr>
          <p:nvPr/>
        </p:nvGrpSpPr>
        <p:grpSpPr bwMode="auto">
          <a:xfrm>
            <a:off x="8639520" y="3022965"/>
            <a:ext cx="618162" cy="538969"/>
            <a:chOff x="798" y="699"/>
            <a:chExt cx="342" cy="260"/>
          </a:xfrm>
        </p:grpSpPr>
        <p:grpSp>
          <p:nvGrpSpPr>
            <p:cNvPr id="172" name="Group 279"/>
            <p:cNvGrpSpPr>
              <a:grpSpLocks/>
            </p:cNvGrpSpPr>
            <p:nvPr/>
          </p:nvGrpSpPr>
          <p:grpSpPr bwMode="auto">
            <a:xfrm>
              <a:off x="849" y="768"/>
              <a:ext cx="241" cy="191"/>
              <a:chOff x="981" y="729"/>
              <a:chExt cx="241" cy="194"/>
            </a:xfrm>
          </p:grpSpPr>
          <p:sp>
            <p:nvSpPr>
              <p:cNvPr id="176" name="Line 280"/>
              <p:cNvSpPr>
                <a:spLocks noChangeShapeType="1"/>
              </p:cNvSpPr>
              <p:nvPr/>
            </p:nvSpPr>
            <p:spPr bwMode="auto">
              <a:xfrm>
                <a:off x="98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7" name="Line 281"/>
              <p:cNvSpPr>
                <a:spLocks noChangeShapeType="1"/>
              </p:cNvSpPr>
              <p:nvPr/>
            </p:nvSpPr>
            <p:spPr bwMode="auto">
              <a:xfrm flipH="1">
                <a:off x="981" y="906"/>
                <a:ext cx="242"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8" name="Line 282"/>
              <p:cNvSpPr>
                <a:spLocks noChangeShapeType="1"/>
              </p:cNvSpPr>
              <p:nvPr/>
            </p:nvSpPr>
            <p:spPr bwMode="auto">
              <a:xfrm flipV="1">
                <a:off x="1221" y="729"/>
                <a:ext cx="0" cy="194"/>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73" name="Group 283"/>
            <p:cNvGrpSpPr>
              <a:grpSpLocks/>
            </p:cNvGrpSpPr>
            <p:nvPr/>
          </p:nvGrpSpPr>
          <p:grpSpPr bwMode="auto">
            <a:xfrm>
              <a:off x="798" y="699"/>
              <a:ext cx="342" cy="103"/>
              <a:chOff x="930" y="663"/>
              <a:chExt cx="342" cy="103"/>
            </a:xfrm>
          </p:grpSpPr>
          <p:sp>
            <p:nvSpPr>
              <p:cNvPr id="174" name="Line 284"/>
              <p:cNvSpPr>
                <a:spLocks noChangeShapeType="1"/>
              </p:cNvSpPr>
              <p:nvPr/>
            </p:nvSpPr>
            <p:spPr bwMode="auto">
              <a:xfrm flipH="1">
                <a:off x="930"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75" name="Line 285"/>
              <p:cNvSpPr>
                <a:spLocks noChangeShapeType="1"/>
              </p:cNvSpPr>
              <p:nvPr/>
            </p:nvSpPr>
            <p:spPr bwMode="auto">
              <a:xfrm>
                <a:off x="1092" y="663"/>
                <a:ext cx="180" cy="103"/>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spTree>
    <p:extLst>
      <p:ext uri="{BB962C8B-B14F-4D97-AF65-F5344CB8AC3E}">
        <p14:creationId xmlns:p14="http://schemas.microsoft.com/office/powerpoint/2010/main" val="2583203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p:txBody>
          <a:bodyPr>
            <a:noAutofit/>
          </a:bodyPr>
          <a:lstStyle/>
          <a:p>
            <a:pPr>
              <a:spcAft>
                <a:spcPts val="600"/>
              </a:spcAft>
              <a:buNone/>
            </a:pPr>
            <a:r>
              <a:rPr kumimoji="1" lang="en-US" sz="2400" b="1" dirty="0"/>
              <a:t>Daypart Differences in HUTs</a:t>
            </a:r>
          </a:p>
          <a:p>
            <a:pPr>
              <a:spcAft>
                <a:spcPts val="600"/>
              </a:spcAft>
            </a:pPr>
            <a:r>
              <a:rPr kumimoji="1" lang="en-US" sz="2400" dirty="0"/>
              <a:t>Program ratings for the same type of program on the same station can vary widely across dayparts, even when the share is relatively consistent. This is due to differences in HUTs because the size of the available audience fluctuates widely throughout the day.</a:t>
            </a:r>
          </a:p>
          <a:p>
            <a:pPr>
              <a:spcAft>
                <a:spcPts val="600"/>
              </a:spcAft>
            </a:pPr>
            <a:r>
              <a:rPr kumimoji="1" lang="en-US" sz="2400" dirty="0"/>
              <a:t>For example, station WAAA’s 6 AM News delivers a 20 HH share with a 20 HUT, yielding a 4 HH rating. The same station’s 6PM News delivers a 20 share but the HUT is much higher at a 50. Using the formula to derive ratings </a:t>
            </a:r>
            <a:br>
              <a:rPr kumimoji="1" lang="en-US" sz="2400" dirty="0"/>
            </a:br>
            <a:r>
              <a:rPr kumimoji="1" lang="en-US" sz="2400" dirty="0"/>
              <a:t>(share x HUT), produces a 10 rating. </a:t>
            </a:r>
          </a:p>
          <a:p>
            <a:pPr>
              <a:spcAft>
                <a:spcPts val="600"/>
              </a:spcAft>
            </a:pPr>
            <a:r>
              <a:rPr kumimoji="1" lang="en-US" sz="2400" dirty="0"/>
              <a:t>When more viewers are available, HUTs reflect this, making the potential total rating points higher. All the ratings in a time period for all stations should add up to approximately the HUT level (but could be off somewhat due to rounding).</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18</a:t>
            </a:fld>
            <a:endParaRPr lang="en-US"/>
          </a:p>
        </p:txBody>
      </p:sp>
    </p:spTree>
    <p:extLst>
      <p:ext uri="{BB962C8B-B14F-4D97-AF65-F5344CB8AC3E}">
        <p14:creationId xmlns:p14="http://schemas.microsoft.com/office/powerpoint/2010/main" val="1220217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pPr>
              <a:spcAft>
                <a:spcPts val="600"/>
              </a:spcAft>
              <a:buNone/>
            </a:pPr>
            <a:r>
              <a:rPr lang="en-US" sz="2400" b="1" dirty="0"/>
              <a:t>Dayparts</a:t>
            </a:r>
          </a:p>
          <a:p>
            <a:pPr>
              <a:spcAft>
                <a:spcPts val="600"/>
              </a:spcAft>
            </a:pPr>
            <a:r>
              <a:rPr lang="en-US" sz="2400" dirty="0"/>
              <a:t>The time segments that divide the TV day for ad scheduling purposes. These segments generally reflect a television station’s programming patterns. Comparison of audience estimates between dayparts may indicate differences in size and composition of available audience. </a:t>
            </a:r>
          </a:p>
          <a:p>
            <a:pPr>
              <a:spcAft>
                <a:spcPts val="600"/>
              </a:spcAft>
            </a:pPr>
            <a:r>
              <a:rPr lang="en-US" sz="2400" dirty="0"/>
              <a:t>While dayparts may vary by market, station and affiliation, the most common dayparts* are:</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19</a:t>
            </a:fld>
            <a:endParaRPr lang="en-US"/>
          </a:p>
        </p:txBody>
      </p:sp>
      <p:sp>
        <p:nvSpPr>
          <p:cNvPr id="5" name="Text Box 4"/>
          <p:cNvSpPr txBox="1">
            <a:spLocks noChangeArrowheads="1"/>
          </p:cNvSpPr>
          <p:nvPr/>
        </p:nvSpPr>
        <p:spPr bwMode="auto">
          <a:xfrm>
            <a:off x="5443870" y="6255709"/>
            <a:ext cx="4038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eaLnBrk="1" hangingPunct="1">
              <a:spcBef>
                <a:spcPct val="20000"/>
              </a:spcBef>
              <a:buClr>
                <a:schemeClr val="folHlink"/>
              </a:buClr>
              <a:buFont typeface="Wingdings" panose="05000000000000000000" pitchFamily="2" charset="2"/>
              <a:buNone/>
            </a:pPr>
            <a:r>
              <a:rPr kumimoji="1" lang="en-US" dirty="0"/>
              <a:t>*Eastern Time</a:t>
            </a:r>
          </a:p>
        </p:txBody>
      </p:sp>
      <p:sp>
        <p:nvSpPr>
          <p:cNvPr id="6" name="Text Box 28"/>
          <p:cNvSpPr txBox="1">
            <a:spLocks noChangeArrowheads="1"/>
          </p:cNvSpPr>
          <p:nvPr/>
        </p:nvSpPr>
        <p:spPr bwMode="auto">
          <a:xfrm>
            <a:off x="3505200" y="3948859"/>
            <a:ext cx="67056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2743200" algn="r"/>
                <a:tab pos="2860675" algn="l"/>
              </a:tabLst>
              <a:defRPr sz="1000">
                <a:solidFill>
                  <a:schemeClr val="tx1"/>
                </a:solidFill>
                <a:latin typeface="Tahoma" panose="020B0604030504040204" pitchFamily="34" charset="0"/>
                <a:cs typeface="Arial" panose="020B0604020202020204" pitchFamily="34" charset="0"/>
              </a:defRPr>
            </a:lvl1pPr>
            <a:lvl2pPr marL="742950" indent="-285750" eaLnBrk="0" hangingPunct="0">
              <a:tabLst>
                <a:tab pos="2743200" algn="r"/>
                <a:tab pos="2860675" algn="l"/>
              </a:tabLst>
              <a:defRPr sz="1000">
                <a:solidFill>
                  <a:schemeClr val="tx1"/>
                </a:solidFill>
                <a:latin typeface="Tahoma" panose="020B0604030504040204" pitchFamily="34" charset="0"/>
                <a:cs typeface="Arial" panose="020B0604020202020204" pitchFamily="34" charset="0"/>
              </a:defRPr>
            </a:lvl2pPr>
            <a:lvl3pPr marL="1143000" indent="-228600" eaLnBrk="0" hangingPunct="0">
              <a:tabLst>
                <a:tab pos="2743200" algn="r"/>
                <a:tab pos="2860675" algn="l"/>
              </a:tabLst>
              <a:defRPr sz="1000">
                <a:solidFill>
                  <a:schemeClr val="tx1"/>
                </a:solidFill>
                <a:latin typeface="Tahoma" panose="020B0604030504040204" pitchFamily="34" charset="0"/>
                <a:cs typeface="Arial" panose="020B0604020202020204" pitchFamily="34" charset="0"/>
              </a:defRPr>
            </a:lvl3pPr>
            <a:lvl4pPr marL="1600200" indent="-228600" eaLnBrk="0" hangingPunct="0">
              <a:tabLst>
                <a:tab pos="2743200" algn="r"/>
                <a:tab pos="2860675" algn="l"/>
              </a:tabLst>
              <a:defRPr sz="1000">
                <a:solidFill>
                  <a:schemeClr val="tx1"/>
                </a:solidFill>
                <a:latin typeface="Tahoma" panose="020B0604030504040204" pitchFamily="34" charset="0"/>
                <a:cs typeface="Arial" panose="020B0604020202020204" pitchFamily="34" charset="0"/>
              </a:defRPr>
            </a:lvl4pPr>
            <a:lvl5pPr marL="2057400" indent="-228600" eaLnBrk="0" hangingPunct="0">
              <a:tabLst>
                <a:tab pos="2743200" algn="r"/>
                <a:tab pos="2860675" algn="l"/>
              </a:tabLst>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tabLst>
                <a:tab pos="2743200" algn="r"/>
                <a:tab pos="2860675" algn="l"/>
              </a:tabLs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tabLst>
                <a:tab pos="2743200" algn="r"/>
                <a:tab pos="2860675" algn="l"/>
              </a:tabLs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tabLst>
                <a:tab pos="2743200" algn="r"/>
                <a:tab pos="2860675" algn="l"/>
              </a:tabLs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tabLst>
                <a:tab pos="2743200" algn="r"/>
                <a:tab pos="2860675" algn="l"/>
              </a:tabLst>
              <a:defRPr sz="1000">
                <a:solidFill>
                  <a:schemeClr val="tx1"/>
                </a:solidFill>
                <a:latin typeface="Tahoma" panose="020B0604030504040204" pitchFamily="34" charset="0"/>
                <a:cs typeface="Arial" panose="020B0604020202020204" pitchFamily="34" charset="0"/>
              </a:defRPr>
            </a:lvl9pPr>
          </a:lstStyle>
          <a:p>
            <a:pPr eaLnBrk="1" hangingPunct="1"/>
            <a:r>
              <a:rPr lang="en-US" sz="1600" dirty="0"/>
              <a:t>Early Morning	5:00 am	– 9:00 am</a:t>
            </a:r>
            <a:br>
              <a:rPr lang="en-US" sz="1600" dirty="0"/>
            </a:br>
            <a:r>
              <a:rPr lang="en-US" sz="1600" dirty="0"/>
              <a:t>Daytime	9:00 am 	– 3:00 pm		</a:t>
            </a:r>
          </a:p>
          <a:p>
            <a:pPr eaLnBrk="1" hangingPunct="1"/>
            <a:r>
              <a:rPr lang="en-US" sz="1600" dirty="0"/>
              <a:t>Early Fringe	3:00 pm 	– 5:00 pm	</a:t>
            </a:r>
          </a:p>
          <a:p>
            <a:pPr eaLnBrk="1" hangingPunct="1"/>
            <a:r>
              <a:rPr lang="en-US" sz="1600" dirty="0"/>
              <a:t>Early News	5:00 pm	– 7:00 pm		</a:t>
            </a:r>
          </a:p>
          <a:p>
            <a:pPr eaLnBrk="1" hangingPunct="1"/>
            <a:r>
              <a:rPr lang="en-US" sz="1600" dirty="0"/>
              <a:t>Prime Access	7:00 pm	– 8:00 pm		</a:t>
            </a:r>
          </a:p>
          <a:p>
            <a:pPr eaLnBrk="1" hangingPunct="1"/>
            <a:r>
              <a:rPr lang="en-US" sz="1600" dirty="0"/>
              <a:t>Prime M-Sat	8:00 pm	– 11:00 pm /Sun 7:00 – 11:00 pm</a:t>
            </a:r>
          </a:p>
          <a:p>
            <a:pPr eaLnBrk="1" hangingPunct="1"/>
            <a:r>
              <a:rPr lang="en-US" sz="1600" dirty="0"/>
              <a:t>Late News	11:00 pm	– 11:30 pm</a:t>
            </a:r>
          </a:p>
          <a:p>
            <a:pPr eaLnBrk="1" hangingPunct="1"/>
            <a:r>
              <a:rPr lang="en-US" sz="1600" dirty="0"/>
              <a:t>Late Fringe	11:30 pm 	– 2:00 am</a:t>
            </a:r>
          </a:p>
          <a:p>
            <a:pPr eaLnBrk="1" hangingPunct="1"/>
            <a:r>
              <a:rPr lang="en-US" sz="1600" dirty="0"/>
              <a:t>Overnight	2:00 am 	– 5:00 am</a:t>
            </a:r>
          </a:p>
        </p:txBody>
      </p:sp>
    </p:spTree>
    <p:extLst>
      <p:ext uri="{BB962C8B-B14F-4D97-AF65-F5344CB8AC3E}">
        <p14:creationId xmlns:p14="http://schemas.microsoft.com/office/powerpoint/2010/main" val="2544304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4" name="Slide Number Placeholder 3"/>
          <p:cNvSpPr>
            <a:spLocks noGrp="1"/>
          </p:cNvSpPr>
          <p:nvPr>
            <p:ph type="sldNum" sz="quarter" idx="12"/>
          </p:nvPr>
        </p:nvSpPr>
        <p:spPr/>
        <p:txBody>
          <a:bodyPr/>
          <a:lstStyle/>
          <a:p>
            <a:fld id="{CCDEFDE6-E0D7-4837-9BAC-C5447762A0EF}" type="slidenum">
              <a:rPr lang="en-US" smtClean="0"/>
              <a:pPr/>
              <a:t>2</a:t>
            </a:fld>
            <a:endParaRPr lang="en-US"/>
          </a:p>
        </p:txBody>
      </p:sp>
      <p:sp>
        <p:nvSpPr>
          <p:cNvPr id="7" name="Content Placeholder 13"/>
          <p:cNvSpPr txBox="1">
            <a:spLocks/>
          </p:cNvSpPr>
          <p:nvPr/>
        </p:nvSpPr>
        <p:spPr>
          <a:xfrm>
            <a:off x="3352800" y="990600"/>
            <a:ext cx="6324600" cy="5469543"/>
          </a:xfrm>
          <a:prstGeom prst="rect">
            <a:avLst/>
          </a:prstGeom>
        </p:spPr>
        <p:txBody>
          <a:bodyPr vert="horz" lIns="91440" tIns="45720" rIns="91440" bIns="45720" rtlCol="0">
            <a:noAutofit/>
          </a:bodyPr>
          <a:lstStyle>
            <a:lvl1pPr marL="228600" indent="-228600" algn="l" defTabSz="685800" rtl="0" eaLnBrk="1" latinLnBrk="0" hangingPunct="1">
              <a:lnSpc>
                <a:spcPct val="100000"/>
              </a:lnSpc>
              <a:spcBef>
                <a:spcPts val="0"/>
              </a:spcBef>
              <a:spcAft>
                <a:spcPts val="800"/>
              </a:spcAft>
              <a:buClr>
                <a:srgbClr val="0000FD"/>
              </a:buClr>
              <a:buFont typeface="Wingdings" panose="05000000000000000000" pitchFamily="2" charset="2"/>
              <a:buChar char="§"/>
              <a:defRPr sz="2400" kern="1200">
                <a:solidFill>
                  <a:schemeClr val="tx1"/>
                </a:solidFill>
                <a:latin typeface="+mn-lt"/>
                <a:ea typeface="+mn-ea"/>
                <a:cs typeface="+mn-cs"/>
              </a:defRPr>
            </a:lvl1pPr>
            <a:lvl2pPr marL="514350" indent="-171450" algn="l" defTabSz="685800" rtl="0" eaLnBrk="1" latinLnBrk="0" hangingPunct="1">
              <a:lnSpc>
                <a:spcPct val="100000"/>
              </a:lnSpc>
              <a:spcBef>
                <a:spcPts val="0"/>
              </a:spcBef>
              <a:spcAft>
                <a:spcPts val="800"/>
              </a:spcAft>
              <a:buClr>
                <a:srgbClr val="36D015"/>
              </a:buClr>
              <a:buFont typeface="Wingdings" panose="05000000000000000000" pitchFamily="2" charset="2"/>
              <a:buChar char="§"/>
              <a:defRPr sz="2000" kern="1200">
                <a:solidFill>
                  <a:schemeClr val="tx1"/>
                </a:solidFill>
                <a:latin typeface="+mn-lt"/>
                <a:ea typeface="+mn-ea"/>
                <a:cs typeface="+mn-cs"/>
              </a:defRPr>
            </a:lvl2pPr>
            <a:lvl3pPr marL="857250" indent="-171450" algn="l" defTabSz="685800" rtl="0" eaLnBrk="1" latinLnBrk="0" hangingPunct="1">
              <a:lnSpc>
                <a:spcPct val="100000"/>
              </a:lnSpc>
              <a:spcBef>
                <a:spcPts val="0"/>
              </a:spcBef>
              <a:spcAft>
                <a:spcPts val="800"/>
              </a:spcAft>
              <a:buClr>
                <a:schemeClr val="accent2"/>
              </a:buClr>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spcAft>
                <a:spcPts val="800"/>
              </a:spcAft>
              <a:buClr>
                <a:schemeClr val="accent2"/>
              </a:buClr>
              <a:buFont typeface="Courier New" panose="02070309020205020404" pitchFamily="49" charset="0"/>
              <a:buChar char="o"/>
              <a:defRPr sz="1350" kern="1200">
                <a:solidFill>
                  <a:schemeClr val="tx1"/>
                </a:solidFill>
                <a:latin typeface="+mn-lt"/>
                <a:ea typeface="+mn-ea"/>
                <a:cs typeface="+mn-cs"/>
              </a:defRPr>
            </a:lvl4pPr>
            <a:lvl5pPr marL="1543050" indent="-171450" algn="l" defTabSz="685800" rtl="0" eaLnBrk="1" latinLnBrk="0" hangingPunct="1">
              <a:lnSpc>
                <a:spcPct val="100000"/>
              </a:lnSpc>
              <a:spcBef>
                <a:spcPts val="0"/>
              </a:spcBef>
              <a:spcAft>
                <a:spcPts val="800"/>
              </a:spcAft>
              <a:buClr>
                <a:schemeClr val="accent2"/>
              </a:buClr>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Clr>
                <a:schemeClr val="accent2"/>
              </a:buClr>
              <a:buFont typeface="Wingdings" panose="05000000000000000000" pitchFamily="2" charset="2"/>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Clr>
                <a:schemeClr val="accent2"/>
              </a:buClr>
              <a:buFont typeface="Wingdings" panose="05000000000000000000" pitchFamily="2" charset="2"/>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Clr>
                <a:schemeClr val="accent2"/>
              </a:buClr>
              <a:buFont typeface="Wingdings" panose="05000000000000000000" pitchFamily="2" charset="2"/>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Clr>
                <a:schemeClr val="accent2"/>
              </a:buClr>
              <a:buFont typeface="Wingdings" panose="05000000000000000000" pitchFamily="2" charset="2"/>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Television Markets	</a:t>
            </a:r>
            <a:r>
              <a:rPr kumimoji="0" lang="en-US" sz="1700" b="0" i="0" u="none" strike="noStrike" kern="1200" cap="none" spc="0" normalizeH="0" baseline="0" noProof="0" dirty="0">
                <a:ln>
                  <a:noFill/>
                </a:ln>
                <a:solidFill>
                  <a:srgbClr val="000000"/>
                </a:solidFill>
                <a:effectLst/>
                <a:uLnTx/>
                <a:uFillTx/>
                <a:latin typeface="Tahoma"/>
                <a:ea typeface="+mn-ea"/>
                <a:cs typeface="Arial"/>
                <a:hlinkClick r:id="rId2" action="ppaction://hlinksldjump"/>
              </a:rPr>
              <a:t>3</a:t>
            </a:r>
            <a:endParaRPr kumimoji="0" lang="en-US" sz="1700" b="0" i="0" u="none" strike="noStrike" kern="1200" cap="none" spc="0" normalizeH="0" baseline="0" noProof="0" dirty="0">
              <a:ln>
                <a:noFill/>
              </a:ln>
              <a:solidFill>
                <a:srgbClr val="000000"/>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lang="en-US" sz="1700" dirty="0">
                <a:solidFill>
                  <a:srgbClr val="000000"/>
                </a:solidFill>
                <a:latin typeface="Tahoma"/>
                <a:cs typeface="Arial"/>
              </a:rPr>
              <a:t>TV Measurement &amp; Methodology	</a:t>
            </a:r>
            <a:r>
              <a:rPr lang="en-US" sz="1700" u="sng" dirty="0">
                <a:solidFill>
                  <a:schemeClr val="accent1"/>
                </a:solidFill>
                <a:latin typeface="Tahoma"/>
                <a:cs typeface="Arial"/>
                <a:hlinkClick r:id="rId3" action="ppaction://hlinksldjump"/>
              </a:rPr>
              <a:t>4-8</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Television Distribution	</a:t>
            </a:r>
            <a:r>
              <a:rPr kumimoji="0" lang="en-US" sz="1700" i="0" u="sng" strike="noStrike" kern="1200" cap="none" spc="0" normalizeH="0" baseline="0" noProof="0" dirty="0">
                <a:ln>
                  <a:noFill/>
                </a:ln>
                <a:solidFill>
                  <a:schemeClr val="accent1"/>
                </a:solidFill>
                <a:effectLst/>
                <a:uLnTx/>
                <a:uFillTx/>
                <a:latin typeface="Tahoma"/>
                <a:ea typeface="+mn-ea"/>
                <a:cs typeface="Arial"/>
                <a:hlinkClick r:id="rId4" action="ppaction://hlinksldjump"/>
              </a:rPr>
              <a:t>9-10</a:t>
            </a:r>
            <a:endParaRPr kumimoji="0" lang="en-US" sz="170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Television Stations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5" action="ppaction://hlinksldjump"/>
              </a:rPr>
              <a:t>11</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Media Terminology &amp; Formulas</a:t>
            </a: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Rating, Share, HUT	</a:t>
            </a:r>
            <a:r>
              <a:rPr kumimoji="0" lang="en-US" sz="1700" i="0" u="sng" strike="noStrike" kern="1200" cap="none" spc="0" normalizeH="0" baseline="0" noProof="0" dirty="0">
                <a:ln>
                  <a:noFill/>
                </a:ln>
                <a:solidFill>
                  <a:schemeClr val="accent1"/>
                </a:solidFill>
                <a:effectLst/>
                <a:uLnTx/>
                <a:uFillTx/>
                <a:latin typeface="Tahoma"/>
                <a:ea typeface="+mn-ea"/>
                <a:cs typeface="Arial"/>
                <a:hlinkClick r:id="rId6" action="ppaction://hlinksldjump"/>
              </a:rPr>
              <a:t>12-14</a:t>
            </a:r>
            <a:endParaRPr kumimoji="0" lang="en-US" sz="170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Media Formulas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7" action="ppaction://hlinksldjump"/>
              </a:rPr>
              <a:t>15-18</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Dayparts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8" action="ppaction://hlinksldjump"/>
              </a:rPr>
              <a:t>19</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lang="en-US" sz="1700" dirty="0">
                <a:solidFill>
                  <a:srgbClr val="000000"/>
                </a:solidFill>
                <a:latin typeface="Tahoma"/>
                <a:cs typeface="Arial"/>
              </a:rPr>
              <a:t>       GRPs	</a:t>
            </a:r>
            <a:r>
              <a:rPr lang="en-US" sz="1700" dirty="0">
                <a:solidFill>
                  <a:srgbClr val="000000"/>
                </a:solidFill>
                <a:latin typeface="Tahoma"/>
                <a:cs typeface="Arial"/>
                <a:hlinkClick r:id="rId9" action="ppaction://hlinksldjump"/>
              </a:rPr>
              <a:t>20</a:t>
            </a:r>
            <a:endParaRPr lang="en-US" sz="1700" dirty="0">
              <a:solidFill>
                <a:srgbClr val="000000"/>
              </a:solidFill>
              <a:latin typeface="Tahom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Index &amp; Averages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0" action="ppaction://hlinksldjump"/>
              </a:rPr>
              <a:t>21-23</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Increase/Decrease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1" action="ppaction://hlinksldjump"/>
              </a:rPr>
              <a:t>24-25</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0" marR="0" lvl="0" indent="0" algn="l" defTabSz="685800" rtl="0" eaLnBrk="1" fontAlgn="auto" latinLnBrk="0" hangingPunct="1">
              <a:lnSpc>
                <a:spcPct val="100000"/>
              </a:lnSpc>
              <a:spcBef>
                <a:spcPts val="0"/>
              </a:spcBef>
              <a:spcAft>
                <a:spcPts val="200"/>
              </a:spcAft>
              <a:buClr>
                <a:srgbClr val="3333CC"/>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VPVH/Audience Composition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2" action="ppaction://hlinksldjump"/>
              </a:rPr>
              <a:t>26-27</a:t>
            </a:r>
            <a:r>
              <a:rPr kumimoji="0" lang="en-US" sz="1700" b="0" i="0" u="none" strike="noStrike" kern="1200" cap="none" spc="0" normalizeH="0" baseline="0" noProof="0" dirty="0">
                <a:ln>
                  <a:noFill/>
                </a:ln>
                <a:solidFill>
                  <a:srgbClr val="000000"/>
                </a:solidFill>
                <a:effectLst/>
                <a:uLnTx/>
                <a:uFillTx/>
                <a:latin typeface="Tahoma"/>
                <a:ea typeface="+mn-ea"/>
                <a:cs typeface="Arial"/>
              </a:rPr>
              <a:t>  </a:t>
            </a: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BDIs/CDIs	</a:t>
            </a:r>
            <a:r>
              <a:rPr kumimoji="0" lang="en-US" sz="1700" i="0" u="sng" strike="noStrike" kern="1200" cap="none" spc="0" normalizeH="0" baseline="0" noProof="0" dirty="0">
                <a:ln>
                  <a:noFill/>
                </a:ln>
                <a:solidFill>
                  <a:schemeClr val="accent1"/>
                </a:solidFill>
                <a:effectLst/>
                <a:uLnTx/>
                <a:uFillTx/>
                <a:latin typeface="Tahoma"/>
                <a:ea typeface="+mn-ea"/>
                <a:cs typeface="Arial"/>
                <a:hlinkClick r:id="rId13" action="ppaction://hlinksldjump"/>
              </a:rPr>
              <a:t>28-29</a:t>
            </a:r>
            <a:endParaRPr kumimoji="0" lang="en-US" sz="170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Deriving Unreported Demographics	</a:t>
            </a:r>
            <a:r>
              <a:rPr lang="en-US" sz="1700" u="sng" dirty="0">
                <a:solidFill>
                  <a:schemeClr val="accent1"/>
                </a:solidFill>
                <a:latin typeface="Tahoma"/>
                <a:cs typeface="Arial"/>
                <a:hlinkClick r:id="rId14" action="ppaction://hlinksldjump"/>
              </a:rPr>
              <a:t>30</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Sampling Error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4" action="ppaction://hlinksldjump"/>
              </a:rPr>
              <a:t>31</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CPM &amp; CPP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5" action="ppaction://hlinksldjump"/>
              </a:rPr>
              <a:t>32-33</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Syndicated Programming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6" action="ppaction://hlinksldjump"/>
              </a:rPr>
              <a:t>34-35</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Cable/Satellite Television Terms	</a:t>
            </a:r>
            <a:r>
              <a:rPr kumimoji="0" lang="en-US" sz="1700" i="0" u="sng" strike="noStrike" kern="1200" cap="none" spc="0" normalizeH="0" baseline="0" noProof="0" dirty="0">
                <a:ln>
                  <a:noFill/>
                </a:ln>
                <a:solidFill>
                  <a:schemeClr val="accent1"/>
                </a:solidFill>
                <a:effectLst/>
                <a:uLnTx/>
                <a:uFillTx/>
                <a:latin typeface="Tahoma"/>
                <a:ea typeface="+mn-ea"/>
                <a:cs typeface="Arial"/>
                <a:hlinkClick r:id="rId17" action="ppaction://hlinksldjump"/>
              </a:rPr>
              <a:t>36</a:t>
            </a:r>
            <a:endParaRPr kumimoji="0" lang="en-US" sz="1700" i="0" u="sng" strike="noStrike" kern="1200" cap="none" spc="0" normalizeH="0" baseline="0" noProof="0" dirty="0">
              <a:ln>
                <a:noFill/>
              </a:ln>
              <a:solidFill>
                <a:schemeClr val="accent1"/>
              </a:solidFill>
              <a:effectLst/>
              <a:uLnTx/>
              <a:uFillTx/>
              <a:latin typeface="Tahoma"/>
              <a:ea typeface="+mn-ea"/>
              <a:cs typeface="Arial"/>
            </a:endParaRPr>
          </a:p>
          <a:p>
            <a:pPr marL="228600" marR="0" lvl="0" indent="-228600" algn="l" defTabSz="685800" rtl="0" eaLnBrk="1" fontAlgn="auto" latinLnBrk="0" hangingPunct="1">
              <a:lnSpc>
                <a:spcPct val="100000"/>
              </a:lnSpc>
              <a:spcBef>
                <a:spcPts val="0"/>
              </a:spcBef>
              <a:spcAft>
                <a:spcPts val="200"/>
              </a:spcAft>
              <a:buClr>
                <a:srgbClr val="00CC00"/>
              </a:buClr>
              <a:buSzTx/>
              <a:buFont typeface="Wingdings" panose="05000000000000000000" pitchFamily="2" charset="2"/>
              <a:buNone/>
              <a:tabLst>
                <a:tab pos="4341813" algn="l"/>
              </a:tabLst>
              <a:defRPr/>
            </a:pPr>
            <a:r>
              <a:rPr kumimoji="0" lang="en-US" sz="1700" b="0" i="0" u="none" strike="noStrike" kern="1200" cap="none" spc="0" normalizeH="0" baseline="0" noProof="0" dirty="0">
                <a:ln>
                  <a:noFill/>
                </a:ln>
                <a:solidFill>
                  <a:srgbClr val="000000"/>
                </a:solidFill>
                <a:effectLst/>
                <a:uLnTx/>
                <a:uFillTx/>
                <a:latin typeface="Tahoma"/>
                <a:ea typeface="+mn-ea"/>
                <a:cs typeface="Arial"/>
              </a:rPr>
              <a:t>       Reach &amp; Frequency	</a:t>
            </a:r>
            <a:r>
              <a:rPr kumimoji="0" lang="en-US" sz="1700" b="0" i="0" u="sng" strike="noStrike" kern="1200" cap="none" spc="0" normalizeH="0" baseline="0" noProof="0" dirty="0">
                <a:ln>
                  <a:noFill/>
                </a:ln>
                <a:solidFill>
                  <a:schemeClr val="accent1"/>
                </a:solidFill>
                <a:effectLst/>
                <a:uLnTx/>
                <a:uFillTx/>
                <a:latin typeface="Tahoma"/>
                <a:ea typeface="+mn-ea"/>
                <a:cs typeface="Arial"/>
                <a:hlinkClick r:id="rId18" action="ppaction://hlinksldjump"/>
              </a:rPr>
              <a:t>37-42</a:t>
            </a:r>
            <a:endParaRPr kumimoji="0" lang="en-US" sz="1700" b="0" i="0" u="sng" strike="noStrike" kern="1200" cap="none" spc="0" normalizeH="0" baseline="0" noProof="0" dirty="0">
              <a:ln>
                <a:noFill/>
              </a:ln>
              <a:solidFill>
                <a:schemeClr val="accent1"/>
              </a:solidFill>
              <a:effectLst/>
              <a:uLnTx/>
              <a:uFillTx/>
              <a:latin typeface="Tahoma"/>
              <a:ea typeface="+mn-ea"/>
              <a:cs typeface="Arial"/>
            </a:endParaRPr>
          </a:p>
        </p:txBody>
      </p:sp>
    </p:spTree>
    <p:extLst>
      <p:ext uri="{BB962C8B-B14F-4D97-AF65-F5344CB8AC3E}">
        <p14:creationId xmlns:p14="http://schemas.microsoft.com/office/powerpoint/2010/main" val="1404209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p:txBody>
          <a:bodyPr/>
          <a:lstStyle/>
          <a:p>
            <a:pPr>
              <a:spcBef>
                <a:spcPts val="800"/>
              </a:spcBef>
            </a:pPr>
            <a:r>
              <a:rPr kumimoji="1" lang="en-US" sz="2400" b="1" dirty="0"/>
              <a:t>Gross Rating Points (GRPs)</a:t>
            </a:r>
            <a:br>
              <a:rPr kumimoji="1" lang="en-US" sz="2400" b="1" u="sng" dirty="0"/>
            </a:br>
            <a:r>
              <a:rPr kumimoji="1" lang="en-US" sz="2400" dirty="0"/>
              <a:t>The sum of all ratings for all programs in a schedule.</a:t>
            </a:r>
          </a:p>
          <a:p>
            <a:pPr>
              <a:spcBef>
                <a:spcPts val="800"/>
              </a:spcBef>
              <a:buNone/>
            </a:pPr>
            <a:r>
              <a:rPr kumimoji="1" lang="en-US" sz="2400" dirty="0"/>
              <a:t>	Rating (5) x # of Spots (20) =  100 GRPs</a:t>
            </a:r>
          </a:p>
          <a:p>
            <a:pPr>
              <a:spcBef>
                <a:spcPts val="800"/>
              </a:spcBef>
              <a:buNone/>
            </a:pPr>
            <a:r>
              <a:rPr kumimoji="1" lang="en-US" sz="2400" dirty="0"/>
              <a:t>	</a:t>
            </a:r>
            <a:r>
              <a:rPr kumimoji="1" lang="en-US" sz="2400" b="1" dirty="0"/>
              <a:t>Impressions</a:t>
            </a:r>
            <a:br>
              <a:rPr kumimoji="1" lang="en-US" sz="2400" b="1" u="sng" dirty="0"/>
            </a:br>
            <a:r>
              <a:rPr kumimoji="1" lang="en-US" sz="2400" dirty="0"/>
              <a:t>The specific number of households or persons viewing a program, shown in thousands.</a:t>
            </a:r>
          </a:p>
          <a:p>
            <a:pPr>
              <a:spcBef>
                <a:spcPts val="800"/>
              </a:spcBef>
              <a:buNone/>
            </a:pPr>
            <a:r>
              <a:rPr kumimoji="1" lang="en-US" sz="2400" dirty="0"/>
              <a:t>	</a:t>
            </a:r>
            <a:r>
              <a:rPr kumimoji="1" lang="en-US" sz="2400" b="1" dirty="0"/>
              <a:t>Gross Impressions</a:t>
            </a:r>
            <a:br>
              <a:rPr kumimoji="1" lang="en-US" sz="2400" b="1" u="sng" dirty="0"/>
            </a:br>
            <a:r>
              <a:rPr kumimoji="1" lang="en-US" sz="2400" dirty="0"/>
              <a:t>The GRPs expressed in numeric rather than percent form.</a:t>
            </a:r>
          </a:p>
          <a:p>
            <a:pPr>
              <a:spcBef>
                <a:spcPts val="800"/>
              </a:spcBef>
              <a:buNone/>
            </a:pPr>
            <a:r>
              <a:rPr kumimoji="1" lang="en-US" sz="2400" dirty="0"/>
              <a:t>	GRPs (%) x Universe (000) = Gross Impressions (000)</a:t>
            </a:r>
            <a:endParaRPr lang="en-US" sz="2400" dirty="0"/>
          </a:p>
          <a:p>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20</a:t>
            </a:fld>
            <a:endParaRPr lang="en-US"/>
          </a:p>
        </p:txBody>
      </p:sp>
    </p:spTree>
    <p:extLst>
      <p:ext uri="{BB962C8B-B14F-4D97-AF65-F5344CB8AC3E}">
        <p14:creationId xmlns:p14="http://schemas.microsoft.com/office/powerpoint/2010/main" val="930583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p:txBody>
          <a:bodyPr/>
          <a:lstStyle/>
          <a:p>
            <a:pPr>
              <a:spcAft>
                <a:spcPts val="600"/>
              </a:spcAft>
            </a:pPr>
            <a:r>
              <a:rPr kumimoji="1" lang="en-US" sz="2400" b="1" dirty="0"/>
              <a:t>Index (plural Indices)</a:t>
            </a:r>
            <a:br>
              <a:rPr kumimoji="1" lang="en-US" sz="2400" b="1" u="sng" dirty="0"/>
            </a:br>
            <a:r>
              <a:rPr kumimoji="1" lang="en-US" sz="2400" dirty="0"/>
              <a:t>A number or a group of numbers expressed in relation to one specific number (the base), or a percentage of the base number without the percentage sign.</a:t>
            </a:r>
            <a:br>
              <a:rPr kumimoji="1" lang="en-US" sz="2400" dirty="0"/>
            </a:br>
            <a:endParaRPr kumimoji="1" lang="en-US" sz="2400" dirty="0"/>
          </a:p>
          <a:p>
            <a:pPr>
              <a:spcAft>
                <a:spcPts val="600"/>
              </a:spcAft>
              <a:buNone/>
            </a:pPr>
            <a:r>
              <a:rPr kumimoji="1" lang="en-US" sz="2400" dirty="0"/>
              <a:t>	Program A delivers a 12 HH rating nationally. It delivers a 14 HH rating in the New York DMA. New York over-indexes the national rating by 17%, or a 117 index</a:t>
            </a:r>
          </a:p>
          <a:p>
            <a:pPr>
              <a:spcAft>
                <a:spcPts val="600"/>
              </a:spcAft>
              <a:buNone/>
            </a:pPr>
            <a:r>
              <a:rPr kumimoji="1" lang="en-US" sz="2400" dirty="0"/>
              <a:t>	14 rating/ 12 rating = 1.17 = 117% = 117 index </a:t>
            </a:r>
            <a:endParaRPr lang="en-US" sz="2400" dirty="0"/>
          </a:p>
          <a:p>
            <a:pPr marL="0" indent="0">
              <a:spcAft>
                <a:spcPts val="600"/>
              </a:spcAft>
              <a:buNone/>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21</a:t>
            </a:fld>
            <a:endParaRPr lang="en-US"/>
          </a:p>
        </p:txBody>
      </p:sp>
    </p:spTree>
    <p:extLst>
      <p:ext uri="{BB962C8B-B14F-4D97-AF65-F5344CB8AC3E}">
        <p14:creationId xmlns:p14="http://schemas.microsoft.com/office/powerpoint/2010/main" val="3699158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a:xfrm>
            <a:off x="381000" y="1403594"/>
            <a:ext cx="11430000" cy="5073406"/>
          </a:xfrm>
        </p:spPr>
        <p:txBody>
          <a:bodyPr/>
          <a:lstStyle/>
          <a:p>
            <a:pPr>
              <a:spcAft>
                <a:spcPts val="600"/>
              </a:spcAft>
            </a:pPr>
            <a:r>
              <a:rPr kumimoji="1" lang="en-US" sz="2400" b="1" dirty="0"/>
              <a:t>Average</a:t>
            </a:r>
            <a:br>
              <a:rPr kumimoji="1" lang="en-US" sz="2400" b="1" u="sng" dirty="0"/>
            </a:br>
            <a:r>
              <a:rPr kumimoji="1" lang="en-US" sz="2400" dirty="0"/>
              <a:t>The arithmetic mean, computed by adding the values and dividing the total by the number of values in the group.</a:t>
            </a:r>
          </a:p>
          <a:p>
            <a:pPr>
              <a:spcAft>
                <a:spcPts val="600"/>
              </a:spcAft>
              <a:buNone/>
            </a:pPr>
            <a:r>
              <a:rPr kumimoji="1" lang="en-US" sz="2400" dirty="0"/>
              <a:t>	Program A = 4 rating</a:t>
            </a:r>
          </a:p>
          <a:p>
            <a:pPr>
              <a:spcAft>
                <a:spcPts val="600"/>
              </a:spcAft>
              <a:buNone/>
            </a:pPr>
            <a:r>
              <a:rPr kumimoji="1" lang="en-US" sz="2400" dirty="0"/>
              <a:t>	Program B = 5 rating</a:t>
            </a:r>
          </a:p>
          <a:p>
            <a:pPr>
              <a:spcAft>
                <a:spcPts val="600"/>
              </a:spcAft>
              <a:buNone/>
            </a:pPr>
            <a:r>
              <a:rPr kumimoji="1" lang="en-US" sz="2400" dirty="0"/>
              <a:t>	Program C = 8 rating</a:t>
            </a:r>
          </a:p>
          <a:p>
            <a:pPr>
              <a:spcAft>
                <a:spcPts val="600"/>
              </a:spcAft>
              <a:buNone/>
            </a:pPr>
            <a:r>
              <a:rPr kumimoji="1" lang="en-US" sz="2400" dirty="0"/>
              <a:t>	4 + 5 + 8 = 17 / 3 = 5.67 rating </a:t>
            </a:r>
          </a:p>
          <a:p>
            <a:pPr>
              <a:spcAft>
                <a:spcPts val="600"/>
              </a:spcAft>
            </a:pPr>
            <a:r>
              <a:rPr kumimoji="1" lang="en-US" sz="2400" b="1" dirty="0"/>
              <a:t>Median</a:t>
            </a:r>
            <a:r>
              <a:rPr kumimoji="1" lang="en-US" sz="2400" b="1" u="sng" dirty="0"/>
              <a:t> </a:t>
            </a:r>
            <a:br>
              <a:rPr kumimoji="1" lang="en-US" sz="2400" b="1" u="sng" dirty="0"/>
            </a:br>
            <a:r>
              <a:rPr kumimoji="1" lang="en-US" sz="2400" dirty="0"/>
              <a:t>The value above which and below which half of the </a:t>
            </a:r>
            <a:br>
              <a:rPr kumimoji="1" lang="en-US" sz="2400" dirty="0"/>
            </a:br>
            <a:r>
              <a:rPr kumimoji="1" lang="en-US" sz="2400" dirty="0"/>
              <a:t>values in the set fall. Often used for the median age </a:t>
            </a:r>
            <a:br>
              <a:rPr kumimoji="1" lang="en-US" sz="2400" dirty="0"/>
            </a:br>
            <a:r>
              <a:rPr kumimoji="1" lang="en-US" sz="2400" dirty="0"/>
              <a:t>of a program.</a:t>
            </a: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22</a:t>
            </a:fld>
            <a:endParaRPr lang="en-US"/>
          </a:p>
        </p:txBody>
      </p:sp>
    </p:spTree>
    <p:extLst>
      <p:ext uri="{BB962C8B-B14F-4D97-AF65-F5344CB8AC3E}">
        <p14:creationId xmlns:p14="http://schemas.microsoft.com/office/powerpoint/2010/main" val="2624186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a:xfrm>
            <a:off x="381000" y="1403594"/>
            <a:ext cx="11430000" cy="4844806"/>
          </a:xfrm>
        </p:spPr>
        <p:txBody>
          <a:bodyPr/>
          <a:lstStyle/>
          <a:p>
            <a:pPr>
              <a:spcAft>
                <a:spcPts val="600"/>
              </a:spcAft>
              <a:tabLst>
                <a:tab pos="4348163" algn="l"/>
              </a:tabLst>
            </a:pPr>
            <a:r>
              <a:rPr kumimoji="1" lang="en-US" sz="2400" b="1" dirty="0"/>
              <a:t>Weighted Average</a:t>
            </a:r>
            <a:br>
              <a:rPr kumimoji="1" lang="en-US" sz="2400" b="1" dirty="0"/>
            </a:br>
            <a:r>
              <a:rPr kumimoji="1" lang="en-US" sz="2400" dirty="0"/>
              <a:t>A statistical quantity used for combining information with different bases. For instance, when combining half-hour and hour program ratings, multiply each program’s rating by its duration, sum these products and divide the total by the sum of the durations.</a:t>
            </a:r>
            <a:br>
              <a:rPr kumimoji="1" lang="en-US" sz="2400" dirty="0"/>
            </a:br>
            <a:br>
              <a:rPr kumimoji="1" lang="en-US" sz="2400" dirty="0"/>
            </a:br>
            <a:r>
              <a:rPr kumimoji="1" lang="en-US" sz="2200" b="1" dirty="0"/>
              <a:t>Monday Night 9-11PM Average</a:t>
            </a:r>
            <a:r>
              <a:rPr kumimoji="1" lang="en-US" sz="2200" u="sng" dirty="0"/>
              <a:t> </a:t>
            </a:r>
          </a:p>
          <a:p>
            <a:pPr>
              <a:spcAft>
                <a:spcPts val="600"/>
              </a:spcAft>
              <a:buNone/>
              <a:tabLst>
                <a:tab pos="4348163" algn="l"/>
              </a:tabLst>
            </a:pPr>
            <a:r>
              <a:rPr kumimoji="1" lang="en-US" sz="2200" dirty="0"/>
              <a:t>	How I Met Your Mother	10 rating x 30 mins. = 300</a:t>
            </a:r>
            <a:br>
              <a:rPr kumimoji="1" lang="en-US" sz="2200" dirty="0"/>
            </a:br>
            <a:r>
              <a:rPr kumimoji="1" lang="en-US" sz="2200" dirty="0"/>
              <a:t>Two &amp; A Half Men	12 rating x 30 mins. = 360</a:t>
            </a:r>
            <a:br>
              <a:rPr kumimoji="1" lang="en-US" sz="2200" dirty="0"/>
            </a:br>
            <a:r>
              <a:rPr kumimoji="1" lang="en-US" sz="2200" dirty="0"/>
              <a:t>CSI: Miami	14 rating x 60 mins. = 840</a:t>
            </a:r>
          </a:p>
          <a:p>
            <a:pPr>
              <a:spcAft>
                <a:spcPts val="600"/>
              </a:spcAft>
              <a:buNone/>
              <a:tabLst>
                <a:tab pos="4348163" algn="l"/>
              </a:tabLst>
            </a:pPr>
            <a:r>
              <a:rPr kumimoji="1" lang="en-US" sz="2200" dirty="0"/>
              <a:t>	TOTAL 1500 / 120 mins. = 12.5 average rating</a:t>
            </a: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23</a:t>
            </a:fld>
            <a:endParaRPr lang="en-US"/>
          </a:p>
        </p:txBody>
      </p:sp>
    </p:spTree>
    <p:extLst>
      <p:ext uri="{BB962C8B-B14F-4D97-AF65-F5344CB8AC3E}">
        <p14:creationId xmlns:p14="http://schemas.microsoft.com/office/powerpoint/2010/main" val="4173167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p:txBody>
          <a:bodyPr/>
          <a:lstStyle/>
          <a:p>
            <a:pPr>
              <a:spcAft>
                <a:spcPts val="600"/>
              </a:spcAft>
              <a:tabLst>
                <a:tab pos="4348163" algn="l"/>
              </a:tabLst>
            </a:pPr>
            <a:r>
              <a:rPr kumimoji="1" lang="en-US" sz="2400" b="1" dirty="0"/>
              <a:t>Increase %</a:t>
            </a:r>
            <a:r>
              <a:rPr kumimoji="1" lang="en-US" sz="2400" dirty="0"/>
              <a:t> </a:t>
            </a:r>
            <a:br>
              <a:rPr kumimoji="1" lang="en-US" sz="2400" dirty="0"/>
            </a:br>
            <a:r>
              <a:rPr kumimoji="1" lang="en-US" sz="2400" dirty="0"/>
              <a:t>Divide the most recent rating by the previous rating, subtract 1 and convert decimal to a percent.</a:t>
            </a:r>
          </a:p>
          <a:p>
            <a:pPr>
              <a:spcAft>
                <a:spcPts val="600"/>
              </a:spcAft>
              <a:buNone/>
              <a:tabLst>
                <a:tab pos="4348163" algn="l"/>
              </a:tabLst>
            </a:pPr>
            <a:r>
              <a:rPr kumimoji="1" lang="en-US" sz="2400" dirty="0"/>
              <a:t>	</a:t>
            </a:r>
            <a:r>
              <a:rPr kumimoji="1" lang="en-US" sz="2400" b="1" dirty="0"/>
              <a:t>Example:</a:t>
            </a:r>
            <a:r>
              <a:rPr kumimoji="1" lang="en-US" sz="2400" dirty="0"/>
              <a:t> </a:t>
            </a:r>
          </a:p>
          <a:p>
            <a:pPr>
              <a:spcAft>
                <a:spcPts val="600"/>
              </a:spcAft>
              <a:buNone/>
              <a:tabLst>
                <a:tab pos="4348163" algn="l"/>
              </a:tabLst>
            </a:pPr>
            <a:r>
              <a:rPr kumimoji="1" lang="en-US" sz="2400" dirty="0"/>
              <a:t>	Time period is currently a 12 HH rating / 10 previous </a:t>
            </a:r>
            <a:br>
              <a:rPr kumimoji="1" lang="en-US" sz="2400" dirty="0"/>
            </a:br>
            <a:r>
              <a:rPr kumimoji="1" lang="en-US" sz="2400" dirty="0"/>
              <a:t>HH rating = 1.20 minus 1.00 = +20% increase </a:t>
            </a:r>
            <a:br>
              <a:rPr kumimoji="1" lang="en-US" sz="2400" dirty="0"/>
            </a:br>
            <a:r>
              <a:rPr kumimoji="1" lang="en-US" sz="2400" dirty="0"/>
              <a:t>(if the number is 1.00 that equals 100% or no change)</a:t>
            </a:r>
          </a:p>
          <a:p>
            <a:pPr>
              <a:spcAft>
                <a:spcPts val="600"/>
              </a:spcAft>
              <a:buNone/>
              <a:tabLst>
                <a:tab pos="4348163" algn="l"/>
              </a:tabLst>
            </a:pPr>
            <a:r>
              <a:rPr kumimoji="1" lang="en-US" sz="2400" dirty="0"/>
              <a:t>	Can also be used for Advantage %</a:t>
            </a:r>
          </a:p>
        </p:txBody>
      </p:sp>
      <p:sp>
        <p:nvSpPr>
          <p:cNvPr id="4" name="Slide Number Placeholder 3"/>
          <p:cNvSpPr>
            <a:spLocks noGrp="1"/>
          </p:cNvSpPr>
          <p:nvPr>
            <p:ph type="sldNum" sz="quarter" idx="12"/>
          </p:nvPr>
        </p:nvSpPr>
        <p:spPr/>
        <p:txBody>
          <a:bodyPr/>
          <a:lstStyle/>
          <a:p>
            <a:fld id="{CCDEFDE6-E0D7-4837-9BAC-C5447762A0EF}" type="slidenum">
              <a:rPr lang="en-US" smtClean="0"/>
              <a:pPr/>
              <a:t>24</a:t>
            </a:fld>
            <a:endParaRPr lang="en-US"/>
          </a:p>
        </p:txBody>
      </p:sp>
    </p:spTree>
    <p:extLst>
      <p:ext uri="{BB962C8B-B14F-4D97-AF65-F5344CB8AC3E}">
        <p14:creationId xmlns:p14="http://schemas.microsoft.com/office/powerpoint/2010/main" val="960010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p:txBody>
          <a:bodyPr/>
          <a:lstStyle/>
          <a:p>
            <a:pPr>
              <a:spcAft>
                <a:spcPts val="600"/>
              </a:spcAft>
              <a:tabLst>
                <a:tab pos="4348163" algn="l"/>
              </a:tabLst>
            </a:pPr>
            <a:r>
              <a:rPr kumimoji="1" lang="en-US" sz="2400" b="1" dirty="0"/>
              <a:t>Decrease %</a:t>
            </a:r>
            <a:br>
              <a:rPr kumimoji="1" lang="en-US" sz="2400" b="1" dirty="0"/>
            </a:br>
            <a:r>
              <a:rPr kumimoji="1" lang="en-US" sz="2400" dirty="0"/>
              <a:t>Divide the most recent rating by the previous rating and subtract the number from 1.</a:t>
            </a:r>
          </a:p>
          <a:p>
            <a:pPr>
              <a:spcAft>
                <a:spcPts val="600"/>
              </a:spcAft>
              <a:buNone/>
              <a:tabLst>
                <a:tab pos="4348163" algn="l"/>
              </a:tabLst>
            </a:pPr>
            <a:r>
              <a:rPr kumimoji="1" lang="en-US" sz="2400" dirty="0"/>
              <a:t>	</a:t>
            </a:r>
            <a:r>
              <a:rPr kumimoji="1" lang="en-US" sz="2400" b="1" dirty="0"/>
              <a:t>Example:</a:t>
            </a:r>
            <a:r>
              <a:rPr kumimoji="1" lang="en-US" sz="2400" dirty="0"/>
              <a:t> </a:t>
            </a:r>
          </a:p>
          <a:p>
            <a:pPr>
              <a:spcAft>
                <a:spcPts val="600"/>
              </a:spcAft>
              <a:buNone/>
              <a:tabLst>
                <a:tab pos="4348163" algn="l"/>
              </a:tabLst>
            </a:pPr>
            <a:r>
              <a:rPr kumimoji="1" lang="en-US" sz="2400" dirty="0"/>
              <a:t>	Current HH rating is a 10/ 12 previous HH rating = </a:t>
            </a:r>
            <a:br>
              <a:rPr kumimoji="1" lang="en-US" sz="2400" dirty="0"/>
            </a:br>
            <a:r>
              <a:rPr kumimoji="1" lang="en-US" sz="2400" dirty="0"/>
              <a:t>.83 subtracted from 1.00 = .17 or –17% decrease</a:t>
            </a:r>
          </a:p>
          <a:p>
            <a:pPr>
              <a:spcAft>
                <a:spcPts val="600"/>
              </a:spcAft>
              <a:buNone/>
              <a:tabLst>
                <a:tab pos="4348163" algn="l"/>
              </a:tabLst>
            </a:pPr>
            <a:r>
              <a:rPr kumimoji="1" lang="en-US" sz="2400" dirty="0"/>
              <a:t>	Can also be used for Disadvantage %</a:t>
            </a: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25</a:t>
            </a:fld>
            <a:endParaRPr lang="en-US"/>
          </a:p>
        </p:txBody>
      </p:sp>
    </p:spTree>
    <p:extLst>
      <p:ext uri="{BB962C8B-B14F-4D97-AF65-F5344CB8AC3E}">
        <p14:creationId xmlns:p14="http://schemas.microsoft.com/office/powerpoint/2010/main" val="2778837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pPr>
              <a:spcAft>
                <a:spcPts val="600"/>
              </a:spcAft>
              <a:buNone/>
              <a:tabLst>
                <a:tab pos="4348163" algn="l"/>
              </a:tabLst>
            </a:pPr>
            <a:r>
              <a:rPr kumimoji="1" lang="en-US" sz="2400" b="1" dirty="0"/>
              <a:t>Viewers Per Viewing Household (VPVH)</a:t>
            </a:r>
          </a:p>
          <a:p>
            <a:pPr>
              <a:spcAft>
                <a:spcPts val="600"/>
              </a:spcAft>
              <a:tabLst>
                <a:tab pos="4348163" algn="l"/>
              </a:tabLst>
            </a:pPr>
            <a:r>
              <a:rPr kumimoji="1" lang="en-US" sz="2400" dirty="0"/>
              <a:t>The number of viewing persons per tuning household. Usually reported as “per 1,000 viewing households.” VPVH is not a percentage, it is a ratio of a demographic segment to households and represents an actual number of people. </a:t>
            </a:r>
            <a:br>
              <a:rPr kumimoji="1" lang="en-US" sz="2400" dirty="0"/>
            </a:br>
            <a:r>
              <a:rPr kumimoji="1" lang="en-US" sz="2400" dirty="0"/>
              <a:t>A 0.600 A18-49 VPVH means that the program or time period delivers .6 of an Adult 18-49 for every household delivered.</a:t>
            </a:r>
          </a:p>
          <a:p>
            <a:pPr>
              <a:spcAft>
                <a:spcPts val="600"/>
              </a:spcAft>
              <a:tabLst>
                <a:tab pos="4348163" algn="l"/>
              </a:tabLst>
            </a:pPr>
            <a:r>
              <a:rPr kumimoji="1" lang="en-US" sz="2400" dirty="0"/>
              <a:t>To determine a rating, multiply the VPVH times households (000) to get the demo in 000s. Then divide the demo (000) delivery by the universe (000).  </a:t>
            </a:r>
          </a:p>
          <a:p>
            <a:pPr>
              <a:spcAft>
                <a:spcPts val="600"/>
              </a:spcAft>
              <a:buNone/>
              <a:tabLst>
                <a:tab pos="4348163" algn="l"/>
              </a:tabLst>
            </a:pPr>
            <a:r>
              <a:rPr kumimoji="1" lang="en-US" sz="2400" dirty="0"/>
              <a:t>	</a:t>
            </a:r>
            <a:r>
              <a:rPr kumimoji="1" lang="en-US" sz="2400" b="1" dirty="0"/>
              <a:t>FORMULA</a:t>
            </a:r>
            <a:br>
              <a:rPr kumimoji="1" lang="en-US" sz="2400" b="1" dirty="0"/>
            </a:br>
            <a:r>
              <a:rPr kumimoji="1" lang="en-US" sz="2400" dirty="0"/>
              <a:t>Persons Projection/ Household Projection = VPVH</a:t>
            </a: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26</a:t>
            </a:fld>
            <a:endParaRPr lang="en-US"/>
          </a:p>
        </p:txBody>
      </p:sp>
    </p:spTree>
    <p:extLst>
      <p:ext uri="{BB962C8B-B14F-4D97-AF65-F5344CB8AC3E}">
        <p14:creationId xmlns:p14="http://schemas.microsoft.com/office/powerpoint/2010/main" val="913300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pPr>
              <a:spcAft>
                <a:spcPts val="600"/>
              </a:spcAft>
              <a:tabLst>
                <a:tab pos="4348163" algn="l"/>
              </a:tabLst>
            </a:pPr>
            <a:r>
              <a:rPr kumimoji="1" lang="en-US" sz="2400" b="1" dirty="0"/>
              <a:t>Audience Composition</a:t>
            </a:r>
            <a:br>
              <a:rPr kumimoji="1" lang="en-US" sz="2400" b="1" dirty="0"/>
            </a:br>
            <a:r>
              <a:rPr kumimoji="1" lang="en-US" sz="2400" dirty="0"/>
              <a:t>The distribution of a station’s audience by demographic group. Expressed as the percent that a specific demographic segment is of a larger demo segment. Usually calculated using impressions of Persons 2+ or Adults 18+ as the base.</a:t>
            </a:r>
          </a:p>
          <a:p>
            <a:pPr>
              <a:spcAft>
                <a:spcPts val="600"/>
              </a:spcAft>
              <a:buNone/>
              <a:tabLst>
                <a:tab pos="4348163" algn="l"/>
              </a:tabLst>
            </a:pPr>
            <a:r>
              <a:rPr kumimoji="1" lang="en-US" sz="2400" dirty="0"/>
              <a:t>	</a:t>
            </a:r>
            <a:r>
              <a:rPr kumimoji="1" lang="en-US" sz="2400" b="1" dirty="0"/>
              <a:t>Example:</a:t>
            </a:r>
            <a:br>
              <a:rPr kumimoji="1" lang="en-US" sz="2400" b="1" dirty="0"/>
            </a:br>
            <a:r>
              <a:rPr kumimoji="1" lang="en-US" sz="2400" dirty="0"/>
              <a:t>The audience of “Program A” on NBC in Market X delivers a </a:t>
            </a:r>
            <a:br>
              <a:rPr kumimoji="1" lang="en-US" sz="2400" dirty="0"/>
            </a:br>
            <a:r>
              <a:rPr kumimoji="1" lang="en-US" sz="2400" dirty="0"/>
              <a:t>45% Adult 18-49 audience composition compared to a 70% Adult 18-49 audience skew for “Program B” on the ABC station.</a:t>
            </a:r>
          </a:p>
          <a:p>
            <a:pPr>
              <a:spcAft>
                <a:spcPts val="600"/>
              </a:spcAft>
              <a:buNone/>
              <a:tabLst>
                <a:tab pos="4348163" algn="l"/>
              </a:tabLst>
            </a:pPr>
            <a:r>
              <a:rPr kumimoji="1" lang="en-US" sz="2400" dirty="0"/>
              <a:t>	</a:t>
            </a:r>
            <a:r>
              <a:rPr kumimoji="1" lang="en-US" sz="2400" b="1" dirty="0"/>
              <a:t>FORMULA</a:t>
            </a:r>
            <a:br>
              <a:rPr kumimoji="1" lang="en-US" sz="2400" b="1" dirty="0"/>
            </a:br>
            <a:r>
              <a:rPr kumimoji="1" lang="en-US" sz="2400" dirty="0"/>
              <a:t>A18-49 (000)/ A18+ (000) = Adults 18-49 </a:t>
            </a:r>
            <a:br>
              <a:rPr kumimoji="1" lang="en-US" sz="2400" dirty="0"/>
            </a:br>
            <a:r>
              <a:rPr kumimoji="1" lang="en-US" sz="2400" dirty="0"/>
              <a:t>% adult audience composition</a:t>
            </a: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27</a:t>
            </a:fld>
            <a:endParaRPr lang="en-US"/>
          </a:p>
        </p:txBody>
      </p:sp>
    </p:spTree>
    <p:extLst>
      <p:ext uri="{BB962C8B-B14F-4D97-AF65-F5344CB8AC3E}">
        <p14:creationId xmlns:p14="http://schemas.microsoft.com/office/powerpoint/2010/main" val="4197735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pPr>
              <a:tabLst>
                <a:tab pos="4348163" algn="l"/>
              </a:tabLst>
            </a:pPr>
            <a:r>
              <a:rPr kumimoji="1" lang="en-US" sz="2400" b="1" dirty="0"/>
              <a:t>Brand Development Index (BDI)</a:t>
            </a:r>
            <a:br>
              <a:rPr kumimoji="1" lang="en-US" sz="2400" b="1" u="sng" dirty="0"/>
            </a:br>
            <a:r>
              <a:rPr kumimoji="1" lang="en-US" sz="2400" dirty="0"/>
              <a:t>A measure of the relationship of a specific brand’s sales to population in a specific geographic area. The BDI is derived by dividing an area’s percent of U.S. sales by that area’s percent of U.S. population.</a:t>
            </a:r>
            <a:br>
              <a:rPr kumimoji="1" lang="en-US" sz="2400" dirty="0"/>
            </a:br>
            <a:endParaRPr kumimoji="1" lang="en-US" sz="2400" dirty="0"/>
          </a:p>
          <a:p>
            <a:pPr>
              <a:buNone/>
              <a:tabLst>
                <a:tab pos="4348163" algn="l"/>
              </a:tabLst>
            </a:pPr>
            <a:r>
              <a:rPr kumimoji="1" lang="en-US" sz="2400" dirty="0"/>
              <a:t>	DMA’s % of Bloomingdale’s Store Sales / DMA’s % </a:t>
            </a:r>
            <a:br>
              <a:rPr kumimoji="1" lang="en-US" sz="2400" dirty="0"/>
            </a:br>
            <a:r>
              <a:rPr kumimoji="1" lang="en-US" sz="2400" dirty="0"/>
              <a:t>of U.S. Population = BDI</a:t>
            </a:r>
          </a:p>
          <a:p>
            <a:pPr>
              <a:tabLst>
                <a:tab pos="4348163" algn="l"/>
              </a:tabLst>
            </a:pPr>
            <a:endParaRPr kumimoji="1" lang="en-US" sz="2400" dirty="0"/>
          </a:p>
          <a:p>
            <a:pPr>
              <a:tabLst>
                <a:tab pos="4348163" algn="l"/>
              </a:tabLst>
            </a:pPr>
            <a:endParaRPr kumimoji="1" lang="en-US" sz="2400" dirty="0"/>
          </a:p>
          <a:p>
            <a:pPr>
              <a:tabLst>
                <a:tab pos="4348163" algn="l"/>
              </a:tabLst>
            </a:pPr>
            <a:endParaRPr lang="en-US" sz="2400" dirty="0"/>
          </a:p>
          <a:p>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28</a:t>
            </a:fld>
            <a:endParaRPr lang="en-US"/>
          </a:p>
        </p:txBody>
      </p:sp>
    </p:spTree>
    <p:extLst>
      <p:ext uri="{BB962C8B-B14F-4D97-AF65-F5344CB8AC3E}">
        <p14:creationId xmlns:p14="http://schemas.microsoft.com/office/powerpoint/2010/main" val="2570237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r>
              <a:rPr kumimoji="1" lang="en-US" sz="2400" b="1" dirty="0"/>
              <a:t>Category Development Index (CDI)</a:t>
            </a:r>
            <a:br>
              <a:rPr kumimoji="1" lang="en-US" sz="2400" b="1" u="sng" dirty="0"/>
            </a:br>
            <a:r>
              <a:rPr kumimoji="1" lang="en-US" sz="2400" dirty="0"/>
              <a:t>A measure of the relationship of a specific category’s sales to population in a specific geographic area. The CDI is calculated by dividing an area’s percent of total U.S. sales by that area’s percent of U.S. population. Comparing BDI and CDI can be helpful in gauging brand or category sales potential.</a:t>
            </a:r>
            <a:br>
              <a:rPr kumimoji="1" lang="en-US" sz="2400" dirty="0"/>
            </a:br>
            <a:br>
              <a:rPr kumimoji="1" lang="en-US" sz="2400" dirty="0"/>
            </a:br>
            <a:r>
              <a:rPr kumimoji="1" lang="en-US" sz="2400" dirty="0"/>
              <a:t>DMA’s % of Department Store Sales / DMA’s % </a:t>
            </a:r>
            <a:br>
              <a:rPr kumimoji="1" lang="en-US" sz="2400" dirty="0"/>
            </a:br>
            <a:r>
              <a:rPr kumimoji="1" lang="en-US" sz="2400" dirty="0"/>
              <a:t>of U.S. Population = CDI</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29</a:t>
            </a:fld>
            <a:endParaRPr lang="en-US"/>
          </a:p>
        </p:txBody>
      </p:sp>
    </p:spTree>
    <p:extLst>
      <p:ext uri="{BB962C8B-B14F-4D97-AF65-F5344CB8AC3E}">
        <p14:creationId xmlns:p14="http://schemas.microsoft.com/office/powerpoint/2010/main" val="149826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Television Markets</a:t>
            </a:r>
            <a:endParaRPr lang="en-US" dirty="0"/>
          </a:p>
        </p:txBody>
      </p:sp>
      <p:sp>
        <p:nvSpPr>
          <p:cNvPr id="3" name="Content Placeholder 2"/>
          <p:cNvSpPr>
            <a:spLocks noGrp="1"/>
          </p:cNvSpPr>
          <p:nvPr>
            <p:ph idx="1"/>
          </p:nvPr>
        </p:nvSpPr>
        <p:spPr>
          <a:xfrm>
            <a:off x="381000" y="1143000"/>
            <a:ext cx="11430000" cy="4351338"/>
          </a:xfrm>
        </p:spPr>
        <p:txBody>
          <a:bodyPr>
            <a:noAutofit/>
          </a:bodyPr>
          <a:lstStyle/>
          <a:p>
            <a:r>
              <a:rPr lang="en-US" sz="2400" b="1" dirty="0"/>
              <a:t>Designated Market Area (DMA)</a:t>
            </a:r>
            <a:br>
              <a:rPr lang="en-US" sz="2400" dirty="0"/>
            </a:br>
            <a:r>
              <a:rPr lang="en-US" sz="2400" dirty="0"/>
              <a:t>A Nielsen term used to identify an exclusive geographic area of counties in which the home market television stations hold a dominance of total hours viewed. Each county in the U.S. is assigned to only one of the 210 DMAs. Television stations are assigned to the market where their signal originates. </a:t>
            </a:r>
          </a:p>
          <a:p>
            <a:r>
              <a:rPr lang="en-US" sz="2400" b="1" dirty="0"/>
              <a:t>Metro Area</a:t>
            </a:r>
            <a:br>
              <a:rPr lang="en-US" sz="2400" dirty="0"/>
            </a:br>
            <a:r>
              <a:rPr lang="en-US" sz="2400" dirty="0"/>
              <a:t>A U.S. Office of Management &amp; Budget definition of the counties that comprise each Metropolitan Statistical Area (MSA). This urban area must have a large population nucleus and adjacent counties that have a high degree of economic and social integration with that nucleus.</a:t>
            </a:r>
          </a:p>
          <a:p>
            <a:r>
              <a:rPr lang="en-US" sz="2400" b="1" dirty="0"/>
              <a:t>Universe Estimate (U.E.)</a:t>
            </a:r>
            <a:br>
              <a:rPr lang="en-US" sz="2400" dirty="0"/>
            </a:br>
            <a:r>
              <a:rPr lang="en-US" sz="2400" dirty="0"/>
              <a:t>Total persons or homes in a given population, e.g., TV households in the U.S. or in a specific DMA.</a:t>
            </a:r>
          </a:p>
          <a:p>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3</a:t>
            </a:fld>
            <a:endParaRPr lang="en-US"/>
          </a:p>
        </p:txBody>
      </p:sp>
    </p:spTree>
    <p:extLst>
      <p:ext uri="{BB962C8B-B14F-4D97-AF65-F5344CB8AC3E}">
        <p14:creationId xmlns:p14="http://schemas.microsoft.com/office/powerpoint/2010/main" val="3154838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r>
              <a:rPr lang="en-US" sz="2400" b="1" dirty="0"/>
              <a:t>Deriving Unreported Demographics</a:t>
            </a:r>
            <a:br>
              <a:rPr lang="en-US" sz="2400" dirty="0">
                <a:solidFill>
                  <a:schemeClr val="tx2"/>
                </a:solidFill>
              </a:rPr>
            </a:br>
            <a:r>
              <a:rPr lang="en-US" sz="2400" dirty="0"/>
              <a:t>The following computations should be used with demographics in thousands and then converted to ratings by dividing by the universe.</a:t>
            </a:r>
          </a:p>
        </p:txBody>
      </p:sp>
      <p:sp>
        <p:nvSpPr>
          <p:cNvPr id="4" name="Slide Number Placeholder 3"/>
          <p:cNvSpPr>
            <a:spLocks noGrp="1"/>
          </p:cNvSpPr>
          <p:nvPr>
            <p:ph type="sldNum" sz="quarter" idx="12"/>
          </p:nvPr>
        </p:nvSpPr>
        <p:spPr/>
        <p:txBody>
          <a:bodyPr/>
          <a:lstStyle/>
          <a:p>
            <a:fld id="{CCDEFDE6-E0D7-4837-9BAC-C5447762A0EF}" type="slidenum">
              <a:rPr lang="en-US" smtClean="0"/>
              <a:pPr/>
              <a:t>30</a:t>
            </a:fld>
            <a:endParaRPr lang="en-US"/>
          </a:p>
        </p:txBody>
      </p:sp>
      <p:sp>
        <p:nvSpPr>
          <p:cNvPr id="7" name="Text Box 27"/>
          <p:cNvSpPr txBox="1">
            <a:spLocks noChangeArrowheads="1"/>
          </p:cNvSpPr>
          <p:nvPr/>
        </p:nvSpPr>
        <p:spPr bwMode="auto">
          <a:xfrm>
            <a:off x="1981200" y="2955925"/>
            <a:ext cx="82296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1pPr>
            <a:lvl2pPr marL="742950" indent="-285750" eaLnBrk="0" hangingPunct="0">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2pPr>
            <a:lvl3pPr marL="1143000" indent="-228600" eaLnBrk="0" hangingPunct="0">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3pPr>
            <a:lvl4pPr marL="1600200" indent="-228600" eaLnBrk="0" hangingPunct="0">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4pPr>
            <a:lvl5pPr marL="2057400" indent="-228600" eaLnBrk="0" hangingPunct="0">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tabLst>
                <a:tab pos="862013" algn="l"/>
                <a:tab pos="4454525" algn="l"/>
                <a:tab pos="5656263" algn="l"/>
              </a:tabLst>
              <a:defRPr sz="1000">
                <a:solidFill>
                  <a:schemeClr val="tx1"/>
                </a:solidFill>
                <a:latin typeface="Tahoma" panose="020B0604030504040204" pitchFamily="34" charset="0"/>
                <a:cs typeface="Arial" panose="020B0604020202020204" pitchFamily="34" charset="0"/>
              </a:defRPr>
            </a:lvl9pPr>
          </a:lstStyle>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DEMO	COMPUTATION	DEMO	COMPUTATION</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12-24 	Teens (12-17) + (18-24) 	35+	(18+) – (18-34)</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18-24	(18+) – [(25-54) + (55+)]	35-49	(18-49) – (18-34)</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18-54	(18-24) + (25-54)	35-54	(25-54) – (25-34)</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18-64	(18-34) + (35-64)	50-54	(25-54) – (25-49)</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25-34	(18-34) – (18-24)	50+	(18+) – (18-49)</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25-49	(18-49) – (18-24)	50-64	(35-64) – (35-49)</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25+	(25-54) + (55+)	55-64	(35-64) – (35-54)</a:t>
            </a:r>
          </a:p>
          <a:p>
            <a:pPr marL="0" marR="0" lvl="0" indent="0" defTabSz="914400" eaLnBrk="1" fontAlgn="auto" latinLnBrk="0" hangingPunct="1">
              <a:lnSpc>
                <a:spcPct val="100000"/>
              </a:lnSpc>
              <a:spcBef>
                <a:spcPct val="25000"/>
              </a:spcBef>
              <a:spcAft>
                <a:spcPts val="0"/>
              </a:spcAft>
              <a:buClrTx/>
              <a:buSzTx/>
              <a:buFontTx/>
              <a:buNone/>
              <a:tabLst>
                <a:tab pos="862013" algn="l"/>
                <a:tab pos="4454525" algn="l"/>
                <a:tab pos="5656263" algn="l"/>
              </a:tabLst>
              <a:defRPr/>
            </a:pPr>
            <a:r>
              <a:rPr kumimoji="0" lang="it-IT"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25-64	(25-54) + (55-64)	65+	(18+) – (18-64)</a:t>
            </a:r>
            <a:endParaRPr kumimoji="0" lang="en-US" sz="1800" b="0"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endParaRPr>
          </a:p>
        </p:txBody>
      </p:sp>
      <p:sp>
        <p:nvSpPr>
          <p:cNvPr id="8" name="Line 28"/>
          <p:cNvSpPr>
            <a:spLocks noChangeShapeType="1"/>
          </p:cNvSpPr>
          <p:nvPr/>
        </p:nvSpPr>
        <p:spPr bwMode="auto">
          <a:xfrm>
            <a:off x="1960563" y="3303108"/>
            <a:ext cx="7490009" cy="0"/>
          </a:xfrm>
          <a:prstGeom prst="line">
            <a:avLst/>
          </a:prstGeom>
          <a:noFill/>
          <a:ln w="19050">
            <a:solidFill>
              <a:srgbClr val="0000FF"/>
            </a:solidFill>
            <a:miter lim="800000"/>
            <a:headEnd/>
            <a:tailEnd/>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Tree>
    <p:extLst>
      <p:ext uri="{BB962C8B-B14F-4D97-AF65-F5344CB8AC3E}">
        <p14:creationId xmlns:p14="http://schemas.microsoft.com/office/powerpoint/2010/main" val="31225319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a:xfrm>
            <a:off x="381000" y="1403594"/>
            <a:ext cx="11430000" cy="4952756"/>
          </a:xfrm>
        </p:spPr>
        <p:txBody>
          <a:bodyPr>
            <a:noAutofit/>
          </a:bodyPr>
          <a:lstStyle/>
          <a:p>
            <a:pPr>
              <a:tabLst>
                <a:tab pos="1319213" algn="ctr"/>
                <a:tab pos="3709988" algn="ctr"/>
                <a:tab pos="6688138" algn="ctr"/>
              </a:tabLst>
              <a:defRPr/>
            </a:pPr>
            <a:r>
              <a:rPr lang="en-US" sz="2400" b="1" dirty="0"/>
              <a:t>Sampling Error</a:t>
            </a:r>
            <a:br>
              <a:rPr lang="en-US" sz="2400" b="1" u="sng" dirty="0"/>
            </a:br>
            <a:r>
              <a:rPr lang="en-US" sz="2300" dirty="0"/>
              <a:t>Nielsen audience estimates are based on a sample and are subject to “sampling error.” This term is used to quantify the difference between the results obtained with a sample vs. results from a complete survey of all TV households in the U.S. </a:t>
            </a:r>
          </a:p>
          <a:p>
            <a:pPr>
              <a:buNone/>
              <a:tabLst>
                <a:tab pos="1319213" algn="ctr"/>
                <a:tab pos="3709988" algn="ctr"/>
                <a:tab pos="6688138" algn="ctr"/>
              </a:tabLst>
              <a:defRPr/>
            </a:pPr>
            <a:r>
              <a:rPr lang="en-US" sz="2300" dirty="0"/>
              <a:t>	The measure of the size of probable sampling error is called a standard error estimate. It takes into account size of audiences, in-tab sample sizes and other factors. Tables for deriving standard error estimates are provided by Nielsen. Here’s how they work:</a:t>
            </a:r>
            <a:br>
              <a:rPr lang="en-US" sz="2400" dirty="0"/>
            </a:br>
            <a:endParaRPr lang="en-US" sz="1600" dirty="0"/>
          </a:p>
          <a:p>
            <a:pPr marL="0" indent="0">
              <a:spcAft>
                <a:spcPts val="600"/>
              </a:spcAft>
              <a:buNone/>
              <a:tabLst>
                <a:tab pos="1201738" algn="ctr"/>
                <a:tab pos="3540125" algn="ctr"/>
                <a:tab pos="6688138" algn="ctr"/>
              </a:tabLst>
              <a:defRPr/>
            </a:pPr>
            <a:r>
              <a:rPr lang="en-US" sz="2400" dirty="0"/>
              <a:t>	DMA HH Rating	HH Standard Error	% HH Rating Variations</a:t>
            </a:r>
          </a:p>
          <a:p>
            <a:pPr marL="0" indent="0">
              <a:spcAft>
                <a:spcPts val="600"/>
              </a:spcAft>
              <a:buNone/>
              <a:tabLst>
                <a:tab pos="1257300" algn="ctr"/>
                <a:tab pos="3540125" algn="ctr"/>
                <a:tab pos="6400800" algn="ctr"/>
              </a:tabLst>
              <a:defRPr/>
            </a:pPr>
            <a:r>
              <a:rPr lang="en-US" sz="2400" dirty="0"/>
              <a:t>	5.0%	.7	+/- 14.0%</a:t>
            </a:r>
          </a:p>
          <a:p>
            <a:pPr marL="0" indent="0">
              <a:spcAft>
                <a:spcPts val="600"/>
              </a:spcAft>
              <a:buNone/>
              <a:tabLst>
                <a:tab pos="1257300" algn="ctr"/>
                <a:tab pos="3540125" algn="ctr"/>
                <a:tab pos="6400800" algn="ctr"/>
              </a:tabLst>
              <a:defRPr/>
            </a:pPr>
            <a:r>
              <a:rPr lang="en-US" sz="2400" dirty="0"/>
              <a:t>  This means that a 5 HH rating can actually be a 4.3 to a 5.7</a:t>
            </a:r>
          </a:p>
        </p:txBody>
      </p:sp>
      <p:sp>
        <p:nvSpPr>
          <p:cNvPr id="4" name="Slide Number Placeholder 3"/>
          <p:cNvSpPr>
            <a:spLocks noGrp="1"/>
          </p:cNvSpPr>
          <p:nvPr>
            <p:ph type="sldNum" sz="quarter" idx="12"/>
          </p:nvPr>
        </p:nvSpPr>
        <p:spPr/>
        <p:txBody>
          <a:bodyPr/>
          <a:lstStyle/>
          <a:p>
            <a:fld id="{CCDEFDE6-E0D7-4837-9BAC-C5447762A0EF}" type="slidenum">
              <a:rPr lang="en-US" smtClean="0"/>
              <a:pPr/>
              <a:t>31</a:t>
            </a:fld>
            <a:endParaRPr lang="en-US"/>
          </a:p>
        </p:txBody>
      </p:sp>
      <p:sp>
        <p:nvSpPr>
          <p:cNvPr id="5" name="Line 27"/>
          <p:cNvSpPr>
            <a:spLocks noChangeShapeType="1"/>
          </p:cNvSpPr>
          <p:nvPr/>
        </p:nvSpPr>
        <p:spPr bwMode="auto">
          <a:xfrm>
            <a:off x="533400" y="4953000"/>
            <a:ext cx="8592208" cy="0"/>
          </a:xfrm>
          <a:prstGeom prst="line">
            <a:avLst/>
          </a:prstGeom>
          <a:noFill/>
          <a:ln w="19050">
            <a:solidFill>
              <a:schemeClr val="accent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3287481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Autofit/>
          </a:bodyPr>
          <a:lstStyle/>
          <a:p>
            <a:pPr>
              <a:spcAft>
                <a:spcPts val="600"/>
              </a:spcAft>
              <a:tabLst>
                <a:tab pos="4348163" algn="l"/>
              </a:tabLst>
            </a:pPr>
            <a:r>
              <a:rPr kumimoji="1" lang="en-US" sz="2400" b="1" dirty="0"/>
              <a:t>Cost Per Thousand (CPM)</a:t>
            </a:r>
            <a:br>
              <a:rPr kumimoji="1" lang="en-US" sz="2400" b="1" u="sng" dirty="0"/>
            </a:br>
            <a:r>
              <a:rPr lang="en-US" sz="2400" dirty="0"/>
              <a:t>Advertisers’ cost per thousand viewers exposed to a commercial. CPM is a standard advertising measure to compare the relative cost efficiency of different programs, stations or media.</a:t>
            </a:r>
          </a:p>
          <a:p>
            <a:pPr>
              <a:spcAft>
                <a:spcPts val="600"/>
              </a:spcAft>
              <a:buNone/>
              <a:tabLst>
                <a:tab pos="4348163" algn="l"/>
              </a:tabLst>
            </a:pPr>
            <a:r>
              <a:rPr lang="en-US" sz="2400" dirty="0"/>
              <a:t>	</a:t>
            </a:r>
            <a:r>
              <a:rPr lang="en-US" sz="2400" b="1" dirty="0"/>
              <a:t>Example:</a:t>
            </a:r>
            <a:br>
              <a:rPr lang="en-US" sz="2400" b="1" dirty="0"/>
            </a:br>
            <a:r>
              <a:rPr lang="en-US" sz="2400" dirty="0"/>
              <a:t>The total cost for one or a series of commercials is divided </a:t>
            </a:r>
            <a:br>
              <a:rPr lang="en-US" sz="2400" dirty="0"/>
            </a:br>
            <a:r>
              <a:rPr lang="en-US" sz="2400" dirty="0"/>
              <a:t>by the projected audience shown in thousands. If the cost </a:t>
            </a:r>
            <a:br>
              <a:rPr lang="en-US" sz="2400" dirty="0"/>
            </a:br>
            <a:r>
              <a:rPr lang="en-US" sz="2400" dirty="0"/>
              <a:t>of a commercial is $50,000 and the projected audience is 4,606,000 (4,606,000 divided by 1,000), then the CPM </a:t>
            </a:r>
            <a:br>
              <a:rPr lang="en-US" sz="2400" dirty="0"/>
            </a:br>
            <a:r>
              <a:rPr lang="en-US" sz="2400" dirty="0"/>
              <a:t>equals $10.86</a:t>
            </a:r>
            <a:r>
              <a:rPr lang="en-US" sz="2400" b="1" dirty="0"/>
              <a:t>.</a:t>
            </a:r>
          </a:p>
          <a:p>
            <a:pPr>
              <a:spcAft>
                <a:spcPts val="600"/>
              </a:spcAft>
              <a:buNone/>
              <a:tabLst>
                <a:tab pos="4348163" algn="l"/>
              </a:tabLst>
            </a:pPr>
            <a:r>
              <a:rPr kumimoji="1" lang="en-US" sz="2400" dirty="0"/>
              <a:t>	</a:t>
            </a:r>
            <a:r>
              <a:rPr kumimoji="1" lang="en-US" sz="2400" b="1" dirty="0"/>
              <a:t>FORMULAS</a:t>
            </a:r>
            <a:br>
              <a:rPr kumimoji="1" lang="en-US" sz="2400" dirty="0"/>
            </a:br>
            <a:r>
              <a:rPr kumimoji="1" lang="en-US" sz="2400" dirty="0"/>
              <a:t>Media cost/ Impressions x 1,000 = CPM</a:t>
            </a:r>
            <a:br>
              <a:rPr kumimoji="1" lang="en-US" sz="2400" dirty="0"/>
            </a:br>
            <a:r>
              <a:rPr kumimoji="1" lang="en-US" sz="2400" dirty="0"/>
              <a:t>Media cost/ Impressions in thousands = CPM</a:t>
            </a: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32</a:t>
            </a:fld>
            <a:endParaRPr lang="en-US"/>
          </a:p>
        </p:txBody>
      </p:sp>
    </p:spTree>
    <p:extLst>
      <p:ext uri="{BB962C8B-B14F-4D97-AF65-F5344CB8AC3E}">
        <p14:creationId xmlns:p14="http://schemas.microsoft.com/office/powerpoint/2010/main" val="2984272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a:xfrm>
            <a:off x="381000" y="1403594"/>
            <a:ext cx="11430000" cy="4952756"/>
          </a:xfrm>
        </p:spPr>
        <p:txBody>
          <a:bodyPr/>
          <a:lstStyle/>
          <a:p>
            <a:pPr>
              <a:spcAft>
                <a:spcPts val="600"/>
              </a:spcAft>
              <a:tabLst>
                <a:tab pos="4348163" algn="l"/>
              </a:tabLst>
            </a:pPr>
            <a:r>
              <a:rPr kumimoji="1" lang="en-US" sz="2400" b="1" dirty="0"/>
              <a:t>Cost Per Rating Point (CPP)</a:t>
            </a:r>
            <a:br>
              <a:rPr kumimoji="1" lang="en-US" sz="2400" b="1" dirty="0"/>
            </a:br>
            <a:r>
              <a:rPr lang="en-US" sz="2400" dirty="0"/>
              <a:t>An advertising cost to reach one percent of the target audience, calculated by dividing the cost of one or a series of commercials by the size of the audience, expressed in rating points. Used by most media planners in developing and allocating market budgets and setting rating point goals.</a:t>
            </a:r>
          </a:p>
          <a:p>
            <a:pPr>
              <a:spcAft>
                <a:spcPts val="600"/>
              </a:spcAft>
              <a:buNone/>
              <a:tabLst>
                <a:tab pos="4348163" algn="l"/>
              </a:tabLst>
            </a:pPr>
            <a:r>
              <a:rPr lang="en-US" sz="2400" dirty="0"/>
              <a:t>	</a:t>
            </a:r>
            <a:r>
              <a:rPr lang="en-US" sz="2400" b="1" dirty="0"/>
              <a:t>Example:</a:t>
            </a:r>
          </a:p>
          <a:p>
            <a:pPr>
              <a:spcAft>
                <a:spcPts val="600"/>
              </a:spcAft>
              <a:buNone/>
              <a:tabLst>
                <a:tab pos="4348163" algn="l"/>
              </a:tabLst>
            </a:pPr>
            <a:r>
              <a:rPr lang="en-US" sz="2400" dirty="0"/>
              <a:t>	If the cost of airing a commercial is $50,000 and the rating for a program is 12, then the cost per point is $4,166.67 ($50,000 divided by 12).</a:t>
            </a:r>
          </a:p>
          <a:p>
            <a:pPr>
              <a:spcAft>
                <a:spcPts val="600"/>
              </a:spcAft>
              <a:buNone/>
              <a:tabLst>
                <a:tab pos="4348163" algn="l"/>
              </a:tabLst>
            </a:pPr>
            <a:r>
              <a:rPr lang="en-US" sz="2400" dirty="0"/>
              <a:t>	</a:t>
            </a:r>
            <a:r>
              <a:rPr lang="en-US" sz="2400" b="1" dirty="0"/>
              <a:t>FORMULAS</a:t>
            </a:r>
            <a:br>
              <a:rPr lang="en-US" sz="2400" b="1" dirty="0"/>
            </a:br>
            <a:r>
              <a:rPr kumimoji="1" lang="en-US" sz="2400" dirty="0"/>
              <a:t>Average unit cost/ Rating % = CPP</a:t>
            </a:r>
            <a:br>
              <a:rPr kumimoji="1" lang="en-US" sz="2400" dirty="0"/>
            </a:br>
            <a:r>
              <a:rPr kumimoji="1" lang="en-US" sz="2400" dirty="0"/>
              <a:t>Total schedule cost/ GRPs = CPP</a:t>
            </a:r>
            <a:r>
              <a:rPr lang="en-US" sz="2400" dirty="0"/>
              <a:t>  </a:t>
            </a:r>
          </a:p>
        </p:txBody>
      </p:sp>
      <p:sp>
        <p:nvSpPr>
          <p:cNvPr id="4" name="Slide Number Placeholder 3"/>
          <p:cNvSpPr>
            <a:spLocks noGrp="1"/>
          </p:cNvSpPr>
          <p:nvPr>
            <p:ph type="sldNum" sz="quarter" idx="12"/>
          </p:nvPr>
        </p:nvSpPr>
        <p:spPr/>
        <p:txBody>
          <a:bodyPr/>
          <a:lstStyle/>
          <a:p>
            <a:fld id="{CCDEFDE6-E0D7-4837-9BAC-C5447762A0EF}" type="slidenum">
              <a:rPr lang="en-US" smtClean="0"/>
              <a:pPr/>
              <a:t>33</a:t>
            </a:fld>
            <a:endParaRPr lang="en-US"/>
          </a:p>
        </p:txBody>
      </p:sp>
    </p:spTree>
    <p:extLst>
      <p:ext uri="{BB962C8B-B14F-4D97-AF65-F5344CB8AC3E}">
        <p14:creationId xmlns:p14="http://schemas.microsoft.com/office/powerpoint/2010/main" val="831104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lstStyle/>
          <a:p>
            <a:pPr>
              <a:spcAft>
                <a:spcPts val="600"/>
              </a:spcAft>
            </a:pPr>
            <a:r>
              <a:rPr kumimoji="1" lang="en-US" sz="2800" b="1" dirty="0"/>
              <a:t>Syndicated Programming</a:t>
            </a:r>
            <a:r>
              <a:rPr kumimoji="1" lang="en-US" sz="2800" b="1" u="sng" dirty="0"/>
              <a:t> </a:t>
            </a:r>
            <a:br>
              <a:rPr kumimoji="1" lang="en-US" sz="2800" b="1" u="sng" dirty="0"/>
            </a:br>
            <a:r>
              <a:rPr kumimoji="1" lang="en-US" sz="2800" dirty="0"/>
              <a:t>Local TV stations have several options for programming: network programs (if they’re an affiliate or O &amp; O), local live production (like news), and syndication. There are three types of syndicated shows available – first-run or originals made for syndication (like “Oprah,” “Judge Judy”), re-runs of off-network, and movie packages.</a:t>
            </a:r>
            <a:endParaRPr lang="en-US" sz="2800" dirty="0"/>
          </a:p>
          <a:p>
            <a:pPr>
              <a:spcAft>
                <a:spcPts val="600"/>
              </a:spcAft>
            </a:pPr>
            <a:endParaRPr lang="en-US" sz="28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34</a:t>
            </a:fld>
            <a:endParaRPr lang="en-US"/>
          </a:p>
        </p:txBody>
      </p:sp>
    </p:spTree>
    <p:extLst>
      <p:ext uri="{BB962C8B-B14F-4D97-AF65-F5344CB8AC3E}">
        <p14:creationId xmlns:p14="http://schemas.microsoft.com/office/powerpoint/2010/main" val="3509275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rmAutofit/>
          </a:bodyPr>
          <a:lstStyle/>
          <a:p>
            <a:pPr>
              <a:spcAft>
                <a:spcPts val="600"/>
              </a:spcAft>
              <a:tabLst>
                <a:tab pos="4348163" algn="l"/>
              </a:tabLst>
            </a:pPr>
            <a:r>
              <a:rPr kumimoji="1" lang="en-US" sz="2400" b="1" dirty="0"/>
              <a:t>Syndicated Programming</a:t>
            </a:r>
            <a:br>
              <a:rPr kumimoji="1" lang="en-US" sz="2400" b="1" u="sng" dirty="0"/>
            </a:br>
            <a:r>
              <a:rPr kumimoji="1" lang="en-US" sz="2400" dirty="0"/>
              <a:t>Fees charged for syndicated programs can vary depending on the program and syndicator:</a:t>
            </a:r>
          </a:p>
          <a:p>
            <a:pPr>
              <a:spcAft>
                <a:spcPts val="600"/>
              </a:spcAft>
              <a:buNone/>
              <a:tabLst>
                <a:tab pos="4348163" algn="l"/>
              </a:tabLst>
            </a:pPr>
            <a:r>
              <a:rPr kumimoji="1" lang="en-US" sz="2400" b="1" dirty="0"/>
              <a:t>	ALL CASH</a:t>
            </a:r>
            <a:r>
              <a:rPr kumimoji="1" lang="en-US" sz="2400" dirty="0"/>
              <a:t> – one broadcast station in a market pays the syndicator to air a program for a specific number of runs.</a:t>
            </a:r>
          </a:p>
          <a:p>
            <a:pPr>
              <a:spcAft>
                <a:spcPts val="600"/>
              </a:spcAft>
              <a:buNone/>
              <a:tabLst>
                <a:tab pos="4348163" algn="l"/>
              </a:tabLst>
            </a:pPr>
            <a:r>
              <a:rPr kumimoji="1" lang="en-US" sz="2400" b="1" dirty="0"/>
              <a:t>	CASH PLUS BARTER</a:t>
            </a:r>
            <a:r>
              <a:rPr kumimoji="1" lang="en-US" sz="2400" dirty="0"/>
              <a:t> – station pays a cash fee but the syndicator keeps some commercial time (less than the station)  to sell nationally. </a:t>
            </a:r>
          </a:p>
          <a:p>
            <a:pPr>
              <a:spcAft>
                <a:spcPts val="600"/>
              </a:spcAft>
              <a:buNone/>
              <a:tabLst>
                <a:tab pos="4348163" algn="l"/>
              </a:tabLst>
            </a:pPr>
            <a:r>
              <a:rPr kumimoji="1" lang="en-US" sz="2400" b="1" dirty="0"/>
              <a:t>	BARTER</a:t>
            </a:r>
            <a:r>
              <a:rPr kumimoji="1" lang="en-US" sz="2400" dirty="0"/>
              <a:t> – station and syndicator both have commercial time to sell in the program, with no fee paid by the station.</a:t>
            </a:r>
            <a:r>
              <a:rPr kumimoji="1" lang="en-US" sz="2400" b="1" u="sng" dirty="0"/>
              <a:t> </a:t>
            </a:r>
            <a:endParaRPr lang="en-US" sz="2400" dirty="0"/>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35</a:t>
            </a:fld>
            <a:endParaRPr lang="en-US"/>
          </a:p>
        </p:txBody>
      </p:sp>
    </p:spTree>
    <p:extLst>
      <p:ext uri="{BB962C8B-B14F-4D97-AF65-F5344CB8AC3E}">
        <p14:creationId xmlns:p14="http://schemas.microsoft.com/office/powerpoint/2010/main" val="2090430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a:xfrm>
            <a:off x="381000" y="901343"/>
            <a:ext cx="11430000" cy="5454406"/>
          </a:xfrm>
        </p:spPr>
        <p:txBody>
          <a:bodyPr>
            <a:noAutofit/>
          </a:bodyPr>
          <a:lstStyle/>
          <a:p>
            <a:pPr>
              <a:spcAft>
                <a:spcPts val="600"/>
              </a:spcAft>
              <a:buNone/>
              <a:tabLst>
                <a:tab pos="4348163" algn="l"/>
              </a:tabLst>
            </a:pPr>
            <a:r>
              <a:rPr kumimoji="1" lang="en-US" sz="1800" b="1" dirty="0"/>
              <a:t>Cable/Satellite/Virtual Streaming Provider/BBO Television Terms</a:t>
            </a:r>
          </a:p>
          <a:p>
            <a:pPr>
              <a:spcAft>
                <a:spcPts val="600"/>
              </a:spcAft>
              <a:tabLst>
                <a:tab pos="4348163" algn="l"/>
              </a:tabLst>
            </a:pPr>
            <a:r>
              <a:rPr kumimoji="1" lang="en-US" sz="1400" b="1" dirty="0"/>
              <a:t>Coverage Area – </a:t>
            </a:r>
            <a:r>
              <a:rPr kumimoji="1" lang="en-US" sz="1400" dirty="0"/>
              <a:t>The number or percentage of TV households that could receive an individual MVPD (multichannel video programming distributor) or program in the total U.S. or the penetration of a local market. Coverage reflects the ability to view, not actual viewing. To convert an MVPDs coverage rating to a total U.S. rating, multiply the coverage rating times the coverage percent.</a:t>
            </a:r>
          </a:p>
          <a:p>
            <a:pPr>
              <a:spcAft>
                <a:spcPts val="600"/>
              </a:spcAft>
              <a:tabLst>
                <a:tab pos="4348163" algn="l"/>
              </a:tabLst>
            </a:pPr>
            <a:r>
              <a:rPr kumimoji="1" lang="en-US" sz="1400" b="1" dirty="0"/>
              <a:t>OTA</a:t>
            </a:r>
            <a:r>
              <a:rPr kumimoji="1" lang="en-US" sz="1400" dirty="0"/>
              <a:t> – Stands for over-the-air and is generally the wireless broadcast of television programming that is received in the home using an antenna connected to a TV set.</a:t>
            </a:r>
          </a:p>
          <a:p>
            <a:pPr>
              <a:spcAft>
                <a:spcPts val="600"/>
              </a:spcAft>
              <a:tabLst>
                <a:tab pos="4348163" algn="l"/>
              </a:tabLst>
            </a:pPr>
            <a:r>
              <a:rPr kumimoji="1" lang="en-US" sz="1400" b="1" dirty="0"/>
              <a:t>Wired Cable – </a:t>
            </a:r>
            <a:r>
              <a:rPr kumimoji="1" lang="en-US" sz="1400" dirty="0"/>
              <a:t>The household is “wired” for cable TV via a wire to the home from a cable headend located in the community and can receive multiple channels on connected TV sets in the home.  Examples: Comcast/Xfinity, Charter/Spectrum, Optimum, FiOS, etc.</a:t>
            </a:r>
          </a:p>
          <a:p>
            <a:pPr>
              <a:spcAft>
                <a:spcPts val="600"/>
              </a:spcAft>
              <a:tabLst>
                <a:tab pos="4348163" algn="l"/>
              </a:tabLst>
            </a:pPr>
            <a:r>
              <a:rPr kumimoji="1" lang="en-US" sz="1400" b="1" dirty="0"/>
              <a:t>DBS – </a:t>
            </a:r>
            <a:r>
              <a:rPr kumimoji="1" lang="en-US" sz="1400" dirty="0"/>
              <a:t>Stands for direct broadcast satellite and it is a service delivered directly to a household’s own small satellite dish which is connected to a TV set.  Examples: DirecTV and Dish Network.</a:t>
            </a:r>
            <a:endParaRPr kumimoji="1" lang="en-US" sz="1400" b="1" dirty="0"/>
          </a:p>
          <a:p>
            <a:pPr>
              <a:spcAft>
                <a:spcPts val="600"/>
              </a:spcAft>
              <a:tabLst>
                <a:tab pos="4348163" algn="l"/>
              </a:tabLst>
            </a:pPr>
            <a:r>
              <a:rPr kumimoji="1" lang="en-US" sz="1400" b="1" dirty="0"/>
              <a:t>MVPD –</a:t>
            </a:r>
            <a:r>
              <a:rPr kumimoji="1" lang="en-US" sz="1400" dirty="0"/>
              <a:t>  Stands for multichannel video programming distributor, which delivers programming to a TV household over wired cable or DBS (direct broadcast satellite).</a:t>
            </a:r>
          </a:p>
          <a:p>
            <a:pPr>
              <a:spcAft>
                <a:spcPts val="600"/>
              </a:spcAft>
              <a:tabLst>
                <a:tab pos="4348163" algn="l"/>
              </a:tabLst>
            </a:pPr>
            <a:r>
              <a:rPr kumimoji="1" lang="en-US" sz="1400" b="1" dirty="0"/>
              <a:t>VMVPD</a:t>
            </a:r>
            <a:r>
              <a:rPr kumimoji="1" lang="en-US" sz="1400" dirty="0"/>
              <a:t> – Stands for virtual multichannel video programming distributor.  It is also known as a virtual streaming provider, which delivers via broadband Internet, a multichannel TV service similar to cable or DBS.  Examples: YouTubeTV, Hulu Live, DirecTV Stream, Fubo, etc.  </a:t>
            </a:r>
          </a:p>
          <a:p>
            <a:pPr>
              <a:spcAft>
                <a:spcPts val="600"/>
              </a:spcAft>
              <a:tabLst>
                <a:tab pos="4348163" algn="l"/>
              </a:tabLst>
            </a:pPr>
            <a:r>
              <a:rPr kumimoji="1" lang="en-US" sz="1400" b="1" dirty="0"/>
              <a:t>Alternate Delivery Source (ADS) - </a:t>
            </a:r>
            <a:r>
              <a:rPr kumimoji="1" lang="en-US" sz="1400" dirty="0"/>
              <a:t>is a media term used by Nielsen Media Research to define alternative signal delivery methods to TV sets.  Nielsen defines ADS as a combination of DBS and VMVPD or non-cable households.</a:t>
            </a:r>
          </a:p>
          <a:p>
            <a:pPr>
              <a:spcAft>
                <a:spcPts val="600"/>
              </a:spcAft>
              <a:tabLst>
                <a:tab pos="4348163" algn="l"/>
              </a:tabLst>
            </a:pPr>
            <a:r>
              <a:rPr kumimoji="1" lang="en-US" sz="1400" b="1" dirty="0"/>
              <a:t>BBO</a:t>
            </a:r>
            <a:r>
              <a:rPr kumimoji="1" lang="en-US" sz="1400" dirty="0"/>
              <a:t> – stands for broadband only homes. Defined by Nielsen Media Research as a household with at least one operable TV/Monitor and the ability to receive video with a broadband connection. Broadband-only homes are defined as wireline broadband-connected U.S. occupied households without a multichannel video package (cable, satellite, virtual streaming provider (vMVPD)).</a:t>
            </a:r>
          </a:p>
          <a:p>
            <a:pPr marL="0" indent="0">
              <a:spcAft>
                <a:spcPts val="600"/>
              </a:spcAft>
              <a:buNone/>
              <a:tabLst>
                <a:tab pos="4348163" algn="l"/>
              </a:tabLst>
            </a:pPr>
            <a:r>
              <a:rPr kumimoji="1" lang="en-US" sz="1600" b="1" dirty="0"/>
              <a:t>While these are general definitions, each local measurement service ( Nielsen &amp; Comscore) defines these terms differently.  We lay out the differences on the following slides.</a:t>
            </a:r>
            <a:endParaRPr lang="en-US" sz="2400" b="1" dirty="0"/>
          </a:p>
          <a:p>
            <a:pPr>
              <a:spcAft>
                <a:spcPts val="600"/>
              </a:spcAft>
            </a:pPr>
            <a:endParaRPr lang="en-US" sz="20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36</a:t>
            </a:fld>
            <a:endParaRPr lang="en-US"/>
          </a:p>
        </p:txBody>
      </p:sp>
    </p:spTree>
    <p:extLst>
      <p:ext uri="{BB962C8B-B14F-4D97-AF65-F5344CB8AC3E}">
        <p14:creationId xmlns:p14="http://schemas.microsoft.com/office/powerpoint/2010/main" val="4231205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164160"/>
            <a:ext cx="12039600" cy="1692771"/>
          </a:xfrm>
        </p:spPr>
        <p:txBody>
          <a:bodyPr/>
          <a:lstStyle/>
          <a:p>
            <a:pPr>
              <a:lnSpc>
                <a:spcPct val="100000"/>
              </a:lnSpc>
            </a:pPr>
            <a:r>
              <a:rPr lang="en-US" sz="3200" b="1" dirty="0"/>
              <a:t>BBO</a:t>
            </a:r>
            <a:br>
              <a:rPr lang="en-US" sz="3200" dirty="0"/>
            </a:br>
            <a:r>
              <a:rPr lang="en-US" sz="2400" dirty="0"/>
              <a:t>Prior to April 2024, Virtual Streaming Providers (vMVPD) Were Included in Nielsen’s Streaming </a:t>
            </a:r>
            <a:r>
              <a:rPr lang="en-US" sz="2400" b="1" dirty="0"/>
              <a:t>(BBO) </a:t>
            </a:r>
            <a:r>
              <a:rPr lang="en-US" sz="2400" dirty="0"/>
              <a:t>Numbers</a:t>
            </a:r>
            <a:br>
              <a:rPr lang="en-US" sz="2400" dirty="0"/>
            </a:br>
            <a:r>
              <a:rPr lang="en-US" sz="2400" dirty="0"/>
              <a:t>From April 2024 And On, Virtual MVPDs are Not Part of Nielsen’s Streaming Only HH</a:t>
            </a:r>
            <a:endParaRPr lang="en-US" sz="3200" dirty="0"/>
          </a:p>
        </p:txBody>
      </p:sp>
      <p:sp>
        <p:nvSpPr>
          <p:cNvPr id="4" name="Slide Number Placeholder 3"/>
          <p:cNvSpPr>
            <a:spLocks noGrp="1"/>
          </p:cNvSpPr>
          <p:nvPr>
            <p:ph type="sldNum" sz="quarter" idx="12"/>
          </p:nvPr>
        </p:nvSpPr>
        <p:spPr/>
        <p:txBody>
          <a:bodyPr/>
          <a:lstStyle/>
          <a:p>
            <a:fld id="{BB88B489-69ED-4F0A-A940-13A5E0BFFCBC}" type="slidenum">
              <a:rPr lang="en-US" smtClean="0"/>
              <a:pPr/>
              <a:t>37</a:t>
            </a:fld>
            <a:endParaRPr lang="en-US" dirty="0"/>
          </a:p>
        </p:txBody>
      </p:sp>
      <p:sp>
        <p:nvSpPr>
          <p:cNvPr id="5" name="Text Placeholder 4"/>
          <p:cNvSpPr>
            <a:spLocks noGrp="1"/>
          </p:cNvSpPr>
          <p:nvPr>
            <p:ph type="body" sz="quarter" idx="13"/>
          </p:nvPr>
        </p:nvSpPr>
        <p:spPr>
          <a:xfrm>
            <a:off x="381000" y="6511726"/>
            <a:ext cx="8658305" cy="246221"/>
          </a:xfrm>
        </p:spPr>
        <p:txBody>
          <a:bodyPr/>
          <a:lstStyle/>
          <a:p>
            <a:r>
              <a:rPr lang="en-US" dirty="0"/>
              <a:t>Source: GfK TVB Video Media Devices and Usage 2024 Study. </a:t>
            </a:r>
          </a:p>
        </p:txBody>
      </p:sp>
      <p:sp>
        <p:nvSpPr>
          <p:cNvPr id="6" name="TextBox 5">
            <a:extLst>
              <a:ext uri="{FF2B5EF4-FFF2-40B4-BE49-F238E27FC236}">
                <a16:creationId xmlns:a16="http://schemas.microsoft.com/office/drawing/2014/main" id="{5819405A-1293-01DF-8827-8E1B054406FC}"/>
              </a:ext>
            </a:extLst>
          </p:cNvPr>
          <p:cNvSpPr txBox="1"/>
          <p:nvPr/>
        </p:nvSpPr>
        <p:spPr>
          <a:xfrm>
            <a:off x="2057400" y="2354836"/>
            <a:ext cx="2710999" cy="923330"/>
          </a:xfrm>
          <a:prstGeom prst="rect">
            <a:avLst/>
          </a:prstGeom>
          <a:noFill/>
        </p:spPr>
        <p:txBody>
          <a:bodyPr wrap="none" rtlCol="0">
            <a:spAutoFit/>
          </a:bodyPr>
          <a:lstStyle/>
          <a:p>
            <a:pPr algn="ctr"/>
            <a:r>
              <a:rPr lang="en-US" b="1" dirty="0"/>
              <a:t>Prior to April 2024 </a:t>
            </a:r>
          </a:p>
          <a:p>
            <a:pPr algn="ctr"/>
            <a:r>
              <a:rPr lang="en-US" dirty="0"/>
              <a:t>Elements Included in </a:t>
            </a:r>
          </a:p>
          <a:p>
            <a:pPr algn="ctr"/>
            <a:r>
              <a:rPr lang="en-US" dirty="0"/>
              <a:t>Nielsen Streaming (BBO)</a:t>
            </a:r>
            <a:endParaRPr lang="en-US" u="sng" dirty="0"/>
          </a:p>
        </p:txBody>
      </p:sp>
      <p:sp>
        <p:nvSpPr>
          <p:cNvPr id="9" name="TextBox 8">
            <a:extLst>
              <a:ext uri="{FF2B5EF4-FFF2-40B4-BE49-F238E27FC236}">
                <a16:creationId xmlns:a16="http://schemas.microsoft.com/office/drawing/2014/main" id="{EAE6B2E7-C4CB-0BE8-78E1-9396E8D1BAB1}"/>
              </a:ext>
            </a:extLst>
          </p:cNvPr>
          <p:cNvSpPr txBox="1"/>
          <p:nvPr/>
        </p:nvSpPr>
        <p:spPr>
          <a:xfrm>
            <a:off x="7813891" y="2354836"/>
            <a:ext cx="3041218" cy="923330"/>
          </a:xfrm>
          <a:prstGeom prst="rect">
            <a:avLst/>
          </a:prstGeom>
          <a:noFill/>
        </p:spPr>
        <p:txBody>
          <a:bodyPr wrap="none" rtlCol="0">
            <a:spAutoFit/>
          </a:bodyPr>
          <a:lstStyle/>
          <a:p>
            <a:pPr algn="ctr"/>
            <a:r>
              <a:rPr lang="en-US" b="1" dirty="0"/>
              <a:t>Starting with April 2024 </a:t>
            </a:r>
          </a:p>
          <a:p>
            <a:pPr algn="ctr"/>
            <a:r>
              <a:rPr lang="en-US" dirty="0"/>
              <a:t>Elements Included in </a:t>
            </a:r>
          </a:p>
          <a:p>
            <a:pPr algn="ctr"/>
            <a:r>
              <a:rPr lang="en-US" dirty="0"/>
              <a:t>Nielsen Streaming (BBO)</a:t>
            </a:r>
            <a:endParaRPr lang="en-US" u="sng" dirty="0"/>
          </a:p>
        </p:txBody>
      </p:sp>
      <p:graphicFrame>
        <p:nvGraphicFramePr>
          <p:cNvPr id="3" name="Table 2">
            <a:extLst>
              <a:ext uri="{FF2B5EF4-FFF2-40B4-BE49-F238E27FC236}">
                <a16:creationId xmlns:a16="http://schemas.microsoft.com/office/drawing/2014/main" id="{EADEB25B-068A-60F6-A51C-68957708A0D8}"/>
              </a:ext>
            </a:extLst>
          </p:cNvPr>
          <p:cNvGraphicFramePr>
            <a:graphicFrameLocks noGrp="1"/>
          </p:cNvGraphicFramePr>
          <p:nvPr/>
        </p:nvGraphicFramePr>
        <p:xfrm>
          <a:off x="762000" y="3556000"/>
          <a:ext cx="5257800" cy="18542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222024742"/>
                    </a:ext>
                  </a:extLst>
                </a:gridCol>
                <a:gridCol w="1371600">
                  <a:extLst>
                    <a:ext uri="{9D8B030D-6E8A-4147-A177-3AD203B41FA5}">
                      <a16:colId xmlns:a16="http://schemas.microsoft.com/office/drawing/2014/main" val="1048304762"/>
                    </a:ext>
                  </a:extLst>
                </a:gridCol>
              </a:tblGrid>
              <a:tr h="370840">
                <a:tc>
                  <a:txBody>
                    <a:bodyPr/>
                    <a:lstStyle/>
                    <a:p>
                      <a:endParaRPr lang="en-US" dirty="0"/>
                    </a:p>
                  </a:txBody>
                  <a:tcPr/>
                </a:tc>
                <a:tc>
                  <a:txBody>
                    <a:bodyPr/>
                    <a:lstStyle/>
                    <a:p>
                      <a:r>
                        <a:rPr lang="en-US" dirty="0"/>
                        <a:t> Included</a:t>
                      </a:r>
                    </a:p>
                  </a:txBody>
                  <a:tcPr/>
                </a:tc>
                <a:extLst>
                  <a:ext uri="{0D108BD9-81ED-4DB2-BD59-A6C34878D82A}">
                    <a16:rowId xmlns:a16="http://schemas.microsoft.com/office/drawing/2014/main" val="1241442840"/>
                  </a:ext>
                </a:extLst>
              </a:tr>
              <a:tr h="370840">
                <a:tc>
                  <a:txBody>
                    <a:bodyPr/>
                    <a:lstStyle/>
                    <a:p>
                      <a:r>
                        <a:rPr lang="en-US" dirty="0"/>
                        <a:t>Virtual Streaming Provider (vMVPD)</a:t>
                      </a:r>
                    </a:p>
                  </a:txBody>
                  <a:tcPr/>
                </a:tc>
                <a:tc>
                  <a:txBody>
                    <a:bodyPr/>
                    <a:lstStyle/>
                    <a:p>
                      <a:endParaRPr lang="en-US" dirty="0"/>
                    </a:p>
                  </a:txBody>
                  <a:tcPr/>
                </a:tc>
                <a:extLst>
                  <a:ext uri="{0D108BD9-81ED-4DB2-BD59-A6C34878D82A}">
                    <a16:rowId xmlns:a16="http://schemas.microsoft.com/office/drawing/2014/main" val="2379470216"/>
                  </a:ext>
                </a:extLst>
              </a:tr>
              <a:tr h="370840">
                <a:tc>
                  <a:txBody>
                    <a:bodyPr/>
                    <a:lstStyle/>
                    <a:p>
                      <a:r>
                        <a:rPr lang="en-US" dirty="0"/>
                        <a:t>Streaming Device Connected to TV</a:t>
                      </a:r>
                    </a:p>
                  </a:txBody>
                  <a:tcPr/>
                </a:tc>
                <a:tc>
                  <a:txBody>
                    <a:bodyPr/>
                    <a:lstStyle/>
                    <a:p>
                      <a:endParaRPr lang="en-US" dirty="0"/>
                    </a:p>
                  </a:txBody>
                  <a:tcPr/>
                </a:tc>
                <a:extLst>
                  <a:ext uri="{0D108BD9-81ED-4DB2-BD59-A6C34878D82A}">
                    <a16:rowId xmlns:a16="http://schemas.microsoft.com/office/drawing/2014/main" val="565754792"/>
                  </a:ext>
                </a:extLst>
              </a:tr>
              <a:tr h="370840">
                <a:tc>
                  <a:txBody>
                    <a:bodyPr/>
                    <a:lstStyle/>
                    <a:p>
                      <a:r>
                        <a:rPr lang="en-US" dirty="0"/>
                        <a:t>Streaming Through Smart TV</a:t>
                      </a:r>
                    </a:p>
                  </a:txBody>
                  <a:tcPr/>
                </a:tc>
                <a:tc>
                  <a:txBody>
                    <a:bodyPr/>
                    <a:lstStyle/>
                    <a:p>
                      <a:endParaRPr lang="en-US" dirty="0"/>
                    </a:p>
                  </a:txBody>
                  <a:tcPr/>
                </a:tc>
                <a:extLst>
                  <a:ext uri="{0D108BD9-81ED-4DB2-BD59-A6C34878D82A}">
                    <a16:rowId xmlns:a16="http://schemas.microsoft.com/office/drawing/2014/main" val="2024006410"/>
                  </a:ext>
                </a:extLst>
              </a:tr>
              <a:tr h="370840">
                <a:tc>
                  <a:txBody>
                    <a:bodyPr/>
                    <a:lstStyle/>
                    <a:p>
                      <a:r>
                        <a:rPr lang="en-US" dirty="0"/>
                        <a:t>Streaming through Gaming Console</a:t>
                      </a:r>
                    </a:p>
                  </a:txBody>
                  <a:tcPr/>
                </a:tc>
                <a:tc>
                  <a:txBody>
                    <a:bodyPr/>
                    <a:lstStyle/>
                    <a:p>
                      <a:endParaRPr lang="en-US" dirty="0"/>
                    </a:p>
                  </a:txBody>
                  <a:tcPr/>
                </a:tc>
                <a:extLst>
                  <a:ext uri="{0D108BD9-81ED-4DB2-BD59-A6C34878D82A}">
                    <a16:rowId xmlns:a16="http://schemas.microsoft.com/office/drawing/2014/main" val="318284591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46ECE3D4-AD27-B780-EE9F-DDEEEACDC111}"/>
                  </a:ext>
                </a:extLst>
              </p14:cNvPr>
              <p14:cNvContentPartPr/>
              <p14:nvPr/>
            </p14:nvContentPartPr>
            <p14:xfrm>
              <a:off x="5220661" y="5146772"/>
              <a:ext cx="379080" cy="182160"/>
            </p14:xfrm>
          </p:contentPart>
        </mc:Choice>
        <mc:Fallback xmlns="">
          <p:pic>
            <p:nvPicPr>
              <p:cNvPr id="15" name="Ink 14">
                <a:extLst>
                  <a:ext uri="{FF2B5EF4-FFF2-40B4-BE49-F238E27FC236}">
                    <a16:creationId xmlns:a16="http://schemas.microsoft.com/office/drawing/2014/main" id="{46ECE3D4-AD27-B780-EE9F-DDEEEACDC111}"/>
                  </a:ext>
                </a:extLst>
              </p:cNvPr>
              <p:cNvPicPr/>
              <p:nvPr/>
            </p:nvPicPr>
            <p:blipFill>
              <a:blip r:embed="rId4"/>
              <a:stretch>
                <a:fillRect/>
              </a:stretch>
            </p:blipFill>
            <p:spPr>
              <a:xfrm>
                <a:off x="5201581" y="512773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73D7629C-1D52-A1BB-395D-5C2F16CF99C6}"/>
                  </a:ext>
                </a:extLst>
              </p14:cNvPr>
              <p14:cNvContentPartPr/>
              <p14:nvPr/>
            </p14:nvContentPartPr>
            <p14:xfrm>
              <a:off x="5259720" y="4736012"/>
              <a:ext cx="379080" cy="182160"/>
            </p14:xfrm>
          </p:contentPart>
        </mc:Choice>
        <mc:Fallback xmlns="">
          <p:pic>
            <p:nvPicPr>
              <p:cNvPr id="17" name="Ink 16">
                <a:extLst>
                  <a:ext uri="{FF2B5EF4-FFF2-40B4-BE49-F238E27FC236}">
                    <a16:creationId xmlns:a16="http://schemas.microsoft.com/office/drawing/2014/main" id="{73D7629C-1D52-A1BB-395D-5C2F16CF99C6}"/>
                  </a:ext>
                </a:extLst>
              </p:cNvPr>
              <p:cNvPicPr/>
              <p:nvPr/>
            </p:nvPicPr>
            <p:blipFill>
              <a:blip r:embed="rId4"/>
              <a:stretch>
                <a:fillRect/>
              </a:stretch>
            </p:blipFill>
            <p:spPr>
              <a:xfrm>
                <a:off x="5240640" y="471697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8" name="Ink 17">
                <a:extLst>
                  <a:ext uri="{FF2B5EF4-FFF2-40B4-BE49-F238E27FC236}">
                    <a16:creationId xmlns:a16="http://schemas.microsoft.com/office/drawing/2014/main" id="{89D45E34-922E-8E07-52FE-645C715BA49A}"/>
                  </a:ext>
                </a:extLst>
              </p14:cNvPr>
              <p14:cNvContentPartPr/>
              <p14:nvPr/>
            </p14:nvContentPartPr>
            <p14:xfrm>
              <a:off x="5259720" y="4384772"/>
              <a:ext cx="379080" cy="182160"/>
            </p14:xfrm>
          </p:contentPart>
        </mc:Choice>
        <mc:Fallback xmlns="">
          <p:pic>
            <p:nvPicPr>
              <p:cNvPr id="18" name="Ink 17">
                <a:extLst>
                  <a:ext uri="{FF2B5EF4-FFF2-40B4-BE49-F238E27FC236}">
                    <a16:creationId xmlns:a16="http://schemas.microsoft.com/office/drawing/2014/main" id="{89D45E34-922E-8E07-52FE-645C715BA49A}"/>
                  </a:ext>
                </a:extLst>
              </p:cNvPr>
              <p:cNvPicPr/>
              <p:nvPr/>
            </p:nvPicPr>
            <p:blipFill>
              <a:blip r:embed="rId4"/>
              <a:stretch>
                <a:fillRect/>
              </a:stretch>
            </p:blipFill>
            <p:spPr>
              <a:xfrm>
                <a:off x="5240640" y="436573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9" name="Ink 18">
                <a:extLst>
                  <a:ext uri="{FF2B5EF4-FFF2-40B4-BE49-F238E27FC236}">
                    <a16:creationId xmlns:a16="http://schemas.microsoft.com/office/drawing/2014/main" id="{9FE3B2D8-5082-6463-5761-17830D2DADE8}"/>
                  </a:ext>
                </a:extLst>
              </p14:cNvPr>
              <p14:cNvContentPartPr/>
              <p14:nvPr/>
            </p14:nvContentPartPr>
            <p14:xfrm>
              <a:off x="5257800" y="4003772"/>
              <a:ext cx="379080" cy="182160"/>
            </p14:xfrm>
          </p:contentPart>
        </mc:Choice>
        <mc:Fallback xmlns="">
          <p:pic>
            <p:nvPicPr>
              <p:cNvPr id="19" name="Ink 18">
                <a:extLst>
                  <a:ext uri="{FF2B5EF4-FFF2-40B4-BE49-F238E27FC236}">
                    <a16:creationId xmlns:a16="http://schemas.microsoft.com/office/drawing/2014/main" id="{9FE3B2D8-5082-6463-5761-17830D2DADE8}"/>
                  </a:ext>
                </a:extLst>
              </p:cNvPr>
              <p:cNvPicPr/>
              <p:nvPr/>
            </p:nvPicPr>
            <p:blipFill>
              <a:blip r:embed="rId4"/>
              <a:stretch>
                <a:fillRect/>
              </a:stretch>
            </p:blipFill>
            <p:spPr>
              <a:xfrm>
                <a:off x="5238720" y="3984730"/>
                <a:ext cx="416880" cy="219885"/>
              </a:xfrm>
              <a:prstGeom prst="rect">
                <a:avLst/>
              </a:prstGeom>
            </p:spPr>
          </p:pic>
        </mc:Fallback>
      </mc:AlternateContent>
      <p:graphicFrame>
        <p:nvGraphicFramePr>
          <p:cNvPr id="20" name="Table 19">
            <a:extLst>
              <a:ext uri="{FF2B5EF4-FFF2-40B4-BE49-F238E27FC236}">
                <a16:creationId xmlns:a16="http://schemas.microsoft.com/office/drawing/2014/main" id="{F75F2306-1860-9FC9-FCFB-61DF771DE38A}"/>
              </a:ext>
            </a:extLst>
          </p:cNvPr>
          <p:cNvGraphicFramePr>
            <a:graphicFrameLocks noGrp="1"/>
          </p:cNvGraphicFramePr>
          <p:nvPr/>
        </p:nvGraphicFramePr>
        <p:xfrm>
          <a:off x="6705600" y="3546572"/>
          <a:ext cx="5257800" cy="18542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222024742"/>
                    </a:ext>
                  </a:extLst>
                </a:gridCol>
                <a:gridCol w="1371600">
                  <a:extLst>
                    <a:ext uri="{9D8B030D-6E8A-4147-A177-3AD203B41FA5}">
                      <a16:colId xmlns:a16="http://schemas.microsoft.com/office/drawing/2014/main" val="1048304762"/>
                    </a:ext>
                  </a:extLst>
                </a:gridCol>
              </a:tblGrid>
              <a:tr h="370840">
                <a:tc>
                  <a:txBody>
                    <a:bodyPr/>
                    <a:lstStyle/>
                    <a:p>
                      <a:endParaRPr lang="en-US" dirty="0"/>
                    </a:p>
                  </a:txBody>
                  <a:tcPr/>
                </a:tc>
                <a:tc>
                  <a:txBody>
                    <a:bodyPr/>
                    <a:lstStyle/>
                    <a:p>
                      <a:r>
                        <a:rPr lang="en-US" dirty="0"/>
                        <a:t> Included</a:t>
                      </a:r>
                    </a:p>
                  </a:txBody>
                  <a:tcPr/>
                </a:tc>
                <a:extLst>
                  <a:ext uri="{0D108BD9-81ED-4DB2-BD59-A6C34878D82A}">
                    <a16:rowId xmlns:a16="http://schemas.microsoft.com/office/drawing/2014/main" val="1241442840"/>
                  </a:ext>
                </a:extLst>
              </a:tr>
              <a:tr h="370840">
                <a:tc>
                  <a:txBody>
                    <a:bodyPr/>
                    <a:lstStyle/>
                    <a:p>
                      <a:r>
                        <a:rPr lang="en-US" dirty="0"/>
                        <a:t>Virtual Streaming Provider (vMVPD)</a:t>
                      </a:r>
                    </a:p>
                  </a:txBody>
                  <a:tcPr/>
                </a:tc>
                <a:tc>
                  <a:txBody>
                    <a:bodyPr/>
                    <a:lstStyle/>
                    <a:p>
                      <a:endParaRPr lang="en-US" dirty="0"/>
                    </a:p>
                  </a:txBody>
                  <a:tcPr/>
                </a:tc>
                <a:extLst>
                  <a:ext uri="{0D108BD9-81ED-4DB2-BD59-A6C34878D82A}">
                    <a16:rowId xmlns:a16="http://schemas.microsoft.com/office/drawing/2014/main" val="2379470216"/>
                  </a:ext>
                </a:extLst>
              </a:tr>
              <a:tr h="370840">
                <a:tc>
                  <a:txBody>
                    <a:bodyPr/>
                    <a:lstStyle/>
                    <a:p>
                      <a:r>
                        <a:rPr lang="en-US" dirty="0"/>
                        <a:t>Streaming Device Connected to TV</a:t>
                      </a:r>
                    </a:p>
                  </a:txBody>
                  <a:tcPr/>
                </a:tc>
                <a:tc>
                  <a:txBody>
                    <a:bodyPr/>
                    <a:lstStyle/>
                    <a:p>
                      <a:endParaRPr lang="en-US" dirty="0"/>
                    </a:p>
                  </a:txBody>
                  <a:tcPr/>
                </a:tc>
                <a:extLst>
                  <a:ext uri="{0D108BD9-81ED-4DB2-BD59-A6C34878D82A}">
                    <a16:rowId xmlns:a16="http://schemas.microsoft.com/office/drawing/2014/main" val="565754792"/>
                  </a:ext>
                </a:extLst>
              </a:tr>
              <a:tr h="370840">
                <a:tc>
                  <a:txBody>
                    <a:bodyPr/>
                    <a:lstStyle/>
                    <a:p>
                      <a:r>
                        <a:rPr lang="en-US" dirty="0"/>
                        <a:t>Streaming Through Smart TV</a:t>
                      </a:r>
                    </a:p>
                  </a:txBody>
                  <a:tcPr/>
                </a:tc>
                <a:tc>
                  <a:txBody>
                    <a:bodyPr/>
                    <a:lstStyle/>
                    <a:p>
                      <a:endParaRPr lang="en-US" dirty="0"/>
                    </a:p>
                  </a:txBody>
                  <a:tcPr/>
                </a:tc>
                <a:extLst>
                  <a:ext uri="{0D108BD9-81ED-4DB2-BD59-A6C34878D82A}">
                    <a16:rowId xmlns:a16="http://schemas.microsoft.com/office/drawing/2014/main" val="2024006410"/>
                  </a:ext>
                </a:extLst>
              </a:tr>
              <a:tr h="370840">
                <a:tc>
                  <a:txBody>
                    <a:bodyPr/>
                    <a:lstStyle/>
                    <a:p>
                      <a:r>
                        <a:rPr lang="en-US" dirty="0"/>
                        <a:t>Streaming through Gaming Console</a:t>
                      </a:r>
                    </a:p>
                  </a:txBody>
                  <a:tcPr/>
                </a:tc>
                <a:tc>
                  <a:txBody>
                    <a:bodyPr/>
                    <a:lstStyle/>
                    <a:p>
                      <a:endParaRPr lang="en-US" dirty="0"/>
                    </a:p>
                  </a:txBody>
                  <a:tcPr/>
                </a:tc>
                <a:extLst>
                  <a:ext uri="{0D108BD9-81ED-4DB2-BD59-A6C34878D82A}">
                    <a16:rowId xmlns:a16="http://schemas.microsoft.com/office/drawing/2014/main" val="3182845918"/>
                  </a:ext>
                </a:extLst>
              </a:tr>
            </a:tbl>
          </a:graphicData>
        </a:graphic>
      </p:graphicFrame>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8F2C8CD4-759B-93F7-06D3-F1902BA3DFDC}"/>
                  </a:ext>
                </a:extLst>
              </p14:cNvPr>
              <p14:cNvContentPartPr/>
              <p14:nvPr/>
            </p14:nvContentPartPr>
            <p14:xfrm>
              <a:off x="11164261" y="5137344"/>
              <a:ext cx="379080" cy="182160"/>
            </p14:xfrm>
          </p:contentPart>
        </mc:Choice>
        <mc:Fallback xmlns="">
          <p:pic>
            <p:nvPicPr>
              <p:cNvPr id="21" name="Ink 20">
                <a:extLst>
                  <a:ext uri="{FF2B5EF4-FFF2-40B4-BE49-F238E27FC236}">
                    <a16:creationId xmlns:a16="http://schemas.microsoft.com/office/drawing/2014/main" id="{8F2C8CD4-759B-93F7-06D3-F1902BA3DFDC}"/>
                  </a:ext>
                </a:extLst>
              </p:cNvPr>
              <p:cNvPicPr/>
              <p:nvPr/>
            </p:nvPicPr>
            <p:blipFill>
              <a:blip r:embed="rId4"/>
              <a:stretch>
                <a:fillRect/>
              </a:stretch>
            </p:blipFill>
            <p:spPr>
              <a:xfrm>
                <a:off x="11145181" y="5118302"/>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2" name="Ink 21">
                <a:extLst>
                  <a:ext uri="{FF2B5EF4-FFF2-40B4-BE49-F238E27FC236}">
                    <a16:creationId xmlns:a16="http://schemas.microsoft.com/office/drawing/2014/main" id="{67D3563B-25EF-00A7-1DC1-7954E4D31DB9}"/>
                  </a:ext>
                </a:extLst>
              </p14:cNvPr>
              <p14:cNvContentPartPr/>
              <p14:nvPr/>
            </p14:nvContentPartPr>
            <p14:xfrm>
              <a:off x="11203320" y="4726584"/>
              <a:ext cx="379080" cy="182160"/>
            </p14:xfrm>
          </p:contentPart>
        </mc:Choice>
        <mc:Fallback xmlns="">
          <p:pic>
            <p:nvPicPr>
              <p:cNvPr id="22" name="Ink 21">
                <a:extLst>
                  <a:ext uri="{FF2B5EF4-FFF2-40B4-BE49-F238E27FC236}">
                    <a16:creationId xmlns:a16="http://schemas.microsoft.com/office/drawing/2014/main" id="{67D3563B-25EF-00A7-1DC1-7954E4D31DB9}"/>
                  </a:ext>
                </a:extLst>
              </p:cNvPr>
              <p:cNvPicPr/>
              <p:nvPr/>
            </p:nvPicPr>
            <p:blipFill>
              <a:blip r:embed="rId4"/>
              <a:stretch>
                <a:fillRect/>
              </a:stretch>
            </p:blipFill>
            <p:spPr>
              <a:xfrm>
                <a:off x="11184240" y="4707542"/>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3" name="Ink 22">
                <a:extLst>
                  <a:ext uri="{FF2B5EF4-FFF2-40B4-BE49-F238E27FC236}">
                    <a16:creationId xmlns:a16="http://schemas.microsoft.com/office/drawing/2014/main" id="{ACA62CA7-94DC-2250-6D9E-CA0787BDF6AD}"/>
                  </a:ext>
                </a:extLst>
              </p14:cNvPr>
              <p14:cNvContentPartPr/>
              <p14:nvPr/>
            </p14:nvContentPartPr>
            <p14:xfrm>
              <a:off x="11203320" y="4375344"/>
              <a:ext cx="379080" cy="182160"/>
            </p14:xfrm>
          </p:contentPart>
        </mc:Choice>
        <mc:Fallback xmlns="">
          <p:pic>
            <p:nvPicPr>
              <p:cNvPr id="23" name="Ink 22">
                <a:extLst>
                  <a:ext uri="{FF2B5EF4-FFF2-40B4-BE49-F238E27FC236}">
                    <a16:creationId xmlns:a16="http://schemas.microsoft.com/office/drawing/2014/main" id="{ACA62CA7-94DC-2250-6D9E-CA0787BDF6AD}"/>
                  </a:ext>
                </a:extLst>
              </p:cNvPr>
              <p:cNvPicPr/>
              <p:nvPr/>
            </p:nvPicPr>
            <p:blipFill>
              <a:blip r:embed="rId4"/>
              <a:stretch>
                <a:fillRect/>
              </a:stretch>
            </p:blipFill>
            <p:spPr>
              <a:xfrm>
                <a:off x="11184240" y="4356302"/>
                <a:ext cx="416880" cy="219885"/>
              </a:xfrm>
              <a:prstGeom prst="rect">
                <a:avLst/>
              </a:prstGeom>
            </p:spPr>
          </p:pic>
        </mc:Fallback>
      </mc:AlternateContent>
      <p:grpSp>
        <p:nvGrpSpPr>
          <p:cNvPr id="25" name="Group 24">
            <a:extLst>
              <a:ext uri="{FF2B5EF4-FFF2-40B4-BE49-F238E27FC236}">
                <a16:creationId xmlns:a16="http://schemas.microsoft.com/office/drawing/2014/main" id="{4DEE236C-34E2-5990-C946-BDEFB5C3523A}"/>
              </a:ext>
            </a:extLst>
          </p:cNvPr>
          <p:cNvGrpSpPr/>
          <p:nvPr/>
        </p:nvGrpSpPr>
        <p:grpSpPr>
          <a:xfrm>
            <a:off x="11203320" y="3963420"/>
            <a:ext cx="231437" cy="262863"/>
            <a:chOff x="4937837" y="3978427"/>
            <a:chExt cx="283680" cy="322200"/>
          </a:xfrm>
        </p:grpSpPr>
        <mc:AlternateContent xmlns:mc="http://schemas.openxmlformats.org/markup-compatibility/2006" xmlns:p14="http://schemas.microsoft.com/office/powerpoint/2010/main">
          <mc:Choice Requires="p14">
            <p:contentPart p14:bwMode="auto" r:id="rId11">
              <p14:nvContentPartPr>
                <p14:cNvPr id="26" name="Ink 25">
                  <a:extLst>
                    <a:ext uri="{FF2B5EF4-FFF2-40B4-BE49-F238E27FC236}">
                      <a16:creationId xmlns:a16="http://schemas.microsoft.com/office/drawing/2014/main" id="{98235935-C8ED-5884-4EE9-38B08C256B59}"/>
                    </a:ext>
                  </a:extLst>
                </p14:cNvPr>
                <p14:cNvContentPartPr/>
                <p14:nvPr/>
              </p14:nvContentPartPr>
              <p14:xfrm>
                <a:off x="4973477" y="3990667"/>
                <a:ext cx="223920" cy="309960"/>
              </p14:xfrm>
            </p:contentPart>
          </mc:Choice>
          <mc:Fallback xmlns="">
            <p:pic>
              <p:nvPicPr>
                <p:cNvPr id="26" name="Ink 25">
                  <a:extLst>
                    <a:ext uri="{FF2B5EF4-FFF2-40B4-BE49-F238E27FC236}">
                      <a16:creationId xmlns:a16="http://schemas.microsoft.com/office/drawing/2014/main" id="{98235935-C8ED-5884-4EE9-38B08C256B59}"/>
                    </a:ext>
                  </a:extLst>
                </p:cNvPr>
                <p:cNvPicPr/>
                <p:nvPr/>
              </p:nvPicPr>
              <p:blipFill>
                <a:blip r:embed="rId12"/>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7" name="Ink 26">
                  <a:extLst>
                    <a:ext uri="{FF2B5EF4-FFF2-40B4-BE49-F238E27FC236}">
                      <a16:creationId xmlns:a16="http://schemas.microsoft.com/office/drawing/2014/main" id="{FA6A1BB2-55C5-14F4-5E33-32BDD953BA46}"/>
                    </a:ext>
                  </a:extLst>
                </p14:cNvPr>
                <p14:cNvContentPartPr/>
                <p14:nvPr/>
              </p14:nvContentPartPr>
              <p14:xfrm>
                <a:off x="4937837" y="3978427"/>
                <a:ext cx="283680" cy="315360"/>
              </p14:xfrm>
            </p:contentPart>
          </mc:Choice>
          <mc:Fallback xmlns="">
            <p:pic>
              <p:nvPicPr>
                <p:cNvPr id="27" name="Ink 26">
                  <a:extLst>
                    <a:ext uri="{FF2B5EF4-FFF2-40B4-BE49-F238E27FC236}">
                      <a16:creationId xmlns:a16="http://schemas.microsoft.com/office/drawing/2014/main" id="{FA6A1BB2-55C5-14F4-5E33-32BDD953BA46}"/>
                    </a:ext>
                  </a:extLst>
                </p:cNvPr>
                <p:cNvPicPr/>
                <p:nvPr/>
              </p:nvPicPr>
              <p:blipFill>
                <a:blip r:embed="rId14"/>
                <a:stretch>
                  <a:fillRect/>
                </a:stretch>
              </p:blipFill>
              <p:spPr>
                <a:xfrm>
                  <a:off x="4914454" y="3955051"/>
                  <a:ext cx="330004" cy="361672"/>
                </a:xfrm>
                <a:prstGeom prst="rect">
                  <a:avLst/>
                </a:prstGeom>
              </p:spPr>
            </p:pic>
          </mc:Fallback>
        </mc:AlternateContent>
      </p:grpSp>
    </p:spTree>
    <p:extLst>
      <p:ext uri="{BB962C8B-B14F-4D97-AF65-F5344CB8AC3E}">
        <p14:creationId xmlns:p14="http://schemas.microsoft.com/office/powerpoint/2010/main" val="3950345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2192000" cy="1311128"/>
          </a:xfrm>
        </p:spPr>
        <p:txBody>
          <a:bodyPr/>
          <a:lstStyle/>
          <a:p>
            <a:r>
              <a:rPr lang="en-US" sz="3600" dirty="0"/>
              <a:t>Over-the-Air Only Households:</a:t>
            </a:r>
            <a:br>
              <a:rPr lang="en-US" sz="3200" dirty="0"/>
            </a:br>
            <a:r>
              <a:rPr lang="en-US" sz="2600" dirty="0"/>
              <a:t>From April 2024 And On, Virtual MVPDs in the Metered Market (56 Markets)</a:t>
            </a:r>
            <a:br>
              <a:rPr lang="en-US" sz="2600" dirty="0"/>
            </a:br>
            <a:r>
              <a:rPr lang="en-US" sz="2600" dirty="0"/>
              <a:t>are not part of Nielsen’s OTA Only HH</a:t>
            </a:r>
          </a:p>
        </p:txBody>
      </p:sp>
      <p:sp>
        <p:nvSpPr>
          <p:cNvPr id="4" name="Slide Number Placeholder 3"/>
          <p:cNvSpPr>
            <a:spLocks noGrp="1"/>
          </p:cNvSpPr>
          <p:nvPr>
            <p:ph type="sldNum" sz="quarter" idx="12"/>
          </p:nvPr>
        </p:nvSpPr>
        <p:spPr/>
        <p:txBody>
          <a:bodyPr/>
          <a:lstStyle/>
          <a:p>
            <a:fld id="{BB88B489-69ED-4F0A-A940-13A5E0BFFCBC}" type="slidenum">
              <a:rPr lang="en-US" smtClean="0"/>
              <a:pPr/>
              <a:t>38</a:t>
            </a:fld>
            <a:endParaRPr lang="en-US" dirty="0"/>
          </a:p>
        </p:txBody>
      </p:sp>
      <p:sp>
        <p:nvSpPr>
          <p:cNvPr id="5" name="Text Placeholder 4"/>
          <p:cNvSpPr>
            <a:spLocks noGrp="1"/>
          </p:cNvSpPr>
          <p:nvPr>
            <p:ph type="body" sz="quarter" idx="13"/>
          </p:nvPr>
        </p:nvSpPr>
        <p:spPr>
          <a:xfrm>
            <a:off x="381000" y="6511726"/>
            <a:ext cx="8658305" cy="246221"/>
          </a:xfrm>
        </p:spPr>
        <p:txBody>
          <a:bodyPr/>
          <a:lstStyle/>
          <a:p>
            <a:r>
              <a:rPr lang="en-US" dirty="0"/>
              <a:t>Source: GfK TVB Video Media Devices and Usage 2024 Study.</a:t>
            </a:r>
          </a:p>
        </p:txBody>
      </p:sp>
      <p:sp>
        <p:nvSpPr>
          <p:cNvPr id="6" name="TextBox 5">
            <a:extLst>
              <a:ext uri="{FF2B5EF4-FFF2-40B4-BE49-F238E27FC236}">
                <a16:creationId xmlns:a16="http://schemas.microsoft.com/office/drawing/2014/main" id="{5819405A-1293-01DF-8827-8E1B054406FC}"/>
              </a:ext>
            </a:extLst>
          </p:cNvPr>
          <p:cNvSpPr txBox="1"/>
          <p:nvPr/>
        </p:nvSpPr>
        <p:spPr>
          <a:xfrm>
            <a:off x="1730445" y="1754273"/>
            <a:ext cx="3521925" cy="923330"/>
          </a:xfrm>
          <a:prstGeom prst="rect">
            <a:avLst/>
          </a:prstGeom>
          <a:noFill/>
        </p:spPr>
        <p:txBody>
          <a:bodyPr wrap="none" rtlCol="0">
            <a:spAutoFit/>
          </a:bodyPr>
          <a:lstStyle/>
          <a:p>
            <a:pPr algn="ctr"/>
            <a:r>
              <a:rPr lang="en-US" b="1" dirty="0"/>
              <a:t>Prior to April 2024</a:t>
            </a:r>
          </a:p>
          <a:p>
            <a:pPr algn="ctr"/>
            <a:r>
              <a:rPr lang="en-US" dirty="0"/>
              <a:t>Elements Included in</a:t>
            </a:r>
          </a:p>
          <a:p>
            <a:pPr algn="ctr"/>
            <a:r>
              <a:rPr lang="en-US" dirty="0"/>
              <a:t>Nielsen Over-the-Air Only Homes</a:t>
            </a:r>
            <a:endParaRPr lang="en-US" u="sng" dirty="0"/>
          </a:p>
        </p:txBody>
      </p:sp>
      <p:sp>
        <p:nvSpPr>
          <p:cNvPr id="9" name="TextBox 8">
            <a:extLst>
              <a:ext uri="{FF2B5EF4-FFF2-40B4-BE49-F238E27FC236}">
                <a16:creationId xmlns:a16="http://schemas.microsoft.com/office/drawing/2014/main" id="{EAE6B2E7-C4CB-0BE8-78E1-9396E8D1BAB1}"/>
              </a:ext>
            </a:extLst>
          </p:cNvPr>
          <p:cNvSpPr txBox="1"/>
          <p:nvPr/>
        </p:nvSpPr>
        <p:spPr>
          <a:xfrm>
            <a:off x="7456702" y="1754273"/>
            <a:ext cx="3521925" cy="923330"/>
          </a:xfrm>
          <a:prstGeom prst="rect">
            <a:avLst/>
          </a:prstGeom>
          <a:noFill/>
        </p:spPr>
        <p:txBody>
          <a:bodyPr wrap="none" rtlCol="0">
            <a:spAutoFit/>
          </a:bodyPr>
          <a:lstStyle/>
          <a:p>
            <a:pPr algn="ctr"/>
            <a:r>
              <a:rPr lang="en-US" b="1" dirty="0"/>
              <a:t>Starting with April 2024</a:t>
            </a:r>
          </a:p>
          <a:p>
            <a:pPr algn="ctr"/>
            <a:r>
              <a:rPr lang="en-US" dirty="0"/>
              <a:t>Elements Included in</a:t>
            </a:r>
          </a:p>
          <a:p>
            <a:pPr algn="ctr"/>
            <a:r>
              <a:rPr lang="en-US" dirty="0"/>
              <a:t>Nielsen Over-the-Air Only Homes</a:t>
            </a:r>
            <a:endParaRPr lang="en-US" u="sng" dirty="0"/>
          </a:p>
        </p:txBody>
      </p:sp>
      <p:graphicFrame>
        <p:nvGraphicFramePr>
          <p:cNvPr id="3" name="Table 2">
            <a:extLst>
              <a:ext uri="{FF2B5EF4-FFF2-40B4-BE49-F238E27FC236}">
                <a16:creationId xmlns:a16="http://schemas.microsoft.com/office/drawing/2014/main" id="{EADEB25B-068A-60F6-A51C-68957708A0D8}"/>
              </a:ext>
            </a:extLst>
          </p:cNvPr>
          <p:cNvGraphicFramePr>
            <a:graphicFrameLocks noGrp="1"/>
          </p:cNvGraphicFramePr>
          <p:nvPr/>
        </p:nvGraphicFramePr>
        <p:xfrm>
          <a:off x="762000" y="2743200"/>
          <a:ext cx="5257800" cy="259588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222024742"/>
                    </a:ext>
                  </a:extLst>
                </a:gridCol>
                <a:gridCol w="1371600">
                  <a:extLst>
                    <a:ext uri="{9D8B030D-6E8A-4147-A177-3AD203B41FA5}">
                      <a16:colId xmlns:a16="http://schemas.microsoft.com/office/drawing/2014/main" val="1048304762"/>
                    </a:ext>
                  </a:extLst>
                </a:gridCol>
              </a:tblGrid>
              <a:tr h="370840">
                <a:tc>
                  <a:txBody>
                    <a:bodyPr/>
                    <a:lstStyle/>
                    <a:p>
                      <a:endParaRPr lang="en-US" dirty="0"/>
                    </a:p>
                  </a:txBody>
                  <a:tcPr/>
                </a:tc>
                <a:tc>
                  <a:txBody>
                    <a:bodyPr/>
                    <a:lstStyle/>
                    <a:p>
                      <a:r>
                        <a:rPr lang="en-US" dirty="0"/>
                        <a:t> Included</a:t>
                      </a:r>
                    </a:p>
                  </a:txBody>
                  <a:tcPr/>
                </a:tc>
                <a:extLst>
                  <a:ext uri="{0D108BD9-81ED-4DB2-BD59-A6C34878D82A}">
                    <a16:rowId xmlns:a16="http://schemas.microsoft.com/office/drawing/2014/main" val="1241442840"/>
                  </a:ext>
                </a:extLst>
              </a:tr>
              <a:tr h="370840">
                <a:tc>
                  <a:txBody>
                    <a:bodyPr/>
                    <a:lstStyle/>
                    <a:p>
                      <a:r>
                        <a:rPr lang="en-US" dirty="0"/>
                        <a:t>Cable</a:t>
                      </a:r>
                    </a:p>
                  </a:txBody>
                  <a:tcPr/>
                </a:tc>
                <a:tc>
                  <a:txBody>
                    <a:bodyPr/>
                    <a:lstStyle/>
                    <a:p>
                      <a:endParaRPr lang="en-US" dirty="0"/>
                    </a:p>
                  </a:txBody>
                  <a:tcPr/>
                </a:tc>
                <a:extLst>
                  <a:ext uri="{0D108BD9-81ED-4DB2-BD59-A6C34878D82A}">
                    <a16:rowId xmlns:a16="http://schemas.microsoft.com/office/drawing/2014/main" val="3069084593"/>
                  </a:ext>
                </a:extLst>
              </a:tr>
              <a:tr h="370840">
                <a:tc>
                  <a:txBody>
                    <a:bodyPr/>
                    <a:lstStyle/>
                    <a:p>
                      <a:r>
                        <a:rPr lang="en-US" dirty="0"/>
                        <a:t>Satellite</a:t>
                      </a:r>
                    </a:p>
                  </a:txBody>
                  <a:tcPr/>
                </a:tc>
                <a:tc>
                  <a:txBody>
                    <a:bodyPr/>
                    <a:lstStyle/>
                    <a:p>
                      <a:endParaRPr lang="en-US" dirty="0"/>
                    </a:p>
                  </a:txBody>
                  <a:tcPr/>
                </a:tc>
                <a:extLst>
                  <a:ext uri="{0D108BD9-81ED-4DB2-BD59-A6C34878D82A}">
                    <a16:rowId xmlns:a16="http://schemas.microsoft.com/office/drawing/2014/main" val="4292603619"/>
                  </a:ext>
                </a:extLst>
              </a:tr>
              <a:tr h="370840">
                <a:tc>
                  <a:txBody>
                    <a:bodyPr/>
                    <a:lstStyle/>
                    <a:p>
                      <a:r>
                        <a:rPr lang="en-US" dirty="0"/>
                        <a:t>Virtual Streaming Provider (vMVPD)</a:t>
                      </a:r>
                    </a:p>
                  </a:txBody>
                  <a:tcPr/>
                </a:tc>
                <a:tc>
                  <a:txBody>
                    <a:bodyPr/>
                    <a:lstStyle/>
                    <a:p>
                      <a:endParaRPr lang="en-US" dirty="0"/>
                    </a:p>
                  </a:txBody>
                  <a:tcPr/>
                </a:tc>
                <a:extLst>
                  <a:ext uri="{0D108BD9-81ED-4DB2-BD59-A6C34878D82A}">
                    <a16:rowId xmlns:a16="http://schemas.microsoft.com/office/drawing/2014/main" val="2379470216"/>
                  </a:ext>
                </a:extLst>
              </a:tr>
              <a:tr h="370840">
                <a:tc>
                  <a:txBody>
                    <a:bodyPr/>
                    <a:lstStyle/>
                    <a:p>
                      <a:r>
                        <a:rPr lang="en-US" dirty="0"/>
                        <a:t>Streaming Device Connected to TV</a:t>
                      </a:r>
                    </a:p>
                  </a:txBody>
                  <a:tcPr/>
                </a:tc>
                <a:tc>
                  <a:txBody>
                    <a:bodyPr/>
                    <a:lstStyle/>
                    <a:p>
                      <a:endParaRPr lang="en-US" dirty="0"/>
                    </a:p>
                  </a:txBody>
                  <a:tcPr/>
                </a:tc>
                <a:extLst>
                  <a:ext uri="{0D108BD9-81ED-4DB2-BD59-A6C34878D82A}">
                    <a16:rowId xmlns:a16="http://schemas.microsoft.com/office/drawing/2014/main" val="565754792"/>
                  </a:ext>
                </a:extLst>
              </a:tr>
              <a:tr h="370840">
                <a:tc>
                  <a:txBody>
                    <a:bodyPr/>
                    <a:lstStyle/>
                    <a:p>
                      <a:r>
                        <a:rPr lang="en-US" dirty="0"/>
                        <a:t>Streaming Through Smart TV</a:t>
                      </a:r>
                    </a:p>
                  </a:txBody>
                  <a:tcPr/>
                </a:tc>
                <a:tc>
                  <a:txBody>
                    <a:bodyPr/>
                    <a:lstStyle/>
                    <a:p>
                      <a:endParaRPr lang="en-US" dirty="0"/>
                    </a:p>
                  </a:txBody>
                  <a:tcPr/>
                </a:tc>
                <a:extLst>
                  <a:ext uri="{0D108BD9-81ED-4DB2-BD59-A6C34878D82A}">
                    <a16:rowId xmlns:a16="http://schemas.microsoft.com/office/drawing/2014/main" val="2024006410"/>
                  </a:ext>
                </a:extLst>
              </a:tr>
              <a:tr h="370840">
                <a:tc>
                  <a:txBody>
                    <a:bodyPr/>
                    <a:lstStyle/>
                    <a:p>
                      <a:r>
                        <a:rPr lang="en-US" dirty="0"/>
                        <a:t>Streaming through Gaming Console</a:t>
                      </a:r>
                    </a:p>
                  </a:txBody>
                  <a:tcPr/>
                </a:tc>
                <a:tc>
                  <a:txBody>
                    <a:bodyPr/>
                    <a:lstStyle/>
                    <a:p>
                      <a:endParaRPr lang="en-US" dirty="0"/>
                    </a:p>
                  </a:txBody>
                  <a:tcPr/>
                </a:tc>
                <a:extLst>
                  <a:ext uri="{0D108BD9-81ED-4DB2-BD59-A6C34878D82A}">
                    <a16:rowId xmlns:a16="http://schemas.microsoft.com/office/drawing/2014/main" val="318284591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46ECE3D4-AD27-B780-EE9F-DDEEEACDC111}"/>
                  </a:ext>
                </a:extLst>
              </p14:cNvPr>
              <p14:cNvContentPartPr/>
              <p14:nvPr/>
            </p14:nvContentPartPr>
            <p14:xfrm>
              <a:off x="5220661" y="4333972"/>
              <a:ext cx="379080" cy="182160"/>
            </p14:xfrm>
          </p:contentPart>
        </mc:Choice>
        <mc:Fallback xmlns="">
          <p:pic>
            <p:nvPicPr>
              <p:cNvPr id="15" name="Ink 14">
                <a:extLst>
                  <a:ext uri="{FF2B5EF4-FFF2-40B4-BE49-F238E27FC236}">
                    <a16:creationId xmlns:a16="http://schemas.microsoft.com/office/drawing/2014/main" id="{46ECE3D4-AD27-B780-EE9F-DDEEEACDC111}"/>
                  </a:ext>
                </a:extLst>
              </p:cNvPr>
              <p:cNvPicPr/>
              <p:nvPr/>
            </p:nvPicPr>
            <p:blipFill>
              <a:blip r:embed="rId4"/>
              <a:stretch>
                <a:fillRect/>
              </a:stretch>
            </p:blipFill>
            <p:spPr>
              <a:xfrm>
                <a:off x="5201581" y="431493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73D7629C-1D52-A1BB-395D-5C2F16CF99C6}"/>
                  </a:ext>
                </a:extLst>
              </p14:cNvPr>
              <p14:cNvContentPartPr/>
              <p14:nvPr/>
            </p14:nvContentPartPr>
            <p14:xfrm>
              <a:off x="5259720" y="3923212"/>
              <a:ext cx="379080" cy="182160"/>
            </p14:xfrm>
          </p:contentPart>
        </mc:Choice>
        <mc:Fallback xmlns="">
          <p:pic>
            <p:nvPicPr>
              <p:cNvPr id="17" name="Ink 16">
                <a:extLst>
                  <a:ext uri="{FF2B5EF4-FFF2-40B4-BE49-F238E27FC236}">
                    <a16:creationId xmlns:a16="http://schemas.microsoft.com/office/drawing/2014/main" id="{73D7629C-1D52-A1BB-395D-5C2F16CF99C6}"/>
                  </a:ext>
                </a:extLst>
              </p:cNvPr>
              <p:cNvPicPr/>
              <p:nvPr/>
            </p:nvPicPr>
            <p:blipFill>
              <a:blip r:embed="rId4"/>
              <a:stretch>
                <a:fillRect/>
              </a:stretch>
            </p:blipFill>
            <p:spPr>
              <a:xfrm>
                <a:off x="5240640" y="390417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8" name="Ink 17">
                <a:extLst>
                  <a:ext uri="{FF2B5EF4-FFF2-40B4-BE49-F238E27FC236}">
                    <a16:creationId xmlns:a16="http://schemas.microsoft.com/office/drawing/2014/main" id="{89D45E34-922E-8E07-52FE-645C715BA49A}"/>
                  </a:ext>
                </a:extLst>
              </p14:cNvPr>
              <p14:cNvContentPartPr/>
              <p14:nvPr/>
            </p14:nvContentPartPr>
            <p14:xfrm>
              <a:off x="5219237" y="5051797"/>
              <a:ext cx="379080" cy="182160"/>
            </p14:xfrm>
          </p:contentPart>
        </mc:Choice>
        <mc:Fallback xmlns="">
          <p:pic>
            <p:nvPicPr>
              <p:cNvPr id="18" name="Ink 17">
                <a:extLst>
                  <a:ext uri="{FF2B5EF4-FFF2-40B4-BE49-F238E27FC236}">
                    <a16:creationId xmlns:a16="http://schemas.microsoft.com/office/drawing/2014/main" id="{89D45E34-922E-8E07-52FE-645C715BA49A}"/>
                  </a:ext>
                </a:extLst>
              </p:cNvPr>
              <p:cNvPicPr/>
              <p:nvPr/>
            </p:nvPicPr>
            <p:blipFill>
              <a:blip r:embed="rId4"/>
              <a:stretch>
                <a:fillRect/>
              </a:stretch>
            </p:blipFill>
            <p:spPr>
              <a:xfrm>
                <a:off x="5200157" y="5032755"/>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9" name="Ink 18">
                <a:extLst>
                  <a:ext uri="{FF2B5EF4-FFF2-40B4-BE49-F238E27FC236}">
                    <a16:creationId xmlns:a16="http://schemas.microsoft.com/office/drawing/2014/main" id="{9FE3B2D8-5082-6463-5761-17830D2DADE8}"/>
                  </a:ext>
                </a:extLst>
              </p14:cNvPr>
              <p14:cNvContentPartPr/>
              <p14:nvPr/>
            </p14:nvContentPartPr>
            <p14:xfrm>
              <a:off x="5219237" y="4701116"/>
              <a:ext cx="379080" cy="182160"/>
            </p14:xfrm>
          </p:contentPart>
        </mc:Choice>
        <mc:Fallback xmlns="">
          <p:pic>
            <p:nvPicPr>
              <p:cNvPr id="19" name="Ink 18">
                <a:extLst>
                  <a:ext uri="{FF2B5EF4-FFF2-40B4-BE49-F238E27FC236}">
                    <a16:creationId xmlns:a16="http://schemas.microsoft.com/office/drawing/2014/main" id="{9FE3B2D8-5082-6463-5761-17830D2DADE8}"/>
                  </a:ext>
                </a:extLst>
              </p:cNvPr>
              <p:cNvPicPr/>
              <p:nvPr/>
            </p:nvPicPr>
            <p:blipFill>
              <a:blip r:embed="rId4"/>
              <a:stretch>
                <a:fillRect/>
              </a:stretch>
            </p:blipFill>
            <p:spPr>
              <a:xfrm>
                <a:off x="5200157" y="4682074"/>
                <a:ext cx="416880" cy="219885"/>
              </a:xfrm>
              <a:prstGeom prst="rect">
                <a:avLst/>
              </a:prstGeom>
            </p:spPr>
          </p:pic>
        </mc:Fallback>
      </mc:AlternateContent>
      <p:grpSp>
        <p:nvGrpSpPr>
          <p:cNvPr id="26" name="Group 25">
            <a:extLst>
              <a:ext uri="{FF2B5EF4-FFF2-40B4-BE49-F238E27FC236}">
                <a16:creationId xmlns:a16="http://schemas.microsoft.com/office/drawing/2014/main" id="{03831AA8-E0F8-4938-DF3B-43C93663F9D2}"/>
              </a:ext>
            </a:extLst>
          </p:cNvPr>
          <p:cNvGrpSpPr/>
          <p:nvPr/>
        </p:nvGrpSpPr>
        <p:grpSpPr>
          <a:xfrm>
            <a:off x="5294725" y="3172320"/>
            <a:ext cx="231437" cy="262863"/>
            <a:chOff x="4937837" y="3978427"/>
            <a:chExt cx="283680" cy="322200"/>
          </a:xfrm>
        </p:grpSpPr>
        <mc:AlternateContent xmlns:mc="http://schemas.openxmlformats.org/markup-compatibility/2006" xmlns:p14="http://schemas.microsoft.com/office/powerpoint/2010/main">
          <mc:Choice Requires="p14">
            <p:contentPart p14:bwMode="auto" r:id="rId8">
              <p14:nvContentPartPr>
                <p14:cNvPr id="27" name="Ink 26">
                  <a:extLst>
                    <a:ext uri="{FF2B5EF4-FFF2-40B4-BE49-F238E27FC236}">
                      <a16:creationId xmlns:a16="http://schemas.microsoft.com/office/drawing/2014/main" id="{7B1CF8EB-1A84-4CA2-9AFA-53079890651C}"/>
                    </a:ext>
                  </a:extLst>
                </p14:cNvPr>
                <p14:cNvContentPartPr/>
                <p14:nvPr/>
              </p14:nvContentPartPr>
              <p14:xfrm>
                <a:off x="4973477" y="3990667"/>
                <a:ext cx="223920" cy="309960"/>
              </p14:xfrm>
            </p:contentPart>
          </mc:Choice>
          <mc:Fallback xmlns="">
            <p:pic>
              <p:nvPicPr>
                <p:cNvPr id="27" name="Ink 26">
                  <a:extLst>
                    <a:ext uri="{FF2B5EF4-FFF2-40B4-BE49-F238E27FC236}">
                      <a16:creationId xmlns:a16="http://schemas.microsoft.com/office/drawing/2014/main" id="{7B1CF8EB-1A84-4CA2-9AFA-53079890651C}"/>
                    </a:ext>
                  </a:extLst>
                </p:cNvPr>
                <p:cNvPicPr/>
                <p:nvPr/>
              </p:nvPicPr>
              <p:blipFill>
                <a:blip r:embed="rId11"/>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8" name="Ink 27">
                  <a:extLst>
                    <a:ext uri="{FF2B5EF4-FFF2-40B4-BE49-F238E27FC236}">
                      <a16:creationId xmlns:a16="http://schemas.microsoft.com/office/drawing/2014/main" id="{95B002B0-F439-323E-95A4-3C860BC1101F}"/>
                    </a:ext>
                  </a:extLst>
                </p14:cNvPr>
                <p14:cNvContentPartPr/>
                <p14:nvPr/>
              </p14:nvContentPartPr>
              <p14:xfrm>
                <a:off x="4937837" y="3978427"/>
                <a:ext cx="283680" cy="315360"/>
              </p14:xfrm>
            </p:contentPart>
          </mc:Choice>
          <mc:Fallback xmlns="">
            <p:pic>
              <p:nvPicPr>
                <p:cNvPr id="28" name="Ink 27">
                  <a:extLst>
                    <a:ext uri="{FF2B5EF4-FFF2-40B4-BE49-F238E27FC236}">
                      <a16:creationId xmlns:a16="http://schemas.microsoft.com/office/drawing/2014/main" id="{95B002B0-F439-323E-95A4-3C860BC1101F}"/>
                    </a:ext>
                  </a:extLst>
                </p:cNvPr>
                <p:cNvPicPr/>
                <p:nvPr/>
              </p:nvPicPr>
              <p:blipFill>
                <a:blip r:embed="rId13"/>
                <a:stretch>
                  <a:fillRect/>
                </a:stretch>
              </p:blipFill>
              <p:spPr>
                <a:xfrm>
                  <a:off x="4914454" y="3955051"/>
                  <a:ext cx="330004" cy="361672"/>
                </a:xfrm>
                <a:prstGeom prst="rect">
                  <a:avLst/>
                </a:prstGeom>
              </p:spPr>
            </p:pic>
          </mc:Fallback>
        </mc:AlternateContent>
      </p:grpSp>
      <p:grpSp>
        <p:nvGrpSpPr>
          <p:cNvPr id="29" name="Group 28">
            <a:extLst>
              <a:ext uri="{FF2B5EF4-FFF2-40B4-BE49-F238E27FC236}">
                <a16:creationId xmlns:a16="http://schemas.microsoft.com/office/drawing/2014/main" id="{942489DF-C6FB-AF60-6B31-7BC03B04DC6C}"/>
              </a:ext>
            </a:extLst>
          </p:cNvPr>
          <p:cNvGrpSpPr/>
          <p:nvPr/>
        </p:nvGrpSpPr>
        <p:grpSpPr>
          <a:xfrm>
            <a:off x="5323801" y="3546049"/>
            <a:ext cx="231437" cy="262863"/>
            <a:chOff x="4937837" y="3978427"/>
            <a:chExt cx="283680" cy="322200"/>
          </a:xfrm>
        </p:grpSpPr>
        <mc:AlternateContent xmlns:mc="http://schemas.openxmlformats.org/markup-compatibility/2006" xmlns:p14="http://schemas.microsoft.com/office/powerpoint/2010/main">
          <mc:Choice Requires="p14">
            <p:contentPart p14:bwMode="auto" r:id="rId14">
              <p14:nvContentPartPr>
                <p14:cNvPr id="30" name="Ink 29">
                  <a:extLst>
                    <a:ext uri="{FF2B5EF4-FFF2-40B4-BE49-F238E27FC236}">
                      <a16:creationId xmlns:a16="http://schemas.microsoft.com/office/drawing/2014/main" id="{F1CBA9E7-751A-D511-8468-7AED69A8035C}"/>
                    </a:ext>
                  </a:extLst>
                </p14:cNvPr>
                <p14:cNvContentPartPr/>
                <p14:nvPr/>
              </p14:nvContentPartPr>
              <p14:xfrm>
                <a:off x="4973477" y="3990667"/>
                <a:ext cx="223920" cy="309960"/>
              </p14:xfrm>
            </p:contentPart>
          </mc:Choice>
          <mc:Fallback xmlns="">
            <p:pic>
              <p:nvPicPr>
                <p:cNvPr id="30" name="Ink 29">
                  <a:extLst>
                    <a:ext uri="{FF2B5EF4-FFF2-40B4-BE49-F238E27FC236}">
                      <a16:creationId xmlns:a16="http://schemas.microsoft.com/office/drawing/2014/main" id="{F1CBA9E7-751A-D511-8468-7AED69A8035C}"/>
                    </a:ext>
                  </a:extLst>
                </p:cNvPr>
                <p:cNvPicPr/>
                <p:nvPr/>
              </p:nvPicPr>
              <p:blipFill>
                <a:blip r:embed="rId11"/>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1" name="Ink 30">
                  <a:extLst>
                    <a:ext uri="{FF2B5EF4-FFF2-40B4-BE49-F238E27FC236}">
                      <a16:creationId xmlns:a16="http://schemas.microsoft.com/office/drawing/2014/main" id="{530F8C43-46CD-C053-6543-72CD528EDB99}"/>
                    </a:ext>
                  </a:extLst>
                </p14:cNvPr>
                <p14:cNvContentPartPr/>
                <p14:nvPr/>
              </p14:nvContentPartPr>
              <p14:xfrm>
                <a:off x="4937837" y="3978427"/>
                <a:ext cx="283680" cy="315360"/>
              </p14:xfrm>
            </p:contentPart>
          </mc:Choice>
          <mc:Fallback xmlns="">
            <p:pic>
              <p:nvPicPr>
                <p:cNvPr id="31" name="Ink 30">
                  <a:extLst>
                    <a:ext uri="{FF2B5EF4-FFF2-40B4-BE49-F238E27FC236}">
                      <a16:creationId xmlns:a16="http://schemas.microsoft.com/office/drawing/2014/main" id="{530F8C43-46CD-C053-6543-72CD528EDB99}"/>
                    </a:ext>
                  </a:extLst>
                </p:cNvPr>
                <p:cNvPicPr/>
                <p:nvPr/>
              </p:nvPicPr>
              <p:blipFill>
                <a:blip r:embed="rId13"/>
                <a:stretch>
                  <a:fillRect/>
                </a:stretch>
              </p:blipFill>
              <p:spPr>
                <a:xfrm>
                  <a:off x="4914454" y="3955051"/>
                  <a:ext cx="330004" cy="361672"/>
                </a:xfrm>
                <a:prstGeom prst="rect">
                  <a:avLst/>
                </a:prstGeom>
              </p:spPr>
            </p:pic>
          </mc:Fallback>
        </mc:AlternateContent>
      </p:grpSp>
      <p:graphicFrame>
        <p:nvGraphicFramePr>
          <p:cNvPr id="32" name="Table 31">
            <a:extLst>
              <a:ext uri="{FF2B5EF4-FFF2-40B4-BE49-F238E27FC236}">
                <a16:creationId xmlns:a16="http://schemas.microsoft.com/office/drawing/2014/main" id="{79706FA4-C94B-2CF5-ECD0-3792337FDE24}"/>
              </a:ext>
            </a:extLst>
          </p:cNvPr>
          <p:cNvGraphicFramePr>
            <a:graphicFrameLocks noGrp="1"/>
          </p:cNvGraphicFramePr>
          <p:nvPr/>
        </p:nvGraphicFramePr>
        <p:xfrm>
          <a:off x="6588765" y="2743200"/>
          <a:ext cx="5257800" cy="259588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222024742"/>
                    </a:ext>
                  </a:extLst>
                </a:gridCol>
                <a:gridCol w="1371600">
                  <a:extLst>
                    <a:ext uri="{9D8B030D-6E8A-4147-A177-3AD203B41FA5}">
                      <a16:colId xmlns:a16="http://schemas.microsoft.com/office/drawing/2014/main" val="1048304762"/>
                    </a:ext>
                  </a:extLst>
                </a:gridCol>
              </a:tblGrid>
              <a:tr h="370840">
                <a:tc>
                  <a:txBody>
                    <a:bodyPr/>
                    <a:lstStyle/>
                    <a:p>
                      <a:endParaRPr lang="en-US" dirty="0"/>
                    </a:p>
                  </a:txBody>
                  <a:tcPr/>
                </a:tc>
                <a:tc>
                  <a:txBody>
                    <a:bodyPr/>
                    <a:lstStyle/>
                    <a:p>
                      <a:r>
                        <a:rPr lang="en-US" dirty="0"/>
                        <a:t> Included</a:t>
                      </a:r>
                    </a:p>
                  </a:txBody>
                  <a:tcPr/>
                </a:tc>
                <a:extLst>
                  <a:ext uri="{0D108BD9-81ED-4DB2-BD59-A6C34878D82A}">
                    <a16:rowId xmlns:a16="http://schemas.microsoft.com/office/drawing/2014/main" val="1241442840"/>
                  </a:ext>
                </a:extLst>
              </a:tr>
              <a:tr h="370840">
                <a:tc>
                  <a:txBody>
                    <a:bodyPr/>
                    <a:lstStyle/>
                    <a:p>
                      <a:r>
                        <a:rPr lang="en-US" dirty="0"/>
                        <a:t>Cable</a:t>
                      </a:r>
                    </a:p>
                  </a:txBody>
                  <a:tcPr/>
                </a:tc>
                <a:tc>
                  <a:txBody>
                    <a:bodyPr/>
                    <a:lstStyle/>
                    <a:p>
                      <a:endParaRPr lang="en-US" dirty="0"/>
                    </a:p>
                  </a:txBody>
                  <a:tcPr/>
                </a:tc>
                <a:extLst>
                  <a:ext uri="{0D108BD9-81ED-4DB2-BD59-A6C34878D82A}">
                    <a16:rowId xmlns:a16="http://schemas.microsoft.com/office/drawing/2014/main" val="3069084593"/>
                  </a:ext>
                </a:extLst>
              </a:tr>
              <a:tr h="370840">
                <a:tc>
                  <a:txBody>
                    <a:bodyPr/>
                    <a:lstStyle/>
                    <a:p>
                      <a:r>
                        <a:rPr lang="en-US" dirty="0"/>
                        <a:t>Satellite</a:t>
                      </a:r>
                    </a:p>
                  </a:txBody>
                  <a:tcPr/>
                </a:tc>
                <a:tc>
                  <a:txBody>
                    <a:bodyPr/>
                    <a:lstStyle/>
                    <a:p>
                      <a:endParaRPr lang="en-US" dirty="0"/>
                    </a:p>
                  </a:txBody>
                  <a:tcPr/>
                </a:tc>
                <a:extLst>
                  <a:ext uri="{0D108BD9-81ED-4DB2-BD59-A6C34878D82A}">
                    <a16:rowId xmlns:a16="http://schemas.microsoft.com/office/drawing/2014/main" val="4292603619"/>
                  </a:ext>
                </a:extLst>
              </a:tr>
              <a:tr h="370840">
                <a:tc>
                  <a:txBody>
                    <a:bodyPr/>
                    <a:lstStyle/>
                    <a:p>
                      <a:r>
                        <a:rPr lang="en-US" dirty="0"/>
                        <a:t>Virtual Streaming Provider (vMVPD)</a:t>
                      </a:r>
                    </a:p>
                  </a:txBody>
                  <a:tcPr/>
                </a:tc>
                <a:tc>
                  <a:txBody>
                    <a:bodyPr/>
                    <a:lstStyle/>
                    <a:p>
                      <a:endParaRPr lang="en-US" dirty="0"/>
                    </a:p>
                  </a:txBody>
                  <a:tcPr/>
                </a:tc>
                <a:extLst>
                  <a:ext uri="{0D108BD9-81ED-4DB2-BD59-A6C34878D82A}">
                    <a16:rowId xmlns:a16="http://schemas.microsoft.com/office/drawing/2014/main" val="2379470216"/>
                  </a:ext>
                </a:extLst>
              </a:tr>
              <a:tr h="370840">
                <a:tc>
                  <a:txBody>
                    <a:bodyPr/>
                    <a:lstStyle/>
                    <a:p>
                      <a:r>
                        <a:rPr lang="en-US" dirty="0"/>
                        <a:t>Streaming Device Connected to TV</a:t>
                      </a:r>
                    </a:p>
                  </a:txBody>
                  <a:tcPr/>
                </a:tc>
                <a:tc>
                  <a:txBody>
                    <a:bodyPr/>
                    <a:lstStyle/>
                    <a:p>
                      <a:endParaRPr lang="en-US" dirty="0"/>
                    </a:p>
                  </a:txBody>
                  <a:tcPr/>
                </a:tc>
                <a:extLst>
                  <a:ext uri="{0D108BD9-81ED-4DB2-BD59-A6C34878D82A}">
                    <a16:rowId xmlns:a16="http://schemas.microsoft.com/office/drawing/2014/main" val="565754792"/>
                  </a:ext>
                </a:extLst>
              </a:tr>
              <a:tr h="370840">
                <a:tc>
                  <a:txBody>
                    <a:bodyPr/>
                    <a:lstStyle/>
                    <a:p>
                      <a:r>
                        <a:rPr lang="en-US" dirty="0"/>
                        <a:t>Streaming Through Smart TV</a:t>
                      </a:r>
                    </a:p>
                  </a:txBody>
                  <a:tcPr/>
                </a:tc>
                <a:tc>
                  <a:txBody>
                    <a:bodyPr/>
                    <a:lstStyle/>
                    <a:p>
                      <a:endParaRPr lang="en-US" dirty="0"/>
                    </a:p>
                  </a:txBody>
                  <a:tcPr/>
                </a:tc>
                <a:extLst>
                  <a:ext uri="{0D108BD9-81ED-4DB2-BD59-A6C34878D82A}">
                    <a16:rowId xmlns:a16="http://schemas.microsoft.com/office/drawing/2014/main" val="2024006410"/>
                  </a:ext>
                </a:extLst>
              </a:tr>
              <a:tr h="370840">
                <a:tc>
                  <a:txBody>
                    <a:bodyPr/>
                    <a:lstStyle/>
                    <a:p>
                      <a:r>
                        <a:rPr lang="en-US" dirty="0"/>
                        <a:t>Streaming through Gaming Console</a:t>
                      </a:r>
                    </a:p>
                  </a:txBody>
                  <a:tcPr/>
                </a:tc>
                <a:tc>
                  <a:txBody>
                    <a:bodyPr/>
                    <a:lstStyle/>
                    <a:p>
                      <a:endParaRPr lang="en-US" dirty="0"/>
                    </a:p>
                  </a:txBody>
                  <a:tcPr/>
                </a:tc>
                <a:extLst>
                  <a:ext uri="{0D108BD9-81ED-4DB2-BD59-A6C34878D82A}">
                    <a16:rowId xmlns:a16="http://schemas.microsoft.com/office/drawing/2014/main" val="3182845918"/>
                  </a:ext>
                </a:extLst>
              </a:tr>
            </a:tbl>
          </a:graphicData>
        </a:graphic>
      </p:graphicFrame>
      <mc:AlternateContent xmlns:mc="http://schemas.openxmlformats.org/markup-compatibility/2006" xmlns:p14="http://schemas.microsoft.com/office/powerpoint/2010/main">
        <mc:Choice Requires="p14">
          <p:contentPart p14:bwMode="auto" r:id="rId16">
            <p14:nvContentPartPr>
              <p14:cNvPr id="33" name="Ink 32">
                <a:extLst>
                  <a:ext uri="{FF2B5EF4-FFF2-40B4-BE49-F238E27FC236}">
                    <a16:creationId xmlns:a16="http://schemas.microsoft.com/office/drawing/2014/main" id="{16073929-99CE-6694-8DED-0CD381E5E31F}"/>
                  </a:ext>
                </a:extLst>
              </p14:cNvPr>
              <p14:cNvContentPartPr/>
              <p14:nvPr/>
            </p14:nvContentPartPr>
            <p14:xfrm>
              <a:off x="11047426" y="4333972"/>
              <a:ext cx="379080" cy="182160"/>
            </p14:xfrm>
          </p:contentPart>
        </mc:Choice>
        <mc:Fallback xmlns="">
          <p:pic>
            <p:nvPicPr>
              <p:cNvPr id="33" name="Ink 32">
                <a:extLst>
                  <a:ext uri="{FF2B5EF4-FFF2-40B4-BE49-F238E27FC236}">
                    <a16:creationId xmlns:a16="http://schemas.microsoft.com/office/drawing/2014/main" id="{16073929-99CE-6694-8DED-0CD381E5E31F}"/>
                  </a:ext>
                </a:extLst>
              </p:cNvPr>
              <p:cNvPicPr/>
              <p:nvPr/>
            </p:nvPicPr>
            <p:blipFill>
              <a:blip r:embed="rId4"/>
              <a:stretch>
                <a:fillRect/>
              </a:stretch>
            </p:blipFill>
            <p:spPr>
              <a:xfrm>
                <a:off x="11028346" y="431493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5" name="Ink 34">
                <a:extLst>
                  <a:ext uri="{FF2B5EF4-FFF2-40B4-BE49-F238E27FC236}">
                    <a16:creationId xmlns:a16="http://schemas.microsoft.com/office/drawing/2014/main" id="{1914F204-3785-311D-6991-33D6FD2FFAAA}"/>
                  </a:ext>
                </a:extLst>
              </p14:cNvPr>
              <p14:cNvContentPartPr/>
              <p14:nvPr/>
            </p14:nvContentPartPr>
            <p14:xfrm>
              <a:off x="11046002" y="5051797"/>
              <a:ext cx="379080" cy="182160"/>
            </p14:xfrm>
          </p:contentPart>
        </mc:Choice>
        <mc:Fallback xmlns="">
          <p:pic>
            <p:nvPicPr>
              <p:cNvPr id="35" name="Ink 34">
                <a:extLst>
                  <a:ext uri="{FF2B5EF4-FFF2-40B4-BE49-F238E27FC236}">
                    <a16:creationId xmlns:a16="http://schemas.microsoft.com/office/drawing/2014/main" id="{1914F204-3785-311D-6991-33D6FD2FFAAA}"/>
                  </a:ext>
                </a:extLst>
              </p:cNvPr>
              <p:cNvPicPr/>
              <p:nvPr/>
            </p:nvPicPr>
            <p:blipFill>
              <a:blip r:embed="rId4"/>
              <a:stretch>
                <a:fillRect/>
              </a:stretch>
            </p:blipFill>
            <p:spPr>
              <a:xfrm>
                <a:off x="11026922" y="5032755"/>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36" name="Ink 35">
                <a:extLst>
                  <a:ext uri="{FF2B5EF4-FFF2-40B4-BE49-F238E27FC236}">
                    <a16:creationId xmlns:a16="http://schemas.microsoft.com/office/drawing/2014/main" id="{1E9C59D2-1C2D-C937-D762-5FB0EF54CB4C}"/>
                  </a:ext>
                </a:extLst>
              </p14:cNvPr>
              <p14:cNvContentPartPr/>
              <p14:nvPr/>
            </p14:nvContentPartPr>
            <p14:xfrm>
              <a:off x="11046002" y="4701116"/>
              <a:ext cx="379080" cy="182160"/>
            </p14:xfrm>
          </p:contentPart>
        </mc:Choice>
        <mc:Fallback xmlns="">
          <p:pic>
            <p:nvPicPr>
              <p:cNvPr id="36" name="Ink 35">
                <a:extLst>
                  <a:ext uri="{FF2B5EF4-FFF2-40B4-BE49-F238E27FC236}">
                    <a16:creationId xmlns:a16="http://schemas.microsoft.com/office/drawing/2014/main" id="{1E9C59D2-1C2D-C937-D762-5FB0EF54CB4C}"/>
                  </a:ext>
                </a:extLst>
              </p:cNvPr>
              <p:cNvPicPr/>
              <p:nvPr/>
            </p:nvPicPr>
            <p:blipFill>
              <a:blip r:embed="rId4"/>
              <a:stretch>
                <a:fillRect/>
              </a:stretch>
            </p:blipFill>
            <p:spPr>
              <a:xfrm>
                <a:off x="11026922" y="4682074"/>
                <a:ext cx="416880" cy="219885"/>
              </a:xfrm>
              <a:prstGeom prst="rect">
                <a:avLst/>
              </a:prstGeom>
            </p:spPr>
          </p:pic>
        </mc:Fallback>
      </mc:AlternateContent>
      <p:grpSp>
        <p:nvGrpSpPr>
          <p:cNvPr id="37" name="Group 36">
            <a:extLst>
              <a:ext uri="{FF2B5EF4-FFF2-40B4-BE49-F238E27FC236}">
                <a16:creationId xmlns:a16="http://schemas.microsoft.com/office/drawing/2014/main" id="{60C70AAA-7460-A9CD-D587-69474C780D79}"/>
              </a:ext>
            </a:extLst>
          </p:cNvPr>
          <p:cNvGrpSpPr/>
          <p:nvPr/>
        </p:nvGrpSpPr>
        <p:grpSpPr>
          <a:xfrm>
            <a:off x="11121490" y="3172320"/>
            <a:ext cx="231437" cy="262863"/>
            <a:chOff x="4937837" y="3978427"/>
            <a:chExt cx="283680" cy="322200"/>
          </a:xfrm>
        </p:grpSpPr>
        <mc:AlternateContent xmlns:mc="http://schemas.openxmlformats.org/markup-compatibility/2006" xmlns:p14="http://schemas.microsoft.com/office/powerpoint/2010/main">
          <mc:Choice Requires="p14">
            <p:contentPart p14:bwMode="auto" r:id="rId19">
              <p14:nvContentPartPr>
                <p14:cNvPr id="38" name="Ink 37">
                  <a:extLst>
                    <a:ext uri="{FF2B5EF4-FFF2-40B4-BE49-F238E27FC236}">
                      <a16:creationId xmlns:a16="http://schemas.microsoft.com/office/drawing/2014/main" id="{DE23E86E-CD08-4E74-C7EB-4FD235C02C0F}"/>
                    </a:ext>
                  </a:extLst>
                </p14:cNvPr>
                <p14:cNvContentPartPr/>
                <p14:nvPr/>
              </p14:nvContentPartPr>
              <p14:xfrm>
                <a:off x="4973477" y="3990667"/>
                <a:ext cx="223920" cy="309960"/>
              </p14:xfrm>
            </p:contentPart>
          </mc:Choice>
          <mc:Fallback xmlns="">
            <p:pic>
              <p:nvPicPr>
                <p:cNvPr id="38" name="Ink 37">
                  <a:extLst>
                    <a:ext uri="{FF2B5EF4-FFF2-40B4-BE49-F238E27FC236}">
                      <a16:creationId xmlns:a16="http://schemas.microsoft.com/office/drawing/2014/main" id="{DE23E86E-CD08-4E74-C7EB-4FD235C02C0F}"/>
                    </a:ext>
                  </a:extLst>
                </p:cNvPr>
                <p:cNvPicPr/>
                <p:nvPr/>
              </p:nvPicPr>
              <p:blipFill>
                <a:blip r:embed="rId11"/>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9" name="Ink 38">
                  <a:extLst>
                    <a:ext uri="{FF2B5EF4-FFF2-40B4-BE49-F238E27FC236}">
                      <a16:creationId xmlns:a16="http://schemas.microsoft.com/office/drawing/2014/main" id="{B919DE58-ABDD-0AB6-73A9-ACFE9F184867}"/>
                    </a:ext>
                  </a:extLst>
                </p14:cNvPr>
                <p14:cNvContentPartPr/>
                <p14:nvPr/>
              </p14:nvContentPartPr>
              <p14:xfrm>
                <a:off x="4937837" y="3978427"/>
                <a:ext cx="283680" cy="315360"/>
              </p14:xfrm>
            </p:contentPart>
          </mc:Choice>
          <mc:Fallback xmlns="">
            <p:pic>
              <p:nvPicPr>
                <p:cNvPr id="39" name="Ink 38">
                  <a:extLst>
                    <a:ext uri="{FF2B5EF4-FFF2-40B4-BE49-F238E27FC236}">
                      <a16:creationId xmlns:a16="http://schemas.microsoft.com/office/drawing/2014/main" id="{B919DE58-ABDD-0AB6-73A9-ACFE9F184867}"/>
                    </a:ext>
                  </a:extLst>
                </p:cNvPr>
                <p:cNvPicPr/>
                <p:nvPr/>
              </p:nvPicPr>
              <p:blipFill>
                <a:blip r:embed="rId13"/>
                <a:stretch>
                  <a:fillRect/>
                </a:stretch>
              </p:blipFill>
              <p:spPr>
                <a:xfrm>
                  <a:off x="4914454" y="3955051"/>
                  <a:ext cx="330004" cy="361672"/>
                </a:xfrm>
                <a:prstGeom prst="rect">
                  <a:avLst/>
                </a:prstGeom>
              </p:spPr>
            </p:pic>
          </mc:Fallback>
        </mc:AlternateContent>
      </p:grpSp>
      <p:grpSp>
        <p:nvGrpSpPr>
          <p:cNvPr id="40" name="Group 39">
            <a:extLst>
              <a:ext uri="{FF2B5EF4-FFF2-40B4-BE49-F238E27FC236}">
                <a16:creationId xmlns:a16="http://schemas.microsoft.com/office/drawing/2014/main" id="{23CE4CB7-E8B0-CEA7-0A87-5C2C961B7C46}"/>
              </a:ext>
            </a:extLst>
          </p:cNvPr>
          <p:cNvGrpSpPr/>
          <p:nvPr/>
        </p:nvGrpSpPr>
        <p:grpSpPr>
          <a:xfrm>
            <a:off x="11150566" y="3546049"/>
            <a:ext cx="231437" cy="262863"/>
            <a:chOff x="4937837" y="3978427"/>
            <a:chExt cx="283680" cy="322200"/>
          </a:xfrm>
        </p:grpSpPr>
        <mc:AlternateContent xmlns:mc="http://schemas.openxmlformats.org/markup-compatibility/2006" xmlns:p14="http://schemas.microsoft.com/office/powerpoint/2010/main">
          <mc:Choice Requires="p14">
            <p:contentPart p14:bwMode="auto" r:id="rId21">
              <p14:nvContentPartPr>
                <p14:cNvPr id="41" name="Ink 40">
                  <a:extLst>
                    <a:ext uri="{FF2B5EF4-FFF2-40B4-BE49-F238E27FC236}">
                      <a16:creationId xmlns:a16="http://schemas.microsoft.com/office/drawing/2014/main" id="{65E1E093-BC0D-54F5-21B2-F2B738B6788F}"/>
                    </a:ext>
                  </a:extLst>
                </p14:cNvPr>
                <p14:cNvContentPartPr/>
                <p14:nvPr/>
              </p14:nvContentPartPr>
              <p14:xfrm>
                <a:off x="4973477" y="3990667"/>
                <a:ext cx="223920" cy="309960"/>
              </p14:xfrm>
            </p:contentPart>
          </mc:Choice>
          <mc:Fallback xmlns="">
            <p:pic>
              <p:nvPicPr>
                <p:cNvPr id="41" name="Ink 40">
                  <a:extLst>
                    <a:ext uri="{FF2B5EF4-FFF2-40B4-BE49-F238E27FC236}">
                      <a16:creationId xmlns:a16="http://schemas.microsoft.com/office/drawing/2014/main" id="{65E1E093-BC0D-54F5-21B2-F2B738B6788F}"/>
                    </a:ext>
                  </a:extLst>
                </p:cNvPr>
                <p:cNvPicPr/>
                <p:nvPr/>
              </p:nvPicPr>
              <p:blipFill>
                <a:blip r:embed="rId11"/>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42" name="Ink 41">
                  <a:extLst>
                    <a:ext uri="{FF2B5EF4-FFF2-40B4-BE49-F238E27FC236}">
                      <a16:creationId xmlns:a16="http://schemas.microsoft.com/office/drawing/2014/main" id="{AF536D4C-5A19-0313-4B71-8901240F15D0}"/>
                    </a:ext>
                  </a:extLst>
                </p14:cNvPr>
                <p14:cNvContentPartPr/>
                <p14:nvPr/>
              </p14:nvContentPartPr>
              <p14:xfrm>
                <a:off x="4937837" y="3978427"/>
                <a:ext cx="283680" cy="315360"/>
              </p14:xfrm>
            </p:contentPart>
          </mc:Choice>
          <mc:Fallback xmlns="">
            <p:pic>
              <p:nvPicPr>
                <p:cNvPr id="42" name="Ink 41">
                  <a:extLst>
                    <a:ext uri="{FF2B5EF4-FFF2-40B4-BE49-F238E27FC236}">
                      <a16:creationId xmlns:a16="http://schemas.microsoft.com/office/drawing/2014/main" id="{AF536D4C-5A19-0313-4B71-8901240F15D0}"/>
                    </a:ext>
                  </a:extLst>
                </p:cNvPr>
                <p:cNvPicPr/>
                <p:nvPr/>
              </p:nvPicPr>
              <p:blipFill>
                <a:blip r:embed="rId13"/>
                <a:stretch>
                  <a:fillRect/>
                </a:stretch>
              </p:blipFill>
              <p:spPr>
                <a:xfrm>
                  <a:off x="4914454" y="3955051"/>
                  <a:ext cx="330004" cy="361672"/>
                </a:xfrm>
                <a:prstGeom prst="rect">
                  <a:avLst/>
                </a:prstGeom>
              </p:spPr>
            </p:pic>
          </mc:Fallback>
        </mc:AlternateContent>
      </p:grpSp>
      <p:grpSp>
        <p:nvGrpSpPr>
          <p:cNvPr id="43" name="Group 42">
            <a:extLst>
              <a:ext uri="{FF2B5EF4-FFF2-40B4-BE49-F238E27FC236}">
                <a16:creationId xmlns:a16="http://schemas.microsoft.com/office/drawing/2014/main" id="{381ACAD0-E05A-D6AB-D66D-BF97A12D0A58}"/>
              </a:ext>
            </a:extLst>
          </p:cNvPr>
          <p:cNvGrpSpPr/>
          <p:nvPr/>
        </p:nvGrpSpPr>
        <p:grpSpPr>
          <a:xfrm>
            <a:off x="11158662" y="3931039"/>
            <a:ext cx="231437" cy="262863"/>
            <a:chOff x="4937837" y="3978427"/>
            <a:chExt cx="283680" cy="322200"/>
          </a:xfrm>
        </p:grpSpPr>
        <mc:AlternateContent xmlns:mc="http://schemas.openxmlformats.org/markup-compatibility/2006" xmlns:p14="http://schemas.microsoft.com/office/powerpoint/2010/main">
          <mc:Choice Requires="p14">
            <p:contentPart p14:bwMode="auto" r:id="rId23">
              <p14:nvContentPartPr>
                <p14:cNvPr id="44" name="Ink 43">
                  <a:extLst>
                    <a:ext uri="{FF2B5EF4-FFF2-40B4-BE49-F238E27FC236}">
                      <a16:creationId xmlns:a16="http://schemas.microsoft.com/office/drawing/2014/main" id="{F315C594-0CA9-36CD-982C-BDFE9D11491E}"/>
                    </a:ext>
                  </a:extLst>
                </p14:cNvPr>
                <p14:cNvContentPartPr/>
                <p14:nvPr/>
              </p14:nvContentPartPr>
              <p14:xfrm>
                <a:off x="4973477" y="3990667"/>
                <a:ext cx="223920" cy="309960"/>
              </p14:xfrm>
            </p:contentPart>
          </mc:Choice>
          <mc:Fallback xmlns="">
            <p:pic>
              <p:nvPicPr>
                <p:cNvPr id="44" name="Ink 43">
                  <a:extLst>
                    <a:ext uri="{FF2B5EF4-FFF2-40B4-BE49-F238E27FC236}">
                      <a16:creationId xmlns:a16="http://schemas.microsoft.com/office/drawing/2014/main" id="{F315C594-0CA9-36CD-982C-BDFE9D11491E}"/>
                    </a:ext>
                  </a:extLst>
                </p:cNvPr>
                <p:cNvPicPr/>
                <p:nvPr/>
              </p:nvPicPr>
              <p:blipFill>
                <a:blip r:embed="rId11"/>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45" name="Ink 44">
                  <a:extLst>
                    <a:ext uri="{FF2B5EF4-FFF2-40B4-BE49-F238E27FC236}">
                      <a16:creationId xmlns:a16="http://schemas.microsoft.com/office/drawing/2014/main" id="{7B7E9BF0-DA1F-6AED-268E-786E47A1598D}"/>
                    </a:ext>
                  </a:extLst>
                </p14:cNvPr>
                <p14:cNvContentPartPr/>
                <p14:nvPr/>
              </p14:nvContentPartPr>
              <p14:xfrm>
                <a:off x="4937837" y="3978427"/>
                <a:ext cx="283680" cy="315360"/>
              </p14:xfrm>
            </p:contentPart>
          </mc:Choice>
          <mc:Fallback xmlns="">
            <p:pic>
              <p:nvPicPr>
                <p:cNvPr id="45" name="Ink 44">
                  <a:extLst>
                    <a:ext uri="{FF2B5EF4-FFF2-40B4-BE49-F238E27FC236}">
                      <a16:creationId xmlns:a16="http://schemas.microsoft.com/office/drawing/2014/main" id="{7B7E9BF0-DA1F-6AED-268E-786E47A1598D}"/>
                    </a:ext>
                  </a:extLst>
                </p:cNvPr>
                <p:cNvPicPr/>
                <p:nvPr/>
              </p:nvPicPr>
              <p:blipFill>
                <a:blip r:embed="rId13"/>
                <a:stretch>
                  <a:fillRect/>
                </a:stretch>
              </p:blipFill>
              <p:spPr>
                <a:xfrm>
                  <a:off x="4914454" y="3955051"/>
                  <a:ext cx="330004" cy="361672"/>
                </a:xfrm>
                <a:prstGeom prst="rect">
                  <a:avLst/>
                </a:prstGeom>
              </p:spPr>
            </p:pic>
          </mc:Fallback>
        </mc:AlternateContent>
      </p:grpSp>
    </p:spTree>
    <p:extLst>
      <p:ext uri="{BB962C8B-B14F-4D97-AF65-F5344CB8AC3E}">
        <p14:creationId xmlns:p14="http://schemas.microsoft.com/office/powerpoint/2010/main" val="3167055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F2C3-768A-256A-9400-CCB0E028CC8C}"/>
              </a:ext>
            </a:extLst>
          </p:cNvPr>
          <p:cNvSpPr>
            <a:spLocks noGrp="1"/>
          </p:cNvSpPr>
          <p:nvPr>
            <p:ph type="title"/>
          </p:nvPr>
        </p:nvSpPr>
        <p:spPr>
          <a:xfrm>
            <a:off x="190500" y="152400"/>
            <a:ext cx="11810999" cy="923330"/>
          </a:xfrm>
        </p:spPr>
        <p:txBody>
          <a:bodyPr/>
          <a:lstStyle/>
          <a:p>
            <a:r>
              <a:rPr lang="en-US" sz="3600" dirty="0"/>
              <a:t>Comscore</a:t>
            </a:r>
            <a:br>
              <a:rPr lang="en-US" dirty="0"/>
            </a:br>
            <a:r>
              <a:rPr lang="en-US" sz="2400" dirty="0"/>
              <a:t>Over-the-Air Only Households Can Also Have vMVPD or Streaming Device Connection</a:t>
            </a:r>
            <a:endParaRPr lang="en-US" dirty="0"/>
          </a:p>
        </p:txBody>
      </p:sp>
      <p:sp>
        <p:nvSpPr>
          <p:cNvPr id="4" name="Slide Number Placeholder 3">
            <a:extLst>
              <a:ext uri="{FF2B5EF4-FFF2-40B4-BE49-F238E27FC236}">
                <a16:creationId xmlns:a16="http://schemas.microsoft.com/office/drawing/2014/main" id="{E2C53BED-C202-A354-9E76-5864086F7A34}"/>
              </a:ext>
            </a:extLst>
          </p:cNvPr>
          <p:cNvSpPr>
            <a:spLocks noGrp="1"/>
          </p:cNvSpPr>
          <p:nvPr>
            <p:ph type="sldNum" sz="quarter" idx="12"/>
          </p:nvPr>
        </p:nvSpPr>
        <p:spPr/>
        <p:txBody>
          <a:bodyPr/>
          <a:lstStyle/>
          <a:p>
            <a:fld id="{BB88B489-69ED-4F0A-A940-13A5E0BFFCBC}" type="slidenum">
              <a:rPr lang="en-US" smtClean="0"/>
              <a:pPr/>
              <a:t>39</a:t>
            </a:fld>
            <a:endParaRPr lang="en-US" dirty="0"/>
          </a:p>
        </p:txBody>
      </p:sp>
      <p:sp>
        <p:nvSpPr>
          <p:cNvPr id="5" name="Text Placeholder 4">
            <a:extLst>
              <a:ext uri="{FF2B5EF4-FFF2-40B4-BE49-F238E27FC236}">
                <a16:creationId xmlns:a16="http://schemas.microsoft.com/office/drawing/2014/main" id="{BF236193-AFA5-D7BD-9250-A21A99CD0399}"/>
              </a:ext>
            </a:extLst>
          </p:cNvPr>
          <p:cNvSpPr>
            <a:spLocks noGrp="1"/>
          </p:cNvSpPr>
          <p:nvPr>
            <p:ph type="body" sz="quarter" idx="13"/>
          </p:nvPr>
        </p:nvSpPr>
        <p:spPr>
          <a:xfrm>
            <a:off x="381001" y="6515688"/>
            <a:ext cx="8659636" cy="246221"/>
          </a:xfrm>
        </p:spPr>
        <p:txBody>
          <a:bodyPr/>
          <a:lstStyle/>
          <a:p>
            <a:r>
              <a:rPr lang="en-US" dirty="0"/>
              <a:t>Source: GfK TVB Video Media Devices and Usage 2024 Study.</a:t>
            </a:r>
          </a:p>
        </p:txBody>
      </p:sp>
      <p:sp>
        <p:nvSpPr>
          <p:cNvPr id="6" name="TextBox 5">
            <a:extLst>
              <a:ext uri="{FF2B5EF4-FFF2-40B4-BE49-F238E27FC236}">
                <a16:creationId xmlns:a16="http://schemas.microsoft.com/office/drawing/2014/main" id="{C0858797-E18E-F710-DE03-4D8F93DFDE2B}"/>
              </a:ext>
            </a:extLst>
          </p:cNvPr>
          <p:cNvSpPr txBox="1"/>
          <p:nvPr/>
        </p:nvSpPr>
        <p:spPr>
          <a:xfrm>
            <a:off x="4307825" y="1445370"/>
            <a:ext cx="3559757" cy="830997"/>
          </a:xfrm>
          <a:prstGeom prst="rect">
            <a:avLst/>
          </a:prstGeom>
          <a:noFill/>
        </p:spPr>
        <p:txBody>
          <a:bodyPr wrap="none" rtlCol="0">
            <a:spAutoFit/>
          </a:bodyPr>
          <a:lstStyle/>
          <a:p>
            <a:pPr algn="ctr"/>
            <a:r>
              <a:rPr lang="en-US" sz="2400" b="1" dirty="0"/>
              <a:t>Comscore</a:t>
            </a:r>
          </a:p>
          <a:p>
            <a:pPr algn="ctr"/>
            <a:r>
              <a:rPr lang="en-US" sz="2400" dirty="0"/>
              <a:t>Over-the-Air Only Homes</a:t>
            </a:r>
            <a:endParaRPr lang="en-US" sz="2400" u="sng" dirty="0"/>
          </a:p>
        </p:txBody>
      </p:sp>
      <p:graphicFrame>
        <p:nvGraphicFramePr>
          <p:cNvPr id="7" name="Table 6">
            <a:extLst>
              <a:ext uri="{FF2B5EF4-FFF2-40B4-BE49-F238E27FC236}">
                <a16:creationId xmlns:a16="http://schemas.microsoft.com/office/drawing/2014/main" id="{90AD3570-8F42-6C61-9CC3-906B3C88E1F6}"/>
              </a:ext>
            </a:extLst>
          </p:cNvPr>
          <p:cNvGraphicFramePr>
            <a:graphicFrameLocks noGrp="1"/>
          </p:cNvGraphicFramePr>
          <p:nvPr/>
        </p:nvGraphicFramePr>
        <p:xfrm>
          <a:off x="3467100" y="2585720"/>
          <a:ext cx="5257800" cy="259588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4222024742"/>
                    </a:ext>
                  </a:extLst>
                </a:gridCol>
                <a:gridCol w="1371600">
                  <a:extLst>
                    <a:ext uri="{9D8B030D-6E8A-4147-A177-3AD203B41FA5}">
                      <a16:colId xmlns:a16="http://schemas.microsoft.com/office/drawing/2014/main" val="1048304762"/>
                    </a:ext>
                  </a:extLst>
                </a:gridCol>
              </a:tblGrid>
              <a:tr h="370840">
                <a:tc>
                  <a:txBody>
                    <a:bodyPr/>
                    <a:lstStyle/>
                    <a:p>
                      <a:endParaRPr lang="en-US" dirty="0"/>
                    </a:p>
                  </a:txBody>
                  <a:tcPr/>
                </a:tc>
                <a:tc>
                  <a:txBody>
                    <a:bodyPr/>
                    <a:lstStyle/>
                    <a:p>
                      <a:r>
                        <a:rPr lang="en-US" dirty="0"/>
                        <a:t> Included</a:t>
                      </a:r>
                    </a:p>
                  </a:txBody>
                  <a:tcPr/>
                </a:tc>
                <a:extLst>
                  <a:ext uri="{0D108BD9-81ED-4DB2-BD59-A6C34878D82A}">
                    <a16:rowId xmlns:a16="http://schemas.microsoft.com/office/drawing/2014/main" val="1241442840"/>
                  </a:ext>
                </a:extLst>
              </a:tr>
              <a:tr h="370840">
                <a:tc>
                  <a:txBody>
                    <a:bodyPr/>
                    <a:lstStyle/>
                    <a:p>
                      <a:r>
                        <a:rPr lang="en-US" dirty="0"/>
                        <a:t>Cable</a:t>
                      </a:r>
                    </a:p>
                  </a:txBody>
                  <a:tcPr/>
                </a:tc>
                <a:tc>
                  <a:txBody>
                    <a:bodyPr/>
                    <a:lstStyle/>
                    <a:p>
                      <a:endParaRPr lang="en-US" dirty="0"/>
                    </a:p>
                  </a:txBody>
                  <a:tcPr/>
                </a:tc>
                <a:extLst>
                  <a:ext uri="{0D108BD9-81ED-4DB2-BD59-A6C34878D82A}">
                    <a16:rowId xmlns:a16="http://schemas.microsoft.com/office/drawing/2014/main" val="3069084593"/>
                  </a:ext>
                </a:extLst>
              </a:tr>
              <a:tr h="370840">
                <a:tc>
                  <a:txBody>
                    <a:bodyPr/>
                    <a:lstStyle/>
                    <a:p>
                      <a:r>
                        <a:rPr lang="en-US" dirty="0"/>
                        <a:t>Satellite</a:t>
                      </a:r>
                    </a:p>
                  </a:txBody>
                  <a:tcPr/>
                </a:tc>
                <a:tc>
                  <a:txBody>
                    <a:bodyPr/>
                    <a:lstStyle/>
                    <a:p>
                      <a:endParaRPr lang="en-US" dirty="0"/>
                    </a:p>
                  </a:txBody>
                  <a:tcPr/>
                </a:tc>
                <a:extLst>
                  <a:ext uri="{0D108BD9-81ED-4DB2-BD59-A6C34878D82A}">
                    <a16:rowId xmlns:a16="http://schemas.microsoft.com/office/drawing/2014/main" val="4292603619"/>
                  </a:ext>
                </a:extLst>
              </a:tr>
              <a:tr h="370840">
                <a:tc>
                  <a:txBody>
                    <a:bodyPr/>
                    <a:lstStyle/>
                    <a:p>
                      <a:r>
                        <a:rPr lang="en-US" dirty="0"/>
                        <a:t>Virtual Streaming Provider (vMVPD)</a:t>
                      </a:r>
                    </a:p>
                  </a:txBody>
                  <a:tcPr/>
                </a:tc>
                <a:tc>
                  <a:txBody>
                    <a:bodyPr/>
                    <a:lstStyle/>
                    <a:p>
                      <a:endParaRPr lang="en-US" dirty="0"/>
                    </a:p>
                  </a:txBody>
                  <a:tcPr/>
                </a:tc>
                <a:extLst>
                  <a:ext uri="{0D108BD9-81ED-4DB2-BD59-A6C34878D82A}">
                    <a16:rowId xmlns:a16="http://schemas.microsoft.com/office/drawing/2014/main" val="2379470216"/>
                  </a:ext>
                </a:extLst>
              </a:tr>
              <a:tr h="370840">
                <a:tc>
                  <a:txBody>
                    <a:bodyPr/>
                    <a:lstStyle/>
                    <a:p>
                      <a:r>
                        <a:rPr lang="en-US" dirty="0"/>
                        <a:t>Streaming Device Connected to TV</a:t>
                      </a:r>
                    </a:p>
                  </a:txBody>
                  <a:tcPr/>
                </a:tc>
                <a:tc>
                  <a:txBody>
                    <a:bodyPr/>
                    <a:lstStyle/>
                    <a:p>
                      <a:endParaRPr lang="en-US" dirty="0"/>
                    </a:p>
                  </a:txBody>
                  <a:tcPr/>
                </a:tc>
                <a:extLst>
                  <a:ext uri="{0D108BD9-81ED-4DB2-BD59-A6C34878D82A}">
                    <a16:rowId xmlns:a16="http://schemas.microsoft.com/office/drawing/2014/main" val="565754792"/>
                  </a:ext>
                </a:extLst>
              </a:tr>
              <a:tr h="370840">
                <a:tc>
                  <a:txBody>
                    <a:bodyPr/>
                    <a:lstStyle/>
                    <a:p>
                      <a:r>
                        <a:rPr lang="en-US" dirty="0"/>
                        <a:t>Streaming Through Smart TV</a:t>
                      </a:r>
                    </a:p>
                  </a:txBody>
                  <a:tcPr/>
                </a:tc>
                <a:tc>
                  <a:txBody>
                    <a:bodyPr/>
                    <a:lstStyle/>
                    <a:p>
                      <a:endParaRPr lang="en-US" dirty="0"/>
                    </a:p>
                  </a:txBody>
                  <a:tcPr/>
                </a:tc>
                <a:extLst>
                  <a:ext uri="{0D108BD9-81ED-4DB2-BD59-A6C34878D82A}">
                    <a16:rowId xmlns:a16="http://schemas.microsoft.com/office/drawing/2014/main" val="2024006410"/>
                  </a:ext>
                </a:extLst>
              </a:tr>
              <a:tr h="370840">
                <a:tc>
                  <a:txBody>
                    <a:bodyPr/>
                    <a:lstStyle/>
                    <a:p>
                      <a:r>
                        <a:rPr lang="en-US" dirty="0"/>
                        <a:t>Streaming through Gaming Console</a:t>
                      </a:r>
                    </a:p>
                  </a:txBody>
                  <a:tcPr/>
                </a:tc>
                <a:tc>
                  <a:txBody>
                    <a:bodyPr/>
                    <a:lstStyle/>
                    <a:p>
                      <a:endParaRPr lang="en-US" dirty="0"/>
                    </a:p>
                  </a:txBody>
                  <a:tcPr/>
                </a:tc>
                <a:extLst>
                  <a:ext uri="{0D108BD9-81ED-4DB2-BD59-A6C34878D82A}">
                    <a16:rowId xmlns:a16="http://schemas.microsoft.com/office/drawing/2014/main" val="3182845918"/>
                  </a:ext>
                </a:extLst>
              </a:tr>
            </a:tbl>
          </a:graphicData>
        </a:graphic>
      </p:graphicFrame>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1E370111-1A26-41AB-46EA-A18B5038F955}"/>
                  </a:ext>
                </a:extLst>
              </p14:cNvPr>
              <p14:cNvContentPartPr/>
              <p14:nvPr/>
            </p14:nvContentPartPr>
            <p14:xfrm>
              <a:off x="7925761" y="4176492"/>
              <a:ext cx="379080" cy="182160"/>
            </p14:xfrm>
          </p:contentPart>
        </mc:Choice>
        <mc:Fallback xmlns="">
          <p:pic>
            <p:nvPicPr>
              <p:cNvPr id="8" name="Ink 7">
                <a:extLst>
                  <a:ext uri="{FF2B5EF4-FFF2-40B4-BE49-F238E27FC236}">
                    <a16:creationId xmlns:a16="http://schemas.microsoft.com/office/drawing/2014/main" id="{1E370111-1A26-41AB-46EA-A18B5038F955}"/>
                  </a:ext>
                </a:extLst>
              </p:cNvPr>
              <p:cNvPicPr/>
              <p:nvPr/>
            </p:nvPicPr>
            <p:blipFill>
              <a:blip r:embed="rId3"/>
              <a:stretch>
                <a:fillRect/>
              </a:stretch>
            </p:blipFill>
            <p:spPr>
              <a:xfrm>
                <a:off x="7906681" y="4157450"/>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A6F15A49-6107-D40E-054D-D7B8EE1525D8}"/>
                  </a:ext>
                </a:extLst>
              </p14:cNvPr>
              <p14:cNvContentPartPr/>
              <p14:nvPr/>
            </p14:nvContentPartPr>
            <p14:xfrm>
              <a:off x="7924337" y="4894317"/>
              <a:ext cx="379080" cy="182160"/>
            </p14:xfrm>
          </p:contentPart>
        </mc:Choice>
        <mc:Fallback xmlns="">
          <p:pic>
            <p:nvPicPr>
              <p:cNvPr id="9" name="Ink 8">
                <a:extLst>
                  <a:ext uri="{FF2B5EF4-FFF2-40B4-BE49-F238E27FC236}">
                    <a16:creationId xmlns:a16="http://schemas.microsoft.com/office/drawing/2014/main" id="{A6F15A49-6107-D40E-054D-D7B8EE1525D8}"/>
                  </a:ext>
                </a:extLst>
              </p:cNvPr>
              <p:cNvPicPr/>
              <p:nvPr/>
            </p:nvPicPr>
            <p:blipFill>
              <a:blip r:embed="rId3"/>
              <a:stretch>
                <a:fillRect/>
              </a:stretch>
            </p:blipFill>
            <p:spPr>
              <a:xfrm>
                <a:off x="7905257" y="4875275"/>
                <a:ext cx="416880" cy="219885"/>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Ink 9">
                <a:extLst>
                  <a:ext uri="{FF2B5EF4-FFF2-40B4-BE49-F238E27FC236}">
                    <a16:creationId xmlns:a16="http://schemas.microsoft.com/office/drawing/2014/main" id="{A2809005-B5FC-C3ED-2E4A-58A03826821A}"/>
                  </a:ext>
                </a:extLst>
              </p14:cNvPr>
              <p14:cNvContentPartPr/>
              <p14:nvPr/>
            </p14:nvContentPartPr>
            <p14:xfrm>
              <a:off x="7924337" y="4543636"/>
              <a:ext cx="379080" cy="182160"/>
            </p14:xfrm>
          </p:contentPart>
        </mc:Choice>
        <mc:Fallback xmlns="">
          <p:pic>
            <p:nvPicPr>
              <p:cNvPr id="10" name="Ink 9">
                <a:extLst>
                  <a:ext uri="{FF2B5EF4-FFF2-40B4-BE49-F238E27FC236}">
                    <a16:creationId xmlns:a16="http://schemas.microsoft.com/office/drawing/2014/main" id="{A2809005-B5FC-C3ED-2E4A-58A03826821A}"/>
                  </a:ext>
                </a:extLst>
              </p:cNvPr>
              <p:cNvPicPr/>
              <p:nvPr/>
            </p:nvPicPr>
            <p:blipFill>
              <a:blip r:embed="rId3"/>
              <a:stretch>
                <a:fillRect/>
              </a:stretch>
            </p:blipFill>
            <p:spPr>
              <a:xfrm>
                <a:off x="7905257" y="4524594"/>
                <a:ext cx="416880" cy="219885"/>
              </a:xfrm>
              <a:prstGeom prst="rect">
                <a:avLst/>
              </a:prstGeom>
            </p:spPr>
          </p:pic>
        </mc:Fallback>
      </mc:AlternateContent>
      <p:grpSp>
        <p:nvGrpSpPr>
          <p:cNvPr id="11" name="Group 10">
            <a:extLst>
              <a:ext uri="{FF2B5EF4-FFF2-40B4-BE49-F238E27FC236}">
                <a16:creationId xmlns:a16="http://schemas.microsoft.com/office/drawing/2014/main" id="{FF27F8D4-C727-3553-3172-D650D2E91BC6}"/>
              </a:ext>
            </a:extLst>
          </p:cNvPr>
          <p:cNvGrpSpPr/>
          <p:nvPr/>
        </p:nvGrpSpPr>
        <p:grpSpPr>
          <a:xfrm>
            <a:off x="7999825" y="3014840"/>
            <a:ext cx="231437" cy="262863"/>
            <a:chOff x="4937837" y="3978427"/>
            <a:chExt cx="283680" cy="322200"/>
          </a:xfrm>
        </p:grpSpPr>
        <mc:AlternateContent xmlns:mc="http://schemas.openxmlformats.org/markup-compatibility/2006" xmlns:p14="http://schemas.microsoft.com/office/powerpoint/2010/main">
          <mc:Choice Requires="p14">
            <p:contentPart p14:bwMode="auto" r:id="rId6">
              <p14:nvContentPartPr>
                <p14:cNvPr id="12" name="Ink 11">
                  <a:extLst>
                    <a:ext uri="{FF2B5EF4-FFF2-40B4-BE49-F238E27FC236}">
                      <a16:creationId xmlns:a16="http://schemas.microsoft.com/office/drawing/2014/main" id="{12E8C89A-8DD9-D41B-8082-72AB83EC5E94}"/>
                    </a:ext>
                  </a:extLst>
                </p14:cNvPr>
                <p14:cNvContentPartPr/>
                <p14:nvPr/>
              </p14:nvContentPartPr>
              <p14:xfrm>
                <a:off x="4973477" y="3990667"/>
                <a:ext cx="223920" cy="309960"/>
              </p14:xfrm>
            </p:contentPart>
          </mc:Choice>
          <mc:Fallback xmlns="">
            <p:pic>
              <p:nvPicPr>
                <p:cNvPr id="38" name="Ink 37">
                  <a:extLst>
                    <a:ext uri="{FF2B5EF4-FFF2-40B4-BE49-F238E27FC236}">
                      <a16:creationId xmlns:a16="http://schemas.microsoft.com/office/drawing/2014/main" id="{DE23E86E-CD08-4E74-C7EB-4FD235C02C0F}"/>
                    </a:ext>
                  </a:extLst>
                </p:cNvPr>
                <p:cNvPicPr/>
                <p:nvPr/>
              </p:nvPicPr>
              <p:blipFill>
                <a:blip r:embed="rId8"/>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4AC40298-FECC-63C3-2FE8-29C357686CEA}"/>
                    </a:ext>
                  </a:extLst>
                </p14:cNvPr>
                <p14:cNvContentPartPr/>
                <p14:nvPr/>
              </p14:nvContentPartPr>
              <p14:xfrm>
                <a:off x="4937837" y="3978427"/>
                <a:ext cx="283680" cy="315360"/>
              </p14:xfrm>
            </p:contentPart>
          </mc:Choice>
          <mc:Fallback xmlns="">
            <p:pic>
              <p:nvPicPr>
                <p:cNvPr id="39" name="Ink 38">
                  <a:extLst>
                    <a:ext uri="{FF2B5EF4-FFF2-40B4-BE49-F238E27FC236}">
                      <a16:creationId xmlns:a16="http://schemas.microsoft.com/office/drawing/2014/main" id="{B919DE58-ABDD-0AB6-73A9-ACFE9F184867}"/>
                    </a:ext>
                  </a:extLst>
                </p:cNvPr>
                <p:cNvPicPr/>
                <p:nvPr/>
              </p:nvPicPr>
              <p:blipFill>
                <a:blip r:embed="rId10"/>
                <a:stretch>
                  <a:fillRect/>
                </a:stretch>
              </p:blipFill>
              <p:spPr>
                <a:xfrm>
                  <a:off x="4914454" y="3955051"/>
                  <a:ext cx="330004" cy="361672"/>
                </a:xfrm>
                <a:prstGeom prst="rect">
                  <a:avLst/>
                </a:prstGeom>
              </p:spPr>
            </p:pic>
          </mc:Fallback>
        </mc:AlternateContent>
      </p:grpSp>
      <p:grpSp>
        <p:nvGrpSpPr>
          <p:cNvPr id="14" name="Group 13">
            <a:extLst>
              <a:ext uri="{FF2B5EF4-FFF2-40B4-BE49-F238E27FC236}">
                <a16:creationId xmlns:a16="http://schemas.microsoft.com/office/drawing/2014/main" id="{7627C48D-2ACD-D2D6-CD2B-3AE0D9651BE2}"/>
              </a:ext>
            </a:extLst>
          </p:cNvPr>
          <p:cNvGrpSpPr/>
          <p:nvPr/>
        </p:nvGrpSpPr>
        <p:grpSpPr>
          <a:xfrm>
            <a:off x="8028901" y="3388569"/>
            <a:ext cx="231437" cy="262863"/>
            <a:chOff x="4937837" y="3978427"/>
            <a:chExt cx="283680" cy="322200"/>
          </a:xfrm>
        </p:grpSpPr>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9CDB9131-8876-C0F6-936F-286176C4A3D7}"/>
                    </a:ext>
                  </a:extLst>
                </p14:cNvPr>
                <p14:cNvContentPartPr/>
                <p14:nvPr/>
              </p14:nvContentPartPr>
              <p14:xfrm>
                <a:off x="4973477" y="3990667"/>
                <a:ext cx="223920" cy="309960"/>
              </p14:xfrm>
            </p:contentPart>
          </mc:Choice>
          <mc:Fallback xmlns="">
            <p:pic>
              <p:nvPicPr>
                <p:cNvPr id="41" name="Ink 40">
                  <a:extLst>
                    <a:ext uri="{FF2B5EF4-FFF2-40B4-BE49-F238E27FC236}">
                      <a16:creationId xmlns:a16="http://schemas.microsoft.com/office/drawing/2014/main" id="{65E1E093-BC0D-54F5-21B2-F2B738B6788F}"/>
                    </a:ext>
                  </a:extLst>
                </p:cNvPr>
                <p:cNvPicPr/>
                <p:nvPr/>
              </p:nvPicPr>
              <p:blipFill>
                <a:blip r:embed="rId8"/>
                <a:stretch>
                  <a:fillRect/>
                </a:stretch>
              </p:blipFill>
              <p:spPr>
                <a:xfrm>
                  <a:off x="4950556" y="3967265"/>
                  <a:ext cx="269762" cy="356322"/>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6" name="Ink 15">
                  <a:extLst>
                    <a:ext uri="{FF2B5EF4-FFF2-40B4-BE49-F238E27FC236}">
                      <a16:creationId xmlns:a16="http://schemas.microsoft.com/office/drawing/2014/main" id="{DEF1D3FF-0D55-D561-FE41-12C8A0FB06B6}"/>
                    </a:ext>
                  </a:extLst>
                </p14:cNvPr>
                <p14:cNvContentPartPr/>
                <p14:nvPr/>
              </p14:nvContentPartPr>
              <p14:xfrm>
                <a:off x="4937837" y="3978427"/>
                <a:ext cx="283680" cy="315360"/>
              </p14:xfrm>
            </p:contentPart>
          </mc:Choice>
          <mc:Fallback xmlns="">
            <p:pic>
              <p:nvPicPr>
                <p:cNvPr id="42" name="Ink 41">
                  <a:extLst>
                    <a:ext uri="{FF2B5EF4-FFF2-40B4-BE49-F238E27FC236}">
                      <a16:creationId xmlns:a16="http://schemas.microsoft.com/office/drawing/2014/main" id="{AF536D4C-5A19-0313-4B71-8901240F15D0}"/>
                    </a:ext>
                  </a:extLst>
                </p:cNvPr>
                <p:cNvPicPr/>
                <p:nvPr/>
              </p:nvPicPr>
              <p:blipFill>
                <a:blip r:embed="rId10"/>
                <a:stretch>
                  <a:fillRect/>
                </a:stretch>
              </p:blipFill>
              <p:spPr>
                <a:xfrm>
                  <a:off x="4914454" y="3955051"/>
                  <a:ext cx="330004" cy="361672"/>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904F2B3E-6392-A3F1-40CC-1475F61675B4}"/>
                  </a:ext>
                </a:extLst>
              </p14:cNvPr>
              <p14:cNvContentPartPr/>
              <p14:nvPr/>
            </p14:nvContentPartPr>
            <p14:xfrm>
              <a:off x="7939492" y="3804615"/>
              <a:ext cx="379080" cy="182160"/>
            </p14:xfrm>
          </p:contentPart>
        </mc:Choice>
        <mc:Fallback xmlns="">
          <p:pic>
            <p:nvPicPr>
              <p:cNvPr id="17" name="Ink 16">
                <a:extLst>
                  <a:ext uri="{FF2B5EF4-FFF2-40B4-BE49-F238E27FC236}">
                    <a16:creationId xmlns:a16="http://schemas.microsoft.com/office/drawing/2014/main" id="{904F2B3E-6392-A3F1-40CC-1475F61675B4}"/>
                  </a:ext>
                </a:extLst>
              </p:cNvPr>
              <p:cNvPicPr/>
              <p:nvPr/>
            </p:nvPicPr>
            <p:blipFill>
              <a:blip r:embed="rId3"/>
              <a:stretch>
                <a:fillRect/>
              </a:stretch>
            </p:blipFill>
            <p:spPr>
              <a:xfrm>
                <a:off x="7920412" y="3785573"/>
                <a:ext cx="416880" cy="219885"/>
              </a:xfrm>
              <a:prstGeom prst="rect">
                <a:avLst/>
              </a:prstGeom>
            </p:spPr>
          </p:pic>
        </mc:Fallback>
      </mc:AlternateContent>
    </p:spTree>
    <p:extLst>
      <p:ext uri="{BB962C8B-B14F-4D97-AF65-F5344CB8AC3E}">
        <p14:creationId xmlns:p14="http://schemas.microsoft.com/office/powerpoint/2010/main" val="1557061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1EED5-79D1-3349-87A5-3A9E541C08E2}"/>
              </a:ext>
            </a:extLst>
          </p:cNvPr>
          <p:cNvSpPr>
            <a:spLocks noGrp="1"/>
          </p:cNvSpPr>
          <p:nvPr>
            <p:ph type="title"/>
          </p:nvPr>
        </p:nvSpPr>
        <p:spPr>
          <a:xfrm>
            <a:off x="381000" y="255012"/>
            <a:ext cx="11430000" cy="646331"/>
          </a:xfrm>
        </p:spPr>
        <p:txBody>
          <a:bodyPr/>
          <a:lstStyle/>
          <a:p>
            <a:r>
              <a:rPr lang="en-US" dirty="0"/>
              <a:t>Local Measurement Services</a:t>
            </a:r>
          </a:p>
        </p:txBody>
      </p:sp>
      <p:sp>
        <p:nvSpPr>
          <p:cNvPr id="3" name="Content Placeholder 2">
            <a:extLst>
              <a:ext uri="{FF2B5EF4-FFF2-40B4-BE49-F238E27FC236}">
                <a16:creationId xmlns:a16="http://schemas.microsoft.com/office/drawing/2014/main" id="{CDA307BC-F959-8148-A8FA-D16DCABC4FE5}"/>
              </a:ext>
            </a:extLst>
          </p:cNvPr>
          <p:cNvSpPr>
            <a:spLocks noGrp="1"/>
          </p:cNvSpPr>
          <p:nvPr>
            <p:ph idx="1"/>
          </p:nvPr>
        </p:nvSpPr>
        <p:spPr>
          <a:xfrm>
            <a:off x="1676400" y="1403350"/>
            <a:ext cx="10134600" cy="4351338"/>
          </a:xfrm>
        </p:spPr>
        <p:txBody>
          <a:bodyPr/>
          <a:lstStyle/>
          <a:p>
            <a:r>
              <a:rPr lang="en-US" dirty="0"/>
              <a:t>Nielsen Media Research</a:t>
            </a:r>
          </a:p>
          <a:p>
            <a:r>
              <a:rPr lang="en-US" dirty="0"/>
              <a:t>Comscore</a:t>
            </a:r>
          </a:p>
        </p:txBody>
      </p:sp>
      <p:sp>
        <p:nvSpPr>
          <p:cNvPr id="4" name="Slide Number Placeholder 3">
            <a:extLst>
              <a:ext uri="{FF2B5EF4-FFF2-40B4-BE49-F238E27FC236}">
                <a16:creationId xmlns:a16="http://schemas.microsoft.com/office/drawing/2014/main" id="{22F7CF33-0E54-3245-9B34-D0FF93228A20}"/>
              </a:ext>
            </a:extLst>
          </p:cNvPr>
          <p:cNvSpPr>
            <a:spLocks noGrp="1"/>
          </p:cNvSpPr>
          <p:nvPr>
            <p:ph type="sldNum" sz="quarter" idx="12"/>
          </p:nvPr>
        </p:nvSpPr>
        <p:spPr>
          <a:xfrm>
            <a:off x="11560917" y="6356350"/>
            <a:ext cx="546212" cy="365125"/>
          </a:xfrm>
        </p:spPr>
        <p:txBody>
          <a:bodyPr/>
          <a:lstStyle/>
          <a:p>
            <a:fld id="{CCDEFDE6-E0D7-4837-9BAC-C5447762A0EF}" type="slidenum">
              <a:rPr lang="en-US" smtClean="0"/>
              <a:pPr/>
              <a:t>4</a:t>
            </a:fld>
            <a:endParaRPr lang="en-US" dirty="0"/>
          </a:p>
        </p:txBody>
      </p:sp>
    </p:spTree>
    <p:extLst>
      <p:ext uri="{BB962C8B-B14F-4D97-AF65-F5344CB8AC3E}">
        <p14:creationId xmlns:p14="http://schemas.microsoft.com/office/powerpoint/2010/main" val="1309401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Autofit/>
          </a:bodyPr>
          <a:lstStyle/>
          <a:p>
            <a:pPr>
              <a:spcAft>
                <a:spcPts val="600"/>
              </a:spcAft>
              <a:tabLst>
                <a:tab pos="4348163" algn="l"/>
              </a:tabLst>
            </a:pPr>
            <a:r>
              <a:rPr lang="en-US" sz="2400" b="1" dirty="0"/>
              <a:t>Reach</a:t>
            </a:r>
            <a:br>
              <a:rPr lang="en-US" sz="2400" b="1" dirty="0"/>
            </a:br>
            <a:r>
              <a:rPr lang="en-US" sz="2400" dirty="0"/>
              <a:t>The number of different individuals or households  exposed at least once to a program or commercial across a stated period of time. It is expressed as a percentage of a given universe. A household or person is counted once, no matter how many times the specific telecast has been viewed. </a:t>
            </a:r>
          </a:p>
          <a:p>
            <a:pPr>
              <a:spcAft>
                <a:spcPts val="600"/>
              </a:spcAft>
              <a:buNone/>
              <a:tabLst>
                <a:tab pos="4348163" algn="l"/>
              </a:tabLst>
            </a:pPr>
            <a:r>
              <a:rPr lang="en-US" sz="2400" dirty="0"/>
              <a:t>	Also called cumulative or unduplicated audience.</a:t>
            </a:r>
            <a:br>
              <a:rPr lang="en-US" sz="2400" dirty="0"/>
            </a:br>
            <a:endParaRPr lang="en-US" sz="2400" dirty="0"/>
          </a:p>
          <a:p>
            <a:pPr>
              <a:spcAft>
                <a:spcPts val="600"/>
              </a:spcAft>
              <a:buNone/>
              <a:tabLst>
                <a:tab pos="4348163" algn="l"/>
              </a:tabLst>
            </a:pPr>
            <a:r>
              <a:rPr lang="en-US" sz="2400" dirty="0"/>
              <a:t>	</a:t>
            </a:r>
            <a:r>
              <a:rPr lang="en-US" sz="2400" b="1" dirty="0"/>
              <a:t>FORMULA</a:t>
            </a:r>
          </a:p>
          <a:p>
            <a:pPr>
              <a:spcAft>
                <a:spcPts val="600"/>
              </a:spcAft>
              <a:buNone/>
              <a:tabLst>
                <a:tab pos="4348163" algn="l"/>
              </a:tabLst>
            </a:pPr>
            <a:r>
              <a:rPr lang="en-US" sz="2400" dirty="0"/>
              <a:t>	GRPs % (150)/ Frequency (2.5) =  60% Reach</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40</a:t>
            </a:fld>
            <a:endParaRPr lang="en-US"/>
          </a:p>
        </p:txBody>
      </p:sp>
    </p:spTree>
    <p:extLst>
      <p:ext uri="{BB962C8B-B14F-4D97-AF65-F5344CB8AC3E}">
        <p14:creationId xmlns:p14="http://schemas.microsoft.com/office/powerpoint/2010/main" val="3593471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p:txBody>
          <a:bodyPr>
            <a:normAutofit/>
          </a:bodyPr>
          <a:lstStyle/>
          <a:p>
            <a:pPr>
              <a:spcAft>
                <a:spcPts val="600"/>
              </a:spcAft>
              <a:tabLst>
                <a:tab pos="4348163" algn="l"/>
              </a:tabLst>
            </a:pPr>
            <a:r>
              <a:rPr lang="en-US" sz="2400" b="1" dirty="0"/>
              <a:t>Frequency</a:t>
            </a:r>
            <a:br>
              <a:rPr lang="en-US" sz="2400" b="1" u="sng" dirty="0"/>
            </a:br>
            <a:r>
              <a:rPr lang="en-US" sz="2400" dirty="0"/>
              <a:t>Average number of times a household or person viewed a given television program, station or commercial during a specific time period. </a:t>
            </a:r>
          </a:p>
          <a:p>
            <a:pPr>
              <a:spcAft>
                <a:spcPts val="600"/>
              </a:spcAft>
              <a:buNone/>
              <a:tabLst>
                <a:tab pos="4348163" algn="l"/>
              </a:tabLst>
            </a:pPr>
            <a:r>
              <a:rPr lang="en-US" sz="2400" dirty="0"/>
              <a:t>	For instance, 150 GRPs divided by the percent of homes reached (60%) would deliver a frequency of 2.5.</a:t>
            </a:r>
            <a:br>
              <a:rPr lang="en-US" sz="2400" dirty="0"/>
            </a:br>
            <a:endParaRPr lang="en-US" sz="2400" dirty="0"/>
          </a:p>
          <a:p>
            <a:pPr>
              <a:spcAft>
                <a:spcPts val="600"/>
              </a:spcAft>
              <a:buNone/>
              <a:tabLst>
                <a:tab pos="4348163" algn="l"/>
              </a:tabLst>
            </a:pPr>
            <a:r>
              <a:rPr lang="en-US" sz="2400" b="1" dirty="0"/>
              <a:t>	FORMULA</a:t>
            </a:r>
          </a:p>
          <a:p>
            <a:pPr>
              <a:spcAft>
                <a:spcPts val="600"/>
              </a:spcAft>
              <a:buNone/>
              <a:tabLst>
                <a:tab pos="4348163" algn="l"/>
              </a:tabLst>
            </a:pPr>
            <a:r>
              <a:rPr lang="en-US" sz="2400" dirty="0"/>
              <a:t>	GRPs % (150)/ Reach (60%) = 2.5 Frequency</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41</a:t>
            </a:fld>
            <a:endParaRPr lang="en-US"/>
          </a:p>
        </p:txBody>
      </p:sp>
    </p:spTree>
    <p:extLst>
      <p:ext uri="{BB962C8B-B14F-4D97-AF65-F5344CB8AC3E}">
        <p14:creationId xmlns:p14="http://schemas.microsoft.com/office/powerpoint/2010/main" val="2967671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Terminology &amp; Formulas</a:t>
            </a:r>
          </a:p>
        </p:txBody>
      </p:sp>
      <p:sp>
        <p:nvSpPr>
          <p:cNvPr id="3" name="Content Placeholder 2"/>
          <p:cNvSpPr>
            <a:spLocks noGrp="1"/>
          </p:cNvSpPr>
          <p:nvPr>
            <p:ph idx="1"/>
          </p:nvPr>
        </p:nvSpPr>
        <p:spPr>
          <a:xfrm>
            <a:off x="381000" y="1403593"/>
            <a:ext cx="11430000" cy="5317881"/>
          </a:xfrm>
        </p:spPr>
        <p:txBody>
          <a:bodyPr>
            <a:normAutofit/>
          </a:bodyPr>
          <a:lstStyle/>
          <a:p>
            <a:pPr>
              <a:spcAft>
                <a:spcPts val="600"/>
              </a:spcAft>
              <a:buNone/>
              <a:tabLst>
                <a:tab pos="4348163" algn="l"/>
              </a:tabLst>
            </a:pPr>
            <a:r>
              <a:rPr kumimoji="1" lang="en-US" sz="2800" b="1" dirty="0"/>
              <a:t>Reach &amp; Frequency Example</a:t>
            </a:r>
          </a:p>
          <a:p>
            <a:pPr>
              <a:spcAft>
                <a:spcPts val="600"/>
              </a:spcAft>
              <a:tabLst>
                <a:tab pos="4348163" algn="l"/>
              </a:tabLst>
            </a:pPr>
            <a:r>
              <a:rPr kumimoji="1" lang="en-US" sz="2300" dirty="0"/>
              <a:t>In the following reach and frequency example, there is a universe of 10 TV households. Channel 2’s News was viewed in 7 out of 10 households on various days of the week, delivering a 70% reach. Viewing by each household in this universe was counted only once and not duplicated in the final reach percent. Although the first household in the sample viewed on Monday, Tuesday and Wednesday, it was counted in the reach total only once.</a:t>
            </a:r>
          </a:p>
          <a:p>
            <a:pPr>
              <a:spcAft>
                <a:spcPts val="600"/>
              </a:spcAft>
              <a:tabLst>
                <a:tab pos="4348163" algn="l"/>
              </a:tabLst>
            </a:pPr>
            <a:r>
              <a:rPr kumimoji="1" lang="en-US" sz="2300" dirty="0"/>
              <a:t>GRPs are counted whenever the program is viewed. For example, on Tuesday Channel 2 was viewed by 3 households, equaling a 30 rating (3 out of 10 households). Total GRPs for the Monday – Friday schedule are 150 GRPs, including every time the program was viewed by the same households. Dividing the GRPs by the average frequency (150 GRPs / 2.1) eliminates the duplication and yields the 70% reach figure. </a:t>
            </a:r>
          </a:p>
          <a:p>
            <a:pPr>
              <a:spcAft>
                <a:spcPts val="600"/>
              </a:spcAft>
              <a:tabLst>
                <a:tab pos="4348163" algn="l"/>
              </a:tabLst>
            </a:pPr>
            <a:endParaRPr lang="en-US" sz="28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42</a:t>
            </a:fld>
            <a:endParaRPr lang="en-US"/>
          </a:p>
        </p:txBody>
      </p:sp>
    </p:spTree>
    <p:extLst>
      <p:ext uri="{BB962C8B-B14F-4D97-AF65-F5344CB8AC3E}">
        <p14:creationId xmlns:p14="http://schemas.microsoft.com/office/powerpoint/2010/main" val="3743024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a:xfrm>
            <a:off x="381000" y="3675219"/>
            <a:ext cx="11430000" cy="3046253"/>
          </a:xfrm>
        </p:spPr>
        <p:txBody>
          <a:bodyPr>
            <a:normAutofit/>
          </a:bodyPr>
          <a:lstStyle/>
          <a:p>
            <a:pPr marL="228600" lvl="0" indent="-228600" defTabSz="685800">
              <a:spcBef>
                <a:spcPts val="0"/>
              </a:spcBef>
              <a:spcAft>
                <a:spcPts val="800"/>
              </a:spcAft>
              <a:buClr>
                <a:srgbClr val="0000FD"/>
              </a:buClr>
            </a:pPr>
            <a:r>
              <a:rPr kumimoji="1" lang="en-US" sz="2200" b="1" dirty="0">
                <a:solidFill>
                  <a:srgbClr val="000000"/>
                </a:solidFill>
              </a:rPr>
              <a:t>GRPs </a:t>
            </a:r>
          </a:p>
          <a:p>
            <a:pPr marL="228600" lvl="0" indent="-228600" defTabSz="685800">
              <a:spcBef>
                <a:spcPts val="0"/>
              </a:spcBef>
              <a:buClr>
                <a:srgbClr val="0000FD"/>
              </a:buClr>
              <a:buNone/>
            </a:pPr>
            <a:r>
              <a:rPr kumimoji="1" lang="en-US" sz="2200" dirty="0">
                <a:solidFill>
                  <a:srgbClr val="000000"/>
                </a:solidFill>
              </a:rPr>
              <a:t>	Schedule = 150 GRPs  (70% Reach x 2.1 Frequency) </a:t>
            </a:r>
          </a:p>
          <a:p>
            <a:pPr marL="228600" lvl="0" indent="-228600" defTabSz="685800">
              <a:spcBef>
                <a:spcPts val="0"/>
              </a:spcBef>
              <a:buClr>
                <a:srgbClr val="0000FD"/>
              </a:buClr>
              <a:buNone/>
            </a:pPr>
            <a:r>
              <a:rPr kumimoji="1" lang="en-US" sz="2200" dirty="0">
                <a:solidFill>
                  <a:srgbClr val="000000"/>
                </a:solidFill>
              </a:rPr>
              <a:t>	Monday = 20 rating  (2 households out of 10 viewed news)</a:t>
            </a:r>
          </a:p>
          <a:p>
            <a:pPr marL="228600" lvl="0" indent="-228600" defTabSz="685800">
              <a:spcBef>
                <a:spcPts val="0"/>
              </a:spcBef>
              <a:buClr>
                <a:srgbClr val="0000FD"/>
              </a:buClr>
              <a:buNone/>
            </a:pPr>
            <a:r>
              <a:rPr kumimoji="1" lang="en-US" sz="2200" dirty="0">
                <a:solidFill>
                  <a:srgbClr val="000000"/>
                </a:solidFill>
              </a:rPr>
              <a:t>	Tuesday = 30 rating</a:t>
            </a:r>
          </a:p>
          <a:p>
            <a:pPr marL="228600" lvl="0" indent="-228600" defTabSz="685800">
              <a:spcBef>
                <a:spcPts val="0"/>
              </a:spcBef>
              <a:buClr>
                <a:srgbClr val="0000FD"/>
              </a:buClr>
              <a:buNone/>
            </a:pPr>
            <a:r>
              <a:rPr kumimoji="1" lang="en-US" sz="2200" dirty="0">
                <a:solidFill>
                  <a:srgbClr val="000000"/>
                </a:solidFill>
              </a:rPr>
              <a:t>	Wednesday = 40 rating</a:t>
            </a:r>
          </a:p>
          <a:p>
            <a:pPr marL="228600" lvl="0" indent="-228600" defTabSz="685800">
              <a:spcBef>
                <a:spcPts val="0"/>
              </a:spcBef>
              <a:buClr>
                <a:srgbClr val="0000FD"/>
              </a:buClr>
              <a:buNone/>
            </a:pPr>
            <a:r>
              <a:rPr kumimoji="1" lang="en-US" sz="2200" dirty="0">
                <a:solidFill>
                  <a:srgbClr val="000000"/>
                </a:solidFill>
              </a:rPr>
              <a:t>	Thursday = 30 rating</a:t>
            </a:r>
          </a:p>
          <a:p>
            <a:pPr marL="228600" lvl="0" indent="-228600" defTabSz="685800">
              <a:spcBef>
                <a:spcPts val="0"/>
              </a:spcBef>
              <a:buClr>
                <a:srgbClr val="0000FD"/>
              </a:buClr>
              <a:buNone/>
            </a:pPr>
            <a:r>
              <a:rPr kumimoji="1" lang="en-US" sz="2200" dirty="0">
                <a:solidFill>
                  <a:srgbClr val="000000"/>
                </a:solidFill>
              </a:rPr>
              <a:t>	Friday = 30 rating</a:t>
            </a:r>
            <a:endParaRPr lang="en-US" sz="2200" dirty="0">
              <a:solidFill>
                <a:srgbClr val="000000"/>
              </a:solidFill>
            </a:endParaRPr>
          </a:p>
        </p:txBody>
      </p:sp>
      <p:sp>
        <p:nvSpPr>
          <p:cNvPr id="4" name="Slide Number Placeholder 3"/>
          <p:cNvSpPr>
            <a:spLocks noGrp="1"/>
          </p:cNvSpPr>
          <p:nvPr>
            <p:ph type="sldNum" sz="quarter" idx="12"/>
          </p:nvPr>
        </p:nvSpPr>
        <p:spPr/>
        <p:txBody>
          <a:bodyPr/>
          <a:lstStyle/>
          <a:p>
            <a:fld id="{CCDEFDE6-E0D7-4837-9BAC-C5447762A0EF}" type="slidenum">
              <a:rPr lang="en-US" smtClean="0"/>
              <a:pPr/>
              <a:t>43</a:t>
            </a:fld>
            <a:endParaRPr lang="en-US"/>
          </a:p>
        </p:txBody>
      </p:sp>
      <p:grpSp>
        <p:nvGrpSpPr>
          <p:cNvPr id="65" name="Group 64"/>
          <p:cNvGrpSpPr/>
          <p:nvPr/>
        </p:nvGrpSpPr>
        <p:grpSpPr>
          <a:xfrm>
            <a:off x="1747496" y="1658141"/>
            <a:ext cx="6016625" cy="1755141"/>
            <a:chOff x="1495425" y="1606254"/>
            <a:chExt cx="6016625" cy="1755141"/>
          </a:xfrm>
        </p:grpSpPr>
        <p:sp>
          <p:nvSpPr>
            <p:cNvPr id="66" name="Text Box 116"/>
            <p:cNvSpPr txBox="1">
              <a:spLocks noChangeArrowheads="1"/>
            </p:cNvSpPr>
            <p:nvPr/>
          </p:nvSpPr>
          <p:spPr bwMode="auto">
            <a:xfrm>
              <a:off x="1495425" y="2047579"/>
              <a:ext cx="11191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M,T,W</a:t>
              </a:r>
            </a:p>
          </p:txBody>
        </p:sp>
        <p:sp>
          <p:nvSpPr>
            <p:cNvPr id="67" name="Rectangle 117"/>
            <p:cNvSpPr>
              <a:spLocks noChangeArrowheads="1"/>
            </p:cNvSpPr>
            <p:nvPr/>
          </p:nvSpPr>
          <p:spPr bwMode="auto">
            <a:xfrm>
              <a:off x="4206875" y="2047579"/>
              <a:ext cx="74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M,Th</a:t>
              </a:r>
            </a:p>
          </p:txBody>
        </p:sp>
        <p:sp>
          <p:nvSpPr>
            <p:cNvPr id="68" name="Rectangle 118"/>
            <p:cNvSpPr>
              <a:spLocks noChangeArrowheads="1"/>
            </p:cNvSpPr>
            <p:nvPr/>
          </p:nvSpPr>
          <p:spPr bwMode="auto">
            <a:xfrm>
              <a:off x="6772275" y="2047579"/>
              <a:ext cx="6238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W,F</a:t>
              </a:r>
            </a:p>
          </p:txBody>
        </p:sp>
        <p:sp>
          <p:nvSpPr>
            <p:cNvPr id="69" name="Rectangle 119"/>
            <p:cNvSpPr>
              <a:spLocks noChangeArrowheads="1"/>
            </p:cNvSpPr>
            <p:nvPr/>
          </p:nvSpPr>
          <p:spPr bwMode="auto">
            <a:xfrm>
              <a:off x="1897063" y="2994682"/>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a:t>
              </a:r>
            </a:p>
          </p:txBody>
        </p:sp>
        <p:sp>
          <p:nvSpPr>
            <p:cNvPr id="70" name="Rectangle 120"/>
            <p:cNvSpPr>
              <a:spLocks noChangeArrowheads="1"/>
            </p:cNvSpPr>
            <p:nvPr/>
          </p:nvSpPr>
          <p:spPr bwMode="auto">
            <a:xfrm>
              <a:off x="2933700" y="2994682"/>
              <a:ext cx="7762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W,Th</a:t>
              </a:r>
            </a:p>
          </p:txBody>
        </p:sp>
        <p:sp>
          <p:nvSpPr>
            <p:cNvPr id="71" name="Rectangle 121"/>
            <p:cNvSpPr>
              <a:spLocks noChangeArrowheads="1"/>
            </p:cNvSpPr>
            <p:nvPr/>
          </p:nvSpPr>
          <p:spPr bwMode="auto">
            <a:xfrm>
              <a:off x="6677025" y="2994682"/>
              <a:ext cx="835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T,W,F</a:t>
              </a:r>
            </a:p>
          </p:txBody>
        </p:sp>
        <p:grpSp>
          <p:nvGrpSpPr>
            <p:cNvPr id="72" name="Group 71"/>
            <p:cNvGrpSpPr/>
            <p:nvPr/>
          </p:nvGrpSpPr>
          <p:grpSpPr>
            <a:xfrm>
              <a:off x="1785938" y="1606254"/>
              <a:ext cx="5581650" cy="1404303"/>
              <a:chOff x="1785938" y="1606254"/>
              <a:chExt cx="5581650" cy="1404303"/>
            </a:xfrm>
          </p:grpSpPr>
          <p:sp>
            <p:nvSpPr>
              <p:cNvPr id="74" name="Line 124"/>
              <p:cNvSpPr>
                <a:spLocks noChangeShapeType="1"/>
              </p:cNvSpPr>
              <p:nvPr/>
            </p:nvSpPr>
            <p:spPr bwMode="auto">
              <a:xfrm>
                <a:off x="1866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5" name="Line 125"/>
              <p:cNvSpPr>
                <a:spLocks noChangeShapeType="1"/>
              </p:cNvSpPr>
              <p:nvPr/>
            </p:nvSpPr>
            <p:spPr bwMode="auto">
              <a:xfrm flipH="1">
                <a:off x="1866901"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6" name="Line 126"/>
              <p:cNvSpPr>
                <a:spLocks noChangeShapeType="1"/>
              </p:cNvSpPr>
              <p:nvPr/>
            </p:nvSpPr>
            <p:spPr bwMode="auto">
              <a:xfrm flipV="1">
                <a:off x="2247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7" name="Line 128"/>
              <p:cNvSpPr>
                <a:spLocks noChangeShapeType="1"/>
              </p:cNvSpPr>
              <p:nvPr/>
            </p:nvSpPr>
            <p:spPr bwMode="auto">
              <a:xfrm flipH="1">
                <a:off x="1785938"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8" name="Line 129"/>
              <p:cNvSpPr>
                <a:spLocks noChangeShapeType="1"/>
              </p:cNvSpPr>
              <p:nvPr/>
            </p:nvSpPr>
            <p:spPr bwMode="auto">
              <a:xfrm>
                <a:off x="2043113"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9" name="Line 132"/>
              <p:cNvSpPr>
                <a:spLocks noChangeShapeType="1"/>
              </p:cNvSpPr>
              <p:nvPr/>
            </p:nvSpPr>
            <p:spPr bwMode="auto">
              <a:xfrm>
                <a:off x="3125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0" name="Line 133"/>
              <p:cNvSpPr>
                <a:spLocks noChangeShapeType="1"/>
              </p:cNvSpPr>
              <p:nvPr/>
            </p:nvSpPr>
            <p:spPr bwMode="auto">
              <a:xfrm flipH="1">
                <a:off x="3125788" y="202103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1" name="Line 134"/>
              <p:cNvSpPr>
                <a:spLocks noChangeShapeType="1"/>
              </p:cNvSpPr>
              <p:nvPr/>
            </p:nvSpPr>
            <p:spPr bwMode="auto">
              <a:xfrm flipV="1">
                <a:off x="3506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2" name="Line 136"/>
              <p:cNvSpPr>
                <a:spLocks noChangeShapeType="1"/>
              </p:cNvSpPr>
              <p:nvPr/>
            </p:nvSpPr>
            <p:spPr bwMode="auto">
              <a:xfrm flipH="1">
                <a:off x="3044825"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3" name="Line 137"/>
              <p:cNvSpPr>
                <a:spLocks noChangeShapeType="1"/>
              </p:cNvSpPr>
              <p:nvPr/>
            </p:nvSpPr>
            <p:spPr bwMode="auto">
              <a:xfrm>
                <a:off x="3302000"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4" name="Line 140"/>
              <p:cNvSpPr>
                <a:spLocks noChangeShapeType="1"/>
              </p:cNvSpPr>
              <p:nvPr/>
            </p:nvSpPr>
            <p:spPr bwMode="auto">
              <a:xfrm>
                <a:off x="4386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5" name="Line 141"/>
              <p:cNvSpPr>
                <a:spLocks noChangeShapeType="1"/>
              </p:cNvSpPr>
              <p:nvPr/>
            </p:nvSpPr>
            <p:spPr bwMode="auto">
              <a:xfrm flipH="1">
                <a:off x="4386263"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6" name="Line 142"/>
              <p:cNvSpPr>
                <a:spLocks noChangeShapeType="1"/>
              </p:cNvSpPr>
              <p:nvPr/>
            </p:nvSpPr>
            <p:spPr bwMode="auto">
              <a:xfrm flipV="1">
                <a:off x="4767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7" name="Line 144"/>
              <p:cNvSpPr>
                <a:spLocks noChangeShapeType="1"/>
              </p:cNvSpPr>
              <p:nvPr/>
            </p:nvSpPr>
            <p:spPr bwMode="auto">
              <a:xfrm flipH="1">
                <a:off x="4305300"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8" name="Line 145"/>
              <p:cNvSpPr>
                <a:spLocks noChangeShapeType="1"/>
              </p:cNvSpPr>
              <p:nvPr/>
            </p:nvSpPr>
            <p:spPr bwMode="auto">
              <a:xfrm>
                <a:off x="4562475"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9" name="Line 148"/>
              <p:cNvSpPr>
                <a:spLocks noChangeShapeType="1"/>
              </p:cNvSpPr>
              <p:nvPr/>
            </p:nvSpPr>
            <p:spPr bwMode="auto">
              <a:xfrm>
                <a:off x="5645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0" name="Line 149"/>
              <p:cNvSpPr>
                <a:spLocks noChangeShapeType="1"/>
              </p:cNvSpPr>
              <p:nvPr/>
            </p:nvSpPr>
            <p:spPr bwMode="auto">
              <a:xfrm flipH="1">
                <a:off x="5645151" y="200198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1" name="Line 150"/>
              <p:cNvSpPr>
                <a:spLocks noChangeShapeType="1"/>
              </p:cNvSpPr>
              <p:nvPr/>
            </p:nvSpPr>
            <p:spPr bwMode="auto">
              <a:xfrm flipV="1">
                <a:off x="6026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2" name="Line 152"/>
              <p:cNvSpPr>
                <a:spLocks noChangeShapeType="1"/>
              </p:cNvSpPr>
              <p:nvPr/>
            </p:nvSpPr>
            <p:spPr bwMode="auto">
              <a:xfrm flipH="1">
                <a:off x="5564188"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3" name="Line 153"/>
              <p:cNvSpPr>
                <a:spLocks noChangeShapeType="1"/>
              </p:cNvSpPr>
              <p:nvPr/>
            </p:nvSpPr>
            <p:spPr bwMode="auto">
              <a:xfrm>
                <a:off x="5821363"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4" name="Line 156"/>
              <p:cNvSpPr>
                <a:spLocks noChangeShapeType="1"/>
              </p:cNvSpPr>
              <p:nvPr/>
            </p:nvSpPr>
            <p:spPr bwMode="auto">
              <a:xfrm>
                <a:off x="6905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5" name="Line 157"/>
              <p:cNvSpPr>
                <a:spLocks noChangeShapeType="1"/>
              </p:cNvSpPr>
              <p:nvPr/>
            </p:nvSpPr>
            <p:spPr bwMode="auto">
              <a:xfrm flipH="1">
                <a:off x="6905626" y="199245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6" name="Line 158"/>
              <p:cNvSpPr>
                <a:spLocks noChangeShapeType="1"/>
              </p:cNvSpPr>
              <p:nvPr/>
            </p:nvSpPr>
            <p:spPr bwMode="auto">
              <a:xfrm flipV="1">
                <a:off x="7286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7" name="Line 160"/>
              <p:cNvSpPr>
                <a:spLocks noChangeShapeType="1"/>
              </p:cNvSpPr>
              <p:nvPr/>
            </p:nvSpPr>
            <p:spPr bwMode="auto">
              <a:xfrm flipH="1">
                <a:off x="6824663"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8" name="Line 161"/>
              <p:cNvSpPr>
                <a:spLocks noChangeShapeType="1"/>
              </p:cNvSpPr>
              <p:nvPr/>
            </p:nvSpPr>
            <p:spPr bwMode="auto">
              <a:xfrm>
                <a:off x="7081838"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9" name="Line 164"/>
              <p:cNvSpPr>
                <a:spLocks noChangeShapeType="1"/>
              </p:cNvSpPr>
              <p:nvPr/>
            </p:nvSpPr>
            <p:spPr bwMode="auto">
              <a:xfrm>
                <a:off x="1866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0" name="Line 165"/>
              <p:cNvSpPr>
                <a:spLocks noChangeShapeType="1"/>
              </p:cNvSpPr>
              <p:nvPr/>
            </p:nvSpPr>
            <p:spPr bwMode="auto">
              <a:xfrm flipH="1">
                <a:off x="1866901" y="297289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1" name="Line 166"/>
              <p:cNvSpPr>
                <a:spLocks noChangeShapeType="1"/>
              </p:cNvSpPr>
              <p:nvPr/>
            </p:nvSpPr>
            <p:spPr bwMode="auto">
              <a:xfrm flipV="1">
                <a:off x="2247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2" name="Line 168"/>
              <p:cNvSpPr>
                <a:spLocks noChangeShapeType="1"/>
              </p:cNvSpPr>
              <p:nvPr/>
            </p:nvSpPr>
            <p:spPr bwMode="auto">
              <a:xfrm flipH="1">
                <a:off x="1785938"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169"/>
              <p:cNvSpPr>
                <a:spLocks noChangeShapeType="1"/>
              </p:cNvSpPr>
              <p:nvPr/>
            </p:nvSpPr>
            <p:spPr bwMode="auto">
              <a:xfrm>
                <a:off x="2043113"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4" name="Line 172"/>
              <p:cNvSpPr>
                <a:spLocks noChangeShapeType="1"/>
              </p:cNvSpPr>
              <p:nvPr/>
            </p:nvSpPr>
            <p:spPr bwMode="auto">
              <a:xfrm>
                <a:off x="3125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173"/>
              <p:cNvSpPr>
                <a:spLocks noChangeShapeType="1"/>
              </p:cNvSpPr>
              <p:nvPr/>
            </p:nvSpPr>
            <p:spPr bwMode="auto">
              <a:xfrm flipH="1">
                <a:off x="3125788" y="298242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174"/>
              <p:cNvSpPr>
                <a:spLocks noChangeShapeType="1"/>
              </p:cNvSpPr>
              <p:nvPr/>
            </p:nvSpPr>
            <p:spPr bwMode="auto">
              <a:xfrm flipV="1">
                <a:off x="3506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7" name="Line 176"/>
              <p:cNvSpPr>
                <a:spLocks noChangeShapeType="1"/>
              </p:cNvSpPr>
              <p:nvPr/>
            </p:nvSpPr>
            <p:spPr bwMode="auto">
              <a:xfrm flipH="1">
                <a:off x="3044825"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8" name="Line 177"/>
              <p:cNvSpPr>
                <a:spLocks noChangeShapeType="1"/>
              </p:cNvSpPr>
              <p:nvPr/>
            </p:nvSpPr>
            <p:spPr bwMode="auto">
              <a:xfrm>
                <a:off x="3302000"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9" name="Line 180"/>
              <p:cNvSpPr>
                <a:spLocks noChangeShapeType="1"/>
              </p:cNvSpPr>
              <p:nvPr/>
            </p:nvSpPr>
            <p:spPr bwMode="auto">
              <a:xfrm>
                <a:off x="4386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0" name="Line 181"/>
              <p:cNvSpPr>
                <a:spLocks noChangeShapeType="1"/>
              </p:cNvSpPr>
              <p:nvPr/>
            </p:nvSpPr>
            <p:spPr bwMode="auto">
              <a:xfrm flipH="1">
                <a:off x="4386263" y="2972897"/>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182"/>
              <p:cNvSpPr>
                <a:spLocks noChangeShapeType="1"/>
              </p:cNvSpPr>
              <p:nvPr/>
            </p:nvSpPr>
            <p:spPr bwMode="auto">
              <a:xfrm flipV="1">
                <a:off x="4767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2" name="Line 184"/>
              <p:cNvSpPr>
                <a:spLocks noChangeShapeType="1"/>
              </p:cNvSpPr>
              <p:nvPr/>
            </p:nvSpPr>
            <p:spPr bwMode="auto">
              <a:xfrm flipH="1">
                <a:off x="4305300"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185"/>
              <p:cNvSpPr>
                <a:spLocks noChangeShapeType="1"/>
              </p:cNvSpPr>
              <p:nvPr/>
            </p:nvSpPr>
            <p:spPr bwMode="auto">
              <a:xfrm>
                <a:off x="4562475"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188"/>
              <p:cNvSpPr>
                <a:spLocks noChangeShapeType="1"/>
              </p:cNvSpPr>
              <p:nvPr/>
            </p:nvSpPr>
            <p:spPr bwMode="auto">
              <a:xfrm>
                <a:off x="5645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5" name="Line 189"/>
              <p:cNvSpPr>
                <a:spLocks noChangeShapeType="1"/>
              </p:cNvSpPr>
              <p:nvPr/>
            </p:nvSpPr>
            <p:spPr bwMode="auto">
              <a:xfrm flipH="1">
                <a:off x="5645151" y="296337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6" name="Line 190"/>
              <p:cNvSpPr>
                <a:spLocks noChangeShapeType="1"/>
              </p:cNvSpPr>
              <p:nvPr/>
            </p:nvSpPr>
            <p:spPr bwMode="auto">
              <a:xfrm flipV="1">
                <a:off x="6026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7" name="Line 192"/>
              <p:cNvSpPr>
                <a:spLocks noChangeShapeType="1"/>
              </p:cNvSpPr>
              <p:nvPr/>
            </p:nvSpPr>
            <p:spPr bwMode="auto">
              <a:xfrm flipH="1">
                <a:off x="5564188"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8" name="Line 193"/>
              <p:cNvSpPr>
                <a:spLocks noChangeShapeType="1"/>
              </p:cNvSpPr>
              <p:nvPr/>
            </p:nvSpPr>
            <p:spPr bwMode="auto">
              <a:xfrm>
                <a:off x="5821363"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196"/>
              <p:cNvSpPr>
                <a:spLocks noChangeShapeType="1"/>
              </p:cNvSpPr>
              <p:nvPr/>
            </p:nvSpPr>
            <p:spPr bwMode="auto">
              <a:xfrm>
                <a:off x="6905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0" name="Line 197"/>
              <p:cNvSpPr>
                <a:spLocks noChangeShapeType="1"/>
              </p:cNvSpPr>
              <p:nvPr/>
            </p:nvSpPr>
            <p:spPr bwMode="auto">
              <a:xfrm flipH="1">
                <a:off x="6905626" y="2953847"/>
                <a:ext cx="381000"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198"/>
              <p:cNvSpPr>
                <a:spLocks noChangeShapeType="1"/>
              </p:cNvSpPr>
              <p:nvPr/>
            </p:nvSpPr>
            <p:spPr bwMode="auto">
              <a:xfrm flipV="1">
                <a:off x="7286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00"/>
              <p:cNvSpPr>
                <a:spLocks noChangeShapeType="1"/>
              </p:cNvSpPr>
              <p:nvPr/>
            </p:nvSpPr>
            <p:spPr bwMode="auto">
              <a:xfrm flipH="1">
                <a:off x="6824663"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3" name="Line 201"/>
              <p:cNvSpPr>
                <a:spLocks noChangeShapeType="1"/>
              </p:cNvSpPr>
              <p:nvPr/>
            </p:nvSpPr>
            <p:spPr bwMode="auto">
              <a:xfrm>
                <a:off x="7081838"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73" name="Rectangle 202"/>
            <p:cNvSpPr>
              <a:spLocks noChangeArrowheads="1"/>
            </p:cNvSpPr>
            <p:nvPr/>
          </p:nvSpPr>
          <p:spPr bwMode="auto">
            <a:xfrm>
              <a:off x="5489575" y="2994682"/>
              <a:ext cx="6746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Th,F</a:t>
              </a:r>
            </a:p>
          </p:txBody>
        </p:sp>
      </p:grpSp>
      <p:sp>
        <p:nvSpPr>
          <p:cNvPr id="124" name="Text Box 27"/>
          <p:cNvSpPr txBox="1">
            <a:spLocks noChangeArrowheads="1"/>
          </p:cNvSpPr>
          <p:nvPr/>
        </p:nvSpPr>
        <p:spPr bwMode="auto">
          <a:xfrm>
            <a:off x="948032" y="914400"/>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CHANNEL 2 News</a:t>
            </a:r>
          </a:p>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Total DMA Households = 10</a:t>
            </a:r>
          </a:p>
        </p:txBody>
      </p:sp>
    </p:spTree>
    <p:extLst>
      <p:ext uri="{BB962C8B-B14F-4D97-AF65-F5344CB8AC3E}">
        <p14:creationId xmlns:p14="http://schemas.microsoft.com/office/powerpoint/2010/main" val="17561995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a:xfrm>
            <a:off x="381000" y="3652198"/>
            <a:ext cx="11430000" cy="2596202"/>
          </a:xfrm>
        </p:spPr>
        <p:txBody>
          <a:bodyPr/>
          <a:lstStyle/>
          <a:p>
            <a:r>
              <a:rPr kumimoji="1" lang="en-US" sz="2400" b="1" dirty="0"/>
              <a:t>Reach</a:t>
            </a:r>
          </a:p>
          <a:p>
            <a:pPr>
              <a:buNone/>
            </a:pPr>
            <a:r>
              <a:rPr kumimoji="1" lang="en-US" sz="2400" dirty="0"/>
              <a:t>	Channel 2 Households (7)/ Total Households (10)</a:t>
            </a:r>
            <a:br>
              <a:rPr kumimoji="1" lang="en-US" sz="2400" dirty="0"/>
            </a:br>
            <a:r>
              <a:rPr kumimoji="1" lang="en-US" sz="2400" dirty="0"/>
              <a:t>= 7/10 = 70% reach</a:t>
            </a:r>
          </a:p>
          <a:p>
            <a:pPr>
              <a:buNone/>
            </a:pPr>
            <a:r>
              <a:rPr kumimoji="1" lang="en-US" sz="2400" dirty="0"/>
              <a:t>	7 Households viewed at least one time and are each counted once in the reach total.</a:t>
            </a:r>
          </a:p>
        </p:txBody>
      </p:sp>
      <p:sp>
        <p:nvSpPr>
          <p:cNvPr id="4" name="Slide Number Placeholder 3"/>
          <p:cNvSpPr>
            <a:spLocks noGrp="1"/>
          </p:cNvSpPr>
          <p:nvPr>
            <p:ph type="sldNum" sz="quarter" idx="12"/>
          </p:nvPr>
        </p:nvSpPr>
        <p:spPr/>
        <p:txBody>
          <a:bodyPr/>
          <a:lstStyle/>
          <a:p>
            <a:fld id="{CCDEFDE6-E0D7-4837-9BAC-C5447762A0EF}" type="slidenum">
              <a:rPr lang="en-US" smtClean="0"/>
              <a:pPr/>
              <a:t>44</a:t>
            </a:fld>
            <a:endParaRPr lang="en-US"/>
          </a:p>
        </p:txBody>
      </p:sp>
      <p:grpSp>
        <p:nvGrpSpPr>
          <p:cNvPr id="65" name="Group 64"/>
          <p:cNvGrpSpPr/>
          <p:nvPr/>
        </p:nvGrpSpPr>
        <p:grpSpPr>
          <a:xfrm>
            <a:off x="1747496" y="1658141"/>
            <a:ext cx="6016625" cy="1755141"/>
            <a:chOff x="1495425" y="1606254"/>
            <a:chExt cx="6016625" cy="1755141"/>
          </a:xfrm>
        </p:grpSpPr>
        <p:sp>
          <p:nvSpPr>
            <p:cNvPr id="66" name="Text Box 116"/>
            <p:cNvSpPr txBox="1">
              <a:spLocks noChangeArrowheads="1"/>
            </p:cNvSpPr>
            <p:nvPr/>
          </p:nvSpPr>
          <p:spPr bwMode="auto">
            <a:xfrm>
              <a:off x="1495425" y="2047579"/>
              <a:ext cx="11191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M,T,W</a:t>
              </a:r>
            </a:p>
          </p:txBody>
        </p:sp>
        <p:sp>
          <p:nvSpPr>
            <p:cNvPr id="67" name="Rectangle 117"/>
            <p:cNvSpPr>
              <a:spLocks noChangeArrowheads="1"/>
            </p:cNvSpPr>
            <p:nvPr/>
          </p:nvSpPr>
          <p:spPr bwMode="auto">
            <a:xfrm>
              <a:off x="4206875" y="2047579"/>
              <a:ext cx="74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M,Th</a:t>
              </a:r>
            </a:p>
          </p:txBody>
        </p:sp>
        <p:sp>
          <p:nvSpPr>
            <p:cNvPr id="68" name="Rectangle 118"/>
            <p:cNvSpPr>
              <a:spLocks noChangeArrowheads="1"/>
            </p:cNvSpPr>
            <p:nvPr/>
          </p:nvSpPr>
          <p:spPr bwMode="auto">
            <a:xfrm>
              <a:off x="6772275" y="2047579"/>
              <a:ext cx="6238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W,F</a:t>
              </a:r>
            </a:p>
          </p:txBody>
        </p:sp>
        <p:sp>
          <p:nvSpPr>
            <p:cNvPr id="69" name="Rectangle 119"/>
            <p:cNvSpPr>
              <a:spLocks noChangeArrowheads="1"/>
            </p:cNvSpPr>
            <p:nvPr/>
          </p:nvSpPr>
          <p:spPr bwMode="auto">
            <a:xfrm>
              <a:off x="1897063" y="2994682"/>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a:t>
              </a:r>
            </a:p>
          </p:txBody>
        </p:sp>
        <p:sp>
          <p:nvSpPr>
            <p:cNvPr id="70" name="Rectangle 120"/>
            <p:cNvSpPr>
              <a:spLocks noChangeArrowheads="1"/>
            </p:cNvSpPr>
            <p:nvPr/>
          </p:nvSpPr>
          <p:spPr bwMode="auto">
            <a:xfrm>
              <a:off x="2933700" y="2994682"/>
              <a:ext cx="7762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W,Th</a:t>
              </a:r>
            </a:p>
          </p:txBody>
        </p:sp>
        <p:sp>
          <p:nvSpPr>
            <p:cNvPr id="71" name="Rectangle 121"/>
            <p:cNvSpPr>
              <a:spLocks noChangeArrowheads="1"/>
            </p:cNvSpPr>
            <p:nvPr/>
          </p:nvSpPr>
          <p:spPr bwMode="auto">
            <a:xfrm>
              <a:off x="6677025" y="2994682"/>
              <a:ext cx="835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T,W,F</a:t>
              </a:r>
            </a:p>
          </p:txBody>
        </p:sp>
        <p:grpSp>
          <p:nvGrpSpPr>
            <p:cNvPr id="72" name="Group 71"/>
            <p:cNvGrpSpPr/>
            <p:nvPr/>
          </p:nvGrpSpPr>
          <p:grpSpPr>
            <a:xfrm>
              <a:off x="1785938" y="1606254"/>
              <a:ext cx="5581650" cy="1404303"/>
              <a:chOff x="1785938" y="1606254"/>
              <a:chExt cx="5581650" cy="1404303"/>
            </a:xfrm>
          </p:grpSpPr>
          <p:sp>
            <p:nvSpPr>
              <p:cNvPr id="74" name="Line 124"/>
              <p:cNvSpPr>
                <a:spLocks noChangeShapeType="1"/>
              </p:cNvSpPr>
              <p:nvPr/>
            </p:nvSpPr>
            <p:spPr bwMode="auto">
              <a:xfrm>
                <a:off x="1866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5" name="Line 125"/>
              <p:cNvSpPr>
                <a:spLocks noChangeShapeType="1"/>
              </p:cNvSpPr>
              <p:nvPr/>
            </p:nvSpPr>
            <p:spPr bwMode="auto">
              <a:xfrm flipH="1">
                <a:off x="1866901"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6" name="Line 126"/>
              <p:cNvSpPr>
                <a:spLocks noChangeShapeType="1"/>
              </p:cNvSpPr>
              <p:nvPr/>
            </p:nvSpPr>
            <p:spPr bwMode="auto">
              <a:xfrm flipV="1">
                <a:off x="2247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7" name="Line 128"/>
              <p:cNvSpPr>
                <a:spLocks noChangeShapeType="1"/>
              </p:cNvSpPr>
              <p:nvPr/>
            </p:nvSpPr>
            <p:spPr bwMode="auto">
              <a:xfrm flipH="1">
                <a:off x="1785938"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8" name="Line 129"/>
              <p:cNvSpPr>
                <a:spLocks noChangeShapeType="1"/>
              </p:cNvSpPr>
              <p:nvPr/>
            </p:nvSpPr>
            <p:spPr bwMode="auto">
              <a:xfrm>
                <a:off x="2043113"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9" name="Line 132"/>
              <p:cNvSpPr>
                <a:spLocks noChangeShapeType="1"/>
              </p:cNvSpPr>
              <p:nvPr/>
            </p:nvSpPr>
            <p:spPr bwMode="auto">
              <a:xfrm>
                <a:off x="3125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0" name="Line 133"/>
              <p:cNvSpPr>
                <a:spLocks noChangeShapeType="1"/>
              </p:cNvSpPr>
              <p:nvPr/>
            </p:nvSpPr>
            <p:spPr bwMode="auto">
              <a:xfrm flipH="1">
                <a:off x="3125788" y="202103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1" name="Line 134"/>
              <p:cNvSpPr>
                <a:spLocks noChangeShapeType="1"/>
              </p:cNvSpPr>
              <p:nvPr/>
            </p:nvSpPr>
            <p:spPr bwMode="auto">
              <a:xfrm flipV="1">
                <a:off x="3506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2" name="Line 136"/>
              <p:cNvSpPr>
                <a:spLocks noChangeShapeType="1"/>
              </p:cNvSpPr>
              <p:nvPr/>
            </p:nvSpPr>
            <p:spPr bwMode="auto">
              <a:xfrm flipH="1">
                <a:off x="3044825"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3" name="Line 137"/>
              <p:cNvSpPr>
                <a:spLocks noChangeShapeType="1"/>
              </p:cNvSpPr>
              <p:nvPr/>
            </p:nvSpPr>
            <p:spPr bwMode="auto">
              <a:xfrm>
                <a:off x="3302000"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4" name="Line 140"/>
              <p:cNvSpPr>
                <a:spLocks noChangeShapeType="1"/>
              </p:cNvSpPr>
              <p:nvPr/>
            </p:nvSpPr>
            <p:spPr bwMode="auto">
              <a:xfrm>
                <a:off x="4386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5" name="Line 141"/>
              <p:cNvSpPr>
                <a:spLocks noChangeShapeType="1"/>
              </p:cNvSpPr>
              <p:nvPr/>
            </p:nvSpPr>
            <p:spPr bwMode="auto">
              <a:xfrm flipH="1">
                <a:off x="4386263"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6" name="Line 142"/>
              <p:cNvSpPr>
                <a:spLocks noChangeShapeType="1"/>
              </p:cNvSpPr>
              <p:nvPr/>
            </p:nvSpPr>
            <p:spPr bwMode="auto">
              <a:xfrm flipV="1">
                <a:off x="4767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7" name="Line 144"/>
              <p:cNvSpPr>
                <a:spLocks noChangeShapeType="1"/>
              </p:cNvSpPr>
              <p:nvPr/>
            </p:nvSpPr>
            <p:spPr bwMode="auto">
              <a:xfrm flipH="1">
                <a:off x="4305300"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8" name="Line 145"/>
              <p:cNvSpPr>
                <a:spLocks noChangeShapeType="1"/>
              </p:cNvSpPr>
              <p:nvPr/>
            </p:nvSpPr>
            <p:spPr bwMode="auto">
              <a:xfrm>
                <a:off x="4562475"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9" name="Line 148"/>
              <p:cNvSpPr>
                <a:spLocks noChangeShapeType="1"/>
              </p:cNvSpPr>
              <p:nvPr/>
            </p:nvSpPr>
            <p:spPr bwMode="auto">
              <a:xfrm>
                <a:off x="5645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0" name="Line 149"/>
              <p:cNvSpPr>
                <a:spLocks noChangeShapeType="1"/>
              </p:cNvSpPr>
              <p:nvPr/>
            </p:nvSpPr>
            <p:spPr bwMode="auto">
              <a:xfrm flipH="1">
                <a:off x="5645151" y="200198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1" name="Line 150"/>
              <p:cNvSpPr>
                <a:spLocks noChangeShapeType="1"/>
              </p:cNvSpPr>
              <p:nvPr/>
            </p:nvSpPr>
            <p:spPr bwMode="auto">
              <a:xfrm flipV="1">
                <a:off x="6026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2" name="Line 152"/>
              <p:cNvSpPr>
                <a:spLocks noChangeShapeType="1"/>
              </p:cNvSpPr>
              <p:nvPr/>
            </p:nvSpPr>
            <p:spPr bwMode="auto">
              <a:xfrm flipH="1">
                <a:off x="5564188"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3" name="Line 153"/>
              <p:cNvSpPr>
                <a:spLocks noChangeShapeType="1"/>
              </p:cNvSpPr>
              <p:nvPr/>
            </p:nvSpPr>
            <p:spPr bwMode="auto">
              <a:xfrm>
                <a:off x="5821363"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4" name="Line 156"/>
              <p:cNvSpPr>
                <a:spLocks noChangeShapeType="1"/>
              </p:cNvSpPr>
              <p:nvPr/>
            </p:nvSpPr>
            <p:spPr bwMode="auto">
              <a:xfrm>
                <a:off x="6905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5" name="Line 157"/>
              <p:cNvSpPr>
                <a:spLocks noChangeShapeType="1"/>
              </p:cNvSpPr>
              <p:nvPr/>
            </p:nvSpPr>
            <p:spPr bwMode="auto">
              <a:xfrm flipH="1">
                <a:off x="6905626" y="199245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6" name="Line 158"/>
              <p:cNvSpPr>
                <a:spLocks noChangeShapeType="1"/>
              </p:cNvSpPr>
              <p:nvPr/>
            </p:nvSpPr>
            <p:spPr bwMode="auto">
              <a:xfrm flipV="1">
                <a:off x="7286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7" name="Line 160"/>
              <p:cNvSpPr>
                <a:spLocks noChangeShapeType="1"/>
              </p:cNvSpPr>
              <p:nvPr/>
            </p:nvSpPr>
            <p:spPr bwMode="auto">
              <a:xfrm flipH="1">
                <a:off x="6824663"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8" name="Line 161"/>
              <p:cNvSpPr>
                <a:spLocks noChangeShapeType="1"/>
              </p:cNvSpPr>
              <p:nvPr/>
            </p:nvSpPr>
            <p:spPr bwMode="auto">
              <a:xfrm>
                <a:off x="7081838"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9" name="Line 164"/>
              <p:cNvSpPr>
                <a:spLocks noChangeShapeType="1"/>
              </p:cNvSpPr>
              <p:nvPr/>
            </p:nvSpPr>
            <p:spPr bwMode="auto">
              <a:xfrm>
                <a:off x="1866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0" name="Line 165"/>
              <p:cNvSpPr>
                <a:spLocks noChangeShapeType="1"/>
              </p:cNvSpPr>
              <p:nvPr/>
            </p:nvSpPr>
            <p:spPr bwMode="auto">
              <a:xfrm flipH="1">
                <a:off x="1866901" y="297289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1" name="Line 166"/>
              <p:cNvSpPr>
                <a:spLocks noChangeShapeType="1"/>
              </p:cNvSpPr>
              <p:nvPr/>
            </p:nvSpPr>
            <p:spPr bwMode="auto">
              <a:xfrm flipV="1">
                <a:off x="2247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2" name="Line 168"/>
              <p:cNvSpPr>
                <a:spLocks noChangeShapeType="1"/>
              </p:cNvSpPr>
              <p:nvPr/>
            </p:nvSpPr>
            <p:spPr bwMode="auto">
              <a:xfrm flipH="1">
                <a:off x="1785938"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169"/>
              <p:cNvSpPr>
                <a:spLocks noChangeShapeType="1"/>
              </p:cNvSpPr>
              <p:nvPr/>
            </p:nvSpPr>
            <p:spPr bwMode="auto">
              <a:xfrm>
                <a:off x="2043113"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4" name="Line 172"/>
              <p:cNvSpPr>
                <a:spLocks noChangeShapeType="1"/>
              </p:cNvSpPr>
              <p:nvPr/>
            </p:nvSpPr>
            <p:spPr bwMode="auto">
              <a:xfrm>
                <a:off x="3125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173"/>
              <p:cNvSpPr>
                <a:spLocks noChangeShapeType="1"/>
              </p:cNvSpPr>
              <p:nvPr/>
            </p:nvSpPr>
            <p:spPr bwMode="auto">
              <a:xfrm flipH="1">
                <a:off x="3125788" y="298242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174"/>
              <p:cNvSpPr>
                <a:spLocks noChangeShapeType="1"/>
              </p:cNvSpPr>
              <p:nvPr/>
            </p:nvSpPr>
            <p:spPr bwMode="auto">
              <a:xfrm flipV="1">
                <a:off x="3506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7" name="Line 176"/>
              <p:cNvSpPr>
                <a:spLocks noChangeShapeType="1"/>
              </p:cNvSpPr>
              <p:nvPr/>
            </p:nvSpPr>
            <p:spPr bwMode="auto">
              <a:xfrm flipH="1">
                <a:off x="3044825"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8" name="Line 177"/>
              <p:cNvSpPr>
                <a:spLocks noChangeShapeType="1"/>
              </p:cNvSpPr>
              <p:nvPr/>
            </p:nvSpPr>
            <p:spPr bwMode="auto">
              <a:xfrm>
                <a:off x="3302000"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9" name="Line 180"/>
              <p:cNvSpPr>
                <a:spLocks noChangeShapeType="1"/>
              </p:cNvSpPr>
              <p:nvPr/>
            </p:nvSpPr>
            <p:spPr bwMode="auto">
              <a:xfrm>
                <a:off x="4386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0" name="Line 181"/>
              <p:cNvSpPr>
                <a:spLocks noChangeShapeType="1"/>
              </p:cNvSpPr>
              <p:nvPr/>
            </p:nvSpPr>
            <p:spPr bwMode="auto">
              <a:xfrm flipH="1">
                <a:off x="4386263" y="2972897"/>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182"/>
              <p:cNvSpPr>
                <a:spLocks noChangeShapeType="1"/>
              </p:cNvSpPr>
              <p:nvPr/>
            </p:nvSpPr>
            <p:spPr bwMode="auto">
              <a:xfrm flipV="1">
                <a:off x="4767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2" name="Line 184"/>
              <p:cNvSpPr>
                <a:spLocks noChangeShapeType="1"/>
              </p:cNvSpPr>
              <p:nvPr/>
            </p:nvSpPr>
            <p:spPr bwMode="auto">
              <a:xfrm flipH="1">
                <a:off x="4305300"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185"/>
              <p:cNvSpPr>
                <a:spLocks noChangeShapeType="1"/>
              </p:cNvSpPr>
              <p:nvPr/>
            </p:nvSpPr>
            <p:spPr bwMode="auto">
              <a:xfrm>
                <a:off x="4562475"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188"/>
              <p:cNvSpPr>
                <a:spLocks noChangeShapeType="1"/>
              </p:cNvSpPr>
              <p:nvPr/>
            </p:nvSpPr>
            <p:spPr bwMode="auto">
              <a:xfrm>
                <a:off x="5645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5" name="Line 189"/>
              <p:cNvSpPr>
                <a:spLocks noChangeShapeType="1"/>
              </p:cNvSpPr>
              <p:nvPr/>
            </p:nvSpPr>
            <p:spPr bwMode="auto">
              <a:xfrm flipH="1">
                <a:off x="5645151" y="296337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6" name="Line 190"/>
              <p:cNvSpPr>
                <a:spLocks noChangeShapeType="1"/>
              </p:cNvSpPr>
              <p:nvPr/>
            </p:nvSpPr>
            <p:spPr bwMode="auto">
              <a:xfrm flipV="1">
                <a:off x="6026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7" name="Line 192"/>
              <p:cNvSpPr>
                <a:spLocks noChangeShapeType="1"/>
              </p:cNvSpPr>
              <p:nvPr/>
            </p:nvSpPr>
            <p:spPr bwMode="auto">
              <a:xfrm flipH="1">
                <a:off x="5564188"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8" name="Line 193"/>
              <p:cNvSpPr>
                <a:spLocks noChangeShapeType="1"/>
              </p:cNvSpPr>
              <p:nvPr/>
            </p:nvSpPr>
            <p:spPr bwMode="auto">
              <a:xfrm>
                <a:off x="5821363"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196"/>
              <p:cNvSpPr>
                <a:spLocks noChangeShapeType="1"/>
              </p:cNvSpPr>
              <p:nvPr/>
            </p:nvSpPr>
            <p:spPr bwMode="auto">
              <a:xfrm>
                <a:off x="6905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0" name="Line 197"/>
              <p:cNvSpPr>
                <a:spLocks noChangeShapeType="1"/>
              </p:cNvSpPr>
              <p:nvPr/>
            </p:nvSpPr>
            <p:spPr bwMode="auto">
              <a:xfrm flipH="1">
                <a:off x="6905626" y="2953847"/>
                <a:ext cx="381000"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198"/>
              <p:cNvSpPr>
                <a:spLocks noChangeShapeType="1"/>
              </p:cNvSpPr>
              <p:nvPr/>
            </p:nvSpPr>
            <p:spPr bwMode="auto">
              <a:xfrm flipV="1">
                <a:off x="7286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00"/>
              <p:cNvSpPr>
                <a:spLocks noChangeShapeType="1"/>
              </p:cNvSpPr>
              <p:nvPr/>
            </p:nvSpPr>
            <p:spPr bwMode="auto">
              <a:xfrm flipH="1">
                <a:off x="6824663"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3" name="Line 201"/>
              <p:cNvSpPr>
                <a:spLocks noChangeShapeType="1"/>
              </p:cNvSpPr>
              <p:nvPr/>
            </p:nvSpPr>
            <p:spPr bwMode="auto">
              <a:xfrm>
                <a:off x="7081838"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73" name="Rectangle 202"/>
            <p:cNvSpPr>
              <a:spLocks noChangeArrowheads="1"/>
            </p:cNvSpPr>
            <p:nvPr/>
          </p:nvSpPr>
          <p:spPr bwMode="auto">
            <a:xfrm>
              <a:off x="5489575" y="2994682"/>
              <a:ext cx="6746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Th,F</a:t>
              </a:r>
            </a:p>
          </p:txBody>
        </p:sp>
      </p:grpSp>
      <p:sp>
        <p:nvSpPr>
          <p:cNvPr id="124" name="Text Box 27"/>
          <p:cNvSpPr txBox="1">
            <a:spLocks noChangeArrowheads="1"/>
          </p:cNvSpPr>
          <p:nvPr/>
        </p:nvSpPr>
        <p:spPr bwMode="auto">
          <a:xfrm>
            <a:off x="948032" y="914400"/>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CHANNEL 2 News</a:t>
            </a:r>
          </a:p>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Total DMA Households = 10</a:t>
            </a:r>
          </a:p>
        </p:txBody>
      </p:sp>
    </p:spTree>
    <p:extLst>
      <p:ext uri="{BB962C8B-B14F-4D97-AF65-F5344CB8AC3E}">
        <p14:creationId xmlns:p14="http://schemas.microsoft.com/office/powerpoint/2010/main" val="16842610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Formula Examples</a:t>
            </a:r>
          </a:p>
        </p:txBody>
      </p:sp>
      <p:sp>
        <p:nvSpPr>
          <p:cNvPr id="3" name="Content Placeholder 2"/>
          <p:cNvSpPr>
            <a:spLocks noGrp="1"/>
          </p:cNvSpPr>
          <p:nvPr>
            <p:ph idx="1"/>
          </p:nvPr>
        </p:nvSpPr>
        <p:spPr>
          <a:xfrm>
            <a:off x="381000" y="3669643"/>
            <a:ext cx="11430000" cy="2587466"/>
          </a:xfrm>
        </p:spPr>
        <p:txBody>
          <a:bodyPr/>
          <a:lstStyle/>
          <a:p>
            <a:r>
              <a:rPr kumimoji="1" lang="en-US" sz="2400" b="1" dirty="0"/>
              <a:t>Frequency</a:t>
            </a:r>
          </a:p>
          <a:p>
            <a:pPr>
              <a:buNone/>
            </a:pPr>
            <a:r>
              <a:rPr kumimoji="1" lang="en-US" sz="2400" dirty="0"/>
              <a:t>	GRPs / Reach =150/ 70 = 2.1 frequency</a:t>
            </a:r>
          </a:p>
          <a:p>
            <a:pPr>
              <a:buNone/>
            </a:pPr>
            <a:r>
              <a:rPr kumimoji="1" lang="en-US" sz="2400" dirty="0"/>
              <a:t>	The households in this analysis viewed an average </a:t>
            </a:r>
            <a:br>
              <a:rPr kumimoji="1" lang="en-US" sz="2400" dirty="0"/>
            </a:br>
            <a:r>
              <a:rPr kumimoji="1" lang="en-US" sz="2400" dirty="0"/>
              <a:t>of 2.1 times. </a:t>
            </a:r>
          </a:p>
          <a:p>
            <a:endParaRPr kumimoji="1" lang="en-US" sz="2400" dirty="0"/>
          </a:p>
          <a:p>
            <a:pPr>
              <a:spcBef>
                <a:spcPct val="0"/>
              </a:spcBef>
              <a:buClrTx/>
              <a:buNone/>
            </a:pPr>
            <a:endParaRPr kumimoji="1" lang="en-US" sz="2000" dirty="0"/>
          </a:p>
        </p:txBody>
      </p:sp>
      <p:sp>
        <p:nvSpPr>
          <p:cNvPr id="4" name="Slide Number Placeholder 3"/>
          <p:cNvSpPr>
            <a:spLocks noGrp="1"/>
          </p:cNvSpPr>
          <p:nvPr>
            <p:ph type="sldNum" sz="quarter" idx="12"/>
          </p:nvPr>
        </p:nvSpPr>
        <p:spPr/>
        <p:txBody>
          <a:bodyPr/>
          <a:lstStyle/>
          <a:p>
            <a:fld id="{CCDEFDE6-E0D7-4837-9BAC-C5447762A0EF}" type="slidenum">
              <a:rPr lang="en-US" smtClean="0"/>
              <a:pPr/>
              <a:t>45</a:t>
            </a:fld>
            <a:endParaRPr lang="en-US"/>
          </a:p>
        </p:txBody>
      </p:sp>
      <p:grpSp>
        <p:nvGrpSpPr>
          <p:cNvPr id="65" name="Group 64"/>
          <p:cNvGrpSpPr/>
          <p:nvPr/>
        </p:nvGrpSpPr>
        <p:grpSpPr>
          <a:xfrm>
            <a:off x="1747496" y="1658141"/>
            <a:ext cx="6016625" cy="1755141"/>
            <a:chOff x="1495425" y="1606254"/>
            <a:chExt cx="6016625" cy="1755141"/>
          </a:xfrm>
        </p:grpSpPr>
        <p:sp>
          <p:nvSpPr>
            <p:cNvPr id="66" name="Text Box 116"/>
            <p:cNvSpPr txBox="1">
              <a:spLocks noChangeArrowheads="1"/>
            </p:cNvSpPr>
            <p:nvPr/>
          </p:nvSpPr>
          <p:spPr bwMode="auto">
            <a:xfrm>
              <a:off x="1495425" y="2047579"/>
              <a:ext cx="11191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M,T,W</a:t>
              </a:r>
            </a:p>
          </p:txBody>
        </p:sp>
        <p:sp>
          <p:nvSpPr>
            <p:cNvPr id="67" name="Rectangle 117"/>
            <p:cNvSpPr>
              <a:spLocks noChangeArrowheads="1"/>
            </p:cNvSpPr>
            <p:nvPr/>
          </p:nvSpPr>
          <p:spPr bwMode="auto">
            <a:xfrm>
              <a:off x="4206875" y="2047579"/>
              <a:ext cx="74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ct val="5000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M,Th</a:t>
              </a:r>
            </a:p>
          </p:txBody>
        </p:sp>
        <p:sp>
          <p:nvSpPr>
            <p:cNvPr id="68" name="Rectangle 118"/>
            <p:cNvSpPr>
              <a:spLocks noChangeArrowheads="1"/>
            </p:cNvSpPr>
            <p:nvPr/>
          </p:nvSpPr>
          <p:spPr bwMode="auto">
            <a:xfrm>
              <a:off x="6772275" y="2047579"/>
              <a:ext cx="6238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W,F</a:t>
              </a:r>
            </a:p>
          </p:txBody>
        </p:sp>
        <p:sp>
          <p:nvSpPr>
            <p:cNvPr id="69" name="Rectangle 119"/>
            <p:cNvSpPr>
              <a:spLocks noChangeArrowheads="1"/>
            </p:cNvSpPr>
            <p:nvPr/>
          </p:nvSpPr>
          <p:spPr bwMode="auto">
            <a:xfrm>
              <a:off x="1897063" y="2994682"/>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a:t>
              </a:r>
            </a:p>
          </p:txBody>
        </p:sp>
        <p:sp>
          <p:nvSpPr>
            <p:cNvPr id="70" name="Rectangle 120"/>
            <p:cNvSpPr>
              <a:spLocks noChangeArrowheads="1"/>
            </p:cNvSpPr>
            <p:nvPr/>
          </p:nvSpPr>
          <p:spPr bwMode="auto">
            <a:xfrm>
              <a:off x="2933700" y="2994682"/>
              <a:ext cx="7762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W,Th</a:t>
              </a:r>
            </a:p>
          </p:txBody>
        </p:sp>
        <p:sp>
          <p:nvSpPr>
            <p:cNvPr id="71" name="Rectangle 121"/>
            <p:cNvSpPr>
              <a:spLocks noChangeArrowheads="1"/>
            </p:cNvSpPr>
            <p:nvPr/>
          </p:nvSpPr>
          <p:spPr bwMode="auto">
            <a:xfrm>
              <a:off x="6677025" y="2994682"/>
              <a:ext cx="835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T,W,F</a:t>
              </a:r>
            </a:p>
          </p:txBody>
        </p:sp>
        <p:grpSp>
          <p:nvGrpSpPr>
            <p:cNvPr id="72" name="Group 71"/>
            <p:cNvGrpSpPr/>
            <p:nvPr/>
          </p:nvGrpSpPr>
          <p:grpSpPr>
            <a:xfrm>
              <a:off x="1785938" y="1606254"/>
              <a:ext cx="5581650" cy="1404303"/>
              <a:chOff x="1785938" y="1606254"/>
              <a:chExt cx="5581650" cy="1404303"/>
            </a:xfrm>
          </p:grpSpPr>
          <p:sp>
            <p:nvSpPr>
              <p:cNvPr id="74" name="Line 124"/>
              <p:cNvSpPr>
                <a:spLocks noChangeShapeType="1"/>
              </p:cNvSpPr>
              <p:nvPr/>
            </p:nvSpPr>
            <p:spPr bwMode="auto">
              <a:xfrm>
                <a:off x="1866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5" name="Line 125"/>
              <p:cNvSpPr>
                <a:spLocks noChangeShapeType="1"/>
              </p:cNvSpPr>
              <p:nvPr/>
            </p:nvSpPr>
            <p:spPr bwMode="auto">
              <a:xfrm flipH="1">
                <a:off x="1866901"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6" name="Line 126"/>
              <p:cNvSpPr>
                <a:spLocks noChangeShapeType="1"/>
              </p:cNvSpPr>
              <p:nvPr/>
            </p:nvSpPr>
            <p:spPr bwMode="auto">
              <a:xfrm flipV="1">
                <a:off x="2247901"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7" name="Line 128"/>
              <p:cNvSpPr>
                <a:spLocks noChangeShapeType="1"/>
              </p:cNvSpPr>
              <p:nvPr/>
            </p:nvSpPr>
            <p:spPr bwMode="auto">
              <a:xfrm flipH="1">
                <a:off x="1785938"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8" name="Line 129"/>
              <p:cNvSpPr>
                <a:spLocks noChangeShapeType="1"/>
              </p:cNvSpPr>
              <p:nvPr/>
            </p:nvSpPr>
            <p:spPr bwMode="auto">
              <a:xfrm>
                <a:off x="2043113"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9" name="Line 132"/>
              <p:cNvSpPr>
                <a:spLocks noChangeShapeType="1"/>
              </p:cNvSpPr>
              <p:nvPr/>
            </p:nvSpPr>
            <p:spPr bwMode="auto">
              <a:xfrm>
                <a:off x="3125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0" name="Line 133"/>
              <p:cNvSpPr>
                <a:spLocks noChangeShapeType="1"/>
              </p:cNvSpPr>
              <p:nvPr/>
            </p:nvSpPr>
            <p:spPr bwMode="auto">
              <a:xfrm flipH="1">
                <a:off x="3125788" y="202103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1" name="Line 134"/>
              <p:cNvSpPr>
                <a:spLocks noChangeShapeType="1"/>
              </p:cNvSpPr>
              <p:nvPr/>
            </p:nvSpPr>
            <p:spPr bwMode="auto">
              <a:xfrm flipV="1">
                <a:off x="3506788" y="174436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2" name="Line 136"/>
              <p:cNvSpPr>
                <a:spLocks noChangeShapeType="1"/>
              </p:cNvSpPr>
              <p:nvPr/>
            </p:nvSpPr>
            <p:spPr bwMode="auto">
              <a:xfrm flipH="1">
                <a:off x="3044825"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3" name="Line 137"/>
              <p:cNvSpPr>
                <a:spLocks noChangeShapeType="1"/>
              </p:cNvSpPr>
              <p:nvPr/>
            </p:nvSpPr>
            <p:spPr bwMode="auto">
              <a:xfrm>
                <a:off x="3302000" y="163482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4" name="Line 140"/>
              <p:cNvSpPr>
                <a:spLocks noChangeShapeType="1"/>
              </p:cNvSpPr>
              <p:nvPr/>
            </p:nvSpPr>
            <p:spPr bwMode="auto">
              <a:xfrm>
                <a:off x="4386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5" name="Line 141"/>
              <p:cNvSpPr>
                <a:spLocks noChangeShapeType="1"/>
              </p:cNvSpPr>
              <p:nvPr/>
            </p:nvSpPr>
            <p:spPr bwMode="auto">
              <a:xfrm flipH="1">
                <a:off x="4386263" y="201150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6" name="Line 142"/>
              <p:cNvSpPr>
                <a:spLocks noChangeShapeType="1"/>
              </p:cNvSpPr>
              <p:nvPr/>
            </p:nvSpPr>
            <p:spPr bwMode="auto">
              <a:xfrm flipV="1">
                <a:off x="4767263" y="173484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7" name="Line 144"/>
              <p:cNvSpPr>
                <a:spLocks noChangeShapeType="1"/>
              </p:cNvSpPr>
              <p:nvPr/>
            </p:nvSpPr>
            <p:spPr bwMode="auto">
              <a:xfrm flipH="1">
                <a:off x="4305300"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8" name="Line 145"/>
              <p:cNvSpPr>
                <a:spLocks noChangeShapeType="1"/>
              </p:cNvSpPr>
              <p:nvPr/>
            </p:nvSpPr>
            <p:spPr bwMode="auto">
              <a:xfrm>
                <a:off x="4562475" y="162530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89" name="Line 148"/>
              <p:cNvSpPr>
                <a:spLocks noChangeShapeType="1"/>
              </p:cNvSpPr>
              <p:nvPr/>
            </p:nvSpPr>
            <p:spPr bwMode="auto">
              <a:xfrm>
                <a:off x="5645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0" name="Line 149"/>
              <p:cNvSpPr>
                <a:spLocks noChangeShapeType="1"/>
              </p:cNvSpPr>
              <p:nvPr/>
            </p:nvSpPr>
            <p:spPr bwMode="auto">
              <a:xfrm flipH="1">
                <a:off x="5645151" y="2001982"/>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1" name="Line 150"/>
              <p:cNvSpPr>
                <a:spLocks noChangeShapeType="1"/>
              </p:cNvSpPr>
              <p:nvPr/>
            </p:nvSpPr>
            <p:spPr bwMode="auto">
              <a:xfrm flipV="1">
                <a:off x="6026151" y="1725317"/>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2" name="Line 152"/>
              <p:cNvSpPr>
                <a:spLocks noChangeShapeType="1"/>
              </p:cNvSpPr>
              <p:nvPr/>
            </p:nvSpPr>
            <p:spPr bwMode="auto">
              <a:xfrm flipH="1">
                <a:off x="5564188"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3" name="Line 153"/>
              <p:cNvSpPr>
                <a:spLocks noChangeShapeType="1"/>
              </p:cNvSpPr>
              <p:nvPr/>
            </p:nvSpPr>
            <p:spPr bwMode="auto">
              <a:xfrm>
                <a:off x="5821363" y="1615779"/>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4" name="Line 156"/>
              <p:cNvSpPr>
                <a:spLocks noChangeShapeType="1"/>
              </p:cNvSpPr>
              <p:nvPr/>
            </p:nvSpPr>
            <p:spPr bwMode="auto">
              <a:xfrm>
                <a:off x="6905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5" name="Line 157"/>
              <p:cNvSpPr>
                <a:spLocks noChangeShapeType="1"/>
              </p:cNvSpPr>
              <p:nvPr/>
            </p:nvSpPr>
            <p:spPr bwMode="auto">
              <a:xfrm flipH="1">
                <a:off x="6905626" y="199245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6" name="Line 158"/>
              <p:cNvSpPr>
                <a:spLocks noChangeShapeType="1"/>
              </p:cNvSpPr>
              <p:nvPr/>
            </p:nvSpPr>
            <p:spPr bwMode="auto">
              <a:xfrm flipV="1">
                <a:off x="7286626" y="171579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7" name="Line 160"/>
              <p:cNvSpPr>
                <a:spLocks noChangeShapeType="1"/>
              </p:cNvSpPr>
              <p:nvPr/>
            </p:nvSpPr>
            <p:spPr bwMode="auto">
              <a:xfrm flipH="1">
                <a:off x="6824663"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8" name="Line 161"/>
              <p:cNvSpPr>
                <a:spLocks noChangeShapeType="1"/>
              </p:cNvSpPr>
              <p:nvPr/>
            </p:nvSpPr>
            <p:spPr bwMode="auto">
              <a:xfrm>
                <a:off x="7081838" y="160625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99" name="Line 164"/>
              <p:cNvSpPr>
                <a:spLocks noChangeShapeType="1"/>
              </p:cNvSpPr>
              <p:nvPr/>
            </p:nvSpPr>
            <p:spPr bwMode="auto">
              <a:xfrm>
                <a:off x="1866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0" name="Line 165"/>
              <p:cNvSpPr>
                <a:spLocks noChangeShapeType="1"/>
              </p:cNvSpPr>
              <p:nvPr/>
            </p:nvSpPr>
            <p:spPr bwMode="auto">
              <a:xfrm flipH="1">
                <a:off x="1866901" y="2972897"/>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1" name="Line 166"/>
              <p:cNvSpPr>
                <a:spLocks noChangeShapeType="1"/>
              </p:cNvSpPr>
              <p:nvPr/>
            </p:nvSpPr>
            <p:spPr bwMode="auto">
              <a:xfrm flipV="1">
                <a:off x="2247901" y="2696232"/>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2" name="Line 168"/>
              <p:cNvSpPr>
                <a:spLocks noChangeShapeType="1"/>
              </p:cNvSpPr>
              <p:nvPr/>
            </p:nvSpPr>
            <p:spPr bwMode="auto">
              <a:xfrm flipH="1">
                <a:off x="1785938"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3" name="Line 169"/>
              <p:cNvSpPr>
                <a:spLocks noChangeShapeType="1"/>
              </p:cNvSpPr>
              <p:nvPr/>
            </p:nvSpPr>
            <p:spPr bwMode="auto">
              <a:xfrm>
                <a:off x="2043113" y="2586694"/>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4" name="Line 172"/>
              <p:cNvSpPr>
                <a:spLocks noChangeShapeType="1"/>
              </p:cNvSpPr>
              <p:nvPr/>
            </p:nvSpPr>
            <p:spPr bwMode="auto">
              <a:xfrm>
                <a:off x="3125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5" name="Line 173"/>
              <p:cNvSpPr>
                <a:spLocks noChangeShapeType="1"/>
              </p:cNvSpPr>
              <p:nvPr/>
            </p:nvSpPr>
            <p:spPr bwMode="auto">
              <a:xfrm flipH="1">
                <a:off x="3125788" y="298242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6" name="Line 174"/>
              <p:cNvSpPr>
                <a:spLocks noChangeShapeType="1"/>
              </p:cNvSpPr>
              <p:nvPr/>
            </p:nvSpPr>
            <p:spPr bwMode="auto">
              <a:xfrm flipV="1">
                <a:off x="3506788" y="270575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7" name="Line 176"/>
              <p:cNvSpPr>
                <a:spLocks noChangeShapeType="1"/>
              </p:cNvSpPr>
              <p:nvPr/>
            </p:nvSpPr>
            <p:spPr bwMode="auto">
              <a:xfrm flipH="1">
                <a:off x="3044825"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8" name="Line 177"/>
              <p:cNvSpPr>
                <a:spLocks noChangeShapeType="1"/>
              </p:cNvSpPr>
              <p:nvPr/>
            </p:nvSpPr>
            <p:spPr bwMode="auto">
              <a:xfrm>
                <a:off x="3302000" y="259621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09" name="Line 180"/>
              <p:cNvSpPr>
                <a:spLocks noChangeShapeType="1"/>
              </p:cNvSpPr>
              <p:nvPr/>
            </p:nvSpPr>
            <p:spPr bwMode="auto">
              <a:xfrm>
                <a:off x="4386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0" name="Line 181"/>
              <p:cNvSpPr>
                <a:spLocks noChangeShapeType="1"/>
              </p:cNvSpPr>
              <p:nvPr/>
            </p:nvSpPr>
            <p:spPr bwMode="auto">
              <a:xfrm flipH="1">
                <a:off x="4386263" y="2972897"/>
                <a:ext cx="381000" cy="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1" name="Line 182"/>
              <p:cNvSpPr>
                <a:spLocks noChangeShapeType="1"/>
              </p:cNvSpPr>
              <p:nvPr/>
            </p:nvSpPr>
            <p:spPr bwMode="auto">
              <a:xfrm flipV="1">
                <a:off x="4767263" y="2696232"/>
                <a:ext cx="0" cy="3048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2" name="Line 184"/>
              <p:cNvSpPr>
                <a:spLocks noChangeShapeType="1"/>
              </p:cNvSpPr>
              <p:nvPr/>
            </p:nvSpPr>
            <p:spPr bwMode="auto">
              <a:xfrm flipH="1">
                <a:off x="4305300"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3" name="Line 185"/>
              <p:cNvSpPr>
                <a:spLocks noChangeShapeType="1"/>
              </p:cNvSpPr>
              <p:nvPr/>
            </p:nvSpPr>
            <p:spPr bwMode="auto">
              <a:xfrm>
                <a:off x="4562475" y="2586694"/>
                <a:ext cx="285750" cy="165100"/>
              </a:xfrm>
              <a:prstGeom prst="line">
                <a:avLst/>
              </a:prstGeom>
              <a:noFill/>
              <a:ln w="57150">
                <a:solidFill>
                  <a:srgbClr val="66FFFF"/>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Line 188"/>
              <p:cNvSpPr>
                <a:spLocks noChangeShapeType="1"/>
              </p:cNvSpPr>
              <p:nvPr/>
            </p:nvSpPr>
            <p:spPr bwMode="auto">
              <a:xfrm>
                <a:off x="5645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5" name="Line 189"/>
              <p:cNvSpPr>
                <a:spLocks noChangeShapeType="1"/>
              </p:cNvSpPr>
              <p:nvPr/>
            </p:nvSpPr>
            <p:spPr bwMode="auto">
              <a:xfrm flipH="1">
                <a:off x="5645151" y="2963372"/>
                <a:ext cx="381000" cy="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6" name="Line 190"/>
              <p:cNvSpPr>
                <a:spLocks noChangeShapeType="1"/>
              </p:cNvSpPr>
              <p:nvPr/>
            </p:nvSpPr>
            <p:spPr bwMode="auto">
              <a:xfrm flipV="1">
                <a:off x="6026151" y="2686707"/>
                <a:ext cx="0" cy="3048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7" name="Line 192"/>
              <p:cNvSpPr>
                <a:spLocks noChangeShapeType="1"/>
              </p:cNvSpPr>
              <p:nvPr/>
            </p:nvSpPr>
            <p:spPr bwMode="auto">
              <a:xfrm flipH="1">
                <a:off x="5564188"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8" name="Line 193"/>
              <p:cNvSpPr>
                <a:spLocks noChangeShapeType="1"/>
              </p:cNvSpPr>
              <p:nvPr/>
            </p:nvSpPr>
            <p:spPr bwMode="auto">
              <a:xfrm>
                <a:off x="5821363" y="2577169"/>
                <a:ext cx="285750" cy="165100"/>
              </a:xfrm>
              <a:prstGeom prst="line">
                <a:avLst/>
              </a:prstGeom>
              <a:noFill/>
              <a:ln w="57150">
                <a:solidFill>
                  <a:srgbClr val="FF9900"/>
                </a:solidFill>
                <a:round/>
                <a:headEnd/>
                <a:tailEnd/>
              </a:ln>
              <a:effectLst>
                <a:outerShdw dist="40161" dir="4293903"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9" name="Line 196"/>
              <p:cNvSpPr>
                <a:spLocks noChangeShapeType="1"/>
              </p:cNvSpPr>
              <p:nvPr/>
            </p:nvSpPr>
            <p:spPr bwMode="auto">
              <a:xfrm>
                <a:off x="6905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0" name="Line 197"/>
              <p:cNvSpPr>
                <a:spLocks noChangeShapeType="1"/>
              </p:cNvSpPr>
              <p:nvPr/>
            </p:nvSpPr>
            <p:spPr bwMode="auto">
              <a:xfrm flipH="1">
                <a:off x="6905626" y="2953847"/>
                <a:ext cx="381000" cy="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1" name="Line 198"/>
              <p:cNvSpPr>
                <a:spLocks noChangeShapeType="1"/>
              </p:cNvSpPr>
              <p:nvPr/>
            </p:nvSpPr>
            <p:spPr bwMode="auto">
              <a:xfrm flipV="1">
                <a:off x="7286626" y="2677182"/>
                <a:ext cx="0" cy="3048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2" name="Line 200"/>
              <p:cNvSpPr>
                <a:spLocks noChangeShapeType="1"/>
              </p:cNvSpPr>
              <p:nvPr/>
            </p:nvSpPr>
            <p:spPr bwMode="auto">
              <a:xfrm flipH="1">
                <a:off x="6824663"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23" name="Line 201"/>
              <p:cNvSpPr>
                <a:spLocks noChangeShapeType="1"/>
              </p:cNvSpPr>
              <p:nvPr/>
            </p:nvSpPr>
            <p:spPr bwMode="auto">
              <a:xfrm>
                <a:off x="7081838" y="2567644"/>
                <a:ext cx="285750" cy="165100"/>
              </a:xfrm>
              <a:prstGeom prst="line">
                <a:avLst/>
              </a:prstGeom>
              <a:noFill/>
              <a:ln w="57150">
                <a:solidFill>
                  <a:srgbClr val="FF9900"/>
                </a:solidFill>
                <a:round/>
                <a:headEnd/>
                <a:tailEnd/>
              </a:ln>
              <a:effectLst>
                <a:outerShdw dist="35921" dir="2700000" algn="ctr" rotWithShape="0">
                  <a:srgbClr val="1C1C1C"/>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73" name="Rectangle 202"/>
            <p:cNvSpPr>
              <a:spLocks noChangeArrowheads="1"/>
            </p:cNvSpPr>
            <p:nvPr/>
          </p:nvSpPr>
          <p:spPr bwMode="auto">
            <a:xfrm>
              <a:off x="5489575" y="2994682"/>
              <a:ext cx="6746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0000"/>
                  </a:solidFill>
                  <a:effectLst/>
                  <a:uLnTx/>
                  <a:uFillTx/>
                  <a:latin typeface="Tahoma" panose="020B0604030504040204" pitchFamily="34" charset="0"/>
                  <a:cs typeface="Arial" panose="020B0604020202020204" pitchFamily="34" charset="0"/>
                </a:rPr>
                <a:t>Th,F</a:t>
              </a:r>
            </a:p>
          </p:txBody>
        </p:sp>
      </p:grpSp>
      <p:sp>
        <p:nvSpPr>
          <p:cNvPr id="124" name="Text Box 27"/>
          <p:cNvSpPr txBox="1">
            <a:spLocks noChangeArrowheads="1"/>
          </p:cNvSpPr>
          <p:nvPr/>
        </p:nvSpPr>
        <p:spPr bwMode="auto">
          <a:xfrm>
            <a:off x="948032" y="914400"/>
            <a:ext cx="3962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Tahoma" panose="020B0604030504040204" pitchFamily="34" charset="0"/>
                <a:cs typeface="Arial" panose="020B0604020202020204" pitchFamily="34" charset="0"/>
              </a:defRPr>
            </a:lvl1pPr>
            <a:lvl2pPr marL="742950" indent="-285750" eaLnBrk="0" hangingPunct="0">
              <a:defRPr sz="1000">
                <a:solidFill>
                  <a:schemeClr val="tx1"/>
                </a:solidFill>
                <a:latin typeface="Tahoma" panose="020B0604030504040204" pitchFamily="34" charset="0"/>
                <a:cs typeface="Arial" panose="020B0604020202020204" pitchFamily="34" charset="0"/>
              </a:defRPr>
            </a:lvl2pPr>
            <a:lvl3pPr marL="1143000" indent="-228600" eaLnBrk="0" hangingPunct="0">
              <a:defRPr sz="1000">
                <a:solidFill>
                  <a:schemeClr val="tx1"/>
                </a:solidFill>
                <a:latin typeface="Tahoma" panose="020B0604030504040204" pitchFamily="34" charset="0"/>
                <a:cs typeface="Arial" panose="020B0604020202020204" pitchFamily="34" charset="0"/>
              </a:defRPr>
            </a:lvl3pPr>
            <a:lvl4pPr marL="1600200" indent="-228600" eaLnBrk="0" hangingPunct="0">
              <a:defRPr sz="1000">
                <a:solidFill>
                  <a:schemeClr val="tx1"/>
                </a:solidFill>
                <a:latin typeface="Tahoma" panose="020B0604030504040204" pitchFamily="34" charset="0"/>
                <a:cs typeface="Arial" panose="020B0604020202020204" pitchFamily="34" charset="0"/>
              </a:defRPr>
            </a:lvl4pPr>
            <a:lvl5pPr marL="2057400" indent="-228600" eaLnBrk="0" hangingPunct="0">
              <a:defRPr sz="1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cs typeface="Arial" panose="020B0604020202020204"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CHANNEL 2 News</a:t>
            </a:r>
          </a:p>
          <a:p>
            <a:pPr marL="0" marR="0" lvl="0" indent="0"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Tahoma" panose="020B0604030504040204" pitchFamily="34" charset="0"/>
                <a:cs typeface="Arial" panose="020B0604020202020204" pitchFamily="34" charset="0"/>
              </a:rPr>
              <a:t>Total DMA Households = 10</a:t>
            </a:r>
          </a:p>
        </p:txBody>
      </p:sp>
    </p:spTree>
    <p:extLst>
      <p:ext uri="{BB962C8B-B14F-4D97-AF65-F5344CB8AC3E}">
        <p14:creationId xmlns:p14="http://schemas.microsoft.com/office/powerpoint/2010/main" val="98947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Approach</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90706643"/>
              </p:ext>
            </p:extLst>
          </p:nvPr>
        </p:nvGraphicFramePr>
        <p:xfrm>
          <a:off x="381000" y="901343"/>
          <a:ext cx="11430000" cy="5328920"/>
        </p:xfrm>
        <a:graphic>
          <a:graphicData uri="http://schemas.openxmlformats.org/drawingml/2006/table">
            <a:tbl>
              <a:tblPr firstRow="1" bandRow="1">
                <a:tableStyleId>{5C22544A-7EE6-4342-B048-85BDC9FD1C3A}</a:tableStyleId>
              </a:tblPr>
              <a:tblGrid>
                <a:gridCol w="1254369">
                  <a:extLst>
                    <a:ext uri="{9D8B030D-6E8A-4147-A177-3AD203B41FA5}">
                      <a16:colId xmlns:a16="http://schemas.microsoft.com/office/drawing/2014/main" val="20000"/>
                    </a:ext>
                  </a:extLst>
                </a:gridCol>
                <a:gridCol w="2919046">
                  <a:extLst>
                    <a:ext uri="{9D8B030D-6E8A-4147-A177-3AD203B41FA5}">
                      <a16:colId xmlns:a16="http://schemas.microsoft.com/office/drawing/2014/main" val="20001"/>
                    </a:ext>
                  </a:extLst>
                </a:gridCol>
                <a:gridCol w="1160585">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gridCol w="304800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pPr algn="ctr"/>
                      <a:r>
                        <a:rPr lang="en-US" dirty="0"/>
                        <a:t>Market Type</a:t>
                      </a:r>
                    </a:p>
                  </a:txBody>
                  <a:tcPr anchor="b"/>
                </a:tc>
                <a:tc>
                  <a:txBody>
                    <a:bodyPr/>
                    <a:lstStyle/>
                    <a:p>
                      <a:pPr algn="ctr"/>
                      <a:r>
                        <a:rPr lang="en-US" dirty="0"/>
                        <a:t># Markets</a:t>
                      </a:r>
                    </a:p>
                  </a:txBody>
                  <a:tcPr anchor="b"/>
                </a:tc>
                <a:tc>
                  <a:txBody>
                    <a:bodyPr/>
                    <a:lstStyle/>
                    <a:p>
                      <a:pPr algn="ctr"/>
                      <a:r>
                        <a:rPr lang="en-US" dirty="0"/>
                        <a:t>Household</a:t>
                      </a:r>
                    </a:p>
                  </a:txBody>
                  <a:tcPr anchor="b"/>
                </a:tc>
                <a:tc>
                  <a:txBody>
                    <a:bodyPr/>
                    <a:lstStyle/>
                    <a:p>
                      <a:pPr algn="ctr"/>
                      <a:r>
                        <a:rPr lang="en-US" dirty="0"/>
                        <a:t>Demographics</a:t>
                      </a:r>
                    </a:p>
                  </a:txBody>
                  <a:tcPr anchor="b"/>
                </a:tc>
                <a:extLst>
                  <a:ext uri="{0D108BD9-81ED-4DB2-BD59-A6C34878D82A}">
                    <a16:rowId xmlns:a16="http://schemas.microsoft.com/office/drawing/2014/main" val="10000"/>
                  </a:ext>
                </a:extLst>
              </a:tr>
              <a:tr h="370840">
                <a:tc>
                  <a:txBody>
                    <a:bodyPr/>
                    <a:lstStyle/>
                    <a:p>
                      <a:r>
                        <a:rPr lang="en-US" dirty="0"/>
                        <a:t>ComScore</a:t>
                      </a:r>
                    </a:p>
                  </a:txBody>
                  <a:tcPr anchor="ctr"/>
                </a:tc>
                <a:tc>
                  <a:txBody>
                    <a:bodyPr/>
                    <a:lstStyle/>
                    <a:p>
                      <a:r>
                        <a:rPr lang="en-US" dirty="0"/>
                        <a:t>All</a:t>
                      </a:r>
                    </a:p>
                  </a:txBody>
                  <a:tcPr anchor="ctr"/>
                </a:tc>
                <a:tc>
                  <a:txBody>
                    <a:bodyPr/>
                    <a:lstStyle/>
                    <a:p>
                      <a:pPr algn="ctr"/>
                      <a:r>
                        <a:rPr lang="en-US" dirty="0"/>
                        <a:t>210</a:t>
                      </a:r>
                    </a:p>
                  </a:txBody>
                  <a:tcPr anchor="ctr"/>
                </a:tc>
                <a:tc>
                  <a:txBody>
                    <a:bodyPr/>
                    <a:lstStyle/>
                    <a:p>
                      <a:r>
                        <a:rPr lang="en-US" b="1" dirty="0">
                          <a:solidFill>
                            <a:schemeClr val="accent3"/>
                          </a:solidFill>
                        </a:rPr>
                        <a:t>Return Path Data</a:t>
                      </a:r>
                    </a:p>
                  </a:txBody>
                  <a:tcPr anchor="ctr"/>
                </a:tc>
                <a:tc>
                  <a:txBody>
                    <a:bodyPr/>
                    <a:lstStyle/>
                    <a:p>
                      <a:r>
                        <a:rPr lang="en-US" dirty="0">
                          <a:solidFill>
                            <a:schemeClr val="tx1"/>
                          </a:solidFill>
                        </a:rPr>
                        <a:t>None, Experian identifies occupants “Households with…”</a:t>
                      </a:r>
                    </a:p>
                  </a:txBody>
                  <a:tcPr anchor="ctr"/>
                </a:tc>
                <a:extLst>
                  <a:ext uri="{0D108BD9-81ED-4DB2-BD59-A6C34878D82A}">
                    <a16:rowId xmlns:a16="http://schemas.microsoft.com/office/drawing/2014/main" val="10001"/>
                  </a:ext>
                </a:extLst>
              </a:tr>
              <a:tr h="370840">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pPr algn="ctr"/>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solidFill>
                          <a:schemeClr val="accent2"/>
                        </a:solidFill>
                      </a:endParaRPr>
                    </a:p>
                  </a:txBody>
                  <a:tcPr anchor="ctr">
                    <a:lnB w="28575"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b="1" dirty="0"/>
                        <a:t>PPM</a:t>
                      </a:r>
                    </a:p>
                  </a:txBody>
                  <a:tcPr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dirty="0"/>
                    </a:p>
                  </a:txBody>
                  <a:tcPr marR="457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rgbClr val="FF0000"/>
                        </a:solidFill>
                      </a:endParaRPr>
                    </a:p>
                  </a:txBody>
                  <a:tcPr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r>
                        <a:rPr lang="en-US" dirty="0"/>
                        <a:t>Nielsen</a:t>
                      </a:r>
                    </a:p>
                  </a:txBody>
                  <a:tcPr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t>Local People Meter </a:t>
                      </a:r>
                      <a:br>
                        <a:rPr lang="en-US" dirty="0"/>
                      </a:br>
                      <a:r>
                        <a:rPr lang="en-US" dirty="0"/>
                        <a:t>(LPM+ </a:t>
                      </a:r>
                      <a:r>
                        <a:rPr lang="en-US" b="1" dirty="0">
                          <a:solidFill>
                            <a:schemeClr val="accent3"/>
                          </a:solidFill>
                        </a:rPr>
                        <a:t>PPM)</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US" dirty="0"/>
                        <a:t>25</a:t>
                      </a:r>
                    </a:p>
                  </a:txBody>
                  <a:tcPr marR="4572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t>People Meter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accent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t>People Meter, </a:t>
                      </a:r>
                      <a:r>
                        <a:rPr lang="en-US" dirty="0">
                          <a:solidFill>
                            <a:srgbClr val="FF0000"/>
                          </a:solidFill>
                        </a:rPr>
                        <a:t>Portable People Meter</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73466">
                <a:tc>
                  <a:txBody>
                    <a:bodyPr/>
                    <a:lstStyle/>
                    <a:p>
                      <a:r>
                        <a:rPr lang="en-US" dirty="0"/>
                        <a:t>Nielsen</a:t>
                      </a:r>
                    </a:p>
                  </a:txBody>
                  <a:tcPr anchor="ctr">
                    <a:lnT w="12700" cmpd="sng">
                      <a:noFill/>
                    </a:lnT>
                  </a:tcPr>
                </a:tc>
                <a:tc>
                  <a:txBody>
                    <a:bodyPr/>
                    <a:lstStyle/>
                    <a:p>
                      <a:r>
                        <a:rPr lang="en-US" baseline="0" dirty="0"/>
                        <a:t>Set meter markets with </a:t>
                      </a:r>
                      <a:r>
                        <a:rPr lang="en-US" b="1" baseline="0" dirty="0">
                          <a:solidFill>
                            <a:schemeClr val="accent3"/>
                          </a:solidFill>
                        </a:rPr>
                        <a:t>PPM</a:t>
                      </a:r>
                      <a:endParaRPr lang="en-US" b="1" dirty="0">
                        <a:solidFill>
                          <a:schemeClr val="accent3"/>
                        </a:solidFill>
                      </a:endParaRPr>
                    </a:p>
                  </a:txBody>
                  <a:tcPr anchor="ctr">
                    <a:lnT w="12700" cmpd="sng">
                      <a:noFill/>
                    </a:lnT>
                  </a:tcPr>
                </a:tc>
                <a:tc>
                  <a:txBody>
                    <a:bodyPr/>
                    <a:lstStyle/>
                    <a:p>
                      <a:pPr algn="r"/>
                      <a:r>
                        <a:rPr lang="en-US" dirty="0"/>
                        <a:t>19</a:t>
                      </a:r>
                    </a:p>
                  </a:txBody>
                  <a:tcPr marR="457200" anchor="ctr">
                    <a:lnT w="12700" cmpd="sng">
                      <a:noFill/>
                    </a:lnT>
                  </a:tcPr>
                </a:tc>
                <a:tc>
                  <a:txBody>
                    <a:bodyPr/>
                    <a:lstStyle/>
                    <a:p>
                      <a:r>
                        <a:rPr lang="en-US" dirty="0"/>
                        <a:t> Set Meter</a:t>
                      </a:r>
                      <a:endParaRPr lang="en-US" dirty="0">
                        <a:solidFill>
                          <a:srgbClr val="FF0000"/>
                        </a:solidFill>
                      </a:endParaRPr>
                    </a:p>
                  </a:txBody>
                  <a:tcPr anchor="ctr">
                    <a:lnT w="12700" cmpd="sng">
                      <a:noFill/>
                    </a:lnT>
                  </a:tcPr>
                </a:tc>
                <a:tc>
                  <a:txBody>
                    <a:bodyPr/>
                    <a:lstStyle/>
                    <a:p>
                      <a:r>
                        <a:rPr lang="en-US" dirty="0"/>
                        <a:t>Viewer Assignment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3"/>
                          </a:solidFill>
                        </a:rPr>
                        <a:t>Portable People Meter</a:t>
                      </a:r>
                    </a:p>
                  </a:txBody>
                  <a:tcPr anchor="ctr">
                    <a:lnT w="12700" cmpd="sng">
                      <a:noFill/>
                    </a:lnT>
                  </a:tcPr>
                </a:tc>
                <a:extLst>
                  <a:ext uri="{0D108BD9-81ED-4DB2-BD59-A6C34878D82A}">
                    <a16:rowId xmlns:a16="http://schemas.microsoft.com/office/drawing/2014/main" val="10005"/>
                  </a:ext>
                </a:extLst>
              </a:tr>
              <a:tr h="370840">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tc>
                  <a:txBody>
                    <a:bodyPr/>
                    <a:lstStyle/>
                    <a:p>
                      <a:pPr algn="r"/>
                      <a:endParaRPr lang="en-US" dirty="0"/>
                    </a:p>
                  </a:txBody>
                  <a:tcPr marR="457200"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solidFill>
                          <a:srgbClr val="FF0000"/>
                        </a:solidFill>
                      </a:endParaRPr>
                    </a:p>
                  </a:txBody>
                  <a:tcPr anchor="ctr">
                    <a:lnB w="28575" cap="flat" cmpd="sng" algn="ctr">
                      <a:solidFill>
                        <a:schemeClr val="accent1">
                          <a:lumMod val="50000"/>
                        </a:schemeClr>
                      </a:solidFill>
                      <a:prstDash val="solid"/>
                      <a:round/>
                      <a:headEnd type="none" w="med" len="med"/>
                      <a:tailEnd type="none" w="med" len="med"/>
                    </a:lnB>
                  </a:tcPr>
                </a:tc>
                <a:tc>
                  <a:txBody>
                    <a:bodyPr/>
                    <a:lstStyle/>
                    <a:p>
                      <a:endParaRPr lang="en-US" dirty="0"/>
                    </a:p>
                  </a:txBody>
                  <a:tcPr anchor="ctr">
                    <a:lnB w="28575"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l" defTabSz="914400" rtl="0" eaLnBrk="1" latinLnBrk="0" hangingPunct="1"/>
                      <a:r>
                        <a:rPr lang="en-US" sz="1800" b="1" kern="1200" dirty="0">
                          <a:solidFill>
                            <a:schemeClr val="dk1"/>
                          </a:solidFill>
                          <a:latin typeface="+mn-lt"/>
                          <a:ea typeface="+mn-ea"/>
                          <a:cs typeface="+mn-cs"/>
                        </a:rPr>
                        <a:t>RPD</a:t>
                      </a:r>
                    </a:p>
                  </a:txBody>
                  <a:tcPr anchor="ct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anchor="ct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R="457200" anchor="ct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anchor="ct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anchor="ctr">
                    <a:lnT w="28575" cap="flat" cmpd="sng" algn="ctr">
                      <a:solidFill>
                        <a:schemeClr val="accent1">
                          <a:lumMod val="50000"/>
                        </a:schemeClr>
                      </a:solidFill>
                      <a:prstDash val="solid"/>
                      <a:round/>
                      <a:headEnd type="none" w="med" len="med"/>
                      <a:tailEnd type="none" w="med" len="med"/>
                    </a:lnT>
                    <a:lnB w="28575"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r>
                        <a:rPr lang="en-US" dirty="0"/>
                        <a:t>Nielsen</a:t>
                      </a:r>
                    </a:p>
                  </a:txBody>
                  <a:tcPr anchor="ctr">
                    <a:lnT w="28575" cap="flat" cmpd="sng" algn="ctr">
                      <a:solidFill>
                        <a:schemeClr val="accent1">
                          <a:lumMod val="50000"/>
                        </a:schemeClr>
                      </a:solidFill>
                      <a:prstDash val="solid"/>
                      <a:round/>
                      <a:headEnd type="none" w="med" len="med"/>
                      <a:tailEnd type="none" w="med" len="med"/>
                    </a:lnT>
                  </a:tcPr>
                </a:tc>
                <a:tc>
                  <a:txBody>
                    <a:bodyPr/>
                    <a:lstStyle/>
                    <a:p>
                      <a:r>
                        <a:rPr lang="en-US" dirty="0"/>
                        <a:t>Set Meter markets NO PPM</a:t>
                      </a:r>
                    </a:p>
                  </a:txBody>
                  <a:tcPr anchor="ctr">
                    <a:lnT w="28575" cap="flat" cmpd="sng" algn="ctr">
                      <a:solidFill>
                        <a:schemeClr val="accent1">
                          <a:lumMod val="50000"/>
                        </a:schemeClr>
                      </a:solidFill>
                      <a:prstDash val="solid"/>
                      <a:round/>
                      <a:headEnd type="none" w="med" len="med"/>
                      <a:tailEnd type="none" w="med" len="med"/>
                    </a:lnT>
                  </a:tcPr>
                </a:tc>
                <a:tc>
                  <a:txBody>
                    <a:bodyPr/>
                    <a:lstStyle/>
                    <a:p>
                      <a:pPr algn="r"/>
                      <a:r>
                        <a:rPr lang="en-US" dirty="0"/>
                        <a:t>27</a:t>
                      </a:r>
                    </a:p>
                  </a:txBody>
                  <a:tcPr marR="457200" anchor="ctr">
                    <a:lnT w="28575" cap="flat" cmpd="sng" algn="ctr">
                      <a:solidFill>
                        <a:schemeClr val="accent1">
                          <a:lumMod val="50000"/>
                        </a:schemeClr>
                      </a:solidFill>
                      <a:prstDash val="solid"/>
                      <a:round/>
                      <a:headEnd type="none" w="med" len="med"/>
                      <a:tailEnd type="none" w="med" len="med"/>
                    </a:lnT>
                  </a:tcPr>
                </a:tc>
                <a:tc>
                  <a:txBody>
                    <a:bodyPr/>
                    <a:lstStyle/>
                    <a:p>
                      <a:r>
                        <a:rPr lang="en-US" dirty="0"/>
                        <a:t>Meter, </a:t>
                      </a:r>
                      <a:r>
                        <a:rPr lang="en-US" b="1" dirty="0">
                          <a:solidFill>
                            <a:srgbClr val="FF0000"/>
                          </a:solidFill>
                        </a:rPr>
                        <a:t>Return Path Data</a:t>
                      </a:r>
                    </a:p>
                  </a:txBody>
                  <a:tcPr anchor="ctr">
                    <a:lnT w="28575" cap="flat" cmpd="sng" algn="ctr">
                      <a:solidFill>
                        <a:schemeClr val="accent1">
                          <a:lumMod val="50000"/>
                        </a:schemeClr>
                      </a:solidFill>
                      <a:prstDash val="solid"/>
                      <a:round/>
                      <a:headEnd type="none" w="med" len="med"/>
                      <a:tailEnd type="none" w="med" len="med"/>
                    </a:lnT>
                  </a:tcPr>
                </a:tc>
                <a:tc>
                  <a:txBody>
                    <a:bodyPr/>
                    <a:lstStyle/>
                    <a:p>
                      <a:r>
                        <a:rPr lang="en-US" dirty="0"/>
                        <a:t>Viewer Assignment</a:t>
                      </a:r>
                    </a:p>
                  </a:txBody>
                  <a:tcPr anchor="ctr">
                    <a:lnT w="28575" cap="flat" cmpd="sng" algn="ctr">
                      <a:solidFill>
                        <a:schemeClr val="accent1">
                          <a:lumMod val="50000"/>
                        </a:schemeClr>
                      </a:solidFill>
                      <a:prstDash val="solid"/>
                      <a:round/>
                      <a:headEnd type="none" w="med" len="med"/>
                      <a:tailEnd type="none" w="med" len="med"/>
                    </a:lnT>
                  </a:tcPr>
                </a:tc>
                <a:extLst>
                  <a:ext uri="{0D108BD9-81ED-4DB2-BD59-A6C34878D82A}">
                    <a16:rowId xmlns:a16="http://schemas.microsoft.com/office/drawing/2014/main" val="10008"/>
                  </a:ext>
                </a:extLst>
              </a:tr>
              <a:tr h="370840">
                <a:tc>
                  <a:txBody>
                    <a:bodyPr/>
                    <a:lstStyle/>
                    <a:p>
                      <a:r>
                        <a:rPr lang="en-US" dirty="0"/>
                        <a:t>Nielsen</a:t>
                      </a:r>
                    </a:p>
                  </a:txBody>
                  <a:tcPr anchor="ctr"/>
                </a:tc>
                <a:tc>
                  <a:txBody>
                    <a:bodyPr/>
                    <a:lstStyle/>
                    <a:p>
                      <a:r>
                        <a:rPr lang="en-US" dirty="0"/>
                        <a:t>EX Diary Markets</a:t>
                      </a:r>
                    </a:p>
                  </a:txBody>
                  <a:tcPr anchor="ctr"/>
                </a:tc>
                <a:tc>
                  <a:txBody>
                    <a:bodyPr/>
                    <a:lstStyle/>
                    <a:p>
                      <a:pPr algn="r"/>
                      <a:r>
                        <a:rPr lang="en-US" dirty="0"/>
                        <a:t>137</a:t>
                      </a:r>
                    </a:p>
                  </a:txBody>
                  <a:tcPr marR="457200" anchor="ctr"/>
                </a:tc>
                <a:tc>
                  <a:txBody>
                    <a:bodyPr/>
                    <a:lstStyle/>
                    <a:p>
                      <a:pPr marL="285750" indent="-285750">
                        <a:buFont typeface="Arial" panose="020B0604020202020204" pitchFamily="34" charset="0"/>
                        <a:buChar char="•"/>
                      </a:pPr>
                      <a:r>
                        <a:rPr lang="en-US" b="1" dirty="0">
                          <a:solidFill>
                            <a:srgbClr val="FF0000"/>
                          </a:solidFill>
                        </a:rPr>
                        <a:t>Return Path Data</a:t>
                      </a:r>
                      <a:r>
                        <a:rPr lang="en-US" dirty="0">
                          <a:solidFill>
                            <a:srgbClr val="FF0000"/>
                          </a:solidFill>
                        </a:rPr>
                        <a:t>,</a:t>
                      </a:r>
                    </a:p>
                    <a:p>
                      <a:pPr marL="285750" indent="-285750">
                        <a:buFont typeface="Arial" panose="020B0604020202020204" pitchFamily="34" charset="0"/>
                        <a:buChar char="•"/>
                      </a:pPr>
                      <a:r>
                        <a:rPr lang="en-US" dirty="0">
                          <a:solidFill>
                            <a:srgbClr val="FF0000"/>
                          </a:solidFill>
                        </a:rPr>
                        <a:t>Code Readers in OTA HH</a:t>
                      </a:r>
                    </a:p>
                  </a:txBody>
                  <a:tcPr anchor="ctr"/>
                </a:tc>
                <a:tc>
                  <a:txBody>
                    <a:bodyPr/>
                    <a:lstStyle/>
                    <a:p>
                      <a:r>
                        <a:rPr lang="en-US" dirty="0">
                          <a:solidFill>
                            <a:schemeClr val="tx1"/>
                          </a:solidFill>
                        </a:rPr>
                        <a:t>Viewer Assignment</a:t>
                      </a:r>
                    </a:p>
                  </a:txBody>
                  <a:tcPr anchor="ct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CCDEFDE6-E0D7-4837-9BAC-C5447762A0EF}" type="slidenum">
              <a:rPr lang="en-US" smtClean="0"/>
              <a:pPr/>
              <a:t>5</a:t>
            </a:fld>
            <a:endParaRPr lang="en-US"/>
          </a:p>
        </p:txBody>
      </p:sp>
    </p:spTree>
    <p:extLst>
      <p:ext uri="{BB962C8B-B14F-4D97-AF65-F5344CB8AC3E}">
        <p14:creationId xmlns:p14="http://schemas.microsoft.com/office/powerpoint/2010/main" val="124574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a:lstStyle/>
          <a:p>
            <a:r>
              <a:rPr lang="en-US" dirty="0"/>
              <a:t>Nielsen Measurement Methodologies</a:t>
            </a:r>
          </a:p>
        </p:txBody>
      </p:sp>
      <p:sp>
        <p:nvSpPr>
          <p:cNvPr id="3" name="Content Placeholder 2"/>
          <p:cNvSpPr>
            <a:spLocks noGrp="1"/>
          </p:cNvSpPr>
          <p:nvPr>
            <p:ph idx="1"/>
          </p:nvPr>
        </p:nvSpPr>
        <p:spPr>
          <a:xfrm>
            <a:off x="381000" y="901700"/>
            <a:ext cx="11430000" cy="4852988"/>
          </a:xfrm>
        </p:spPr>
        <p:txBody>
          <a:bodyPr>
            <a:noAutofit/>
          </a:bodyPr>
          <a:lstStyle/>
          <a:p>
            <a:pPr>
              <a:spcAft>
                <a:spcPts val="600"/>
              </a:spcAft>
            </a:pPr>
            <a:r>
              <a:rPr lang="en-US" sz="1350" b="1" dirty="0"/>
              <a:t>Local People Meter/Portable People Meter Markets (LPM+PPM)</a:t>
            </a:r>
            <a:br>
              <a:rPr lang="en-US" sz="1350" dirty="0"/>
            </a:br>
            <a:r>
              <a:rPr lang="en-US" sz="1350" dirty="0"/>
              <a:t>The top 25 DMA-ranked local markets with the same metering device used for national Nielsen data. The People Meter measures TV set-tuning and demographic data on a 52-week basis.  This technology is combined with Portable People meters, wearable/portable measurement devices that capture audio signatures from TV programs.  The addition of People Meters allows Nielsen to expand the size of Local People meter samples and to measure out-of-home viewing.</a:t>
            </a:r>
          </a:p>
          <a:p>
            <a:pPr>
              <a:spcAft>
                <a:spcPts val="600"/>
              </a:spcAft>
            </a:pPr>
            <a:r>
              <a:rPr lang="en-US" sz="1350" b="1" dirty="0"/>
              <a:t>Set Meter/Portable People Meter Markets (SM+PPM)</a:t>
            </a:r>
            <a:br>
              <a:rPr lang="en-US" sz="1350" b="1" dirty="0"/>
            </a:br>
            <a:r>
              <a:rPr lang="en-US" sz="1350" dirty="0"/>
              <a:t>Medium sized markets with meters that measure household tuning only, with no persons measurement (demographics) ability.  This technology is combined with the Portable People Meter, a wearable/portable measurement device that captures audio signatures of TV programs.  The addition of People Meters allows Nielsen to expand the size of Local People meter samples and to measure out-of-home viewing.  Demographic information in SM+PPM markets is modeled using Nielsen’s Viewer Assignment methodology.  </a:t>
            </a:r>
          </a:p>
          <a:p>
            <a:pPr>
              <a:spcAft>
                <a:spcPts val="600"/>
              </a:spcAft>
            </a:pPr>
            <a:r>
              <a:rPr lang="en-US" sz="1350" b="1" dirty="0"/>
              <a:t>Set Meter/Return Path Data Markets (SM+RPD)</a:t>
            </a:r>
            <a:br>
              <a:rPr lang="en-US" sz="1350" dirty="0"/>
            </a:br>
            <a:r>
              <a:rPr lang="en-US" sz="1350" dirty="0"/>
              <a:t>Medium sized markets with meters that measure household tuning only, with no persons measurement (demographics) ability.  This technology is combined with Return Path Data (RPD).  RPD is household level tuning data provided via cable/satellite set top boxes capable of returning data back to the operator.  The addition of RPD allows Nielsen to expand the size of its sample in Set Meter Markets. Persons tuning data (demographics) in SM+RPD markets is modeled using Nielsen’s Viewer Assignment. </a:t>
            </a:r>
          </a:p>
          <a:p>
            <a:pPr>
              <a:spcAft>
                <a:spcPts val="600"/>
              </a:spcAft>
            </a:pPr>
            <a:r>
              <a:rPr lang="en-US" sz="1350" b="1" dirty="0"/>
              <a:t>Code Reader/Return Path Data Markets (CR+RPD)</a:t>
            </a:r>
            <a:br>
              <a:rPr lang="en-US" sz="1350" dirty="0"/>
            </a:br>
            <a:r>
              <a:rPr lang="en-US" sz="1350" dirty="0"/>
              <a:t>Code Readers are deployed in some medium sized markets and are essentially smaller versions of Nielsen’s set meter.  They provide only household tuning data.  This technology is combined with RPD (Return Path Data) RPD allows Nielsen to expand the size of its sample in Code Reader markets. Demographic data is modeled using Viewer Assignment. </a:t>
            </a:r>
          </a:p>
          <a:p>
            <a:pPr>
              <a:spcAft>
                <a:spcPts val="600"/>
              </a:spcAft>
            </a:pPr>
            <a:r>
              <a:rPr lang="en-US" sz="1350" b="1" dirty="0"/>
              <a:t>Return Path Data &amp; Viewer Assignment Markets (RPD+)</a:t>
            </a:r>
            <a:br>
              <a:rPr lang="en-US" sz="1350" dirty="0"/>
            </a:br>
            <a:r>
              <a:rPr lang="en-US" sz="1350" dirty="0"/>
              <a:t>Used in smaller markets, this methodology relies on household tuning data from cable/satellite set top boxes that is returned to the operator and measures household level tuning only.  Demographic data is modeled using Viewer Assignment. </a:t>
            </a:r>
          </a:p>
          <a:p>
            <a:pPr>
              <a:spcAft>
                <a:spcPts val="600"/>
              </a:spcAft>
            </a:pPr>
            <a:r>
              <a:rPr lang="en-US" sz="1350" b="1" dirty="0"/>
              <a:t>Viewer assignment: </a:t>
            </a:r>
            <a:r>
              <a:rPr lang="en-US" sz="1350" dirty="0"/>
              <a:t>A statistical technique deployed to determine persons viewing in a TV household and leverages known viewing information from Nielsen’s LPM+PPM sample as “learning data” in order to create demographic probabilities in Set Meter homes where no persons viewing data is available. </a:t>
            </a:r>
          </a:p>
        </p:txBody>
      </p:sp>
      <p:sp>
        <p:nvSpPr>
          <p:cNvPr id="4" name="Slide Number Placeholder 3"/>
          <p:cNvSpPr>
            <a:spLocks noGrp="1"/>
          </p:cNvSpPr>
          <p:nvPr>
            <p:ph type="sldNum" sz="quarter" idx="12"/>
          </p:nvPr>
        </p:nvSpPr>
        <p:spPr>
          <a:xfrm>
            <a:off x="11560917" y="6356350"/>
            <a:ext cx="546212" cy="365125"/>
          </a:xfrm>
        </p:spPr>
        <p:txBody>
          <a:bodyPr/>
          <a:lstStyle/>
          <a:p>
            <a:fld id="{CCDEFDE6-E0D7-4837-9BAC-C5447762A0EF}" type="slidenum">
              <a:rPr lang="en-US" smtClean="0"/>
              <a:pPr/>
              <a:t>6</a:t>
            </a:fld>
            <a:endParaRPr lang="en-US"/>
          </a:p>
        </p:txBody>
      </p:sp>
    </p:spTree>
    <p:extLst>
      <p:ext uri="{BB962C8B-B14F-4D97-AF65-F5344CB8AC3E}">
        <p14:creationId xmlns:p14="http://schemas.microsoft.com/office/powerpoint/2010/main" val="975941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a:lstStyle/>
          <a:p>
            <a:r>
              <a:rPr lang="en-US" dirty="0"/>
              <a:t>Comscore Measurement Methodology</a:t>
            </a:r>
          </a:p>
        </p:txBody>
      </p:sp>
      <p:sp>
        <p:nvSpPr>
          <p:cNvPr id="3" name="Content Placeholder 2"/>
          <p:cNvSpPr>
            <a:spLocks noGrp="1"/>
          </p:cNvSpPr>
          <p:nvPr>
            <p:ph idx="1"/>
          </p:nvPr>
        </p:nvSpPr>
        <p:spPr>
          <a:xfrm>
            <a:off x="381000" y="1403594"/>
            <a:ext cx="11430000" cy="4351338"/>
          </a:xfrm>
        </p:spPr>
        <p:txBody>
          <a:bodyPr>
            <a:noAutofit/>
          </a:bodyPr>
          <a:lstStyle/>
          <a:p>
            <a:pPr>
              <a:spcAft>
                <a:spcPts val="1200"/>
              </a:spcAft>
            </a:pPr>
            <a:r>
              <a:rPr lang="en-US" sz="1600" b="1" dirty="0"/>
              <a:t>Return Path Data:</a:t>
            </a:r>
            <a:br>
              <a:rPr lang="en-US" sz="1600" dirty="0"/>
            </a:br>
            <a:r>
              <a:rPr lang="en-US" sz="1600" dirty="0"/>
              <a:t>Comscore exclusively uses return path data technology in all local TV markets to collect viewing data.  Return path data technology allows certain set top boxes to return tuning data back to the provider.  Comscore aggregates this viewing data from RPD set top boxes from several MVPD providers.  This methodology measures household level tuning only.</a:t>
            </a:r>
          </a:p>
          <a:p>
            <a:pPr>
              <a:spcAft>
                <a:spcPts val="1200"/>
              </a:spcAft>
            </a:pPr>
            <a:r>
              <a:rPr lang="en-US" sz="1600" b="1" dirty="0"/>
              <a:t>Households With: </a:t>
            </a:r>
            <a:br>
              <a:rPr lang="en-US" sz="1600" dirty="0"/>
            </a:br>
            <a:r>
              <a:rPr lang="en-US" sz="1600" dirty="0"/>
              <a:t>Comscore does not provide persons level tuning data.  Instead, it provides age/sex data based on the persons living in the home measured by who might be watching a program.  Rather than telling you a person aged 25-54 is watching a program, Comscore tells you that a household with a person aged 25-54 is watching a program.</a:t>
            </a:r>
          </a:p>
        </p:txBody>
      </p:sp>
      <p:sp>
        <p:nvSpPr>
          <p:cNvPr id="4" name="Slide Number Placeholder 3"/>
          <p:cNvSpPr>
            <a:spLocks noGrp="1"/>
          </p:cNvSpPr>
          <p:nvPr>
            <p:ph type="sldNum" sz="quarter" idx="12"/>
          </p:nvPr>
        </p:nvSpPr>
        <p:spPr>
          <a:xfrm>
            <a:off x="11560917" y="6356350"/>
            <a:ext cx="546212" cy="365125"/>
          </a:xfrm>
        </p:spPr>
        <p:txBody>
          <a:bodyPr/>
          <a:lstStyle/>
          <a:p>
            <a:fld id="{CCDEFDE6-E0D7-4837-9BAC-C5447762A0EF}" type="slidenum">
              <a:rPr lang="en-US" smtClean="0"/>
              <a:pPr/>
              <a:t>7</a:t>
            </a:fld>
            <a:endParaRPr lang="en-US"/>
          </a:p>
        </p:txBody>
      </p:sp>
    </p:spTree>
    <p:extLst>
      <p:ext uri="{BB962C8B-B14F-4D97-AF65-F5344CB8AC3E}">
        <p14:creationId xmlns:p14="http://schemas.microsoft.com/office/powerpoint/2010/main" val="2396118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a:t>Comscore adds the viewing of multiple sets to one program, Nielsen averages the viewing</a:t>
            </a:r>
          </a:p>
        </p:txBody>
      </p:sp>
      <p:sp>
        <p:nvSpPr>
          <p:cNvPr id="4" name="Slide Number Placeholder 3"/>
          <p:cNvSpPr>
            <a:spLocks noGrp="1"/>
          </p:cNvSpPr>
          <p:nvPr>
            <p:ph type="sldNum" sz="quarter" idx="12"/>
          </p:nvPr>
        </p:nvSpPr>
        <p:spPr/>
        <p:txBody>
          <a:bodyPr/>
          <a:lstStyle/>
          <a:p>
            <a:pPr>
              <a:defRPr/>
            </a:pPr>
            <a:fld id="{A1AEB4B4-1FD9-4839-9E2F-E9539FB6F072}" type="slidenum">
              <a:rPr lang="en-US" smtClean="0">
                <a:solidFill>
                  <a:srgbClr val="1C1C1C"/>
                </a:solidFill>
              </a:rPr>
              <a:pPr>
                <a:defRPr/>
              </a:pPr>
              <a:t>8</a:t>
            </a:fld>
            <a:endParaRPr lang="en-US" dirty="0">
              <a:solidFill>
                <a:srgbClr val="1C1C1C"/>
              </a:solidFill>
            </a:endParaRPr>
          </a:p>
        </p:txBody>
      </p:sp>
      <p:grpSp>
        <p:nvGrpSpPr>
          <p:cNvPr id="16" name="Group 15"/>
          <p:cNvGrpSpPr/>
          <p:nvPr/>
        </p:nvGrpSpPr>
        <p:grpSpPr>
          <a:xfrm>
            <a:off x="2136396" y="1881551"/>
            <a:ext cx="3290207" cy="1071162"/>
            <a:chOff x="685800" y="1440810"/>
            <a:chExt cx="1295400" cy="305907"/>
          </a:xfrm>
        </p:grpSpPr>
        <p:sp>
          <p:nvSpPr>
            <p:cNvPr id="7" name="Rectangle 6"/>
            <p:cNvSpPr/>
            <p:nvPr/>
          </p:nvSpPr>
          <p:spPr bwMode="auto">
            <a:xfrm>
              <a:off x="914400" y="1676400"/>
              <a:ext cx="838200" cy="70317"/>
            </a:xfrm>
            <a:prstGeom prst="rect">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fontAlgn="base">
                <a:spcBef>
                  <a:spcPct val="0"/>
                </a:spcBef>
                <a:spcAft>
                  <a:spcPct val="0"/>
                </a:spcAft>
              </a:pPr>
              <a:endParaRPr lang="en-US" sz="1000" dirty="0">
                <a:latin typeface="Tahoma" pitchFamily="34" charset="0"/>
              </a:endParaRPr>
            </a:p>
          </p:txBody>
        </p:sp>
        <p:sp>
          <p:nvSpPr>
            <p:cNvPr id="8" name="Isosceles Triangle 7"/>
            <p:cNvSpPr/>
            <p:nvPr/>
          </p:nvSpPr>
          <p:spPr bwMode="auto">
            <a:xfrm>
              <a:off x="685800" y="1440810"/>
              <a:ext cx="1295400" cy="139682"/>
            </a:xfrm>
            <a:prstGeom prst="triangl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fontAlgn="base">
                <a:spcBef>
                  <a:spcPct val="0"/>
                </a:spcBef>
                <a:spcAft>
                  <a:spcPct val="0"/>
                </a:spcAft>
              </a:pPr>
              <a:endParaRPr lang="en-US" sz="1000" dirty="0">
                <a:latin typeface="Tahoma" pitchFamily="34" charset="0"/>
              </a:endParaRPr>
            </a:p>
          </p:txBody>
        </p:sp>
      </p:grpSp>
      <p:grpSp>
        <p:nvGrpSpPr>
          <p:cNvPr id="31" name="Group 30"/>
          <p:cNvGrpSpPr/>
          <p:nvPr/>
        </p:nvGrpSpPr>
        <p:grpSpPr>
          <a:xfrm>
            <a:off x="6844393" y="1881551"/>
            <a:ext cx="3290207" cy="1071162"/>
            <a:chOff x="685800" y="1440810"/>
            <a:chExt cx="1295400" cy="305907"/>
          </a:xfrm>
        </p:grpSpPr>
        <p:sp>
          <p:nvSpPr>
            <p:cNvPr id="32" name="Rectangle 31"/>
            <p:cNvSpPr/>
            <p:nvPr/>
          </p:nvSpPr>
          <p:spPr bwMode="auto">
            <a:xfrm>
              <a:off x="914400" y="1676400"/>
              <a:ext cx="838200" cy="70317"/>
            </a:xfrm>
            <a:prstGeom prst="rect">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fontAlgn="base">
                <a:spcBef>
                  <a:spcPct val="0"/>
                </a:spcBef>
                <a:spcAft>
                  <a:spcPct val="0"/>
                </a:spcAft>
              </a:pPr>
              <a:endParaRPr lang="en-US" sz="1000" dirty="0">
                <a:latin typeface="Tahoma" pitchFamily="34" charset="0"/>
              </a:endParaRPr>
            </a:p>
          </p:txBody>
        </p:sp>
        <p:sp>
          <p:nvSpPr>
            <p:cNvPr id="33" name="Isosceles Triangle 32"/>
            <p:cNvSpPr/>
            <p:nvPr/>
          </p:nvSpPr>
          <p:spPr bwMode="auto">
            <a:xfrm>
              <a:off x="685800" y="1440810"/>
              <a:ext cx="1295400" cy="139682"/>
            </a:xfrm>
            <a:prstGeom prst="triangl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fontAlgn="base">
                <a:spcBef>
                  <a:spcPct val="0"/>
                </a:spcBef>
                <a:spcAft>
                  <a:spcPct val="0"/>
                </a:spcAft>
              </a:pPr>
              <a:endParaRPr lang="en-US" sz="1000" dirty="0">
                <a:latin typeface="Tahoma" pitchFamily="34" charset="0"/>
              </a:endParaRPr>
            </a:p>
          </p:txBody>
        </p:sp>
      </p:grpSp>
      <p:sp>
        <p:nvSpPr>
          <p:cNvPr id="49" name="TextBox 48"/>
          <p:cNvSpPr txBox="1"/>
          <p:nvPr/>
        </p:nvSpPr>
        <p:spPr>
          <a:xfrm>
            <a:off x="2913377" y="1933621"/>
            <a:ext cx="1736245" cy="523220"/>
          </a:xfrm>
          <a:prstGeom prst="rect">
            <a:avLst/>
          </a:prstGeom>
          <a:noFill/>
        </p:spPr>
        <p:txBody>
          <a:bodyPr wrap="none" rtlCol="0">
            <a:spAutoFit/>
          </a:bodyPr>
          <a:lstStyle/>
          <a:p>
            <a:r>
              <a:rPr lang="en-US" sz="2800" dirty="0"/>
              <a:t>Comscore</a:t>
            </a:r>
          </a:p>
        </p:txBody>
      </p:sp>
      <p:sp>
        <p:nvSpPr>
          <p:cNvPr id="42" name="Rectangle 41"/>
          <p:cNvSpPr/>
          <p:nvPr/>
        </p:nvSpPr>
        <p:spPr bwMode="auto">
          <a:xfrm>
            <a:off x="2850416" y="3105811"/>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45" name="Rectangle 44"/>
          <p:cNvSpPr/>
          <p:nvPr/>
        </p:nvSpPr>
        <p:spPr bwMode="auto">
          <a:xfrm>
            <a:off x="3941401" y="3784485"/>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1" name="Rectangle 50"/>
          <p:cNvSpPr/>
          <p:nvPr/>
        </p:nvSpPr>
        <p:spPr bwMode="auto">
          <a:xfrm>
            <a:off x="2850415" y="3784485"/>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2" name="Rectangle 51"/>
          <p:cNvSpPr/>
          <p:nvPr/>
        </p:nvSpPr>
        <p:spPr bwMode="auto">
          <a:xfrm>
            <a:off x="3945947" y="3105811"/>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6" name="TextBox 5"/>
          <p:cNvSpPr txBox="1"/>
          <p:nvPr/>
        </p:nvSpPr>
        <p:spPr>
          <a:xfrm>
            <a:off x="2587998" y="4934925"/>
            <a:ext cx="2608086" cy="461665"/>
          </a:xfrm>
          <a:prstGeom prst="rect">
            <a:avLst/>
          </a:prstGeom>
          <a:noFill/>
        </p:spPr>
        <p:txBody>
          <a:bodyPr wrap="none" rtlCol="0">
            <a:spAutoFit/>
          </a:bodyPr>
          <a:lstStyle/>
          <a:p>
            <a:r>
              <a:rPr lang="en-US" sz="2400" dirty="0"/>
              <a:t>Program A= 4 HH</a:t>
            </a:r>
          </a:p>
        </p:txBody>
      </p:sp>
      <p:sp>
        <p:nvSpPr>
          <p:cNvPr id="55" name="Rectangle 54"/>
          <p:cNvSpPr/>
          <p:nvPr/>
        </p:nvSpPr>
        <p:spPr bwMode="auto">
          <a:xfrm>
            <a:off x="7543802" y="3088467"/>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6" name="Rectangle 55"/>
          <p:cNvSpPr/>
          <p:nvPr/>
        </p:nvSpPr>
        <p:spPr bwMode="auto">
          <a:xfrm>
            <a:off x="8634787" y="3767141"/>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7" name="Rectangle 56"/>
          <p:cNvSpPr/>
          <p:nvPr/>
        </p:nvSpPr>
        <p:spPr bwMode="auto">
          <a:xfrm>
            <a:off x="7543801" y="3767141"/>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8" name="Rectangle 57"/>
          <p:cNvSpPr/>
          <p:nvPr/>
        </p:nvSpPr>
        <p:spPr bwMode="auto">
          <a:xfrm>
            <a:off x="8639333" y="3088467"/>
            <a:ext cx="832279" cy="461665"/>
          </a:xfrm>
          <a:prstGeom prst="rect">
            <a:avLst/>
          </a:prstGeom>
          <a:solidFill>
            <a:srgbClr val="36CF13"/>
          </a:solidFill>
          <a:ln w="12700" cap="flat" cmpd="sng" algn="ctr">
            <a:solidFill>
              <a:srgbClr val="36CF1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1200" dirty="0">
                <a:latin typeface="Tahoma" pitchFamily="34" charset="0"/>
              </a:rPr>
              <a:t>Program</a:t>
            </a:r>
          </a:p>
          <a:p>
            <a:pPr algn="ctr" fontAlgn="base">
              <a:spcBef>
                <a:spcPct val="0"/>
              </a:spcBef>
              <a:spcAft>
                <a:spcPct val="0"/>
              </a:spcAft>
            </a:pPr>
            <a:r>
              <a:rPr lang="en-US" sz="1200" dirty="0">
                <a:latin typeface="Tahoma" pitchFamily="34" charset="0"/>
              </a:rPr>
              <a:t> A</a:t>
            </a:r>
          </a:p>
        </p:txBody>
      </p:sp>
      <p:sp>
        <p:nvSpPr>
          <p:cNvPr id="59" name="TextBox 58"/>
          <p:cNvSpPr txBox="1"/>
          <p:nvPr/>
        </p:nvSpPr>
        <p:spPr>
          <a:xfrm>
            <a:off x="5952710" y="4888759"/>
            <a:ext cx="5089278" cy="1015663"/>
          </a:xfrm>
          <a:prstGeom prst="rect">
            <a:avLst/>
          </a:prstGeom>
          <a:noFill/>
        </p:spPr>
        <p:txBody>
          <a:bodyPr wrap="none" rtlCol="0">
            <a:spAutoFit/>
          </a:bodyPr>
          <a:lstStyle/>
          <a:p>
            <a:pPr algn="ctr"/>
            <a:r>
              <a:rPr lang="en-US" sz="2400" dirty="0"/>
              <a:t>Program A= 1 HH</a:t>
            </a:r>
          </a:p>
          <a:p>
            <a:pPr algn="ctr"/>
            <a:r>
              <a:rPr lang="en-US" dirty="0"/>
              <a:t>For HH, but if different demo’s watching</a:t>
            </a:r>
          </a:p>
          <a:p>
            <a:pPr algn="ctr"/>
            <a:r>
              <a:rPr lang="en-US" dirty="0"/>
              <a:t> each demo will be given credit for their viewing</a:t>
            </a:r>
          </a:p>
        </p:txBody>
      </p:sp>
      <p:sp>
        <p:nvSpPr>
          <p:cNvPr id="60" name="TextBox 59"/>
          <p:cNvSpPr txBox="1"/>
          <p:nvPr/>
        </p:nvSpPr>
        <p:spPr>
          <a:xfrm>
            <a:off x="7825692" y="1905489"/>
            <a:ext cx="1327608" cy="523220"/>
          </a:xfrm>
          <a:prstGeom prst="rect">
            <a:avLst/>
          </a:prstGeom>
          <a:noFill/>
        </p:spPr>
        <p:txBody>
          <a:bodyPr wrap="none" rtlCol="0">
            <a:spAutoFit/>
          </a:bodyPr>
          <a:lstStyle/>
          <a:p>
            <a:r>
              <a:rPr lang="en-US" sz="2800" dirty="0"/>
              <a:t>Nielsen</a:t>
            </a:r>
          </a:p>
        </p:txBody>
      </p:sp>
    </p:spTree>
    <p:extLst>
      <p:ext uri="{BB962C8B-B14F-4D97-AF65-F5344CB8AC3E}">
        <p14:creationId xmlns:p14="http://schemas.microsoft.com/office/powerpoint/2010/main" val="347587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Television Distribution</a:t>
            </a:r>
          </a:p>
        </p:txBody>
      </p:sp>
      <p:sp>
        <p:nvSpPr>
          <p:cNvPr id="3" name="Content Placeholder 2"/>
          <p:cNvSpPr>
            <a:spLocks noGrp="1"/>
          </p:cNvSpPr>
          <p:nvPr>
            <p:ph idx="1"/>
          </p:nvPr>
        </p:nvSpPr>
        <p:spPr/>
        <p:txBody>
          <a:bodyPr>
            <a:normAutofit/>
          </a:bodyPr>
          <a:lstStyle/>
          <a:p>
            <a:pPr marL="0" indent="0">
              <a:spcAft>
                <a:spcPts val="600"/>
              </a:spcAft>
              <a:buNone/>
              <a:defRPr/>
            </a:pPr>
            <a:r>
              <a:rPr lang="en-US" sz="2400" dirty="0"/>
              <a:t>TV programs &amp; commercials are delivered in a variety of ways:</a:t>
            </a:r>
          </a:p>
          <a:p>
            <a:pPr>
              <a:spcAft>
                <a:spcPts val="600"/>
              </a:spcAft>
              <a:defRPr/>
            </a:pPr>
            <a:r>
              <a:rPr lang="en-US" sz="2400" b="1" dirty="0"/>
              <a:t>Network</a:t>
            </a:r>
            <a:r>
              <a:rPr lang="en-US" sz="2400" dirty="0"/>
              <a:t> </a:t>
            </a:r>
            <a:br>
              <a:rPr lang="en-US" sz="2400" dirty="0"/>
            </a:br>
            <a:r>
              <a:rPr lang="en-US" sz="2400" dirty="0"/>
              <a:t>Connecting system that allows simultaneous station telecast of programming and commercials to all stations owned by or affiliated with that network (e.g. ABC, CBS, NBC, Fox).</a:t>
            </a:r>
          </a:p>
          <a:p>
            <a:pPr>
              <a:spcAft>
                <a:spcPts val="600"/>
              </a:spcAft>
              <a:defRPr/>
            </a:pPr>
            <a:r>
              <a:rPr lang="en-US" sz="2400" b="1" dirty="0"/>
              <a:t>Syndication </a:t>
            </a:r>
            <a:br>
              <a:rPr lang="en-US" sz="2400" dirty="0"/>
            </a:br>
            <a:r>
              <a:rPr lang="en-US" sz="2400" dirty="0"/>
              <a:t>Licensing of programs that are produced for National distribution, but are aired on individual local stations rather than on a national network. These programs may be sponsored either locally or nationally.</a:t>
            </a:r>
          </a:p>
        </p:txBody>
      </p:sp>
      <p:sp>
        <p:nvSpPr>
          <p:cNvPr id="4" name="Slide Number Placeholder 3"/>
          <p:cNvSpPr>
            <a:spLocks noGrp="1"/>
          </p:cNvSpPr>
          <p:nvPr>
            <p:ph type="sldNum" sz="quarter" idx="12"/>
          </p:nvPr>
        </p:nvSpPr>
        <p:spPr/>
        <p:txBody>
          <a:bodyPr/>
          <a:lstStyle/>
          <a:p>
            <a:fld id="{CCDEFDE6-E0D7-4837-9BAC-C5447762A0EF}" type="slidenum">
              <a:rPr lang="en-US" smtClean="0"/>
              <a:pPr/>
              <a:t>9</a:t>
            </a:fld>
            <a:endParaRPr lang="en-US"/>
          </a:p>
        </p:txBody>
      </p:sp>
    </p:spTree>
    <p:extLst>
      <p:ext uri="{BB962C8B-B14F-4D97-AF65-F5344CB8AC3E}">
        <p14:creationId xmlns:p14="http://schemas.microsoft.com/office/powerpoint/2010/main" val="1634993089"/>
      </p:ext>
    </p:extLst>
  </p:cSld>
  <p:clrMapOvr>
    <a:masterClrMapping/>
  </p:clrMapOvr>
</p:sld>
</file>

<file path=ppt/theme/theme1.xml><?xml version="1.0" encoding="utf-8"?>
<a:theme xmlns:a="http://schemas.openxmlformats.org/drawingml/2006/main" name="NewTVBMaster16x9_2017">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TVBMaster16x9_2017.potx" id="{9B1B4E55-6EA0-4FFA-A48A-156F9D47DDEE}" vid="{FD4E3E3E-B984-475A-AF6A-766FD69C7C26}"/>
    </a:ext>
  </a:extLst>
</a:theme>
</file>

<file path=ppt/theme/theme2.xml><?xml version="1.0" encoding="utf-8"?>
<a:theme xmlns:a="http://schemas.openxmlformats.org/drawingml/2006/main" name="1_NewTVBMaster16x9_2017">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TVBMaster16x9_2017.potx" id="{9B1B4E55-6EA0-4FFA-A48A-156F9D47DDEE}" vid="{FD4E3E3E-B984-475A-AF6A-766FD69C7C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1324</TotalTime>
  <Words>5141</Words>
  <Application>Microsoft Office PowerPoint</Application>
  <PresentationFormat>Widescreen</PresentationFormat>
  <Paragraphs>421</Paragraphs>
  <Slides>45</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45</vt:i4>
      </vt:variant>
    </vt:vector>
  </HeadingPairs>
  <TitlesOfParts>
    <vt:vector size="51" baseType="lpstr">
      <vt:lpstr>Arial</vt:lpstr>
      <vt:lpstr>Calibri</vt:lpstr>
      <vt:lpstr>Tahoma</vt:lpstr>
      <vt:lpstr>Wingdings</vt:lpstr>
      <vt:lpstr>NewTVBMaster16x9_2017</vt:lpstr>
      <vt:lpstr>1_NewTVBMaster16x9_2017</vt:lpstr>
      <vt:lpstr>Research 101</vt:lpstr>
      <vt:lpstr>Table of Contents</vt:lpstr>
      <vt:lpstr>Television Markets</vt:lpstr>
      <vt:lpstr>Local Measurement Services</vt:lpstr>
      <vt:lpstr>Measurement Approach</vt:lpstr>
      <vt:lpstr>Nielsen Measurement Methodologies</vt:lpstr>
      <vt:lpstr>Comscore Measurement Methodology</vt:lpstr>
      <vt:lpstr>Comscore adds the viewing of multiple sets to one program, Nielsen averages the viewing</vt:lpstr>
      <vt:lpstr>Television Distribution</vt:lpstr>
      <vt:lpstr>Television Distribution</vt:lpstr>
      <vt:lpstr>Television Stations</vt:lpstr>
      <vt:lpstr>Media Terminology &amp; Formulas</vt:lpstr>
      <vt:lpstr>Media Terminology &amp; Formulas</vt:lpstr>
      <vt:lpstr>Media Terminology &amp; Formulas</vt:lpstr>
      <vt:lpstr>Media Formulas</vt:lpstr>
      <vt:lpstr>Media Formulas</vt:lpstr>
      <vt:lpstr>Media Formulas</vt:lpstr>
      <vt:lpstr>Media Formula Examples</vt:lpstr>
      <vt:lpstr>Media Terminology &amp; Formulas</vt:lpstr>
      <vt:lpstr>Media Formula Examples</vt:lpstr>
      <vt:lpstr>Media Formula Examples</vt:lpstr>
      <vt:lpstr>Media Formula Examples</vt:lpstr>
      <vt:lpstr>Media Formula Examples</vt:lpstr>
      <vt:lpstr>Media Formula Examples</vt:lpstr>
      <vt:lpstr>Media Formula Examples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Media Terminology &amp; Formulas</vt:lpstr>
      <vt:lpstr>BBO Prior to April 2024, Virtual Streaming Providers (vMVPD) Were Included in Nielsen’s Streaming (BBO) Numbers From April 2024 And On, Virtual MVPDs are Not Part of Nielsen’s Streaming Only HH</vt:lpstr>
      <vt:lpstr>Over-the-Air Only Households: From April 2024 And On, Virtual MVPDs in the Metered Market (56 Markets) are not part of Nielsen’s OTA Only HH</vt:lpstr>
      <vt:lpstr>Comscore Over-the-Air Only Households Can Also Have vMVPD or Streaming Device Connection</vt:lpstr>
      <vt:lpstr>Media Terminology &amp; Formulas</vt:lpstr>
      <vt:lpstr>Media Terminology &amp; Formulas</vt:lpstr>
      <vt:lpstr>Media Terminology &amp; Formulas</vt:lpstr>
      <vt:lpstr>Media Formula Examples</vt:lpstr>
      <vt:lpstr>Media Formula Examples</vt:lpstr>
      <vt:lpstr>Media Formula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clairew</dc:creator>
  <cp:lastModifiedBy>Anthony Spirito</cp:lastModifiedBy>
  <cp:revision>189</cp:revision>
  <cp:lastPrinted>2017-05-16T18:46:28Z</cp:lastPrinted>
  <dcterms:created xsi:type="dcterms:W3CDTF">2017-03-15T18:32:41Z</dcterms:created>
  <dcterms:modified xsi:type="dcterms:W3CDTF">2024-10-30T17:28:32Z</dcterms:modified>
</cp:coreProperties>
</file>