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2.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notesSlides/notesSlide2.xml" ContentType="application/vnd.openxmlformats-officedocument.presentationml.notesSlid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3.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3.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4.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5.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6.xml" ContentType="application/vnd.openxmlformats-officedocument.drawingml.chart+xml"/>
  <Override PartName="/ppt/notesSlides/notesSlide4.xml" ContentType="application/vnd.openxmlformats-officedocument.presentationml.notesSlide+xml"/>
  <Override PartName="/ppt/charts/chart17.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8.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9.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0.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5.xml" ContentType="application/vnd.openxmlformats-officedocument.presentationml.notesSlide+xml"/>
  <Override PartName="/ppt/charts/chart21.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2.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3.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4.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5.xml" ContentType="application/vnd.openxmlformats-officedocument.drawingml.chart+xml"/>
  <Override PartName="/ppt/theme/themeOverride3.xml" ContentType="application/vnd.openxmlformats-officedocument.themeOverride+xml"/>
  <Override PartName="/ppt/notesSlides/notesSlide6.xml" ContentType="application/vnd.openxmlformats-officedocument.presentationml.notesSlide+xml"/>
  <Override PartName="/ppt/charts/chart26.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7.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8.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9.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7.xml" ContentType="application/vnd.openxmlformats-officedocument.presentationml.notesSlide+xml"/>
  <Override PartName="/ppt/charts/chart30.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31.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32.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3.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6" r:id="rId2"/>
    <p:sldId id="287" r:id="rId3"/>
    <p:sldId id="288" r:id="rId4"/>
    <p:sldId id="304" r:id="rId5"/>
    <p:sldId id="303" r:id="rId6"/>
    <p:sldId id="271" r:id="rId7"/>
    <p:sldId id="267" r:id="rId8"/>
    <p:sldId id="269" r:id="rId9"/>
    <p:sldId id="290" r:id="rId10"/>
    <p:sldId id="291" r:id="rId11"/>
    <p:sldId id="294" r:id="rId12"/>
    <p:sldId id="293" r:id="rId13"/>
    <p:sldId id="289" r:id="rId14"/>
    <p:sldId id="295" r:id="rId15"/>
    <p:sldId id="314" r:id="rId16"/>
    <p:sldId id="259" r:id="rId17"/>
    <p:sldId id="277" r:id="rId18"/>
    <p:sldId id="264" r:id="rId19"/>
    <p:sldId id="281" r:id="rId20"/>
    <p:sldId id="299" r:id="rId21"/>
    <p:sldId id="312" r:id="rId22"/>
    <p:sldId id="302" r:id="rId23"/>
    <p:sldId id="298" r:id="rId24"/>
    <p:sldId id="306" r:id="rId25"/>
    <p:sldId id="307" r:id="rId26"/>
    <p:sldId id="308" r:id="rId27"/>
    <p:sldId id="309" r:id="rId28"/>
    <p:sldId id="310" r:id="rId29"/>
    <p:sldId id="311" r:id="rId30"/>
    <p:sldId id="29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1824" userDrawn="1">
          <p15:clr>
            <a:srgbClr val="A4A3A4"/>
          </p15:clr>
        </p15:guide>
        <p15:guide id="4" pos="65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3D3"/>
    <a:srgbClr val="0099FF"/>
    <a:srgbClr val="548033"/>
    <a:srgbClr val="777776"/>
    <a:srgbClr val="548035"/>
    <a:srgbClr val="FF6601"/>
    <a:srgbClr val="BBFF15"/>
    <a:srgbClr val="548235"/>
    <a:srgbClr val="FFA4FF"/>
    <a:srgbClr val="BBFE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163" d="100"/>
          <a:sy n="163" d="100"/>
        </p:scale>
        <p:origin x="432" y="138"/>
      </p:cViewPr>
      <p:guideLst>
        <p:guide orient="horz" pos="2160"/>
        <p:guide pos="3840"/>
        <p:guide pos="1824"/>
        <p:guide pos="6528"/>
      </p:guideLst>
    </p:cSldViewPr>
  </p:slideViewPr>
  <p:notesTextViewPr>
    <p:cViewPr>
      <p:scale>
        <a:sx n="1" d="1"/>
        <a:sy n="1" d="1"/>
      </p:scale>
      <p:origin x="0" y="0"/>
    </p:cViewPr>
  </p:notesTextViewPr>
  <p:sorterViewPr>
    <p:cViewPr>
      <p:scale>
        <a:sx n="100" d="100"/>
        <a:sy n="100" d="100"/>
      </p:scale>
      <p:origin x="0" y="-336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2.xml"/><Relationship Id="rId1" Type="http://schemas.microsoft.com/office/2011/relationships/chartStyle" Target="style12.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3.xml"/><Relationship Id="rId1" Type="http://schemas.microsoft.com/office/2011/relationships/chartStyle" Target="style13.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4.xml"/><Relationship Id="rId1" Type="http://schemas.microsoft.com/office/2011/relationships/chartStyle" Target="style14.xm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5.xml"/><Relationship Id="rId1"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6.xml"/><Relationship Id="rId1" Type="http://schemas.microsoft.com/office/2011/relationships/chartStyle" Target="style16.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8.xml"/><Relationship Id="rId1" Type="http://schemas.microsoft.com/office/2011/relationships/chartStyle" Target="style18.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9.xml"/><Relationship Id="rId1" Type="http://schemas.microsoft.com/office/2011/relationships/chartStyle" Target="style19.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0.xml"/><Relationship Id="rId1" Type="http://schemas.microsoft.com/office/2011/relationships/chartStyle" Target="style20.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1.xml"/><Relationship Id="rId1" Type="http://schemas.microsoft.com/office/2011/relationships/chartStyle" Target="style21.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2.xml"/><Relationship Id="rId1" Type="http://schemas.microsoft.com/office/2011/relationships/chartStyle" Target="style22.xml"/></Relationships>
</file>

<file path=ppt/charts/_rels/chart25.xml.rels><?xml version="1.0" encoding="UTF-8" standalone="yes"?>
<Relationships xmlns="http://schemas.openxmlformats.org/package/2006/relationships"><Relationship Id="rId2" Type="http://schemas.openxmlformats.org/officeDocument/2006/relationships/package" Target="../embeddings/Microsoft_Excel_Worksheet24.xlsx"/><Relationship Id="rId1" Type="http://schemas.openxmlformats.org/officeDocument/2006/relationships/themeOverride" Target="../theme/themeOverride3.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3.xml"/><Relationship Id="rId1" Type="http://schemas.microsoft.com/office/2011/relationships/chartStyle" Target="style23.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24.xml"/><Relationship Id="rId1" Type="http://schemas.microsoft.com/office/2011/relationships/chartStyle" Target="style24.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25.xml"/><Relationship Id="rId1" Type="http://schemas.microsoft.com/office/2011/relationships/chartStyle" Target="style25.xml"/></Relationships>
</file>

<file path=ppt/charts/_rels/chart29.xml.rels><?xml version="1.0" encoding="UTF-8" standalone="yes"?>
<Relationships xmlns="http://schemas.openxmlformats.org/package/2006/relationships"><Relationship Id="rId3" Type="http://schemas.openxmlformats.org/officeDocument/2006/relationships/package" Target="../embeddings/Microsoft_Excel_Worksheet28.xlsx"/><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1.xml"/><Relationship Id="rId4"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3" Type="http://schemas.openxmlformats.org/officeDocument/2006/relationships/package" Target="../embeddings/Microsoft_Excel_Worksheet29.xlsx"/><Relationship Id="rId2" Type="http://schemas.microsoft.com/office/2011/relationships/chartColorStyle" Target="colors27.xml"/><Relationship Id="rId1" Type="http://schemas.microsoft.com/office/2011/relationships/chartStyle" Target="style27.xml"/></Relationships>
</file>

<file path=ppt/charts/_rels/chart31.xml.rels><?xml version="1.0" encoding="UTF-8" standalone="yes"?>
<Relationships xmlns="http://schemas.openxmlformats.org/package/2006/relationships"><Relationship Id="rId3" Type="http://schemas.openxmlformats.org/officeDocument/2006/relationships/package" Target="../embeddings/Microsoft_Excel_Worksheet30.xlsx"/><Relationship Id="rId2" Type="http://schemas.microsoft.com/office/2011/relationships/chartColorStyle" Target="colors28.xml"/><Relationship Id="rId1" Type="http://schemas.microsoft.com/office/2011/relationships/chartStyle" Target="style28.xml"/></Relationships>
</file>

<file path=ppt/charts/_rels/chart32.xml.rels><?xml version="1.0" encoding="UTF-8" standalone="yes"?>
<Relationships xmlns="http://schemas.openxmlformats.org/package/2006/relationships"><Relationship Id="rId3" Type="http://schemas.openxmlformats.org/officeDocument/2006/relationships/package" Target="../embeddings/Microsoft_Excel_Worksheet31.xlsx"/><Relationship Id="rId2" Type="http://schemas.microsoft.com/office/2011/relationships/chartColorStyle" Target="colors29.xml"/><Relationship Id="rId1" Type="http://schemas.microsoft.com/office/2011/relationships/chartStyle" Target="style29.xml"/></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30.xml"/><Relationship Id="rId1" Type="http://schemas.microsoft.com/office/2011/relationships/chartStyle" Target="style30.xml"/></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409304604476152"/>
          <c:y val="0.11995293570712033"/>
          <c:w val="0.72256138206393672"/>
          <c:h val="0.84482699939417449"/>
        </c:manualLayout>
      </c:layout>
      <c:barChart>
        <c:barDir val="bar"/>
        <c:grouping val="stacked"/>
        <c:varyColors val="0"/>
        <c:ser>
          <c:idx val="0"/>
          <c:order val="0"/>
          <c:tx>
            <c:strRef>
              <c:f>Sheet1!$B$1</c:f>
              <c:strCache>
                <c:ptCount val="1"/>
                <c:pt idx="0">
                  <c:v>Dramatically</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w="12700">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Top 2 Box</c:v>
                </c:pt>
              </c:strCache>
            </c:strRef>
          </c:cat>
          <c:val>
            <c:numRef>
              <c:f>Sheet1!$B$2</c:f>
              <c:numCache>
                <c:formatCode>0%</c:formatCode>
                <c:ptCount val="1"/>
                <c:pt idx="0">
                  <c:v>0.33</c:v>
                </c:pt>
              </c:numCache>
            </c:numRef>
          </c:val>
          <c:extLst>
            <c:ext xmlns:c16="http://schemas.microsoft.com/office/drawing/2014/chart" uri="{C3380CC4-5D6E-409C-BE32-E72D297353CC}">
              <c16:uniqueId val="{00000000-A72E-6A48-9687-7F239B87FB62}"/>
            </c:ext>
          </c:extLst>
        </c:ser>
        <c:ser>
          <c:idx val="1"/>
          <c:order val="1"/>
          <c:tx>
            <c:strRef>
              <c:f>Sheet1!$C$1</c:f>
              <c:strCache>
                <c:ptCount val="1"/>
                <c:pt idx="0">
                  <c:v>Quite a bit</c:v>
                </c:pt>
              </c:strCache>
            </c:strRef>
          </c:tx>
          <c:spPr>
            <a:solidFill>
              <a:schemeClr val="accent1">
                <a:lumMod val="40000"/>
                <a:lumOff val="6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Top 2 Box</c:v>
                </c:pt>
              </c:strCache>
            </c:strRef>
          </c:cat>
          <c:val>
            <c:numRef>
              <c:f>Sheet1!$C$2</c:f>
              <c:numCache>
                <c:formatCode>0%</c:formatCode>
                <c:ptCount val="1"/>
                <c:pt idx="0">
                  <c:v>0.36</c:v>
                </c:pt>
              </c:numCache>
            </c:numRef>
          </c:val>
          <c:extLst>
            <c:ext xmlns:c16="http://schemas.microsoft.com/office/drawing/2014/chart" uri="{C3380CC4-5D6E-409C-BE32-E72D297353CC}">
              <c16:uniqueId val="{00000001-A72E-6A48-9687-7F239B87FB62}"/>
            </c:ext>
          </c:extLst>
        </c:ser>
        <c:dLbls>
          <c:dLblPos val="ctr"/>
          <c:showLegendKey val="0"/>
          <c:showVal val="1"/>
          <c:showCatName val="0"/>
          <c:showSerName val="0"/>
          <c:showPercent val="0"/>
          <c:showBubbleSize val="0"/>
        </c:dLbls>
        <c:gapWidth val="150"/>
        <c:overlap val="100"/>
        <c:axId val="729382328"/>
        <c:axId val="729378016"/>
      </c:barChart>
      <c:catAx>
        <c:axId val="729382328"/>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729378016"/>
        <c:crosses val="autoZero"/>
        <c:auto val="1"/>
        <c:lblAlgn val="ctr"/>
        <c:lblOffset val="100"/>
        <c:noMultiLvlLbl val="0"/>
      </c:catAx>
      <c:valAx>
        <c:axId val="729378016"/>
        <c:scaling>
          <c:orientation val="minMax"/>
        </c:scaling>
        <c:delete val="1"/>
        <c:axPos val="b"/>
        <c:numFmt formatCode="0%" sourceLinked="1"/>
        <c:majorTickMark val="out"/>
        <c:minorTickMark val="none"/>
        <c:tickLblPos val="nextTo"/>
        <c:crossAx val="729382328"/>
        <c:crosses val="autoZero"/>
        <c:crossBetween val="between"/>
      </c:valAx>
      <c:spPr>
        <a:noFill/>
        <a:ln>
          <a:noFill/>
        </a:ln>
        <a:effectLst/>
      </c:spPr>
    </c:plotArea>
    <c:legend>
      <c:legendPos val="b"/>
      <c:layout>
        <c:manualLayout>
          <c:xMode val="edge"/>
          <c:yMode val="edge"/>
          <c:x val="0.38439078624082679"/>
          <c:y val="0.13774644341438291"/>
          <c:w val="0.39074772857489154"/>
          <c:h val="0.1303357631170659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62876462476089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05050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BDFD1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Online news aggregator 
web/apps</c:v>
                </c:pt>
                <c:pt idx="1">
                  <c:v>Government website</c:v>
                </c:pt>
                <c:pt idx="2">
                  <c:v>Newspaper web/apps</c:v>
                </c:pt>
                <c:pt idx="3">
                  <c:v>Newspapers</c:v>
                </c:pt>
                <c:pt idx="4">
                  <c:v>Social media</c:v>
                </c:pt>
                <c:pt idx="5">
                  <c:v>Radio stations</c:v>
                </c:pt>
                <c:pt idx="6">
                  <c:v>Cable TV</c:v>
                </c:pt>
                <c:pt idx="7">
                  <c:v>Broadcast TV</c:v>
                </c:pt>
              </c:strCache>
            </c:strRef>
          </c:cat>
          <c:val>
            <c:numRef>
              <c:f>Sheet1!$B$2:$B$9</c:f>
              <c:numCache>
                <c:formatCode>0%</c:formatCode>
                <c:ptCount val="8"/>
                <c:pt idx="0">
                  <c:v>0.18</c:v>
                </c:pt>
                <c:pt idx="1">
                  <c:v>0.18</c:v>
                </c:pt>
                <c:pt idx="2">
                  <c:v>0.25</c:v>
                </c:pt>
                <c:pt idx="3">
                  <c:v>0.27</c:v>
                </c:pt>
                <c:pt idx="4">
                  <c:v>0.41</c:v>
                </c:pt>
                <c:pt idx="5">
                  <c:v>0.41241970021413299</c:v>
                </c:pt>
                <c:pt idx="6">
                  <c:v>0.44</c:v>
                </c:pt>
                <c:pt idx="7">
                  <c:v>0.81</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33611448"/>
        <c:axId val="633607136"/>
      </c:barChart>
      <c:catAx>
        <c:axId val="63361144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3607136"/>
        <c:crosses val="autoZero"/>
        <c:auto val="1"/>
        <c:lblAlgn val="ctr"/>
        <c:lblOffset val="100"/>
        <c:noMultiLvlLbl val="0"/>
      </c:catAx>
      <c:valAx>
        <c:axId val="633607136"/>
        <c:scaling>
          <c:orientation val="minMax"/>
          <c:max val="1.1000000000000001"/>
          <c:min val="0"/>
        </c:scaling>
        <c:delete val="1"/>
        <c:axPos val="b"/>
        <c:numFmt formatCode="0%" sourceLinked="1"/>
        <c:majorTickMark val="out"/>
        <c:minorTickMark val="none"/>
        <c:tickLblPos val="nextTo"/>
        <c:crossAx val="633611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BDFD1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Government websites</c:v>
                </c:pt>
                <c:pt idx="1">
                  <c:v>Local broadcast 
TV station 
web/apps</c:v>
                </c:pt>
                <c:pt idx="2">
                  <c:v>Newspapers</c:v>
                </c:pt>
                <c:pt idx="3">
                  <c:v>Newspaper
web/apps</c:v>
                </c:pt>
                <c:pt idx="4">
                  <c:v>Cable TV</c:v>
                </c:pt>
                <c:pt idx="5">
                  <c:v>Radio stations</c:v>
                </c:pt>
                <c:pt idx="6">
                  <c:v>Social media</c:v>
                </c:pt>
                <c:pt idx="7">
                  <c:v>Broadcast TV</c:v>
                </c:pt>
              </c:strCache>
            </c:strRef>
          </c:cat>
          <c:val>
            <c:numRef>
              <c:f>Sheet1!$B$2:$B$9</c:f>
              <c:numCache>
                <c:formatCode>0%</c:formatCode>
                <c:ptCount val="8"/>
                <c:pt idx="0">
                  <c:v>0.2</c:v>
                </c:pt>
                <c:pt idx="1">
                  <c:v>0.2</c:v>
                </c:pt>
                <c:pt idx="2">
                  <c:v>0.24</c:v>
                </c:pt>
                <c:pt idx="3">
                  <c:v>0.24</c:v>
                </c:pt>
                <c:pt idx="4">
                  <c:v>0.32</c:v>
                </c:pt>
                <c:pt idx="5">
                  <c:v>0.40632202831741848</c:v>
                </c:pt>
                <c:pt idx="6">
                  <c:v>0.63</c:v>
                </c:pt>
                <c:pt idx="7">
                  <c:v>0.79</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33611056"/>
        <c:axId val="633611840"/>
      </c:barChart>
      <c:catAx>
        <c:axId val="63361105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33611840"/>
        <c:crosses val="autoZero"/>
        <c:auto val="1"/>
        <c:lblAlgn val="ctr"/>
        <c:lblOffset val="100"/>
        <c:noMultiLvlLbl val="0"/>
      </c:catAx>
      <c:valAx>
        <c:axId val="633611840"/>
        <c:scaling>
          <c:orientation val="minMax"/>
          <c:max val="1.1000000000000001"/>
          <c:min val="0"/>
        </c:scaling>
        <c:delete val="1"/>
        <c:axPos val="b"/>
        <c:numFmt formatCode="0%" sourceLinked="1"/>
        <c:majorTickMark val="out"/>
        <c:minorTickMark val="none"/>
        <c:tickLblPos val="nextTo"/>
        <c:crossAx val="63361105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397383528"/>
        <c:axId val="633612232"/>
      </c:barChart>
      <c:catAx>
        <c:axId val="39738352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3612232"/>
        <c:crosses val="autoZero"/>
        <c:auto val="1"/>
        <c:lblAlgn val="ctr"/>
        <c:lblOffset val="100"/>
        <c:noMultiLvlLbl val="0"/>
      </c:catAx>
      <c:valAx>
        <c:axId val="633612232"/>
        <c:scaling>
          <c:orientation val="minMax"/>
          <c:max val="1.1000000000000001"/>
          <c:min val="0"/>
        </c:scaling>
        <c:delete val="1"/>
        <c:axPos val="b"/>
        <c:numFmt formatCode="General" sourceLinked="1"/>
        <c:majorTickMark val="out"/>
        <c:minorTickMark val="none"/>
        <c:tickLblPos val="nextTo"/>
        <c:crossAx val="397383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34627874905467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BBFD1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05050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Government 
websites</c:v>
                </c:pt>
                <c:pt idx="1">
                  <c:v>Online news aggregator 
web/apps</c:v>
                </c:pt>
                <c:pt idx="2">
                  <c:v>Newspaper 
web/apps</c:v>
                </c:pt>
                <c:pt idx="3">
                  <c:v>Newspapers  </c:v>
                </c:pt>
                <c:pt idx="4">
                  <c:v>Radio stations</c:v>
                </c:pt>
                <c:pt idx="5">
                  <c:v>Cable TV </c:v>
                </c:pt>
                <c:pt idx="6">
                  <c:v>Social media</c:v>
                </c:pt>
                <c:pt idx="7">
                  <c:v>Broadcast TV</c:v>
                </c:pt>
              </c:strCache>
            </c:strRef>
          </c:cat>
          <c:val>
            <c:numRef>
              <c:f>Sheet1!$B$2:$B$9</c:f>
              <c:numCache>
                <c:formatCode>0%</c:formatCode>
                <c:ptCount val="8"/>
                <c:pt idx="0">
                  <c:v>0.17274699270360874</c:v>
                </c:pt>
                <c:pt idx="1">
                  <c:v>0.17767698678761584</c:v>
                </c:pt>
                <c:pt idx="2">
                  <c:v>0.23</c:v>
                </c:pt>
                <c:pt idx="3">
                  <c:v>0.24</c:v>
                </c:pt>
                <c:pt idx="4">
                  <c:v>0.39400512719384739</c:v>
                </c:pt>
                <c:pt idx="5">
                  <c:v>0.43</c:v>
                </c:pt>
                <c:pt idx="6">
                  <c:v>0.44</c:v>
                </c:pt>
                <c:pt idx="7">
                  <c:v>0.82</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33608312"/>
        <c:axId val="630126280"/>
      </c:barChart>
      <c:catAx>
        <c:axId val="63360831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6280"/>
        <c:crosses val="autoZero"/>
        <c:auto val="1"/>
        <c:lblAlgn val="ctr"/>
        <c:lblOffset val="100"/>
        <c:noMultiLvlLbl val="0"/>
      </c:catAx>
      <c:valAx>
        <c:axId val="630126280"/>
        <c:scaling>
          <c:orientation val="minMax"/>
          <c:max val="1.1000000000000001"/>
          <c:min val="0"/>
        </c:scaling>
        <c:delete val="1"/>
        <c:axPos val="b"/>
        <c:numFmt formatCode="0%" sourceLinked="1"/>
        <c:majorTickMark val="out"/>
        <c:minorTickMark val="none"/>
        <c:tickLblPos val="nextTo"/>
        <c:crossAx val="633608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62876462476089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9F5FC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BBFD1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Any other Internet news web/apps</c:v>
                </c:pt>
                <c:pt idx="1">
                  <c:v>Newspapers</c:v>
                </c:pt>
                <c:pt idx="2">
                  <c:v>Government 
websites</c:v>
                </c:pt>
                <c:pt idx="3">
                  <c:v>Newspaper 
web/apps</c:v>
                </c:pt>
                <c:pt idx="4">
                  <c:v>Radio stations</c:v>
                </c:pt>
                <c:pt idx="5">
                  <c:v>Cable TV</c:v>
                </c:pt>
                <c:pt idx="6">
                  <c:v>Social media</c:v>
                </c:pt>
                <c:pt idx="7">
                  <c:v>Broadcast TV</c:v>
                </c:pt>
              </c:strCache>
            </c:strRef>
          </c:cat>
          <c:val>
            <c:numRef>
              <c:f>Sheet1!$B$2:$B$9</c:f>
              <c:numCache>
                <c:formatCode>0%</c:formatCode>
                <c:ptCount val="8"/>
                <c:pt idx="0">
                  <c:v>0.16</c:v>
                </c:pt>
                <c:pt idx="1">
                  <c:v>0.19</c:v>
                </c:pt>
                <c:pt idx="2">
                  <c:v>0.2</c:v>
                </c:pt>
                <c:pt idx="3">
                  <c:v>0.21</c:v>
                </c:pt>
                <c:pt idx="4">
                  <c:v>0.37142857142857144</c:v>
                </c:pt>
                <c:pt idx="5">
                  <c:v>0.42</c:v>
                </c:pt>
                <c:pt idx="6">
                  <c:v>0.43</c:v>
                </c:pt>
                <c:pt idx="7">
                  <c:v>0.74</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30123144"/>
        <c:axId val="630123536"/>
      </c:barChart>
      <c:catAx>
        <c:axId val="6301231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3536"/>
        <c:crosses val="autoZero"/>
        <c:auto val="1"/>
        <c:lblAlgn val="ctr"/>
        <c:lblOffset val="100"/>
        <c:noMultiLvlLbl val="0"/>
      </c:catAx>
      <c:valAx>
        <c:axId val="630123536"/>
        <c:scaling>
          <c:orientation val="minMax"/>
          <c:max val="1.1000000000000001"/>
          <c:min val="0"/>
        </c:scaling>
        <c:delete val="1"/>
        <c:axPos val="b"/>
        <c:numFmt formatCode="0%" sourceLinked="1"/>
        <c:majorTickMark val="out"/>
        <c:minorTickMark val="none"/>
        <c:tickLblPos val="nextTo"/>
        <c:crossAx val="630123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05050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Online news aggregator 
web/apps</c:v>
                </c:pt>
                <c:pt idx="1">
                  <c:v>Local broadcast 
TV station web/apps</c:v>
                </c:pt>
                <c:pt idx="2">
                  <c:v>Newspaper web/apps</c:v>
                </c:pt>
                <c:pt idx="3">
                  <c:v>Newspapers</c:v>
                </c:pt>
                <c:pt idx="4">
                  <c:v>Cable TV</c:v>
                </c:pt>
                <c:pt idx="5">
                  <c:v>Radio stations</c:v>
                </c:pt>
                <c:pt idx="6">
                  <c:v>Social media</c:v>
                </c:pt>
                <c:pt idx="7">
                  <c:v>Broadcast TV</c:v>
                </c:pt>
              </c:strCache>
            </c:strRef>
          </c:cat>
          <c:val>
            <c:numRef>
              <c:f>Sheet1!$B$2:$B$9</c:f>
              <c:numCache>
                <c:formatCode>0%</c:formatCode>
                <c:ptCount val="8"/>
                <c:pt idx="0">
                  <c:v>0.2</c:v>
                </c:pt>
                <c:pt idx="1">
                  <c:v>0.23</c:v>
                </c:pt>
                <c:pt idx="2">
                  <c:v>0.28000000000000003</c:v>
                </c:pt>
                <c:pt idx="3">
                  <c:v>0.32</c:v>
                </c:pt>
                <c:pt idx="4">
                  <c:v>0.36</c:v>
                </c:pt>
                <c:pt idx="5">
                  <c:v>0.45347467608951708</c:v>
                </c:pt>
                <c:pt idx="6">
                  <c:v>0.56000000000000005</c:v>
                </c:pt>
                <c:pt idx="7">
                  <c:v>0.82</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30125888"/>
        <c:axId val="630128240"/>
      </c:barChart>
      <c:catAx>
        <c:axId val="6301258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8240"/>
        <c:crosses val="autoZero"/>
        <c:auto val="1"/>
        <c:lblAlgn val="ctr"/>
        <c:lblOffset val="100"/>
        <c:noMultiLvlLbl val="0"/>
      </c:catAx>
      <c:valAx>
        <c:axId val="630128240"/>
        <c:scaling>
          <c:orientation val="minMax"/>
          <c:max val="1.1000000000000001"/>
          <c:min val="0"/>
        </c:scaling>
        <c:delete val="1"/>
        <c:axPos val="b"/>
        <c:numFmt formatCode="0%" sourceLinked="1"/>
        <c:majorTickMark val="out"/>
        <c:minorTickMark val="none"/>
        <c:tickLblPos val="nextTo"/>
        <c:crossAx val="6301258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10E1-D942-A100-CAF5A3365E44}"/>
              </c:ext>
            </c:extLst>
          </c:dPt>
          <c:dPt>
            <c:idx val="1"/>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10E1-D942-A100-CAF5A3365E44}"/>
              </c:ext>
            </c:extLst>
          </c:dPt>
          <c:dPt>
            <c:idx val="2"/>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10E1-D942-A100-CAF5A3365E44}"/>
              </c:ext>
            </c:extLst>
          </c:dPt>
          <c:dPt>
            <c:idx val="3"/>
            <c:invertIfNegative val="0"/>
            <c:bubble3D val="0"/>
            <c:spPr>
              <a:solidFill>
                <a:srgbClr val="FF0504"/>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10E1-D942-A100-CAF5A3365E44}"/>
              </c:ext>
            </c:extLst>
          </c:dPt>
          <c:dPt>
            <c:idx val="4"/>
            <c:invertIfNegative val="0"/>
            <c:bubble3D val="0"/>
            <c:spPr>
              <a:solidFill>
                <a:srgbClr val="0099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10E1-D942-A100-CAF5A3365E44}"/>
              </c:ext>
            </c:extLst>
          </c:dPt>
          <c:dPt>
            <c:idx val="5"/>
            <c:invertIfNegative val="0"/>
            <c:bubble3D val="0"/>
            <c:spPr>
              <a:solidFill>
                <a:srgbClr val="FF7C0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10E1-D942-A100-CAF5A3365E44}"/>
              </c:ext>
            </c:extLst>
          </c:dPt>
          <c:dPt>
            <c:idx val="6"/>
            <c:invertIfNegative val="0"/>
            <c:bubble3D val="0"/>
            <c:spPr>
              <a:solidFill>
                <a:srgbClr val="548235"/>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10E1-D942-A100-CAF5A3365E44}"/>
              </c:ext>
            </c:extLst>
          </c:dPt>
          <c:dPt>
            <c:idx val="7"/>
            <c:invertIfNegative val="0"/>
            <c:bubble3D val="0"/>
            <c:spPr>
              <a:solidFill>
                <a:srgbClr val="FFA4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10E1-D942-A100-CAF5A3365E44}"/>
              </c:ext>
            </c:extLst>
          </c:dPt>
          <c:dPt>
            <c:idx val="8"/>
            <c:invertIfNegative val="0"/>
            <c:bubble3D val="0"/>
            <c:spPr>
              <a:solidFill>
                <a:srgbClr val="9F5FD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10E1-D942-A100-CAF5A3365E44}"/>
              </c:ext>
            </c:extLst>
          </c:dPt>
          <c:dPt>
            <c:idx val="9"/>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10E1-D942-A100-CAF5A3365E44}"/>
              </c:ext>
            </c:extLst>
          </c:dPt>
          <c:dPt>
            <c:idx val="10"/>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10E1-D942-A100-CAF5A3365E44}"/>
              </c:ext>
            </c:extLst>
          </c:dPt>
          <c:dPt>
            <c:idx val="11"/>
            <c:invertIfNegative val="0"/>
            <c:bubble3D val="0"/>
            <c:spPr>
              <a:solidFill>
                <a:srgbClr val="B539B8"/>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10E1-D942-A100-CAF5A3365E44}"/>
              </c:ext>
            </c:extLst>
          </c:dPt>
          <c:dLbls>
            <c:numFmt formatCode="0%" sourceLinked="0"/>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Broadcast TV News</c:v>
                </c:pt>
                <c:pt idx="1">
                  <c:v>Cable TV news</c:v>
                </c:pt>
                <c:pt idx="2">
                  <c:v>Government websites</c:v>
                </c:pt>
                <c:pt idx="3">
                  <c:v>Social media</c:v>
                </c:pt>
                <c:pt idx="4">
                  <c:v>Broadcast TV news web/apps</c:v>
                </c:pt>
                <c:pt idx="5">
                  <c:v>National newspapers</c:v>
                </c:pt>
                <c:pt idx="6">
                  <c:v>Local newspapers</c:v>
                </c:pt>
                <c:pt idx="7">
                  <c:v>Radio stations</c:v>
                </c:pt>
                <c:pt idx="8">
                  <c:v>All other internet news web/apps</c:v>
                </c:pt>
                <c:pt idx="9">
                  <c:v>Cable TV news web/apps</c:v>
                </c:pt>
                <c:pt idx="10">
                  <c:v>Natn'l/Local newspapers web/apps</c:v>
                </c:pt>
                <c:pt idx="11">
                  <c:v>Radio station web/apps</c:v>
                </c:pt>
              </c:strCache>
            </c:strRef>
          </c:cat>
          <c:val>
            <c:numRef>
              <c:f>Sheet1!$B$2:$B$13</c:f>
              <c:numCache>
                <c:formatCode>0.0%</c:formatCode>
                <c:ptCount val="12"/>
                <c:pt idx="0">
                  <c:v>0.54</c:v>
                </c:pt>
                <c:pt idx="1">
                  <c:v>0.27</c:v>
                </c:pt>
                <c:pt idx="2">
                  <c:v>0.15</c:v>
                </c:pt>
                <c:pt idx="3" formatCode="0%">
                  <c:v>0.12</c:v>
                </c:pt>
                <c:pt idx="4">
                  <c:v>7.0000000000000007E-2</c:v>
                </c:pt>
                <c:pt idx="5">
                  <c:v>7.0000000000000007E-2</c:v>
                </c:pt>
                <c:pt idx="6">
                  <c:v>7.0000000000000007E-2</c:v>
                </c:pt>
                <c:pt idx="7" formatCode="0%">
                  <c:v>0.06</c:v>
                </c:pt>
                <c:pt idx="8">
                  <c:v>0.05</c:v>
                </c:pt>
                <c:pt idx="9">
                  <c:v>0.03</c:v>
                </c:pt>
                <c:pt idx="10">
                  <c:v>0.03</c:v>
                </c:pt>
                <c:pt idx="11">
                  <c:v>0.01</c:v>
                </c:pt>
              </c:numCache>
            </c:numRef>
          </c:val>
          <c:extLst>
            <c:ext xmlns:c16="http://schemas.microsoft.com/office/drawing/2014/chart" uri="{C3380CC4-5D6E-409C-BE32-E72D297353CC}">
              <c16:uniqueId val="{00000022-10E1-D942-A100-CAF5A3365E44}"/>
            </c:ext>
          </c:extLst>
        </c:ser>
        <c:dLbls>
          <c:showLegendKey val="0"/>
          <c:showVal val="0"/>
          <c:showCatName val="0"/>
          <c:showSerName val="0"/>
          <c:showPercent val="0"/>
          <c:showBubbleSize val="0"/>
        </c:dLbls>
        <c:gapWidth val="34"/>
        <c:axId val="630124320"/>
        <c:axId val="630129024"/>
      </c:barChart>
      <c:catAx>
        <c:axId val="630124320"/>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0129024"/>
        <c:crosses val="autoZero"/>
        <c:auto val="1"/>
        <c:lblAlgn val="ctr"/>
        <c:lblOffset val="100"/>
        <c:noMultiLvlLbl val="0"/>
      </c:catAx>
      <c:valAx>
        <c:axId val="630129024"/>
        <c:scaling>
          <c:orientation val="minMax"/>
        </c:scaling>
        <c:delete val="1"/>
        <c:axPos val="t"/>
        <c:numFmt formatCode="0.0%" sourceLinked="1"/>
        <c:majorTickMark val="none"/>
        <c:minorTickMark val="none"/>
        <c:tickLblPos val="none"/>
        <c:crossAx val="630124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30127064"/>
        <c:axId val="630123928"/>
      </c:barChart>
      <c:catAx>
        <c:axId val="63012706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3928"/>
        <c:crosses val="autoZero"/>
        <c:auto val="1"/>
        <c:lblAlgn val="ctr"/>
        <c:lblOffset val="100"/>
        <c:noMultiLvlLbl val="0"/>
      </c:catAx>
      <c:valAx>
        <c:axId val="630123928"/>
        <c:scaling>
          <c:orientation val="minMax"/>
          <c:max val="1.1000000000000001"/>
          <c:min val="0"/>
        </c:scaling>
        <c:delete val="1"/>
        <c:axPos val="b"/>
        <c:numFmt formatCode="General" sourceLinked="1"/>
        <c:majorTickMark val="out"/>
        <c:minorTickMark val="none"/>
        <c:tickLblPos val="nextTo"/>
        <c:crossAx val="630127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237112711515503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67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Local newspapers</c:v>
                </c:pt>
                <c:pt idx="1">
                  <c:v>Radio stations</c:v>
                </c:pt>
                <c:pt idx="2">
                  <c:v>National newspapers</c:v>
                </c:pt>
                <c:pt idx="3">
                  <c:v>Broadcast TV news web/apps</c:v>
                </c:pt>
                <c:pt idx="4">
                  <c:v>Social media</c:v>
                </c:pt>
                <c:pt idx="5">
                  <c:v>Government websites</c:v>
                </c:pt>
                <c:pt idx="6">
                  <c:v>Cable TV news</c:v>
                </c:pt>
                <c:pt idx="7">
                  <c:v>Broadcast TV news</c:v>
                </c:pt>
              </c:strCache>
            </c:strRef>
          </c:cat>
          <c:val>
            <c:numRef>
              <c:f>Sheet1!$B$2:$B$9</c:f>
              <c:numCache>
                <c:formatCode>0%</c:formatCode>
                <c:ptCount val="8"/>
                <c:pt idx="0">
                  <c:v>0.05</c:v>
                </c:pt>
                <c:pt idx="1">
                  <c:v>0.06</c:v>
                </c:pt>
                <c:pt idx="2">
                  <c:v>0.08</c:v>
                </c:pt>
                <c:pt idx="3">
                  <c:v>0.08</c:v>
                </c:pt>
                <c:pt idx="4">
                  <c:v>0.14000000000000001</c:v>
                </c:pt>
                <c:pt idx="5">
                  <c:v>0.17</c:v>
                </c:pt>
                <c:pt idx="6">
                  <c:v>0.26</c:v>
                </c:pt>
                <c:pt idx="7">
                  <c:v>0.51</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30122752"/>
        <c:axId val="630127456"/>
      </c:barChart>
      <c:catAx>
        <c:axId val="63012275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7456"/>
        <c:crosses val="autoZero"/>
        <c:auto val="1"/>
        <c:lblAlgn val="ctr"/>
        <c:lblOffset val="100"/>
        <c:noMultiLvlLbl val="0"/>
      </c:catAx>
      <c:valAx>
        <c:axId val="630127456"/>
        <c:scaling>
          <c:orientation val="minMax"/>
          <c:max val="0.55000000000000004"/>
          <c:min val="0"/>
        </c:scaling>
        <c:delete val="1"/>
        <c:axPos val="b"/>
        <c:numFmt formatCode="0%" sourceLinked="1"/>
        <c:majorTickMark val="out"/>
        <c:minorTickMark val="none"/>
        <c:tickLblPos val="nextTo"/>
        <c:crossAx val="6301227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2918613990348181"/>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67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Radio stations</c:v>
                </c:pt>
                <c:pt idx="1">
                  <c:v>National newspapers</c:v>
                </c:pt>
                <c:pt idx="2">
                  <c:v>Broadcast TV news web/apps</c:v>
                </c:pt>
                <c:pt idx="3">
                  <c:v>Social media</c:v>
                </c:pt>
                <c:pt idx="4">
                  <c:v>Local newspapers</c:v>
                </c:pt>
                <c:pt idx="5">
                  <c:v>Government websites</c:v>
                </c:pt>
                <c:pt idx="6">
                  <c:v>Cable TV news</c:v>
                </c:pt>
                <c:pt idx="7">
                  <c:v>Broadcast TV news</c:v>
                </c:pt>
              </c:strCache>
            </c:strRef>
          </c:cat>
          <c:val>
            <c:numRef>
              <c:f>Sheet1!$B$2:$B$9</c:f>
              <c:numCache>
                <c:formatCode>0%</c:formatCode>
                <c:ptCount val="8"/>
                <c:pt idx="0">
                  <c:v>0.06</c:v>
                </c:pt>
                <c:pt idx="1">
                  <c:v>0.06</c:v>
                </c:pt>
                <c:pt idx="2">
                  <c:v>0.06</c:v>
                </c:pt>
                <c:pt idx="3">
                  <c:v>0.08</c:v>
                </c:pt>
                <c:pt idx="4">
                  <c:v>0.08</c:v>
                </c:pt>
                <c:pt idx="5">
                  <c:v>0.13</c:v>
                </c:pt>
                <c:pt idx="6">
                  <c:v>0.31</c:v>
                </c:pt>
                <c:pt idx="7">
                  <c:v>0.56999999999999995</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34634976"/>
        <c:axId val="634638896"/>
      </c:barChart>
      <c:catAx>
        <c:axId val="63463497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4638896"/>
        <c:crosses val="autoZero"/>
        <c:auto val="1"/>
        <c:lblAlgn val="ctr"/>
        <c:lblOffset val="100"/>
        <c:noMultiLvlLbl val="0"/>
      </c:catAx>
      <c:valAx>
        <c:axId val="634638896"/>
        <c:scaling>
          <c:orientation val="minMax"/>
          <c:max val="0.60000000000000009"/>
          <c:min val="0"/>
        </c:scaling>
        <c:delete val="1"/>
        <c:axPos val="b"/>
        <c:numFmt formatCode="0%" sourceLinked="1"/>
        <c:majorTickMark val="out"/>
        <c:minorTickMark val="none"/>
        <c:tickLblPos val="nextTo"/>
        <c:crossAx val="634634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514243598648372"/>
          <c:y val="0.11995293570712033"/>
          <c:w val="0.73126451912339874"/>
          <c:h val="0.84482699939417449"/>
        </c:manualLayout>
      </c:layout>
      <c:barChart>
        <c:barDir val="bar"/>
        <c:grouping val="stacked"/>
        <c:varyColors val="0"/>
        <c:ser>
          <c:idx val="0"/>
          <c:order val="0"/>
          <c:tx>
            <c:strRef>
              <c:f>Sheet1!$B$1</c:f>
              <c:strCache>
                <c:ptCount val="1"/>
                <c:pt idx="0">
                  <c:v>Not at all</c:v>
                </c:pt>
              </c:strCache>
            </c:strRef>
          </c:tx>
          <c:spPr>
            <a:solidFill>
              <a:schemeClr val="accent6">
                <a:lumMod val="50000"/>
              </a:schemeClr>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Bottom 2 Box</c:v>
                </c:pt>
              </c:strCache>
            </c:strRef>
          </c:cat>
          <c:val>
            <c:numRef>
              <c:f>Sheet1!$B$2</c:f>
              <c:numCache>
                <c:formatCode>0%</c:formatCode>
                <c:ptCount val="1"/>
                <c:pt idx="0">
                  <c:v>0.05</c:v>
                </c:pt>
              </c:numCache>
            </c:numRef>
          </c:val>
          <c:extLst>
            <c:ext xmlns:c16="http://schemas.microsoft.com/office/drawing/2014/chart" uri="{C3380CC4-5D6E-409C-BE32-E72D297353CC}">
              <c16:uniqueId val="{00000000-7871-F84D-A590-735678EC0DF1}"/>
            </c:ext>
          </c:extLst>
        </c:ser>
        <c:ser>
          <c:idx val="1"/>
          <c:order val="1"/>
          <c:tx>
            <c:strRef>
              <c:f>Sheet1!$C$1</c:f>
              <c:strCache>
                <c:ptCount val="1"/>
                <c:pt idx="0">
                  <c:v>Somewhat</c:v>
                </c:pt>
              </c:strCache>
            </c:strRef>
          </c:tx>
          <c:spPr>
            <a:solidFill>
              <a:srgbClr val="DE8400"/>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2000" b="0"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c:f>
              <c:strCache>
                <c:ptCount val="1"/>
                <c:pt idx="0">
                  <c:v>Bottom 2 Box</c:v>
                </c:pt>
              </c:strCache>
            </c:strRef>
          </c:cat>
          <c:val>
            <c:numRef>
              <c:f>Sheet1!$C$2</c:f>
              <c:numCache>
                <c:formatCode>0%</c:formatCode>
                <c:ptCount val="1"/>
                <c:pt idx="0">
                  <c:v>0.26</c:v>
                </c:pt>
              </c:numCache>
            </c:numRef>
          </c:val>
          <c:extLst>
            <c:ext xmlns:c16="http://schemas.microsoft.com/office/drawing/2014/chart" uri="{C3380CC4-5D6E-409C-BE32-E72D297353CC}">
              <c16:uniqueId val="{00000001-7871-F84D-A590-735678EC0DF1}"/>
            </c:ext>
          </c:extLst>
        </c:ser>
        <c:dLbls>
          <c:dLblPos val="ctr"/>
          <c:showLegendKey val="0"/>
          <c:showVal val="1"/>
          <c:showCatName val="0"/>
          <c:showSerName val="0"/>
          <c:showPercent val="0"/>
          <c:showBubbleSize val="0"/>
        </c:dLbls>
        <c:gapWidth val="150"/>
        <c:overlap val="100"/>
        <c:axId val="729383112"/>
        <c:axId val="729384680"/>
      </c:barChart>
      <c:catAx>
        <c:axId val="729383112"/>
        <c:scaling>
          <c:orientation val="maxMin"/>
        </c:scaling>
        <c:delete val="0"/>
        <c:axPos val="l"/>
        <c:numFmt formatCode="0%"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729384680"/>
        <c:crosses val="autoZero"/>
        <c:auto val="1"/>
        <c:lblAlgn val="ctr"/>
        <c:lblOffset val="100"/>
        <c:noMultiLvlLbl val="0"/>
      </c:catAx>
      <c:valAx>
        <c:axId val="729384680"/>
        <c:scaling>
          <c:orientation val="minMax"/>
          <c:max val="0.8"/>
        </c:scaling>
        <c:delete val="1"/>
        <c:axPos val="t"/>
        <c:numFmt formatCode="0%" sourceLinked="1"/>
        <c:majorTickMark val="out"/>
        <c:minorTickMark val="none"/>
        <c:tickLblPos val="nextTo"/>
        <c:crossAx val="729383112"/>
        <c:crosses val="autoZero"/>
        <c:crossBetween val="between"/>
      </c:valAx>
      <c:spPr>
        <a:noFill/>
        <a:ln>
          <a:noFill/>
        </a:ln>
        <a:effectLst/>
      </c:spPr>
    </c:plotArea>
    <c:legend>
      <c:legendPos val="b"/>
      <c:layout>
        <c:manualLayout>
          <c:xMode val="edge"/>
          <c:yMode val="edge"/>
          <c:x val="0.41742763533481536"/>
          <c:y val="0.13774644341438286"/>
          <c:w val="0.34676994965771224"/>
          <c:h val="0.1303357631170659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4278459652"/>
          <c:y val="2.2154949545078989E-2"/>
          <c:w val="0.37746116411898967"/>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D3D3D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Cable TV web/apps</c:v>
                </c:pt>
                <c:pt idx="1">
                  <c:v>Radio stations</c:v>
                </c:pt>
                <c:pt idx="2">
                  <c:v>National newspapers</c:v>
                </c:pt>
                <c:pt idx="3">
                  <c:v>Broadcast TV  
web/apps</c:v>
                </c:pt>
                <c:pt idx="4">
                  <c:v>Government 
websites</c:v>
                </c:pt>
                <c:pt idx="5">
                  <c:v>Cable TV news</c:v>
                </c:pt>
                <c:pt idx="6">
                  <c:v>Social media</c:v>
                </c:pt>
                <c:pt idx="7">
                  <c:v>Broadcast TV news</c:v>
                </c:pt>
              </c:strCache>
            </c:strRef>
          </c:cat>
          <c:val>
            <c:numRef>
              <c:f>Sheet1!$B$2:$B$9</c:f>
              <c:numCache>
                <c:formatCode>0%</c:formatCode>
                <c:ptCount val="8"/>
                <c:pt idx="0">
                  <c:v>0.05</c:v>
                </c:pt>
                <c:pt idx="1">
                  <c:v>0.06</c:v>
                </c:pt>
                <c:pt idx="2">
                  <c:v>0.09</c:v>
                </c:pt>
                <c:pt idx="3">
                  <c:v>0.09</c:v>
                </c:pt>
                <c:pt idx="4">
                  <c:v>0.18</c:v>
                </c:pt>
                <c:pt idx="5">
                  <c:v>0.19</c:v>
                </c:pt>
                <c:pt idx="6">
                  <c:v>0.22</c:v>
                </c:pt>
                <c:pt idx="7">
                  <c:v>0.46</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34634584"/>
        <c:axId val="634633800"/>
      </c:barChart>
      <c:catAx>
        <c:axId val="63463458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4633800"/>
        <c:crosses val="autoZero"/>
        <c:auto val="1"/>
        <c:lblAlgn val="ctr"/>
        <c:lblOffset val="100"/>
        <c:noMultiLvlLbl val="0"/>
      </c:catAx>
      <c:valAx>
        <c:axId val="634633800"/>
        <c:scaling>
          <c:orientation val="minMax"/>
          <c:max val="0.5"/>
          <c:min val="0"/>
        </c:scaling>
        <c:delete val="1"/>
        <c:axPos val="b"/>
        <c:numFmt formatCode="0%" sourceLinked="1"/>
        <c:majorTickMark val="out"/>
        <c:minorTickMark val="none"/>
        <c:tickLblPos val="nextTo"/>
        <c:crossAx val="6346345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397383528"/>
        <c:axId val="633612232"/>
      </c:barChart>
      <c:catAx>
        <c:axId val="39738352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3612232"/>
        <c:crosses val="autoZero"/>
        <c:auto val="1"/>
        <c:lblAlgn val="ctr"/>
        <c:lblOffset val="100"/>
        <c:noMultiLvlLbl val="0"/>
      </c:catAx>
      <c:valAx>
        <c:axId val="633612232"/>
        <c:scaling>
          <c:orientation val="minMax"/>
          <c:max val="1.1000000000000001"/>
          <c:min val="0"/>
        </c:scaling>
        <c:delete val="1"/>
        <c:axPos val="b"/>
        <c:numFmt formatCode="General" sourceLinked="1"/>
        <c:majorTickMark val="out"/>
        <c:minorTickMark val="none"/>
        <c:tickLblPos val="nextTo"/>
        <c:crossAx val="3973835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39190999822422024"/>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FF6601"/>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5480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BBFF1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777776"/>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Radio stations</c:v>
                </c:pt>
                <c:pt idx="1">
                  <c:v>National newspapers</c:v>
                </c:pt>
                <c:pt idx="2">
                  <c:v>Broadcast TV web/apps</c:v>
                </c:pt>
                <c:pt idx="3">
                  <c:v>Local newspapers</c:v>
                </c:pt>
                <c:pt idx="4">
                  <c:v>Social media</c:v>
                </c:pt>
                <c:pt idx="5">
                  <c:v>Government 
websites</c:v>
                </c:pt>
                <c:pt idx="6">
                  <c:v>Cable TV news</c:v>
                </c:pt>
                <c:pt idx="7">
                  <c:v>Broadcast TV news</c:v>
                </c:pt>
              </c:strCache>
            </c:strRef>
          </c:cat>
          <c:val>
            <c:numRef>
              <c:f>Sheet1!$B$2:$B$9</c:f>
              <c:numCache>
                <c:formatCode>0%</c:formatCode>
                <c:ptCount val="8"/>
                <c:pt idx="0">
                  <c:v>0.05</c:v>
                </c:pt>
                <c:pt idx="1">
                  <c:v>0.06</c:v>
                </c:pt>
                <c:pt idx="2">
                  <c:v>0.06</c:v>
                </c:pt>
                <c:pt idx="3">
                  <c:v>0.08</c:v>
                </c:pt>
                <c:pt idx="4">
                  <c:v>0.1</c:v>
                </c:pt>
                <c:pt idx="5">
                  <c:v>0.15</c:v>
                </c:pt>
                <c:pt idx="6">
                  <c:v>0.28999999999999998</c:v>
                </c:pt>
                <c:pt idx="7">
                  <c:v>0.54</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33608312"/>
        <c:axId val="630126280"/>
      </c:barChart>
      <c:catAx>
        <c:axId val="63360831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6280"/>
        <c:crosses val="autoZero"/>
        <c:auto val="1"/>
        <c:lblAlgn val="ctr"/>
        <c:lblOffset val="100"/>
        <c:noMultiLvlLbl val="0"/>
      </c:catAx>
      <c:valAx>
        <c:axId val="630126280"/>
        <c:scaling>
          <c:orientation val="minMax"/>
          <c:max val="0.54"/>
          <c:min val="1.0000000000000002E-2"/>
        </c:scaling>
        <c:delete val="1"/>
        <c:axPos val="b"/>
        <c:numFmt formatCode="0%" sourceLinked="1"/>
        <c:majorTickMark val="out"/>
        <c:minorTickMark val="none"/>
        <c:tickLblPos val="nextTo"/>
        <c:crossAx val="633608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27214920054"/>
          <c:y val="2.8451434148314934E-2"/>
          <c:w val="0.4053351852079842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54803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BBFF1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777776"/>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National newspapers</c:v>
                </c:pt>
                <c:pt idx="1">
                  <c:v>Broadcast TV web/apps</c:v>
                </c:pt>
                <c:pt idx="2">
                  <c:v>Local newsapers</c:v>
                </c:pt>
                <c:pt idx="3">
                  <c:v>Radio stations</c:v>
                </c:pt>
                <c:pt idx="4">
                  <c:v>Social media</c:v>
                </c:pt>
                <c:pt idx="5">
                  <c:v>Government 
websites</c:v>
                </c:pt>
                <c:pt idx="6">
                  <c:v>Cable TV news</c:v>
                </c:pt>
                <c:pt idx="7">
                  <c:v>Broadcast TV news</c:v>
                </c:pt>
              </c:strCache>
            </c:strRef>
          </c:cat>
          <c:val>
            <c:numRef>
              <c:f>Sheet1!$B$2:$B$9</c:f>
              <c:numCache>
                <c:formatCode>0%</c:formatCode>
                <c:ptCount val="8"/>
                <c:pt idx="0">
                  <c:v>0.05</c:v>
                </c:pt>
                <c:pt idx="1">
                  <c:v>0.05</c:v>
                </c:pt>
                <c:pt idx="2">
                  <c:v>0.06</c:v>
                </c:pt>
                <c:pt idx="3">
                  <c:v>0.06</c:v>
                </c:pt>
                <c:pt idx="4">
                  <c:v>0.12</c:v>
                </c:pt>
                <c:pt idx="5">
                  <c:v>0.18</c:v>
                </c:pt>
                <c:pt idx="6">
                  <c:v>0.24</c:v>
                </c:pt>
                <c:pt idx="7">
                  <c:v>0.53</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30123144"/>
        <c:axId val="630123536"/>
      </c:barChart>
      <c:catAx>
        <c:axId val="6301231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3536"/>
        <c:crosses val="autoZero"/>
        <c:auto val="1"/>
        <c:lblAlgn val="ctr"/>
        <c:lblOffset val="100"/>
        <c:noMultiLvlLbl val="0"/>
      </c:catAx>
      <c:valAx>
        <c:axId val="630123536"/>
        <c:scaling>
          <c:orientation val="minMax"/>
          <c:max val="0.53"/>
          <c:min val="1.0000000000000002E-2"/>
        </c:scaling>
        <c:delete val="1"/>
        <c:axPos val="b"/>
        <c:numFmt formatCode="0%" sourceLinked="1"/>
        <c:majorTickMark val="out"/>
        <c:minorTickMark val="none"/>
        <c:tickLblPos val="nextTo"/>
        <c:crossAx val="630123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39814463360822794"/>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54823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FFA4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0099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BBFE16"/>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Local newspapers</c:v>
                </c:pt>
                <c:pt idx="1">
                  <c:v>Radio stations</c:v>
                </c:pt>
                <c:pt idx="2">
                  <c:v>Broadcast TV web/apps</c:v>
                </c:pt>
                <c:pt idx="3">
                  <c:v>National newspapers</c:v>
                </c:pt>
                <c:pt idx="4">
                  <c:v>Government websites</c:v>
                </c:pt>
                <c:pt idx="5">
                  <c:v>Social media</c:v>
                </c:pt>
                <c:pt idx="6">
                  <c:v>Cable TV news</c:v>
                </c:pt>
                <c:pt idx="7">
                  <c:v>Broadcast TV news</c:v>
                </c:pt>
              </c:strCache>
            </c:strRef>
          </c:cat>
          <c:val>
            <c:numRef>
              <c:f>Sheet1!$B$2:$B$9</c:f>
              <c:numCache>
                <c:formatCode>0%</c:formatCode>
                <c:ptCount val="8"/>
                <c:pt idx="0">
                  <c:v>0.06</c:v>
                </c:pt>
                <c:pt idx="1">
                  <c:v>7.0000000000000007E-2</c:v>
                </c:pt>
                <c:pt idx="2">
                  <c:v>0.09</c:v>
                </c:pt>
                <c:pt idx="3">
                  <c:v>0.09</c:v>
                </c:pt>
                <c:pt idx="4">
                  <c:v>0.13</c:v>
                </c:pt>
                <c:pt idx="5">
                  <c:v>0.15</c:v>
                </c:pt>
                <c:pt idx="6">
                  <c:v>0.25</c:v>
                </c:pt>
                <c:pt idx="7">
                  <c:v>0.54</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30125888"/>
        <c:axId val="630128240"/>
      </c:barChart>
      <c:catAx>
        <c:axId val="63012588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28240"/>
        <c:crosses val="autoZero"/>
        <c:auto val="1"/>
        <c:lblAlgn val="ctr"/>
        <c:lblOffset val="100"/>
        <c:noMultiLvlLbl val="0"/>
      </c:catAx>
      <c:valAx>
        <c:axId val="630128240"/>
        <c:scaling>
          <c:orientation val="minMax"/>
          <c:max val="0.54"/>
          <c:min val="1.0000000000000002E-2"/>
        </c:scaling>
        <c:delete val="1"/>
        <c:axPos val="b"/>
        <c:numFmt formatCode="0%" sourceLinked="1"/>
        <c:majorTickMark val="out"/>
        <c:minorTickMark val="none"/>
        <c:tickLblPos val="nextTo"/>
        <c:crossAx val="630125888"/>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4634304732527114E-3"/>
          <c:y val="3.2348133327564851E-2"/>
          <c:w val="0.97963310769621093"/>
          <c:h val="0.78618277808443982"/>
        </c:manualLayout>
      </c:layout>
      <c:barChart>
        <c:barDir val="col"/>
        <c:grouping val="clustered"/>
        <c:varyColors val="0"/>
        <c:ser>
          <c:idx val="0"/>
          <c:order val="0"/>
          <c:tx>
            <c:strRef>
              <c:f>Sheet1!$B$1</c:f>
              <c:strCache>
                <c:ptCount val="1"/>
                <c:pt idx="0">
                  <c:v>A18+</c:v>
                </c:pt>
              </c:strCache>
            </c:strRef>
          </c:tx>
          <c:spPr>
            <a:solidFill>
              <a:schemeClr val="tx2">
                <a:lumMod val="20000"/>
                <a:lumOff val="80000"/>
              </a:schemeClr>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4444FF"/>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4293-9D44-B555-E60576681B6B}"/>
              </c:ext>
            </c:extLst>
          </c:dPt>
          <c:dPt>
            <c:idx val="1"/>
            <c:invertIfNegative val="0"/>
            <c:bubble3D val="0"/>
            <c:spPr>
              <a:solidFill>
                <a:srgbClr val="0A0A8D"/>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4293-9D44-B555-E60576681B6B}"/>
              </c:ext>
            </c:extLst>
          </c:dPt>
          <c:dPt>
            <c:idx val="2"/>
            <c:invertIfNegative val="0"/>
            <c:bubble3D val="0"/>
            <c:spPr>
              <a:solidFill>
                <a:srgbClr val="BCFC1A"/>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4293-9D44-B555-E60576681B6B}"/>
              </c:ext>
            </c:extLst>
          </c:dPt>
          <c:dPt>
            <c:idx val="3"/>
            <c:invertIfNegative val="0"/>
            <c:bubble3D val="0"/>
            <c:spPr>
              <a:solidFill>
                <a:srgbClr val="5C8C3C"/>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4293-9D44-B555-E60576681B6B}"/>
              </c:ext>
            </c:extLst>
          </c:dPt>
          <c:dPt>
            <c:idx val="4"/>
            <c:invertIfNegative val="0"/>
            <c:bubble3D val="0"/>
            <c:spPr>
              <a:solidFill>
                <a:srgbClr val="FFAFFF"/>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4293-9D44-B555-E60576681B6B}"/>
              </c:ext>
            </c:extLst>
          </c:dPt>
          <c:dPt>
            <c:idx val="5"/>
            <c:invertIfNegative val="0"/>
            <c:bubble3D val="0"/>
            <c:spPr>
              <a:solidFill>
                <a:srgbClr val="8B8B8B"/>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4293-9D44-B555-E60576681B6B}"/>
              </c:ext>
            </c:extLst>
          </c:dPt>
          <c:dPt>
            <c:idx val="6"/>
            <c:invertIfNegative val="0"/>
            <c:bubble3D val="0"/>
            <c:spPr>
              <a:solidFill>
                <a:srgbClr val="B2E5FC"/>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4293-9D44-B555-E60576681B6B}"/>
              </c:ext>
            </c:extLst>
          </c:dPt>
          <c:dPt>
            <c:idx val="7"/>
            <c:invertIfNegative val="0"/>
            <c:bubble3D val="0"/>
            <c:spPr>
              <a:solidFill>
                <a:srgbClr val="FF730A"/>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4293-9D44-B555-E60576681B6B}"/>
              </c:ext>
            </c:extLst>
          </c:dPt>
          <c:dPt>
            <c:idx val="8"/>
            <c:invertIfNegative val="0"/>
            <c:bubble3D val="0"/>
            <c:spPr>
              <a:solidFill>
                <a:srgbClr val="B25E3C"/>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4293-9D44-B555-E60576681B6B}"/>
              </c:ext>
            </c:extLst>
          </c:dPt>
          <c:dPt>
            <c:idx val="9"/>
            <c:invertIfNegative val="0"/>
            <c:bubble3D val="0"/>
            <c:spPr>
              <a:solidFill>
                <a:srgbClr val="95A9FD"/>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4293-9D44-B555-E60576681B6B}"/>
              </c:ext>
            </c:extLst>
          </c:dPt>
          <c:dPt>
            <c:idx val="10"/>
            <c:invertIfNegative val="0"/>
            <c:bubble3D val="0"/>
            <c:spPr>
              <a:solidFill>
                <a:srgbClr val="CBCBCB"/>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4293-9D44-B555-E60576681B6B}"/>
              </c:ext>
            </c:extLst>
          </c:dPt>
          <c:dPt>
            <c:idx val="11"/>
            <c:invertIfNegative val="0"/>
            <c:bubble3D val="0"/>
            <c:spPr>
              <a:solidFill>
                <a:srgbClr val="E50073"/>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4293-9D44-B555-E60576681B6B}"/>
              </c:ext>
            </c:extLst>
          </c:dPt>
          <c:dPt>
            <c:idx val="12"/>
            <c:invertIfNegative val="0"/>
            <c:bubble3D val="0"/>
            <c:spPr>
              <a:solidFill>
                <a:srgbClr val="9F5FCF"/>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9-4293-9D44-B555-E60576681B6B}"/>
              </c:ext>
            </c:extLst>
          </c:dPt>
          <c:dPt>
            <c:idx val="13"/>
            <c:invertIfNegative val="0"/>
            <c:bubble3D val="0"/>
            <c:spPr>
              <a:solidFill>
                <a:srgbClr val="FF0000"/>
              </a:solidFill>
              <a:ln w="19050">
                <a:solidFill>
                  <a:sysClr val="windowText" lastClr="000000"/>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B-4293-9D44-B555-E60576681B6B}"/>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Local Broadcast 
TV News</c:v>
                </c:pt>
                <c:pt idx="1">
                  <c:v>Network 
Broadcast 
TV News</c:v>
                </c:pt>
                <c:pt idx="2">
                  <c:v>Government websites</c:v>
                </c:pt>
                <c:pt idx="3">
                  <c:v>Local 
Newspapers</c:v>
                </c:pt>
                <c:pt idx="4">
                  <c:v>Radio 
Stations</c:v>
                </c:pt>
                <c:pt idx="5">
                  <c:v>Cable 
News 
Channels</c:v>
                </c:pt>
                <c:pt idx="6">
                  <c:v>Local 
TV News 
Websites/Apps</c:v>
                </c:pt>
                <c:pt idx="7">
                  <c:v>National Newspapers</c:v>
                </c:pt>
                <c:pt idx="8">
                  <c:v>National/Local Newspapers Websites/
Apps</c:v>
                </c:pt>
                <c:pt idx="9">
                  <c:v>Network Broadcast TV News Websites/Apps </c:v>
                </c:pt>
                <c:pt idx="10">
                  <c:v>Cable TV News Websites/
Apps</c:v>
                </c:pt>
                <c:pt idx="11">
                  <c:v>Radio 
Stations Websites/
Apps </c:v>
                </c:pt>
                <c:pt idx="12">
                  <c:v>All Other 
Internet News 
Websites/Apps</c:v>
                </c:pt>
                <c:pt idx="13">
                  <c:v>Social 
Media</c:v>
                </c:pt>
              </c:strCache>
            </c:strRef>
          </c:cat>
          <c:val>
            <c:numRef>
              <c:f>Sheet1!$B$2:$B$15</c:f>
              <c:numCache>
                <c:formatCode>0%</c:formatCode>
                <c:ptCount val="14"/>
                <c:pt idx="0">
                  <c:v>0.83</c:v>
                </c:pt>
                <c:pt idx="1">
                  <c:v>0.78</c:v>
                </c:pt>
                <c:pt idx="2">
                  <c:v>0.76</c:v>
                </c:pt>
                <c:pt idx="3">
                  <c:v>0.76</c:v>
                </c:pt>
                <c:pt idx="4">
                  <c:v>0.74</c:v>
                </c:pt>
                <c:pt idx="5">
                  <c:v>0.71</c:v>
                </c:pt>
                <c:pt idx="6">
                  <c:v>0.71</c:v>
                </c:pt>
                <c:pt idx="7">
                  <c:v>0.7</c:v>
                </c:pt>
                <c:pt idx="8">
                  <c:v>0.7</c:v>
                </c:pt>
                <c:pt idx="9">
                  <c:v>0.69</c:v>
                </c:pt>
                <c:pt idx="10">
                  <c:v>0.67</c:v>
                </c:pt>
                <c:pt idx="11">
                  <c:v>0.65</c:v>
                </c:pt>
                <c:pt idx="12">
                  <c:v>0.59</c:v>
                </c:pt>
                <c:pt idx="13">
                  <c:v>0.45</c:v>
                </c:pt>
              </c:numCache>
            </c:numRef>
          </c:val>
          <c:extLst>
            <c:ext xmlns:c16="http://schemas.microsoft.com/office/drawing/2014/chart" uri="{C3380CC4-5D6E-409C-BE32-E72D297353CC}">
              <c16:uniqueId val="{0000001C-4293-9D44-B555-E60576681B6B}"/>
            </c:ext>
          </c:extLst>
        </c:ser>
        <c:dLbls>
          <c:showLegendKey val="0"/>
          <c:showVal val="0"/>
          <c:showCatName val="0"/>
          <c:showSerName val="0"/>
          <c:showPercent val="0"/>
          <c:showBubbleSize val="0"/>
        </c:dLbls>
        <c:gapWidth val="60"/>
        <c:axId val="634636544"/>
        <c:axId val="634634192"/>
      </c:barChart>
      <c:catAx>
        <c:axId val="634636544"/>
        <c:scaling>
          <c:orientation val="minMax"/>
        </c:scaling>
        <c:delete val="0"/>
        <c:axPos val="b"/>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34634192"/>
        <c:crosses val="autoZero"/>
        <c:auto val="1"/>
        <c:lblAlgn val="ctr"/>
        <c:lblOffset val="100"/>
        <c:noMultiLvlLbl val="0"/>
      </c:catAx>
      <c:valAx>
        <c:axId val="634634192"/>
        <c:scaling>
          <c:orientation val="minMax"/>
        </c:scaling>
        <c:delete val="1"/>
        <c:axPos val="l"/>
        <c:numFmt formatCode="0%" sourceLinked="1"/>
        <c:majorTickMark val="none"/>
        <c:minorTickMark val="none"/>
        <c:tickLblPos val="none"/>
        <c:crossAx val="634636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68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15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Cable TV news</c:v>
                </c:pt>
                <c:pt idx="2">
                  <c:v>Local broadcast 
TV news web/apps</c:v>
                </c:pt>
                <c:pt idx="3">
                  <c:v>Radio stations</c:v>
                </c:pt>
                <c:pt idx="4">
                  <c:v>Government 
websites</c:v>
                </c:pt>
                <c:pt idx="5">
                  <c:v>Local newspapers</c:v>
                </c:pt>
                <c:pt idx="6">
                  <c:v>Natn'l broadcast 
network TV news</c:v>
                </c:pt>
                <c:pt idx="7">
                  <c:v>Local broadcast 
TV news   </c:v>
                </c:pt>
              </c:strCache>
            </c:strRef>
          </c:cat>
          <c:val>
            <c:numRef>
              <c:f>Sheet1!$B$2:$B$9</c:f>
              <c:numCache>
                <c:formatCode>0%</c:formatCode>
                <c:ptCount val="8"/>
                <c:pt idx="0">
                  <c:v>0.54</c:v>
                </c:pt>
                <c:pt idx="1">
                  <c:v>0.73</c:v>
                </c:pt>
                <c:pt idx="2">
                  <c:v>0.75</c:v>
                </c:pt>
                <c:pt idx="3">
                  <c:v>0.75</c:v>
                </c:pt>
                <c:pt idx="4">
                  <c:v>0.78</c:v>
                </c:pt>
                <c:pt idx="5">
                  <c:v>0.79</c:v>
                </c:pt>
                <c:pt idx="6">
                  <c:v>0.81</c:v>
                </c:pt>
                <c:pt idx="7">
                  <c:v>0.83</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631481944"/>
        <c:axId val="631481160"/>
      </c:barChart>
      <c:catAx>
        <c:axId val="631481944"/>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1481160"/>
        <c:crosses val="autoZero"/>
        <c:auto val="1"/>
        <c:lblAlgn val="ctr"/>
        <c:lblOffset val="100"/>
        <c:noMultiLvlLbl val="0"/>
      </c:catAx>
      <c:valAx>
        <c:axId val="631481160"/>
        <c:scaling>
          <c:orientation val="minMax"/>
          <c:max val="1.1000000000000001"/>
          <c:min val="0"/>
        </c:scaling>
        <c:delete val="1"/>
        <c:axPos val="b"/>
        <c:numFmt formatCode="0%" sourceLinked="1"/>
        <c:majorTickMark val="out"/>
        <c:minorTickMark val="none"/>
        <c:tickLblPos val="nextTo"/>
        <c:crossAx val="631481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31482728"/>
        <c:axId val="631479984"/>
      </c:barChart>
      <c:catAx>
        <c:axId val="63148272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1479984"/>
        <c:crosses val="autoZero"/>
        <c:auto val="1"/>
        <c:lblAlgn val="ctr"/>
        <c:lblOffset val="100"/>
        <c:noMultiLvlLbl val="0"/>
      </c:catAx>
      <c:valAx>
        <c:axId val="631479984"/>
        <c:scaling>
          <c:orientation val="minMax"/>
          <c:max val="1.1000000000000001"/>
          <c:min val="0"/>
        </c:scaling>
        <c:delete val="1"/>
        <c:axPos val="b"/>
        <c:numFmt formatCode="General" sourceLinked="1"/>
        <c:majorTickMark val="out"/>
        <c:minorTickMark val="none"/>
        <c:tickLblPos val="nextTo"/>
        <c:crossAx val="6314827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34627874905467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79787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BDFD1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67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16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Cable TV news</c:v>
                </c:pt>
                <c:pt idx="2">
                  <c:v>Local broadcast TV 
news web/apps</c:v>
                </c:pt>
                <c:pt idx="3">
                  <c:v>Government 
websites</c:v>
                </c:pt>
                <c:pt idx="4">
                  <c:v>Radio stations</c:v>
                </c:pt>
                <c:pt idx="5">
                  <c:v>Local newspapers</c:v>
                </c:pt>
                <c:pt idx="6">
                  <c:v>Natn'l broadcast 
network TV news</c:v>
                </c:pt>
                <c:pt idx="7">
                  <c:v>Local broadcast 
TV news    </c:v>
                </c:pt>
              </c:strCache>
            </c:strRef>
          </c:cat>
          <c:val>
            <c:numRef>
              <c:f>Sheet1!$B$2:$B$9</c:f>
              <c:numCache>
                <c:formatCode>0%</c:formatCode>
                <c:ptCount val="8"/>
                <c:pt idx="0">
                  <c:v>0.37</c:v>
                </c:pt>
                <c:pt idx="1">
                  <c:v>0.71</c:v>
                </c:pt>
                <c:pt idx="2">
                  <c:v>0.71</c:v>
                </c:pt>
                <c:pt idx="3">
                  <c:v>0.76</c:v>
                </c:pt>
                <c:pt idx="4">
                  <c:v>0.77</c:v>
                </c:pt>
                <c:pt idx="5">
                  <c:v>0.77</c:v>
                </c:pt>
                <c:pt idx="6">
                  <c:v>0.77</c:v>
                </c:pt>
                <c:pt idx="7">
                  <c:v>0.84</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31480376"/>
        <c:axId val="631483512"/>
      </c:barChart>
      <c:catAx>
        <c:axId val="63148037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1483512"/>
        <c:crosses val="autoZero"/>
        <c:auto val="1"/>
        <c:lblAlgn val="ctr"/>
        <c:lblOffset val="100"/>
        <c:noMultiLvlLbl val="0"/>
      </c:catAx>
      <c:valAx>
        <c:axId val="631483512"/>
        <c:scaling>
          <c:orientation val="minMax"/>
          <c:max val="1.1000000000000001"/>
          <c:min val="0"/>
        </c:scaling>
        <c:delete val="1"/>
        <c:axPos val="b"/>
        <c:numFmt formatCode="0%" sourceLinked="1"/>
        <c:majorTickMark val="out"/>
        <c:minorTickMark val="none"/>
        <c:tickLblPos val="nextTo"/>
        <c:crossAx val="631480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62876462476089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E05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787976"/>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C9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68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BDFC1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3333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Pt>
            <c:idx val="7"/>
            <c:invertIfNegative val="0"/>
            <c:bubble3D val="0"/>
            <c:spPr>
              <a:solidFill>
                <a:srgbClr val="15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E-3316-1644-9072-3938FA8073E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Radio stations</c:v>
                </c:pt>
                <c:pt idx="2">
                  <c:v>Cable TV news</c:v>
                </c:pt>
                <c:pt idx="3">
                  <c:v>Local broadcast 
TV station web/apps</c:v>
                </c:pt>
                <c:pt idx="4">
                  <c:v>Local newspapers</c:v>
                </c:pt>
                <c:pt idx="5">
                  <c:v>Government 
websites</c:v>
                </c:pt>
                <c:pt idx="6">
                  <c:v>Local broadcast 
TV news</c:v>
                </c:pt>
                <c:pt idx="7">
                  <c:v>Natn'l broadcast 
network TV news</c:v>
                </c:pt>
              </c:strCache>
            </c:strRef>
          </c:cat>
          <c:val>
            <c:numRef>
              <c:f>Sheet1!$B$2:$B$9</c:f>
              <c:numCache>
                <c:formatCode>0%</c:formatCode>
                <c:ptCount val="8"/>
                <c:pt idx="0">
                  <c:v>0.63</c:v>
                </c:pt>
                <c:pt idx="1">
                  <c:v>0.68</c:v>
                </c:pt>
                <c:pt idx="2">
                  <c:v>0.71</c:v>
                </c:pt>
                <c:pt idx="3">
                  <c:v>0.71</c:v>
                </c:pt>
                <c:pt idx="4">
                  <c:v>0.73</c:v>
                </c:pt>
                <c:pt idx="5">
                  <c:v>0.77</c:v>
                </c:pt>
                <c:pt idx="6">
                  <c:v>0.81</c:v>
                </c:pt>
                <c:pt idx="7">
                  <c:v>0.82</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35712768"/>
        <c:axId val="635719432"/>
      </c:barChart>
      <c:catAx>
        <c:axId val="63571276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5719432"/>
        <c:crosses val="autoZero"/>
        <c:auto val="1"/>
        <c:lblAlgn val="ctr"/>
        <c:lblOffset val="100"/>
        <c:noMultiLvlLbl val="0"/>
      </c:catAx>
      <c:valAx>
        <c:axId val="635719432"/>
        <c:scaling>
          <c:orientation val="minMax"/>
          <c:max val="1.1000000000000001"/>
          <c:min val="0"/>
        </c:scaling>
        <c:delete val="1"/>
        <c:axPos val="b"/>
        <c:numFmt formatCode="0%" sourceLinked="1"/>
        <c:majorTickMark val="out"/>
        <c:minorTickMark val="none"/>
        <c:tickLblPos val="nextTo"/>
        <c:crossAx val="6357127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646918234046606"/>
          <c:y val="0.11995293570712033"/>
          <c:w val="0.77168198714920599"/>
          <c:h val="0.84482699939417449"/>
        </c:manualLayout>
      </c:layout>
      <c:barChart>
        <c:barDir val="bar"/>
        <c:grouping val="stacked"/>
        <c:varyColors val="0"/>
        <c:ser>
          <c:idx val="0"/>
          <c:order val="0"/>
          <c:tx>
            <c:strRef>
              <c:f>Sheet1!$B$1</c:f>
              <c:strCache>
                <c:ptCount val="1"/>
                <c:pt idx="0">
                  <c:v>Dramatically</c:v>
                </c:pt>
              </c:strCache>
            </c:strRef>
          </c:tx>
          <c:spPr>
            <a:solidFill>
              <a:srgbClr val="3333FF"/>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City/Urban</c:v>
                </c:pt>
                <c:pt idx="1">
                  <c:v>Suburban</c:v>
                </c:pt>
                <c:pt idx="2">
                  <c:v>Rural</c:v>
                </c:pt>
              </c:strCache>
            </c:strRef>
          </c:cat>
          <c:val>
            <c:numRef>
              <c:f>Sheet1!$B$2:$B$4</c:f>
              <c:numCache>
                <c:formatCode>0%</c:formatCode>
                <c:ptCount val="3"/>
                <c:pt idx="0">
                  <c:v>0.39</c:v>
                </c:pt>
                <c:pt idx="1">
                  <c:v>0.31</c:v>
                </c:pt>
                <c:pt idx="2">
                  <c:v>0.24</c:v>
                </c:pt>
              </c:numCache>
            </c:numRef>
          </c:val>
          <c:extLst>
            <c:ext xmlns:c16="http://schemas.microsoft.com/office/drawing/2014/chart" uri="{C3380CC4-5D6E-409C-BE32-E72D297353CC}">
              <c16:uniqueId val="{00000000-E3AE-9A46-BD31-C0B84B2BC5A8}"/>
            </c:ext>
          </c:extLst>
        </c:ser>
        <c:ser>
          <c:idx val="1"/>
          <c:order val="1"/>
          <c:tx>
            <c:strRef>
              <c:f>Sheet1!$C$1</c:f>
              <c:strCache>
                <c:ptCount val="1"/>
                <c:pt idx="0">
                  <c:v>Quite a bit</c:v>
                </c:pt>
              </c:strCache>
            </c:strRef>
          </c:tx>
          <c:spPr>
            <a:solidFill>
              <a:srgbClr val="A1BBDB"/>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effectLst>
                      <a:outerShdw blurRad="50800" dist="25400" algn="ctr" rotWithShape="0">
                        <a:schemeClr val="bg1"/>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City/Urban</c:v>
                </c:pt>
                <c:pt idx="1">
                  <c:v>Suburban</c:v>
                </c:pt>
                <c:pt idx="2">
                  <c:v>Rural</c:v>
                </c:pt>
              </c:strCache>
            </c:strRef>
          </c:cat>
          <c:val>
            <c:numRef>
              <c:f>Sheet1!$C$2:$C$4</c:f>
              <c:numCache>
                <c:formatCode>0%</c:formatCode>
                <c:ptCount val="3"/>
                <c:pt idx="0">
                  <c:v>0.33</c:v>
                </c:pt>
                <c:pt idx="1">
                  <c:v>0.38</c:v>
                </c:pt>
                <c:pt idx="2">
                  <c:v>0.38</c:v>
                </c:pt>
              </c:numCache>
            </c:numRef>
          </c:val>
          <c:extLst>
            <c:ext xmlns:c16="http://schemas.microsoft.com/office/drawing/2014/chart" uri="{C3380CC4-5D6E-409C-BE32-E72D297353CC}">
              <c16:uniqueId val="{00000001-E3AE-9A46-BD31-C0B84B2BC5A8}"/>
            </c:ext>
          </c:extLst>
        </c:ser>
        <c:dLbls>
          <c:showLegendKey val="0"/>
          <c:showVal val="0"/>
          <c:showCatName val="0"/>
          <c:showSerName val="0"/>
          <c:showPercent val="0"/>
          <c:showBubbleSize val="0"/>
        </c:dLbls>
        <c:gapWidth val="70"/>
        <c:overlap val="100"/>
        <c:axId val="350466432"/>
        <c:axId val="1742272"/>
      </c:barChart>
      <c:catAx>
        <c:axId val="35046643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1742272"/>
        <c:crosses val="autoZero"/>
        <c:auto val="1"/>
        <c:lblAlgn val="ctr"/>
        <c:lblOffset val="100"/>
        <c:noMultiLvlLbl val="0"/>
      </c:catAx>
      <c:valAx>
        <c:axId val="1742272"/>
        <c:scaling>
          <c:orientation val="minMax"/>
        </c:scaling>
        <c:delete val="1"/>
        <c:axPos val="t"/>
        <c:numFmt formatCode="0%" sourceLinked="1"/>
        <c:majorTickMark val="none"/>
        <c:minorTickMark val="none"/>
        <c:tickLblPos val="nextTo"/>
        <c:crossAx val="350466432"/>
        <c:crosses val="autoZero"/>
        <c:crossBetween val="between"/>
      </c:valAx>
      <c:spPr>
        <a:noFill/>
        <a:ln>
          <a:noFill/>
        </a:ln>
        <a:effectLst/>
      </c:spPr>
    </c:plotArea>
    <c:legend>
      <c:legendPos val="t"/>
      <c:layout>
        <c:manualLayout>
          <c:xMode val="edge"/>
          <c:yMode val="edge"/>
          <c:x val="0.32548689660321745"/>
          <c:y val="4.8027361225506993E-2"/>
          <c:w val="0.33848997930806102"/>
          <c:h val="6.552192631821240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4">
    <c:autoUpdate val="0"/>
  </c:externalData>
  <c:userShapes r:id="rId5"/>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34635368"/>
        <c:axId val="634636152"/>
      </c:barChart>
      <c:catAx>
        <c:axId val="63463536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4636152"/>
        <c:crosses val="autoZero"/>
        <c:auto val="1"/>
        <c:lblAlgn val="ctr"/>
        <c:lblOffset val="100"/>
        <c:noMultiLvlLbl val="0"/>
      </c:catAx>
      <c:valAx>
        <c:axId val="634636152"/>
        <c:scaling>
          <c:orientation val="minMax"/>
          <c:max val="1.1000000000000001"/>
          <c:min val="0"/>
        </c:scaling>
        <c:delete val="1"/>
        <c:axPos val="b"/>
        <c:numFmt formatCode="General" sourceLinked="1"/>
        <c:majorTickMark val="out"/>
        <c:minorTickMark val="none"/>
        <c:tickLblPos val="nextTo"/>
        <c:crossAx val="6346353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34627874905467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79787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67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BBFD1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16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Cable TV news</c:v>
                </c:pt>
                <c:pt idx="2">
                  <c:v>Local broadcast TV 
news web/apps</c:v>
                </c:pt>
                <c:pt idx="3">
                  <c:v>Radio stations</c:v>
                </c:pt>
                <c:pt idx="4">
                  <c:v>Local newspapers</c:v>
                </c:pt>
                <c:pt idx="5">
                  <c:v>Government 
websites</c:v>
                </c:pt>
                <c:pt idx="6">
                  <c:v>Natn'l broadcast 
network TV news</c:v>
                </c:pt>
                <c:pt idx="7">
                  <c:v>Local broadcast 
TV news    </c:v>
                </c:pt>
              </c:strCache>
            </c:strRef>
          </c:cat>
          <c:val>
            <c:numRef>
              <c:f>Sheet1!$B$2:$B$9</c:f>
              <c:numCache>
                <c:formatCode>0%</c:formatCode>
                <c:ptCount val="8"/>
                <c:pt idx="0">
                  <c:v>0.38</c:v>
                </c:pt>
                <c:pt idx="1">
                  <c:v>0.7</c:v>
                </c:pt>
                <c:pt idx="2">
                  <c:v>0.7</c:v>
                </c:pt>
                <c:pt idx="3">
                  <c:v>0.74</c:v>
                </c:pt>
                <c:pt idx="4">
                  <c:v>0.76</c:v>
                </c:pt>
                <c:pt idx="5">
                  <c:v>0.76</c:v>
                </c:pt>
                <c:pt idx="6">
                  <c:v>0.77</c:v>
                </c:pt>
                <c:pt idx="7">
                  <c:v>0.83</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34640072"/>
        <c:axId val="634632624"/>
      </c:barChart>
      <c:catAx>
        <c:axId val="634640072"/>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4632624"/>
        <c:crosses val="autoZero"/>
        <c:auto val="1"/>
        <c:lblAlgn val="ctr"/>
        <c:lblOffset val="100"/>
        <c:noMultiLvlLbl val="0"/>
      </c:catAx>
      <c:valAx>
        <c:axId val="634632624"/>
        <c:scaling>
          <c:orientation val="minMax"/>
          <c:max val="1.1000000000000001"/>
          <c:min val="0"/>
        </c:scaling>
        <c:delete val="1"/>
        <c:axPos val="b"/>
        <c:numFmt formatCode="0%" sourceLinked="1"/>
        <c:majorTickMark val="out"/>
        <c:minorTickMark val="none"/>
        <c:tickLblPos val="nextTo"/>
        <c:crossAx val="6346400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62876462476089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3807-4028-B49F-A8C4D5A3A118}"/>
              </c:ext>
            </c:extLst>
          </c:dPt>
          <c:dPt>
            <c:idx val="1"/>
            <c:invertIfNegative val="0"/>
            <c:bubble3D val="0"/>
            <c:spPr>
              <a:solidFill>
                <a:srgbClr val="787878"/>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3807-4028-B49F-A8C4D5A3A118}"/>
              </c:ext>
            </c:extLst>
          </c:dPt>
          <c:dPt>
            <c:idx val="2"/>
            <c:invertIfNegative val="0"/>
            <c:bubble3D val="0"/>
            <c:spPr>
              <a:solidFill>
                <a:srgbClr val="CBFF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3807-4028-B49F-A8C4D5A3A118}"/>
              </c:ext>
            </c:extLst>
          </c:dPt>
          <c:dPt>
            <c:idx val="3"/>
            <c:invertIfNegative val="0"/>
            <c:bubble3D val="0"/>
            <c:spPr>
              <a:solidFill>
                <a:srgbClr val="FFBC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3807-4028-B49F-A8C4D5A3A118}"/>
              </c:ext>
            </c:extLst>
          </c:dPt>
          <c:dPt>
            <c:idx val="4"/>
            <c:invertIfNegative val="0"/>
            <c:bubble3D val="0"/>
            <c:spPr>
              <a:solidFill>
                <a:srgbClr val="1515A4"/>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3807-4028-B49F-A8C4D5A3A118}"/>
              </c:ext>
            </c:extLst>
          </c:dPt>
          <c:dPt>
            <c:idx val="5"/>
            <c:invertIfNegative val="0"/>
            <c:bubble3D val="0"/>
            <c:spPr>
              <a:solidFill>
                <a:srgbClr val="BAFD14"/>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3807-4028-B49F-A8C4D5A3A118}"/>
              </c:ext>
            </c:extLst>
          </c:dPt>
          <c:dPt>
            <c:idx val="6"/>
            <c:invertIfNegative val="0"/>
            <c:bubble3D val="0"/>
            <c:spPr>
              <a:solidFill>
                <a:srgbClr val="669544"/>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3807-4028-B49F-A8C4D5A3A118}"/>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Cable TV news</c:v>
                </c:pt>
                <c:pt idx="2">
                  <c:v>Local broadcast TV 
news web/apps</c:v>
                </c:pt>
                <c:pt idx="3">
                  <c:v>Radio stations</c:v>
                </c:pt>
                <c:pt idx="4">
                  <c:v>Natn'l broadcast 
network TV news</c:v>
                </c:pt>
                <c:pt idx="5">
                  <c:v>Government 
websites</c:v>
                </c:pt>
                <c:pt idx="6">
                  <c:v>Local newspapers</c:v>
                </c:pt>
                <c:pt idx="7">
                  <c:v>Local broadcast 
TV news</c:v>
                </c:pt>
              </c:strCache>
            </c:strRef>
          </c:cat>
          <c:val>
            <c:numRef>
              <c:f>Sheet1!$B$2:$B$9</c:f>
              <c:numCache>
                <c:formatCode>0%</c:formatCode>
                <c:ptCount val="8"/>
                <c:pt idx="0">
                  <c:v>0.39</c:v>
                </c:pt>
                <c:pt idx="1">
                  <c:v>0.67</c:v>
                </c:pt>
                <c:pt idx="2">
                  <c:v>0.67</c:v>
                </c:pt>
                <c:pt idx="3">
                  <c:v>0.71</c:v>
                </c:pt>
                <c:pt idx="4">
                  <c:v>0.71</c:v>
                </c:pt>
                <c:pt idx="5">
                  <c:v>0.73</c:v>
                </c:pt>
                <c:pt idx="6">
                  <c:v>0.73</c:v>
                </c:pt>
                <c:pt idx="7">
                  <c:v>0.81</c:v>
                </c:pt>
              </c:numCache>
            </c:numRef>
          </c:val>
          <c:extLst>
            <c:ext xmlns:c16="http://schemas.microsoft.com/office/drawing/2014/chart" uri="{C3380CC4-5D6E-409C-BE32-E72D297353CC}">
              <c16:uniqueId val="{0000000E-3807-4028-B49F-A8C4D5A3A118}"/>
            </c:ext>
          </c:extLst>
        </c:ser>
        <c:dLbls>
          <c:showLegendKey val="0"/>
          <c:showVal val="0"/>
          <c:showCatName val="0"/>
          <c:showSerName val="0"/>
          <c:showPercent val="0"/>
          <c:showBubbleSize val="0"/>
        </c:dLbls>
        <c:gapWidth val="72"/>
        <c:axId val="630129808"/>
        <c:axId val="630130200"/>
      </c:barChart>
      <c:catAx>
        <c:axId val="63012980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0130200"/>
        <c:crosses val="autoZero"/>
        <c:auto val="1"/>
        <c:lblAlgn val="ctr"/>
        <c:lblOffset val="100"/>
        <c:noMultiLvlLbl val="0"/>
      </c:catAx>
      <c:valAx>
        <c:axId val="630130200"/>
        <c:scaling>
          <c:orientation val="minMax"/>
          <c:max val="1.1000000000000001"/>
          <c:min val="0"/>
        </c:scaling>
        <c:delete val="1"/>
        <c:axPos val="b"/>
        <c:numFmt formatCode="0%" sourceLinked="1"/>
        <c:majorTickMark val="out"/>
        <c:minorTickMark val="none"/>
        <c:tickLblPos val="nextTo"/>
        <c:crossAx val="6301298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chemeClr val="accent3"/>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4DFC-40D5-BA7D-44D738336063}"/>
              </c:ext>
            </c:extLst>
          </c:dPt>
          <c:dPt>
            <c:idx val="1"/>
            <c:invertIfNegative val="0"/>
            <c:bubble3D val="0"/>
            <c:spPr>
              <a:solidFill>
                <a:srgbClr val="CBFFFE"/>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4DFC-40D5-BA7D-44D738336063}"/>
              </c:ext>
            </c:extLst>
          </c:dPt>
          <c:dPt>
            <c:idx val="2"/>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4DFC-40D5-BA7D-44D738336063}"/>
              </c:ext>
            </c:extLst>
          </c:dPt>
          <c:dPt>
            <c:idx val="3"/>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4DFC-40D5-BA7D-44D738336063}"/>
              </c:ext>
            </c:extLst>
          </c:dPt>
          <c:dPt>
            <c:idx val="4"/>
            <c:invertIfNegative val="0"/>
            <c:bubble3D val="0"/>
            <c:spPr>
              <a:solidFill>
                <a:srgbClr val="BCFC1A"/>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4DFC-40D5-BA7D-44D738336063}"/>
              </c:ext>
            </c:extLst>
          </c:dPt>
          <c:dPt>
            <c:idx val="5"/>
            <c:invertIfNegative val="0"/>
            <c:bubble3D val="0"/>
            <c:spPr>
              <a:solidFill>
                <a:srgbClr val="689642"/>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4DFC-40D5-BA7D-44D738336063}"/>
              </c:ext>
            </c:extLst>
          </c:dPt>
          <c:dPt>
            <c:idx val="6"/>
            <c:invertIfNegative val="0"/>
            <c:bubble3D val="0"/>
            <c:spPr>
              <a:solidFill>
                <a:srgbClr val="1515A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4DFC-40D5-BA7D-44D738336063}"/>
              </c:ext>
            </c:extLst>
          </c:dPt>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Social media</c:v>
                </c:pt>
                <c:pt idx="1">
                  <c:v>Local broadcast 
TV news web/apps</c:v>
                </c:pt>
                <c:pt idx="2">
                  <c:v>Cable TV news</c:v>
                </c:pt>
                <c:pt idx="3">
                  <c:v>Radio stations</c:v>
                </c:pt>
                <c:pt idx="4">
                  <c:v>Government 
websites</c:v>
                </c:pt>
                <c:pt idx="5">
                  <c:v>Local newspapers</c:v>
                </c:pt>
                <c:pt idx="6">
                  <c:v>Natn'l broadcast 
network TV news</c:v>
                </c:pt>
                <c:pt idx="7">
                  <c:v>Local broadcast 
TV news   </c:v>
                </c:pt>
              </c:strCache>
            </c:strRef>
          </c:cat>
          <c:val>
            <c:numRef>
              <c:f>Sheet1!$B$2:$B$9</c:f>
              <c:numCache>
                <c:formatCode>0%</c:formatCode>
                <c:ptCount val="8"/>
                <c:pt idx="0">
                  <c:v>0.56999999999999995</c:v>
                </c:pt>
                <c:pt idx="1">
                  <c:v>0.74</c:v>
                </c:pt>
                <c:pt idx="2">
                  <c:v>0.75</c:v>
                </c:pt>
                <c:pt idx="3">
                  <c:v>0.75</c:v>
                </c:pt>
                <c:pt idx="4">
                  <c:v>0.78</c:v>
                </c:pt>
                <c:pt idx="5">
                  <c:v>0.78</c:v>
                </c:pt>
                <c:pt idx="6">
                  <c:v>0.84</c:v>
                </c:pt>
                <c:pt idx="7">
                  <c:v>0.84</c:v>
                </c:pt>
              </c:numCache>
            </c:numRef>
          </c:val>
          <c:extLst>
            <c:ext xmlns:c16="http://schemas.microsoft.com/office/drawing/2014/chart" uri="{C3380CC4-5D6E-409C-BE32-E72D297353CC}">
              <c16:uniqueId val="{0000000E-4DFC-40D5-BA7D-44D738336063}"/>
            </c:ext>
          </c:extLst>
        </c:ser>
        <c:dLbls>
          <c:showLegendKey val="0"/>
          <c:showVal val="0"/>
          <c:showCatName val="0"/>
          <c:showSerName val="0"/>
          <c:showPercent val="0"/>
          <c:showBubbleSize val="0"/>
        </c:dLbls>
        <c:gapWidth val="72"/>
        <c:axId val="397381960"/>
        <c:axId val="634633408"/>
      </c:barChart>
      <c:catAx>
        <c:axId val="39738196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4633408"/>
        <c:crosses val="autoZero"/>
        <c:auto val="1"/>
        <c:lblAlgn val="ctr"/>
        <c:lblOffset val="100"/>
        <c:noMultiLvlLbl val="0"/>
      </c:catAx>
      <c:valAx>
        <c:axId val="634633408"/>
        <c:scaling>
          <c:orientation val="minMax"/>
          <c:max val="1.1000000000000001"/>
          <c:min val="0"/>
        </c:scaling>
        <c:delete val="1"/>
        <c:axPos val="b"/>
        <c:numFmt formatCode="0%" sourceLinked="1"/>
        <c:majorTickMark val="out"/>
        <c:minorTickMark val="none"/>
        <c:tickLblPos val="nextTo"/>
        <c:crossAx val="3973819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i="0" baseline="0" dirty="0">
                <a:effectLst/>
              </a:rPr>
              <a:t>% Reached Yesterday</a:t>
            </a:r>
          </a:p>
          <a:p>
            <a:pPr>
              <a:defRPr sz="1600" b="1" i="0" u="none" strike="noStrike" kern="1200" spc="0" baseline="0">
                <a:solidFill>
                  <a:schemeClr val="tx1"/>
                </a:solidFill>
                <a:latin typeface="+mn-lt"/>
                <a:ea typeface="+mn-ea"/>
                <a:cs typeface="+mn-cs"/>
              </a:defRPr>
            </a:pPr>
            <a:r>
              <a:rPr lang="en-US" sz="1600" b="1" i="0" baseline="0" dirty="0">
                <a:effectLst/>
              </a:rPr>
              <a:t> African American</a:t>
            </a:r>
            <a:br>
              <a:rPr lang="en-US" sz="1600" b="1" i="0" baseline="0" dirty="0">
                <a:effectLst/>
              </a:rPr>
            </a:br>
            <a:r>
              <a:rPr lang="en-US" sz="1600" b="1" i="0" baseline="0" dirty="0">
                <a:effectLst/>
              </a:rPr>
              <a:t>Adults 18+</a:t>
            </a:r>
            <a:endParaRPr lang="en-US" sz="1600" dirty="0">
              <a:effectLst/>
            </a:endParaRPr>
          </a:p>
        </c:rich>
      </c:tx>
      <c:layout>
        <c:manualLayout>
          <c:xMode val="edge"/>
          <c:yMode val="edge"/>
          <c:x val="0.65182706328375628"/>
          <c:y val="0.70400650095686512"/>
        </c:manualLayout>
      </c:layout>
      <c:overlay val="0"/>
      <c:spPr>
        <a:noFill/>
        <a:ln>
          <a:noFill/>
        </a:ln>
        <a:effectLst/>
      </c:spPr>
    </c:title>
    <c:autoTitleDeleted val="0"/>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82D7-4749-8F3F-8320F9DDF35A}"/>
              </c:ext>
            </c:extLst>
          </c:dPt>
          <c:dPt>
            <c:idx val="1"/>
            <c:invertIfNegative val="0"/>
            <c:bubble3D val="0"/>
            <c:spPr>
              <a:solidFill>
                <a:srgbClr val="FF000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82D7-4749-8F3F-8320F9DDF35A}"/>
              </c:ext>
            </c:extLst>
          </c:dPt>
          <c:dPt>
            <c:idx val="2"/>
            <c:invertIfNegative val="0"/>
            <c:bubble3D val="0"/>
            <c:spPr>
              <a:solidFill>
                <a:srgbClr val="FFAF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82D7-4749-8F3F-8320F9DDF35A}"/>
              </c:ext>
            </c:extLst>
          </c:dPt>
          <c:dPt>
            <c:idx val="3"/>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82D7-4749-8F3F-8320F9DDF35A}"/>
              </c:ext>
            </c:extLst>
          </c:dPt>
          <c:dPt>
            <c:idx val="4"/>
            <c:invertIfNegative val="0"/>
            <c:bubble3D val="0"/>
            <c:spPr>
              <a:solidFill>
                <a:srgbClr val="FF7C0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82D7-4749-8F3F-8320F9DDF35A}"/>
              </c:ext>
            </c:extLst>
          </c:dPt>
          <c:dPt>
            <c:idx val="5"/>
            <c:invertIfNegative val="0"/>
            <c:bubble3D val="0"/>
            <c:spPr>
              <a:solidFill>
                <a:srgbClr val="B2E5F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82D7-4749-8F3F-8320F9DDF35A}"/>
              </c:ext>
            </c:extLst>
          </c:dPt>
          <c:dPt>
            <c:idx val="6"/>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82D7-4749-8F3F-8320F9DDF35A}"/>
              </c:ext>
            </c:extLst>
          </c:dPt>
          <c:dPt>
            <c:idx val="7"/>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82D7-4749-8F3F-8320F9DDF35A}"/>
              </c:ext>
            </c:extLst>
          </c:dPt>
          <c:dPt>
            <c:idx val="8"/>
            <c:invertIfNegative val="0"/>
            <c:bubble3D val="0"/>
            <c:spPr>
              <a:solidFill>
                <a:srgbClr val="9999F9"/>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82D7-4749-8F3F-8320F9DDF35A}"/>
              </c:ext>
            </c:extLst>
          </c:dPt>
          <c:dPt>
            <c:idx val="9"/>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82D7-4749-8F3F-8320F9DDF35A}"/>
              </c:ext>
            </c:extLst>
          </c:dPt>
          <c:dPt>
            <c:idx val="10"/>
            <c:invertIfNegative val="0"/>
            <c:bubble3D val="0"/>
            <c:spPr>
              <a:solidFill>
                <a:srgbClr val="050505"/>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82D7-4749-8F3F-8320F9DDF35A}"/>
              </c:ext>
            </c:extLst>
          </c:dPt>
          <c:dPt>
            <c:idx val="11"/>
            <c:invertIfNegative val="0"/>
            <c:bubble3D val="0"/>
            <c:spPr>
              <a:solidFill>
                <a:srgbClr val="9F5FC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82D7-4749-8F3F-8320F9DDF35A}"/>
              </c:ext>
            </c:extLst>
          </c:dPt>
          <c:dPt>
            <c:idx val="12"/>
            <c:invertIfNegative val="0"/>
            <c:bubble3D val="0"/>
            <c:spPr>
              <a:solidFill>
                <a:srgbClr val="F3057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9-82D7-4749-8F3F-8320F9DDF35A}"/>
              </c:ext>
            </c:extLst>
          </c:dPt>
          <c:dLbls>
            <c:numFmt formatCode="0%" sourceLinked="0"/>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Broadcast TV</c:v>
                </c:pt>
                <c:pt idx="1">
                  <c:v>Social media</c:v>
                </c:pt>
                <c:pt idx="2">
                  <c:v>Radio</c:v>
                </c:pt>
                <c:pt idx="3">
                  <c:v>Cable TV</c:v>
                </c:pt>
                <c:pt idx="4">
                  <c:v>Newspapers</c:v>
                </c:pt>
                <c:pt idx="5">
                  <c:v>Local broadcast TV stations web/apps</c:v>
                </c:pt>
                <c:pt idx="6">
                  <c:v>Newspaper web/apps</c:v>
                </c:pt>
                <c:pt idx="7">
                  <c:v>Cable TV web/apps</c:v>
                </c:pt>
                <c:pt idx="8">
                  <c:v>National broadcast TV network web/apps</c:v>
                </c:pt>
                <c:pt idx="9">
                  <c:v>Government websites</c:v>
                </c:pt>
                <c:pt idx="10">
                  <c:v>Online news aggregator web/apps</c:v>
                </c:pt>
                <c:pt idx="11">
                  <c:v>Any other Internet news web/apps</c:v>
                </c:pt>
                <c:pt idx="12">
                  <c:v>Radio station web/apps</c:v>
                </c:pt>
              </c:strCache>
            </c:strRef>
          </c:cat>
          <c:val>
            <c:numRef>
              <c:f>Sheet1!$B$2:$B$14</c:f>
              <c:numCache>
                <c:formatCode>0.0%</c:formatCode>
                <c:ptCount val="13"/>
                <c:pt idx="0">
                  <c:v>0.81</c:v>
                </c:pt>
                <c:pt idx="1">
                  <c:v>0.51</c:v>
                </c:pt>
                <c:pt idx="2">
                  <c:v>0.39</c:v>
                </c:pt>
                <c:pt idx="3">
                  <c:v>0.33</c:v>
                </c:pt>
                <c:pt idx="4">
                  <c:v>0.24</c:v>
                </c:pt>
                <c:pt idx="5">
                  <c:v>0.21</c:v>
                </c:pt>
                <c:pt idx="6" formatCode="0%">
                  <c:v>0.19</c:v>
                </c:pt>
                <c:pt idx="7">
                  <c:v>0.17</c:v>
                </c:pt>
                <c:pt idx="8">
                  <c:v>0.15</c:v>
                </c:pt>
                <c:pt idx="9" formatCode="0%">
                  <c:v>0.14000000000000001</c:v>
                </c:pt>
                <c:pt idx="10">
                  <c:v>0.13</c:v>
                </c:pt>
                <c:pt idx="11">
                  <c:v>0.11</c:v>
                </c:pt>
                <c:pt idx="12">
                  <c:v>0.08</c:v>
                </c:pt>
              </c:numCache>
            </c:numRef>
          </c:val>
          <c:extLst>
            <c:ext xmlns:c16="http://schemas.microsoft.com/office/drawing/2014/chart" uri="{C3380CC4-5D6E-409C-BE32-E72D297353CC}">
              <c16:uniqueId val="{00000022-82D7-4749-8F3F-8320F9DDF35A}"/>
            </c:ext>
          </c:extLst>
        </c:ser>
        <c:dLbls>
          <c:showLegendKey val="0"/>
          <c:showVal val="0"/>
          <c:showCatName val="0"/>
          <c:showSerName val="0"/>
          <c:showPercent val="0"/>
          <c:showBubbleSize val="0"/>
        </c:dLbls>
        <c:gapWidth val="34"/>
        <c:axId val="1111583640"/>
        <c:axId val="1111589128"/>
      </c:barChart>
      <c:catAx>
        <c:axId val="1111583640"/>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111589128"/>
        <c:crosses val="autoZero"/>
        <c:auto val="1"/>
        <c:lblAlgn val="ctr"/>
        <c:lblOffset val="100"/>
        <c:noMultiLvlLbl val="0"/>
      </c:catAx>
      <c:valAx>
        <c:axId val="1111589128"/>
        <c:scaling>
          <c:orientation val="minMax"/>
        </c:scaling>
        <c:delete val="1"/>
        <c:axPos val="t"/>
        <c:numFmt formatCode="0.0%" sourceLinked="1"/>
        <c:majorTickMark val="none"/>
        <c:minorTickMark val="none"/>
        <c:tickLblPos val="none"/>
        <c:crossAx val="1111583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10E1-D942-A100-CAF5A3365E44}"/>
              </c:ext>
            </c:extLst>
          </c:dPt>
          <c:dPt>
            <c:idx val="1"/>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10E1-D942-A100-CAF5A3365E44}"/>
              </c:ext>
            </c:extLst>
          </c:dPt>
          <c:dPt>
            <c:idx val="2"/>
            <c:invertIfNegative val="0"/>
            <c:bubble3D val="0"/>
            <c:spPr>
              <a:solidFill>
                <a:srgbClr val="FF0504"/>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10E1-D942-A100-CAF5A3365E44}"/>
              </c:ext>
            </c:extLst>
          </c:dPt>
          <c:dPt>
            <c:idx val="3"/>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10E1-D942-A100-CAF5A3365E44}"/>
              </c:ext>
            </c:extLst>
          </c:dPt>
          <c:dPt>
            <c:idx val="4"/>
            <c:invertIfNegative val="0"/>
            <c:bubble3D val="0"/>
            <c:spPr>
              <a:solidFill>
                <a:srgbClr val="0099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10E1-D942-A100-CAF5A3365E44}"/>
              </c:ext>
            </c:extLst>
          </c:dPt>
          <c:dPt>
            <c:idx val="5"/>
            <c:invertIfNegative val="0"/>
            <c:bubble3D val="0"/>
            <c:spPr>
              <a:solidFill>
                <a:srgbClr val="FF7C0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10E1-D942-A100-CAF5A3365E44}"/>
              </c:ext>
            </c:extLst>
          </c:dPt>
          <c:dPt>
            <c:idx val="6"/>
            <c:invertIfNegative val="0"/>
            <c:bubble3D val="0"/>
            <c:spPr>
              <a:solidFill>
                <a:srgbClr val="FFA4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10E1-D942-A100-CAF5A3365E44}"/>
              </c:ext>
            </c:extLst>
          </c:dPt>
          <c:dPt>
            <c:idx val="7"/>
            <c:invertIfNegative val="0"/>
            <c:bubble3D val="0"/>
            <c:spPr>
              <a:solidFill>
                <a:srgbClr val="548235"/>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10E1-D942-A100-CAF5A3365E44}"/>
              </c:ext>
            </c:extLst>
          </c:dPt>
          <c:dPt>
            <c:idx val="8"/>
            <c:invertIfNegative val="0"/>
            <c:bubble3D val="0"/>
            <c:spPr>
              <a:solidFill>
                <a:srgbClr val="9F5FD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10E1-D942-A100-CAF5A3365E44}"/>
              </c:ext>
            </c:extLst>
          </c:dPt>
          <c:dPt>
            <c:idx val="9"/>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10E1-D942-A100-CAF5A3365E44}"/>
              </c:ext>
            </c:extLst>
          </c:dPt>
          <c:dPt>
            <c:idx val="10"/>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10E1-D942-A100-CAF5A3365E44}"/>
              </c:ext>
            </c:extLst>
          </c:dPt>
          <c:dPt>
            <c:idx val="11"/>
            <c:invertIfNegative val="0"/>
            <c:bubble3D val="0"/>
            <c:spPr>
              <a:solidFill>
                <a:srgbClr val="B539B8"/>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10E1-D942-A100-CAF5A3365E44}"/>
              </c:ext>
            </c:extLst>
          </c:dPt>
          <c:dLbls>
            <c:numFmt formatCode="0%" sourceLinked="0"/>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Broadcast TV News</c:v>
                </c:pt>
                <c:pt idx="1">
                  <c:v>Cable TV news</c:v>
                </c:pt>
                <c:pt idx="2">
                  <c:v>Social media</c:v>
                </c:pt>
                <c:pt idx="3">
                  <c:v>Government websites</c:v>
                </c:pt>
                <c:pt idx="4">
                  <c:v>Broadcast TV news web/apps</c:v>
                </c:pt>
                <c:pt idx="5">
                  <c:v>National newspapers</c:v>
                </c:pt>
                <c:pt idx="6">
                  <c:v>Radio stations</c:v>
                </c:pt>
                <c:pt idx="7">
                  <c:v>Local newspapers</c:v>
                </c:pt>
                <c:pt idx="8">
                  <c:v>All other internet news web/apps</c:v>
                </c:pt>
                <c:pt idx="9">
                  <c:v>Cable TV news web/apps</c:v>
                </c:pt>
                <c:pt idx="10">
                  <c:v>Natn'l/Local newspapers web/apps</c:v>
                </c:pt>
                <c:pt idx="11">
                  <c:v>Radio station web/apps</c:v>
                </c:pt>
              </c:strCache>
            </c:strRef>
          </c:cat>
          <c:val>
            <c:numRef>
              <c:f>Sheet1!$B$2:$B$13</c:f>
              <c:numCache>
                <c:formatCode>0.0%</c:formatCode>
                <c:ptCount val="12"/>
                <c:pt idx="0">
                  <c:v>0.56000000000000005</c:v>
                </c:pt>
                <c:pt idx="1">
                  <c:v>0.25</c:v>
                </c:pt>
                <c:pt idx="2" formatCode="0%">
                  <c:v>0.17</c:v>
                </c:pt>
                <c:pt idx="3">
                  <c:v>7.0000000000000007E-2</c:v>
                </c:pt>
                <c:pt idx="4">
                  <c:v>7.0000000000000007E-2</c:v>
                </c:pt>
                <c:pt idx="5">
                  <c:v>0.06</c:v>
                </c:pt>
                <c:pt idx="6" formatCode="0%">
                  <c:v>0.06</c:v>
                </c:pt>
                <c:pt idx="7">
                  <c:v>0.04</c:v>
                </c:pt>
                <c:pt idx="8">
                  <c:v>0.04</c:v>
                </c:pt>
                <c:pt idx="9">
                  <c:v>0.04</c:v>
                </c:pt>
                <c:pt idx="10">
                  <c:v>0.03</c:v>
                </c:pt>
                <c:pt idx="11">
                  <c:v>0.02</c:v>
                </c:pt>
              </c:numCache>
            </c:numRef>
          </c:val>
          <c:extLst>
            <c:ext xmlns:c16="http://schemas.microsoft.com/office/drawing/2014/chart" uri="{C3380CC4-5D6E-409C-BE32-E72D297353CC}">
              <c16:uniqueId val="{00000022-10E1-D942-A100-CAF5A3365E44}"/>
            </c:ext>
          </c:extLst>
        </c:ser>
        <c:dLbls>
          <c:showLegendKey val="0"/>
          <c:showVal val="0"/>
          <c:showCatName val="0"/>
          <c:showSerName val="0"/>
          <c:showPercent val="0"/>
          <c:showBubbleSize val="0"/>
        </c:dLbls>
        <c:gapWidth val="34"/>
        <c:axId val="1111583640"/>
        <c:axId val="1111589128"/>
      </c:barChart>
      <c:catAx>
        <c:axId val="1111583640"/>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111589128"/>
        <c:crosses val="autoZero"/>
        <c:auto val="1"/>
        <c:lblAlgn val="ctr"/>
        <c:lblOffset val="100"/>
        <c:noMultiLvlLbl val="0"/>
      </c:catAx>
      <c:valAx>
        <c:axId val="1111589128"/>
        <c:scaling>
          <c:orientation val="minMax"/>
        </c:scaling>
        <c:delete val="1"/>
        <c:axPos val="t"/>
        <c:numFmt formatCode="0.0%" sourceLinked="1"/>
        <c:majorTickMark val="none"/>
        <c:minorTickMark val="none"/>
        <c:tickLblPos val="none"/>
        <c:crossAx val="11115836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i="0" baseline="0" dirty="0">
                <a:effectLst/>
              </a:rPr>
              <a:t>% Reached Yesterday</a:t>
            </a:r>
          </a:p>
          <a:p>
            <a:pPr>
              <a:defRPr sz="1600" b="1" i="0" u="none" strike="noStrike" kern="1200" spc="0" baseline="0">
                <a:solidFill>
                  <a:schemeClr val="tx1"/>
                </a:solidFill>
                <a:latin typeface="+mn-lt"/>
                <a:ea typeface="+mn-ea"/>
                <a:cs typeface="+mn-cs"/>
              </a:defRPr>
            </a:pPr>
            <a:r>
              <a:rPr lang="en-US" sz="1600" b="1" i="0" baseline="0" dirty="0">
                <a:effectLst/>
              </a:rPr>
              <a:t>Hispanic Adults 18+</a:t>
            </a:r>
            <a:endParaRPr lang="en-US" sz="1600" dirty="0">
              <a:effectLst/>
            </a:endParaRPr>
          </a:p>
        </c:rich>
      </c:tx>
      <c:layout>
        <c:manualLayout>
          <c:xMode val="edge"/>
          <c:yMode val="edge"/>
          <c:x val="0.65182706328375628"/>
          <c:y val="0.70400650095686512"/>
        </c:manualLayout>
      </c:layout>
      <c:overlay val="0"/>
      <c:spPr>
        <a:noFill/>
        <a:ln>
          <a:noFill/>
        </a:ln>
        <a:effectLst/>
      </c:spPr>
    </c:title>
    <c:autoTitleDeleted val="0"/>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82D7-4749-8F3F-8320F9DDF35A}"/>
              </c:ext>
            </c:extLst>
          </c:dPt>
          <c:dPt>
            <c:idx val="1"/>
            <c:invertIfNegative val="0"/>
            <c:bubble3D val="0"/>
            <c:spPr>
              <a:solidFill>
                <a:srgbClr val="FF000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82D7-4749-8F3F-8320F9DDF35A}"/>
              </c:ext>
            </c:extLst>
          </c:dPt>
          <c:dPt>
            <c:idx val="2"/>
            <c:invertIfNegative val="0"/>
            <c:bubble3D val="0"/>
            <c:spPr>
              <a:solidFill>
                <a:srgbClr val="FFAF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82D7-4749-8F3F-8320F9DDF35A}"/>
              </c:ext>
            </c:extLst>
          </c:dPt>
          <c:dPt>
            <c:idx val="3"/>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82D7-4749-8F3F-8320F9DDF35A}"/>
              </c:ext>
            </c:extLst>
          </c:dPt>
          <c:dPt>
            <c:idx val="4"/>
            <c:invertIfNegative val="0"/>
            <c:bubble3D val="0"/>
            <c:spPr>
              <a:solidFill>
                <a:srgbClr val="FF660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82D7-4749-8F3F-8320F9DDF35A}"/>
              </c:ext>
            </c:extLst>
          </c:dPt>
          <c:dPt>
            <c:idx val="5"/>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82D7-4749-8F3F-8320F9DDF35A}"/>
              </c:ext>
            </c:extLst>
          </c:dPt>
          <c:dPt>
            <c:idx val="6"/>
            <c:invertIfNegative val="0"/>
            <c:bubble3D val="0"/>
            <c:spPr>
              <a:solidFill>
                <a:srgbClr val="B2E5F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82D7-4749-8F3F-8320F9DDF35A}"/>
              </c:ext>
            </c:extLst>
          </c:dPt>
          <c:dPt>
            <c:idx val="7"/>
            <c:invertIfNegative val="0"/>
            <c:bubble3D val="0"/>
            <c:spPr>
              <a:solidFill>
                <a:schemeClr val="tx1"/>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82D7-4749-8F3F-8320F9DDF35A}"/>
              </c:ext>
            </c:extLst>
          </c:dPt>
          <c:dPt>
            <c:idx val="8"/>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82D7-4749-8F3F-8320F9DDF35A}"/>
              </c:ext>
            </c:extLst>
          </c:dPt>
          <c:dPt>
            <c:idx val="9"/>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82D7-4749-8F3F-8320F9DDF35A}"/>
              </c:ext>
            </c:extLst>
          </c:dPt>
          <c:dPt>
            <c:idx val="10"/>
            <c:invertIfNegative val="0"/>
            <c:bubble3D val="0"/>
            <c:spPr>
              <a:solidFill>
                <a:srgbClr val="9999F9"/>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82D7-4749-8F3F-8320F9DDF35A}"/>
              </c:ext>
            </c:extLst>
          </c:dPt>
          <c:dPt>
            <c:idx val="11"/>
            <c:invertIfNegative val="0"/>
            <c:bubble3D val="0"/>
            <c:spPr>
              <a:solidFill>
                <a:srgbClr val="9F5FC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82D7-4749-8F3F-8320F9DDF35A}"/>
              </c:ext>
            </c:extLst>
          </c:dPt>
          <c:dPt>
            <c:idx val="12"/>
            <c:invertIfNegative val="0"/>
            <c:bubble3D val="0"/>
            <c:spPr>
              <a:solidFill>
                <a:srgbClr val="F3057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9-82D7-4749-8F3F-8320F9DDF35A}"/>
              </c:ext>
            </c:extLst>
          </c:dPt>
          <c:dLbls>
            <c:numFmt formatCode="0%" sourceLinked="0"/>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Broadcast TV</c:v>
                </c:pt>
                <c:pt idx="1">
                  <c:v>Social media</c:v>
                </c:pt>
                <c:pt idx="2">
                  <c:v>Radio stations</c:v>
                </c:pt>
                <c:pt idx="3">
                  <c:v>Cable TV</c:v>
                </c:pt>
                <c:pt idx="4">
                  <c:v>Newspapers</c:v>
                </c:pt>
                <c:pt idx="5">
                  <c:v>Newspaper web/apps</c:v>
                </c:pt>
                <c:pt idx="6">
                  <c:v>Local broadcast TV stations web/apps</c:v>
                </c:pt>
                <c:pt idx="7">
                  <c:v>Online news aggregator web/apps</c:v>
                </c:pt>
                <c:pt idx="8">
                  <c:v>Government websites</c:v>
                </c:pt>
                <c:pt idx="9">
                  <c:v>Cable TV web/apps</c:v>
                </c:pt>
                <c:pt idx="10">
                  <c:v>National broadcast TV network web/apps</c:v>
                </c:pt>
                <c:pt idx="11">
                  <c:v>Any other Internet web/apps</c:v>
                </c:pt>
                <c:pt idx="12">
                  <c:v>Radio station web/apps</c:v>
                </c:pt>
              </c:strCache>
            </c:strRef>
          </c:cat>
          <c:val>
            <c:numRef>
              <c:f>Sheet1!$B$2:$B$14</c:f>
              <c:numCache>
                <c:formatCode>0%</c:formatCode>
                <c:ptCount val="13"/>
                <c:pt idx="0">
                  <c:v>0.84362549800796816</c:v>
                </c:pt>
                <c:pt idx="1">
                  <c:v>0.56000000000000005</c:v>
                </c:pt>
                <c:pt idx="2">
                  <c:v>0.44</c:v>
                </c:pt>
                <c:pt idx="3">
                  <c:v>0.32</c:v>
                </c:pt>
                <c:pt idx="4">
                  <c:v>0.26</c:v>
                </c:pt>
                <c:pt idx="5">
                  <c:v>0.24</c:v>
                </c:pt>
                <c:pt idx="6">
                  <c:v>0.21</c:v>
                </c:pt>
                <c:pt idx="7">
                  <c:v>0.19</c:v>
                </c:pt>
                <c:pt idx="8">
                  <c:v>0.18</c:v>
                </c:pt>
                <c:pt idx="9">
                  <c:v>0.15</c:v>
                </c:pt>
                <c:pt idx="10">
                  <c:v>0.15</c:v>
                </c:pt>
                <c:pt idx="11">
                  <c:v>0.11</c:v>
                </c:pt>
                <c:pt idx="12">
                  <c:v>0.09</c:v>
                </c:pt>
              </c:numCache>
            </c:numRef>
          </c:val>
          <c:extLst>
            <c:ext xmlns:c16="http://schemas.microsoft.com/office/drawing/2014/chart" uri="{C3380CC4-5D6E-409C-BE32-E72D297353CC}">
              <c16:uniqueId val="{00000022-82D7-4749-8F3F-8320F9DDF35A}"/>
            </c:ext>
          </c:extLst>
        </c:ser>
        <c:dLbls>
          <c:showLegendKey val="0"/>
          <c:showVal val="0"/>
          <c:showCatName val="0"/>
          <c:showSerName val="0"/>
          <c:showPercent val="0"/>
          <c:showBubbleSize val="0"/>
        </c:dLbls>
        <c:gapWidth val="34"/>
        <c:axId val="633606352"/>
        <c:axId val="633604784"/>
      </c:barChart>
      <c:catAx>
        <c:axId val="633606352"/>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3604784"/>
        <c:crosses val="autoZero"/>
        <c:auto val="1"/>
        <c:lblAlgn val="ctr"/>
        <c:lblOffset val="100"/>
        <c:noMultiLvlLbl val="0"/>
      </c:catAx>
      <c:valAx>
        <c:axId val="633604784"/>
        <c:scaling>
          <c:orientation val="minMax"/>
        </c:scaling>
        <c:delete val="1"/>
        <c:axPos val="t"/>
        <c:numFmt formatCode="0%" sourceLinked="1"/>
        <c:majorTickMark val="none"/>
        <c:minorTickMark val="none"/>
        <c:tickLblPos val="none"/>
        <c:crossAx val="633606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10E1-D942-A100-CAF5A3365E44}"/>
              </c:ext>
            </c:extLst>
          </c:dPt>
          <c:dPt>
            <c:idx val="1"/>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10E1-D942-A100-CAF5A3365E44}"/>
              </c:ext>
            </c:extLst>
          </c:dPt>
          <c:dPt>
            <c:idx val="2"/>
            <c:invertIfNegative val="0"/>
            <c:bubble3D val="0"/>
            <c:spPr>
              <a:solidFill>
                <a:srgbClr val="FF0504"/>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10E1-D942-A100-CAF5A3365E44}"/>
              </c:ext>
            </c:extLst>
          </c:dPt>
          <c:dPt>
            <c:idx val="3"/>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10E1-D942-A100-CAF5A3365E44}"/>
              </c:ext>
            </c:extLst>
          </c:dPt>
          <c:dPt>
            <c:idx val="4"/>
            <c:invertIfNegative val="0"/>
            <c:bubble3D val="0"/>
            <c:spPr>
              <a:solidFill>
                <a:srgbClr val="0099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10E1-D942-A100-CAF5A3365E44}"/>
              </c:ext>
            </c:extLst>
          </c:dPt>
          <c:dPt>
            <c:idx val="5"/>
            <c:invertIfNegative val="0"/>
            <c:bubble3D val="0"/>
            <c:spPr>
              <a:solidFill>
                <a:srgbClr val="FF7C0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10E1-D942-A100-CAF5A3365E44}"/>
              </c:ext>
            </c:extLst>
          </c:dPt>
          <c:dPt>
            <c:idx val="6"/>
            <c:invertIfNegative val="0"/>
            <c:bubble3D val="0"/>
            <c:spPr>
              <a:solidFill>
                <a:srgbClr val="548235"/>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10E1-D942-A100-CAF5A3365E44}"/>
              </c:ext>
            </c:extLst>
          </c:dPt>
          <c:dPt>
            <c:idx val="7"/>
            <c:invertIfNegative val="0"/>
            <c:bubble3D val="0"/>
            <c:spPr>
              <a:solidFill>
                <a:srgbClr val="FFA4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10E1-D942-A100-CAF5A3365E44}"/>
              </c:ext>
            </c:extLst>
          </c:dPt>
          <c:dPt>
            <c:idx val="8"/>
            <c:invertIfNegative val="0"/>
            <c:bubble3D val="0"/>
            <c:spPr>
              <a:solidFill>
                <a:srgbClr val="9F5FD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10E1-D942-A100-CAF5A3365E44}"/>
              </c:ext>
            </c:extLst>
          </c:dPt>
          <c:dPt>
            <c:idx val="9"/>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10E1-D942-A100-CAF5A3365E44}"/>
              </c:ext>
            </c:extLst>
          </c:dPt>
          <c:dPt>
            <c:idx val="10"/>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10E1-D942-A100-CAF5A3365E44}"/>
              </c:ext>
            </c:extLst>
          </c:dPt>
          <c:dPt>
            <c:idx val="11"/>
            <c:invertIfNegative val="0"/>
            <c:bubble3D val="0"/>
            <c:spPr>
              <a:solidFill>
                <a:srgbClr val="B539B8"/>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10E1-D942-A100-CAF5A3365E44}"/>
              </c:ext>
            </c:extLst>
          </c:dPt>
          <c:dLbls>
            <c:numFmt formatCode="0%" sourceLinked="0"/>
            <c:spPr>
              <a:noFill/>
              <a:ln>
                <a:noFill/>
              </a:ln>
              <a:effectLst/>
            </c:spPr>
            <c:txPr>
              <a:bodyPr wrap="square" lIns="38100" tIns="19050" rIns="38100" bIns="19050" anchor="ctr">
                <a:spAutoFit/>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Broadcast TV News</c:v>
                </c:pt>
                <c:pt idx="1">
                  <c:v>Cable TV news</c:v>
                </c:pt>
                <c:pt idx="2">
                  <c:v>Social media</c:v>
                </c:pt>
                <c:pt idx="3">
                  <c:v>Government websites</c:v>
                </c:pt>
                <c:pt idx="4">
                  <c:v>Broadcast TV news web/apps</c:v>
                </c:pt>
                <c:pt idx="5">
                  <c:v>National newspapers</c:v>
                </c:pt>
                <c:pt idx="6">
                  <c:v>Local newspapers</c:v>
                </c:pt>
                <c:pt idx="7">
                  <c:v>Radio stations</c:v>
                </c:pt>
                <c:pt idx="8">
                  <c:v>All other internet news web/apps</c:v>
                </c:pt>
                <c:pt idx="9">
                  <c:v>Cable TV news web/apps</c:v>
                </c:pt>
                <c:pt idx="10">
                  <c:v>Natn'l/Local newspapers web/apps</c:v>
                </c:pt>
                <c:pt idx="11">
                  <c:v>Radio station web/apps</c:v>
                </c:pt>
              </c:strCache>
            </c:strRef>
          </c:cat>
          <c:val>
            <c:numRef>
              <c:f>Sheet1!$B$2:$B$13</c:f>
              <c:numCache>
                <c:formatCode>0%</c:formatCode>
                <c:ptCount val="12"/>
                <c:pt idx="0">
                  <c:v>0.53</c:v>
                </c:pt>
                <c:pt idx="1">
                  <c:v>0.23</c:v>
                </c:pt>
                <c:pt idx="2">
                  <c:v>0.18</c:v>
                </c:pt>
                <c:pt idx="3">
                  <c:v>0.14000000000000001</c:v>
                </c:pt>
                <c:pt idx="4">
                  <c:v>0.09</c:v>
                </c:pt>
                <c:pt idx="5">
                  <c:v>0.08</c:v>
                </c:pt>
                <c:pt idx="6">
                  <c:v>0.05</c:v>
                </c:pt>
                <c:pt idx="7">
                  <c:v>0.05</c:v>
                </c:pt>
                <c:pt idx="8">
                  <c:v>0.05</c:v>
                </c:pt>
                <c:pt idx="9">
                  <c:v>0.05</c:v>
                </c:pt>
                <c:pt idx="10">
                  <c:v>0.03</c:v>
                </c:pt>
                <c:pt idx="11" formatCode="0.0%">
                  <c:v>0.02</c:v>
                </c:pt>
              </c:numCache>
            </c:numRef>
          </c:val>
          <c:extLst>
            <c:ext xmlns:c16="http://schemas.microsoft.com/office/drawing/2014/chart" uri="{C3380CC4-5D6E-409C-BE32-E72D297353CC}">
              <c16:uniqueId val="{00000022-10E1-D942-A100-CAF5A3365E44}"/>
            </c:ext>
          </c:extLst>
        </c:ser>
        <c:dLbls>
          <c:showLegendKey val="0"/>
          <c:showVal val="0"/>
          <c:showCatName val="0"/>
          <c:showSerName val="0"/>
          <c:showPercent val="0"/>
          <c:showBubbleSize val="0"/>
        </c:dLbls>
        <c:gapWidth val="34"/>
        <c:axId val="630124320"/>
        <c:axId val="630129024"/>
      </c:barChart>
      <c:catAx>
        <c:axId val="630124320"/>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0129024"/>
        <c:crosses val="autoZero"/>
        <c:auto val="1"/>
        <c:lblAlgn val="ctr"/>
        <c:lblOffset val="100"/>
        <c:noMultiLvlLbl val="0"/>
      </c:catAx>
      <c:valAx>
        <c:axId val="630129024"/>
        <c:scaling>
          <c:orientation val="minMax"/>
        </c:scaling>
        <c:delete val="1"/>
        <c:axPos val="t"/>
        <c:numFmt formatCode="0%" sourceLinked="1"/>
        <c:majorTickMark val="none"/>
        <c:minorTickMark val="none"/>
        <c:tickLblPos val="none"/>
        <c:crossAx val="630124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8339151072423216E-2"/>
          <c:y val="0.11995293570712033"/>
          <c:w val="0.85116190936682223"/>
          <c:h val="0.84482699939417449"/>
        </c:manualLayout>
      </c:layout>
      <c:barChart>
        <c:barDir val="bar"/>
        <c:grouping val="stacked"/>
        <c:varyColors val="0"/>
        <c:ser>
          <c:idx val="0"/>
          <c:order val="0"/>
          <c:tx>
            <c:strRef>
              <c:f>Sheet1!$B$1</c:f>
              <c:strCache>
                <c:ptCount val="1"/>
                <c:pt idx="0">
                  <c:v>Dramatically</c:v>
                </c:pt>
              </c:strCache>
            </c:strRef>
          </c:tx>
          <c:spPr>
            <a:solidFill>
              <a:srgbClr val="3333FF"/>
            </a:solidFill>
            <a:ln>
              <a:solidFill>
                <a:sysClr val="windowText" lastClr="000000"/>
              </a:solidFill>
            </a:ln>
            <a:effectLst/>
          </c:spPr>
          <c:invertIfNegative val="0"/>
          <c:dLbls>
            <c:spPr>
              <a:noFill/>
              <a:ln>
                <a:noFill/>
              </a:ln>
              <a:effectLst/>
            </c:spPr>
            <c:txPr>
              <a:bodyPr rot="0" spcFirstLastPara="1" vertOverflow="ellipsis" vert="horz" wrap="square" anchor="ctr" anchorCtr="1"/>
              <a:lstStyle/>
              <a:p>
                <a:pPr>
                  <a:defRPr sz="2000" b="1" i="0" u="none" strike="noStrike" kern="1200" baseline="0">
                    <a:solidFill>
                      <a:schemeClr val="bg1"/>
                    </a:solidFill>
                    <a:effectLst>
                      <a:outerShdw blurRad="38100" dist="38100" dir="2700000" algn="tl">
                        <a:srgbClr val="000000">
                          <a:alpha val="43137"/>
                        </a:srgbClr>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P18-34</c:v>
                </c:pt>
                <c:pt idx="1">
                  <c:v>P25-54</c:v>
                </c:pt>
                <c:pt idx="2">
                  <c:v>P35+</c:v>
                </c:pt>
                <c:pt idx="3">
                  <c:v>P55+</c:v>
                </c:pt>
              </c:strCache>
            </c:strRef>
          </c:cat>
          <c:val>
            <c:numRef>
              <c:f>Sheet1!$B$2:$B$5</c:f>
              <c:numCache>
                <c:formatCode>0%</c:formatCode>
                <c:ptCount val="4"/>
                <c:pt idx="0">
                  <c:v>0.38</c:v>
                </c:pt>
                <c:pt idx="1">
                  <c:v>0.38</c:v>
                </c:pt>
                <c:pt idx="2">
                  <c:v>0.3</c:v>
                </c:pt>
                <c:pt idx="3">
                  <c:v>0.24</c:v>
                </c:pt>
              </c:numCache>
            </c:numRef>
          </c:val>
          <c:extLst>
            <c:ext xmlns:c16="http://schemas.microsoft.com/office/drawing/2014/chart" uri="{C3380CC4-5D6E-409C-BE32-E72D297353CC}">
              <c16:uniqueId val="{00000000-E3AE-9A46-BD31-C0B84B2BC5A8}"/>
            </c:ext>
          </c:extLst>
        </c:ser>
        <c:ser>
          <c:idx val="1"/>
          <c:order val="1"/>
          <c:tx>
            <c:strRef>
              <c:f>Sheet1!$C$1</c:f>
              <c:strCache>
                <c:ptCount val="1"/>
                <c:pt idx="0">
                  <c:v>Quite a bit</c:v>
                </c:pt>
              </c:strCache>
            </c:strRef>
          </c:tx>
          <c:spPr>
            <a:solidFill>
              <a:srgbClr val="A1BBDB"/>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effectLst>
                      <a:outerShdw blurRad="50800" dist="25400" algn="ctr" rotWithShape="0">
                        <a:schemeClr val="bg1"/>
                      </a:outerShdw>
                    </a:effectLst>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P18-34</c:v>
                </c:pt>
                <c:pt idx="1">
                  <c:v>P25-54</c:v>
                </c:pt>
                <c:pt idx="2">
                  <c:v>P35+</c:v>
                </c:pt>
                <c:pt idx="3">
                  <c:v>P55+</c:v>
                </c:pt>
              </c:strCache>
            </c:strRef>
          </c:cat>
          <c:val>
            <c:numRef>
              <c:f>Sheet1!$C$2:$C$5</c:f>
              <c:numCache>
                <c:formatCode>0%</c:formatCode>
                <c:ptCount val="4"/>
                <c:pt idx="0">
                  <c:v>0.34</c:v>
                </c:pt>
                <c:pt idx="1">
                  <c:v>0.35</c:v>
                </c:pt>
                <c:pt idx="2">
                  <c:v>0.37</c:v>
                </c:pt>
                <c:pt idx="3">
                  <c:v>0.4</c:v>
                </c:pt>
              </c:numCache>
            </c:numRef>
          </c:val>
          <c:extLst>
            <c:ext xmlns:c16="http://schemas.microsoft.com/office/drawing/2014/chart" uri="{C3380CC4-5D6E-409C-BE32-E72D297353CC}">
              <c16:uniqueId val="{00000001-E3AE-9A46-BD31-C0B84B2BC5A8}"/>
            </c:ext>
          </c:extLst>
        </c:ser>
        <c:dLbls>
          <c:showLegendKey val="0"/>
          <c:showVal val="0"/>
          <c:showCatName val="0"/>
          <c:showSerName val="0"/>
          <c:showPercent val="0"/>
          <c:showBubbleSize val="0"/>
        </c:dLbls>
        <c:gapWidth val="70"/>
        <c:overlap val="100"/>
        <c:axId val="397384704"/>
        <c:axId val="397382744"/>
      </c:barChart>
      <c:catAx>
        <c:axId val="3973847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n-US"/>
          </a:p>
        </c:txPr>
        <c:crossAx val="397382744"/>
        <c:crosses val="autoZero"/>
        <c:auto val="1"/>
        <c:lblAlgn val="ctr"/>
        <c:lblOffset val="100"/>
        <c:noMultiLvlLbl val="0"/>
      </c:catAx>
      <c:valAx>
        <c:axId val="397382744"/>
        <c:scaling>
          <c:orientation val="minMax"/>
        </c:scaling>
        <c:delete val="1"/>
        <c:axPos val="t"/>
        <c:numFmt formatCode="0%" sourceLinked="1"/>
        <c:majorTickMark val="none"/>
        <c:minorTickMark val="none"/>
        <c:tickLblPos val="nextTo"/>
        <c:crossAx val="397384704"/>
        <c:crosses val="autoZero"/>
        <c:crossBetween val="between"/>
      </c:valAx>
      <c:spPr>
        <a:noFill/>
        <a:ln>
          <a:noFill/>
        </a:ln>
        <a:effectLst/>
      </c:spPr>
    </c:plotArea>
    <c:legend>
      <c:legendPos val="t"/>
      <c:layout>
        <c:manualLayout>
          <c:xMode val="edge"/>
          <c:yMode val="edge"/>
          <c:x val="0.32548689660321745"/>
          <c:y val="4.8027361225506993E-2"/>
          <c:w val="0.33848997930806102"/>
          <c:h val="6.552192631821240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Almost exclusively at home
(with possible exceptions of food shopping, doctor's visits, etc.)</c:v>
                </c:pt>
                <c:pt idx="1">
                  <c:v>Quite a bit</c:v>
                </c:pt>
                <c:pt idx="2">
                  <c:v>Somewhat</c:v>
                </c:pt>
                <c:pt idx="3">
                  <c:v>Not at all
(I provide essential services)</c:v>
                </c:pt>
              </c:strCache>
            </c:strRef>
          </c:cat>
          <c:val>
            <c:numRef>
              <c:f>Sheet1!$B$2:$B$5</c:f>
              <c:numCache>
                <c:formatCode>0%</c:formatCode>
                <c:ptCount val="4"/>
                <c:pt idx="0">
                  <c:v>0.68</c:v>
                </c:pt>
                <c:pt idx="1">
                  <c:v>0.17</c:v>
                </c:pt>
                <c:pt idx="2">
                  <c:v>0.1</c:v>
                </c:pt>
                <c:pt idx="3">
                  <c:v>0.04</c:v>
                </c:pt>
              </c:numCache>
            </c:numRef>
          </c:val>
          <c:extLst>
            <c:ext xmlns:c16="http://schemas.microsoft.com/office/drawing/2014/chart" uri="{C3380CC4-5D6E-409C-BE32-E72D297353CC}">
              <c16:uniqueId val="{00000000-57E2-5D49-832C-90EAFE12F8B3}"/>
            </c:ext>
          </c:extLst>
        </c:ser>
        <c:dLbls>
          <c:showLegendKey val="0"/>
          <c:showVal val="0"/>
          <c:showCatName val="0"/>
          <c:showSerName val="0"/>
          <c:showPercent val="0"/>
          <c:showBubbleSize val="0"/>
        </c:dLbls>
        <c:gapWidth val="219"/>
        <c:overlap val="-27"/>
        <c:axId val="397384312"/>
        <c:axId val="397385096"/>
      </c:barChart>
      <c:catAx>
        <c:axId val="397384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crossAx val="397385096"/>
        <c:crosses val="autoZero"/>
        <c:auto val="1"/>
        <c:lblAlgn val="ctr"/>
        <c:lblOffset val="100"/>
        <c:noMultiLvlLbl val="0"/>
      </c:catAx>
      <c:valAx>
        <c:axId val="397385096"/>
        <c:scaling>
          <c:orientation val="minMax"/>
        </c:scaling>
        <c:delete val="1"/>
        <c:axPos val="l"/>
        <c:numFmt formatCode="0%" sourceLinked="1"/>
        <c:majorTickMark val="none"/>
        <c:minorTickMark val="none"/>
        <c:tickLblPos val="nextTo"/>
        <c:crossAx val="3973843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774207215761458E-2"/>
          <c:y val="1.7523366097888557E-2"/>
          <c:w val="0.96622579278423859"/>
          <c:h val="0.86006419347120777"/>
        </c:manualLayout>
      </c:layout>
      <c:barChart>
        <c:barDir val="col"/>
        <c:grouping val="clustered"/>
        <c:varyColors val="0"/>
        <c:ser>
          <c:idx val="0"/>
          <c:order val="0"/>
          <c:tx>
            <c:strRef>
              <c:f>Sheet1!$B$1</c:f>
              <c:strCache>
                <c:ptCount val="1"/>
                <c:pt idx="0">
                  <c:v>10 States</c:v>
                </c:pt>
              </c:strCache>
            </c:strRef>
          </c:tx>
          <c:spPr>
            <a:solidFill>
              <a:schemeClr val="accent1"/>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Urban</c:v>
                </c:pt>
                <c:pt idx="1">
                  <c:v>Surburban</c:v>
                </c:pt>
                <c:pt idx="2">
                  <c:v>Rural</c:v>
                </c:pt>
              </c:strCache>
            </c:strRef>
          </c:cat>
          <c:val>
            <c:numRef>
              <c:f>Sheet1!$B$2:$B$4</c:f>
              <c:numCache>
                <c:formatCode>0%</c:formatCode>
                <c:ptCount val="3"/>
                <c:pt idx="0">
                  <c:v>0.09</c:v>
                </c:pt>
                <c:pt idx="1">
                  <c:v>0.03</c:v>
                </c:pt>
                <c:pt idx="2">
                  <c:v>0.02</c:v>
                </c:pt>
              </c:numCache>
            </c:numRef>
          </c:val>
          <c:extLst>
            <c:ext xmlns:c16="http://schemas.microsoft.com/office/drawing/2014/chart" uri="{C3380CC4-5D6E-409C-BE32-E72D297353CC}">
              <c16:uniqueId val="{00000000-2F37-4449-AA5E-094803ECB29E}"/>
            </c:ext>
          </c:extLst>
        </c:ser>
        <c:ser>
          <c:idx val="1"/>
          <c:order val="1"/>
          <c:tx>
            <c:strRef>
              <c:f>Sheet1!$C$1</c:f>
              <c:strCache>
                <c:ptCount val="1"/>
                <c:pt idx="0">
                  <c:v>NY</c:v>
                </c:pt>
              </c:strCache>
            </c:strRef>
          </c:tx>
          <c:spPr>
            <a:solidFill>
              <a:schemeClr val="accent2"/>
            </a:solidFill>
            <a:ln>
              <a:solidFill>
                <a:schemeClr val="tx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Urban</c:v>
                </c:pt>
                <c:pt idx="1">
                  <c:v>Surburban</c:v>
                </c:pt>
                <c:pt idx="2">
                  <c:v>Rural</c:v>
                </c:pt>
              </c:strCache>
            </c:strRef>
          </c:cat>
          <c:val>
            <c:numRef>
              <c:f>Sheet1!$C$2:$C$4</c:f>
              <c:numCache>
                <c:formatCode>0%</c:formatCode>
                <c:ptCount val="3"/>
                <c:pt idx="0">
                  <c:v>0.14000000000000001</c:v>
                </c:pt>
                <c:pt idx="1">
                  <c:v>0.03</c:v>
                </c:pt>
                <c:pt idx="2">
                  <c:v>0.02</c:v>
                </c:pt>
              </c:numCache>
            </c:numRef>
          </c:val>
          <c:extLst>
            <c:ext xmlns:c16="http://schemas.microsoft.com/office/drawing/2014/chart" uri="{C3380CC4-5D6E-409C-BE32-E72D297353CC}">
              <c16:uniqueId val="{00000000-72A9-420A-96E4-579F56570959}"/>
            </c:ext>
          </c:extLst>
        </c:ser>
        <c:dLbls>
          <c:dLblPos val="outEnd"/>
          <c:showLegendKey val="0"/>
          <c:showVal val="1"/>
          <c:showCatName val="0"/>
          <c:showSerName val="0"/>
          <c:showPercent val="0"/>
          <c:showBubbleSize val="0"/>
        </c:dLbls>
        <c:gapWidth val="219"/>
        <c:overlap val="-11"/>
        <c:axId val="352179128"/>
        <c:axId val="633605960"/>
      </c:barChart>
      <c:catAx>
        <c:axId val="352179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crossAx val="633605960"/>
        <c:crosses val="autoZero"/>
        <c:auto val="1"/>
        <c:lblAlgn val="ctr"/>
        <c:lblOffset val="0"/>
        <c:noMultiLvlLbl val="0"/>
      </c:catAx>
      <c:valAx>
        <c:axId val="633605960"/>
        <c:scaling>
          <c:orientation val="minMax"/>
        </c:scaling>
        <c:delete val="1"/>
        <c:axPos val="l"/>
        <c:numFmt formatCode="0%" sourceLinked="1"/>
        <c:majorTickMark val="none"/>
        <c:minorTickMark val="none"/>
        <c:tickLblPos val="nextTo"/>
        <c:crossAx val="352179128"/>
        <c:crosses val="autoZero"/>
        <c:crossBetween val="between"/>
      </c:valAx>
      <c:spPr>
        <a:noFill/>
        <a:ln>
          <a:noFill/>
        </a:ln>
        <a:effectLst/>
      </c:spPr>
    </c:plotArea>
    <c:legend>
      <c:legendPos val="r"/>
      <c:layout>
        <c:manualLayout>
          <c:xMode val="edge"/>
          <c:yMode val="edge"/>
          <c:x val="0.64933826609215861"/>
          <c:y val="0.20333728603193801"/>
          <c:w val="0.31535233545499985"/>
          <c:h val="0.14229304421710981"/>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i="0" baseline="0" dirty="0">
                <a:effectLst/>
              </a:rPr>
              <a:t>% Reached Yesterday</a:t>
            </a:r>
          </a:p>
          <a:p>
            <a:pPr>
              <a:defRPr sz="1600" b="1" i="0" u="none" strike="noStrike" kern="1200" spc="0" baseline="0">
                <a:solidFill>
                  <a:schemeClr val="tx1"/>
                </a:solidFill>
                <a:latin typeface="+mn-lt"/>
                <a:ea typeface="+mn-ea"/>
                <a:cs typeface="+mn-cs"/>
              </a:defRPr>
            </a:pPr>
            <a:r>
              <a:rPr lang="en-US" sz="1600" b="1" i="0" baseline="0" dirty="0">
                <a:effectLst/>
              </a:rPr>
              <a:t>Adults 18+</a:t>
            </a:r>
            <a:endParaRPr lang="en-US" sz="1600" dirty="0">
              <a:effectLst/>
            </a:endParaRPr>
          </a:p>
        </c:rich>
      </c:tx>
      <c:layout>
        <c:manualLayout>
          <c:xMode val="edge"/>
          <c:yMode val="edge"/>
          <c:x val="0.65182706328375628"/>
          <c:y val="0.70400650095686512"/>
        </c:manualLayout>
      </c:layout>
      <c:overlay val="0"/>
      <c:spPr>
        <a:noFill/>
        <a:ln>
          <a:noFill/>
        </a:ln>
        <a:effectLst/>
      </c:spPr>
    </c:title>
    <c:autoTitleDeleted val="0"/>
    <c:plotArea>
      <c:layout>
        <c:manualLayout>
          <c:layoutTarget val="inner"/>
          <c:xMode val="edge"/>
          <c:yMode val="edge"/>
          <c:x val="0.34409386326709157"/>
          <c:y val="5.0622678033064139E-2"/>
          <c:w val="0.64875033477958122"/>
          <c:h val="0.94647963936426283"/>
        </c:manualLayout>
      </c:layout>
      <c:barChart>
        <c:barDir val="bar"/>
        <c:grouping val="clustered"/>
        <c:varyColors val="0"/>
        <c:ser>
          <c:idx val="0"/>
          <c:order val="0"/>
          <c:tx>
            <c:strRef>
              <c:f>Sheet1!$B$1</c:f>
              <c:strCache>
                <c:ptCount val="1"/>
                <c:pt idx="0">
                  <c:v>Column2</c:v>
                </c:pt>
              </c:strCache>
            </c:strRef>
          </c:tx>
          <c:spPr>
            <a:solidFill>
              <a:schemeClr val="tx2">
                <a:lumMod val="20000"/>
                <a:lumOff val="80000"/>
              </a:schemeClr>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invertIfNegative val="0"/>
          <c:dPt>
            <c:idx val="0"/>
            <c:invertIfNegative val="0"/>
            <c:bubble3D val="0"/>
            <c:spPr>
              <a:solidFill>
                <a:srgbClr val="3636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1-82D7-4749-8F3F-8320F9DDF35A}"/>
              </c:ext>
            </c:extLst>
          </c:dPt>
          <c:dPt>
            <c:idx val="1"/>
            <c:invertIfNegative val="0"/>
            <c:bubble3D val="0"/>
            <c:spPr>
              <a:solidFill>
                <a:srgbClr val="FF000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3-82D7-4749-8F3F-8320F9DDF35A}"/>
              </c:ext>
            </c:extLst>
          </c:dPt>
          <c:dPt>
            <c:idx val="2"/>
            <c:invertIfNegative val="0"/>
            <c:bubble3D val="0"/>
            <c:spPr>
              <a:solidFill>
                <a:srgbClr val="FFAFF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5-82D7-4749-8F3F-8320F9DDF35A}"/>
              </c:ext>
            </c:extLst>
          </c:dPt>
          <c:dPt>
            <c:idx val="3"/>
            <c:invertIfNegative val="0"/>
            <c:bubble3D val="0"/>
            <c:spPr>
              <a:solidFill>
                <a:srgbClr val="828282"/>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7-82D7-4749-8F3F-8320F9DDF35A}"/>
              </c:ext>
            </c:extLst>
          </c:dPt>
          <c:dPt>
            <c:idx val="4"/>
            <c:invertIfNegative val="0"/>
            <c:bubble3D val="0"/>
            <c:spPr>
              <a:solidFill>
                <a:srgbClr val="FF6600"/>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9-82D7-4749-8F3F-8320F9DDF35A}"/>
              </c:ext>
            </c:extLst>
          </c:dPt>
          <c:dPt>
            <c:idx val="5"/>
            <c:invertIfNegative val="0"/>
            <c:bubble3D val="0"/>
            <c:spPr>
              <a:solidFill>
                <a:srgbClr val="B25E3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B-82D7-4749-8F3F-8320F9DDF35A}"/>
              </c:ext>
            </c:extLst>
          </c:dPt>
          <c:dPt>
            <c:idx val="6"/>
            <c:invertIfNegative val="0"/>
            <c:bubble3D val="0"/>
            <c:spPr>
              <a:solidFill>
                <a:srgbClr val="99FF66"/>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D-82D7-4749-8F3F-8320F9DDF35A}"/>
              </c:ext>
            </c:extLst>
          </c:dPt>
          <c:dPt>
            <c:idx val="7"/>
            <c:invertIfNegative val="0"/>
            <c:bubble3D val="0"/>
            <c:spPr>
              <a:solidFill>
                <a:srgbClr val="B2E5F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0F-82D7-4749-8F3F-8320F9DDF35A}"/>
              </c:ext>
            </c:extLst>
          </c:dPt>
          <c:dPt>
            <c:idx val="8"/>
            <c:invertIfNegative val="0"/>
            <c:bubble3D val="0"/>
            <c:spPr>
              <a:solidFill>
                <a:schemeClr val="tx1"/>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1-82D7-4749-8F3F-8320F9DDF35A}"/>
              </c:ext>
            </c:extLst>
          </c:dPt>
          <c:dPt>
            <c:idx val="9"/>
            <c:invertIfNegative val="0"/>
            <c:bubble3D val="0"/>
            <c:spPr>
              <a:solidFill>
                <a:srgbClr val="D3D3D3"/>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3-82D7-4749-8F3F-8320F9DDF35A}"/>
              </c:ext>
            </c:extLst>
          </c:dPt>
          <c:dPt>
            <c:idx val="10"/>
            <c:invertIfNegative val="0"/>
            <c:bubble3D val="0"/>
            <c:spPr>
              <a:solidFill>
                <a:srgbClr val="9F5FCF"/>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5-82D7-4749-8F3F-8320F9DDF35A}"/>
              </c:ext>
            </c:extLst>
          </c:dPt>
          <c:dPt>
            <c:idx val="11"/>
            <c:invertIfNegative val="0"/>
            <c:bubble3D val="0"/>
            <c:spPr>
              <a:solidFill>
                <a:srgbClr val="9999F9"/>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7-82D7-4749-8F3F-8320F9DDF35A}"/>
              </c:ext>
            </c:extLst>
          </c:dPt>
          <c:dPt>
            <c:idx val="12"/>
            <c:invertIfNegative val="0"/>
            <c:bubble3D val="0"/>
            <c:spPr>
              <a:solidFill>
                <a:srgbClr val="F3057C"/>
              </a:solidFill>
              <a:ln w="9525">
                <a:solidFill>
                  <a:schemeClr val="tx1"/>
                </a:solidFill>
              </a:ln>
              <a:effectLst>
                <a:outerShdw blurRad="50800" dist="38100" dir="2700000" algn="tl" rotWithShape="0">
                  <a:prstClr val="black">
                    <a:alpha val="40000"/>
                  </a:prstClr>
                </a:outerShdw>
              </a:effectLst>
              <a:scene3d>
                <a:camera prst="orthographicFront"/>
                <a:lightRig rig="threePt" dir="t"/>
              </a:scene3d>
              <a:sp3d/>
            </c:spPr>
            <c:extLst>
              <c:ext xmlns:c16="http://schemas.microsoft.com/office/drawing/2014/chart" uri="{C3380CC4-5D6E-409C-BE32-E72D297353CC}">
                <c16:uniqueId val="{00000019-82D7-4749-8F3F-8320F9DDF35A}"/>
              </c:ext>
            </c:extLst>
          </c:dPt>
          <c:dLbls>
            <c:numFmt formatCode="0%" sourceLinked="0"/>
            <c:spPr>
              <a:noFill/>
              <a:ln>
                <a:noFill/>
              </a:ln>
              <a:effectLst/>
            </c:spPr>
            <c:txPr>
              <a:bodyPr wrap="square" lIns="38100" tIns="19050" rIns="38100" bIns="19050" anchor="ctr">
                <a:spAutoFit/>
              </a:bodyPr>
              <a:lstStyle/>
              <a:p>
                <a:pPr>
                  <a:defRPr sz="16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Broadcast TV</c:v>
                </c:pt>
                <c:pt idx="1">
                  <c:v>Social media</c:v>
                </c:pt>
                <c:pt idx="2">
                  <c:v>Radio stations</c:v>
                </c:pt>
                <c:pt idx="3">
                  <c:v>Cable TV</c:v>
                </c:pt>
                <c:pt idx="4">
                  <c:v>Newspapers</c:v>
                </c:pt>
                <c:pt idx="5">
                  <c:v>Newspaper web/apps</c:v>
                </c:pt>
                <c:pt idx="6">
                  <c:v>Government websites</c:v>
                </c:pt>
                <c:pt idx="7">
                  <c:v>Local broadcast TV stations web/apps</c:v>
                </c:pt>
                <c:pt idx="8">
                  <c:v>Online news aggregator web/apps</c:v>
                </c:pt>
                <c:pt idx="9">
                  <c:v>Cable TV web/apps</c:v>
                </c:pt>
                <c:pt idx="10">
                  <c:v>Any other Internet web/apps</c:v>
                </c:pt>
                <c:pt idx="11">
                  <c:v>National broadcast TV network web/apps</c:v>
                </c:pt>
                <c:pt idx="12">
                  <c:v>Radio station web/apps</c:v>
                </c:pt>
              </c:strCache>
            </c:strRef>
          </c:cat>
          <c:val>
            <c:numRef>
              <c:f>Sheet1!$B$2:$B$14</c:f>
              <c:numCache>
                <c:formatCode>0%</c:formatCode>
                <c:ptCount val="13"/>
                <c:pt idx="0">
                  <c:v>0.80800000000000005</c:v>
                </c:pt>
                <c:pt idx="1">
                  <c:v>0.47799999999999998</c:v>
                </c:pt>
                <c:pt idx="2">
                  <c:v>0.41099999999999998</c:v>
                </c:pt>
                <c:pt idx="3">
                  <c:v>0.40400000000000003</c:v>
                </c:pt>
                <c:pt idx="4">
                  <c:v>0.25900000000000001</c:v>
                </c:pt>
                <c:pt idx="5">
                  <c:v>0.246</c:v>
                </c:pt>
                <c:pt idx="6">
                  <c:v>0.183</c:v>
                </c:pt>
                <c:pt idx="7">
                  <c:v>0.18099999999999999</c:v>
                </c:pt>
                <c:pt idx="8">
                  <c:v>0.18</c:v>
                </c:pt>
                <c:pt idx="9">
                  <c:v>0.16800000000000001</c:v>
                </c:pt>
                <c:pt idx="10">
                  <c:v>0.14199999999999999</c:v>
                </c:pt>
                <c:pt idx="11">
                  <c:v>0.11600000000000001</c:v>
                </c:pt>
                <c:pt idx="12">
                  <c:v>6.3E-2</c:v>
                </c:pt>
              </c:numCache>
            </c:numRef>
          </c:val>
          <c:extLst>
            <c:ext xmlns:c16="http://schemas.microsoft.com/office/drawing/2014/chart" uri="{C3380CC4-5D6E-409C-BE32-E72D297353CC}">
              <c16:uniqueId val="{00000022-82D7-4749-8F3F-8320F9DDF35A}"/>
            </c:ext>
          </c:extLst>
        </c:ser>
        <c:dLbls>
          <c:showLegendKey val="0"/>
          <c:showVal val="0"/>
          <c:showCatName val="0"/>
          <c:showSerName val="0"/>
          <c:showPercent val="0"/>
          <c:showBubbleSize val="0"/>
        </c:dLbls>
        <c:gapWidth val="34"/>
        <c:axId val="633606352"/>
        <c:axId val="633604784"/>
      </c:barChart>
      <c:catAx>
        <c:axId val="633606352"/>
        <c:scaling>
          <c:orientation val="maxMin"/>
        </c:scaling>
        <c:delete val="0"/>
        <c:axPos val="l"/>
        <c:numFmt formatCode="General" sourceLinked="1"/>
        <c:majorTickMark val="none"/>
        <c:minorTickMark val="none"/>
        <c:tickLblPos val="nextTo"/>
        <c:spPr>
          <a:solidFill>
            <a:schemeClr val="bg1"/>
          </a:solidFill>
          <a:ln w="19050"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633604784"/>
        <c:crosses val="autoZero"/>
        <c:auto val="1"/>
        <c:lblAlgn val="ctr"/>
        <c:lblOffset val="100"/>
        <c:noMultiLvlLbl val="0"/>
      </c:catAx>
      <c:valAx>
        <c:axId val="633604784"/>
        <c:scaling>
          <c:orientation val="minMax"/>
        </c:scaling>
        <c:delete val="1"/>
        <c:axPos val="t"/>
        <c:numFmt formatCode="0%" sourceLinked="1"/>
        <c:majorTickMark val="none"/>
        <c:minorTickMark val="none"/>
        <c:tickLblPos val="none"/>
        <c:crossAx val="633606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93076472237089"/>
          <c:y val="2.8451344636616045E-2"/>
          <c:w val="0.46174718626273403"/>
          <c:h val="0.94309731072676795"/>
        </c:manualLayout>
      </c:layout>
      <c:barChart>
        <c:barDir val="bar"/>
        <c:grouping val="clustered"/>
        <c:varyColors val="0"/>
        <c:dLbls>
          <c:showLegendKey val="0"/>
          <c:showVal val="0"/>
          <c:showCatName val="0"/>
          <c:showSerName val="0"/>
          <c:showPercent val="0"/>
          <c:showBubbleSize val="0"/>
        </c:dLbls>
        <c:gapWidth val="72"/>
        <c:axId val="633605568"/>
        <c:axId val="633608704"/>
      </c:barChart>
      <c:catAx>
        <c:axId val="633605568"/>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crossAx val="633608704"/>
        <c:crosses val="autoZero"/>
        <c:auto val="1"/>
        <c:lblAlgn val="ctr"/>
        <c:lblOffset val="100"/>
        <c:noMultiLvlLbl val="0"/>
      </c:catAx>
      <c:valAx>
        <c:axId val="633608704"/>
        <c:scaling>
          <c:orientation val="minMax"/>
          <c:max val="1.1000000000000001"/>
          <c:min val="0"/>
        </c:scaling>
        <c:delete val="1"/>
        <c:axPos val="b"/>
        <c:numFmt formatCode="General" sourceLinked="1"/>
        <c:majorTickMark val="out"/>
        <c:minorTickMark val="none"/>
        <c:tickLblPos val="nextTo"/>
        <c:crossAx val="6336055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439031985408603"/>
          <c:y val="2.8451344636616045E-2"/>
          <c:w val="0.46346278749054676"/>
          <c:h val="0.94309731072676795"/>
        </c:manualLayout>
      </c:layout>
      <c:barChart>
        <c:barDir val="bar"/>
        <c:grouping val="clustered"/>
        <c:varyColors val="0"/>
        <c:ser>
          <c:idx val="0"/>
          <c:order val="0"/>
          <c:tx>
            <c:strRef>
              <c:f>Sheet1!$B$1</c:f>
              <c:strCache>
                <c:ptCount val="1"/>
                <c:pt idx="0">
                  <c:v>Series 1</c:v>
                </c:pt>
              </c:strCache>
            </c:strRef>
          </c:tx>
          <c:spPr>
            <a:solidFill>
              <a:schemeClr val="accent1"/>
            </a:solidFill>
            <a:ln>
              <a:solidFill>
                <a:schemeClr val="tx1"/>
              </a:solidFill>
            </a:ln>
            <a:effectLst>
              <a:outerShdw blurRad="50800" dist="38100" dir="2700000" algn="tl" rotWithShape="0">
                <a:prstClr val="black">
                  <a:alpha val="40000"/>
                </a:prstClr>
              </a:outerShdw>
            </a:effectLst>
          </c:spPr>
          <c:invertIfNegative val="0"/>
          <c:dPt>
            <c:idx val="0"/>
            <c:invertIfNegative val="0"/>
            <c:bubble3D val="0"/>
            <c:spPr>
              <a:solidFill>
                <a:srgbClr val="050505"/>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1-7C04-4E9E-B911-EC77E6812222}"/>
              </c:ext>
            </c:extLst>
          </c:dPt>
          <c:dPt>
            <c:idx val="1"/>
            <c:invertIfNegative val="0"/>
            <c:bubble3D val="0"/>
            <c:spPr>
              <a:solidFill>
                <a:srgbClr val="B2E5F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3-7C04-4E9E-B911-EC77E6812222}"/>
              </c:ext>
            </c:extLst>
          </c:dPt>
          <c:dPt>
            <c:idx val="2"/>
            <c:invertIfNegative val="0"/>
            <c:bubble3D val="0"/>
            <c:spPr>
              <a:solidFill>
                <a:srgbClr val="FF66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5-7C04-4E9E-B911-EC77E6812222}"/>
              </c:ext>
            </c:extLst>
          </c:dPt>
          <c:dPt>
            <c:idx val="3"/>
            <c:invertIfNegative val="0"/>
            <c:bubble3D val="0"/>
            <c:spPr>
              <a:solidFill>
                <a:srgbClr val="B25E3C"/>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7-7C04-4E9E-B911-EC77E6812222}"/>
              </c:ext>
            </c:extLst>
          </c:dPt>
          <c:dPt>
            <c:idx val="4"/>
            <c:invertIfNegative val="0"/>
            <c:bubble3D val="0"/>
            <c:spPr>
              <a:solidFill>
                <a:srgbClr val="787877"/>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9-7C04-4E9E-B911-EC77E6812222}"/>
              </c:ext>
            </c:extLst>
          </c:dPt>
          <c:dPt>
            <c:idx val="5"/>
            <c:invertIfNegative val="0"/>
            <c:bubble3D val="0"/>
            <c:spPr>
              <a:solidFill>
                <a:srgbClr val="FFBBFF"/>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B-7C04-4E9E-B911-EC77E6812222}"/>
              </c:ext>
            </c:extLst>
          </c:dPt>
          <c:dPt>
            <c:idx val="6"/>
            <c:invertIfNegative val="0"/>
            <c:bubble3D val="0"/>
            <c:spPr>
              <a:solidFill>
                <a:srgbClr val="FF0000"/>
              </a:solidFill>
              <a:ln>
                <a:solidFill>
                  <a:schemeClr val="tx1"/>
                </a:solidFill>
              </a:ln>
              <a:effectLst>
                <a:outerShdw blurRad="50800" dist="38100" dir="2700000" algn="tl" rotWithShape="0">
                  <a:prstClr val="black">
                    <a:alpha val="40000"/>
                  </a:prstClr>
                </a:outerShdw>
              </a:effectLst>
            </c:spPr>
            <c:extLst>
              <c:ext xmlns:c16="http://schemas.microsoft.com/office/drawing/2014/chart" uri="{C3380CC4-5D6E-409C-BE32-E72D297353CC}">
                <c16:uniqueId val="{0000000D-7C04-4E9E-B911-EC77E6812222}"/>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Online news aggregator 
web/apps</c:v>
                </c:pt>
                <c:pt idx="1">
                  <c:v>Local broadcast 
TV station web/apps</c:v>
                </c:pt>
                <c:pt idx="2">
                  <c:v>Newspapers</c:v>
                </c:pt>
                <c:pt idx="3">
                  <c:v>Newspaper 
web/apps</c:v>
                </c:pt>
                <c:pt idx="4">
                  <c:v>Cable TV</c:v>
                </c:pt>
                <c:pt idx="5">
                  <c:v>Radio stations</c:v>
                </c:pt>
                <c:pt idx="6">
                  <c:v>Social media</c:v>
                </c:pt>
                <c:pt idx="7">
                  <c:v>Broadcast TV</c:v>
                </c:pt>
              </c:strCache>
            </c:strRef>
          </c:cat>
          <c:val>
            <c:numRef>
              <c:f>Sheet1!$B$2:$B$9</c:f>
              <c:numCache>
                <c:formatCode>0%</c:formatCode>
                <c:ptCount val="8"/>
                <c:pt idx="0">
                  <c:v>0.21</c:v>
                </c:pt>
                <c:pt idx="1">
                  <c:v>0.23</c:v>
                </c:pt>
                <c:pt idx="2">
                  <c:v>0.24</c:v>
                </c:pt>
                <c:pt idx="3">
                  <c:v>0.26</c:v>
                </c:pt>
                <c:pt idx="4">
                  <c:v>0.39</c:v>
                </c:pt>
                <c:pt idx="5">
                  <c:v>0.44779353821907014</c:v>
                </c:pt>
                <c:pt idx="6">
                  <c:v>0.56000000000000005</c:v>
                </c:pt>
                <c:pt idx="7">
                  <c:v>0.8</c:v>
                </c:pt>
              </c:numCache>
            </c:numRef>
          </c:val>
          <c:extLst>
            <c:ext xmlns:c16="http://schemas.microsoft.com/office/drawing/2014/chart" uri="{C3380CC4-5D6E-409C-BE32-E72D297353CC}">
              <c16:uniqueId val="{0000000E-7C04-4E9E-B911-EC77E6812222}"/>
            </c:ext>
          </c:extLst>
        </c:ser>
        <c:dLbls>
          <c:showLegendKey val="0"/>
          <c:showVal val="0"/>
          <c:showCatName val="0"/>
          <c:showSerName val="0"/>
          <c:showPercent val="0"/>
          <c:showBubbleSize val="0"/>
        </c:dLbls>
        <c:gapWidth val="72"/>
        <c:axId val="633609880"/>
        <c:axId val="633610272"/>
      </c:barChart>
      <c:catAx>
        <c:axId val="63360988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n-lt"/>
                <a:ea typeface="+mn-ea"/>
                <a:cs typeface="+mn-cs"/>
              </a:defRPr>
            </a:pPr>
            <a:endParaRPr lang="en-US"/>
          </a:p>
        </c:txPr>
        <c:crossAx val="633610272"/>
        <c:crosses val="autoZero"/>
        <c:auto val="1"/>
        <c:lblAlgn val="ctr"/>
        <c:lblOffset val="100"/>
        <c:noMultiLvlLbl val="0"/>
      </c:catAx>
      <c:valAx>
        <c:axId val="633610272"/>
        <c:scaling>
          <c:orientation val="minMax"/>
          <c:max val="1.1000000000000001"/>
          <c:min val="0"/>
        </c:scaling>
        <c:delete val="1"/>
        <c:axPos val="b"/>
        <c:numFmt formatCode="0%" sourceLinked="1"/>
        <c:majorTickMark val="out"/>
        <c:minorTickMark val="none"/>
        <c:tickLblPos val="nextTo"/>
        <c:crossAx val="6336098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02">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0.88104</cdr:x>
      <cdr:y>0.22125</cdr:y>
    </cdr:from>
    <cdr:to>
      <cdr:x>1</cdr:x>
      <cdr:y>0.3017</cdr:y>
    </cdr:to>
    <cdr:sp macro="" textlink="">
      <cdr:nvSpPr>
        <cdr:cNvPr id="2" name="TextBox 26">
          <a:extLst xmlns:a="http://schemas.openxmlformats.org/drawingml/2006/main">
            <a:ext uri="{FF2B5EF4-FFF2-40B4-BE49-F238E27FC236}">
              <a16:creationId xmlns:a16="http://schemas.microsoft.com/office/drawing/2014/main" id="{29C7AB03-69CE-0B41-95DA-B10E63078A49}"/>
            </a:ext>
          </a:extLst>
        </cdr:cNvPr>
        <cdr:cNvSpPr txBox="1"/>
      </cdr:nvSpPr>
      <cdr:spPr>
        <a:xfrm xmlns:a="http://schemas.openxmlformats.org/drawingml/2006/main">
          <a:off x="8154135" y="1015663"/>
          <a:ext cx="1101013"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dirty="0"/>
            <a:t>72%</a:t>
          </a:r>
        </a:p>
      </cdr:txBody>
    </cdr:sp>
  </cdr:relSizeAnchor>
  <cdr:relSizeAnchor xmlns:cdr="http://schemas.openxmlformats.org/drawingml/2006/chartDrawing">
    <cdr:from>
      <cdr:x>0.88104</cdr:x>
      <cdr:y>0.5</cdr:y>
    </cdr:from>
    <cdr:to>
      <cdr:x>1</cdr:x>
      <cdr:y>0.58045</cdr:y>
    </cdr:to>
    <cdr:sp macro="" textlink="">
      <cdr:nvSpPr>
        <cdr:cNvPr id="4" name="TextBox 26">
          <a:extLst xmlns:a="http://schemas.openxmlformats.org/drawingml/2006/main">
            <a:ext uri="{FF2B5EF4-FFF2-40B4-BE49-F238E27FC236}">
              <a16:creationId xmlns:a16="http://schemas.microsoft.com/office/drawing/2014/main" id="{9F746AD1-937D-DC4D-A2D9-7A3F25DD10BB}"/>
            </a:ext>
          </a:extLst>
        </cdr:cNvPr>
        <cdr:cNvSpPr txBox="1"/>
      </cdr:nvSpPr>
      <cdr:spPr>
        <a:xfrm xmlns:a="http://schemas.openxmlformats.org/drawingml/2006/main">
          <a:off x="8154135" y="2295330"/>
          <a:ext cx="1101013"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69%</a:t>
          </a:r>
        </a:p>
      </cdr:txBody>
    </cdr:sp>
  </cdr:relSizeAnchor>
  <cdr:relSizeAnchor xmlns:cdr="http://schemas.openxmlformats.org/drawingml/2006/chartDrawing">
    <cdr:from>
      <cdr:x>0.88037</cdr:x>
      <cdr:y>0.77529</cdr:y>
    </cdr:from>
    <cdr:to>
      <cdr:x>0.99933</cdr:x>
      <cdr:y>0.85575</cdr:y>
    </cdr:to>
    <cdr:sp macro="" textlink="">
      <cdr:nvSpPr>
        <cdr:cNvPr id="5" name="TextBox 26">
          <a:extLst xmlns:a="http://schemas.openxmlformats.org/drawingml/2006/main">
            <a:ext uri="{FF2B5EF4-FFF2-40B4-BE49-F238E27FC236}">
              <a16:creationId xmlns:a16="http://schemas.microsoft.com/office/drawing/2014/main" id="{1EEE8D6E-BBA5-6146-A939-990F31273D31}"/>
            </a:ext>
          </a:extLst>
        </cdr:cNvPr>
        <cdr:cNvSpPr txBox="1"/>
      </cdr:nvSpPr>
      <cdr:spPr>
        <a:xfrm xmlns:a="http://schemas.openxmlformats.org/drawingml/2006/main">
          <a:off x="8147914" y="3559110"/>
          <a:ext cx="1101013"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a:t>62%</a:t>
          </a:r>
        </a:p>
      </cdr:txBody>
    </cdr:sp>
  </cdr:relSizeAnchor>
  <cdr:relSizeAnchor xmlns:cdr="http://schemas.openxmlformats.org/drawingml/2006/chartDrawing">
    <cdr:from>
      <cdr:x>0.82929</cdr:x>
      <cdr:y>0.05014</cdr:y>
    </cdr:from>
    <cdr:to>
      <cdr:x>1</cdr:x>
      <cdr:y>0.09485</cdr:y>
    </cdr:to>
    <cdr:sp macro="" textlink="">
      <cdr:nvSpPr>
        <cdr:cNvPr id="6" name="TextBox 5">
          <a:extLst xmlns:a="http://schemas.openxmlformats.org/drawingml/2006/main">
            <a:ext uri="{FF2B5EF4-FFF2-40B4-BE49-F238E27FC236}">
              <a16:creationId xmlns:a16="http://schemas.microsoft.com/office/drawing/2014/main" id="{B495DF56-4975-C648-980A-E146E5B9BA11}"/>
            </a:ext>
          </a:extLst>
        </cdr:cNvPr>
        <cdr:cNvSpPr txBox="1"/>
      </cdr:nvSpPr>
      <cdr:spPr>
        <a:xfrm xmlns:a="http://schemas.openxmlformats.org/drawingml/2006/main">
          <a:off x="7675164" y="230154"/>
          <a:ext cx="1579984" cy="2052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b="1" dirty="0"/>
            <a:t>Top two box</a:t>
          </a:r>
          <a:endParaRPr lang="en-US"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FDB9F3-6392-5C44-92FD-8921AF34601E}" type="datetimeFigureOut">
              <a:rPr lang="en-US" smtClean="0"/>
              <a:t>4/22/2020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44BA9D-243F-6B44-ADD7-8D23646D64FF}" type="slidenum">
              <a:rPr lang="en-US" smtClean="0"/>
              <a:t>‹#›</a:t>
            </a:fld>
            <a:endParaRPr lang="en-US"/>
          </a:p>
        </p:txBody>
      </p:sp>
    </p:spTree>
    <p:extLst>
      <p:ext uri="{BB962C8B-B14F-4D97-AF65-F5344CB8AC3E}">
        <p14:creationId xmlns:p14="http://schemas.microsoft.com/office/powerpoint/2010/main" val="2216826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E44BA9D-243F-6B44-ADD7-8D23646D64FF}" type="slidenum">
              <a:rPr lang="en-US" smtClean="0"/>
              <a:t>1</a:t>
            </a:fld>
            <a:endParaRPr lang="en-US"/>
          </a:p>
        </p:txBody>
      </p:sp>
    </p:spTree>
    <p:extLst>
      <p:ext uri="{BB962C8B-B14F-4D97-AF65-F5344CB8AC3E}">
        <p14:creationId xmlns:p14="http://schemas.microsoft.com/office/powerpoint/2010/main" val="1451215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520756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755272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247040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CBFF038-FE79-4731-8216-C523A2A3BC4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4753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3755734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BFF038-FE79-4731-8216-C523A2A3BC48}"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108710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 name="Rectangle 17"/>
          <p:cNvSpPr/>
          <p:nvPr/>
        </p:nvSpPr>
        <p:spPr>
          <a:xfrm flipH="1">
            <a:off x="-9526" y="-5"/>
            <a:ext cx="12201525" cy="3429000"/>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428995"/>
            <a:ext cx="12201525" cy="355712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19275"/>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1546728" y="1140676"/>
            <a:ext cx="9127230" cy="4813629"/>
            <a:chOff x="1546728" y="1140676"/>
            <a:chExt cx="9127230" cy="4813629"/>
          </a:xfrm>
          <a:effectLst>
            <a:reflection blurRad="63500" stA="58000" endPos="20000" dist="101600" dir="5400000" sy="-100000" algn="bl" rotWithShape="0"/>
          </a:effectLst>
        </p:grpSpPr>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6728" y="1140676"/>
              <a:ext cx="9127230" cy="4813629"/>
            </a:xfrm>
            <a:prstGeom prst="rect">
              <a:avLst/>
            </a:prstGeom>
            <a:effectLst>
              <a:outerShdw blurRad="50800" dist="38100" dir="5400000" algn="t" rotWithShape="0">
                <a:prstClr val="black">
                  <a:alpha val="40000"/>
                </a:prstClr>
              </a:outerShdw>
            </a:effectLst>
          </p:spPr>
        </p:pic>
        <p:sp>
          <p:nvSpPr>
            <p:cNvPr id="26" name="Rectangle 25"/>
            <p:cNvSpPr/>
            <p:nvPr userDrawn="1"/>
          </p:nvSpPr>
          <p:spPr>
            <a:xfrm>
              <a:off x="1778112" y="1419366"/>
              <a:ext cx="8629882" cy="4271749"/>
            </a:xfrm>
            <a:prstGeom prst="rect">
              <a:avLst/>
            </a:prstGeom>
            <a:solidFill>
              <a:schemeClr val="bg1"/>
            </a:solidFill>
            <a:ln>
              <a:noFill/>
            </a:ln>
            <a:effectLst>
              <a:innerShdw blurRad="241300">
                <a:prstClr val="black">
                  <a:alpha val="89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1778112" y="1879437"/>
            <a:ext cx="8629882" cy="646331"/>
          </a:xfrm>
        </p:spPr>
        <p:txBody>
          <a:bodyPr wrap="square" anchor="b">
            <a:spAutoFit/>
          </a:bodyPr>
          <a:lstStyle>
            <a:lvl1pPr algn="ctr">
              <a:defRPr sz="4000">
                <a:solidFill>
                  <a:srgbClr val="0000FF"/>
                </a:solidFill>
              </a:defRPr>
            </a:lvl1pPr>
          </a:lstStyle>
          <a:p>
            <a:r>
              <a:rPr lang="en-US"/>
              <a:t>Click to edit Master title style</a:t>
            </a:r>
            <a:endParaRPr lang="en-US" dirty="0"/>
          </a:p>
        </p:txBody>
      </p:sp>
      <p:sp>
        <p:nvSpPr>
          <p:cNvPr id="3" name="Subtitle 2"/>
          <p:cNvSpPr>
            <a:spLocks noGrp="1"/>
          </p:cNvSpPr>
          <p:nvPr>
            <p:ph type="subTitle" idx="1"/>
          </p:nvPr>
        </p:nvSpPr>
        <p:spPr>
          <a:xfrm>
            <a:off x="1778112" y="2807291"/>
            <a:ext cx="8629882" cy="424732"/>
          </a:xfrm>
        </p:spPr>
        <p:txBody>
          <a:bodyPr wrap="square">
            <a:sp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28" name="Picture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9320" y="4183331"/>
            <a:ext cx="4762778" cy="1349127"/>
          </a:xfrm>
          <a:prstGeom prst="rect">
            <a:avLst/>
          </a:prstGeom>
          <a:effectLst>
            <a:reflection blurRad="6350" stA="50000" endA="300" endPos="55500" dist="914400" dir="5400000" sy="-100000" algn="bl" rotWithShape="0"/>
          </a:effectLst>
        </p:spPr>
      </p:pic>
    </p:spTree>
    <p:extLst>
      <p:ext uri="{BB962C8B-B14F-4D97-AF65-F5344CB8AC3E}">
        <p14:creationId xmlns:p14="http://schemas.microsoft.com/office/powerpoint/2010/main" val="18338279"/>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18" name="Rectangle 17"/>
          <p:cNvSpPr/>
          <p:nvPr/>
        </p:nvSpPr>
        <p:spPr>
          <a:xfrm flipH="1">
            <a:off x="-9527" y="-6"/>
            <a:ext cx="12201525" cy="5890663"/>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0" y="5890657"/>
            <a:ext cx="12201525" cy="967343"/>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5890659"/>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1671688"/>
            <a:ext cx="11425813" cy="854080"/>
          </a:xfrm>
        </p:spPr>
        <p:txBody>
          <a:bodyPr wrap="square" anchor="ctr">
            <a:spAutoFit/>
          </a:bodyPr>
          <a:lstStyle>
            <a:lvl1pPr algn="ctr">
              <a:defRPr sz="5500">
                <a:solidFill>
                  <a:schemeClr val="bg1"/>
                </a:solidFill>
              </a:defRPr>
            </a:lvl1pPr>
          </a:lstStyle>
          <a:p>
            <a:r>
              <a:rPr lang="en-US"/>
              <a:t>Click to edit Master title style</a:t>
            </a:r>
            <a:endParaRPr lang="en-US" dirty="0"/>
          </a:p>
        </p:txBody>
      </p:sp>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08642" y="6150922"/>
            <a:ext cx="1702358" cy="482218"/>
          </a:xfrm>
          <a:prstGeom prst="rect">
            <a:avLst/>
          </a:prstGeom>
        </p:spPr>
      </p:pic>
    </p:spTree>
    <p:extLst>
      <p:ext uri="{BB962C8B-B14F-4D97-AF65-F5344CB8AC3E}">
        <p14:creationId xmlns:p14="http://schemas.microsoft.com/office/powerpoint/2010/main" val="131314709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sp>
        <p:nvSpPr>
          <p:cNvPr id="18" name="Rectangle 17"/>
          <p:cNvSpPr/>
          <p:nvPr/>
        </p:nvSpPr>
        <p:spPr>
          <a:xfrm flipH="1">
            <a:off x="-9528" y="-5"/>
            <a:ext cx="12201525" cy="3557222"/>
          </a:xfrm>
          <a:prstGeom prst="rect">
            <a:avLst/>
          </a:prstGeom>
          <a:solidFill>
            <a:srgbClr val="6671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9526" y="3557217"/>
            <a:ext cx="12201525" cy="3428902"/>
          </a:xfrm>
          <a:prstGeom prst="rect">
            <a:avLst/>
          </a:prstGeom>
          <a:solidFill>
            <a:srgbClr val="C8F9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9727" y="3429000"/>
            <a:ext cx="12201729" cy="128217"/>
            <a:chOff x="-9727" y="3419275"/>
            <a:chExt cx="12201729" cy="128217"/>
          </a:xfrm>
        </p:grpSpPr>
        <p:sp>
          <p:nvSpPr>
            <p:cNvPr id="21" name="Rectangle 20"/>
            <p:cNvSpPr/>
            <p:nvPr/>
          </p:nvSpPr>
          <p:spPr>
            <a:xfrm rot="10800000" flipH="1">
              <a:off x="-9727" y="3419276"/>
              <a:ext cx="3493790" cy="1282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rot="10800000" flipH="1">
              <a:off x="3484063" y="3419276"/>
              <a:ext cx="5058036" cy="1282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rot="10800000" flipH="1">
              <a:off x="8542098" y="3419275"/>
              <a:ext cx="3649904" cy="1282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a:t>Click to edit Master title style</a:t>
            </a:r>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73969" y="4358980"/>
            <a:ext cx="6444062" cy="1825376"/>
          </a:xfrm>
          <a:prstGeom prst="rect">
            <a:avLst/>
          </a:prstGeom>
        </p:spPr>
      </p:pic>
    </p:spTree>
    <p:extLst>
      <p:ext uri="{BB962C8B-B14F-4D97-AF65-F5344CB8AC3E}">
        <p14:creationId xmlns:p14="http://schemas.microsoft.com/office/powerpoint/2010/main" val="1416404901"/>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55012"/>
            <a:ext cx="11430000" cy="646331"/>
          </a:xfrm>
        </p:spPr>
        <p:txBody>
          <a:bodyPr wrap="square" anchor="t">
            <a:spAutoFit/>
          </a:bodyPr>
          <a:lstStyle>
            <a:lvl1pPr algn="ctr">
              <a:defRPr sz="4000">
                <a:solidFill>
                  <a:srgbClr val="0000FF"/>
                </a:solidFill>
              </a:defRPr>
            </a:lvl1pPr>
          </a:lstStyle>
          <a:p>
            <a:r>
              <a:rPr lang="en-US"/>
              <a:t>Click to edit Master title style</a:t>
            </a:r>
            <a:endParaRPr lang="en-US" dirty="0"/>
          </a:p>
        </p:txBody>
      </p:sp>
      <p:sp>
        <p:nvSpPr>
          <p:cNvPr id="3" name="Content Placeholder 2"/>
          <p:cNvSpPr>
            <a:spLocks noGrp="1"/>
          </p:cNvSpPr>
          <p:nvPr>
            <p:ph idx="1"/>
          </p:nvPr>
        </p:nvSpPr>
        <p:spPr>
          <a:xfrm>
            <a:off x="381000" y="1403594"/>
            <a:ext cx="11430000" cy="4351338"/>
          </a:xfrm>
        </p:spPr>
        <p:txBody>
          <a:bodyPr>
            <a:normAutofit/>
          </a:bodyPr>
          <a:lstStyle>
            <a:lvl1pPr marL="280988" indent="-280988">
              <a:lnSpc>
                <a:spcPct val="100000"/>
              </a:lnSpc>
              <a:spcBef>
                <a:spcPts val="0"/>
              </a:spcBef>
              <a:spcAft>
                <a:spcPts val="400"/>
              </a:spcAft>
              <a:buClr>
                <a:srgbClr val="0000FF"/>
              </a:buClr>
              <a:buFont typeface="Wingdings" panose="05000000000000000000" pitchFamily="2" charset="2"/>
              <a:buChar char="§"/>
              <a:defRPr sz="3000"/>
            </a:lvl1pPr>
            <a:lvl2pPr marL="685800" indent="-228600">
              <a:lnSpc>
                <a:spcPct val="100000"/>
              </a:lnSpc>
              <a:spcBef>
                <a:spcPts val="0"/>
              </a:spcBef>
              <a:spcAft>
                <a:spcPts val="400"/>
              </a:spcAft>
              <a:buClr>
                <a:srgbClr val="00B050"/>
              </a:buClr>
              <a:buFont typeface="Wingdings" panose="05000000000000000000" pitchFamily="2" charset="2"/>
              <a:buChar char="§"/>
              <a:defRPr sz="2400"/>
            </a:lvl2pPr>
            <a:lvl3pPr marL="1143000" indent="-228600">
              <a:lnSpc>
                <a:spcPct val="100000"/>
              </a:lnSpc>
              <a:spcBef>
                <a:spcPts val="0"/>
              </a:spcBef>
              <a:spcAft>
                <a:spcPts val="400"/>
              </a:spcAft>
              <a:buClr>
                <a:srgbClr val="FF0000"/>
              </a:buClr>
              <a:buFont typeface="Wingdings" panose="05000000000000000000" pitchFamily="2" charset="2"/>
              <a:buChar char="§"/>
              <a:defRPr sz="2000"/>
            </a:lvl3pPr>
            <a:lvl4pPr marL="1600200" indent="-228600">
              <a:lnSpc>
                <a:spcPct val="100000"/>
              </a:lnSpc>
              <a:spcBef>
                <a:spcPts val="0"/>
              </a:spcBef>
              <a:spcAft>
                <a:spcPts val="400"/>
              </a:spcAft>
              <a:buClr>
                <a:srgbClr val="7030A0"/>
              </a:buClr>
              <a:buFont typeface="Wingdings" panose="05000000000000000000" pitchFamily="2" charset="2"/>
              <a:buChar char="§"/>
              <a:defRPr sz="1800"/>
            </a:lvl4pPr>
            <a:lvl5pPr marL="2057400" indent="-228600">
              <a:lnSpc>
                <a:spcPct val="100000"/>
              </a:lnSpc>
              <a:spcBef>
                <a:spcPts val="0"/>
              </a:spcBef>
              <a:spcAft>
                <a:spcPts val="400"/>
              </a:spcAft>
              <a:buClr>
                <a:srgbClr val="FFC000"/>
              </a:buClr>
              <a:buFont typeface="Wingdings" panose="05000000000000000000" pitchFamily="2" charset="2"/>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537894" y="6356350"/>
            <a:ext cx="546212" cy="365125"/>
          </a:xfrm>
        </p:spPr>
        <p:txBody>
          <a:bodyPr/>
          <a:lstStyle>
            <a:lvl1pPr>
              <a:defRPr sz="1000"/>
            </a:lvl1pPr>
          </a:lstStyle>
          <a:p>
            <a:fld id="{CCDEFDE6-E0D7-4837-9BAC-C5447762A0EF}" type="slidenum">
              <a:rPr lang="en-US" smtClean="0"/>
              <a:t>‹#›</a:t>
            </a:fld>
            <a:endParaRPr lang="en-US"/>
          </a:p>
        </p:txBody>
      </p:sp>
      <p:sp>
        <p:nvSpPr>
          <p:cNvPr id="8" name="Text Placeholder 13"/>
          <p:cNvSpPr>
            <a:spLocks noGrp="1"/>
          </p:cNvSpPr>
          <p:nvPr>
            <p:ph type="body" sz="quarter" idx="13"/>
          </p:nvPr>
        </p:nvSpPr>
        <p:spPr>
          <a:xfrm>
            <a:off x="381000" y="6356350"/>
            <a:ext cx="8641773" cy="246221"/>
          </a:xfrm>
          <a:prstGeom prst="rect">
            <a:avLst/>
          </a:prstGeom>
        </p:spPr>
        <p:txBody>
          <a:bodyPr>
            <a:spAutoFit/>
          </a:bodyPr>
          <a:lstStyle>
            <a:lvl1pPr marL="0" indent="0">
              <a:lnSpc>
                <a:spcPct val="100000"/>
              </a:lnSpc>
              <a:spcBef>
                <a:spcPts val="0"/>
              </a:spcBef>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r>
              <a:rPr lang="en-US" dirty="0"/>
              <a:t>Click to edit Master text styles</a:t>
            </a:r>
          </a:p>
        </p:txBody>
      </p:sp>
    </p:spTree>
    <p:extLst>
      <p:ext uri="{BB962C8B-B14F-4D97-AF65-F5344CB8AC3E}">
        <p14:creationId xmlns:p14="http://schemas.microsoft.com/office/powerpoint/2010/main" val="2858902647"/>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00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049764215"/>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guide id="3" pos="240">
          <p15:clr>
            <a:srgbClr val="FBAE40"/>
          </p15:clr>
        </p15:guide>
        <p15:guide id="4" pos="74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6388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CCDEFDE6-E0D7-4837-9BAC-C5447762A0EF}" type="slidenum">
              <a:rPr lang="en-US" smtClean="0"/>
              <a:t>‹#›</a:t>
            </a:fld>
            <a:endParaRPr lang="en-US"/>
          </a:p>
        </p:txBody>
      </p:sp>
      <p:grpSp>
        <p:nvGrpSpPr>
          <p:cNvPr id="17" name="Group 16"/>
          <p:cNvGrpSpPr/>
          <p:nvPr/>
        </p:nvGrpSpPr>
        <p:grpSpPr>
          <a:xfrm>
            <a:off x="6070234" y="1105310"/>
            <a:ext cx="91723" cy="5760720"/>
            <a:chOff x="72034" y="0"/>
            <a:chExt cx="193017" cy="6858000"/>
          </a:xfrm>
        </p:grpSpPr>
        <p:sp>
          <p:nvSpPr>
            <p:cNvPr id="18" name="Rectangle 17"/>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itle 1"/>
          <p:cNvSpPr>
            <a:spLocks noGrp="1"/>
          </p:cNvSpPr>
          <p:nvPr>
            <p:ph type="title"/>
          </p:nvPr>
        </p:nvSpPr>
        <p:spPr>
          <a:xfrm>
            <a:off x="381000" y="255012"/>
            <a:ext cx="11430000" cy="590931"/>
          </a:xfrm>
        </p:spPr>
        <p:txBody>
          <a:bodyPr wrap="square" anchor="t">
            <a:spAutoFit/>
          </a:bodyPr>
          <a:lstStyle>
            <a:lvl1pPr algn="ctr">
              <a:defRPr sz="3600">
                <a:solidFill>
                  <a:srgbClr val="0000FF"/>
                </a:solidFill>
              </a:defRPr>
            </a:lvl1pPr>
          </a:lstStyle>
          <a:p>
            <a:r>
              <a:rPr lang="en-US"/>
              <a:t>Click to edit Master title style</a:t>
            </a:r>
            <a:endParaRPr lang="en-US" dirty="0"/>
          </a:p>
        </p:txBody>
      </p:sp>
      <p:sp>
        <p:nvSpPr>
          <p:cNvPr id="22" name="Rectangle 21"/>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5049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p:cNvSpPr/>
          <p:nvPr/>
        </p:nvSpPr>
        <p:spPr>
          <a:xfrm>
            <a:off x="0" y="0"/>
            <a:ext cx="29140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964803" y="4953837"/>
            <a:ext cx="2731477" cy="19041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0"/>
          </p:nvPr>
        </p:nvSpPr>
        <p:spPr/>
        <p:txBody>
          <a:bodyPr/>
          <a:lstStyle/>
          <a:p>
            <a:fld id="{CCDEFDE6-E0D7-4837-9BAC-C5447762A0EF}" type="slidenum">
              <a:rPr lang="en-US" smtClean="0"/>
              <a:t>‹#›</a:t>
            </a:fld>
            <a:endParaRPr lang="en-US"/>
          </a:p>
        </p:txBody>
      </p:sp>
      <p:sp>
        <p:nvSpPr>
          <p:cNvPr id="6" name="Title 1"/>
          <p:cNvSpPr>
            <a:spLocks noGrp="1"/>
          </p:cNvSpPr>
          <p:nvPr>
            <p:ph type="ctrTitle"/>
          </p:nvPr>
        </p:nvSpPr>
        <p:spPr>
          <a:xfrm>
            <a:off x="381000" y="656804"/>
            <a:ext cx="11425813" cy="854080"/>
          </a:xfrm>
        </p:spPr>
        <p:txBody>
          <a:bodyPr wrap="square" anchor="t">
            <a:spAutoFit/>
          </a:bodyPr>
          <a:lstStyle>
            <a:lvl1pPr algn="ctr">
              <a:defRPr sz="55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901575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9595" y="280114"/>
            <a:ext cx="11352809" cy="646331"/>
          </a:xfrm>
        </p:spPr>
        <p:txBody>
          <a:bodyPr wrap="square" anchor="t">
            <a:spAutoFit/>
          </a:bodyPr>
          <a:lstStyle>
            <a:lvl1pPr algn="ctr">
              <a:defRPr sz="4000">
                <a:solidFill>
                  <a:srgbClr val="0000FF"/>
                </a:solidFill>
              </a:defRPr>
            </a:lvl1pPr>
          </a:lstStyle>
          <a:p>
            <a:r>
              <a:rPr lang="en-US" dirty="0"/>
              <a:t>Click to edit Master title style</a:t>
            </a:r>
          </a:p>
        </p:txBody>
      </p:sp>
      <p:sp>
        <p:nvSpPr>
          <p:cNvPr id="3" name="Content Placeholder 2"/>
          <p:cNvSpPr>
            <a:spLocks noGrp="1"/>
          </p:cNvSpPr>
          <p:nvPr>
            <p:ph idx="1"/>
          </p:nvPr>
        </p:nvSpPr>
        <p:spPr>
          <a:xfrm>
            <a:off x="609601" y="1066800"/>
            <a:ext cx="11353800" cy="4909963"/>
          </a:xfrm>
        </p:spPr>
        <p:txBody>
          <a:bodyPr/>
          <a:lstStyle>
            <a:lvl1pPr marL="228600" indent="-228600">
              <a:buClr>
                <a:srgbClr val="0000FF"/>
              </a:buClr>
              <a:buFont typeface="Wingdings" panose="05000000000000000000" pitchFamily="2" charset="2"/>
              <a:buChar char="§"/>
              <a:defRPr sz="3000"/>
            </a:lvl1pPr>
            <a:lvl2pPr marL="685800" indent="-228600">
              <a:buClr>
                <a:schemeClr val="accent2"/>
              </a:buClr>
              <a:buFont typeface="Wingdings" panose="05000000000000000000" pitchFamily="2" charset="2"/>
              <a:buChar char="§"/>
              <a:defRPr/>
            </a:lvl2pPr>
            <a:lvl3pPr marL="1143000" indent="-228600">
              <a:buClr>
                <a:srgbClr val="FF0000"/>
              </a:buClr>
              <a:buFont typeface="Wingdings" panose="05000000000000000000" pitchFamily="2" charset="2"/>
              <a:buChar char="§"/>
              <a:defRPr/>
            </a:lvl3pPr>
            <a:lvl4pPr marL="1600200" indent="-228600">
              <a:buClr>
                <a:schemeClr val="accent4"/>
              </a:buClr>
              <a:buFont typeface="Wingdings" panose="05000000000000000000" pitchFamily="2" charset="2"/>
              <a:buChar char="§"/>
              <a:defRPr/>
            </a:lvl4pPr>
            <a:lvl5pPr marL="2057400" indent="-228600">
              <a:buClr>
                <a:srgbClr val="FFC000"/>
              </a:buCl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11125199" y="6380100"/>
            <a:ext cx="988621" cy="365125"/>
          </a:xfrm>
        </p:spPr>
        <p:txBody>
          <a:bodyPr/>
          <a:lstStyle>
            <a:lvl1pPr>
              <a:defRPr sz="1000">
                <a:solidFill>
                  <a:schemeClr val="tx1"/>
                </a:solidFill>
              </a:defRPr>
            </a:lvl1pPr>
          </a:lstStyle>
          <a:p>
            <a:fld id="{BB88B489-69ED-4F0A-A940-13A5E0BFFCBC}" type="slidenum">
              <a:rPr lang="en-US" smtClean="0">
                <a:solidFill>
                  <a:prstClr val="black"/>
                </a:solidFill>
              </a:rPr>
              <a:pPr/>
              <a:t>‹#›</a:t>
            </a:fld>
            <a:endParaRPr lang="en-US" dirty="0">
              <a:solidFill>
                <a:prstClr val="black"/>
              </a:solidFill>
            </a:endParaRPr>
          </a:p>
        </p:txBody>
      </p:sp>
      <p:grpSp>
        <p:nvGrpSpPr>
          <p:cNvPr id="8" name="Group 7"/>
          <p:cNvGrpSpPr/>
          <p:nvPr userDrawn="1"/>
        </p:nvGrpSpPr>
        <p:grpSpPr>
          <a:xfrm>
            <a:off x="106759" y="0"/>
            <a:ext cx="91723" cy="6858000"/>
            <a:chOff x="72034" y="0"/>
            <a:chExt cx="193017" cy="6858000"/>
          </a:xfrm>
        </p:grpSpPr>
        <p:sp>
          <p:nvSpPr>
            <p:cNvPr id="9" name="Rectangle 8"/>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1" name="Rectangle 10"/>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14" name="Text Placeholder 13"/>
          <p:cNvSpPr>
            <a:spLocks noGrp="1"/>
          </p:cNvSpPr>
          <p:nvPr>
            <p:ph type="body" sz="quarter" idx="13"/>
          </p:nvPr>
        </p:nvSpPr>
        <p:spPr>
          <a:xfrm>
            <a:off x="609601" y="6550968"/>
            <a:ext cx="8610599" cy="210941"/>
          </a:xfrm>
        </p:spPr>
        <p:txBody>
          <a:bodyPr wrap="square" anchor="b">
            <a:spAutoFit/>
          </a:bodyPr>
          <a:lstStyle>
            <a:lvl1pPr marL="0" indent="0">
              <a:buNone/>
              <a:defRPr sz="1000"/>
            </a:lvl1pPr>
            <a:lvl2pPr marL="457200" indent="0">
              <a:buNone/>
              <a:defRPr sz="1000"/>
            </a:lvl2pPr>
            <a:lvl3pPr marL="914400" indent="0">
              <a:buNone/>
              <a:defRPr sz="1000"/>
            </a:lvl3pPr>
            <a:lvl4pPr marL="1371600" indent="0">
              <a:buNone/>
              <a:defRPr sz="1000"/>
            </a:lvl4pPr>
            <a:lvl5pPr marL="1828800" indent="0">
              <a:buNone/>
              <a:defRPr sz="1000"/>
            </a:lvl5pPr>
          </a:lstStyle>
          <a:p>
            <a:pPr lvl="0"/>
            <a:endParaRPr lang="en-US" dirty="0"/>
          </a:p>
        </p:txBody>
      </p:sp>
    </p:spTree>
    <p:extLst>
      <p:ext uri="{BB962C8B-B14F-4D97-AF65-F5344CB8AC3E}">
        <p14:creationId xmlns:p14="http://schemas.microsoft.com/office/powerpoint/2010/main" val="1328355127"/>
      </p:ext>
    </p:extLst>
  </p:cSld>
  <p:clrMapOvr>
    <a:masterClrMapping/>
  </p:clrMapOvr>
  <p:transition>
    <p:wipe dir="d"/>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38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113476" y="6356350"/>
            <a:ext cx="1003997"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CDEFDE6-E0D7-4837-9BAC-C5447762A0EF}" type="slidenum">
              <a:rPr lang="en-US" smtClean="0"/>
              <a:t>‹#›</a:t>
            </a:fld>
            <a:endParaRPr lang="en-US"/>
          </a:p>
        </p:txBody>
      </p:sp>
      <p:pic>
        <p:nvPicPr>
          <p:cNvPr id="8" name="Picture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118690" y="6297489"/>
            <a:ext cx="1496784" cy="423986"/>
          </a:xfrm>
          <a:prstGeom prst="rect">
            <a:avLst/>
          </a:prstGeom>
        </p:spPr>
      </p:pic>
      <p:grpSp>
        <p:nvGrpSpPr>
          <p:cNvPr id="10" name="Group 9"/>
          <p:cNvGrpSpPr/>
          <p:nvPr/>
        </p:nvGrpSpPr>
        <p:grpSpPr>
          <a:xfrm>
            <a:off x="106759" y="0"/>
            <a:ext cx="91723" cy="6858000"/>
            <a:chOff x="72034" y="0"/>
            <a:chExt cx="193017" cy="6858000"/>
          </a:xfrm>
        </p:grpSpPr>
        <p:sp>
          <p:nvSpPr>
            <p:cNvPr id="11" name="Rectangle 10"/>
            <p:cNvSpPr/>
            <p:nvPr/>
          </p:nvSpPr>
          <p:spPr>
            <a:xfrm rot="5400000">
              <a:off x="-813303" y="885337"/>
              <a:ext cx="1963690" cy="193016"/>
            </a:xfrm>
            <a:prstGeom prst="rect">
              <a:avLst/>
            </a:prstGeom>
            <a:solidFill>
              <a:srgbClr val="FE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5400000">
              <a:off x="-1252896" y="3288620"/>
              <a:ext cx="2842877" cy="193016"/>
            </a:xfrm>
            <a:prstGeom prst="rect">
              <a:avLst/>
            </a:prstGeom>
            <a:solidFill>
              <a:srgbClr val="36C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5400000">
              <a:off x="-857175" y="5735775"/>
              <a:ext cx="2051434" cy="193016"/>
            </a:xfrm>
            <a:prstGeom prst="rect">
              <a:avLst/>
            </a:prstGeom>
            <a:solidFill>
              <a:srgbClr val="132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77404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guide id="3" pos="240">
          <p15:clr>
            <a:srgbClr val="F26B43"/>
          </p15:clr>
        </p15:guide>
        <p15:guide id="4" pos="74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chart" Target="../charts/chart20.xml"/><Relationship Id="rId5" Type="http://schemas.openxmlformats.org/officeDocument/2006/relationships/chart" Target="../charts/chart19.xml"/><Relationship Id="rId4" Type="http://schemas.openxmlformats.org/officeDocument/2006/relationships/chart" Target="../charts/chart18.xml"/></Relationships>
</file>

<file path=ppt/slides/_rels/slide1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chart" Target="../charts/chart22.xml"/></Relationships>
</file>

<file path=ppt/slides/_rels/slide16.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chart" Target="../charts/chart29.xml"/><Relationship Id="rId5" Type="http://schemas.openxmlformats.org/officeDocument/2006/relationships/chart" Target="../charts/chart28.xml"/><Relationship Id="rId4" Type="http://schemas.openxmlformats.org/officeDocument/2006/relationships/chart" Target="../charts/chart27.xml"/></Relationships>
</file>

<file path=ppt/slides/_rels/slide18.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7.xml"/><Relationship Id="rId1" Type="http://schemas.openxmlformats.org/officeDocument/2006/relationships/slideLayout" Target="../slideLayouts/slideLayout8.xml"/><Relationship Id="rId6" Type="http://schemas.openxmlformats.org/officeDocument/2006/relationships/chart" Target="../charts/chart33.xml"/><Relationship Id="rId5" Type="http://schemas.openxmlformats.org/officeDocument/2006/relationships/chart" Target="../charts/chart32.xml"/><Relationship Id="rId4" Type="http://schemas.openxmlformats.org/officeDocument/2006/relationships/chart" Target="../charts/chart3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8112" y="1888063"/>
            <a:ext cx="8629882" cy="646331"/>
          </a:xfrm>
        </p:spPr>
        <p:txBody>
          <a:bodyPr/>
          <a:lstStyle/>
          <a:p>
            <a:r>
              <a:rPr lang="en-US" dirty="0"/>
              <a:t>Coronavirus Media Usage Study</a:t>
            </a:r>
          </a:p>
        </p:txBody>
      </p:sp>
      <p:sp>
        <p:nvSpPr>
          <p:cNvPr id="3" name="Subtitle 2"/>
          <p:cNvSpPr>
            <a:spLocks noGrp="1"/>
          </p:cNvSpPr>
          <p:nvPr>
            <p:ph type="subTitle" idx="1"/>
          </p:nvPr>
        </p:nvSpPr>
        <p:spPr/>
        <p:txBody>
          <a:bodyPr/>
          <a:lstStyle/>
          <a:p>
            <a:r>
              <a:rPr lang="en-US" dirty="0"/>
              <a:t>April 2020</a:t>
            </a:r>
          </a:p>
        </p:txBody>
      </p:sp>
    </p:spTree>
    <p:extLst>
      <p:ext uri="{BB962C8B-B14F-4D97-AF65-F5344CB8AC3E}">
        <p14:creationId xmlns:p14="http://schemas.microsoft.com/office/powerpoint/2010/main" val="3426251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444F-8A62-A742-BF1F-367D14B5D02C}"/>
              </a:ext>
            </a:extLst>
          </p:cNvPr>
          <p:cNvSpPr>
            <a:spLocks noGrp="1"/>
          </p:cNvSpPr>
          <p:nvPr>
            <p:ph type="title"/>
          </p:nvPr>
        </p:nvSpPr>
        <p:spPr>
          <a:xfrm>
            <a:off x="381000" y="255012"/>
            <a:ext cx="11430000" cy="1200329"/>
          </a:xfrm>
        </p:spPr>
        <p:txBody>
          <a:bodyPr/>
          <a:lstStyle/>
          <a:p>
            <a:r>
              <a:rPr lang="en-US" dirty="0"/>
              <a:t>Broadcast TV Has The Highest Reach Among These Platforms</a:t>
            </a:r>
          </a:p>
        </p:txBody>
      </p:sp>
      <p:graphicFrame>
        <p:nvGraphicFramePr>
          <p:cNvPr id="5" name="Chart 4">
            <a:extLst>
              <a:ext uri="{FF2B5EF4-FFF2-40B4-BE49-F238E27FC236}">
                <a16:creationId xmlns:a16="http://schemas.microsoft.com/office/drawing/2014/main" id="{84A9B7AC-743E-3342-A4C1-CEFCDF88AECA}"/>
              </a:ext>
            </a:extLst>
          </p:cNvPr>
          <p:cNvGraphicFramePr/>
          <p:nvPr>
            <p:extLst>
              <p:ext uri="{D42A27DB-BD31-4B8C-83A1-F6EECF244321}">
                <p14:modId xmlns:p14="http://schemas.microsoft.com/office/powerpoint/2010/main" val="2854416511"/>
              </p:ext>
            </p:extLst>
          </p:nvPr>
        </p:nvGraphicFramePr>
        <p:xfrm>
          <a:off x="513340" y="1369643"/>
          <a:ext cx="11201400" cy="47694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873CFDE5-5B3D-DA46-9D0E-86AB628A48A5}"/>
              </a:ext>
            </a:extLst>
          </p:cNvPr>
          <p:cNvSpPr>
            <a:spLocks noGrp="1"/>
          </p:cNvSpPr>
          <p:nvPr>
            <p:ph type="body" sz="quarter" idx="13"/>
          </p:nvPr>
        </p:nvSpPr>
        <p:spPr>
          <a:xfrm>
            <a:off x="380999" y="6558530"/>
            <a:ext cx="9814249" cy="246221"/>
          </a:xfrm>
        </p:spPr>
        <p:txBody>
          <a:bodyPr anchor="b">
            <a:noAutofit/>
          </a:bodyPr>
          <a:lstStyle/>
          <a:p>
            <a:pPr>
              <a:lnSpc>
                <a:spcPct val="100000"/>
              </a:lnSpc>
            </a:pPr>
            <a:r>
              <a:rPr lang="en-US" dirty="0"/>
              <a:t>Source: TVB/Dynata Coronavirus Media Usage Study April 2020 P18+ N = 10,042 (10 states: California, Florida, Georgia, Illinois, Louisiana, Michigan, New Jersey, New York, Texas, Washington) Q: Did you see/hear this source in the last 24 hours? (digital media comprised of computer/tablet/smartphone)</a:t>
            </a:r>
          </a:p>
        </p:txBody>
      </p:sp>
      <p:sp>
        <p:nvSpPr>
          <p:cNvPr id="3" name="Slide Number Placeholder 2"/>
          <p:cNvSpPr>
            <a:spLocks noGrp="1"/>
          </p:cNvSpPr>
          <p:nvPr>
            <p:ph type="sldNum" sz="quarter" idx="12"/>
          </p:nvPr>
        </p:nvSpPr>
        <p:spPr/>
        <p:txBody>
          <a:bodyPr/>
          <a:lstStyle/>
          <a:p>
            <a:fld id="{CCDEFDE6-E0D7-4837-9BAC-C5447762A0EF}" type="slidenum">
              <a:rPr lang="en-US" smtClean="0"/>
              <a:t>10</a:t>
            </a:fld>
            <a:endParaRPr lang="en-US"/>
          </a:p>
        </p:txBody>
      </p:sp>
    </p:spTree>
    <p:extLst>
      <p:ext uri="{BB962C8B-B14F-4D97-AF65-F5344CB8AC3E}">
        <p14:creationId xmlns:p14="http://schemas.microsoft.com/office/powerpoint/2010/main" val="2023419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48279"/>
            <a:ext cx="11352809" cy="1089529"/>
          </a:xfrm>
        </p:spPr>
        <p:txBody>
          <a:bodyPr/>
          <a:lstStyle/>
          <a:p>
            <a:r>
              <a:rPr lang="en-US" sz="3600" dirty="0"/>
              <a:t>Broadcast TV Has The Highest Reach </a:t>
            </a:r>
            <a:br>
              <a:rPr lang="en-US" sz="3600" dirty="0"/>
            </a:br>
            <a:r>
              <a:rPr lang="en-US" sz="3600" dirty="0"/>
              <a:t>Among Key Demos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11</a:t>
            </a:fld>
            <a:endParaRPr lang="en-US" dirty="0">
              <a:solidFill>
                <a:prstClr val="black"/>
              </a:solidFill>
            </a:endParaRPr>
          </a:p>
        </p:txBody>
      </p:sp>
      <p:sp>
        <p:nvSpPr>
          <p:cNvPr id="6" name="Rectangle 5"/>
          <p:cNvSpPr/>
          <p:nvPr/>
        </p:nvSpPr>
        <p:spPr>
          <a:xfrm>
            <a:off x="1714500" y="1279260"/>
            <a:ext cx="8763000" cy="338554"/>
          </a:xfrm>
          <a:prstGeom prst="rect">
            <a:avLst/>
          </a:prstGeom>
        </p:spPr>
        <p:txBody>
          <a:bodyPr wrap="square">
            <a:spAutoFit/>
          </a:bodyPr>
          <a:lstStyle/>
          <a:p>
            <a:pPr algn="ctr"/>
            <a:r>
              <a:rPr lang="en-US" sz="1600" b="1" dirty="0">
                <a:solidFill>
                  <a:prstClr val="black"/>
                </a:solidFill>
              </a:rPr>
              <a:t>% Reached Yesterday</a:t>
            </a:r>
            <a:endParaRPr lang="en-US" sz="1400" b="1" dirty="0">
              <a:solidFill>
                <a:prstClr val="black"/>
              </a:solidFill>
            </a:endParaRPr>
          </a:p>
        </p:txBody>
      </p:sp>
      <p:graphicFrame>
        <p:nvGraphicFramePr>
          <p:cNvPr id="42" name="Content Placeholder 7"/>
          <p:cNvGraphicFramePr>
            <a:graphicFrameLocks noGrp="1"/>
          </p:cNvGraphicFramePr>
          <p:nvPr>
            <p:ph idx="1"/>
          </p:nvPr>
        </p:nvGraphicFramePr>
        <p:xfrm>
          <a:off x="-562352" y="2008776"/>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2918359771"/>
              </p:ext>
            </p:extLst>
          </p:nvPr>
        </p:nvGraphicFramePr>
        <p:xfrm>
          <a:off x="3384048" y="1978886"/>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074531"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P18-34</a:t>
            </a:r>
          </a:p>
        </p:txBody>
      </p:sp>
      <p:sp>
        <p:nvSpPr>
          <p:cNvPr id="13" name="Rectangle 12"/>
          <p:cNvSpPr/>
          <p:nvPr/>
        </p:nvSpPr>
        <p:spPr>
          <a:xfrm>
            <a:off x="5150597"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P25-54</a:t>
            </a:r>
          </a:p>
        </p:txBody>
      </p:sp>
      <p:sp>
        <p:nvSpPr>
          <p:cNvPr id="15" name="Rectangle 14"/>
          <p:cNvSpPr/>
          <p:nvPr/>
        </p:nvSpPr>
        <p:spPr>
          <a:xfrm>
            <a:off x="8915767"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P35+</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219020298"/>
              </p:ext>
            </p:extLst>
          </p:nvPr>
        </p:nvGraphicFramePr>
        <p:xfrm>
          <a:off x="7345622" y="1978886"/>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3591960184"/>
              </p:ext>
            </p:extLst>
          </p:nvPr>
        </p:nvGraphicFramePr>
        <p:xfrm>
          <a:off x="-381122" y="1978886"/>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8" name="Text Placeholder 4">
            <a:extLst>
              <a:ext uri="{FF2B5EF4-FFF2-40B4-BE49-F238E27FC236}">
                <a16:creationId xmlns:a16="http://schemas.microsoft.com/office/drawing/2014/main" id="{C2DA23F1-9098-2346-878B-01D507947AA5}"/>
              </a:ext>
            </a:extLst>
          </p:cNvPr>
          <p:cNvSpPr>
            <a:spLocks noGrp="1"/>
          </p:cNvSpPr>
          <p:nvPr>
            <p:ph type="body" sz="quarter" idx="13"/>
          </p:nvPr>
        </p:nvSpPr>
        <p:spPr>
          <a:xfrm>
            <a:off x="381000" y="6571544"/>
            <a:ext cx="9814249" cy="246221"/>
          </a:xfrm>
        </p:spPr>
        <p:txBody>
          <a:bodyPr anchor="b">
            <a:noAutofit/>
          </a:bodyPr>
          <a:lstStyle/>
          <a:p>
            <a:r>
              <a:rPr lang="en-US" dirty="0"/>
              <a:t>Source: TVB/Dynata Coronavirus Media Usage Study April 2020 P18-34 N = 3037, P25-54 N= 5076, P35+ N = 7005 (10 states: California, Florida, Georgia, Illinois, Louisiana, Michigan, New Jersey, New York, Texas, Washington) Q: Did you see/hear this source in the last 24 hours? (digital media comprised of computer/tablet/smartphone)</a:t>
            </a:r>
          </a:p>
        </p:txBody>
      </p:sp>
    </p:spTree>
    <p:extLst>
      <p:ext uri="{BB962C8B-B14F-4D97-AF65-F5344CB8AC3E}">
        <p14:creationId xmlns:p14="http://schemas.microsoft.com/office/powerpoint/2010/main" val="33287925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48279"/>
            <a:ext cx="11352809" cy="1089529"/>
          </a:xfrm>
        </p:spPr>
        <p:txBody>
          <a:bodyPr/>
          <a:lstStyle/>
          <a:p>
            <a:r>
              <a:rPr lang="en-US" sz="3600" dirty="0"/>
              <a:t>Broadcast TV Has The Highest Reach Across Urban, Suburban, And Rural Areas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12</a:t>
            </a:fld>
            <a:endParaRPr lang="en-US" dirty="0">
              <a:solidFill>
                <a:prstClr val="black"/>
              </a:solidFill>
            </a:endParaRPr>
          </a:p>
        </p:txBody>
      </p:sp>
      <p:sp>
        <p:nvSpPr>
          <p:cNvPr id="6" name="Rectangle 5"/>
          <p:cNvSpPr/>
          <p:nvPr/>
        </p:nvSpPr>
        <p:spPr>
          <a:xfrm>
            <a:off x="1714500" y="1279260"/>
            <a:ext cx="8763000" cy="338554"/>
          </a:xfrm>
          <a:prstGeom prst="rect">
            <a:avLst/>
          </a:prstGeom>
        </p:spPr>
        <p:txBody>
          <a:bodyPr wrap="square">
            <a:spAutoFit/>
          </a:bodyPr>
          <a:lstStyle/>
          <a:p>
            <a:pPr algn="ctr"/>
            <a:r>
              <a:rPr lang="en-US" sz="1600" b="1" dirty="0">
                <a:solidFill>
                  <a:prstClr val="black"/>
                </a:solidFill>
              </a:rPr>
              <a:t>% Reached Yesterday</a:t>
            </a:r>
            <a:endParaRPr lang="en-US" sz="1400" b="1" dirty="0">
              <a:solidFill>
                <a:prstClr val="black"/>
              </a:solidFill>
            </a:endParaRPr>
          </a:p>
        </p:txBody>
      </p:sp>
      <p:graphicFrame>
        <p:nvGraphicFramePr>
          <p:cNvPr id="42" name="Content Placeholder 7"/>
          <p:cNvGraphicFramePr>
            <a:graphicFrameLocks noGrp="1"/>
          </p:cNvGraphicFramePr>
          <p:nvPr>
            <p:ph idx="1"/>
          </p:nvPr>
        </p:nvGraphicFramePr>
        <p:xfrm>
          <a:off x="-562352" y="2008776"/>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2313787587"/>
              </p:ext>
            </p:extLst>
          </p:nvPr>
        </p:nvGraphicFramePr>
        <p:xfrm>
          <a:off x="3576559" y="2006314"/>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267042"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City/Urban</a:t>
            </a:r>
          </a:p>
        </p:txBody>
      </p:sp>
      <p:sp>
        <p:nvSpPr>
          <p:cNvPr id="13" name="Rectangle 12"/>
          <p:cNvSpPr/>
          <p:nvPr/>
        </p:nvSpPr>
        <p:spPr>
          <a:xfrm>
            <a:off x="5343108"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Suburban</a:t>
            </a:r>
          </a:p>
        </p:txBody>
      </p:sp>
      <p:sp>
        <p:nvSpPr>
          <p:cNvPr id="15" name="Rectangle 14"/>
          <p:cNvSpPr/>
          <p:nvPr/>
        </p:nvSpPr>
        <p:spPr>
          <a:xfrm>
            <a:off x="8915767"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Rural</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3554171975"/>
              </p:ext>
            </p:extLst>
          </p:nvPr>
        </p:nvGraphicFramePr>
        <p:xfrm>
          <a:off x="7345622" y="2006314"/>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2126747959"/>
              </p:ext>
            </p:extLst>
          </p:nvPr>
        </p:nvGraphicFramePr>
        <p:xfrm>
          <a:off x="-324184" y="2006314"/>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 Placeholder 4">
            <a:extLst>
              <a:ext uri="{FF2B5EF4-FFF2-40B4-BE49-F238E27FC236}">
                <a16:creationId xmlns:a16="http://schemas.microsoft.com/office/drawing/2014/main" id="{B06B6F08-81CC-7945-99A6-FE75A7CC3633}"/>
              </a:ext>
            </a:extLst>
          </p:cNvPr>
          <p:cNvSpPr>
            <a:spLocks noGrp="1"/>
          </p:cNvSpPr>
          <p:nvPr>
            <p:ph type="body" sz="quarter" idx="13"/>
          </p:nvPr>
        </p:nvSpPr>
        <p:spPr>
          <a:xfrm>
            <a:off x="380999" y="6573520"/>
            <a:ext cx="9814249" cy="246221"/>
          </a:xfrm>
        </p:spPr>
        <p:txBody>
          <a:bodyPr anchor="b">
            <a:noAutofit/>
          </a:bodyPr>
          <a:lstStyle/>
          <a:p>
            <a:pPr>
              <a:lnSpc>
                <a:spcPct val="100000"/>
              </a:lnSpc>
            </a:pPr>
            <a:r>
              <a:rPr lang="en-US" dirty="0"/>
              <a:t>Source: TVB/Dynata Coronavirus Media Usage Study April 2020 P18+ City/Urban N = 3396, Suburban N= 5071, Rural N = 1575 (10 states: California, Florida, Georgia, Illinois, Louisiana, Michigan, New Jersey, New York, Texas, Washington) Q: Did you see/hear this source in the last 24 hours? (digital media comprised of computer/tablet/smartphone)</a:t>
            </a:r>
          </a:p>
        </p:txBody>
      </p:sp>
    </p:spTree>
    <p:extLst>
      <p:ext uri="{BB962C8B-B14F-4D97-AF65-F5344CB8AC3E}">
        <p14:creationId xmlns:p14="http://schemas.microsoft.com/office/powerpoint/2010/main" val="18947279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CFFFA-2ADC-4B42-8285-164E4F696EC4}"/>
              </a:ext>
            </a:extLst>
          </p:cNvPr>
          <p:cNvSpPr>
            <a:spLocks noGrp="1"/>
          </p:cNvSpPr>
          <p:nvPr>
            <p:ph type="title"/>
          </p:nvPr>
        </p:nvSpPr>
        <p:spPr>
          <a:xfrm>
            <a:off x="381000" y="255012"/>
            <a:ext cx="11430000" cy="1200329"/>
          </a:xfrm>
        </p:spPr>
        <p:txBody>
          <a:bodyPr/>
          <a:lstStyle/>
          <a:p>
            <a:r>
              <a:rPr lang="en-US" dirty="0"/>
              <a:t>Which Source Do You Feel Gives You The Best Information &amp; Updates On The Coronavirus?</a:t>
            </a:r>
          </a:p>
        </p:txBody>
      </p:sp>
      <p:graphicFrame>
        <p:nvGraphicFramePr>
          <p:cNvPr id="5" name="Chart 4">
            <a:extLst>
              <a:ext uri="{FF2B5EF4-FFF2-40B4-BE49-F238E27FC236}">
                <a16:creationId xmlns:a16="http://schemas.microsoft.com/office/drawing/2014/main" id="{7AA25491-8DD2-6547-8CB5-68D59E8A0DCC}"/>
              </a:ext>
            </a:extLst>
          </p:cNvPr>
          <p:cNvGraphicFramePr/>
          <p:nvPr>
            <p:extLst>
              <p:ext uri="{D42A27DB-BD31-4B8C-83A1-F6EECF244321}">
                <p14:modId xmlns:p14="http://schemas.microsoft.com/office/powerpoint/2010/main" val="1656459050"/>
              </p:ext>
            </p:extLst>
          </p:nvPr>
        </p:nvGraphicFramePr>
        <p:xfrm>
          <a:off x="513340" y="1369643"/>
          <a:ext cx="11201400" cy="47694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2497AFBC-0C68-324F-8E04-580D48021C7D}"/>
              </a:ext>
            </a:extLst>
          </p:cNvPr>
          <p:cNvSpPr>
            <a:spLocks noGrp="1"/>
          </p:cNvSpPr>
          <p:nvPr>
            <p:ph type="body" sz="quarter" idx="13"/>
          </p:nvPr>
        </p:nvSpPr>
        <p:spPr>
          <a:xfrm>
            <a:off x="380999" y="6573520"/>
            <a:ext cx="9814249" cy="246221"/>
          </a:xfrm>
        </p:spPr>
        <p:txBody>
          <a:bodyPr anchor="b">
            <a:noAutofit/>
          </a:bodyPr>
          <a:lstStyle/>
          <a:p>
            <a:pPr>
              <a:lnSpc>
                <a:spcPct val="100000"/>
              </a:lnSpc>
            </a:pPr>
            <a:r>
              <a:rPr lang="en-US" dirty="0"/>
              <a:t>Source: TVB/Dynata Coronavirus Media Usage Study April 2020 Total P18+ N = 10,042 (10 states: California, Florida, Georgia, Illinois, Louisiana, Michigan, New Jersey, New York, Texas, Washington)Q8: Which source do you feel gives you the best information &amp; updates on the Coronavirus as it pertains to preventive procedures, closures, cancellations, and local regulations? Respondents could select up to two choices.</a:t>
            </a:r>
          </a:p>
        </p:txBody>
      </p:sp>
      <p:sp>
        <p:nvSpPr>
          <p:cNvPr id="3" name="Slide Number Placeholder 2"/>
          <p:cNvSpPr>
            <a:spLocks noGrp="1"/>
          </p:cNvSpPr>
          <p:nvPr>
            <p:ph type="sldNum" sz="quarter" idx="12"/>
          </p:nvPr>
        </p:nvSpPr>
        <p:spPr/>
        <p:txBody>
          <a:bodyPr/>
          <a:lstStyle/>
          <a:p>
            <a:fld id="{CCDEFDE6-E0D7-4837-9BAC-C5447762A0EF}" type="slidenum">
              <a:rPr lang="en-US" smtClean="0"/>
              <a:t>13</a:t>
            </a:fld>
            <a:endParaRPr lang="en-US"/>
          </a:p>
        </p:txBody>
      </p:sp>
    </p:spTree>
    <p:extLst>
      <p:ext uri="{BB962C8B-B14F-4D97-AF65-F5344CB8AC3E}">
        <p14:creationId xmlns:p14="http://schemas.microsoft.com/office/powerpoint/2010/main" val="1326424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48279"/>
            <a:ext cx="11352809" cy="1200329"/>
          </a:xfrm>
        </p:spPr>
        <p:txBody>
          <a:bodyPr/>
          <a:lstStyle/>
          <a:p>
            <a:r>
              <a:rPr lang="en-US" dirty="0"/>
              <a:t>Which Source Do You Feel Gives You The Best Information &amp; Updates On The Coronavirus?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14</a:t>
            </a:fld>
            <a:endParaRPr lang="en-US" dirty="0">
              <a:solidFill>
                <a:prstClr val="black"/>
              </a:solidFill>
            </a:endParaRPr>
          </a:p>
        </p:txBody>
      </p:sp>
      <p:sp>
        <p:nvSpPr>
          <p:cNvPr id="6" name="Rectangle 5"/>
          <p:cNvSpPr/>
          <p:nvPr/>
        </p:nvSpPr>
        <p:spPr>
          <a:xfrm>
            <a:off x="1714500" y="1279260"/>
            <a:ext cx="8763000" cy="307777"/>
          </a:xfrm>
          <a:prstGeom prst="rect">
            <a:avLst/>
          </a:prstGeom>
        </p:spPr>
        <p:txBody>
          <a:bodyPr wrap="square">
            <a:spAutoFit/>
          </a:bodyPr>
          <a:lstStyle/>
          <a:p>
            <a:pPr algn="ctr"/>
            <a:endParaRPr lang="en-US" sz="1400" b="1" dirty="0">
              <a:solidFill>
                <a:prstClr val="black"/>
              </a:solidFill>
            </a:endParaRPr>
          </a:p>
        </p:txBody>
      </p:sp>
      <p:graphicFrame>
        <p:nvGraphicFramePr>
          <p:cNvPr id="42" name="Content Placeholder 7"/>
          <p:cNvGraphicFramePr>
            <a:graphicFrameLocks noGrp="1"/>
          </p:cNvGraphicFramePr>
          <p:nvPr>
            <p:ph idx="1"/>
          </p:nvPr>
        </p:nvGraphicFramePr>
        <p:xfrm>
          <a:off x="-562352" y="2008776"/>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2194427950"/>
              </p:ext>
            </p:extLst>
          </p:nvPr>
        </p:nvGraphicFramePr>
        <p:xfrm>
          <a:off x="3384048" y="2006314"/>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074531"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P18-34</a:t>
            </a:r>
          </a:p>
        </p:txBody>
      </p:sp>
      <p:sp>
        <p:nvSpPr>
          <p:cNvPr id="13" name="Rectangle 12"/>
          <p:cNvSpPr/>
          <p:nvPr/>
        </p:nvSpPr>
        <p:spPr>
          <a:xfrm>
            <a:off x="5150597"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P25-54</a:t>
            </a:r>
          </a:p>
        </p:txBody>
      </p:sp>
      <p:sp>
        <p:nvSpPr>
          <p:cNvPr id="15" name="Rectangle 14"/>
          <p:cNvSpPr/>
          <p:nvPr/>
        </p:nvSpPr>
        <p:spPr>
          <a:xfrm>
            <a:off x="8915767"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P35+</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3996571445"/>
              </p:ext>
            </p:extLst>
          </p:nvPr>
        </p:nvGraphicFramePr>
        <p:xfrm>
          <a:off x="7345622" y="2006314"/>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3344278295"/>
              </p:ext>
            </p:extLst>
          </p:nvPr>
        </p:nvGraphicFramePr>
        <p:xfrm>
          <a:off x="-672143" y="2006314"/>
          <a:ext cx="5123033"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8" name="Text Placeholder 4">
            <a:extLst>
              <a:ext uri="{FF2B5EF4-FFF2-40B4-BE49-F238E27FC236}">
                <a16:creationId xmlns:a16="http://schemas.microsoft.com/office/drawing/2014/main" id="{C2DA23F1-9098-2346-878B-01D507947AA5}"/>
              </a:ext>
            </a:extLst>
          </p:cNvPr>
          <p:cNvSpPr>
            <a:spLocks noGrp="1"/>
          </p:cNvSpPr>
          <p:nvPr>
            <p:ph type="body" sz="quarter" idx="13"/>
          </p:nvPr>
        </p:nvSpPr>
        <p:spPr>
          <a:xfrm>
            <a:off x="381000" y="6571544"/>
            <a:ext cx="9814249" cy="246221"/>
          </a:xfrm>
        </p:spPr>
        <p:txBody>
          <a:bodyPr anchor="b">
            <a:noAutofit/>
          </a:bodyPr>
          <a:lstStyle/>
          <a:p>
            <a:r>
              <a:rPr lang="en-US" dirty="0"/>
              <a:t>Source: TVB/Dynata Coronavirus Media Usage Study April 2020 P18-34 N = 3037, P25-54 N= 5076, P35+ N = 7005 (10 states: California, Florida, Georgia, Illinois, Louisiana, Michigan, New Jersey, New York, Texas, Washington) Q8 Which source do you feel gives you the best information and updates on the Coronavirus as it pertains to preventive procedures, closures, cancellations, and local regulations? Respondents could select up to two choices.</a:t>
            </a:r>
          </a:p>
        </p:txBody>
      </p:sp>
    </p:spTree>
    <p:extLst>
      <p:ext uri="{BB962C8B-B14F-4D97-AF65-F5344CB8AC3E}">
        <p14:creationId xmlns:p14="http://schemas.microsoft.com/office/powerpoint/2010/main" val="3375555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48279"/>
            <a:ext cx="11352809" cy="1089529"/>
          </a:xfrm>
        </p:spPr>
        <p:txBody>
          <a:bodyPr/>
          <a:lstStyle/>
          <a:p>
            <a:r>
              <a:rPr lang="en-US" sz="3600" dirty="0"/>
              <a:t>Which Source Do You Feel Gives You The Best Information &amp; Updates On The Coronavirus?</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B88B489-69ED-4F0A-A940-13A5E0BFFCBC}" type="slidenum">
              <a:rPr kumimoji="0" lang="en-US" sz="1000" b="0" i="0" u="none" strike="noStrike" kern="1200" cap="none" spc="0" normalizeH="0" baseline="0" noProof="0" smtClean="0">
                <a:ln>
                  <a:noFill/>
                </a:ln>
                <a:solidFill>
                  <a:prstClr val="black"/>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000" b="0" i="0" u="none" strike="noStrike" kern="1200" cap="none" spc="0" normalizeH="0" baseline="0" noProof="0" dirty="0">
              <a:ln>
                <a:noFill/>
              </a:ln>
              <a:solidFill>
                <a:prstClr val="black"/>
              </a:solidFill>
              <a:effectLst/>
              <a:uLnTx/>
              <a:uFillTx/>
              <a:latin typeface="Tahoma"/>
              <a:ea typeface="+mn-ea"/>
              <a:cs typeface="Arial"/>
            </a:endParaRPr>
          </a:p>
        </p:txBody>
      </p:sp>
      <p:graphicFrame>
        <p:nvGraphicFramePr>
          <p:cNvPr id="42" name="Content Placeholder 7"/>
          <p:cNvGraphicFramePr>
            <a:graphicFrameLocks noGrp="1"/>
          </p:cNvGraphicFramePr>
          <p:nvPr>
            <p:ph idx="1"/>
          </p:nvPr>
        </p:nvGraphicFramePr>
        <p:xfrm>
          <a:off x="-562352" y="2008776"/>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nvGraphicFramePr>
        <p:xfrm>
          <a:off x="3576559" y="2006314"/>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267042" y="1645242"/>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City/Urban</a:t>
            </a:r>
          </a:p>
        </p:txBody>
      </p:sp>
      <p:sp>
        <p:nvSpPr>
          <p:cNvPr id="13" name="Rectangle 12"/>
          <p:cNvSpPr/>
          <p:nvPr/>
        </p:nvSpPr>
        <p:spPr>
          <a:xfrm>
            <a:off x="5343108" y="1645242"/>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Suburban</a:t>
            </a:r>
          </a:p>
        </p:txBody>
      </p:sp>
      <p:sp>
        <p:nvSpPr>
          <p:cNvPr id="15" name="Rectangle 14"/>
          <p:cNvSpPr/>
          <p:nvPr/>
        </p:nvSpPr>
        <p:spPr>
          <a:xfrm>
            <a:off x="8915767" y="1645242"/>
            <a:ext cx="2326005" cy="400110"/>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Tahoma"/>
                <a:ea typeface="+mn-ea"/>
                <a:cs typeface="Arial"/>
              </a:rPr>
              <a:t>Rural</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nvGraphicFramePr>
        <p:xfrm>
          <a:off x="7399739" y="1978886"/>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nvGraphicFramePr>
        <p:xfrm>
          <a:off x="-324184" y="2006314"/>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 Placeholder 4">
            <a:extLst>
              <a:ext uri="{FF2B5EF4-FFF2-40B4-BE49-F238E27FC236}">
                <a16:creationId xmlns:a16="http://schemas.microsoft.com/office/drawing/2014/main" id="{B06B6F08-81CC-7945-99A6-FE75A7CC3633}"/>
              </a:ext>
            </a:extLst>
          </p:cNvPr>
          <p:cNvSpPr>
            <a:spLocks noGrp="1"/>
          </p:cNvSpPr>
          <p:nvPr>
            <p:ph type="body" sz="quarter" idx="13"/>
          </p:nvPr>
        </p:nvSpPr>
        <p:spPr>
          <a:xfrm>
            <a:off x="332101" y="6562662"/>
            <a:ext cx="9814249" cy="246221"/>
          </a:xfrm>
        </p:spPr>
        <p:txBody>
          <a:bodyPr anchor="b">
            <a:noAutofit/>
          </a:bodyPr>
          <a:lstStyle/>
          <a:p>
            <a:pPr>
              <a:lnSpc>
                <a:spcPct val="100000"/>
              </a:lnSpc>
            </a:pPr>
            <a:r>
              <a:rPr lang="en-US" dirty="0"/>
              <a:t>Source: TVB/Dynata Coronavirus Media Usage Study April 2020 P18+ City/Urban N = 3396, Suburban N= 5071, Rural N = 1575 (10 states: California, Florida, Georgia, Illinois, Louisiana, Michigan, New Jersey, New York, Texas, Washington); Q8 Which source do you feel gives you the best information and updates on the Coronavirus as it pertains to preventive procedures, closures, cancellations, and local regulations? Respondents could select up to two choices.</a:t>
            </a:r>
          </a:p>
        </p:txBody>
      </p:sp>
    </p:spTree>
    <p:extLst>
      <p:ext uri="{BB962C8B-B14F-4D97-AF65-F5344CB8AC3E}">
        <p14:creationId xmlns:p14="http://schemas.microsoft.com/office/powerpoint/2010/main" val="12777005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55012"/>
            <a:ext cx="11430000" cy="1200329"/>
          </a:xfrm>
        </p:spPr>
        <p:txBody>
          <a:bodyPr/>
          <a:lstStyle/>
          <a:p>
            <a:r>
              <a:rPr lang="en-US" dirty="0"/>
              <a:t>Local Broadcast Television News:</a:t>
            </a:r>
            <a:br>
              <a:rPr lang="en-US" dirty="0"/>
            </a:br>
            <a:r>
              <a:rPr lang="en-US" dirty="0"/>
              <a:t>#1 For Trust</a:t>
            </a:r>
          </a:p>
        </p:txBody>
      </p:sp>
      <p:sp>
        <p:nvSpPr>
          <p:cNvPr id="5" name="Text Placeholder 4"/>
          <p:cNvSpPr>
            <a:spLocks noGrp="1"/>
          </p:cNvSpPr>
          <p:nvPr>
            <p:ph type="body" sz="quarter" idx="13"/>
          </p:nvPr>
        </p:nvSpPr>
        <p:spPr>
          <a:xfrm>
            <a:off x="380999" y="6573520"/>
            <a:ext cx="9814249" cy="246221"/>
          </a:xfrm>
        </p:spPr>
        <p:txBody>
          <a:bodyPr anchor="b">
            <a:noAutofit/>
          </a:bodyPr>
          <a:lstStyle/>
          <a:p>
            <a:pPr>
              <a:lnSpc>
                <a:spcPct val="100000"/>
              </a:lnSpc>
            </a:pPr>
            <a:r>
              <a:rPr lang="en-US" dirty="0"/>
              <a:t>Source: TVB/Dynata Coronavirus Media Usage Study April 2020 Total P18+ N = 10,042 (10 states: California, Florida, Georgia, Illinois, Louisiana, Michigan, New Jersey, New York, Texas, Washington)Q9: For each source, please indicate the extent to which you agree or disagree with the following statement: I trust the news I see/hear on this media source; Top 2 boxes shown </a:t>
            </a:r>
          </a:p>
        </p:txBody>
      </p:sp>
      <p:graphicFrame>
        <p:nvGraphicFramePr>
          <p:cNvPr id="6" name="Chart 5">
            <a:extLst>
              <a:ext uri="{FF2B5EF4-FFF2-40B4-BE49-F238E27FC236}">
                <a16:creationId xmlns:a16="http://schemas.microsoft.com/office/drawing/2014/main" id="{537D2D30-FC73-6849-AD85-73670DBA2E6D}"/>
              </a:ext>
            </a:extLst>
          </p:cNvPr>
          <p:cNvGraphicFramePr/>
          <p:nvPr>
            <p:extLst>
              <p:ext uri="{D42A27DB-BD31-4B8C-83A1-F6EECF244321}">
                <p14:modId xmlns:p14="http://schemas.microsoft.com/office/powerpoint/2010/main" val="4245718880"/>
              </p:ext>
            </p:extLst>
          </p:nvPr>
        </p:nvGraphicFramePr>
        <p:xfrm>
          <a:off x="304800" y="1651166"/>
          <a:ext cx="11809020" cy="4599709"/>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6">
            <a:extLst>
              <a:ext uri="{FF2B5EF4-FFF2-40B4-BE49-F238E27FC236}">
                <a16:creationId xmlns:a16="http://schemas.microsoft.com/office/drawing/2014/main" id="{E614F8D7-0E79-2141-930F-1C027D83B28A}"/>
              </a:ext>
            </a:extLst>
          </p:cNvPr>
          <p:cNvSpPr/>
          <p:nvPr/>
        </p:nvSpPr>
        <p:spPr>
          <a:xfrm>
            <a:off x="1714500" y="1447800"/>
            <a:ext cx="8763000" cy="800219"/>
          </a:xfrm>
          <a:prstGeom prst="rect">
            <a:avLst/>
          </a:prstGeom>
        </p:spPr>
        <p:txBody>
          <a:bodyPr wrap="square">
            <a:spAutoFit/>
          </a:bodyPr>
          <a:lstStyle/>
          <a:p>
            <a:pPr algn="ctr"/>
            <a:r>
              <a:rPr lang="en-US" sz="1400" b="1" dirty="0"/>
              <a:t>I trust the News that I see/hear on this media source:</a:t>
            </a:r>
            <a:endParaRPr lang="en-US" sz="2000" b="1" dirty="0"/>
          </a:p>
          <a:p>
            <a:pPr algn="ctr"/>
            <a:r>
              <a:rPr lang="en-US" sz="1800" b="1" dirty="0"/>
              <a:t>Percent Agree</a:t>
            </a:r>
          </a:p>
          <a:p>
            <a:pPr algn="ctr"/>
            <a:endParaRPr lang="en-US" sz="1400" b="1" dirty="0"/>
          </a:p>
        </p:txBody>
      </p:sp>
      <p:sp>
        <p:nvSpPr>
          <p:cNvPr id="2" name="Slide Number Placeholder 1"/>
          <p:cNvSpPr>
            <a:spLocks noGrp="1"/>
          </p:cNvSpPr>
          <p:nvPr>
            <p:ph type="sldNum" sz="quarter" idx="12"/>
          </p:nvPr>
        </p:nvSpPr>
        <p:spPr/>
        <p:txBody>
          <a:bodyPr/>
          <a:lstStyle/>
          <a:p>
            <a:fld id="{CCDEFDE6-E0D7-4837-9BAC-C5447762A0EF}" type="slidenum">
              <a:rPr lang="en-US" smtClean="0"/>
              <a:t>16</a:t>
            </a:fld>
            <a:endParaRPr lang="en-US"/>
          </a:p>
        </p:txBody>
      </p:sp>
    </p:spTree>
    <p:extLst>
      <p:ext uri="{BB962C8B-B14F-4D97-AF65-F5344CB8AC3E}">
        <p14:creationId xmlns:p14="http://schemas.microsoft.com/office/powerpoint/2010/main" val="1602668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447888935"/>
              </p:ext>
            </p:extLst>
          </p:nvPr>
        </p:nvGraphicFramePr>
        <p:xfrm>
          <a:off x="3139836" y="2065742"/>
          <a:ext cx="4792261" cy="4033997"/>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19595" y="48279"/>
            <a:ext cx="11352809" cy="1089529"/>
          </a:xfrm>
        </p:spPr>
        <p:txBody>
          <a:bodyPr/>
          <a:lstStyle/>
          <a:p>
            <a:r>
              <a:rPr lang="en-US" sz="3600" dirty="0"/>
              <a:t>Local Broadcast TV News: Highly Trusted Among Key Demos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17</a:t>
            </a:fld>
            <a:endParaRPr lang="en-US" dirty="0">
              <a:solidFill>
                <a:prstClr val="black"/>
              </a:solidFill>
            </a:endParaRPr>
          </a:p>
        </p:txBody>
      </p:sp>
      <p:sp>
        <p:nvSpPr>
          <p:cNvPr id="6" name="Rectangle 5"/>
          <p:cNvSpPr/>
          <p:nvPr/>
        </p:nvSpPr>
        <p:spPr>
          <a:xfrm>
            <a:off x="1714500" y="1279260"/>
            <a:ext cx="8763000" cy="338554"/>
          </a:xfrm>
          <a:prstGeom prst="rect">
            <a:avLst/>
          </a:prstGeom>
        </p:spPr>
        <p:txBody>
          <a:bodyPr wrap="square">
            <a:spAutoFit/>
          </a:bodyPr>
          <a:lstStyle/>
          <a:p>
            <a:pPr algn="ctr"/>
            <a:r>
              <a:rPr lang="en-US" sz="1600" b="1" dirty="0">
                <a:solidFill>
                  <a:prstClr val="black"/>
                </a:solidFill>
              </a:rPr>
              <a:t>I trust the News that I see/hear on this media source:</a:t>
            </a:r>
            <a:endParaRPr lang="en-US" sz="1400" b="1" dirty="0">
              <a:solidFill>
                <a:prstClr val="black"/>
              </a:solidFill>
            </a:endParaRPr>
          </a:p>
        </p:txBody>
      </p:sp>
      <p:graphicFrame>
        <p:nvGraphicFramePr>
          <p:cNvPr id="42" name="Content Placeholder 7"/>
          <p:cNvGraphicFramePr>
            <a:graphicFrameLocks noGrp="1"/>
          </p:cNvGraphicFramePr>
          <p:nvPr>
            <p:ph idx="1"/>
          </p:nvPr>
        </p:nvGraphicFramePr>
        <p:xfrm>
          <a:off x="-562352" y="2008776"/>
          <a:ext cx="4792261" cy="40339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3961265791"/>
              </p:ext>
            </p:extLst>
          </p:nvPr>
        </p:nvGraphicFramePr>
        <p:xfrm>
          <a:off x="7196027" y="2065742"/>
          <a:ext cx="4792261" cy="4033997"/>
        </p:xfrm>
        <a:graphic>
          <a:graphicData uri="http://schemas.openxmlformats.org/drawingml/2006/chart">
            <c:chart xmlns:c="http://schemas.openxmlformats.org/drawingml/2006/chart" xmlns:r="http://schemas.openxmlformats.org/officeDocument/2006/relationships" r:id="rId5"/>
          </a:graphicData>
        </a:graphic>
      </p:graphicFrame>
      <p:sp>
        <p:nvSpPr>
          <p:cNvPr id="12" name="Rectangle 11"/>
          <p:cNvSpPr/>
          <p:nvPr/>
        </p:nvSpPr>
        <p:spPr>
          <a:xfrm>
            <a:off x="4886510" y="1688316"/>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P25-54</a:t>
            </a:r>
          </a:p>
        </p:txBody>
      </p:sp>
      <p:sp>
        <p:nvSpPr>
          <p:cNvPr id="13" name="Rectangle 12"/>
          <p:cNvSpPr/>
          <p:nvPr/>
        </p:nvSpPr>
        <p:spPr>
          <a:xfrm>
            <a:off x="8962576" y="1688316"/>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P35+</a:t>
            </a:r>
          </a:p>
        </p:txBody>
      </p:sp>
      <p:sp>
        <p:nvSpPr>
          <p:cNvPr id="15" name="Rectangle 14"/>
          <p:cNvSpPr/>
          <p:nvPr/>
        </p:nvSpPr>
        <p:spPr>
          <a:xfrm>
            <a:off x="1249092" y="1688316"/>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P18-34</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1105154582"/>
              </p:ext>
            </p:extLst>
          </p:nvPr>
        </p:nvGraphicFramePr>
        <p:xfrm>
          <a:off x="-562353" y="2065742"/>
          <a:ext cx="4792261" cy="3977031"/>
        </p:xfrm>
        <a:graphic>
          <a:graphicData uri="http://schemas.openxmlformats.org/drawingml/2006/chart">
            <c:chart xmlns:c="http://schemas.openxmlformats.org/drawingml/2006/chart" xmlns:r="http://schemas.openxmlformats.org/officeDocument/2006/relationships" r:id="rId6"/>
          </a:graphicData>
        </a:graphic>
      </p:graphicFrame>
      <p:sp>
        <p:nvSpPr>
          <p:cNvPr id="18" name="Text Placeholder 4">
            <a:extLst>
              <a:ext uri="{FF2B5EF4-FFF2-40B4-BE49-F238E27FC236}">
                <a16:creationId xmlns:a16="http://schemas.microsoft.com/office/drawing/2014/main" id="{C2DA23F1-9098-2346-878B-01D507947AA5}"/>
              </a:ext>
            </a:extLst>
          </p:cNvPr>
          <p:cNvSpPr>
            <a:spLocks noGrp="1"/>
          </p:cNvSpPr>
          <p:nvPr>
            <p:ph type="body" sz="quarter" idx="13"/>
          </p:nvPr>
        </p:nvSpPr>
        <p:spPr>
          <a:xfrm>
            <a:off x="381000" y="6571544"/>
            <a:ext cx="9814249" cy="246221"/>
          </a:xfrm>
        </p:spPr>
        <p:txBody>
          <a:bodyPr anchor="b">
            <a:noAutofit/>
          </a:bodyPr>
          <a:lstStyle/>
          <a:p>
            <a:r>
              <a:rPr lang="en-US" dirty="0"/>
              <a:t>Source: TVB/Dynata Coronavirus Media Usage Study April 2020 P18-34 N = 3037, P25-54 N= 5076, P35+ N = 7005 (10 states: California, Florida, Georgia, Illinois, Louisiana, Michigan, New Jersey, New York, Texas, Washington) Q9: For each source, please indicate the extent to which you agree or disagree with the following statement: I trust the news I see/hear on this media source; Top 2 boxes shown </a:t>
            </a:r>
          </a:p>
        </p:txBody>
      </p:sp>
    </p:spTree>
    <p:extLst>
      <p:ext uri="{BB962C8B-B14F-4D97-AF65-F5344CB8AC3E}">
        <p14:creationId xmlns:p14="http://schemas.microsoft.com/office/powerpoint/2010/main" val="3744037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95" y="48279"/>
            <a:ext cx="11352809" cy="1089529"/>
          </a:xfrm>
        </p:spPr>
        <p:txBody>
          <a:bodyPr/>
          <a:lstStyle/>
          <a:p>
            <a:r>
              <a:rPr lang="en-US" sz="3600" dirty="0"/>
              <a:t>Local Broadcast TV News: #1 For Trust in In Urban, Suburban, and Rural Areas</a:t>
            </a:r>
          </a:p>
        </p:txBody>
      </p:sp>
      <p:sp>
        <p:nvSpPr>
          <p:cNvPr id="4" name="Slide Number Placeholder 3"/>
          <p:cNvSpPr>
            <a:spLocks noGrp="1"/>
          </p:cNvSpPr>
          <p:nvPr>
            <p:ph type="sldNum" sz="quarter" idx="12"/>
          </p:nvPr>
        </p:nvSpPr>
        <p:spPr/>
        <p:txBody>
          <a:bodyPr/>
          <a:lstStyle/>
          <a:p>
            <a:fld id="{BB88B489-69ED-4F0A-A940-13A5E0BFFCBC}" type="slidenum">
              <a:rPr lang="en-US" smtClean="0">
                <a:solidFill>
                  <a:prstClr val="black"/>
                </a:solidFill>
              </a:rPr>
              <a:pPr/>
              <a:t>18</a:t>
            </a:fld>
            <a:endParaRPr lang="en-US" dirty="0">
              <a:solidFill>
                <a:prstClr val="black"/>
              </a:solidFill>
            </a:endParaRPr>
          </a:p>
        </p:txBody>
      </p:sp>
      <p:sp>
        <p:nvSpPr>
          <p:cNvPr id="6" name="Rectangle 5"/>
          <p:cNvSpPr/>
          <p:nvPr/>
        </p:nvSpPr>
        <p:spPr>
          <a:xfrm>
            <a:off x="1714500" y="1279260"/>
            <a:ext cx="8763000" cy="338554"/>
          </a:xfrm>
          <a:prstGeom prst="rect">
            <a:avLst/>
          </a:prstGeom>
        </p:spPr>
        <p:txBody>
          <a:bodyPr wrap="square">
            <a:spAutoFit/>
          </a:bodyPr>
          <a:lstStyle/>
          <a:p>
            <a:pPr algn="ctr"/>
            <a:r>
              <a:rPr lang="en-US" sz="1600" b="1" dirty="0">
                <a:solidFill>
                  <a:prstClr val="black"/>
                </a:solidFill>
              </a:rPr>
              <a:t>I trust the News that I see/hear on this media source:</a:t>
            </a:r>
            <a:endParaRPr lang="en-US" sz="1400" b="1" dirty="0">
              <a:solidFill>
                <a:prstClr val="black"/>
              </a:solidFill>
            </a:endParaRPr>
          </a:p>
        </p:txBody>
      </p:sp>
      <p:graphicFrame>
        <p:nvGraphicFramePr>
          <p:cNvPr id="42" name="Content Placeholder 7"/>
          <p:cNvGraphicFramePr>
            <a:graphicFrameLocks noGrp="1"/>
          </p:cNvGraphicFramePr>
          <p:nvPr>
            <p:ph idx="1"/>
          </p:nvPr>
        </p:nvGraphicFramePr>
        <p:xfrm>
          <a:off x="-562352" y="2008776"/>
          <a:ext cx="4792261" cy="403399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val="3090995434"/>
              </p:ext>
            </p:extLst>
          </p:nvPr>
        </p:nvGraphicFramePr>
        <p:xfrm>
          <a:off x="3384048" y="2006314"/>
          <a:ext cx="4792261" cy="4033997"/>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p:cNvSpPr/>
          <p:nvPr/>
        </p:nvSpPr>
        <p:spPr>
          <a:xfrm>
            <a:off x="1074531"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City/Urban</a:t>
            </a:r>
          </a:p>
        </p:txBody>
      </p:sp>
      <p:sp>
        <p:nvSpPr>
          <p:cNvPr id="13" name="Rectangle 12"/>
          <p:cNvSpPr/>
          <p:nvPr/>
        </p:nvSpPr>
        <p:spPr>
          <a:xfrm>
            <a:off x="5150597"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Suburban</a:t>
            </a:r>
          </a:p>
        </p:txBody>
      </p:sp>
      <p:sp>
        <p:nvSpPr>
          <p:cNvPr id="15" name="Rectangle 14"/>
          <p:cNvSpPr/>
          <p:nvPr/>
        </p:nvSpPr>
        <p:spPr>
          <a:xfrm>
            <a:off x="8915767" y="1645242"/>
            <a:ext cx="2326005" cy="400110"/>
          </a:xfrm>
          <a:prstGeom prst="rect">
            <a:avLst/>
          </a:prstGeom>
        </p:spPr>
        <p:txBody>
          <a:bodyPr wrap="square">
            <a:spAutoFit/>
          </a:bodyPr>
          <a:lstStyle/>
          <a:p>
            <a:pPr algn="ctr" fontAlgn="base">
              <a:spcBef>
                <a:spcPct val="0"/>
              </a:spcBef>
              <a:spcAft>
                <a:spcPct val="0"/>
              </a:spcAft>
              <a:defRPr/>
            </a:pPr>
            <a:r>
              <a:rPr lang="en-US" sz="2000" b="1" kern="0" dirty="0">
                <a:solidFill>
                  <a:prstClr val="black"/>
                </a:solidFill>
              </a:rPr>
              <a:t>Rural</a:t>
            </a:r>
          </a:p>
        </p:txBody>
      </p:sp>
      <p:graphicFrame>
        <p:nvGraphicFramePr>
          <p:cNvPr id="14" name="Content Placeholder 7">
            <a:extLst>
              <a:ext uri="{FF2B5EF4-FFF2-40B4-BE49-F238E27FC236}">
                <a16:creationId xmlns:a16="http://schemas.microsoft.com/office/drawing/2014/main" id="{A57CC831-8145-4F35-BCDB-81F5760C4000}"/>
              </a:ext>
            </a:extLst>
          </p:cNvPr>
          <p:cNvGraphicFramePr>
            <a:graphicFrameLocks/>
          </p:cNvGraphicFramePr>
          <p:nvPr>
            <p:extLst>
              <p:ext uri="{D42A27DB-BD31-4B8C-83A1-F6EECF244321}">
                <p14:modId xmlns:p14="http://schemas.microsoft.com/office/powerpoint/2010/main" val="3599493394"/>
              </p:ext>
            </p:extLst>
          </p:nvPr>
        </p:nvGraphicFramePr>
        <p:xfrm>
          <a:off x="7345622" y="2006314"/>
          <a:ext cx="4792261" cy="403399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Content Placeholder 7">
            <a:extLst>
              <a:ext uri="{FF2B5EF4-FFF2-40B4-BE49-F238E27FC236}">
                <a16:creationId xmlns:a16="http://schemas.microsoft.com/office/drawing/2014/main" id="{7BA5BDFE-8E86-4BE4-9442-95888C4A3036}"/>
              </a:ext>
            </a:extLst>
          </p:cNvPr>
          <p:cNvGraphicFramePr>
            <a:graphicFrameLocks/>
          </p:cNvGraphicFramePr>
          <p:nvPr>
            <p:extLst>
              <p:ext uri="{D42A27DB-BD31-4B8C-83A1-F6EECF244321}">
                <p14:modId xmlns:p14="http://schemas.microsoft.com/office/powerpoint/2010/main" val="401144114"/>
              </p:ext>
            </p:extLst>
          </p:nvPr>
        </p:nvGraphicFramePr>
        <p:xfrm>
          <a:off x="-672143" y="2006314"/>
          <a:ext cx="4792261" cy="4033997"/>
        </p:xfrm>
        <a:graphic>
          <a:graphicData uri="http://schemas.openxmlformats.org/drawingml/2006/chart">
            <c:chart xmlns:c="http://schemas.openxmlformats.org/drawingml/2006/chart" xmlns:r="http://schemas.openxmlformats.org/officeDocument/2006/relationships" r:id="rId6"/>
          </a:graphicData>
        </a:graphic>
      </p:graphicFrame>
      <p:sp>
        <p:nvSpPr>
          <p:cNvPr id="17" name="Text Placeholder 4">
            <a:extLst>
              <a:ext uri="{FF2B5EF4-FFF2-40B4-BE49-F238E27FC236}">
                <a16:creationId xmlns:a16="http://schemas.microsoft.com/office/drawing/2014/main" id="{B06B6F08-81CC-7945-99A6-FE75A7CC3633}"/>
              </a:ext>
            </a:extLst>
          </p:cNvPr>
          <p:cNvSpPr>
            <a:spLocks noGrp="1"/>
          </p:cNvSpPr>
          <p:nvPr>
            <p:ph type="body" sz="quarter" idx="13"/>
          </p:nvPr>
        </p:nvSpPr>
        <p:spPr>
          <a:xfrm>
            <a:off x="380999" y="6573520"/>
            <a:ext cx="9814249" cy="246221"/>
          </a:xfrm>
        </p:spPr>
        <p:txBody>
          <a:bodyPr anchor="b">
            <a:noAutofit/>
          </a:bodyPr>
          <a:lstStyle/>
          <a:p>
            <a:pPr>
              <a:lnSpc>
                <a:spcPct val="100000"/>
              </a:lnSpc>
            </a:pPr>
            <a:r>
              <a:rPr lang="en-US" dirty="0"/>
              <a:t>Source: TVB/Dynata Coronavirus Media Usage Study April 2020 P18+ City/Urban N = 3396, Suburban N= 5071, Rural N = 1575 (10 states: California, Florida, Georgia, Illinois, Louisiana, Michigan, New Jersey, New York, Texas, Washington)Q9: For each source, please indicate the extent to which you agree or disagree with the following statement: I trust the news I see/hear on this media source; Top 2 boxes shown </a:t>
            </a:r>
          </a:p>
        </p:txBody>
      </p:sp>
    </p:spTree>
    <p:extLst>
      <p:ext uri="{BB962C8B-B14F-4D97-AF65-F5344CB8AC3E}">
        <p14:creationId xmlns:p14="http://schemas.microsoft.com/office/powerpoint/2010/main" val="17796084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102F2-02BB-034F-A959-027B2E0252E9}"/>
              </a:ext>
            </a:extLst>
          </p:cNvPr>
          <p:cNvSpPr>
            <a:spLocks noGrp="1"/>
          </p:cNvSpPr>
          <p:nvPr>
            <p:ph type="title"/>
          </p:nvPr>
        </p:nvSpPr>
        <p:spPr>
          <a:xfrm>
            <a:off x="381000" y="255012"/>
            <a:ext cx="11430000" cy="646331"/>
          </a:xfrm>
        </p:spPr>
        <p:txBody>
          <a:bodyPr/>
          <a:lstStyle/>
          <a:p>
            <a:r>
              <a:rPr lang="en-US" dirty="0"/>
              <a:t>Local Broadcast TV News: The Most Trusted</a:t>
            </a:r>
          </a:p>
        </p:txBody>
      </p:sp>
      <p:sp>
        <p:nvSpPr>
          <p:cNvPr id="6" name="Text Placeholder 4">
            <a:extLst>
              <a:ext uri="{FF2B5EF4-FFF2-40B4-BE49-F238E27FC236}">
                <a16:creationId xmlns:a16="http://schemas.microsoft.com/office/drawing/2014/main" id="{41A97C77-4214-1C4E-AF8D-17AED4C48714}"/>
              </a:ext>
            </a:extLst>
          </p:cNvPr>
          <p:cNvSpPr>
            <a:spLocks noGrp="1"/>
          </p:cNvSpPr>
          <p:nvPr>
            <p:ph type="body" sz="quarter" idx="13"/>
          </p:nvPr>
        </p:nvSpPr>
        <p:spPr>
          <a:xfrm>
            <a:off x="381000" y="6479877"/>
            <a:ext cx="8641773" cy="246221"/>
          </a:xfrm>
        </p:spPr>
        <p:txBody>
          <a:bodyPr anchor="b">
            <a:noAutofit/>
          </a:bodyPr>
          <a:lstStyle/>
          <a:p>
            <a:r>
              <a:rPr lang="en-US" dirty="0"/>
              <a:t>Source: TVB/Dynata Coronavirus Media Usage Study April 2020 P18+ N = 10,042</a:t>
            </a:r>
          </a:p>
          <a:p>
            <a:r>
              <a:rPr lang="en-US" dirty="0"/>
              <a:t>Q9: For each source, please indicate the extent to which you agree or disagree with the following statement: I trust the News that I see/hear</a:t>
            </a:r>
          </a:p>
          <a:p>
            <a:r>
              <a:rPr lang="en-US" dirty="0"/>
              <a:t>on this media source… (Top two boxes = Agree Strongly and Agree Somewhat)</a:t>
            </a:r>
          </a:p>
        </p:txBody>
      </p:sp>
      <p:graphicFrame>
        <p:nvGraphicFramePr>
          <p:cNvPr id="7" name="Table 7">
            <a:extLst>
              <a:ext uri="{FF2B5EF4-FFF2-40B4-BE49-F238E27FC236}">
                <a16:creationId xmlns:a16="http://schemas.microsoft.com/office/drawing/2014/main" id="{A3B45CBF-4DAE-41D1-9C7B-9EF10FB06B9A}"/>
              </a:ext>
            </a:extLst>
          </p:cNvPr>
          <p:cNvGraphicFramePr>
            <a:graphicFrameLocks noGrp="1"/>
          </p:cNvGraphicFramePr>
          <p:nvPr>
            <p:ph idx="1"/>
            <p:extLst>
              <p:ext uri="{D42A27DB-BD31-4B8C-83A1-F6EECF244321}">
                <p14:modId xmlns:p14="http://schemas.microsoft.com/office/powerpoint/2010/main" val="331253263"/>
              </p:ext>
            </p:extLst>
          </p:nvPr>
        </p:nvGraphicFramePr>
        <p:xfrm>
          <a:off x="431632" y="1464215"/>
          <a:ext cx="11430004" cy="4641500"/>
        </p:xfrm>
        <a:graphic>
          <a:graphicData uri="http://schemas.openxmlformats.org/drawingml/2006/table">
            <a:tbl>
              <a:tblPr firstRow="1" bandRow="1">
                <a:tableStyleId>{5C22544A-7EE6-4342-B048-85BDC9FD1C3A}</a:tableStyleId>
              </a:tblPr>
              <a:tblGrid>
                <a:gridCol w="2931194">
                  <a:extLst>
                    <a:ext uri="{9D8B030D-6E8A-4147-A177-3AD203B41FA5}">
                      <a16:colId xmlns:a16="http://schemas.microsoft.com/office/drawing/2014/main" val="731926552"/>
                    </a:ext>
                  </a:extLst>
                </a:gridCol>
                <a:gridCol w="982690">
                  <a:extLst>
                    <a:ext uri="{9D8B030D-6E8A-4147-A177-3AD203B41FA5}">
                      <a16:colId xmlns:a16="http://schemas.microsoft.com/office/drawing/2014/main" val="2440108393"/>
                    </a:ext>
                  </a:extLst>
                </a:gridCol>
                <a:gridCol w="800802">
                  <a:extLst>
                    <a:ext uri="{9D8B030D-6E8A-4147-A177-3AD203B41FA5}">
                      <a16:colId xmlns:a16="http://schemas.microsoft.com/office/drawing/2014/main" val="3532699340"/>
                    </a:ext>
                  </a:extLst>
                </a:gridCol>
                <a:gridCol w="726501">
                  <a:extLst>
                    <a:ext uri="{9D8B030D-6E8A-4147-A177-3AD203B41FA5}">
                      <a16:colId xmlns:a16="http://schemas.microsoft.com/office/drawing/2014/main" val="3265280977"/>
                    </a:ext>
                  </a:extLst>
                </a:gridCol>
                <a:gridCol w="759524">
                  <a:extLst>
                    <a:ext uri="{9D8B030D-6E8A-4147-A177-3AD203B41FA5}">
                      <a16:colId xmlns:a16="http://schemas.microsoft.com/office/drawing/2014/main" val="592579502"/>
                    </a:ext>
                  </a:extLst>
                </a:gridCol>
                <a:gridCol w="726501">
                  <a:extLst>
                    <a:ext uri="{9D8B030D-6E8A-4147-A177-3AD203B41FA5}">
                      <a16:colId xmlns:a16="http://schemas.microsoft.com/office/drawing/2014/main" val="4039586385"/>
                    </a:ext>
                  </a:extLst>
                </a:gridCol>
                <a:gridCol w="751268">
                  <a:extLst>
                    <a:ext uri="{9D8B030D-6E8A-4147-A177-3AD203B41FA5}">
                      <a16:colId xmlns:a16="http://schemas.microsoft.com/office/drawing/2014/main" val="1437575261"/>
                    </a:ext>
                  </a:extLst>
                </a:gridCol>
                <a:gridCol w="767779">
                  <a:extLst>
                    <a:ext uri="{9D8B030D-6E8A-4147-A177-3AD203B41FA5}">
                      <a16:colId xmlns:a16="http://schemas.microsoft.com/office/drawing/2014/main" val="3468996698"/>
                    </a:ext>
                  </a:extLst>
                </a:gridCol>
                <a:gridCol w="759524">
                  <a:extLst>
                    <a:ext uri="{9D8B030D-6E8A-4147-A177-3AD203B41FA5}">
                      <a16:colId xmlns:a16="http://schemas.microsoft.com/office/drawing/2014/main" val="4246703864"/>
                    </a:ext>
                  </a:extLst>
                </a:gridCol>
                <a:gridCol w="726501">
                  <a:extLst>
                    <a:ext uri="{9D8B030D-6E8A-4147-A177-3AD203B41FA5}">
                      <a16:colId xmlns:a16="http://schemas.microsoft.com/office/drawing/2014/main" val="2603245274"/>
                    </a:ext>
                  </a:extLst>
                </a:gridCol>
                <a:gridCol w="743012">
                  <a:extLst>
                    <a:ext uri="{9D8B030D-6E8A-4147-A177-3AD203B41FA5}">
                      <a16:colId xmlns:a16="http://schemas.microsoft.com/office/drawing/2014/main" val="2662482992"/>
                    </a:ext>
                  </a:extLst>
                </a:gridCol>
                <a:gridCol w="754708">
                  <a:extLst>
                    <a:ext uri="{9D8B030D-6E8A-4147-A177-3AD203B41FA5}">
                      <a16:colId xmlns:a16="http://schemas.microsoft.com/office/drawing/2014/main" val="1849844340"/>
                    </a:ext>
                  </a:extLst>
                </a:gridCol>
              </a:tblGrid>
              <a:tr h="686102">
                <a:tc>
                  <a:txBody>
                    <a:bodyPr/>
                    <a:lstStyle/>
                    <a:p>
                      <a:endParaRPr lang="en-US" sz="1400" dirty="0"/>
                    </a:p>
                  </a:txBody>
                  <a:tcPr anchor="ctr"/>
                </a:tc>
                <a:tc>
                  <a:txBody>
                    <a:bodyPr/>
                    <a:lstStyle/>
                    <a:p>
                      <a:pPr algn="ctr"/>
                      <a:r>
                        <a:rPr lang="en-US" sz="1400" dirty="0"/>
                        <a:t>10 State Total</a:t>
                      </a:r>
                    </a:p>
                  </a:txBody>
                  <a:tcPr anchor="ctr"/>
                </a:tc>
                <a:tc>
                  <a:txBody>
                    <a:bodyPr/>
                    <a:lstStyle/>
                    <a:p>
                      <a:pPr algn="ctr"/>
                      <a:r>
                        <a:rPr lang="en-US" sz="1400" dirty="0"/>
                        <a:t>CA</a:t>
                      </a:r>
                    </a:p>
                  </a:txBody>
                  <a:tcPr anchor="ctr"/>
                </a:tc>
                <a:tc>
                  <a:txBody>
                    <a:bodyPr/>
                    <a:lstStyle/>
                    <a:p>
                      <a:pPr algn="ctr"/>
                      <a:r>
                        <a:rPr lang="en-US" sz="1400" dirty="0"/>
                        <a:t>FL</a:t>
                      </a:r>
                    </a:p>
                  </a:txBody>
                  <a:tcPr anchor="ctr"/>
                </a:tc>
                <a:tc>
                  <a:txBody>
                    <a:bodyPr/>
                    <a:lstStyle/>
                    <a:p>
                      <a:pPr algn="ctr"/>
                      <a:r>
                        <a:rPr lang="en-US" sz="1400" dirty="0"/>
                        <a:t>GA</a:t>
                      </a:r>
                    </a:p>
                  </a:txBody>
                  <a:tcPr anchor="ctr"/>
                </a:tc>
                <a:tc>
                  <a:txBody>
                    <a:bodyPr/>
                    <a:lstStyle/>
                    <a:p>
                      <a:pPr algn="ctr"/>
                      <a:r>
                        <a:rPr lang="en-US" sz="1400" dirty="0"/>
                        <a:t>IL</a:t>
                      </a:r>
                    </a:p>
                  </a:txBody>
                  <a:tcPr anchor="ctr"/>
                </a:tc>
                <a:tc>
                  <a:txBody>
                    <a:bodyPr/>
                    <a:lstStyle/>
                    <a:p>
                      <a:pPr algn="ctr"/>
                      <a:r>
                        <a:rPr lang="en-US" sz="1400" dirty="0"/>
                        <a:t>LA</a:t>
                      </a:r>
                    </a:p>
                  </a:txBody>
                  <a:tcPr anchor="ctr"/>
                </a:tc>
                <a:tc>
                  <a:txBody>
                    <a:bodyPr/>
                    <a:lstStyle/>
                    <a:p>
                      <a:pPr algn="ctr"/>
                      <a:r>
                        <a:rPr lang="en-US" sz="1400" dirty="0"/>
                        <a:t>MI</a:t>
                      </a:r>
                    </a:p>
                  </a:txBody>
                  <a:tcPr anchor="ctr"/>
                </a:tc>
                <a:tc>
                  <a:txBody>
                    <a:bodyPr/>
                    <a:lstStyle/>
                    <a:p>
                      <a:pPr algn="ctr"/>
                      <a:r>
                        <a:rPr lang="en-US" sz="1400" dirty="0"/>
                        <a:t>NJ</a:t>
                      </a:r>
                    </a:p>
                  </a:txBody>
                  <a:tcPr anchor="ctr"/>
                </a:tc>
                <a:tc>
                  <a:txBody>
                    <a:bodyPr/>
                    <a:lstStyle/>
                    <a:p>
                      <a:pPr algn="ctr"/>
                      <a:r>
                        <a:rPr lang="en-US" sz="1400" dirty="0"/>
                        <a:t>NY</a:t>
                      </a:r>
                    </a:p>
                  </a:txBody>
                  <a:tcPr anchor="ctr"/>
                </a:tc>
                <a:tc>
                  <a:txBody>
                    <a:bodyPr/>
                    <a:lstStyle/>
                    <a:p>
                      <a:pPr algn="ctr"/>
                      <a:r>
                        <a:rPr lang="en-US" sz="1400" dirty="0"/>
                        <a:t>TX</a:t>
                      </a:r>
                    </a:p>
                  </a:txBody>
                  <a:tcPr anchor="ctr"/>
                </a:tc>
                <a:tc>
                  <a:txBody>
                    <a:bodyPr/>
                    <a:lstStyle/>
                    <a:p>
                      <a:pPr algn="ctr"/>
                      <a:r>
                        <a:rPr lang="en-US" sz="1400" dirty="0"/>
                        <a:t>WA</a:t>
                      </a:r>
                    </a:p>
                  </a:txBody>
                  <a:tcPr anchor="ctr"/>
                </a:tc>
                <a:extLst>
                  <a:ext uri="{0D108BD9-81ED-4DB2-BD59-A6C34878D82A}">
                    <a16:rowId xmlns:a16="http://schemas.microsoft.com/office/drawing/2014/main" val="1549212967"/>
                  </a:ext>
                </a:extLst>
              </a:tr>
              <a:tr h="491034">
                <a:tc>
                  <a:txBody>
                    <a:bodyPr/>
                    <a:lstStyle/>
                    <a:p>
                      <a:r>
                        <a:rPr lang="en-US" sz="1400" dirty="0"/>
                        <a:t>Local Broadcast TV News</a:t>
                      </a:r>
                    </a:p>
                  </a:txBody>
                  <a:tcPr anchor="ctr"/>
                </a:tc>
                <a:tc>
                  <a:txBody>
                    <a:bodyPr/>
                    <a:lstStyle/>
                    <a:p>
                      <a:pPr algn="ctr"/>
                      <a:r>
                        <a:rPr lang="en-US" sz="1600" b="1" dirty="0">
                          <a:solidFill>
                            <a:srgbClr val="3333FF"/>
                          </a:solidFill>
                        </a:rPr>
                        <a:t>83%</a:t>
                      </a:r>
                    </a:p>
                  </a:txBody>
                  <a:tcPr anchor="ctr"/>
                </a:tc>
                <a:tc>
                  <a:txBody>
                    <a:bodyPr/>
                    <a:lstStyle/>
                    <a:p>
                      <a:pPr algn="ctr"/>
                      <a:r>
                        <a:rPr lang="en-US" sz="1600" b="1" dirty="0"/>
                        <a:t>82%</a:t>
                      </a:r>
                    </a:p>
                  </a:txBody>
                  <a:tcPr anchor="ctr"/>
                </a:tc>
                <a:tc>
                  <a:txBody>
                    <a:bodyPr/>
                    <a:lstStyle/>
                    <a:p>
                      <a:pPr algn="ctr"/>
                      <a:r>
                        <a:rPr lang="en-US" sz="1600" b="1" dirty="0"/>
                        <a:t>82%</a:t>
                      </a:r>
                    </a:p>
                  </a:txBody>
                  <a:tcPr anchor="ctr"/>
                </a:tc>
                <a:tc>
                  <a:txBody>
                    <a:bodyPr/>
                    <a:lstStyle/>
                    <a:p>
                      <a:pPr algn="ctr"/>
                      <a:r>
                        <a:rPr lang="en-US" sz="1600" b="1" dirty="0"/>
                        <a:t>83%</a:t>
                      </a:r>
                    </a:p>
                  </a:txBody>
                  <a:tcPr anchor="ctr"/>
                </a:tc>
                <a:tc>
                  <a:txBody>
                    <a:bodyPr/>
                    <a:lstStyle/>
                    <a:p>
                      <a:pPr algn="ctr"/>
                      <a:r>
                        <a:rPr lang="en-US" sz="1600" b="1" dirty="0"/>
                        <a:t>84%</a:t>
                      </a:r>
                    </a:p>
                  </a:txBody>
                  <a:tcPr anchor="ctr"/>
                </a:tc>
                <a:tc>
                  <a:txBody>
                    <a:bodyPr/>
                    <a:lstStyle/>
                    <a:p>
                      <a:pPr algn="ctr"/>
                      <a:r>
                        <a:rPr lang="en-US" sz="1600" b="1" dirty="0"/>
                        <a:t>83%</a:t>
                      </a:r>
                    </a:p>
                  </a:txBody>
                  <a:tcPr anchor="ctr"/>
                </a:tc>
                <a:tc>
                  <a:txBody>
                    <a:bodyPr/>
                    <a:lstStyle/>
                    <a:p>
                      <a:pPr algn="ctr"/>
                      <a:r>
                        <a:rPr lang="en-US" sz="1600" b="1" dirty="0"/>
                        <a:t>84%</a:t>
                      </a:r>
                    </a:p>
                  </a:txBody>
                  <a:tcPr anchor="ctr"/>
                </a:tc>
                <a:tc>
                  <a:txBody>
                    <a:bodyPr/>
                    <a:lstStyle/>
                    <a:p>
                      <a:pPr algn="ctr"/>
                      <a:r>
                        <a:rPr lang="en-US" sz="1600" b="1" dirty="0"/>
                        <a:t>81%</a:t>
                      </a:r>
                    </a:p>
                  </a:txBody>
                  <a:tcPr anchor="ctr"/>
                </a:tc>
                <a:tc>
                  <a:txBody>
                    <a:bodyPr/>
                    <a:lstStyle/>
                    <a:p>
                      <a:pPr algn="ctr"/>
                      <a:r>
                        <a:rPr lang="en-US" sz="1600" b="1" dirty="0"/>
                        <a:t>85%</a:t>
                      </a:r>
                    </a:p>
                  </a:txBody>
                  <a:tcPr anchor="ctr"/>
                </a:tc>
                <a:tc>
                  <a:txBody>
                    <a:bodyPr/>
                    <a:lstStyle/>
                    <a:p>
                      <a:pPr algn="ctr"/>
                      <a:r>
                        <a:rPr lang="en-US" sz="1600" b="1" dirty="0"/>
                        <a:t>85%</a:t>
                      </a:r>
                    </a:p>
                  </a:txBody>
                  <a:tcPr anchor="ctr"/>
                </a:tc>
                <a:tc>
                  <a:txBody>
                    <a:bodyPr/>
                    <a:lstStyle/>
                    <a:p>
                      <a:pPr algn="ctr"/>
                      <a:r>
                        <a:rPr lang="en-US" sz="1600" b="1" dirty="0"/>
                        <a:t>84%</a:t>
                      </a:r>
                    </a:p>
                  </a:txBody>
                  <a:tcPr anchor="ctr"/>
                </a:tc>
                <a:extLst>
                  <a:ext uri="{0D108BD9-81ED-4DB2-BD59-A6C34878D82A}">
                    <a16:rowId xmlns:a16="http://schemas.microsoft.com/office/drawing/2014/main" val="1162215603"/>
                  </a:ext>
                </a:extLst>
              </a:tr>
              <a:tr h="491034">
                <a:tc>
                  <a:txBody>
                    <a:bodyPr/>
                    <a:lstStyle/>
                    <a:p>
                      <a:r>
                        <a:rPr lang="en-US" sz="1400" dirty="0"/>
                        <a:t>Broadcast Net. Nat’l TV News</a:t>
                      </a:r>
                    </a:p>
                  </a:txBody>
                  <a:tcPr anchor="ctr"/>
                </a:tc>
                <a:tc>
                  <a:txBody>
                    <a:bodyPr/>
                    <a:lstStyle/>
                    <a:p>
                      <a:pPr algn="ctr"/>
                      <a:r>
                        <a:rPr lang="en-US" sz="1600" b="1" dirty="0">
                          <a:solidFill>
                            <a:srgbClr val="3333FF"/>
                          </a:solidFill>
                        </a:rPr>
                        <a:t>78%</a:t>
                      </a:r>
                    </a:p>
                  </a:txBody>
                  <a:tcPr anchor="ctr"/>
                </a:tc>
                <a:tc>
                  <a:txBody>
                    <a:bodyPr/>
                    <a:lstStyle/>
                    <a:p>
                      <a:pPr algn="ctr"/>
                      <a:r>
                        <a:rPr lang="en-US" sz="1600" dirty="0"/>
                        <a:t>80%</a:t>
                      </a:r>
                    </a:p>
                  </a:txBody>
                  <a:tcPr anchor="ctr"/>
                </a:tc>
                <a:tc>
                  <a:txBody>
                    <a:bodyPr/>
                    <a:lstStyle/>
                    <a:p>
                      <a:pPr algn="ctr"/>
                      <a:r>
                        <a:rPr lang="en-US" sz="1600" dirty="0"/>
                        <a:t>78%</a:t>
                      </a:r>
                    </a:p>
                  </a:txBody>
                  <a:tcPr anchor="ctr"/>
                </a:tc>
                <a:tc>
                  <a:txBody>
                    <a:bodyPr/>
                    <a:lstStyle/>
                    <a:p>
                      <a:pPr algn="ctr"/>
                      <a:r>
                        <a:rPr lang="en-US" sz="1600" dirty="0"/>
                        <a:t>77%</a:t>
                      </a:r>
                    </a:p>
                  </a:txBody>
                  <a:tcPr anchor="ctr"/>
                </a:tc>
                <a:tc>
                  <a:txBody>
                    <a:bodyPr/>
                    <a:lstStyle/>
                    <a:p>
                      <a:pPr algn="ctr"/>
                      <a:r>
                        <a:rPr lang="en-US" sz="1600" dirty="0"/>
                        <a:t>82%</a:t>
                      </a:r>
                    </a:p>
                  </a:txBody>
                  <a:tcPr anchor="ctr"/>
                </a:tc>
                <a:tc>
                  <a:txBody>
                    <a:bodyPr/>
                    <a:lstStyle/>
                    <a:p>
                      <a:pPr algn="ctr"/>
                      <a:r>
                        <a:rPr lang="en-US" sz="1600" dirty="0"/>
                        <a:t>71%</a:t>
                      </a:r>
                    </a:p>
                  </a:txBody>
                  <a:tcPr anchor="ctr"/>
                </a:tc>
                <a:tc>
                  <a:txBody>
                    <a:bodyPr/>
                    <a:lstStyle/>
                    <a:p>
                      <a:pPr algn="ctr"/>
                      <a:r>
                        <a:rPr lang="en-US" sz="1600" dirty="0"/>
                        <a:t>78%</a:t>
                      </a:r>
                    </a:p>
                  </a:txBody>
                  <a:tcPr anchor="ctr"/>
                </a:tc>
                <a:tc>
                  <a:txBody>
                    <a:bodyPr/>
                    <a:lstStyle/>
                    <a:p>
                      <a:pPr algn="ctr"/>
                      <a:r>
                        <a:rPr lang="en-US" sz="1600" dirty="0"/>
                        <a:t>79%</a:t>
                      </a:r>
                    </a:p>
                  </a:txBody>
                  <a:tcPr anchor="ctr"/>
                </a:tc>
                <a:tc>
                  <a:txBody>
                    <a:bodyPr/>
                    <a:lstStyle/>
                    <a:p>
                      <a:pPr algn="ctr"/>
                      <a:r>
                        <a:rPr lang="en-US" sz="1600" dirty="0"/>
                        <a:t>83%</a:t>
                      </a:r>
                    </a:p>
                  </a:txBody>
                  <a:tcPr anchor="ctr"/>
                </a:tc>
                <a:tc>
                  <a:txBody>
                    <a:bodyPr/>
                    <a:lstStyle/>
                    <a:p>
                      <a:pPr algn="ctr"/>
                      <a:r>
                        <a:rPr lang="en-US" sz="1600" dirty="0"/>
                        <a:t>77%</a:t>
                      </a:r>
                    </a:p>
                  </a:txBody>
                  <a:tcPr anchor="ctr"/>
                </a:tc>
                <a:tc>
                  <a:txBody>
                    <a:bodyPr/>
                    <a:lstStyle/>
                    <a:p>
                      <a:pPr algn="ctr"/>
                      <a:r>
                        <a:rPr lang="en-US" sz="1600" dirty="0"/>
                        <a:t>77%</a:t>
                      </a:r>
                    </a:p>
                  </a:txBody>
                  <a:tcPr anchor="ctr"/>
                </a:tc>
                <a:extLst>
                  <a:ext uri="{0D108BD9-81ED-4DB2-BD59-A6C34878D82A}">
                    <a16:rowId xmlns:a16="http://schemas.microsoft.com/office/drawing/2014/main" val="2811278457"/>
                  </a:ext>
                </a:extLst>
              </a:tr>
              <a:tr h="491034">
                <a:tc>
                  <a:txBody>
                    <a:bodyPr/>
                    <a:lstStyle/>
                    <a:p>
                      <a:r>
                        <a:rPr lang="en-US" sz="1400" dirty="0"/>
                        <a:t>Government websites</a:t>
                      </a:r>
                    </a:p>
                  </a:txBody>
                  <a:tcPr anchor="ctr"/>
                </a:tc>
                <a:tc>
                  <a:txBody>
                    <a:bodyPr/>
                    <a:lstStyle/>
                    <a:p>
                      <a:pPr algn="ctr"/>
                      <a:r>
                        <a:rPr lang="en-US" sz="1600" b="1" dirty="0">
                          <a:solidFill>
                            <a:srgbClr val="3333FF"/>
                          </a:solidFill>
                        </a:rPr>
                        <a:t>76%</a:t>
                      </a:r>
                    </a:p>
                  </a:txBody>
                  <a:tcPr anchor="ctr"/>
                </a:tc>
                <a:tc>
                  <a:txBody>
                    <a:bodyPr/>
                    <a:lstStyle/>
                    <a:p>
                      <a:pPr algn="ctr"/>
                      <a:r>
                        <a:rPr lang="en-US" sz="1600" dirty="0"/>
                        <a:t>78%</a:t>
                      </a:r>
                    </a:p>
                  </a:txBody>
                  <a:tcPr anchor="ctr"/>
                </a:tc>
                <a:tc>
                  <a:txBody>
                    <a:bodyPr/>
                    <a:lstStyle/>
                    <a:p>
                      <a:pPr algn="ctr"/>
                      <a:r>
                        <a:rPr lang="en-US" sz="1600" dirty="0"/>
                        <a:t>75%</a:t>
                      </a:r>
                    </a:p>
                  </a:txBody>
                  <a:tcPr anchor="ctr"/>
                </a:tc>
                <a:tc>
                  <a:txBody>
                    <a:bodyPr/>
                    <a:lstStyle/>
                    <a:p>
                      <a:pPr algn="ctr"/>
                      <a:r>
                        <a:rPr lang="en-US" sz="1600" dirty="0"/>
                        <a:t>76%</a:t>
                      </a:r>
                    </a:p>
                  </a:txBody>
                  <a:tcPr anchor="ctr"/>
                </a:tc>
                <a:tc>
                  <a:txBody>
                    <a:bodyPr/>
                    <a:lstStyle/>
                    <a:p>
                      <a:pPr algn="ctr"/>
                      <a:r>
                        <a:rPr lang="en-US" sz="1600" dirty="0"/>
                        <a:t>76%</a:t>
                      </a:r>
                    </a:p>
                  </a:txBody>
                  <a:tcPr anchor="ctr"/>
                </a:tc>
                <a:tc>
                  <a:txBody>
                    <a:bodyPr/>
                    <a:lstStyle/>
                    <a:p>
                      <a:pPr algn="ctr"/>
                      <a:r>
                        <a:rPr lang="en-US" sz="1600" dirty="0"/>
                        <a:t>77%</a:t>
                      </a:r>
                    </a:p>
                  </a:txBody>
                  <a:tcPr anchor="ctr"/>
                </a:tc>
                <a:tc>
                  <a:txBody>
                    <a:bodyPr/>
                    <a:lstStyle/>
                    <a:p>
                      <a:pPr algn="ctr"/>
                      <a:r>
                        <a:rPr lang="en-US" sz="1600" dirty="0"/>
                        <a:t>75%</a:t>
                      </a:r>
                    </a:p>
                  </a:txBody>
                  <a:tcPr anchor="ctr"/>
                </a:tc>
                <a:tc>
                  <a:txBody>
                    <a:bodyPr/>
                    <a:lstStyle/>
                    <a:p>
                      <a:pPr algn="ctr"/>
                      <a:r>
                        <a:rPr lang="en-US" sz="1600" dirty="0"/>
                        <a:t>80%</a:t>
                      </a:r>
                    </a:p>
                  </a:txBody>
                  <a:tcPr anchor="ctr"/>
                </a:tc>
                <a:tc>
                  <a:txBody>
                    <a:bodyPr/>
                    <a:lstStyle/>
                    <a:p>
                      <a:pPr algn="ctr"/>
                      <a:r>
                        <a:rPr lang="en-US" sz="1600" dirty="0"/>
                        <a:t>75%</a:t>
                      </a:r>
                    </a:p>
                  </a:txBody>
                  <a:tcPr anchor="ctr"/>
                </a:tc>
                <a:tc>
                  <a:txBody>
                    <a:bodyPr/>
                    <a:lstStyle/>
                    <a:p>
                      <a:pPr algn="ctr"/>
                      <a:r>
                        <a:rPr lang="en-US" sz="1600" dirty="0"/>
                        <a:t>77%</a:t>
                      </a:r>
                    </a:p>
                  </a:txBody>
                  <a:tcPr anchor="ctr"/>
                </a:tc>
                <a:tc>
                  <a:txBody>
                    <a:bodyPr/>
                    <a:lstStyle/>
                    <a:p>
                      <a:pPr algn="ctr"/>
                      <a:r>
                        <a:rPr lang="en-US" sz="1600" dirty="0"/>
                        <a:t>76%</a:t>
                      </a:r>
                    </a:p>
                  </a:txBody>
                  <a:tcPr anchor="ctr"/>
                </a:tc>
                <a:extLst>
                  <a:ext uri="{0D108BD9-81ED-4DB2-BD59-A6C34878D82A}">
                    <a16:rowId xmlns:a16="http://schemas.microsoft.com/office/drawing/2014/main" val="2459785750"/>
                  </a:ext>
                </a:extLst>
              </a:tr>
              <a:tr h="491034">
                <a:tc>
                  <a:txBody>
                    <a:bodyPr/>
                    <a:lstStyle/>
                    <a:p>
                      <a:r>
                        <a:rPr lang="en-US" sz="1400" dirty="0"/>
                        <a:t>Local Newspapers</a:t>
                      </a:r>
                    </a:p>
                  </a:txBody>
                  <a:tcPr anchor="ctr"/>
                </a:tc>
                <a:tc>
                  <a:txBody>
                    <a:bodyPr/>
                    <a:lstStyle/>
                    <a:p>
                      <a:pPr algn="ctr"/>
                      <a:r>
                        <a:rPr lang="en-US" sz="1600" b="1" dirty="0">
                          <a:solidFill>
                            <a:srgbClr val="3333FF"/>
                          </a:solidFill>
                        </a:rPr>
                        <a:t>76%</a:t>
                      </a:r>
                    </a:p>
                  </a:txBody>
                  <a:tcPr anchor="ctr"/>
                </a:tc>
                <a:tc>
                  <a:txBody>
                    <a:bodyPr/>
                    <a:lstStyle/>
                    <a:p>
                      <a:pPr algn="ctr"/>
                      <a:r>
                        <a:rPr lang="en-US" sz="1600" dirty="0"/>
                        <a:t>75%</a:t>
                      </a:r>
                    </a:p>
                  </a:txBody>
                  <a:tcPr anchor="ctr"/>
                </a:tc>
                <a:tc>
                  <a:txBody>
                    <a:bodyPr/>
                    <a:lstStyle/>
                    <a:p>
                      <a:pPr algn="ctr"/>
                      <a:r>
                        <a:rPr lang="en-US" sz="1600" dirty="0"/>
                        <a:t>73%</a:t>
                      </a:r>
                    </a:p>
                  </a:txBody>
                  <a:tcPr anchor="ctr"/>
                </a:tc>
                <a:tc>
                  <a:txBody>
                    <a:bodyPr/>
                    <a:lstStyle/>
                    <a:p>
                      <a:pPr algn="ctr"/>
                      <a:r>
                        <a:rPr lang="en-US" sz="1600" dirty="0"/>
                        <a:t>76%</a:t>
                      </a:r>
                    </a:p>
                  </a:txBody>
                  <a:tcPr anchor="ctr"/>
                </a:tc>
                <a:tc>
                  <a:txBody>
                    <a:bodyPr/>
                    <a:lstStyle/>
                    <a:p>
                      <a:pPr algn="ctr"/>
                      <a:r>
                        <a:rPr lang="en-US" sz="1600" dirty="0"/>
                        <a:t>78%</a:t>
                      </a:r>
                    </a:p>
                  </a:txBody>
                  <a:tcPr anchor="ctr"/>
                </a:tc>
                <a:tc>
                  <a:txBody>
                    <a:bodyPr/>
                    <a:lstStyle/>
                    <a:p>
                      <a:pPr algn="ctr"/>
                      <a:r>
                        <a:rPr lang="en-US" sz="1600" dirty="0"/>
                        <a:t>73%</a:t>
                      </a:r>
                    </a:p>
                  </a:txBody>
                  <a:tcPr anchor="ctr"/>
                </a:tc>
                <a:tc>
                  <a:txBody>
                    <a:bodyPr/>
                    <a:lstStyle/>
                    <a:p>
                      <a:pPr algn="ctr"/>
                      <a:r>
                        <a:rPr lang="en-US" sz="1600" dirty="0"/>
                        <a:t>78%</a:t>
                      </a:r>
                    </a:p>
                  </a:txBody>
                  <a:tcPr anchor="ctr"/>
                </a:tc>
                <a:tc>
                  <a:txBody>
                    <a:bodyPr/>
                    <a:lstStyle/>
                    <a:p>
                      <a:pPr algn="ctr"/>
                      <a:r>
                        <a:rPr lang="en-US" sz="1600" dirty="0"/>
                        <a:t>77%</a:t>
                      </a:r>
                    </a:p>
                  </a:txBody>
                  <a:tcPr anchor="ctr"/>
                </a:tc>
                <a:tc>
                  <a:txBody>
                    <a:bodyPr/>
                    <a:lstStyle/>
                    <a:p>
                      <a:pPr algn="ctr"/>
                      <a:r>
                        <a:rPr lang="en-US" sz="1600" dirty="0"/>
                        <a:t>78%</a:t>
                      </a:r>
                    </a:p>
                  </a:txBody>
                  <a:tcPr anchor="ctr"/>
                </a:tc>
                <a:tc>
                  <a:txBody>
                    <a:bodyPr/>
                    <a:lstStyle/>
                    <a:p>
                      <a:pPr algn="ctr"/>
                      <a:r>
                        <a:rPr lang="en-US" sz="1600" dirty="0"/>
                        <a:t>74%</a:t>
                      </a:r>
                    </a:p>
                  </a:txBody>
                  <a:tcPr anchor="ctr"/>
                </a:tc>
                <a:tc>
                  <a:txBody>
                    <a:bodyPr/>
                    <a:lstStyle/>
                    <a:p>
                      <a:pPr algn="ctr"/>
                      <a:r>
                        <a:rPr lang="en-US" sz="1600" dirty="0"/>
                        <a:t>77%</a:t>
                      </a:r>
                    </a:p>
                  </a:txBody>
                  <a:tcPr anchor="ctr"/>
                </a:tc>
                <a:extLst>
                  <a:ext uri="{0D108BD9-81ED-4DB2-BD59-A6C34878D82A}">
                    <a16:rowId xmlns:a16="http://schemas.microsoft.com/office/drawing/2014/main" val="3648830353"/>
                  </a:ext>
                </a:extLst>
              </a:tr>
              <a:tr h="491034">
                <a:tc>
                  <a:txBody>
                    <a:bodyPr/>
                    <a:lstStyle/>
                    <a:p>
                      <a:r>
                        <a:rPr lang="en-US" sz="1400" dirty="0"/>
                        <a:t>Radio Stations</a:t>
                      </a:r>
                    </a:p>
                  </a:txBody>
                  <a:tcPr anchor="ctr"/>
                </a:tc>
                <a:tc>
                  <a:txBody>
                    <a:bodyPr/>
                    <a:lstStyle/>
                    <a:p>
                      <a:pPr algn="ctr"/>
                      <a:r>
                        <a:rPr lang="en-US" sz="1600" b="1" dirty="0">
                          <a:solidFill>
                            <a:srgbClr val="3333FF"/>
                          </a:solidFill>
                        </a:rPr>
                        <a:t>74%</a:t>
                      </a:r>
                    </a:p>
                  </a:txBody>
                  <a:tcPr anchor="ctr"/>
                </a:tc>
                <a:tc>
                  <a:txBody>
                    <a:bodyPr/>
                    <a:lstStyle/>
                    <a:p>
                      <a:pPr algn="ctr"/>
                      <a:r>
                        <a:rPr lang="en-US" sz="1600" dirty="0"/>
                        <a:t>73%</a:t>
                      </a:r>
                    </a:p>
                  </a:txBody>
                  <a:tcPr anchor="ctr"/>
                </a:tc>
                <a:tc>
                  <a:txBody>
                    <a:bodyPr/>
                    <a:lstStyle/>
                    <a:p>
                      <a:pPr algn="ctr"/>
                      <a:r>
                        <a:rPr lang="en-US" sz="1600" dirty="0"/>
                        <a:t>71%</a:t>
                      </a:r>
                    </a:p>
                  </a:txBody>
                  <a:tcPr anchor="ctr"/>
                </a:tc>
                <a:tc>
                  <a:txBody>
                    <a:bodyPr/>
                    <a:lstStyle/>
                    <a:p>
                      <a:pPr algn="ctr"/>
                      <a:r>
                        <a:rPr lang="en-US" sz="1600" dirty="0"/>
                        <a:t>75%</a:t>
                      </a:r>
                    </a:p>
                  </a:txBody>
                  <a:tcPr anchor="ctr"/>
                </a:tc>
                <a:tc>
                  <a:txBody>
                    <a:bodyPr/>
                    <a:lstStyle/>
                    <a:p>
                      <a:pPr algn="ctr"/>
                      <a:r>
                        <a:rPr lang="en-US" sz="1600" dirty="0"/>
                        <a:t>75%</a:t>
                      </a:r>
                    </a:p>
                  </a:txBody>
                  <a:tcPr anchor="ctr"/>
                </a:tc>
                <a:tc>
                  <a:txBody>
                    <a:bodyPr/>
                    <a:lstStyle/>
                    <a:p>
                      <a:pPr algn="ctr"/>
                      <a:r>
                        <a:rPr lang="en-US" sz="1600" dirty="0"/>
                        <a:t>72%</a:t>
                      </a:r>
                    </a:p>
                  </a:txBody>
                  <a:tcPr anchor="ctr"/>
                </a:tc>
                <a:tc>
                  <a:txBody>
                    <a:bodyPr/>
                    <a:lstStyle/>
                    <a:p>
                      <a:pPr algn="ctr"/>
                      <a:r>
                        <a:rPr lang="en-US" sz="1600" dirty="0"/>
                        <a:t>75%</a:t>
                      </a:r>
                    </a:p>
                  </a:txBody>
                  <a:tcPr anchor="ctr"/>
                </a:tc>
                <a:tc>
                  <a:txBody>
                    <a:bodyPr/>
                    <a:lstStyle/>
                    <a:p>
                      <a:pPr algn="ctr"/>
                      <a:r>
                        <a:rPr lang="en-US" sz="1600" dirty="0"/>
                        <a:t>75%</a:t>
                      </a:r>
                    </a:p>
                  </a:txBody>
                  <a:tcPr anchor="ctr"/>
                </a:tc>
                <a:tc>
                  <a:txBody>
                    <a:bodyPr/>
                    <a:lstStyle/>
                    <a:p>
                      <a:pPr algn="ctr"/>
                      <a:r>
                        <a:rPr lang="en-US" sz="1600" dirty="0"/>
                        <a:t>77%</a:t>
                      </a:r>
                    </a:p>
                  </a:txBody>
                  <a:tcPr anchor="ctr"/>
                </a:tc>
                <a:tc>
                  <a:txBody>
                    <a:bodyPr/>
                    <a:lstStyle/>
                    <a:p>
                      <a:pPr algn="ctr"/>
                      <a:r>
                        <a:rPr lang="en-US" sz="1600" dirty="0"/>
                        <a:t>74%</a:t>
                      </a:r>
                    </a:p>
                  </a:txBody>
                  <a:tcPr anchor="ctr"/>
                </a:tc>
                <a:tc>
                  <a:txBody>
                    <a:bodyPr/>
                    <a:lstStyle/>
                    <a:p>
                      <a:pPr algn="ctr"/>
                      <a:r>
                        <a:rPr lang="en-US" sz="1600" dirty="0"/>
                        <a:t>74%</a:t>
                      </a:r>
                    </a:p>
                  </a:txBody>
                  <a:tcPr anchor="ctr"/>
                </a:tc>
                <a:extLst>
                  <a:ext uri="{0D108BD9-81ED-4DB2-BD59-A6C34878D82A}">
                    <a16:rowId xmlns:a16="http://schemas.microsoft.com/office/drawing/2014/main" val="1998795887"/>
                  </a:ext>
                </a:extLst>
              </a:tr>
              <a:tr h="491034">
                <a:tc>
                  <a:txBody>
                    <a:bodyPr/>
                    <a:lstStyle/>
                    <a:p>
                      <a:r>
                        <a:rPr lang="en-US" sz="1400" dirty="0"/>
                        <a:t>Local broadcast TV news web/apps</a:t>
                      </a:r>
                    </a:p>
                  </a:txBody>
                  <a:tcPr anchor="ctr"/>
                </a:tc>
                <a:tc>
                  <a:txBody>
                    <a:bodyPr/>
                    <a:lstStyle/>
                    <a:p>
                      <a:pPr algn="ctr"/>
                      <a:r>
                        <a:rPr lang="en-US" sz="1600" b="1" dirty="0">
                          <a:solidFill>
                            <a:srgbClr val="3333FF"/>
                          </a:solidFill>
                        </a:rPr>
                        <a:t>71%</a:t>
                      </a:r>
                    </a:p>
                  </a:txBody>
                  <a:tcPr anchor="ctr"/>
                </a:tc>
                <a:tc>
                  <a:txBody>
                    <a:bodyPr/>
                    <a:lstStyle/>
                    <a:p>
                      <a:pPr algn="ctr"/>
                      <a:r>
                        <a:rPr lang="en-US" sz="1600" dirty="0"/>
                        <a:t>72%</a:t>
                      </a:r>
                    </a:p>
                  </a:txBody>
                  <a:tcPr anchor="ctr"/>
                </a:tc>
                <a:tc>
                  <a:txBody>
                    <a:bodyPr/>
                    <a:lstStyle/>
                    <a:p>
                      <a:pPr algn="ctr"/>
                      <a:r>
                        <a:rPr lang="en-US" sz="1600" dirty="0"/>
                        <a:t>69%</a:t>
                      </a:r>
                    </a:p>
                  </a:txBody>
                  <a:tcPr anchor="ctr"/>
                </a:tc>
                <a:tc>
                  <a:txBody>
                    <a:bodyPr/>
                    <a:lstStyle/>
                    <a:p>
                      <a:pPr algn="ctr"/>
                      <a:r>
                        <a:rPr lang="en-US" sz="1600" dirty="0"/>
                        <a:t>72%</a:t>
                      </a:r>
                    </a:p>
                  </a:txBody>
                  <a:tcPr anchor="ctr"/>
                </a:tc>
                <a:tc>
                  <a:txBody>
                    <a:bodyPr/>
                    <a:lstStyle/>
                    <a:p>
                      <a:pPr algn="ctr"/>
                      <a:r>
                        <a:rPr lang="en-US" sz="1600" dirty="0"/>
                        <a:t>72%</a:t>
                      </a:r>
                    </a:p>
                  </a:txBody>
                  <a:tcPr anchor="ctr"/>
                </a:tc>
                <a:tc>
                  <a:txBody>
                    <a:bodyPr/>
                    <a:lstStyle/>
                    <a:p>
                      <a:pPr algn="ctr"/>
                      <a:r>
                        <a:rPr lang="en-US" sz="1600" dirty="0"/>
                        <a:t>68%</a:t>
                      </a:r>
                    </a:p>
                  </a:txBody>
                  <a:tcPr anchor="ctr"/>
                </a:tc>
                <a:tc>
                  <a:txBody>
                    <a:bodyPr/>
                    <a:lstStyle/>
                    <a:p>
                      <a:pPr algn="ctr"/>
                      <a:r>
                        <a:rPr lang="en-US" sz="1600" dirty="0"/>
                        <a:t>71%</a:t>
                      </a:r>
                    </a:p>
                  </a:txBody>
                  <a:tcPr anchor="ctr"/>
                </a:tc>
                <a:tc>
                  <a:txBody>
                    <a:bodyPr/>
                    <a:lstStyle/>
                    <a:p>
                      <a:pPr algn="ctr"/>
                      <a:r>
                        <a:rPr lang="en-US" sz="1600" dirty="0"/>
                        <a:t>72%</a:t>
                      </a:r>
                    </a:p>
                  </a:txBody>
                  <a:tcPr anchor="ctr"/>
                </a:tc>
                <a:tc>
                  <a:txBody>
                    <a:bodyPr/>
                    <a:lstStyle/>
                    <a:p>
                      <a:pPr algn="ctr"/>
                      <a:r>
                        <a:rPr lang="en-US" sz="1600" dirty="0"/>
                        <a:t>74%</a:t>
                      </a:r>
                    </a:p>
                  </a:txBody>
                  <a:tcPr anchor="ctr"/>
                </a:tc>
                <a:tc>
                  <a:txBody>
                    <a:bodyPr/>
                    <a:lstStyle/>
                    <a:p>
                      <a:pPr algn="ctr"/>
                      <a:r>
                        <a:rPr lang="en-US" sz="1600" dirty="0"/>
                        <a:t>70%</a:t>
                      </a:r>
                    </a:p>
                  </a:txBody>
                  <a:tcPr anchor="ctr"/>
                </a:tc>
                <a:tc>
                  <a:txBody>
                    <a:bodyPr/>
                    <a:lstStyle/>
                    <a:p>
                      <a:pPr algn="ctr"/>
                      <a:r>
                        <a:rPr lang="en-US" sz="1600" dirty="0"/>
                        <a:t>70%</a:t>
                      </a:r>
                    </a:p>
                  </a:txBody>
                  <a:tcPr anchor="ctr"/>
                </a:tc>
                <a:extLst>
                  <a:ext uri="{0D108BD9-81ED-4DB2-BD59-A6C34878D82A}">
                    <a16:rowId xmlns:a16="http://schemas.microsoft.com/office/drawing/2014/main" val="1792664992"/>
                  </a:ext>
                </a:extLst>
              </a:tr>
              <a:tr h="491034">
                <a:tc>
                  <a:txBody>
                    <a:bodyPr/>
                    <a:lstStyle/>
                    <a:p>
                      <a:r>
                        <a:rPr lang="en-US" sz="1400" dirty="0"/>
                        <a:t>Cable TV News Channels</a:t>
                      </a:r>
                    </a:p>
                  </a:txBody>
                  <a:tcPr anchor="ctr"/>
                </a:tc>
                <a:tc>
                  <a:txBody>
                    <a:bodyPr/>
                    <a:lstStyle/>
                    <a:p>
                      <a:pPr algn="ctr"/>
                      <a:r>
                        <a:rPr lang="en-US" sz="1600" b="1" dirty="0">
                          <a:solidFill>
                            <a:srgbClr val="3333FF"/>
                          </a:solidFill>
                        </a:rPr>
                        <a:t>71%</a:t>
                      </a:r>
                    </a:p>
                  </a:txBody>
                  <a:tcPr anchor="ctr"/>
                </a:tc>
                <a:tc>
                  <a:txBody>
                    <a:bodyPr/>
                    <a:lstStyle/>
                    <a:p>
                      <a:pPr algn="ctr"/>
                      <a:r>
                        <a:rPr lang="en-US" sz="1600" dirty="0"/>
                        <a:t>73%</a:t>
                      </a:r>
                    </a:p>
                  </a:txBody>
                  <a:tcPr anchor="ctr"/>
                </a:tc>
                <a:tc>
                  <a:txBody>
                    <a:bodyPr/>
                    <a:lstStyle/>
                    <a:p>
                      <a:pPr algn="ctr"/>
                      <a:r>
                        <a:rPr lang="en-US" sz="1600" dirty="0"/>
                        <a:t>73%</a:t>
                      </a:r>
                    </a:p>
                  </a:txBody>
                  <a:tcPr anchor="ctr"/>
                </a:tc>
                <a:tc>
                  <a:txBody>
                    <a:bodyPr/>
                    <a:lstStyle/>
                    <a:p>
                      <a:pPr algn="ctr"/>
                      <a:r>
                        <a:rPr lang="en-US" sz="1600" dirty="0"/>
                        <a:t>69%</a:t>
                      </a:r>
                    </a:p>
                  </a:txBody>
                  <a:tcPr anchor="ctr"/>
                </a:tc>
                <a:tc>
                  <a:txBody>
                    <a:bodyPr/>
                    <a:lstStyle/>
                    <a:p>
                      <a:pPr algn="ctr"/>
                      <a:r>
                        <a:rPr lang="en-US" sz="1600" dirty="0"/>
                        <a:t>70%</a:t>
                      </a:r>
                    </a:p>
                  </a:txBody>
                  <a:tcPr anchor="ctr"/>
                </a:tc>
                <a:tc>
                  <a:txBody>
                    <a:bodyPr/>
                    <a:lstStyle/>
                    <a:p>
                      <a:pPr algn="ctr"/>
                      <a:r>
                        <a:rPr lang="en-US" sz="1600" dirty="0"/>
                        <a:t>67%</a:t>
                      </a:r>
                    </a:p>
                  </a:txBody>
                  <a:tcPr anchor="ctr"/>
                </a:tc>
                <a:tc>
                  <a:txBody>
                    <a:bodyPr/>
                    <a:lstStyle/>
                    <a:p>
                      <a:pPr algn="ctr"/>
                      <a:r>
                        <a:rPr lang="en-US" sz="1600" dirty="0"/>
                        <a:t>69%</a:t>
                      </a:r>
                    </a:p>
                  </a:txBody>
                  <a:tcPr anchor="ctr"/>
                </a:tc>
                <a:tc>
                  <a:txBody>
                    <a:bodyPr/>
                    <a:lstStyle/>
                    <a:p>
                      <a:pPr algn="ctr"/>
                      <a:r>
                        <a:rPr lang="en-US" sz="1600" dirty="0"/>
                        <a:t>74%</a:t>
                      </a:r>
                    </a:p>
                  </a:txBody>
                  <a:tcPr anchor="ctr"/>
                </a:tc>
                <a:tc>
                  <a:txBody>
                    <a:bodyPr/>
                    <a:lstStyle/>
                    <a:p>
                      <a:pPr algn="ctr"/>
                      <a:r>
                        <a:rPr lang="en-US" sz="1600" dirty="0"/>
                        <a:t>76%</a:t>
                      </a:r>
                    </a:p>
                  </a:txBody>
                  <a:tcPr anchor="ctr"/>
                </a:tc>
                <a:tc>
                  <a:txBody>
                    <a:bodyPr/>
                    <a:lstStyle/>
                    <a:p>
                      <a:pPr algn="ctr"/>
                      <a:r>
                        <a:rPr lang="en-US" sz="1600" dirty="0"/>
                        <a:t>72%</a:t>
                      </a:r>
                    </a:p>
                  </a:txBody>
                  <a:tcPr anchor="ctr"/>
                </a:tc>
                <a:tc>
                  <a:txBody>
                    <a:bodyPr/>
                    <a:lstStyle/>
                    <a:p>
                      <a:pPr algn="ctr"/>
                      <a:r>
                        <a:rPr lang="en-US" sz="1600" dirty="0"/>
                        <a:t>68%</a:t>
                      </a:r>
                    </a:p>
                  </a:txBody>
                  <a:tcPr anchor="ctr"/>
                </a:tc>
                <a:extLst>
                  <a:ext uri="{0D108BD9-81ED-4DB2-BD59-A6C34878D82A}">
                    <a16:rowId xmlns:a16="http://schemas.microsoft.com/office/drawing/2014/main" val="1327612528"/>
                  </a:ext>
                </a:extLst>
              </a:tr>
              <a:tr h="491034">
                <a:tc>
                  <a:txBody>
                    <a:bodyPr/>
                    <a:lstStyle/>
                    <a:p>
                      <a:r>
                        <a:rPr lang="en-US" sz="1400" dirty="0"/>
                        <a:t>Social Media</a:t>
                      </a:r>
                    </a:p>
                  </a:txBody>
                  <a:tcPr anchor="ctr"/>
                </a:tc>
                <a:tc>
                  <a:txBody>
                    <a:bodyPr/>
                    <a:lstStyle/>
                    <a:p>
                      <a:pPr algn="ctr"/>
                      <a:r>
                        <a:rPr lang="en-US" sz="1600" b="1" dirty="0">
                          <a:solidFill>
                            <a:srgbClr val="3333FF"/>
                          </a:solidFill>
                        </a:rPr>
                        <a:t>45%</a:t>
                      </a:r>
                    </a:p>
                  </a:txBody>
                  <a:tcPr anchor="ctr"/>
                </a:tc>
                <a:tc>
                  <a:txBody>
                    <a:bodyPr/>
                    <a:lstStyle/>
                    <a:p>
                      <a:pPr algn="ctr"/>
                      <a:r>
                        <a:rPr lang="en-US" sz="1600" dirty="0"/>
                        <a:t>47%</a:t>
                      </a:r>
                    </a:p>
                  </a:txBody>
                  <a:tcPr anchor="ctr"/>
                </a:tc>
                <a:tc>
                  <a:txBody>
                    <a:bodyPr/>
                    <a:lstStyle/>
                    <a:p>
                      <a:pPr algn="ctr"/>
                      <a:r>
                        <a:rPr lang="en-US" sz="1600" dirty="0"/>
                        <a:t>50%</a:t>
                      </a:r>
                    </a:p>
                  </a:txBody>
                  <a:tcPr anchor="ctr"/>
                </a:tc>
                <a:tc>
                  <a:txBody>
                    <a:bodyPr/>
                    <a:lstStyle/>
                    <a:p>
                      <a:pPr algn="ctr"/>
                      <a:r>
                        <a:rPr lang="en-US" sz="1600" dirty="0"/>
                        <a:t>51%</a:t>
                      </a:r>
                    </a:p>
                  </a:txBody>
                  <a:tcPr anchor="ctr"/>
                </a:tc>
                <a:tc>
                  <a:txBody>
                    <a:bodyPr/>
                    <a:lstStyle/>
                    <a:p>
                      <a:pPr algn="ctr"/>
                      <a:r>
                        <a:rPr lang="en-US" sz="1600" dirty="0"/>
                        <a:t>44%</a:t>
                      </a:r>
                    </a:p>
                  </a:txBody>
                  <a:tcPr anchor="ctr"/>
                </a:tc>
                <a:tc>
                  <a:txBody>
                    <a:bodyPr/>
                    <a:lstStyle/>
                    <a:p>
                      <a:pPr algn="ctr"/>
                      <a:r>
                        <a:rPr lang="en-US" sz="1600" dirty="0"/>
                        <a:t>47%</a:t>
                      </a:r>
                    </a:p>
                  </a:txBody>
                  <a:tcPr anchor="ctr"/>
                </a:tc>
                <a:tc>
                  <a:txBody>
                    <a:bodyPr/>
                    <a:lstStyle/>
                    <a:p>
                      <a:pPr algn="ctr"/>
                      <a:r>
                        <a:rPr lang="en-US" sz="1600" dirty="0"/>
                        <a:t>37%</a:t>
                      </a:r>
                    </a:p>
                  </a:txBody>
                  <a:tcPr anchor="ctr"/>
                </a:tc>
                <a:tc>
                  <a:txBody>
                    <a:bodyPr/>
                    <a:lstStyle/>
                    <a:p>
                      <a:pPr algn="ctr"/>
                      <a:r>
                        <a:rPr lang="en-US" sz="1600" dirty="0"/>
                        <a:t>44%</a:t>
                      </a:r>
                    </a:p>
                  </a:txBody>
                  <a:tcPr anchor="ctr"/>
                </a:tc>
                <a:tc>
                  <a:txBody>
                    <a:bodyPr/>
                    <a:lstStyle/>
                    <a:p>
                      <a:pPr algn="ctr"/>
                      <a:r>
                        <a:rPr lang="en-US" sz="1600" dirty="0"/>
                        <a:t>50%</a:t>
                      </a:r>
                    </a:p>
                  </a:txBody>
                  <a:tcPr anchor="ctr"/>
                </a:tc>
                <a:tc>
                  <a:txBody>
                    <a:bodyPr/>
                    <a:lstStyle/>
                    <a:p>
                      <a:pPr algn="ctr"/>
                      <a:r>
                        <a:rPr lang="en-US" sz="1600" dirty="0"/>
                        <a:t>44%</a:t>
                      </a:r>
                    </a:p>
                  </a:txBody>
                  <a:tcPr anchor="ctr"/>
                </a:tc>
                <a:tc>
                  <a:txBody>
                    <a:bodyPr/>
                    <a:lstStyle/>
                    <a:p>
                      <a:pPr algn="ctr"/>
                      <a:r>
                        <a:rPr lang="en-US" sz="1600" dirty="0"/>
                        <a:t>36%</a:t>
                      </a:r>
                    </a:p>
                  </a:txBody>
                  <a:tcPr anchor="ctr"/>
                </a:tc>
                <a:extLst>
                  <a:ext uri="{0D108BD9-81ED-4DB2-BD59-A6C34878D82A}">
                    <a16:rowId xmlns:a16="http://schemas.microsoft.com/office/drawing/2014/main" val="3038798984"/>
                  </a:ext>
                </a:extLst>
              </a:tr>
            </a:tbl>
          </a:graphicData>
        </a:graphic>
      </p:graphicFrame>
      <p:sp>
        <p:nvSpPr>
          <p:cNvPr id="3" name="Rectangle 2">
            <a:extLst>
              <a:ext uri="{FF2B5EF4-FFF2-40B4-BE49-F238E27FC236}">
                <a16:creationId xmlns:a16="http://schemas.microsoft.com/office/drawing/2014/main" id="{7128D613-F87B-4146-9509-8D5113755018}"/>
              </a:ext>
            </a:extLst>
          </p:cNvPr>
          <p:cNvSpPr/>
          <p:nvPr/>
        </p:nvSpPr>
        <p:spPr>
          <a:xfrm>
            <a:off x="994299" y="836913"/>
            <a:ext cx="9632272" cy="646331"/>
          </a:xfrm>
          <a:prstGeom prst="rect">
            <a:avLst/>
          </a:prstGeom>
        </p:spPr>
        <p:txBody>
          <a:bodyPr wrap="square">
            <a:spAutoFit/>
          </a:bodyPr>
          <a:lstStyle/>
          <a:p>
            <a:pPr algn="ctr"/>
            <a:r>
              <a:rPr lang="en-US" b="1" dirty="0"/>
              <a:t>I trust the News that I see/hear on this media source:</a:t>
            </a:r>
            <a:endParaRPr lang="en-US" sz="2800" b="1" dirty="0"/>
          </a:p>
          <a:p>
            <a:pPr algn="ctr"/>
            <a:r>
              <a:rPr lang="en-US" b="1" dirty="0"/>
              <a:t>Percent Agree (Top 2 boxes)</a:t>
            </a:r>
          </a:p>
        </p:txBody>
      </p:sp>
      <p:sp>
        <p:nvSpPr>
          <p:cNvPr id="4" name="Slide Number Placeholder 3"/>
          <p:cNvSpPr>
            <a:spLocks noGrp="1"/>
          </p:cNvSpPr>
          <p:nvPr>
            <p:ph type="sldNum" sz="quarter" idx="12"/>
          </p:nvPr>
        </p:nvSpPr>
        <p:spPr/>
        <p:txBody>
          <a:bodyPr/>
          <a:lstStyle/>
          <a:p>
            <a:fld id="{CCDEFDE6-E0D7-4837-9BAC-C5447762A0EF}" type="slidenum">
              <a:rPr lang="en-US" smtClean="0"/>
              <a:t>19</a:t>
            </a:fld>
            <a:endParaRPr lang="en-US"/>
          </a:p>
        </p:txBody>
      </p:sp>
    </p:spTree>
    <p:extLst>
      <p:ext uri="{BB962C8B-B14F-4D97-AF65-F5344CB8AC3E}">
        <p14:creationId xmlns:p14="http://schemas.microsoft.com/office/powerpoint/2010/main" val="486591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C3581-F416-E144-9EBB-4B3CAC2B4885}"/>
              </a:ext>
            </a:extLst>
          </p:cNvPr>
          <p:cNvSpPr>
            <a:spLocks noGrp="1"/>
          </p:cNvSpPr>
          <p:nvPr>
            <p:ph type="title"/>
          </p:nvPr>
        </p:nvSpPr>
        <p:spPr/>
        <p:txBody>
          <a:bodyPr/>
          <a:lstStyle/>
          <a:p>
            <a:r>
              <a:rPr lang="en-US" dirty="0"/>
              <a:t>Purpose of This Study</a:t>
            </a:r>
          </a:p>
        </p:txBody>
      </p:sp>
      <p:sp>
        <p:nvSpPr>
          <p:cNvPr id="3" name="Content Placeholder 2">
            <a:extLst>
              <a:ext uri="{FF2B5EF4-FFF2-40B4-BE49-F238E27FC236}">
                <a16:creationId xmlns:a16="http://schemas.microsoft.com/office/drawing/2014/main" id="{44CE9C4A-40D5-8A41-A9E7-78BE1BCE1B2A}"/>
              </a:ext>
            </a:extLst>
          </p:cNvPr>
          <p:cNvSpPr>
            <a:spLocks noGrp="1"/>
          </p:cNvSpPr>
          <p:nvPr>
            <p:ph idx="1"/>
          </p:nvPr>
        </p:nvSpPr>
        <p:spPr>
          <a:xfrm>
            <a:off x="381000" y="1453177"/>
            <a:ext cx="11430000" cy="4351338"/>
          </a:xfrm>
        </p:spPr>
        <p:txBody>
          <a:bodyPr>
            <a:normAutofit/>
          </a:bodyPr>
          <a:lstStyle/>
          <a:p>
            <a:r>
              <a:rPr lang="en-US" sz="2400" dirty="0"/>
              <a:t>Starting in March 2020 the country began dealing in earnest with the threat of COVID-19/Coronavirus, which was declared a global pandemic by the World Health Organization on March 11th. This crisis has forced millions of Americans to stay home, while the phrases “social distancing” and “self-quarantine” have taken over the media and become part of our daily conversation. </a:t>
            </a:r>
          </a:p>
          <a:p>
            <a:endParaRPr lang="en-US" sz="2400" dirty="0"/>
          </a:p>
          <a:p>
            <a:r>
              <a:rPr lang="en-US" sz="2400" dirty="0"/>
              <a:t>TVB commissioned Dynata to conduct a study during this unprecedented time to determine the pandemic’s impact on people’s attitudes about and consumption of media</a:t>
            </a:r>
          </a:p>
        </p:txBody>
      </p:sp>
      <p:sp>
        <p:nvSpPr>
          <p:cNvPr id="4" name="Slide Number Placeholder 3"/>
          <p:cNvSpPr>
            <a:spLocks noGrp="1"/>
          </p:cNvSpPr>
          <p:nvPr>
            <p:ph type="sldNum" sz="quarter" idx="12"/>
          </p:nvPr>
        </p:nvSpPr>
        <p:spPr/>
        <p:txBody>
          <a:bodyPr/>
          <a:lstStyle/>
          <a:p>
            <a:fld id="{CCDEFDE6-E0D7-4837-9BAC-C5447762A0EF}" type="slidenum">
              <a:rPr lang="en-US" smtClean="0"/>
              <a:t>2</a:t>
            </a:fld>
            <a:endParaRPr lang="en-US"/>
          </a:p>
        </p:txBody>
      </p:sp>
    </p:spTree>
    <p:extLst>
      <p:ext uri="{BB962C8B-B14F-4D97-AF65-F5344CB8AC3E}">
        <p14:creationId xmlns:p14="http://schemas.microsoft.com/office/powerpoint/2010/main" val="11010249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7809-3109-D84C-B1B5-E3B07809FCAC}"/>
              </a:ext>
            </a:extLst>
          </p:cNvPr>
          <p:cNvSpPr>
            <a:spLocks noGrp="1"/>
          </p:cNvSpPr>
          <p:nvPr>
            <p:ph type="title"/>
          </p:nvPr>
        </p:nvSpPr>
        <p:spPr>
          <a:xfrm>
            <a:off x="149902" y="255012"/>
            <a:ext cx="11661098" cy="1089529"/>
          </a:xfrm>
        </p:spPr>
        <p:txBody>
          <a:bodyPr/>
          <a:lstStyle/>
          <a:p>
            <a:r>
              <a:rPr lang="en-US" sz="3600" dirty="0"/>
              <a:t>What Are Your Reasons For Watching Local Broadcast </a:t>
            </a:r>
            <a:r>
              <a:rPr lang="en-US" sz="3600" b="1" dirty="0"/>
              <a:t>TV</a:t>
            </a:r>
            <a:r>
              <a:rPr lang="en-US" sz="3600" dirty="0"/>
              <a:t> News As It Relates To The Coronavirus?</a:t>
            </a:r>
          </a:p>
        </p:txBody>
      </p:sp>
      <p:graphicFrame>
        <p:nvGraphicFramePr>
          <p:cNvPr id="5" name="Table 4">
            <a:extLst>
              <a:ext uri="{FF2B5EF4-FFF2-40B4-BE49-F238E27FC236}">
                <a16:creationId xmlns:a16="http://schemas.microsoft.com/office/drawing/2014/main" id="{3A61D0B2-FC53-2942-8089-909E1E791870}"/>
              </a:ext>
            </a:extLst>
          </p:cNvPr>
          <p:cNvGraphicFramePr>
            <a:graphicFrameLocks noGrp="1"/>
          </p:cNvGraphicFramePr>
          <p:nvPr>
            <p:extLst>
              <p:ext uri="{D42A27DB-BD31-4B8C-83A1-F6EECF244321}">
                <p14:modId xmlns:p14="http://schemas.microsoft.com/office/powerpoint/2010/main" val="270547483"/>
              </p:ext>
            </p:extLst>
          </p:nvPr>
        </p:nvGraphicFramePr>
        <p:xfrm>
          <a:off x="1034624" y="1604608"/>
          <a:ext cx="10122752" cy="4158238"/>
        </p:xfrm>
        <a:graphic>
          <a:graphicData uri="http://schemas.openxmlformats.org/drawingml/2006/table">
            <a:tbl>
              <a:tblPr firstRow="1" bandRow="1">
                <a:tableStyleId>{5C22544A-7EE6-4342-B048-85BDC9FD1C3A}</a:tableStyleId>
              </a:tblPr>
              <a:tblGrid>
                <a:gridCol w="8889375">
                  <a:extLst>
                    <a:ext uri="{9D8B030D-6E8A-4147-A177-3AD203B41FA5}">
                      <a16:colId xmlns:a16="http://schemas.microsoft.com/office/drawing/2014/main" val="865506949"/>
                    </a:ext>
                  </a:extLst>
                </a:gridCol>
                <a:gridCol w="1233377">
                  <a:extLst>
                    <a:ext uri="{9D8B030D-6E8A-4147-A177-3AD203B41FA5}">
                      <a16:colId xmlns:a16="http://schemas.microsoft.com/office/drawing/2014/main" val="3239053496"/>
                    </a:ext>
                  </a:extLst>
                </a:gridCol>
              </a:tblGrid>
              <a:tr h="295162">
                <a:tc>
                  <a:txBody>
                    <a:bodyPr/>
                    <a:lstStyle/>
                    <a:p>
                      <a:r>
                        <a:rPr lang="en-US" sz="1200" dirty="0">
                          <a:latin typeface="+mj-lt"/>
                        </a:rPr>
                        <a:t>Reasons</a:t>
                      </a:r>
                    </a:p>
                  </a:txBody>
                  <a:tcPr/>
                </a:tc>
                <a:tc>
                  <a:txBody>
                    <a:bodyPr/>
                    <a:lstStyle/>
                    <a:p>
                      <a:pPr algn="ctr"/>
                      <a:r>
                        <a:rPr lang="en-US" sz="1200" dirty="0">
                          <a:latin typeface="+mj-lt"/>
                        </a:rPr>
                        <a:t>% P18+</a:t>
                      </a:r>
                    </a:p>
                  </a:txBody>
                  <a:tcPr/>
                </a:tc>
                <a:extLst>
                  <a:ext uri="{0D108BD9-81ED-4DB2-BD59-A6C34878D82A}">
                    <a16:rowId xmlns:a16="http://schemas.microsoft.com/office/drawing/2014/main" val="1300678703"/>
                  </a:ext>
                </a:extLst>
              </a:tr>
              <a:tr h="399016">
                <a:tc>
                  <a:txBody>
                    <a:bodyPr/>
                    <a:lstStyle/>
                    <a:p>
                      <a:pPr algn="l" fontAlgn="b"/>
                      <a:r>
                        <a:rPr lang="en-US" sz="1600" b="0" i="0" u="none" strike="noStrike" dirty="0">
                          <a:solidFill>
                            <a:srgbClr val="000000"/>
                          </a:solidFill>
                          <a:effectLst/>
                          <a:latin typeface="+mj-lt"/>
                        </a:rPr>
                        <a:t>I want information that pertains to the area I live in</a:t>
                      </a:r>
                    </a:p>
                  </a:txBody>
                  <a:tcPr marR="9525" marT="9525" marB="0" anchor="ctr"/>
                </a:tc>
                <a:tc>
                  <a:txBody>
                    <a:bodyPr/>
                    <a:lstStyle/>
                    <a:p>
                      <a:pPr algn="ctr" fontAlgn="b"/>
                      <a:r>
                        <a:rPr lang="en-US" sz="1800" b="0" i="0" u="none" strike="noStrike" dirty="0">
                          <a:solidFill>
                            <a:srgbClr val="000000"/>
                          </a:solidFill>
                          <a:effectLst/>
                          <a:latin typeface="+mj-lt"/>
                        </a:rPr>
                        <a:t>67%</a:t>
                      </a:r>
                    </a:p>
                  </a:txBody>
                  <a:tcPr marL="9525" marR="9525" marT="9525" marB="0" anchor="ctr"/>
                </a:tc>
                <a:extLst>
                  <a:ext uri="{0D108BD9-81ED-4DB2-BD59-A6C34878D82A}">
                    <a16:rowId xmlns:a16="http://schemas.microsoft.com/office/drawing/2014/main" val="1086732443"/>
                  </a:ext>
                </a:extLst>
              </a:tr>
              <a:tr h="399016">
                <a:tc>
                  <a:txBody>
                    <a:bodyPr/>
                    <a:lstStyle/>
                    <a:p>
                      <a:pPr algn="l" fontAlgn="b"/>
                      <a:r>
                        <a:rPr lang="en-US" sz="1600" b="0" i="0" u="none" strike="noStrike" dirty="0">
                          <a:solidFill>
                            <a:srgbClr val="000000"/>
                          </a:solidFill>
                          <a:effectLst/>
                          <a:latin typeface="+mj-lt"/>
                        </a:rPr>
                        <a:t>I trust the news from my local broadcast station</a:t>
                      </a:r>
                    </a:p>
                  </a:txBody>
                  <a:tcPr marR="9525" marT="9525" marB="0" anchor="ctr"/>
                </a:tc>
                <a:tc>
                  <a:txBody>
                    <a:bodyPr/>
                    <a:lstStyle/>
                    <a:p>
                      <a:pPr algn="ctr" fontAlgn="b"/>
                      <a:r>
                        <a:rPr lang="en-US" sz="1800" b="0" i="0" u="none" strike="noStrike" dirty="0">
                          <a:solidFill>
                            <a:srgbClr val="000000"/>
                          </a:solidFill>
                          <a:effectLst/>
                          <a:latin typeface="+mj-lt"/>
                        </a:rPr>
                        <a:t>45%</a:t>
                      </a:r>
                    </a:p>
                  </a:txBody>
                  <a:tcPr marL="9525" marR="9525" marT="9525" marB="0" anchor="ctr"/>
                </a:tc>
                <a:extLst>
                  <a:ext uri="{0D108BD9-81ED-4DB2-BD59-A6C34878D82A}">
                    <a16:rowId xmlns:a16="http://schemas.microsoft.com/office/drawing/2014/main" val="525151008"/>
                  </a:ext>
                </a:extLst>
              </a:tr>
              <a:tr h="534982">
                <a:tc>
                  <a:txBody>
                    <a:bodyPr/>
                    <a:lstStyle/>
                    <a:p>
                      <a:pPr algn="l" fontAlgn="b"/>
                      <a:r>
                        <a:rPr lang="en-US" sz="1600" b="0" i="0" u="none" strike="noStrike" dirty="0">
                          <a:solidFill>
                            <a:srgbClr val="000000"/>
                          </a:solidFill>
                          <a:effectLst/>
                          <a:latin typeface="+mj-lt"/>
                        </a:rPr>
                        <a:t>I want to know the status of public/medical services, curfews, school closings, business closings, traffic conditions, public transit, local regulations</a:t>
                      </a:r>
                    </a:p>
                  </a:txBody>
                  <a:tcPr marR="9525" marT="9525" marB="0" anchor="ctr"/>
                </a:tc>
                <a:tc>
                  <a:txBody>
                    <a:bodyPr/>
                    <a:lstStyle/>
                    <a:p>
                      <a:pPr algn="ctr" fontAlgn="b"/>
                      <a:r>
                        <a:rPr lang="en-US" sz="1800" b="0" i="0" u="none" strike="noStrike" dirty="0">
                          <a:solidFill>
                            <a:srgbClr val="000000"/>
                          </a:solidFill>
                          <a:effectLst/>
                          <a:latin typeface="+mj-lt"/>
                        </a:rPr>
                        <a:t>45%</a:t>
                      </a:r>
                    </a:p>
                  </a:txBody>
                  <a:tcPr marL="9525" marR="9525" marT="9525" marB="0" anchor="ctr"/>
                </a:tc>
                <a:extLst>
                  <a:ext uri="{0D108BD9-81ED-4DB2-BD59-A6C34878D82A}">
                    <a16:rowId xmlns:a16="http://schemas.microsoft.com/office/drawing/2014/main" val="2962664112"/>
                  </a:ext>
                </a:extLst>
              </a:tr>
              <a:tr h="534982">
                <a:tc>
                  <a:txBody>
                    <a:bodyPr/>
                    <a:lstStyle/>
                    <a:p>
                      <a:pPr algn="l" fontAlgn="b"/>
                      <a:r>
                        <a:rPr lang="en-US" sz="1600" b="0" i="0" u="none" strike="noStrike" dirty="0">
                          <a:solidFill>
                            <a:srgbClr val="000000"/>
                          </a:solidFill>
                          <a:effectLst/>
                          <a:latin typeface="+mj-lt"/>
                        </a:rPr>
                        <a:t>I feel my local broadcast station is looking out for what I need to know and will keep me safe</a:t>
                      </a:r>
                    </a:p>
                  </a:txBody>
                  <a:tcPr marR="9525" marT="9525" marB="0" anchor="ctr"/>
                </a:tc>
                <a:tc>
                  <a:txBody>
                    <a:bodyPr/>
                    <a:lstStyle/>
                    <a:p>
                      <a:pPr algn="ctr" fontAlgn="b"/>
                      <a:r>
                        <a:rPr lang="en-US" sz="1800" b="0" i="0" u="none" strike="noStrike" dirty="0">
                          <a:solidFill>
                            <a:srgbClr val="000000"/>
                          </a:solidFill>
                          <a:effectLst/>
                          <a:latin typeface="+mj-lt"/>
                        </a:rPr>
                        <a:t>31%</a:t>
                      </a:r>
                    </a:p>
                  </a:txBody>
                  <a:tcPr marL="9525" marR="9525" marT="9525" marB="0" anchor="ctr"/>
                </a:tc>
                <a:extLst>
                  <a:ext uri="{0D108BD9-81ED-4DB2-BD59-A6C34878D82A}">
                    <a16:rowId xmlns:a16="http://schemas.microsoft.com/office/drawing/2014/main" val="801819263"/>
                  </a:ext>
                </a:extLst>
              </a:tr>
              <a:tr h="399016">
                <a:tc>
                  <a:txBody>
                    <a:bodyPr/>
                    <a:lstStyle/>
                    <a:p>
                      <a:pPr algn="l" fontAlgn="b"/>
                      <a:r>
                        <a:rPr lang="en-US" sz="1600" b="0" i="0" u="none" strike="noStrike" dirty="0">
                          <a:solidFill>
                            <a:srgbClr val="000000"/>
                          </a:solidFill>
                          <a:effectLst/>
                          <a:latin typeface="+mj-lt"/>
                        </a:rPr>
                        <a:t>I like that they are constantly updating and giving me the latest information</a:t>
                      </a:r>
                    </a:p>
                  </a:txBody>
                  <a:tcPr marR="9525" marT="9525" marB="0" anchor="ctr"/>
                </a:tc>
                <a:tc>
                  <a:txBody>
                    <a:bodyPr/>
                    <a:lstStyle/>
                    <a:p>
                      <a:pPr algn="ctr" fontAlgn="b"/>
                      <a:r>
                        <a:rPr lang="en-US" sz="1800" b="0" i="0" u="none" strike="noStrike" dirty="0">
                          <a:solidFill>
                            <a:srgbClr val="000000"/>
                          </a:solidFill>
                          <a:effectLst/>
                          <a:latin typeface="+mj-lt"/>
                        </a:rPr>
                        <a:t>31%</a:t>
                      </a:r>
                    </a:p>
                  </a:txBody>
                  <a:tcPr marL="9525" marR="9525" marT="9525" marB="0" anchor="ctr"/>
                </a:tc>
                <a:extLst>
                  <a:ext uri="{0D108BD9-81ED-4DB2-BD59-A6C34878D82A}">
                    <a16:rowId xmlns:a16="http://schemas.microsoft.com/office/drawing/2014/main" val="714662452"/>
                  </a:ext>
                </a:extLst>
              </a:tr>
              <a:tr h="399016">
                <a:tc>
                  <a:txBody>
                    <a:bodyPr/>
                    <a:lstStyle/>
                    <a:p>
                      <a:pPr algn="l" fontAlgn="b"/>
                      <a:r>
                        <a:rPr lang="en-US" sz="1600" b="0" i="0" u="none" strike="noStrike" dirty="0">
                          <a:solidFill>
                            <a:srgbClr val="000000"/>
                          </a:solidFill>
                          <a:effectLst/>
                          <a:latin typeface="+mj-lt"/>
                        </a:rPr>
                        <a:t>I like that they are reporting from different neighborhoods affected</a:t>
                      </a:r>
                    </a:p>
                  </a:txBody>
                  <a:tcPr marR="9525" marT="9525" marB="0" anchor="ctr"/>
                </a:tc>
                <a:tc>
                  <a:txBody>
                    <a:bodyPr/>
                    <a:lstStyle/>
                    <a:p>
                      <a:pPr algn="ctr" fontAlgn="b"/>
                      <a:r>
                        <a:rPr lang="en-US" sz="1800" b="0" i="0" u="none" strike="noStrike" dirty="0">
                          <a:solidFill>
                            <a:srgbClr val="000000"/>
                          </a:solidFill>
                          <a:effectLst/>
                          <a:latin typeface="+mj-lt"/>
                        </a:rPr>
                        <a:t>25%</a:t>
                      </a:r>
                    </a:p>
                  </a:txBody>
                  <a:tcPr marL="9525" marR="9525" marT="9525" marB="0" anchor="ctr"/>
                </a:tc>
                <a:extLst>
                  <a:ext uri="{0D108BD9-81ED-4DB2-BD59-A6C34878D82A}">
                    <a16:rowId xmlns:a16="http://schemas.microsoft.com/office/drawing/2014/main" val="4067410674"/>
                  </a:ext>
                </a:extLst>
              </a:tr>
              <a:tr h="399016">
                <a:tc>
                  <a:txBody>
                    <a:bodyPr/>
                    <a:lstStyle/>
                    <a:p>
                      <a:pPr algn="l" fontAlgn="b"/>
                      <a:r>
                        <a:rPr lang="en-US" sz="1600" b="0" i="0" u="none" strike="noStrike" dirty="0">
                          <a:solidFill>
                            <a:srgbClr val="000000"/>
                          </a:solidFill>
                          <a:effectLst/>
                          <a:latin typeface="+mj-lt"/>
                        </a:rPr>
                        <a:t>I share information I get from my station with friends/family</a:t>
                      </a:r>
                    </a:p>
                  </a:txBody>
                  <a:tcPr marR="9525" marT="9525" marB="0" anchor="ctr"/>
                </a:tc>
                <a:tc>
                  <a:txBody>
                    <a:bodyPr/>
                    <a:lstStyle/>
                    <a:p>
                      <a:pPr algn="ctr" fontAlgn="b"/>
                      <a:r>
                        <a:rPr lang="en-US" sz="1800" b="0" i="0" u="none" strike="noStrike" dirty="0">
                          <a:solidFill>
                            <a:srgbClr val="000000"/>
                          </a:solidFill>
                          <a:effectLst/>
                          <a:latin typeface="+mj-lt"/>
                        </a:rPr>
                        <a:t>20%</a:t>
                      </a:r>
                    </a:p>
                  </a:txBody>
                  <a:tcPr marL="9525" marR="9525" marT="9525" marB="0" anchor="ctr"/>
                </a:tc>
                <a:extLst>
                  <a:ext uri="{0D108BD9-81ED-4DB2-BD59-A6C34878D82A}">
                    <a16:rowId xmlns:a16="http://schemas.microsoft.com/office/drawing/2014/main" val="2975484350"/>
                  </a:ext>
                </a:extLst>
              </a:tr>
              <a:tr h="399016">
                <a:tc>
                  <a:txBody>
                    <a:bodyPr/>
                    <a:lstStyle/>
                    <a:p>
                      <a:pPr algn="l" fontAlgn="b"/>
                      <a:r>
                        <a:rPr lang="en-US" sz="1600" b="0" i="0" u="none" strike="noStrike" dirty="0">
                          <a:solidFill>
                            <a:srgbClr val="000000"/>
                          </a:solidFill>
                          <a:effectLst/>
                          <a:latin typeface="+mj-lt"/>
                        </a:rPr>
                        <a:t>I like that they visually show areas affected</a:t>
                      </a:r>
                    </a:p>
                  </a:txBody>
                  <a:tcPr marR="9525" marT="9525" marB="0" anchor="ctr"/>
                </a:tc>
                <a:tc>
                  <a:txBody>
                    <a:bodyPr/>
                    <a:lstStyle/>
                    <a:p>
                      <a:pPr algn="ctr" fontAlgn="b"/>
                      <a:r>
                        <a:rPr lang="en-US" sz="1800" b="0" i="0" u="none" strike="noStrike" dirty="0">
                          <a:solidFill>
                            <a:srgbClr val="000000"/>
                          </a:solidFill>
                          <a:effectLst/>
                          <a:latin typeface="+mj-lt"/>
                        </a:rPr>
                        <a:t>18%</a:t>
                      </a:r>
                    </a:p>
                  </a:txBody>
                  <a:tcPr marL="9525" marR="9525" marT="9525" marB="0" anchor="ctr"/>
                </a:tc>
                <a:extLst>
                  <a:ext uri="{0D108BD9-81ED-4DB2-BD59-A6C34878D82A}">
                    <a16:rowId xmlns:a16="http://schemas.microsoft.com/office/drawing/2014/main" val="3551879555"/>
                  </a:ext>
                </a:extLst>
              </a:tr>
              <a:tr h="399016">
                <a:tc>
                  <a:txBody>
                    <a:bodyPr/>
                    <a:lstStyle/>
                    <a:p>
                      <a:pPr algn="l" fontAlgn="b"/>
                      <a:r>
                        <a:rPr lang="en-US" sz="1600" b="0" i="0" u="none" strike="noStrike" dirty="0">
                          <a:solidFill>
                            <a:srgbClr val="000000"/>
                          </a:solidFill>
                          <a:effectLst/>
                          <a:latin typeface="+mj-lt"/>
                        </a:rPr>
                        <a:t>I want to know how I can help</a:t>
                      </a:r>
                    </a:p>
                  </a:txBody>
                  <a:tcPr marR="9525" marT="9525" marB="0" anchor="ctr"/>
                </a:tc>
                <a:tc>
                  <a:txBody>
                    <a:bodyPr/>
                    <a:lstStyle/>
                    <a:p>
                      <a:pPr algn="ctr" fontAlgn="b"/>
                      <a:r>
                        <a:rPr lang="en-US" sz="1800" b="0" i="0" u="none" strike="noStrike" dirty="0">
                          <a:solidFill>
                            <a:srgbClr val="000000"/>
                          </a:solidFill>
                          <a:effectLst/>
                          <a:latin typeface="+mj-lt"/>
                        </a:rPr>
                        <a:t>10%</a:t>
                      </a:r>
                    </a:p>
                  </a:txBody>
                  <a:tcPr marL="9525" marR="9525" marT="9525" marB="0" anchor="ctr"/>
                </a:tc>
                <a:extLst>
                  <a:ext uri="{0D108BD9-81ED-4DB2-BD59-A6C34878D82A}">
                    <a16:rowId xmlns:a16="http://schemas.microsoft.com/office/drawing/2014/main" val="2880733513"/>
                  </a:ext>
                </a:extLst>
              </a:tr>
            </a:tbl>
          </a:graphicData>
        </a:graphic>
      </p:graphicFrame>
      <p:sp>
        <p:nvSpPr>
          <p:cNvPr id="6" name="Text Placeholder 4">
            <a:extLst>
              <a:ext uri="{FF2B5EF4-FFF2-40B4-BE49-F238E27FC236}">
                <a16:creationId xmlns:a16="http://schemas.microsoft.com/office/drawing/2014/main" id="{700A8DEF-9873-CD41-AFE6-6C8B8F6D8013}"/>
              </a:ext>
            </a:extLst>
          </p:cNvPr>
          <p:cNvSpPr>
            <a:spLocks noGrp="1"/>
          </p:cNvSpPr>
          <p:nvPr>
            <p:ph type="body" sz="quarter" idx="13"/>
          </p:nvPr>
        </p:nvSpPr>
        <p:spPr>
          <a:xfrm>
            <a:off x="380999" y="6573520"/>
            <a:ext cx="9814249" cy="246221"/>
          </a:xfrm>
        </p:spPr>
        <p:txBody>
          <a:bodyPr anchor="b">
            <a:noAutofit/>
          </a:bodyPr>
          <a:lstStyle/>
          <a:p>
            <a:pPr>
              <a:lnSpc>
                <a:spcPct val="100000"/>
              </a:lnSpc>
            </a:pPr>
            <a:r>
              <a:rPr lang="en-US" dirty="0"/>
              <a:t>Source: TVB/Dynata Coronavirus Media Usage Study April 2020 Total P18+ N = 10,042 (10 states: California, Florida, Georgia, Illinois, Louisiana, Michigan, New Jersey, New York, Texas, Washington) Q10: What are your reasons for watching local broadcast TV news as it relates to the Coronavirus?</a:t>
            </a:r>
          </a:p>
        </p:txBody>
      </p:sp>
      <p:sp>
        <p:nvSpPr>
          <p:cNvPr id="3" name="Slide Number Placeholder 2"/>
          <p:cNvSpPr>
            <a:spLocks noGrp="1"/>
          </p:cNvSpPr>
          <p:nvPr>
            <p:ph type="sldNum" sz="quarter" idx="12"/>
          </p:nvPr>
        </p:nvSpPr>
        <p:spPr/>
        <p:txBody>
          <a:bodyPr/>
          <a:lstStyle/>
          <a:p>
            <a:fld id="{CCDEFDE6-E0D7-4837-9BAC-C5447762A0EF}" type="slidenum">
              <a:rPr lang="en-US" smtClean="0"/>
              <a:t>20</a:t>
            </a:fld>
            <a:endParaRPr lang="en-US"/>
          </a:p>
        </p:txBody>
      </p:sp>
    </p:spTree>
    <p:extLst>
      <p:ext uri="{BB962C8B-B14F-4D97-AF65-F5344CB8AC3E}">
        <p14:creationId xmlns:p14="http://schemas.microsoft.com/office/powerpoint/2010/main" val="3096986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7809-3109-D84C-B1B5-E3B07809FCAC}"/>
              </a:ext>
            </a:extLst>
          </p:cNvPr>
          <p:cNvSpPr>
            <a:spLocks noGrp="1"/>
          </p:cNvSpPr>
          <p:nvPr>
            <p:ph type="title"/>
          </p:nvPr>
        </p:nvSpPr>
        <p:spPr>
          <a:xfrm>
            <a:off x="149902" y="255012"/>
            <a:ext cx="11661098" cy="1089529"/>
          </a:xfrm>
        </p:spPr>
        <p:txBody>
          <a:bodyPr/>
          <a:lstStyle/>
          <a:p>
            <a:r>
              <a:rPr lang="en-US" sz="3600" dirty="0"/>
              <a:t>What Are Your Reasons For Watching Local Broadcast TV News As It Relates To The Coronavirus?</a:t>
            </a:r>
          </a:p>
        </p:txBody>
      </p:sp>
      <p:sp>
        <p:nvSpPr>
          <p:cNvPr id="6" name="Text Placeholder 4">
            <a:extLst>
              <a:ext uri="{FF2B5EF4-FFF2-40B4-BE49-F238E27FC236}">
                <a16:creationId xmlns:a16="http://schemas.microsoft.com/office/drawing/2014/main" id="{700A8DEF-9873-CD41-AFE6-6C8B8F6D8013}"/>
              </a:ext>
            </a:extLst>
          </p:cNvPr>
          <p:cNvSpPr>
            <a:spLocks noGrp="1"/>
          </p:cNvSpPr>
          <p:nvPr>
            <p:ph type="body" sz="quarter" idx="13"/>
          </p:nvPr>
        </p:nvSpPr>
        <p:spPr>
          <a:xfrm>
            <a:off x="380999" y="6573520"/>
            <a:ext cx="9814249" cy="246221"/>
          </a:xfrm>
        </p:spPr>
        <p:txBody>
          <a:bodyPr anchor="b">
            <a:noAutofit/>
          </a:bodyPr>
          <a:lstStyle/>
          <a:p>
            <a:pPr>
              <a:lnSpc>
                <a:spcPct val="100000"/>
              </a:lnSpc>
            </a:pPr>
            <a:r>
              <a:rPr lang="en-US" dirty="0"/>
              <a:t>Source: TVB/Dynata Coronavirus Media Usage Study April 2020 Total P18+ N = 10,042 (10 states: California, Florida, Georgia, Illinois, Louisiana, Michigan, New Jersey, New York, Texas, Washington) Q10: What are your reasons for watching local broadcast TV news as it relates to the Coronavirus?</a:t>
            </a:r>
          </a:p>
        </p:txBody>
      </p:sp>
      <p:graphicFrame>
        <p:nvGraphicFramePr>
          <p:cNvPr id="7" name="Table 7">
            <a:extLst>
              <a:ext uri="{FF2B5EF4-FFF2-40B4-BE49-F238E27FC236}">
                <a16:creationId xmlns:a16="http://schemas.microsoft.com/office/drawing/2014/main" id="{553B9880-9277-7349-9253-6DF7B206D44B}"/>
              </a:ext>
            </a:extLst>
          </p:cNvPr>
          <p:cNvGraphicFramePr>
            <a:graphicFrameLocks noGrp="1"/>
          </p:cNvGraphicFramePr>
          <p:nvPr>
            <p:ph idx="1"/>
          </p:nvPr>
        </p:nvGraphicFramePr>
        <p:xfrm>
          <a:off x="381000" y="1589058"/>
          <a:ext cx="11430004" cy="4687853"/>
        </p:xfrm>
        <a:graphic>
          <a:graphicData uri="http://schemas.openxmlformats.org/drawingml/2006/table">
            <a:tbl>
              <a:tblPr firstRow="1" bandRow="1">
                <a:tableStyleId>{5C22544A-7EE6-4342-B048-85BDC9FD1C3A}</a:tableStyleId>
              </a:tblPr>
              <a:tblGrid>
                <a:gridCol w="2832717">
                  <a:extLst>
                    <a:ext uri="{9D8B030D-6E8A-4147-A177-3AD203B41FA5}">
                      <a16:colId xmlns:a16="http://schemas.microsoft.com/office/drawing/2014/main" val="731926552"/>
                    </a:ext>
                  </a:extLst>
                </a:gridCol>
                <a:gridCol w="1081167">
                  <a:extLst>
                    <a:ext uri="{9D8B030D-6E8A-4147-A177-3AD203B41FA5}">
                      <a16:colId xmlns:a16="http://schemas.microsoft.com/office/drawing/2014/main" val="2440108393"/>
                    </a:ext>
                  </a:extLst>
                </a:gridCol>
                <a:gridCol w="800802">
                  <a:extLst>
                    <a:ext uri="{9D8B030D-6E8A-4147-A177-3AD203B41FA5}">
                      <a16:colId xmlns:a16="http://schemas.microsoft.com/office/drawing/2014/main" val="3532699340"/>
                    </a:ext>
                  </a:extLst>
                </a:gridCol>
                <a:gridCol w="726501">
                  <a:extLst>
                    <a:ext uri="{9D8B030D-6E8A-4147-A177-3AD203B41FA5}">
                      <a16:colId xmlns:a16="http://schemas.microsoft.com/office/drawing/2014/main" val="3265280977"/>
                    </a:ext>
                  </a:extLst>
                </a:gridCol>
                <a:gridCol w="759524">
                  <a:extLst>
                    <a:ext uri="{9D8B030D-6E8A-4147-A177-3AD203B41FA5}">
                      <a16:colId xmlns:a16="http://schemas.microsoft.com/office/drawing/2014/main" val="592579502"/>
                    </a:ext>
                  </a:extLst>
                </a:gridCol>
                <a:gridCol w="726501">
                  <a:extLst>
                    <a:ext uri="{9D8B030D-6E8A-4147-A177-3AD203B41FA5}">
                      <a16:colId xmlns:a16="http://schemas.microsoft.com/office/drawing/2014/main" val="4039586385"/>
                    </a:ext>
                  </a:extLst>
                </a:gridCol>
                <a:gridCol w="751268">
                  <a:extLst>
                    <a:ext uri="{9D8B030D-6E8A-4147-A177-3AD203B41FA5}">
                      <a16:colId xmlns:a16="http://schemas.microsoft.com/office/drawing/2014/main" val="1437575261"/>
                    </a:ext>
                  </a:extLst>
                </a:gridCol>
                <a:gridCol w="767779">
                  <a:extLst>
                    <a:ext uri="{9D8B030D-6E8A-4147-A177-3AD203B41FA5}">
                      <a16:colId xmlns:a16="http://schemas.microsoft.com/office/drawing/2014/main" val="3468996698"/>
                    </a:ext>
                  </a:extLst>
                </a:gridCol>
                <a:gridCol w="759524">
                  <a:extLst>
                    <a:ext uri="{9D8B030D-6E8A-4147-A177-3AD203B41FA5}">
                      <a16:colId xmlns:a16="http://schemas.microsoft.com/office/drawing/2014/main" val="4246703864"/>
                    </a:ext>
                  </a:extLst>
                </a:gridCol>
                <a:gridCol w="726501">
                  <a:extLst>
                    <a:ext uri="{9D8B030D-6E8A-4147-A177-3AD203B41FA5}">
                      <a16:colId xmlns:a16="http://schemas.microsoft.com/office/drawing/2014/main" val="2603245274"/>
                    </a:ext>
                  </a:extLst>
                </a:gridCol>
                <a:gridCol w="743012">
                  <a:extLst>
                    <a:ext uri="{9D8B030D-6E8A-4147-A177-3AD203B41FA5}">
                      <a16:colId xmlns:a16="http://schemas.microsoft.com/office/drawing/2014/main" val="2662482992"/>
                    </a:ext>
                  </a:extLst>
                </a:gridCol>
                <a:gridCol w="754708">
                  <a:extLst>
                    <a:ext uri="{9D8B030D-6E8A-4147-A177-3AD203B41FA5}">
                      <a16:colId xmlns:a16="http://schemas.microsoft.com/office/drawing/2014/main" val="1849844340"/>
                    </a:ext>
                  </a:extLst>
                </a:gridCol>
              </a:tblGrid>
              <a:tr h="505556">
                <a:tc>
                  <a:txBody>
                    <a:bodyPr/>
                    <a:lstStyle/>
                    <a:p>
                      <a:endParaRPr lang="en-US" sz="1400" dirty="0"/>
                    </a:p>
                  </a:txBody>
                  <a:tcPr anchor="ctr"/>
                </a:tc>
                <a:tc>
                  <a:txBody>
                    <a:bodyPr/>
                    <a:lstStyle/>
                    <a:p>
                      <a:pPr algn="ctr"/>
                      <a:r>
                        <a:rPr lang="en-US" sz="1400" dirty="0"/>
                        <a:t>10 State Total</a:t>
                      </a:r>
                    </a:p>
                  </a:txBody>
                  <a:tcPr anchor="ctr"/>
                </a:tc>
                <a:tc>
                  <a:txBody>
                    <a:bodyPr/>
                    <a:lstStyle/>
                    <a:p>
                      <a:pPr algn="ctr"/>
                      <a:r>
                        <a:rPr lang="en-US" sz="1400" dirty="0"/>
                        <a:t>CA</a:t>
                      </a:r>
                    </a:p>
                  </a:txBody>
                  <a:tcPr anchor="ctr"/>
                </a:tc>
                <a:tc>
                  <a:txBody>
                    <a:bodyPr/>
                    <a:lstStyle/>
                    <a:p>
                      <a:pPr algn="ctr"/>
                      <a:r>
                        <a:rPr lang="en-US" sz="1400" dirty="0"/>
                        <a:t>FL</a:t>
                      </a:r>
                    </a:p>
                  </a:txBody>
                  <a:tcPr anchor="ctr"/>
                </a:tc>
                <a:tc>
                  <a:txBody>
                    <a:bodyPr/>
                    <a:lstStyle/>
                    <a:p>
                      <a:pPr algn="ctr"/>
                      <a:r>
                        <a:rPr lang="en-US" sz="1400" dirty="0"/>
                        <a:t>GA</a:t>
                      </a:r>
                    </a:p>
                  </a:txBody>
                  <a:tcPr anchor="ctr"/>
                </a:tc>
                <a:tc>
                  <a:txBody>
                    <a:bodyPr/>
                    <a:lstStyle/>
                    <a:p>
                      <a:pPr algn="ctr"/>
                      <a:r>
                        <a:rPr lang="en-US" sz="1400" dirty="0"/>
                        <a:t>IL</a:t>
                      </a:r>
                    </a:p>
                  </a:txBody>
                  <a:tcPr anchor="ctr"/>
                </a:tc>
                <a:tc>
                  <a:txBody>
                    <a:bodyPr/>
                    <a:lstStyle/>
                    <a:p>
                      <a:pPr algn="ctr"/>
                      <a:r>
                        <a:rPr lang="en-US" sz="1400" dirty="0"/>
                        <a:t>LA</a:t>
                      </a:r>
                    </a:p>
                  </a:txBody>
                  <a:tcPr anchor="ctr"/>
                </a:tc>
                <a:tc>
                  <a:txBody>
                    <a:bodyPr/>
                    <a:lstStyle/>
                    <a:p>
                      <a:pPr algn="ctr"/>
                      <a:r>
                        <a:rPr lang="en-US" sz="1400" dirty="0"/>
                        <a:t>MI</a:t>
                      </a:r>
                    </a:p>
                  </a:txBody>
                  <a:tcPr anchor="ctr"/>
                </a:tc>
                <a:tc>
                  <a:txBody>
                    <a:bodyPr/>
                    <a:lstStyle/>
                    <a:p>
                      <a:pPr algn="ctr"/>
                      <a:r>
                        <a:rPr lang="en-US" sz="1400" dirty="0"/>
                        <a:t>NJ</a:t>
                      </a:r>
                    </a:p>
                  </a:txBody>
                  <a:tcPr anchor="ctr"/>
                </a:tc>
                <a:tc>
                  <a:txBody>
                    <a:bodyPr/>
                    <a:lstStyle/>
                    <a:p>
                      <a:pPr algn="ctr"/>
                      <a:r>
                        <a:rPr lang="en-US" sz="1400" dirty="0"/>
                        <a:t>NY</a:t>
                      </a:r>
                    </a:p>
                  </a:txBody>
                  <a:tcPr anchor="ctr"/>
                </a:tc>
                <a:tc>
                  <a:txBody>
                    <a:bodyPr/>
                    <a:lstStyle/>
                    <a:p>
                      <a:pPr algn="ctr"/>
                      <a:r>
                        <a:rPr lang="en-US" sz="1400" dirty="0"/>
                        <a:t>TX</a:t>
                      </a:r>
                    </a:p>
                  </a:txBody>
                  <a:tcPr anchor="ctr"/>
                </a:tc>
                <a:tc>
                  <a:txBody>
                    <a:bodyPr/>
                    <a:lstStyle/>
                    <a:p>
                      <a:pPr algn="ctr"/>
                      <a:r>
                        <a:rPr lang="en-US" sz="1400" dirty="0"/>
                        <a:t>WA</a:t>
                      </a:r>
                    </a:p>
                  </a:txBody>
                  <a:tcPr anchor="ctr"/>
                </a:tc>
                <a:extLst>
                  <a:ext uri="{0D108BD9-81ED-4DB2-BD59-A6C34878D82A}">
                    <a16:rowId xmlns:a16="http://schemas.microsoft.com/office/drawing/2014/main" val="1549212967"/>
                  </a:ext>
                </a:extLst>
              </a:tr>
              <a:tr h="658888">
                <a:tc>
                  <a:txBody>
                    <a:bodyPr/>
                    <a:lstStyle/>
                    <a:p>
                      <a:r>
                        <a:rPr lang="en-US" sz="1400" dirty="0"/>
                        <a:t>“I want information that pertains to the area I live in”</a:t>
                      </a:r>
                    </a:p>
                  </a:txBody>
                  <a:tcPr anchor="ctr"/>
                </a:tc>
                <a:tc>
                  <a:txBody>
                    <a:bodyPr/>
                    <a:lstStyle/>
                    <a:p>
                      <a:pPr algn="ctr" fontAlgn="b"/>
                      <a:r>
                        <a:rPr lang="en-US" sz="1600" b="0" i="0" u="none" strike="noStrike" dirty="0">
                          <a:solidFill>
                            <a:srgbClr val="000000"/>
                          </a:solidFill>
                          <a:effectLst/>
                          <a:latin typeface="+mn-lt"/>
                        </a:rPr>
                        <a:t>67%</a:t>
                      </a:r>
                    </a:p>
                  </a:txBody>
                  <a:tcPr marL="9525" marR="9525" marT="9525" marB="0" anchor="ctr"/>
                </a:tc>
                <a:tc>
                  <a:txBody>
                    <a:bodyPr/>
                    <a:lstStyle/>
                    <a:p>
                      <a:pPr algn="ctr" fontAlgn="b"/>
                      <a:r>
                        <a:rPr lang="en-US" sz="1600" b="0" i="0" u="none" strike="noStrike">
                          <a:solidFill>
                            <a:srgbClr val="000000"/>
                          </a:solidFill>
                          <a:effectLst/>
                          <a:latin typeface="+mn-lt"/>
                        </a:rPr>
                        <a:t>63%</a:t>
                      </a:r>
                    </a:p>
                  </a:txBody>
                  <a:tcPr marL="9525" marR="9525" marT="9525" marB="0" anchor="ctr"/>
                </a:tc>
                <a:tc>
                  <a:txBody>
                    <a:bodyPr/>
                    <a:lstStyle/>
                    <a:p>
                      <a:pPr algn="ctr" fontAlgn="b"/>
                      <a:r>
                        <a:rPr lang="en-US" sz="1600" b="0" i="0" u="none" strike="noStrike">
                          <a:solidFill>
                            <a:srgbClr val="000000"/>
                          </a:solidFill>
                          <a:effectLst/>
                          <a:latin typeface="+mn-lt"/>
                        </a:rPr>
                        <a:t>65%</a:t>
                      </a:r>
                    </a:p>
                  </a:txBody>
                  <a:tcPr marL="9525" marR="9525" marT="9525" marB="0" anchor="ctr"/>
                </a:tc>
                <a:tc>
                  <a:txBody>
                    <a:bodyPr/>
                    <a:lstStyle/>
                    <a:p>
                      <a:pPr algn="ctr" fontAlgn="b"/>
                      <a:r>
                        <a:rPr lang="en-US" sz="1600" b="0" i="0" u="none" strike="noStrike">
                          <a:solidFill>
                            <a:srgbClr val="000000"/>
                          </a:solidFill>
                          <a:effectLst/>
                          <a:latin typeface="+mn-lt"/>
                        </a:rPr>
                        <a:t>64%</a:t>
                      </a:r>
                    </a:p>
                  </a:txBody>
                  <a:tcPr marL="9525" marR="9525" marT="9525" marB="0" anchor="ctr"/>
                </a:tc>
                <a:tc>
                  <a:txBody>
                    <a:bodyPr/>
                    <a:lstStyle/>
                    <a:p>
                      <a:pPr algn="ctr" fontAlgn="b"/>
                      <a:r>
                        <a:rPr lang="en-US" sz="1600" b="0" i="0" u="none" strike="noStrike">
                          <a:solidFill>
                            <a:srgbClr val="000000"/>
                          </a:solidFill>
                          <a:effectLst/>
                          <a:latin typeface="+mn-lt"/>
                        </a:rPr>
                        <a:t>67%</a:t>
                      </a:r>
                    </a:p>
                  </a:txBody>
                  <a:tcPr marL="9525" marR="9525" marT="9525" marB="0" anchor="ctr"/>
                </a:tc>
                <a:tc>
                  <a:txBody>
                    <a:bodyPr/>
                    <a:lstStyle/>
                    <a:p>
                      <a:pPr algn="ctr" fontAlgn="b"/>
                      <a:r>
                        <a:rPr lang="en-US" sz="1600" b="0" i="0" u="none" strike="noStrike">
                          <a:solidFill>
                            <a:srgbClr val="000000"/>
                          </a:solidFill>
                          <a:effectLst/>
                          <a:latin typeface="+mn-lt"/>
                        </a:rPr>
                        <a:t>68%</a:t>
                      </a:r>
                    </a:p>
                  </a:txBody>
                  <a:tcPr marL="9525" marR="9525" marT="9525" marB="0" anchor="ctr"/>
                </a:tc>
                <a:tc>
                  <a:txBody>
                    <a:bodyPr/>
                    <a:lstStyle/>
                    <a:p>
                      <a:pPr algn="ctr" fontAlgn="b"/>
                      <a:r>
                        <a:rPr lang="en-US" sz="1600" b="0" i="0" u="none" strike="noStrike">
                          <a:solidFill>
                            <a:srgbClr val="000000"/>
                          </a:solidFill>
                          <a:effectLst/>
                          <a:latin typeface="+mn-lt"/>
                        </a:rPr>
                        <a:t>71%</a:t>
                      </a:r>
                    </a:p>
                  </a:txBody>
                  <a:tcPr marL="9525" marR="9525" marT="9525" marB="0" anchor="ctr"/>
                </a:tc>
                <a:tc>
                  <a:txBody>
                    <a:bodyPr/>
                    <a:lstStyle/>
                    <a:p>
                      <a:pPr algn="ctr" fontAlgn="b"/>
                      <a:r>
                        <a:rPr lang="en-US" sz="1600" b="0" i="0" u="none" strike="noStrike">
                          <a:solidFill>
                            <a:srgbClr val="000000"/>
                          </a:solidFill>
                          <a:effectLst/>
                          <a:latin typeface="+mn-lt"/>
                        </a:rPr>
                        <a:t>69%</a:t>
                      </a:r>
                    </a:p>
                  </a:txBody>
                  <a:tcPr marL="9525" marR="9525" marT="9525" marB="0" anchor="ctr"/>
                </a:tc>
                <a:tc>
                  <a:txBody>
                    <a:bodyPr/>
                    <a:lstStyle/>
                    <a:p>
                      <a:pPr algn="ctr" fontAlgn="b"/>
                      <a:r>
                        <a:rPr lang="en-US" sz="1600" b="0" i="0" u="none" strike="noStrike">
                          <a:solidFill>
                            <a:srgbClr val="000000"/>
                          </a:solidFill>
                          <a:effectLst/>
                          <a:latin typeface="+mn-lt"/>
                        </a:rPr>
                        <a:t>63%</a:t>
                      </a:r>
                    </a:p>
                  </a:txBody>
                  <a:tcPr marL="9525" marR="9525" marT="9525" marB="0" anchor="ctr"/>
                </a:tc>
                <a:tc>
                  <a:txBody>
                    <a:bodyPr/>
                    <a:lstStyle/>
                    <a:p>
                      <a:pPr algn="ctr" fontAlgn="b"/>
                      <a:r>
                        <a:rPr lang="en-US" sz="1600" b="0" i="0" u="none" strike="noStrike">
                          <a:solidFill>
                            <a:srgbClr val="000000"/>
                          </a:solidFill>
                          <a:effectLst/>
                          <a:latin typeface="+mn-lt"/>
                        </a:rPr>
                        <a:t>67%</a:t>
                      </a:r>
                    </a:p>
                  </a:txBody>
                  <a:tcPr marL="9525" marR="9525" marT="9525" marB="0" anchor="ctr"/>
                </a:tc>
                <a:tc>
                  <a:txBody>
                    <a:bodyPr/>
                    <a:lstStyle/>
                    <a:p>
                      <a:pPr algn="ctr" fontAlgn="b"/>
                      <a:r>
                        <a:rPr lang="en-US" sz="1600" b="0" i="0" u="none" strike="noStrike">
                          <a:solidFill>
                            <a:srgbClr val="000000"/>
                          </a:solidFill>
                          <a:effectLst/>
                          <a:latin typeface="+mn-lt"/>
                        </a:rPr>
                        <a:t>72%</a:t>
                      </a:r>
                    </a:p>
                  </a:txBody>
                  <a:tcPr marL="9525" marR="9525" marT="9525" marB="0" anchor="ctr"/>
                </a:tc>
                <a:extLst>
                  <a:ext uri="{0D108BD9-81ED-4DB2-BD59-A6C34878D82A}">
                    <a16:rowId xmlns:a16="http://schemas.microsoft.com/office/drawing/2014/main" val="1162215603"/>
                  </a:ext>
                </a:extLst>
              </a:tr>
              <a:tr h="1302470">
                <a:tc>
                  <a:txBody>
                    <a:bodyPr/>
                    <a:lstStyle/>
                    <a:p>
                      <a:r>
                        <a:rPr lang="en-US" sz="1400" b="0" i="0" kern="1200" dirty="0">
                          <a:solidFill>
                            <a:schemeClr val="dk1"/>
                          </a:solidFill>
                          <a:effectLst/>
                          <a:latin typeface="+mn-lt"/>
                          <a:ea typeface="+mn-ea"/>
                          <a:cs typeface="+mn-cs"/>
                        </a:rPr>
                        <a:t>“I trust the news from my local broadcast station”</a:t>
                      </a:r>
                      <a:endParaRPr lang="en-US" sz="1400" dirty="0"/>
                    </a:p>
                  </a:txBody>
                  <a:tcPr anchor="ctr"/>
                </a:tc>
                <a:tc>
                  <a:txBody>
                    <a:bodyPr/>
                    <a:lstStyle/>
                    <a:p>
                      <a:pPr algn="ctr" fontAlgn="b"/>
                      <a:r>
                        <a:rPr lang="en-US" sz="1600" b="0" i="0" u="none" strike="noStrike" dirty="0">
                          <a:solidFill>
                            <a:srgbClr val="000000"/>
                          </a:solidFill>
                          <a:effectLst/>
                          <a:latin typeface="+mn-lt"/>
                        </a:rPr>
                        <a:t>45%</a:t>
                      </a:r>
                    </a:p>
                  </a:txBody>
                  <a:tcPr marL="9525" marR="9525" marT="9525" marB="0" anchor="ctr"/>
                </a:tc>
                <a:tc>
                  <a:txBody>
                    <a:bodyPr/>
                    <a:lstStyle/>
                    <a:p>
                      <a:pPr algn="ctr" fontAlgn="b"/>
                      <a:r>
                        <a:rPr lang="en-US" sz="1600" b="0" i="0" u="none" strike="noStrike" dirty="0">
                          <a:solidFill>
                            <a:srgbClr val="000000"/>
                          </a:solidFill>
                          <a:effectLst/>
                          <a:latin typeface="+mn-lt"/>
                        </a:rPr>
                        <a:t>43%</a:t>
                      </a:r>
                    </a:p>
                  </a:txBody>
                  <a:tcPr marL="9525" marR="9525" marT="9525" marB="0" anchor="ctr"/>
                </a:tc>
                <a:tc>
                  <a:txBody>
                    <a:bodyPr/>
                    <a:lstStyle/>
                    <a:p>
                      <a:pPr algn="ctr" fontAlgn="b"/>
                      <a:r>
                        <a:rPr lang="en-US" sz="1600" b="0" i="0" u="none" strike="noStrike" dirty="0">
                          <a:solidFill>
                            <a:srgbClr val="000000"/>
                          </a:solidFill>
                          <a:effectLst/>
                          <a:latin typeface="+mn-lt"/>
                        </a:rPr>
                        <a:t>46%</a:t>
                      </a:r>
                    </a:p>
                  </a:txBody>
                  <a:tcPr marL="9525" marR="9525" marT="9525" marB="0" anchor="ctr"/>
                </a:tc>
                <a:tc>
                  <a:txBody>
                    <a:bodyPr/>
                    <a:lstStyle/>
                    <a:p>
                      <a:pPr algn="ctr" fontAlgn="b"/>
                      <a:r>
                        <a:rPr lang="en-US" sz="1600" b="0" i="0" u="none" strike="noStrike" dirty="0">
                          <a:solidFill>
                            <a:srgbClr val="000000"/>
                          </a:solidFill>
                          <a:effectLst/>
                          <a:latin typeface="+mn-lt"/>
                        </a:rPr>
                        <a:t>45%</a:t>
                      </a:r>
                    </a:p>
                  </a:txBody>
                  <a:tcPr marL="9525" marR="9525" marT="9525" marB="0" anchor="ctr"/>
                </a:tc>
                <a:tc>
                  <a:txBody>
                    <a:bodyPr/>
                    <a:lstStyle/>
                    <a:p>
                      <a:pPr algn="ctr" fontAlgn="b"/>
                      <a:r>
                        <a:rPr lang="en-US" sz="1600" b="0" i="0" u="none" strike="noStrike" dirty="0">
                          <a:solidFill>
                            <a:srgbClr val="000000"/>
                          </a:solidFill>
                          <a:effectLst/>
                          <a:latin typeface="+mn-lt"/>
                        </a:rPr>
                        <a:t>43%</a:t>
                      </a:r>
                    </a:p>
                  </a:txBody>
                  <a:tcPr marL="9525" marR="9525" marT="9525" marB="0" anchor="ctr"/>
                </a:tc>
                <a:tc>
                  <a:txBody>
                    <a:bodyPr/>
                    <a:lstStyle/>
                    <a:p>
                      <a:pPr algn="ctr" fontAlgn="b"/>
                      <a:r>
                        <a:rPr lang="en-US" sz="1600" b="0" i="0" u="none" strike="noStrike" dirty="0">
                          <a:solidFill>
                            <a:srgbClr val="000000"/>
                          </a:solidFill>
                          <a:effectLst/>
                          <a:latin typeface="+mn-lt"/>
                        </a:rPr>
                        <a:t>49%</a:t>
                      </a:r>
                    </a:p>
                  </a:txBody>
                  <a:tcPr marL="9525" marR="9525" marT="9525" marB="0" anchor="ctr"/>
                </a:tc>
                <a:tc>
                  <a:txBody>
                    <a:bodyPr/>
                    <a:lstStyle/>
                    <a:p>
                      <a:pPr algn="ctr" fontAlgn="b"/>
                      <a:r>
                        <a:rPr lang="en-US" sz="1600" b="0" i="0" u="none" strike="noStrike" dirty="0">
                          <a:solidFill>
                            <a:srgbClr val="000000"/>
                          </a:solidFill>
                          <a:effectLst/>
                          <a:latin typeface="+mn-lt"/>
                        </a:rPr>
                        <a:t>47%</a:t>
                      </a:r>
                    </a:p>
                  </a:txBody>
                  <a:tcPr marL="9525" marR="9525" marT="9525" marB="0" anchor="ctr"/>
                </a:tc>
                <a:tc>
                  <a:txBody>
                    <a:bodyPr/>
                    <a:lstStyle/>
                    <a:p>
                      <a:pPr algn="ctr" fontAlgn="b"/>
                      <a:r>
                        <a:rPr lang="en-US" sz="1600" b="0" i="0" u="none" strike="noStrike" dirty="0">
                          <a:solidFill>
                            <a:srgbClr val="000000"/>
                          </a:solidFill>
                          <a:effectLst/>
                          <a:latin typeface="+mn-lt"/>
                        </a:rPr>
                        <a:t>40%</a:t>
                      </a:r>
                    </a:p>
                  </a:txBody>
                  <a:tcPr marL="9525" marR="9525" marT="9525" marB="0" anchor="ctr"/>
                </a:tc>
                <a:tc>
                  <a:txBody>
                    <a:bodyPr/>
                    <a:lstStyle/>
                    <a:p>
                      <a:pPr algn="ctr" fontAlgn="b"/>
                      <a:r>
                        <a:rPr lang="en-US" sz="1600" b="0" i="0" u="none" strike="noStrike" dirty="0">
                          <a:solidFill>
                            <a:srgbClr val="000000"/>
                          </a:solidFill>
                          <a:effectLst/>
                          <a:latin typeface="+mn-lt"/>
                        </a:rPr>
                        <a:t>45%</a:t>
                      </a:r>
                    </a:p>
                  </a:txBody>
                  <a:tcPr marL="9525" marR="9525" marT="9525" marB="0" anchor="ctr"/>
                </a:tc>
                <a:tc>
                  <a:txBody>
                    <a:bodyPr/>
                    <a:lstStyle/>
                    <a:p>
                      <a:pPr algn="ctr" fontAlgn="b"/>
                      <a:r>
                        <a:rPr lang="en-US" sz="1600" b="0" i="0" u="none" strike="noStrike" dirty="0">
                          <a:solidFill>
                            <a:srgbClr val="000000"/>
                          </a:solidFill>
                          <a:effectLst/>
                          <a:latin typeface="+mn-lt"/>
                        </a:rPr>
                        <a:t>46%</a:t>
                      </a:r>
                    </a:p>
                  </a:txBody>
                  <a:tcPr marL="9525" marR="9525" marT="9525" marB="0" anchor="ctr"/>
                </a:tc>
                <a:tc>
                  <a:txBody>
                    <a:bodyPr/>
                    <a:lstStyle/>
                    <a:p>
                      <a:pPr algn="ctr" fontAlgn="b"/>
                      <a:r>
                        <a:rPr lang="en-US" sz="1600" b="0" i="0" u="none" strike="noStrike" dirty="0">
                          <a:solidFill>
                            <a:srgbClr val="000000"/>
                          </a:solidFill>
                          <a:effectLst/>
                          <a:latin typeface="+mn-lt"/>
                        </a:rPr>
                        <a:t>42%</a:t>
                      </a:r>
                    </a:p>
                  </a:txBody>
                  <a:tcPr marL="9525" marR="9525" marT="9525" marB="0" anchor="ctr"/>
                </a:tc>
                <a:extLst>
                  <a:ext uri="{0D108BD9-81ED-4DB2-BD59-A6C34878D82A}">
                    <a16:rowId xmlns:a16="http://schemas.microsoft.com/office/drawing/2014/main" val="397682803"/>
                  </a:ext>
                </a:extLst>
              </a:tr>
              <a:tr h="1302470">
                <a:tc>
                  <a:txBody>
                    <a:bodyPr/>
                    <a:lstStyle/>
                    <a:p>
                      <a:r>
                        <a:rPr lang="en-US" sz="1400" b="0" i="0" kern="1200" dirty="0">
                          <a:solidFill>
                            <a:schemeClr val="dk1"/>
                          </a:solidFill>
                          <a:effectLst/>
                          <a:latin typeface="+mn-lt"/>
                          <a:ea typeface="+mn-ea"/>
                          <a:cs typeface="+mn-cs"/>
                        </a:rPr>
                        <a:t>“I want to know the status of public/medical services, curfews, school closings, business closings, traffic conditions, public transit, local regulations”</a:t>
                      </a:r>
                      <a:endParaRPr lang="en-US" sz="1400" dirty="0"/>
                    </a:p>
                  </a:txBody>
                  <a:tcPr anchor="ctr"/>
                </a:tc>
                <a:tc>
                  <a:txBody>
                    <a:bodyPr/>
                    <a:lstStyle/>
                    <a:p>
                      <a:pPr algn="ctr" fontAlgn="b"/>
                      <a:r>
                        <a:rPr lang="en-US" sz="1600" b="0" i="0" u="none" strike="noStrike">
                          <a:solidFill>
                            <a:srgbClr val="000000"/>
                          </a:solidFill>
                          <a:effectLst/>
                          <a:latin typeface="+mn-lt"/>
                        </a:rPr>
                        <a:t>45%</a:t>
                      </a:r>
                    </a:p>
                  </a:txBody>
                  <a:tcPr marL="9525" marR="9525" marT="9525" marB="0" anchor="ctr"/>
                </a:tc>
                <a:tc>
                  <a:txBody>
                    <a:bodyPr/>
                    <a:lstStyle/>
                    <a:p>
                      <a:pPr algn="ctr" fontAlgn="b"/>
                      <a:r>
                        <a:rPr lang="en-US" sz="1600" b="0" i="0" u="none" strike="noStrike">
                          <a:solidFill>
                            <a:srgbClr val="000000"/>
                          </a:solidFill>
                          <a:effectLst/>
                          <a:latin typeface="+mn-lt"/>
                        </a:rPr>
                        <a:t>41%</a:t>
                      </a:r>
                    </a:p>
                  </a:txBody>
                  <a:tcPr marL="9525" marR="9525" marT="9525" marB="0" anchor="ctr"/>
                </a:tc>
                <a:tc>
                  <a:txBody>
                    <a:bodyPr/>
                    <a:lstStyle/>
                    <a:p>
                      <a:pPr algn="ctr" fontAlgn="b"/>
                      <a:r>
                        <a:rPr lang="en-US" sz="1600" b="0" i="0" u="none" strike="noStrike">
                          <a:solidFill>
                            <a:srgbClr val="000000"/>
                          </a:solidFill>
                          <a:effectLst/>
                          <a:latin typeface="+mn-lt"/>
                        </a:rPr>
                        <a:t>41%</a:t>
                      </a:r>
                    </a:p>
                  </a:txBody>
                  <a:tcPr marL="9525" marR="9525" marT="9525" marB="0" anchor="ctr"/>
                </a:tc>
                <a:tc>
                  <a:txBody>
                    <a:bodyPr/>
                    <a:lstStyle/>
                    <a:p>
                      <a:pPr algn="ctr" fontAlgn="b"/>
                      <a:r>
                        <a:rPr lang="en-US" sz="1600" b="0" i="0" u="none" strike="noStrike">
                          <a:solidFill>
                            <a:srgbClr val="000000"/>
                          </a:solidFill>
                          <a:effectLst/>
                          <a:latin typeface="+mn-lt"/>
                        </a:rPr>
                        <a:t>46%</a:t>
                      </a:r>
                    </a:p>
                  </a:txBody>
                  <a:tcPr marL="9525" marR="9525" marT="9525" marB="0" anchor="ctr"/>
                </a:tc>
                <a:tc>
                  <a:txBody>
                    <a:bodyPr/>
                    <a:lstStyle/>
                    <a:p>
                      <a:pPr algn="ctr" fontAlgn="b"/>
                      <a:r>
                        <a:rPr lang="en-US" sz="1600" b="0" i="0" u="none" strike="noStrike">
                          <a:solidFill>
                            <a:srgbClr val="000000"/>
                          </a:solidFill>
                          <a:effectLst/>
                          <a:latin typeface="+mn-lt"/>
                        </a:rPr>
                        <a:t>43%</a:t>
                      </a:r>
                    </a:p>
                  </a:txBody>
                  <a:tcPr marL="9525" marR="9525" marT="9525" marB="0" anchor="ctr"/>
                </a:tc>
                <a:tc>
                  <a:txBody>
                    <a:bodyPr/>
                    <a:lstStyle/>
                    <a:p>
                      <a:pPr algn="ctr" fontAlgn="b"/>
                      <a:r>
                        <a:rPr lang="en-US" sz="1600" b="0" i="0" u="none" strike="noStrike">
                          <a:solidFill>
                            <a:srgbClr val="000000"/>
                          </a:solidFill>
                          <a:effectLst/>
                          <a:latin typeface="+mn-lt"/>
                        </a:rPr>
                        <a:t>50%</a:t>
                      </a:r>
                    </a:p>
                  </a:txBody>
                  <a:tcPr marL="9525" marR="9525" marT="9525" marB="0" anchor="ctr"/>
                </a:tc>
                <a:tc>
                  <a:txBody>
                    <a:bodyPr/>
                    <a:lstStyle/>
                    <a:p>
                      <a:pPr algn="ctr" fontAlgn="b"/>
                      <a:r>
                        <a:rPr lang="en-US" sz="1600" b="0" i="0" u="none" strike="noStrike">
                          <a:solidFill>
                            <a:srgbClr val="000000"/>
                          </a:solidFill>
                          <a:effectLst/>
                          <a:latin typeface="+mn-lt"/>
                        </a:rPr>
                        <a:t>46%</a:t>
                      </a:r>
                    </a:p>
                  </a:txBody>
                  <a:tcPr marL="9525" marR="9525" marT="9525" marB="0" anchor="ctr"/>
                </a:tc>
                <a:tc>
                  <a:txBody>
                    <a:bodyPr/>
                    <a:lstStyle/>
                    <a:p>
                      <a:pPr algn="ctr" fontAlgn="b"/>
                      <a:r>
                        <a:rPr lang="en-US" sz="1600" b="0" i="0" u="none" strike="noStrike">
                          <a:solidFill>
                            <a:srgbClr val="000000"/>
                          </a:solidFill>
                          <a:effectLst/>
                          <a:latin typeface="+mn-lt"/>
                        </a:rPr>
                        <a:t>41%</a:t>
                      </a:r>
                    </a:p>
                  </a:txBody>
                  <a:tcPr marL="9525" marR="9525" marT="9525" marB="0" anchor="ctr"/>
                </a:tc>
                <a:tc>
                  <a:txBody>
                    <a:bodyPr/>
                    <a:lstStyle/>
                    <a:p>
                      <a:pPr algn="ctr" fontAlgn="b"/>
                      <a:r>
                        <a:rPr lang="en-US" sz="1600" b="0" i="0" u="none" strike="noStrike">
                          <a:solidFill>
                            <a:srgbClr val="000000"/>
                          </a:solidFill>
                          <a:effectLst/>
                          <a:latin typeface="+mn-lt"/>
                        </a:rPr>
                        <a:t>41%</a:t>
                      </a:r>
                    </a:p>
                  </a:txBody>
                  <a:tcPr marL="9525" marR="9525" marT="9525" marB="0" anchor="ctr"/>
                </a:tc>
                <a:tc>
                  <a:txBody>
                    <a:bodyPr/>
                    <a:lstStyle/>
                    <a:p>
                      <a:pPr algn="ctr" fontAlgn="b"/>
                      <a:r>
                        <a:rPr lang="en-US" sz="1600" b="0" i="0" u="none" strike="noStrike">
                          <a:solidFill>
                            <a:srgbClr val="000000"/>
                          </a:solidFill>
                          <a:effectLst/>
                          <a:latin typeface="+mn-lt"/>
                        </a:rPr>
                        <a:t>47%</a:t>
                      </a:r>
                    </a:p>
                  </a:txBody>
                  <a:tcPr marL="9525" marR="9525" marT="9525" marB="0" anchor="ctr"/>
                </a:tc>
                <a:tc>
                  <a:txBody>
                    <a:bodyPr/>
                    <a:lstStyle/>
                    <a:p>
                      <a:pPr algn="ctr" fontAlgn="b"/>
                      <a:r>
                        <a:rPr lang="en-US" sz="1600" b="0" i="0" u="none" strike="noStrike" dirty="0">
                          <a:solidFill>
                            <a:srgbClr val="000000"/>
                          </a:solidFill>
                          <a:effectLst/>
                          <a:latin typeface="+mn-lt"/>
                        </a:rPr>
                        <a:t>51%</a:t>
                      </a:r>
                    </a:p>
                  </a:txBody>
                  <a:tcPr marL="9525" marR="9525" marT="9525" marB="0" anchor="ctr"/>
                </a:tc>
                <a:extLst>
                  <a:ext uri="{0D108BD9-81ED-4DB2-BD59-A6C34878D82A}">
                    <a16:rowId xmlns:a16="http://schemas.microsoft.com/office/drawing/2014/main" val="2811278457"/>
                  </a:ext>
                </a:extLst>
              </a:tr>
              <a:tr h="905865">
                <a:tc>
                  <a:txBody>
                    <a:bodyPr/>
                    <a:lstStyle/>
                    <a:p>
                      <a:r>
                        <a:rPr lang="en-US" sz="1400" b="0" i="0" kern="1200" dirty="0">
                          <a:solidFill>
                            <a:schemeClr val="dk1"/>
                          </a:solidFill>
                          <a:effectLst/>
                          <a:latin typeface="+mn-lt"/>
                          <a:ea typeface="+mn-ea"/>
                          <a:cs typeface="+mn-cs"/>
                        </a:rPr>
                        <a:t>“I feel my local broadcast station is looking out for what I need to know and will keep me safe”</a:t>
                      </a:r>
                      <a:endParaRPr lang="en-US" sz="1400" dirty="0"/>
                    </a:p>
                  </a:txBody>
                  <a:tcPr anchor="ctr"/>
                </a:tc>
                <a:tc>
                  <a:txBody>
                    <a:bodyPr/>
                    <a:lstStyle/>
                    <a:p>
                      <a:pPr algn="ctr" fontAlgn="b"/>
                      <a:r>
                        <a:rPr lang="en-US" sz="1600" b="0" i="0" u="none" strike="noStrike">
                          <a:solidFill>
                            <a:srgbClr val="000000"/>
                          </a:solidFill>
                          <a:effectLst/>
                          <a:latin typeface="+mn-lt"/>
                        </a:rPr>
                        <a:t>31%</a:t>
                      </a:r>
                    </a:p>
                  </a:txBody>
                  <a:tcPr marL="9525" marR="9525" marT="9525" marB="0" anchor="ctr"/>
                </a:tc>
                <a:tc>
                  <a:txBody>
                    <a:bodyPr/>
                    <a:lstStyle/>
                    <a:p>
                      <a:pPr algn="ctr" fontAlgn="b"/>
                      <a:r>
                        <a:rPr lang="en-US" sz="1600" b="0" i="0" u="none" strike="noStrike">
                          <a:solidFill>
                            <a:srgbClr val="000000"/>
                          </a:solidFill>
                          <a:effectLst/>
                          <a:latin typeface="+mn-lt"/>
                        </a:rPr>
                        <a:t>30%</a:t>
                      </a:r>
                    </a:p>
                  </a:txBody>
                  <a:tcPr marL="9525" marR="9525" marT="9525" marB="0" anchor="ctr"/>
                </a:tc>
                <a:tc>
                  <a:txBody>
                    <a:bodyPr/>
                    <a:lstStyle/>
                    <a:p>
                      <a:pPr algn="ctr" fontAlgn="b"/>
                      <a:r>
                        <a:rPr lang="en-US" sz="1600" b="0" i="0" u="none" strike="noStrike">
                          <a:solidFill>
                            <a:srgbClr val="000000"/>
                          </a:solidFill>
                          <a:effectLst/>
                          <a:latin typeface="+mn-lt"/>
                        </a:rPr>
                        <a:t>31%</a:t>
                      </a:r>
                    </a:p>
                  </a:txBody>
                  <a:tcPr marL="9525" marR="9525" marT="9525" marB="0" anchor="ctr"/>
                </a:tc>
                <a:tc>
                  <a:txBody>
                    <a:bodyPr/>
                    <a:lstStyle/>
                    <a:p>
                      <a:pPr algn="ctr" fontAlgn="b"/>
                      <a:r>
                        <a:rPr lang="en-US" sz="1600" b="0" i="0" u="none" strike="noStrike">
                          <a:solidFill>
                            <a:srgbClr val="000000"/>
                          </a:solidFill>
                          <a:effectLst/>
                          <a:latin typeface="+mn-lt"/>
                        </a:rPr>
                        <a:t>31%</a:t>
                      </a:r>
                    </a:p>
                  </a:txBody>
                  <a:tcPr marL="9525" marR="9525" marT="9525" marB="0" anchor="ctr"/>
                </a:tc>
                <a:tc>
                  <a:txBody>
                    <a:bodyPr/>
                    <a:lstStyle/>
                    <a:p>
                      <a:pPr algn="ctr" fontAlgn="b"/>
                      <a:r>
                        <a:rPr lang="en-US" sz="1600" b="0" i="0" u="none" strike="noStrike">
                          <a:solidFill>
                            <a:srgbClr val="000000"/>
                          </a:solidFill>
                          <a:effectLst/>
                          <a:latin typeface="+mn-lt"/>
                        </a:rPr>
                        <a:t>30%</a:t>
                      </a:r>
                    </a:p>
                  </a:txBody>
                  <a:tcPr marL="9525" marR="9525" marT="9525" marB="0" anchor="ctr"/>
                </a:tc>
                <a:tc>
                  <a:txBody>
                    <a:bodyPr/>
                    <a:lstStyle/>
                    <a:p>
                      <a:pPr algn="ctr" fontAlgn="b"/>
                      <a:r>
                        <a:rPr lang="en-US" sz="1600" b="0" i="0" u="none" strike="noStrike">
                          <a:solidFill>
                            <a:srgbClr val="000000"/>
                          </a:solidFill>
                          <a:effectLst/>
                          <a:latin typeface="+mn-lt"/>
                        </a:rPr>
                        <a:t>35%</a:t>
                      </a:r>
                    </a:p>
                  </a:txBody>
                  <a:tcPr marL="9525" marR="9525" marT="9525" marB="0" anchor="ctr"/>
                </a:tc>
                <a:tc>
                  <a:txBody>
                    <a:bodyPr/>
                    <a:lstStyle/>
                    <a:p>
                      <a:pPr algn="ctr" fontAlgn="b"/>
                      <a:r>
                        <a:rPr lang="en-US" sz="1600" b="0" i="0" u="none" strike="noStrike">
                          <a:solidFill>
                            <a:srgbClr val="000000"/>
                          </a:solidFill>
                          <a:effectLst/>
                          <a:latin typeface="+mn-lt"/>
                        </a:rPr>
                        <a:t>31%</a:t>
                      </a:r>
                    </a:p>
                  </a:txBody>
                  <a:tcPr marL="9525" marR="9525" marT="9525" marB="0" anchor="ctr"/>
                </a:tc>
                <a:tc>
                  <a:txBody>
                    <a:bodyPr/>
                    <a:lstStyle/>
                    <a:p>
                      <a:pPr algn="ctr" fontAlgn="b"/>
                      <a:r>
                        <a:rPr lang="en-US" sz="1600" b="0" i="0" u="none" strike="noStrike">
                          <a:solidFill>
                            <a:srgbClr val="000000"/>
                          </a:solidFill>
                          <a:effectLst/>
                          <a:latin typeface="+mn-lt"/>
                        </a:rPr>
                        <a:t>26%</a:t>
                      </a:r>
                    </a:p>
                  </a:txBody>
                  <a:tcPr marL="9525" marR="9525" marT="9525" marB="0" anchor="ctr"/>
                </a:tc>
                <a:tc>
                  <a:txBody>
                    <a:bodyPr/>
                    <a:lstStyle/>
                    <a:p>
                      <a:pPr algn="ctr" fontAlgn="b"/>
                      <a:r>
                        <a:rPr lang="en-US" sz="1600" b="0" i="0" u="none" strike="noStrike">
                          <a:solidFill>
                            <a:srgbClr val="000000"/>
                          </a:solidFill>
                          <a:effectLst/>
                          <a:latin typeface="+mn-lt"/>
                        </a:rPr>
                        <a:t>31%</a:t>
                      </a:r>
                    </a:p>
                  </a:txBody>
                  <a:tcPr marL="9525" marR="9525" marT="9525" marB="0" anchor="ctr"/>
                </a:tc>
                <a:tc>
                  <a:txBody>
                    <a:bodyPr/>
                    <a:lstStyle/>
                    <a:p>
                      <a:pPr algn="ctr" fontAlgn="b"/>
                      <a:r>
                        <a:rPr lang="en-US" sz="1600" b="0" i="0" u="none" strike="noStrike">
                          <a:solidFill>
                            <a:srgbClr val="000000"/>
                          </a:solidFill>
                          <a:effectLst/>
                          <a:latin typeface="+mn-lt"/>
                        </a:rPr>
                        <a:t>34%</a:t>
                      </a:r>
                    </a:p>
                  </a:txBody>
                  <a:tcPr marL="9525" marR="9525" marT="9525" marB="0" anchor="ctr"/>
                </a:tc>
                <a:tc>
                  <a:txBody>
                    <a:bodyPr/>
                    <a:lstStyle/>
                    <a:p>
                      <a:pPr algn="ctr" fontAlgn="b"/>
                      <a:r>
                        <a:rPr lang="en-US" sz="1600" b="0" i="0" u="none" strike="noStrike" dirty="0">
                          <a:solidFill>
                            <a:srgbClr val="000000"/>
                          </a:solidFill>
                          <a:effectLst/>
                          <a:latin typeface="+mn-lt"/>
                        </a:rPr>
                        <a:t>30%</a:t>
                      </a:r>
                    </a:p>
                  </a:txBody>
                  <a:tcPr marL="9525" marR="9525" marT="9525" marB="0" anchor="ctr"/>
                </a:tc>
                <a:extLst>
                  <a:ext uri="{0D108BD9-81ED-4DB2-BD59-A6C34878D82A}">
                    <a16:rowId xmlns:a16="http://schemas.microsoft.com/office/drawing/2014/main" val="3648830353"/>
                  </a:ext>
                </a:extLst>
              </a:tr>
            </a:tbl>
          </a:graphicData>
        </a:graphic>
      </p:graphicFrame>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CDEFDE6-E0D7-4837-9BAC-C5447762A0EF}" type="slidenum">
              <a:rPr kumimoji="0" lang="en-US" sz="1000" b="0" i="0" u="none" strike="noStrike" kern="1200" cap="none" spc="0" normalizeH="0" baseline="0" noProof="0" smtClean="0">
                <a:ln>
                  <a:noFill/>
                </a:ln>
                <a:solidFill>
                  <a:prstClr val="black">
                    <a:tint val="75000"/>
                  </a:prstClr>
                </a:solidFill>
                <a:effectLst/>
                <a:uLnTx/>
                <a:uFillTx/>
                <a:latin typeface="Tahoma"/>
                <a:ea typeface="+mn-ea"/>
                <a:cs typeface="Arial"/>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000" b="0" i="0" u="none" strike="noStrike" kern="1200" cap="none" spc="0" normalizeH="0" baseline="0" noProof="0">
              <a:ln>
                <a:noFill/>
              </a:ln>
              <a:solidFill>
                <a:prstClr val="black">
                  <a:tint val="75000"/>
                </a:prstClr>
              </a:solidFill>
              <a:effectLst/>
              <a:uLnTx/>
              <a:uFillTx/>
              <a:latin typeface="Tahoma"/>
              <a:ea typeface="+mn-ea"/>
              <a:cs typeface="Arial"/>
            </a:endParaRPr>
          </a:p>
        </p:txBody>
      </p:sp>
    </p:spTree>
    <p:extLst>
      <p:ext uri="{BB962C8B-B14F-4D97-AF65-F5344CB8AC3E}">
        <p14:creationId xmlns:p14="http://schemas.microsoft.com/office/powerpoint/2010/main" val="863306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77809-3109-D84C-B1B5-E3B07809FCAC}"/>
              </a:ext>
            </a:extLst>
          </p:cNvPr>
          <p:cNvSpPr>
            <a:spLocks noGrp="1"/>
          </p:cNvSpPr>
          <p:nvPr>
            <p:ph type="title"/>
          </p:nvPr>
        </p:nvSpPr>
        <p:spPr>
          <a:xfrm>
            <a:off x="149902" y="90909"/>
            <a:ext cx="11661098" cy="978729"/>
          </a:xfrm>
        </p:spPr>
        <p:txBody>
          <a:bodyPr/>
          <a:lstStyle/>
          <a:p>
            <a:r>
              <a:rPr lang="en-US" sz="3200" dirty="0"/>
              <a:t>What Are Your Reasons for Using Local Broadcast TV </a:t>
            </a:r>
            <a:r>
              <a:rPr lang="en-US" sz="3200" b="1" dirty="0"/>
              <a:t>Websites/Apps </a:t>
            </a:r>
            <a:r>
              <a:rPr lang="en-US" sz="3200" dirty="0"/>
              <a:t>as it Relates to the Coronavirus Pandemic? </a:t>
            </a:r>
          </a:p>
        </p:txBody>
      </p:sp>
      <p:graphicFrame>
        <p:nvGraphicFramePr>
          <p:cNvPr id="5" name="Table 4">
            <a:extLst>
              <a:ext uri="{FF2B5EF4-FFF2-40B4-BE49-F238E27FC236}">
                <a16:creationId xmlns:a16="http://schemas.microsoft.com/office/drawing/2014/main" id="{3A61D0B2-FC53-2942-8089-909E1E791870}"/>
              </a:ext>
            </a:extLst>
          </p:cNvPr>
          <p:cNvGraphicFramePr>
            <a:graphicFrameLocks noGrp="1"/>
          </p:cNvGraphicFramePr>
          <p:nvPr>
            <p:extLst>
              <p:ext uri="{D42A27DB-BD31-4B8C-83A1-F6EECF244321}">
                <p14:modId xmlns:p14="http://schemas.microsoft.com/office/powerpoint/2010/main" val="213563287"/>
              </p:ext>
            </p:extLst>
          </p:nvPr>
        </p:nvGraphicFramePr>
        <p:xfrm>
          <a:off x="1018954" y="1340645"/>
          <a:ext cx="10154092" cy="4602955"/>
        </p:xfrm>
        <a:graphic>
          <a:graphicData uri="http://schemas.openxmlformats.org/drawingml/2006/table">
            <a:tbl>
              <a:tblPr firstRow="1" bandRow="1">
                <a:tableStyleId>{5C22544A-7EE6-4342-B048-85BDC9FD1C3A}</a:tableStyleId>
              </a:tblPr>
              <a:tblGrid>
                <a:gridCol w="8678835">
                  <a:extLst>
                    <a:ext uri="{9D8B030D-6E8A-4147-A177-3AD203B41FA5}">
                      <a16:colId xmlns:a16="http://schemas.microsoft.com/office/drawing/2014/main" val="865506949"/>
                    </a:ext>
                  </a:extLst>
                </a:gridCol>
                <a:gridCol w="1475257">
                  <a:extLst>
                    <a:ext uri="{9D8B030D-6E8A-4147-A177-3AD203B41FA5}">
                      <a16:colId xmlns:a16="http://schemas.microsoft.com/office/drawing/2014/main" val="3239053496"/>
                    </a:ext>
                  </a:extLst>
                </a:gridCol>
              </a:tblGrid>
              <a:tr h="287046">
                <a:tc>
                  <a:txBody>
                    <a:bodyPr/>
                    <a:lstStyle/>
                    <a:p>
                      <a:r>
                        <a:rPr lang="en-US" sz="1200" dirty="0"/>
                        <a:t>Reasons</a:t>
                      </a:r>
                    </a:p>
                  </a:txBody>
                  <a:tcPr anchor="ctr"/>
                </a:tc>
                <a:tc>
                  <a:txBody>
                    <a:bodyPr/>
                    <a:lstStyle/>
                    <a:p>
                      <a:pPr algn="ctr"/>
                      <a:r>
                        <a:rPr lang="en-US" sz="1200" dirty="0"/>
                        <a:t>% P18+</a:t>
                      </a:r>
                    </a:p>
                  </a:txBody>
                  <a:tcPr anchor="ctr"/>
                </a:tc>
                <a:extLst>
                  <a:ext uri="{0D108BD9-81ED-4DB2-BD59-A6C34878D82A}">
                    <a16:rowId xmlns:a16="http://schemas.microsoft.com/office/drawing/2014/main" val="1300678703"/>
                  </a:ext>
                </a:extLst>
              </a:tr>
              <a:tr h="457736">
                <a:tc>
                  <a:txBody>
                    <a:bodyPr/>
                    <a:lstStyle/>
                    <a:p>
                      <a:pPr algn="l" fontAlgn="b"/>
                      <a:r>
                        <a:rPr lang="en-US" sz="1600" b="0" i="0" u="none" strike="noStrike" dirty="0">
                          <a:solidFill>
                            <a:srgbClr val="000000"/>
                          </a:solidFill>
                          <a:effectLst/>
                          <a:latin typeface="+mn-lt"/>
                        </a:rPr>
                        <a:t>I trust the news from my local broadcast stations' website/app</a:t>
                      </a:r>
                    </a:p>
                  </a:txBody>
                  <a:tcPr marR="9525" marT="9525" marB="0" anchor="ctr"/>
                </a:tc>
                <a:tc>
                  <a:txBody>
                    <a:bodyPr/>
                    <a:lstStyle/>
                    <a:p>
                      <a:pPr algn="ctr" fontAlgn="b"/>
                      <a:r>
                        <a:rPr lang="en-US" sz="1800" b="0" i="0" u="none" strike="noStrike" dirty="0">
                          <a:solidFill>
                            <a:srgbClr val="000000"/>
                          </a:solidFill>
                          <a:effectLst/>
                          <a:latin typeface="+mn-lt"/>
                        </a:rPr>
                        <a:t>53%</a:t>
                      </a:r>
                    </a:p>
                  </a:txBody>
                  <a:tcPr marL="9525" marR="9525" marT="9525" marB="0" anchor="ctr"/>
                </a:tc>
                <a:extLst>
                  <a:ext uri="{0D108BD9-81ED-4DB2-BD59-A6C34878D82A}">
                    <a16:rowId xmlns:a16="http://schemas.microsoft.com/office/drawing/2014/main" val="1086732443"/>
                  </a:ext>
                </a:extLst>
              </a:tr>
              <a:tr h="573290">
                <a:tc>
                  <a:txBody>
                    <a:bodyPr/>
                    <a:lstStyle/>
                    <a:p>
                      <a:pPr algn="l" fontAlgn="b"/>
                      <a:r>
                        <a:rPr lang="en-US" sz="1600" b="0" i="0" u="none" strike="noStrike" dirty="0">
                          <a:solidFill>
                            <a:srgbClr val="000000"/>
                          </a:solidFill>
                          <a:effectLst/>
                          <a:latin typeface="+mn-lt"/>
                        </a:rPr>
                        <a:t>I want to know the status of public/medical services, curfews, school closings, business closings, traffic conditions, public transit, local regulations</a:t>
                      </a:r>
                    </a:p>
                  </a:txBody>
                  <a:tcPr marR="9525" marT="9525" marB="0" anchor="ctr"/>
                </a:tc>
                <a:tc>
                  <a:txBody>
                    <a:bodyPr/>
                    <a:lstStyle/>
                    <a:p>
                      <a:pPr algn="ctr" fontAlgn="b"/>
                      <a:r>
                        <a:rPr lang="en-US" sz="1800" b="0" i="0" u="none" strike="noStrike" dirty="0">
                          <a:solidFill>
                            <a:srgbClr val="000000"/>
                          </a:solidFill>
                          <a:effectLst/>
                          <a:latin typeface="+mn-lt"/>
                        </a:rPr>
                        <a:t>50%</a:t>
                      </a:r>
                    </a:p>
                  </a:txBody>
                  <a:tcPr marL="9525" marR="9525" marT="9525" marB="0" anchor="ctr"/>
                </a:tc>
                <a:extLst>
                  <a:ext uri="{0D108BD9-81ED-4DB2-BD59-A6C34878D82A}">
                    <a16:rowId xmlns:a16="http://schemas.microsoft.com/office/drawing/2014/main" val="525151008"/>
                  </a:ext>
                </a:extLst>
              </a:tr>
              <a:tr h="457736">
                <a:tc>
                  <a:txBody>
                    <a:bodyPr/>
                    <a:lstStyle/>
                    <a:p>
                      <a:pPr algn="l" fontAlgn="b"/>
                      <a:r>
                        <a:rPr lang="en-US" sz="1600" b="0" i="0" u="none" strike="noStrike" dirty="0">
                          <a:solidFill>
                            <a:srgbClr val="000000"/>
                          </a:solidFill>
                          <a:effectLst/>
                          <a:latin typeface="+mn-lt"/>
                        </a:rPr>
                        <a:t>I like that I can get at the information I need on my timetable</a:t>
                      </a:r>
                    </a:p>
                  </a:txBody>
                  <a:tcPr marR="9525" marT="9525" marB="0" anchor="ctr"/>
                </a:tc>
                <a:tc>
                  <a:txBody>
                    <a:bodyPr/>
                    <a:lstStyle/>
                    <a:p>
                      <a:pPr algn="ctr" fontAlgn="b"/>
                      <a:r>
                        <a:rPr lang="en-US" sz="1800" b="0" i="0" u="none" strike="noStrike" dirty="0">
                          <a:solidFill>
                            <a:srgbClr val="000000"/>
                          </a:solidFill>
                          <a:effectLst/>
                          <a:latin typeface="+mn-lt"/>
                        </a:rPr>
                        <a:t>46%</a:t>
                      </a:r>
                    </a:p>
                  </a:txBody>
                  <a:tcPr marL="9525" marR="9525" marT="9525" marB="0" anchor="ctr"/>
                </a:tc>
                <a:extLst>
                  <a:ext uri="{0D108BD9-81ED-4DB2-BD59-A6C34878D82A}">
                    <a16:rowId xmlns:a16="http://schemas.microsoft.com/office/drawing/2014/main" val="2962664112"/>
                  </a:ext>
                </a:extLst>
              </a:tr>
              <a:tr h="457736">
                <a:tc>
                  <a:txBody>
                    <a:bodyPr/>
                    <a:lstStyle/>
                    <a:p>
                      <a:pPr algn="l" fontAlgn="b"/>
                      <a:r>
                        <a:rPr lang="en-US" sz="1600" b="0" i="0" u="none" strike="noStrike" dirty="0">
                          <a:solidFill>
                            <a:srgbClr val="000000"/>
                          </a:solidFill>
                          <a:effectLst/>
                          <a:latin typeface="+mn-lt"/>
                        </a:rPr>
                        <a:t>I like that they are constantly updating and giving me the latest information</a:t>
                      </a:r>
                    </a:p>
                  </a:txBody>
                  <a:tcPr marR="9525" marT="9525" marB="0" anchor="ctr"/>
                </a:tc>
                <a:tc>
                  <a:txBody>
                    <a:bodyPr/>
                    <a:lstStyle/>
                    <a:p>
                      <a:pPr algn="ctr" fontAlgn="b"/>
                      <a:r>
                        <a:rPr lang="en-US" sz="1800" b="0" i="0" u="none" strike="noStrike" dirty="0">
                          <a:solidFill>
                            <a:srgbClr val="000000"/>
                          </a:solidFill>
                          <a:effectLst/>
                          <a:latin typeface="+mn-lt"/>
                        </a:rPr>
                        <a:t>40%</a:t>
                      </a:r>
                    </a:p>
                  </a:txBody>
                  <a:tcPr marL="9525" marR="9525" marT="9525" marB="0" anchor="ctr"/>
                </a:tc>
                <a:extLst>
                  <a:ext uri="{0D108BD9-81ED-4DB2-BD59-A6C34878D82A}">
                    <a16:rowId xmlns:a16="http://schemas.microsoft.com/office/drawing/2014/main" val="801819263"/>
                  </a:ext>
                </a:extLst>
              </a:tr>
              <a:tr h="457736">
                <a:tc>
                  <a:txBody>
                    <a:bodyPr/>
                    <a:lstStyle/>
                    <a:p>
                      <a:pPr algn="l" fontAlgn="b"/>
                      <a:r>
                        <a:rPr lang="en-US" sz="1600" b="0" i="0" u="none" strike="noStrike" dirty="0">
                          <a:solidFill>
                            <a:srgbClr val="000000"/>
                          </a:solidFill>
                          <a:effectLst/>
                          <a:latin typeface="+mn-lt"/>
                        </a:rPr>
                        <a:t>I share information I get from my broadcast station's  website/app with friends/family</a:t>
                      </a:r>
                    </a:p>
                  </a:txBody>
                  <a:tcPr marR="9525" marT="9525" marB="0" anchor="ctr"/>
                </a:tc>
                <a:tc>
                  <a:txBody>
                    <a:bodyPr/>
                    <a:lstStyle/>
                    <a:p>
                      <a:pPr algn="ctr" fontAlgn="b"/>
                      <a:r>
                        <a:rPr lang="en-US" sz="1800" b="0" i="0" u="none" strike="noStrike" dirty="0">
                          <a:solidFill>
                            <a:srgbClr val="000000"/>
                          </a:solidFill>
                          <a:effectLst/>
                          <a:latin typeface="+mn-lt"/>
                        </a:rPr>
                        <a:t>31%</a:t>
                      </a:r>
                    </a:p>
                  </a:txBody>
                  <a:tcPr marL="9525" marR="9525" marT="9525" marB="0" anchor="ctr"/>
                </a:tc>
                <a:extLst>
                  <a:ext uri="{0D108BD9-81ED-4DB2-BD59-A6C34878D82A}">
                    <a16:rowId xmlns:a16="http://schemas.microsoft.com/office/drawing/2014/main" val="714662452"/>
                  </a:ext>
                </a:extLst>
              </a:tr>
              <a:tr h="457736">
                <a:tc>
                  <a:txBody>
                    <a:bodyPr/>
                    <a:lstStyle/>
                    <a:p>
                      <a:pPr algn="l" fontAlgn="b"/>
                      <a:r>
                        <a:rPr lang="en-US" sz="1600" b="0" i="0" u="none" strike="noStrike" dirty="0">
                          <a:solidFill>
                            <a:srgbClr val="000000"/>
                          </a:solidFill>
                          <a:effectLst/>
                          <a:latin typeface="+mn-lt"/>
                        </a:rPr>
                        <a:t>I like that I can access it wherever I am</a:t>
                      </a:r>
                    </a:p>
                  </a:txBody>
                  <a:tcPr marR="9525" marT="9525" marB="0" anchor="ctr"/>
                </a:tc>
                <a:tc>
                  <a:txBody>
                    <a:bodyPr/>
                    <a:lstStyle/>
                    <a:p>
                      <a:pPr algn="ctr" fontAlgn="b"/>
                      <a:r>
                        <a:rPr lang="en-US" sz="1800" b="0" i="0" u="none" strike="noStrike" dirty="0">
                          <a:solidFill>
                            <a:srgbClr val="000000"/>
                          </a:solidFill>
                          <a:effectLst/>
                          <a:latin typeface="+mn-lt"/>
                        </a:rPr>
                        <a:t>28%</a:t>
                      </a:r>
                    </a:p>
                  </a:txBody>
                  <a:tcPr marL="9525" marR="9525" marT="9525" marB="0" anchor="ctr"/>
                </a:tc>
                <a:extLst>
                  <a:ext uri="{0D108BD9-81ED-4DB2-BD59-A6C34878D82A}">
                    <a16:rowId xmlns:a16="http://schemas.microsoft.com/office/drawing/2014/main" val="4067410674"/>
                  </a:ext>
                </a:extLst>
              </a:tr>
              <a:tr h="538467">
                <a:tc>
                  <a:txBody>
                    <a:bodyPr/>
                    <a:lstStyle/>
                    <a:p>
                      <a:pPr algn="l" fontAlgn="b"/>
                      <a:r>
                        <a:rPr lang="en-US" sz="1600" b="0" i="0" u="none" strike="noStrike" dirty="0">
                          <a:solidFill>
                            <a:srgbClr val="000000"/>
                          </a:solidFill>
                          <a:effectLst/>
                          <a:latin typeface="+mn-lt"/>
                        </a:rPr>
                        <a:t>I downloaded the app from my local broadcast TV station specifically for situations like this</a:t>
                      </a:r>
                    </a:p>
                  </a:txBody>
                  <a:tcPr marR="9525" marT="9525" marB="0" anchor="ctr"/>
                </a:tc>
                <a:tc>
                  <a:txBody>
                    <a:bodyPr/>
                    <a:lstStyle/>
                    <a:p>
                      <a:pPr algn="ctr" fontAlgn="b"/>
                      <a:r>
                        <a:rPr lang="en-US" sz="1800" b="0" i="0" u="none" strike="noStrike" dirty="0">
                          <a:solidFill>
                            <a:srgbClr val="000000"/>
                          </a:solidFill>
                          <a:effectLst/>
                          <a:latin typeface="+mn-lt"/>
                        </a:rPr>
                        <a:t>25%</a:t>
                      </a:r>
                    </a:p>
                  </a:txBody>
                  <a:tcPr marL="9525" marR="9525" marT="9525" marB="0" anchor="ctr"/>
                </a:tc>
                <a:extLst>
                  <a:ext uri="{0D108BD9-81ED-4DB2-BD59-A6C34878D82A}">
                    <a16:rowId xmlns:a16="http://schemas.microsoft.com/office/drawing/2014/main" val="2975484350"/>
                  </a:ext>
                </a:extLst>
              </a:tr>
              <a:tr h="457736">
                <a:tc>
                  <a:txBody>
                    <a:bodyPr/>
                    <a:lstStyle/>
                    <a:p>
                      <a:pPr algn="l" fontAlgn="b"/>
                      <a:r>
                        <a:rPr lang="en-US" sz="1600" b="0" i="0" u="none" strike="noStrike" dirty="0">
                          <a:solidFill>
                            <a:srgbClr val="000000"/>
                          </a:solidFill>
                          <a:effectLst/>
                          <a:latin typeface="+mn-lt"/>
                        </a:rPr>
                        <a:t>I like getting the alerts</a:t>
                      </a:r>
                    </a:p>
                  </a:txBody>
                  <a:tcPr marR="9525" marT="9525" marB="0" anchor="ctr"/>
                </a:tc>
                <a:tc>
                  <a:txBody>
                    <a:bodyPr/>
                    <a:lstStyle/>
                    <a:p>
                      <a:pPr algn="ctr" fontAlgn="b"/>
                      <a:r>
                        <a:rPr lang="en-US" sz="1800" b="0" i="0" u="none" strike="noStrike" dirty="0">
                          <a:solidFill>
                            <a:srgbClr val="000000"/>
                          </a:solidFill>
                          <a:effectLst/>
                          <a:latin typeface="+mn-lt"/>
                        </a:rPr>
                        <a:t>25%</a:t>
                      </a:r>
                    </a:p>
                  </a:txBody>
                  <a:tcPr marL="9525" marR="9525" marT="9525" marB="0" anchor="ctr"/>
                </a:tc>
                <a:extLst>
                  <a:ext uri="{0D108BD9-81ED-4DB2-BD59-A6C34878D82A}">
                    <a16:rowId xmlns:a16="http://schemas.microsoft.com/office/drawing/2014/main" val="3551879555"/>
                  </a:ext>
                </a:extLst>
              </a:tr>
              <a:tr h="457736">
                <a:tc>
                  <a:txBody>
                    <a:bodyPr/>
                    <a:lstStyle/>
                    <a:p>
                      <a:pPr algn="l" fontAlgn="b"/>
                      <a:r>
                        <a:rPr lang="en-US" sz="1600" b="0" i="0" u="none" strike="noStrike" dirty="0">
                          <a:solidFill>
                            <a:srgbClr val="000000"/>
                          </a:solidFill>
                          <a:effectLst/>
                          <a:latin typeface="+mn-lt"/>
                        </a:rPr>
                        <a:t>I want to know how I can help</a:t>
                      </a:r>
                    </a:p>
                  </a:txBody>
                  <a:tcPr marR="9525" marT="9525" marB="0" anchor="ctr"/>
                </a:tc>
                <a:tc>
                  <a:txBody>
                    <a:bodyPr/>
                    <a:lstStyle/>
                    <a:p>
                      <a:pPr algn="ctr" fontAlgn="b"/>
                      <a:r>
                        <a:rPr lang="en-US" sz="1800" b="0" i="0" u="none" strike="noStrike" dirty="0">
                          <a:solidFill>
                            <a:srgbClr val="000000"/>
                          </a:solidFill>
                          <a:effectLst/>
                          <a:latin typeface="+mn-lt"/>
                        </a:rPr>
                        <a:t>9%</a:t>
                      </a:r>
                    </a:p>
                  </a:txBody>
                  <a:tcPr marL="9525" marR="9525" marT="9525" marB="0" anchor="ctr"/>
                </a:tc>
                <a:extLst>
                  <a:ext uri="{0D108BD9-81ED-4DB2-BD59-A6C34878D82A}">
                    <a16:rowId xmlns:a16="http://schemas.microsoft.com/office/drawing/2014/main" val="2880733513"/>
                  </a:ext>
                </a:extLst>
              </a:tr>
            </a:tbl>
          </a:graphicData>
        </a:graphic>
      </p:graphicFrame>
      <p:sp>
        <p:nvSpPr>
          <p:cNvPr id="8" name="Text Placeholder 4">
            <a:extLst>
              <a:ext uri="{FF2B5EF4-FFF2-40B4-BE49-F238E27FC236}">
                <a16:creationId xmlns:a16="http://schemas.microsoft.com/office/drawing/2014/main" id="{366D5377-4E03-5D4A-BBDA-C4E170066869}"/>
              </a:ext>
            </a:extLst>
          </p:cNvPr>
          <p:cNvSpPr txBox="1">
            <a:spLocks/>
          </p:cNvSpPr>
          <p:nvPr/>
        </p:nvSpPr>
        <p:spPr>
          <a:xfrm>
            <a:off x="561871" y="6458207"/>
            <a:ext cx="8641773" cy="246221"/>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1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Source: TVB/Dynata Coronavirus Media Usage Study April 2020 P18+ N = 10,042 </a:t>
            </a:r>
          </a:p>
          <a:p>
            <a:r>
              <a:rPr lang="en-US" dirty="0"/>
              <a:t>Q11: What are your reasons for using local broadcast TV news websites/apps as it relates to the Coronavirus?</a:t>
            </a:r>
          </a:p>
        </p:txBody>
      </p:sp>
      <p:sp>
        <p:nvSpPr>
          <p:cNvPr id="3" name="Slide Number Placeholder 2"/>
          <p:cNvSpPr>
            <a:spLocks noGrp="1"/>
          </p:cNvSpPr>
          <p:nvPr>
            <p:ph type="sldNum" sz="quarter" idx="12"/>
          </p:nvPr>
        </p:nvSpPr>
        <p:spPr/>
        <p:txBody>
          <a:bodyPr/>
          <a:lstStyle/>
          <a:p>
            <a:fld id="{CCDEFDE6-E0D7-4837-9BAC-C5447762A0EF}" type="slidenum">
              <a:rPr lang="en-US" smtClean="0"/>
              <a:t>22</a:t>
            </a:fld>
            <a:endParaRPr lang="en-US"/>
          </a:p>
        </p:txBody>
      </p:sp>
    </p:spTree>
    <p:extLst>
      <p:ext uri="{BB962C8B-B14F-4D97-AF65-F5344CB8AC3E}">
        <p14:creationId xmlns:p14="http://schemas.microsoft.com/office/powerpoint/2010/main" val="335984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102F2-02BB-034F-A959-027B2E0252E9}"/>
              </a:ext>
            </a:extLst>
          </p:cNvPr>
          <p:cNvSpPr>
            <a:spLocks noGrp="1"/>
          </p:cNvSpPr>
          <p:nvPr>
            <p:ph type="title"/>
          </p:nvPr>
        </p:nvSpPr>
        <p:spPr>
          <a:xfrm>
            <a:off x="381000" y="255012"/>
            <a:ext cx="11430000" cy="1034129"/>
          </a:xfrm>
        </p:spPr>
        <p:txBody>
          <a:bodyPr/>
          <a:lstStyle/>
          <a:p>
            <a:r>
              <a:rPr lang="en-US" sz="3400" dirty="0"/>
              <a:t>What Are Your Reasons for Using Local Broadcast TV Websites/Apps as it Relates to the Coronavirus Pandemic? </a:t>
            </a:r>
          </a:p>
        </p:txBody>
      </p:sp>
      <p:sp>
        <p:nvSpPr>
          <p:cNvPr id="6" name="Text Placeholder 4">
            <a:extLst>
              <a:ext uri="{FF2B5EF4-FFF2-40B4-BE49-F238E27FC236}">
                <a16:creationId xmlns:a16="http://schemas.microsoft.com/office/drawing/2014/main" id="{41A97C77-4214-1C4E-AF8D-17AED4C48714}"/>
              </a:ext>
            </a:extLst>
          </p:cNvPr>
          <p:cNvSpPr>
            <a:spLocks noGrp="1"/>
          </p:cNvSpPr>
          <p:nvPr>
            <p:ph type="body" sz="quarter" idx="13"/>
          </p:nvPr>
        </p:nvSpPr>
        <p:spPr>
          <a:xfrm>
            <a:off x="381000" y="6479877"/>
            <a:ext cx="8641773" cy="246221"/>
          </a:xfrm>
        </p:spPr>
        <p:txBody>
          <a:bodyPr anchor="b">
            <a:noAutofit/>
          </a:bodyPr>
          <a:lstStyle/>
          <a:p>
            <a:r>
              <a:rPr lang="en-US" dirty="0"/>
              <a:t>Source: TVB/Dynata Coronavirus Media Usage Study April 2020 P18+ N = 10,042 </a:t>
            </a:r>
          </a:p>
          <a:p>
            <a:r>
              <a:rPr lang="en-US" dirty="0"/>
              <a:t>Q11: What are your reasons for using local broadcast TV news websites/apps as it relates to the Coronavirus?</a:t>
            </a:r>
          </a:p>
        </p:txBody>
      </p:sp>
      <p:graphicFrame>
        <p:nvGraphicFramePr>
          <p:cNvPr id="7" name="Table 7">
            <a:extLst>
              <a:ext uri="{FF2B5EF4-FFF2-40B4-BE49-F238E27FC236}">
                <a16:creationId xmlns:a16="http://schemas.microsoft.com/office/drawing/2014/main" id="{A3B45CBF-4DAE-41D1-9C7B-9EF10FB06B9A}"/>
              </a:ext>
            </a:extLst>
          </p:cNvPr>
          <p:cNvGraphicFramePr>
            <a:graphicFrameLocks noGrp="1"/>
          </p:cNvGraphicFramePr>
          <p:nvPr>
            <p:ph idx="1"/>
            <p:extLst>
              <p:ext uri="{D42A27DB-BD31-4B8C-83A1-F6EECF244321}">
                <p14:modId xmlns:p14="http://schemas.microsoft.com/office/powerpoint/2010/main" val="1774724903"/>
              </p:ext>
            </p:extLst>
          </p:nvPr>
        </p:nvGraphicFramePr>
        <p:xfrm>
          <a:off x="380996" y="1378318"/>
          <a:ext cx="11430004" cy="4554649"/>
        </p:xfrm>
        <a:graphic>
          <a:graphicData uri="http://schemas.openxmlformats.org/drawingml/2006/table">
            <a:tbl>
              <a:tblPr firstRow="1" bandRow="1">
                <a:tableStyleId>{5C22544A-7EE6-4342-B048-85BDC9FD1C3A}</a:tableStyleId>
              </a:tblPr>
              <a:tblGrid>
                <a:gridCol w="2832717">
                  <a:extLst>
                    <a:ext uri="{9D8B030D-6E8A-4147-A177-3AD203B41FA5}">
                      <a16:colId xmlns:a16="http://schemas.microsoft.com/office/drawing/2014/main" val="731926552"/>
                    </a:ext>
                  </a:extLst>
                </a:gridCol>
                <a:gridCol w="1081167">
                  <a:extLst>
                    <a:ext uri="{9D8B030D-6E8A-4147-A177-3AD203B41FA5}">
                      <a16:colId xmlns:a16="http://schemas.microsoft.com/office/drawing/2014/main" val="2440108393"/>
                    </a:ext>
                  </a:extLst>
                </a:gridCol>
                <a:gridCol w="800802">
                  <a:extLst>
                    <a:ext uri="{9D8B030D-6E8A-4147-A177-3AD203B41FA5}">
                      <a16:colId xmlns:a16="http://schemas.microsoft.com/office/drawing/2014/main" val="3532699340"/>
                    </a:ext>
                  </a:extLst>
                </a:gridCol>
                <a:gridCol w="726501">
                  <a:extLst>
                    <a:ext uri="{9D8B030D-6E8A-4147-A177-3AD203B41FA5}">
                      <a16:colId xmlns:a16="http://schemas.microsoft.com/office/drawing/2014/main" val="3265280977"/>
                    </a:ext>
                  </a:extLst>
                </a:gridCol>
                <a:gridCol w="759524">
                  <a:extLst>
                    <a:ext uri="{9D8B030D-6E8A-4147-A177-3AD203B41FA5}">
                      <a16:colId xmlns:a16="http://schemas.microsoft.com/office/drawing/2014/main" val="592579502"/>
                    </a:ext>
                  </a:extLst>
                </a:gridCol>
                <a:gridCol w="726501">
                  <a:extLst>
                    <a:ext uri="{9D8B030D-6E8A-4147-A177-3AD203B41FA5}">
                      <a16:colId xmlns:a16="http://schemas.microsoft.com/office/drawing/2014/main" val="4039586385"/>
                    </a:ext>
                  </a:extLst>
                </a:gridCol>
                <a:gridCol w="751268">
                  <a:extLst>
                    <a:ext uri="{9D8B030D-6E8A-4147-A177-3AD203B41FA5}">
                      <a16:colId xmlns:a16="http://schemas.microsoft.com/office/drawing/2014/main" val="1437575261"/>
                    </a:ext>
                  </a:extLst>
                </a:gridCol>
                <a:gridCol w="767779">
                  <a:extLst>
                    <a:ext uri="{9D8B030D-6E8A-4147-A177-3AD203B41FA5}">
                      <a16:colId xmlns:a16="http://schemas.microsoft.com/office/drawing/2014/main" val="3468996698"/>
                    </a:ext>
                  </a:extLst>
                </a:gridCol>
                <a:gridCol w="759524">
                  <a:extLst>
                    <a:ext uri="{9D8B030D-6E8A-4147-A177-3AD203B41FA5}">
                      <a16:colId xmlns:a16="http://schemas.microsoft.com/office/drawing/2014/main" val="4246703864"/>
                    </a:ext>
                  </a:extLst>
                </a:gridCol>
                <a:gridCol w="726501">
                  <a:extLst>
                    <a:ext uri="{9D8B030D-6E8A-4147-A177-3AD203B41FA5}">
                      <a16:colId xmlns:a16="http://schemas.microsoft.com/office/drawing/2014/main" val="2603245274"/>
                    </a:ext>
                  </a:extLst>
                </a:gridCol>
                <a:gridCol w="743012">
                  <a:extLst>
                    <a:ext uri="{9D8B030D-6E8A-4147-A177-3AD203B41FA5}">
                      <a16:colId xmlns:a16="http://schemas.microsoft.com/office/drawing/2014/main" val="2662482992"/>
                    </a:ext>
                  </a:extLst>
                </a:gridCol>
                <a:gridCol w="754708">
                  <a:extLst>
                    <a:ext uri="{9D8B030D-6E8A-4147-A177-3AD203B41FA5}">
                      <a16:colId xmlns:a16="http://schemas.microsoft.com/office/drawing/2014/main" val="1849844340"/>
                    </a:ext>
                  </a:extLst>
                </a:gridCol>
              </a:tblGrid>
              <a:tr h="584439">
                <a:tc>
                  <a:txBody>
                    <a:bodyPr/>
                    <a:lstStyle/>
                    <a:p>
                      <a:endParaRPr lang="en-US" sz="1400" dirty="0"/>
                    </a:p>
                  </a:txBody>
                  <a:tcPr anchor="ctr"/>
                </a:tc>
                <a:tc>
                  <a:txBody>
                    <a:bodyPr/>
                    <a:lstStyle/>
                    <a:p>
                      <a:pPr algn="ctr"/>
                      <a:r>
                        <a:rPr lang="en-US" sz="1400" dirty="0"/>
                        <a:t>10 State Total</a:t>
                      </a:r>
                    </a:p>
                  </a:txBody>
                  <a:tcPr anchor="ctr"/>
                </a:tc>
                <a:tc>
                  <a:txBody>
                    <a:bodyPr/>
                    <a:lstStyle/>
                    <a:p>
                      <a:pPr algn="ctr"/>
                      <a:endParaRPr lang="en-US" sz="1400" dirty="0"/>
                    </a:p>
                    <a:p>
                      <a:pPr algn="ctr"/>
                      <a:r>
                        <a:rPr lang="en-US" sz="1400" dirty="0"/>
                        <a:t>CA</a:t>
                      </a:r>
                    </a:p>
                  </a:txBody>
                  <a:tcPr anchor="ctr"/>
                </a:tc>
                <a:tc>
                  <a:txBody>
                    <a:bodyPr/>
                    <a:lstStyle/>
                    <a:p>
                      <a:pPr algn="ctr"/>
                      <a:endParaRPr lang="en-US" sz="1400" dirty="0"/>
                    </a:p>
                    <a:p>
                      <a:pPr algn="ctr"/>
                      <a:r>
                        <a:rPr lang="en-US" sz="1400" dirty="0"/>
                        <a:t>FL</a:t>
                      </a:r>
                    </a:p>
                  </a:txBody>
                  <a:tcPr anchor="ctr"/>
                </a:tc>
                <a:tc>
                  <a:txBody>
                    <a:bodyPr/>
                    <a:lstStyle/>
                    <a:p>
                      <a:pPr algn="ctr"/>
                      <a:endParaRPr lang="en-US" sz="1400" dirty="0"/>
                    </a:p>
                    <a:p>
                      <a:pPr algn="ctr"/>
                      <a:r>
                        <a:rPr lang="en-US" sz="1400" dirty="0"/>
                        <a:t>GA</a:t>
                      </a:r>
                    </a:p>
                  </a:txBody>
                  <a:tcPr anchor="ctr"/>
                </a:tc>
                <a:tc>
                  <a:txBody>
                    <a:bodyPr/>
                    <a:lstStyle/>
                    <a:p>
                      <a:pPr algn="ctr"/>
                      <a:endParaRPr lang="en-US" sz="1400" dirty="0"/>
                    </a:p>
                    <a:p>
                      <a:pPr algn="ctr"/>
                      <a:r>
                        <a:rPr lang="en-US" sz="1400" dirty="0"/>
                        <a:t>IL</a:t>
                      </a:r>
                    </a:p>
                  </a:txBody>
                  <a:tcPr anchor="ctr"/>
                </a:tc>
                <a:tc>
                  <a:txBody>
                    <a:bodyPr/>
                    <a:lstStyle/>
                    <a:p>
                      <a:pPr algn="ctr"/>
                      <a:endParaRPr lang="en-US" sz="1400" dirty="0"/>
                    </a:p>
                    <a:p>
                      <a:pPr algn="ctr"/>
                      <a:r>
                        <a:rPr lang="en-US" sz="1400" dirty="0"/>
                        <a:t>LA</a:t>
                      </a:r>
                    </a:p>
                  </a:txBody>
                  <a:tcPr anchor="ctr"/>
                </a:tc>
                <a:tc>
                  <a:txBody>
                    <a:bodyPr/>
                    <a:lstStyle/>
                    <a:p>
                      <a:pPr algn="ctr"/>
                      <a:endParaRPr lang="en-US" sz="1400" dirty="0"/>
                    </a:p>
                    <a:p>
                      <a:pPr algn="ctr"/>
                      <a:r>
                        <a:rPr lang="en-US" sz="1400" dirty="0"/>
                        <a:t>MI</a:t>
                      </a:r>
                    </a:p>
                  </a:txBody>
                  <a:tcPr anchor="ctr"/>
                </a:tc>
                <a:tc>
                  <a:txBody>
                    <a:bodyPr/>
                    <a:lstStyle/>
                    <a:p>
                      <a:pPr algn="ctr"/>
                      <a:endParaRPr lang="en-US" sz="1400" dirty="0"/>
                    </a:p>
                    <a:p>
                      <a:pPr algn="ctr"/>
                      <a:r>
                        <a:rPr lang="en-US" sz="1400" dirty="0"/>
                        <a:t>NJ</a:t>
                      </a:r>
                    </a:p>
                  </a:txBody>
                  <a:tcPr anchor="ctr"/>
                </a:tc>
                <a:tc>
                  <a:txBody>
                    <a:bodyPr/>
                    <a:lstStyle/>
                    <a:p>
                      <a:pPr algn="ctr"/>
                      <a:endParaRPr lang="en-US" sz="1400" dirty="0"/>
                    </a:p>
                    <a:p>
                      <a:pPr algn="ctr"/>
                      <a:r>
                        <a:rPr lang="en-US" sz="1400" dirty="0"/>
                        <a:t>NY</a:t>
                      </a:r>
                    </a:p>
                  </a:txBody>
                  <a:tcPr anchor="ctr"/>
                </a:tc>
                <a:tc>
                  <a:txBody>
                    <a:bodyPr/>
                    <a:lstStyle/>
                    <a:p>
                      <a:pPr algn="ctr"/>
                      <a:endParaRPr lang="en-US" sz="1400" dirty="0"/>
                    </a:p>
                    <a:p>
                      <a:pPr algn="ctr"/>
                      <a:r>
                        <a:rPr lang="en-US" sz="1400" dirty="0"/>
                        <a:t>TX</a:t>
                      </a:r>
                    </a:p>
                  </a:txBody>
                  <a:tcPr anchor="ctr"/>
                </a:tc>
                <a:tc>
                  <a:txBody>
                    <a:bodyPr/>
                    <a:lstStyle/>
                    <a:p>
                      <a:pPr algn="ctr"/>
                      <a:endParaRPr lang="en-US" sz="1400" dirty="0"/>
                    </a:p>
                    <a:p>
                      <a:pPr algn="ctr"/>
                      <a:r>
                        <a:rPr lang="en-US" sz="1400" dirty="0"/>
                        <a:t>WA</a:t>
                      </a:r>
                    </a:p>
                  </a:txBody>
                  <a:tcPr anchor="ctr"/>
                </a:tc>
                <a:extLst>
                  <a:ext uri="{0D108BD9-81ED-4DB2-BD59-A6C34878D82A}">
                    <a16:rowId xmlns:a16="http://schemas.microsoft.com/office/drawing/2014/main" val="1549212967"/>
                  </a:ext>
                </a:extLst>
              </a:tr>
              <a:tr h="693311">
                <a:tc>
                  <a:txBody>
                    <a:bodyPr/>
                    <a:lstStyle/>
                    <a:p>
                      <a:r>
                        <a:rPr lang="en-US" sz="1400" dirty="0"/>
                        <a:t>“I trust the news from my local broadcast stations’ website/app”</a:t>
                      </a:r>
                    </a:p>
                  </a:txBody>
                  <a:tcPr anchor="ctr"/>
                </a:tc>
                <a:tc>
                  <a:txBody>
                    <a:bodyPr/>
                    <a:lstStyle/>
                    <a:p>
                      <a:pPr algn="ctr"/>
                      <a:r>
                        <a:rPr lang="en-US" sz="1800" b="1" dirty="0">
                          <a:solidFill>
                            <a:srgbClr val="3333FF"/>
                          </a:solidFill>
                        </a:rPr>
                        <a:t>53%</a:t>
                      </a:r>
                    </a:p>
                  </a:txBody>
                  <a:tcPr anchor="ctr"/>
                </a:tc>
                <a:tc>
                  <a:txBody>
                    <a:bodyPr/>
                    <a:lstStyle/>
                    <a:p>
                      <a:pPr algn="ctr"/>
                      <a:r>
                        <a:rPr lang="en-US" sz="1800" b="0" dirty="0"/>
                        <a:t>52%</a:t>
                      </a:r>
                    </a:p>
                  </a:txBody>
                  <a:tcPr anchor="ctr"/>
                </a:tc>
                <a:tc>
                  <a:txBody>
                    <a:bodyPr/>
                    <a:lstStyle/>
                    <a:p>
                      <a:pPr algn="ctr"/>
                      <a:r>
                        <a:rPr lang="en-US" sz="1800" b="0" dirty="0"/>
                        <a:t>56%</a:t>
                      </a:r>
                    </a:p>
                  </a:txBody>
                  <a:tcPr anchor="ctr"/>
                </a:tc>
                <a:tc>
                  <a:txBody>
                    <a:bodyPr/>
                    <a:lstStyle/>
                    <a:p>
                      <a:pPr algn="ctr"/>
                      <a:r>
                        <a:rPr lang="en-US" sz="1800" b="0" dirty="0"/>
                        <a:t>52%</a:t>
                      </a:r>
                    </a:p>
                  </a:txBody>
                  <a:tcPr anchor="ctr"/>
                </a:tc>
                <a:tc>
                  <a:txBody>
                    <a:bodyPr/>
                    <a:lstStyle/>
                    <a:p>
                      <a:pPr algn="ctr"/>
                      <a:r>
                        <a:rPr lang="en-US" sz="1800" b="0" dirty="0"/>
                        <a:t>55%</a:t>
                      </a:r>
                    </a:p>
                  </a:txBody>
                  <a:tcPr anchor="ctr"/>
                </a:tc>
                <a:tc>
                  <a:txBody>
                    <a:bodyPr/>
                    <a:lstStyle/>
                    <a:p>
                      <a:pPr algn="ctr"/>
                      <a:r>
                        <a:rPr lang="en-US" sz="1800" b="0" dirty="0"/>
                        <a:t>56%</a:t>
                      </a:r>
                    </a:p>
                  </a:txBody>
                  <a:tcPr anchor="ctr"/>
                </a:tc>
                <a:tc>
                  <a:txBody>
                    <a:bodyPr/>
                    <a:lstStyle/>
                    <a:p>
                      <a:pPr algn="ctr"/>
                      <a:r>
                        <a:rPr lang="en-US" sz="1800" b="0" dirty="0"/>
                        <a:t>50%</a:t>
                      </a:r>
                    </a:p>
                  </a:txBody>
                  <a:tcPr anchor="ctr"/>
                </a:tc>
                <a:tc>
                  <a:txBody>
                    <a:bodyPr/>
                    <a:lstStyle/>
                    <a:p>
                      <a:pPr algn="ctr"/>
                      <a:r>
                        <a:rPr lang="en-US" sz="1800" b="0" dirty="0"/>
                        <a:t>49%</a:t>
                      </a:r>
                    </a:p>
                  </a:txBody>
                  <a:tcPr anchor="ctr"/>
                </a:tc>
                <a:tc>
                  <a:txBody>
                    <a:bodyPr/>
                    <a:lstStyle/>
                    <a:p>
                      <a:pPr algn="ctr"/>
                      <a:r>
                        <a:rPr lang="en-US" sz="1800" b="0" dirty="0"/>
                        <a:t>62%</a:t>
                      </a:r>
                    </a:p>
                  </a:txBody>
                  <a:tcPr anchor="ctr"/>
                </a:tc>
                <a:tc>
                  <a:txBody>
                    <a:bodyPr/>
                    <a:lstStyle/>
                    <a:p>
                      <a:pPr algn="ctr"/>
                      <a:r>
                        <a:rPr lang="en-US" sz="1800" b="0" dirty="0"/>
                        <a:t>52%</a:t>
                      </a:r>
                    </a:p>
                  </a:txBody>
                  <a:tcPr anchor="ctr"/>
                </a:tc>
                <a:tc>
                  <a:txBody>
                    <a:bodyPr/>
                    <a:lstStyle/>
                    <a:p>
                      <a:pPr algn="ctr"/>
                      <a:r>
                        <a:rPr lang="en-US" sz="1800" b="0" dirty="0"/>
                        <a:t>47%</a:t>
                      </a:r>
                    </a:p>
                  </a:txBody>
                  <a:tcPr anchor="ctr"/>
                </a:tc>
                <a:extLst>
                  <a:ext uri="{0D108BD9-81ED-4DB2-BD59-A6C34878D82A}">
                    <a16:rowId xmlns:a16="http://schemas.microsoft.com/office/drawing/2014/main" val="1162215603"/>
                  </a:ext>
                </a:extLst>
              </a:tr>
              <a:tr h="1370517">
                <a:tc>
                  <a:txBody>
                    <a:bodyPr/>
                    <a:lstStyle/>
                    <a:p>
                      <a:r>
                        <a:rPr lang="en-US" sz="1400" b="0" i="0" kern="1200" dirty="0">
                          <a:solidFill>
                            <a:schemeClr val="dk1"/>
                          </a:solidFill>
                          <a:effectLst/>
                          <a:latin typeface="+mn-lt"/>
                          <a:ea typeface="+mn-ea"/>
                          <a:cs typeface="+mn-cs"/>
                        </a:rPr>
                        <a:t>“I want to know the status of public/medical services, curfews, school closings, business closings, traffic conditions, public transit, local regulations”</a:t>
                      </a:r>
                      <a:endParaRPr lang="en-US" sz="1400" dirty="0"/>
                    </a:p>
                  </a:txBody>
                  <a:tcPr anchor="ctr"/>
                </a:tc>
                <a:tc>
                  <a:txBody>
                    <a:bodyPr/>
                    <a:lstStyle/>
                    <a:p>
                      <a:pPr algn="ctr"/>
                      <a:r>
                        <a:rPr lang="en-US" sz="1800" b="1" dirty="0">
                          <a:solidFill>
                            <a:srgbClr val="3333FF"/>
                          </a:solidFill>
                        </a:rPr>
                        <a:t>50%</a:t>
                      </a:r>
                    </a:p>
                  </a:txBody>
                  <a:tcPr anchor="ctr"/>
                </a:tc>
                <a:tc>
                  <a:txBody>
                    <a:bodyPr/>
                    <a:lstStyle/>
                    <a:p>
                      <a:pPr algn="ctr"/>
                      <a:r>
                        <a:rPr lang="en-US" sz="1800" b="0" dirty="0"/>
                        <a:t>48%</a:t>
                      </a:r>
                    </a:p>
                  </a:txBody>
                  <a:tcPr anchor="ctr"/>
                </a:tc>
                <a:tc>
                  <a:txBody>
                    <a:bodyPr/>
                    <a:lstStyle/>
                    <a:p>
                      <a:pPr algn="ctr"/>
                      <a:r>
                        <a:rPr lang="en-US" sz="1800" b="0" dirty="0"/>
                        <a:t>52%</a:t>
                      </a:r>
                    </a:p>
                  </a:txBody>
                  <a:tcPr anchor="ctr"/>
                </a:tc>
                <a:tc>
                  <a:txBody>
                    <a:bodyPr/>
                    <a:lstStyle/>
                    <a:p>
                      <a:pPr algn="ctr"/>
                      <a:r>
                        <a:rPr lang="en-US" sz="1800" b="0" dirty="0"/>
                        <a:t>48%</a:t>
                      </a:r>
                    </a:p>
                  </a:txBody>
                  <a:tcPr anchor="ctr"/>
                </a:tc>
                <a:tc>
                  <a:txBody>
                    <a:bodyPr/>
                    <a:lstStyle/>
                    <a:p>
                      <a:pPr algn="ctr"/>
                      <a:r>
                        <a:rPr lang="en-US" sz="1800" b="0" dirty="0"/>
                        <a:t>44%</a:t>
                      </a:r>
                    </a:p>
                  </a:txBody>
                  <a:tcPr anchor="ctr"/>
                </a:tc>
                <a:tc>
                  <a:txBody>
                    <a:bodyPr/>
                    <a:lstStyle/>
                    <a:p>
                      <a:pPr algn="ctr"/>
                      <a:r>
                        <a:rPr lang="en-US" sz="1800" b="0" dirty="0"/>
                        <a:t>58%</a:t>
                      </a:r>
                    </a:p>
                  </a:txBody>
                  <a:tcPr anchor="ctr"/>
                </a:tc>
                <a:tc>
                  <a:txBody>
                    <a:bodyPr/>
                    <a:lstStyle/>
                    <a:p>
                      <a:pPr algn="ctr"/>
                      <a:r>
                        <a:rPr lang="en-US" sz="1800" b="0" dirty="0"/>
                        <a:t>50%</a:t>
                      </a:r>
                    </a:p>
                  </a:txBody>
                  <a:tcPr anchor="ctr"/>
                </a:tc>
                <a:tc>
                  <a:txBody>
                    <a:bodyPr/>
                    <a:lstStyle/>
                    <a:p>
                      <a:pPr algn="ctr"/>
                      <a:r>
                        <a:rPr lang="en-US" sz="1800" b="0" dirty="0"/>
                        <a:t>50%</a:t>
                      </a:r>
                    </a:p>
                  </a:txBody>
                  <a:tcPr anchor="ctr"/>
                </a:tc>
                <a:tc>
                  <a:txBody>
                    <a:bodyPr/>
                    <a:lstStyle/>
                    <a:p>
                      <a:pPr algn="ctr"/>
                      <a:r>
                        <a:rPr lang="en-US" sz="1800" b="0" dirty="0"/>
                        <a:t>44%</a:t>
                      </a:r>
                    </a:p>
                  </a:txBody>
                  <a:tcPr anchor="ctr"/>
                </a:tc>
                <a:tc>
                  <a:txBody>
                    <a:bodyPr/>
                    <a:lstStyle/>
                    <a:p>
                      <a:pPr algn="ctr"/>
                      <a:r>
                        <a:rPr lang="en-US" sz="1800" b="0" dirty="0"/>
                        <a:t>52%</a:t>
                      </a:r>
                    </a:p>
                  </a:txBody>
                  <a:tcPr anchor="ctr"/>
                </a:tc>
                <a:tc>
                  <a:txBody>
                    <a:bodyPr/>
                    <a:lstStyle/>
                    <a:p>
                      <a:pPr algn="ctr"/>
                      <a:r>
                        <a:rPr lang="en-US" sz="1800" b="0" dirty="0"/>
                        <a:t>49%</a:t>
                      </a:r>
                    </a:p>
                  </a:txBody>
                  <a:tcPr anchor="ctr"/>
                </a:tc>
                <a:extLst>
                  <a:ext uri="{0D108BD9-81ED-4DB2-BD59-A6C34878D82A}">
                    <a16:rowId xmlns:a16="http://schemas.microsoft.com/office/drawing/2014/main" val="2811278457"/>
                  </a:ext>
                </a:extLst>
              </a:tr>
              <a:tr h="953191">
                <a:tc>
                  <a:txBody>
                    <a:bodyPr/>
                    <a:lstStyle/>
                    <a:p>
                      <a:r>
                        <a:rPr lang="en-US" sz="1400" b="0" i="0" kern="1200" dirty="0">
                          <a:solidFill>
                            <a:schemeClr val="dk1"/>
                          </a:solidFill>
                          <a:effectLst/>
                          <a:latin typeface="+mn-lt"/>
                          <a:ea typeface="+mn-ea"/>
                          <a:cs typeface="+mn-cs"/>
                        </a:rPr>
                        <a:t>“I like that I can get at the information I need on my timetable”</a:t>
                      </a:r>
                      <a:endParaRPr lang="en-US" sz="1400" dirty="0"/>
                    </a:p>
                  </a:txBody>
                  <a:tcPr anchor="ctr"/>
                </a:tc>
                <a:tc>
                  <a:txBody>
                    <a:bodyPr/>
                    <a:lstStyle/>
                    <a:p>
                      <a:pPr algn="ctr"/>
                      <a:r>
                        <a:rPr lang="en-US" sz="1800" b="1" dirty="0">
                          <a:solidFill>
                            <a:srgbClr val="3333FF"/>
                          </a:solidFill>
                        </a:rPr>
                        <a:t>46%</a:t>
                      </a:r>
                    </a:p>
                  </a:txBody>
                  <a:tcPr anchor="ctr"/>
                </a:tc>
                <a:tc>
                  <a:txBody>
                    <a:bodyPr/>
                    <a:lstStyle/>
                    <a:p>
                      <a:pPr algn="ctr"/>
                      <a:r>
                        <a:rPr lang="en-US" sz="1800" b="0" dirty="0"/>
                        <a:t>46%</a:t>
                      </a:r>
                    </a:p>
                  </a:txBody>
                  <a:tcPr anchor="ctr"/>
                </a:tc>
                <a:tc>
                  <a:txBody>
                    <a:bodyPr/>
                    <a:lstStyle/>
                    <a:p>
                      <a:pPr algn="ctr"/>
                      <a:r>
                        <a:rPr lang="en-US" sz="1800" b="0" dirty="0"/>
                        <a:t>48%</a:t>
                      </a:r>
                    </a:p>
                  </a:txBody>
                  <a:tcPr anchor="ctr"/>
                </a:tc>
                <a:tc>
                  <a:txBody>
                    <a:bodyPr/>
                    <a:lstStyle/>
                    <a:p>
                      <a:pPr algn="ctr"/>
                      <a:r>
                        <a:rPr lang="en-US" sz="1800" b="0" dirty="0"/>
                        <a:t>41%</a:t>
                      </a:r>
                    </a:p>
                  </a:txBody>
                  <a:tcPr anchor="ctr"/>
                </a:tc>
                <a:tc>
                  <a:txBody>
                    <a:bodyPr/>
                    <a:lstStyle/>
                    <a:p>
                      <a:pPr algn="ctr"/>
                      <a:r>
                        <a:rPr lang="en-US" sz="1800" b="0" dirty="0"/>
                        <a:t>45%</a:t>
                      </a:r>
                    </a:p>
                  </a:txBody>
                  <a:tcPr anchor="ctr"/>
                </a:tc>
                <a:tc>
                  <a:txBody>
                    <a:bodyPr/>
                    <a:lstStyle/>
                    <a:p>
                      <a:pPr algn="ctr"/>
                      <a:r>
                        <a:rPr lang="en-US" sz="1800" b="0" dirty="0"/>
                        <a:t>44%</a:t>
                      </a:r>
                    </a:p>
                  </a:txBody>
                  <a:tcPr anchor="ctr"/>
                </a:tc>
                <a:tc>
                  <a:txBody>
                    <a:bodyPr/>
                    <a:lstStyle/>
                    <a:p>
                      <a:pPr algn="ctr"/>
                      <a:r>
                        <a:rPr lang="en-US" sz="1800" b="0" dirty="0"/>
                        <a:t>50%</a:t>
                      </a:r>
                    </a:p>
                  </a:txBody>
                  <a:tcPr anchor="ctr"/>
                </a:tc>
                <a:tc>
                  <a:txBody>
                    <a:bodyPr/>
                    <a:lstStyle/>
                    <a:p>
                      <a:pPr algn="ctr"/>
                      <a:r>
                        <a:rPr lang="en-US" sz="1800" b="0" dirty="0"/>
                        <a:t>42%</a:t>
                      </a:r>
                    </a:p>
                  </a:txBody>
                  <a:tcPr anchor="ctr"/>
                </a:tc>
                <a:tc>
                  <a:txBody>
                    <a:bodyPr/>
                    <a:lstStyle/>
                    <a:p>
                      <a:pPr algn="ctr"/>
                      <a:r>
                        <a:rPr lang="en-US" sz="1800" b="0" dirty="0"/>
                        <a:t>49%</a:t>
                      </a:r>
                    </a:p>
                  </a:txBody>
                  <a:tcPr anchor="ctr"/>
                </a:tc>
                <a:tc>
                  <a:txBody>
                    <a:bodyPr/>
                    <a:lstStyle/>
                    <a:p>
                      <a:pPr algn="ctr"/>
                      <a:r>
                        <a:rPr lang="en-US" sz="1800" b="0" dirty="0"/>
                        <a:t>45%</a:t>
                      </a:r>
                    </a:p>
                  </a:txBody>
                  <a:tcPr anchor="ctr"/>
                </a:tc>
                <a:tc>
                  <a:txBody>
                    <a:bodyPr/>
                    <a:lstStyle/>
                    <a:p>
                      <a:pPr algn="ctr"/>
                      <a:r>
                        <a:rPr lang="en-US" sz="1800" b="0" dirty="0"/>
                        <a:t>43%</a:t>
                      </a:r>
                    </a:p>
                  </a:txBody>
                  <a:tcPr anchor="ctr"/>
                </a:tc>
                <a:extLst>
                  <a:ext uri="{0D108BD9-81ED-4DB2-BD59-A6C34878D82A}">
                    <a16:rowId xmlns:a16="http://schemas.microsoft.com/office/drawing/2014/main" val="2459785750"/>
                  </a:ext>
                </a:extLst>
              </a:tr>
              <a:tr h="953191">
                <a:tc>
                  <a:txBody>
                    <a:bodyPr/>
                    <a:lstStyle/>
                    <a:p>
                      <a:r>
                        <a:rPr lang="en-US" sz="1400" b="0" i="0" kern="1200" dirty="0">
                          <a:solidFill>
                            <a:schemeClr val="dk1"/>
                          </a:solidFill>
                          <a:effectLst/>
                          <a:latin typeface="+mn-lt"/>
                          <a:ea typeface="+mn-ea"/>
                          <a:cs typeface="+mn-cs"/>
                        </a:rPr>
                        <a:t>“I like that they are constantly updating and giving me the latest information”</a:t>
                      </a:r>
                      <a:endParaRPr lang="en-US" sz="1400" dirty="0"/>
                    </a:p>
                  </a:txBody>
                  <a:tcPr anchor="ctr"/>
                </a:tc>
                <a:tc>
                  <a:txBody>
                    <a:bodyPr/>
                    <a:lstStyle/>
                    <a:p>
                      <a:pPr algn="ctr"/>
                      <a:r>
                        <a:rPr lang="en-US" sz="1800" b="1" dirty="0">
                          <a:solidFill>
                            <a:srgbClr val="3333FF"/>
                          </a:solidFill>
                        </a:rPr>
                        <a:t>40%</a:t>
                      </a:r>
                    </a:p>
                  </a:txBody>
                  <a:tcPr anchor="ctr"/>
                </a:tc>
                <a:tc>
                  <a:txBody>
                    <a:bodyPr/>
                    <a:lstStyle/>
                    <a:p>
                      <a:pPr algn="ctr"/>
                      <a:r>
                        <a:rPr lang="en-US" sz="1800" b="0" dirty="0"/>
                        <a:t>30%</a:t>
                      </a:r>
                    </a:p>
                  </a:txBody>
                  <a:tcPr anchor="ctr"/>
                </a:tc>
                <a:tc>
                  <a:txBody>
                    <a:bodyPr/>
                    <a:lstStyle/>
                    <a:p>
                      <a:pPr algn="ctr"/>
                      <a:r>
                        <a:rPr lang="en-US" sz="1800" b="0" dirty="0"/>
                        <a:t>41%</a:t>
                      </a:r>
                    </a:p>
                  </a:txBody>
                  <a:tcPr anchor="ctr"/>
                </a:tc>
                <a:tc>
                  <a:txBody>
                    <a:bodyPr/>
                    <a:lstStyle/>
                    <a:p>
                      <a:pPr algn="ctr"/>
                      <a:r>
                        <a:rPr lang="en-US" sz="1800" b="0" dirty="0"/>
                        <a:t>42%</a:t>
                      </a:r>
                    </a:p>
                  </a:txBody>
                  <a:tcPr anchor="ctr"/>
                </a:tc>
                <a:tc>
                  <a:txBody>
                    <a:bodyPr/>
                    <a:lstStyle/>
                    <a:p>
                      <a:pPr algn="ctr"/>
                      <a:r>
                        <a:rPr lang="en-US" sz="1800" b="0" dirty="0"/>
                        <a:t>48%</a:t>
                      </a:r>
                    </a:p>
                  </a:txBody>
                  <a:tcPr anchor="ctr"/>
                </a:tc>
                <a:tc>
                  <a:txBody>
                    <a:bodyPr/>
                    <a:lstStyle/>
                    <a:p>
                      <a:pPr algn="ctr"/>
                      <a:r>
                        <a:rPr lang="en-US" sz="1800" b="0" dirty="0"/>
                        <a:t>42%</a:t>
                      </a:r>
                    </a:p>
                  </a:txBody>
                  <a:tcPr anchor="ctr"/>
                </a:tc>
                <a:tc>
                  <a:txBody>
                    <a:bodyPr/>
                    <a:lstStyle/>
                    <a:p>
                      <a:pPr algn="ctr"/>
                      <a:r>
                        <a:rPr lang="en-US" sz="1800" b="0" dirty="0"/>
                        <a:t>45%</a:t>
                      </a:r>
                    </a:p>
                  </a:txBody>
                  <a:tcPr anchor="ctr"/>
                </a:tc>
                <a:tc>
                  <a:txBody>
                    <a:bodyPr/>
                    <a:lstStyle/>
                    <a:p>
                      <a:pPr algn="ctr"/>
                      <a:r>
                        <a:rPr lang="en-US" sz="1800" b="0" dirty="0"/>
                        <a:t>42%</a:t>
                      </a:r>
                    </a:p>
                  </a:txBody>
                  <a:tcPr anchor="ctr"/>
                </a:tc>
                <a:tc>
                  <a:txBody>
                    <a:bodyPr/>
                    <a:lstStyle/>
                    <a:p>
                      <a:pPr algn="ctr"/>
                      <a:r>
                        <a:rPr lang="en-US" sz="1800" b="0" dirty="0"/>
                        <a:t>36%</a:t>
                      </a:r>
                    </a:p>
                  </a:txBody>
                  <a:tcPr anchor="ctr"/>
                </a:tc>
                <a:tc>
                  <a:txBody>
                    <a:bodyPr/>
                    <a:lstStyle/>
                    <a:p>
                      <a:pPr algn="ctr"/>
                      <a:r>
                        <a:rPr lang="en-US" sz="1800" b="0" dirty="0"/>
                        <a:t>40%</a:t>
                      </a:r>
                    </a:p>
                  </a:txBody>
                  <a:tcPr anchor="ctr"/>
                </a:tc>
                <a:tc>
                  <a:txBody>
                    <a:bodyPr/>
                    <a:lstStyle/>
                    <a:p>
                      <a:pPr algn="ctr"/>
                      <a:r>
                        <a:rPr lang="en-US" sz="1800" b="0" dirty="0"/>
                        <a:t>35%</a:t>
                      </a:r>
                    </a:p>
                  </a:txBody>
                  <a:tcPr anchor="ctr"/>
                </a:tc>
                <a:extLst>
                  <a:ext uri="{0D108BD9-81ED-4DB2-BD59-A6C34878D82A}">
                    <a16:rowId xmlns:a16="http://schemas.microsoft.com/office/drawing/2014/main" val="3648830353"/>
                  </a:ext>
                </a:extLst>
              </a:tr>
            </a:tbl>
          </a:graphicData>
        </a:graphic>
      </p:graphicFrame>
      <p:sp>
        <p:nvSpPr>
          <p:cNvPr id="3" name="Slide Number Placeholder 2"/>
          <p:cNvSpPr>
            <a:spLocks noGrp="1"/>
          </p:cNvSpPr>
          <p:nvPr>
            <p:ph type="sldNum" sz="quarter" idx="12"/>
          </p:nvPr>
        </p:nvSpPr>
        <p:spPr/>
        <p:txBody>
          <a:bodyPr/>
          <a:lstStyle/>
          <a:p>
            <a:fld id="{CCDEFDE6-E0D7-4837-9BAC-C5447762A0EF}" type="slidenum">
              <a:rPr lang="en-US" smtClean="0"/>
              <a:t>23</a:t>
            </a:fld>
            <a:endParaRPr lang="en-US"/>
          </a:p>
        </p:txBody>
      </p:sp>
    </p:spTree>
    <p:extLst>
      <p:ext uri="{BB962C8B-B14F-4D97-AF65-F5344CB8AC3E}">
        <p14:creationId xmlns:p14="http://schemas.microsoft.com/office/powerpoint/2010/main" val="2743490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54D31E0-E490-4BDA-95B0-22CC477CC9BE}"/>
              </a:ext>
            </a:extLst>
          </p:cNvPr>
          <p:cNvSpPr>
            <a:spLocks noGrp="1"/>
          </p:cNvSpPr>
          <p:nvPr>
            <p:ph type="ctrTitle"/>
          </p:nvPr>
        </p:nvSpPr>
        <p:spPr>
          <a:xfrm>
            <a:off x="381000" y="1290815"/>
            <a:ext cx="11425813" cy="1615827"/>
          </a:xfrm>
        </p:spPr>
        <p:txBody>
          <a:bodyPr/>
          <a:lstStyle/>
          <a:p>
            <a:r>
              <a:rPr lang="en-US" dirty="0"/>
              <a:t>African Americans</a:t>
            </a:r>
            <a:br>
              <a:rPr lang="en-US" dirty="0"/>
            </a:br>
            <a:r>
              <a:rPr lang="en-US" dirty="0"/>
              <a:t>Hispanic</a:t>
            </a:r>
          </a:p>
        </p:txBody>
      </p:sp>
    </p:spTree>
    <p:extLst>
      <p:ext uri="{BB962C8B-B14F-4D97-AF65-F5344CB8AC3E}">
        <p14:creationId xmlns:p14="http://schemas.microsoft.com/office/powerpoint/2010/main" val="318364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444F-8A62-A742-BF1F-367D14B5D02C}"/>
              </a:ext>
            </a:extLst>
          </p:cNvPr>
          <p:cNvSpPr>
            <a:spLocks noGrp="1"/>
          </p:cNvSpPr>
          <p:nvPr>
            <p:ph type="title"/>
          </p:nvPr>
        </p:nvSpPr>
        <p:spPr>
          <a:xfrm>
            <a:off x="381000" y="255012"/>
            <a:ext cx="11430000" cy="1200329"/>
          </a:xfrm>
        </p:spPr>
        <p:txBody>
          <a:bodyPr/>
          <a:lstStyle/>
          <a:p>
            <a:r>
              <a:rPr lang="en-US" dirty="0"/>
              <a:t>Broadcast TV Has The Highest Reach Among African Americans</a:t>
            </a:r>
          </a:p>
        </p:txBody>
      </p:sp>
      <p:graphicFrame>
        <p:nvGraphicFramePr>
          <p:cNvPr id="5" name="Chart 4">
            <a:extLst>
              <a:ext uri="{FF2B5EF4-FFF2-40B4-BE49-F238E27FC236}">
                <a16:creationId xmlns:a16="http://schemas.microsoft.com/office/drawing/2014/main" id="{84A9B7AC-743E-3342-A4C1-CEFCDF88AECA}"/>
              </a:ext>
            </a:extLst>
          </p:cNvPr>
          <p:cNvGraphicFramePr/>
          <p:nvPr/>
        </p:nvGraphicFramePr>
        <p:xfrm>
          <a:off x="513340" y="1369643"/>
          <a:ext cx="11201400" cy="47694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873CFDE5-5B3D-DA46-9D0E-86AB628A48A5}"/>
              </a:ext>
            </a:extLst>
          </p:cNvPr>
          <p:cNvSpPr>
            <a:spLocks noGrp="1"/>
          </p:cNvSpPr>
          <p:nvPr>
            <p:ph type="body" sz="quarter" idx="13"/>
          </p:nvPr>
        </p:nvSpPr>
        <p:spPr>
          <a:xfrm>
            <a:off x="380999" y="6558530"/>
            <a:ext cx="9814249" cy="246221"/>
          </a:xfrm>
        </p:spPr>
        <p:txBody>
          <a:bodyPr anchor="b">
            <a:noAutofit/>
          </a:bodyPr>
          <a:lstStyle/>
          <a:p>
            <a:pPr>
              <a:lnSpc>
                <a:spcPct val="100000"/>
              </a:lnSpc>
            </a:pPr>
            <a:r>
              <a:rPr lang="en-US" dirty="0"/>
              <a:t>Source: TVB/Dynata African American Coronavirus Survey April 2020 P18+ N = 1465</a:t>
            </a:r>
            <a:br>
              <a:rPr lang="en-US" dirty="0"/>
            </a:br>
            <a:r>
              <a:rPr lang="en-US" dirty="0"/>
              <a:t>Q: Did you see/hear this source in the last 24 hours? (digital media comprised of computer/tablet/smartphone)</a:t>
            </a:r>
          </a:p>
        </p:txBody>
      </p:sp>
    </p:spTree>
    <p:extLst>
      <p:ext uri="{BB962C8B-B14F-4D97-AF65-F5344CB8AC3E}">
        <p14:creationId xmlns:p14="http://schemas.microsoft.com/office/powerpoint/2010/main" val="30270416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CFFFA-2ADC-4B42-8285-164E4F696EC4}"/>
              </a:ext>
            </a:extLst>
          </p:cNvPr>
          <p:cNvSpPr>
            <a:spLocks noGrp="1"/>
          </p:cNvSpPr>
          <p:nvPr>
            <p:ph type="title"/>
          </p:nvPr>
        </p:nvSpPr>
        <p:spPr>
          <a:xfrm>
            <a:off x="381000" y="255012"/>
            <a:ext cx="11430000" cy="1200329"/>
          </a:xfrm>
        </p:spPr>
        <p:txBody>
          <a:bodyPr/>
          <a:lstStyle/>
          <a:p>
            <a:r>
              <a:rPr lang="en-US" dirty="0"/>
              <a:t>Which Source Do You Feel Gives You The Best Information &amp; Updates On The Coronavirus?</a:t>
            </a:r>
          </a:p>
        </p:txBody>
      </p:sp>
      <p:graphicFrame>
        <p:nvGraphicFramePr>
          <p:cNvPr id="5" name="Chart 4">
            <a:extLst>
              <a:ext uri="{FF2B5EF4-FFF2-40B4-BE49-F238E27FC236}">
                <a16:creationId xmlns:a16="http://schemas.microsoft.com/office/drawing/2014/main" id="{7AA25491-8DD2-6547-8CB5-68D59E8A0DCC}"/>
              </a:ext>
            </a:extLst>
          </p:cNvPr>
          <p:cNvGraphicFramePr/>
          <p:nvPr/>
        </p:nvGraphicFramePr>
        <p:xfrm>
          <a:off x="615462" y="1565031"/>
          <a:ext cx="11099278" cy="457408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2497AFBC-0C68-324F-8E04-580D48021C7D}"/>
              </a:ext>
            </a:extLst>
          </p:cNvPr>
          <p:cNvSpPr>
            <a:spLocks noGrp="1"/>
          </p:cNvSpPr>
          <p:nvPr>
            <p:ph type="body" sz="quarter" idx="13"/>
          </p:nvPr>
        </p:nvSpPr>
        <p:spPr>
          <a:xfrm>
            <a:off x="380999" y="6285054"/>
            <a:ext cx="9814249" cy="534688"/>
          </a:xfrm>
        </p:spPr>
        <p:txBody>
          <a:bodyPr anchor="b">
            <a:noAutofit/>
          </a:bodyPr>
          <a:lstStyle/>
          <a:p>
            <a:r>
              <a:rPr lang="en-US" dirty="0"/>
              <a:t>Source: TVB/Dynata African American Coronavirus Survey April 2020 P18+ N = 1465</a:t>
            </a:r>
            <a:br>
              <a:rPr lang="en-US" dirty="0"/>
            </a:br>
            <a:r>
              <a:rPr lang="en-US" dirty="0"/>
              <a:t>Q8: Which source do you feel gives you the best information &amp; updates on the Coronavirus as it pertains to preventive procedures, closures, cancellations, and local regulations? Respondents could select up to two choices.</a:t>
            </a:r>
          </a:p>
        </p:txBody>
      </p:sp>
      <p:sp>
        <p:nvSpPr>
          <p:cNvPr id="4" name="TextBox 3">
            <a:extLst>
              <a:ext uri="{FF2B5EF4-FFF2-40B4-BE49-F238E27FC236}">
                <a16:creationId xmlns:a16="http://schemas.microsoft.com/office/drawing/2014/main" id="{81BC7F37-B369-460F-AE06-B24EF59F2E9C}"/>
              </a:ext>
            </a:extLst>
          </p:cNvPr>
          <p:cNvSpPr txBox="1"/>
          <p:nvPr/>
        </p:nvSpPr>
        <p:spPr>
          <a:xfrm>
            <a:off x="8370277" y="4137556"/>
            <a:ext cx="2104292" cy="584775"/>
          </a:xfrm>
          <a:prstGeom prst="rect">
            <a:avLst/>
          </a:prstGeom>
          <a:noFill/>
        </p:spPr>
        <p:txBody>
          <a:bodyPr wrap="square" rtlCol="0">
            <a:spAutoFit/>
          </a:bodyPr>
          <a:lstStyle/>
          <a:p>
            <a:pPr algn="ctr"/>
            <a:r>
              <a:rPr lang="en-US" sz="1600" b="1" dirty="0"/>
              <a:t>% African Americans 18+</a:t>
            </a:r>
          </a:p>
        </p:txBody>
      </p:sp>
    </p:spTree>
    <p:extLst>
      <p:ext uri="{BB962C8B-B14F-4D97-AF65-F5344CB8AC3E}">
        <p14:creationId xmlns:p14="http://schemas.microsoft.com/office/powerpoint/2010/main" val="1361726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444F-8A62-A742-BF1F-367D14B5D02C}"/>
              </a:ext>
            </a:extLst>
          </p:cNvPr>
          <p:cNvSpPr>
            <a:spLocks noGrp="1"/>
          </p:cNvSpPr>
          <p:nvPr>
            <p:ph type="title"/>
          </p:nvPr>
        </p:nvSpPr>
        <p:spPr>
          <a:xfrm>
            <a:off x="381000" y="255012"/>
            <a:ext cx="11430000" cy="1200329"/>
          </a:xfrm>
        </p:spPr>
        <p:txBody>
          <a:bodyPr/>
          <a:lstStyle/>
          <a:p>
            <a:r>
              <a:rPr lang="en-US" dirty="0"/>
              <a:t>Broadcast TV Has The Highest Reach Among Hispanics</a:t>
            </a:r>
          </a:p>
        </p:txBody>
      </p:sp>
      <p:graphicFrame>
        <p:nvGraphicFramePr>
          <p:cNvPr id="5" name="Chart 4">
            <a:extLst>
              <a:ext uri="{FF2B5EF4-FFF2-40B4-BE49-F238E27FC236}">
                <a16:creationId xmlns:a16="http://schemas.microsoft.com/office/drawing/2014/main" id="{84A9B7AC-743E-3342-A4C1-CEFCDF88AECA}"/>
              </a:ext>
            </a:extLst>
          </p:cNvPr>
          <p:cNvGraphicFramePr/>
          <p:nvPr/>
        </p:nvGraphicFramePr>
        <p:xfrm>
          <a:off x="513340" y="1369643"/>
          <a:ext cx="11201400" cy="47694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873CFDE5-5B3D-DA46-9D0E-86AB628A48A5}"/>
              </a:ext>
            </a:extLst>
          </p:cNvPr>
          <p:cNvSpPr>
            <a:spLocks noGrp="1"/>
          </p:cNvSpPr>
          <p:nvPr>
            <p:ph type="body" sz="quarter" idx="13"/>
          </p:nvPr>
        </p:nvSpPr>
        <p:spPr>
          <a:xfrm>
            <a:off x="380999" y="6558530"/>
            <a:ext cx="9814249" cy="246221"/>
          </a:xfrm>
        </p:spPr>
        <p:txBody>
          <a:bodyPr anchor="b">
            <a:noAutofit/>
          </a:bodyPr>
          <a:lstStyle/>
          <a:p>
            <a:pPr>
              <a:lnSpc>
                <a:spcPct val="100000"/>
              </a:lnSpc>
            </a:pPr>
            <a:r>
              <a:rPr lang="en-US" dirty="0"/>
              <a:t>Source: TVB/Dynata 10 State Hispanic Coronavirus Media Usage Study April 2020 P18+ N = 1634 </a:t>
            </a:r>
          </a:p>
          <a:p>
            <a:pPr>
              <a:lnSpc>
                <a:spcPct val="100000"/>
              </a:lnSpc>
            </a:pPr>
            <a:r>
              <a:rPr lang="en-US" dirty="0"/>
              <a:t>Q: Did you see/hear this source in the last 24 hours? (digital media comprised of computer/tablet/smartphone)</a:t>
            </a:r>
          </a:p>
        </p:txBody>
      </p:sp>
      <p:sp>
        <p:nvSpPr>
          <p:cNvPr id="3" name="Slide Number Placeholder 2"/>
          <p:cNvSpPr>
            <a:spLocks noGrp="1"/>
          </p:cNvSpPr>
          <p:nvPr>
            <p:ph type="sldNum" sz="quarter" idx="12"/>
          </p:nvPr>
        </p:nvSpPr>
        <p:spPr/>
        <p:txBody>
          <a:bodyPr/>
          <a:lstStyle/>
          <a:p>
            <a:fld id="{CCDEFDE6-E0D7-4837-9BAC-C5447762A0EF}" type="slidenum">
              <a:rPr lang="en-US" smtClean="0"/>
              <a:t>27</a:t>
            </a:fld>
            <a:endParaRPr lang="en-US"/>
          </a:p>
        </p:txBody>
      </p:sp>
    </p:spTree>
    <p:extLst>
      <p:ext uri="{BB962C8B-B14F-4D97-AF65-F5344CB8AC3E}">
        <p14:creationId xmlns:p14="http://schemas.microsoft.com/office/powerpoint/2010/main" val="21776964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CFFFA-2ADC-4B42-8285-164E4F696EC4}"/>
              </a:ext>
            </a:extLst>
          </p:cNvPr>
          <p:cNvSpPr>
            <a:spLocks noGrp="1"/>
          </p:cNvSpPr>
          <p:nvPr>
            <p:ph type="title"/>
          </p:nvPr>
        </p:nvSpPr>
        <p:spPr>
          <a:xfrm>
            <a:off x="381000" y="255012"/>
            <a:ext cx="11430000" cy="1200329"/>
          </a:xfrm>
        </p:spPr>
        <p:txBody>
          <a:bodyPr/>
          <a:lstStyle/>
          <a:p>
            <a:r>
              <a:rPr lang="en-US" dirty="0"/>
              <a:t>Which Source Do You Feel Gives You The Best Information &amp; Updates On The Coronavirus?</a:t>
            </a:r>
          </a:p>
        </p:txBody>
      </p:sp>
      <p:graphicFrame>
        <p:nvGraphicFramePr>
          <p:cNvPr id="5" name="Chart 4">
            <a:extLst>
              <a:ext uri="{FF2B5EF4-FFF2-40B4-BE49-F238E27FC236}">
                <a16:creationId xmlns:a16="http://schemas.microsoft.com/office/drawing/2014/main" id="{7AA25491-8DD2-6547-8CB5-68D59E8A0DCC}"/>
              </a:ext>
            </a:extLst>
          </p:cNvPr>
          <p:cNvGraphicFramePr/>
          <p:nvPr/>
        </p:nvGraphicFramePr>
        <p:xfrm>
          <a:off x="513340" y="1369643"/>
          <a:ext cx="11201400" cy="476947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4">
            <a:extLst>
              <a:ext uri="{FF2B5EF4-FFF2-40B4-BE49-F238E27FC236}">
                <a16:creationId xmlns:a16="http://schemas.microsoft.com/office/drawing/2014/main" id="{2497AFBC-0C68-324F-8E04-580D48021C7D}"/>
              </a:ext>
            </a:extLst>
          </p:cNvPr>
          <p:cNvSpPr>
            <a:spLocks noGrp="1"/>
          </p:cNvSpPr>
          <p:nvPr>
            <p:ph type="body" sz="quarter" idx="13"/>
          </p:nvPr>
        </p:nvSpPr>
        <p:spPr>
          <a:xfrm>
            <a:off x="380999" y="6356350"/>
            <a:ext cx="9814249" cy="463391"/>
          </a:xfrm>
        </p:spPr>
        <p:txBody>
          <a:bodyPr anchor="b">
            <a:noAutofit/>
          </a:bodyPr>
          <a:lstStyle/>
          <a:p>
            <a:pPr>
              <a:lnSpc>
                <a:spcPct val="100000"/>
              </a:lnSpc>
            </a:pPr>
            <a:r>
              <a:rPr lang="en-US" dirty="0"/>
              <a:t>Source: TVB/Dynata 10 State Hispanic Coronavirus Media Usage Study April 2020 P18+ N = 1634; </a:t>
            </a:r>
            <a:br>
              <a:rPr lang="en-US" dirty="0"/>
            </a:br>
            <a:r>
              <a:rPr lang="en-US" dirty="0"/>
              <a:t>Q8: Which source do you feel gives you the best information &amp; updates on the Coronavirus as it pertains to preventive procedures, closures, cancellations, and local regulations? Respondents could select up to two choices.</a:t>
            </a:r>
          </a:p>
        </p:txBody>
      </p:sp>
      <p:sp>
        <p:nvSpPr>
          <p:cNvPr id="3" name="Slide Number Placeholder 2"/>
          <p:cNvSpPr>
            <a:spLocks noGrp="1"/>
          </p:cNvSpPr>
          <p:nvPr>
            <p:ph type="sldNum" sz="quarter" idx="12"/>
          </p:nvPr>
        </p:nvSpPr>
        <p:spPr/>
        <p:txBody>
          <a:bodyPr/>
          <a:lstStyle/>
          <a:p>
            <a:fld id="{CCDEFDE6-E0D7-4837-9BAC-C5447762A0EF}" type="slidenum">
              <a:rPr lang="en-US" smtClean="0"/>
              <a:t>28</a:t>
            </a:fld>
            <a:endParaRPr lang="en-US"/>
          </a:p>
        </p:txBody>
      </p:sp>
      <p:sp>
        <p:nvSpPr>
          <p:cNvPr id="7" name="TextBox 6">
            <a:extLst>
              <a:ext uri="{FF2B5EF4-FFF2-40B4-BE49-F238E27FC236}">
                <a16:creationId xmlns:a16="http://schemas.microsoft.com/office/drawing/2014/main" id="{23E9E8BD-DD54-4770-9157-9BF529D0E057}"/>
              </a:ext>
            </a:extLst>
          </p:cNvPr>
          <p:cNvSpPr txBox="1"/>
          <p:nvPr/>
        </p:nvSpPr>
        <p:spPr>
          <a:xfrm>
            <a:off x="8370277" y="4137556"/>
            <a:ext cx="2104292" cy="338554"/>
          </a:xfrm>
          <a:prstGeom prst="rect">
            <a:avLst/>
          </a:prstGeom>
          <a:noFill/>
        </p:spPr>
        <p:txBody>
          <a:bodyPr wrap="square" rtlCol="0">
            <a:spAutoFit/>
          </a:bodyPr>
          <a:lstStyle/>
          <a:p>
            <a:pPr algn="ctr"/>
            <a:r>
              <a:rPr lang="en-US" sz="1600" b="1" dirty="0"/>
              <a:t>% Hispanic 18+ </a:t>
            </a:r>
          </a:p>
        </p:txBody>
      </p:sp>
    </p:spTree>
    <p:extLst>
      <p:ext uri="{BB962C8B-B14F-4D97-AF65-F5344CB8AC3E}">
        <p14:creationId xmlns:p14="http://schemas.microsoft.com/office/powerpoint/2010/main" val="1118631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1223-7090-45E4-ACE1-2FE7E4D837FD}"/>
              </a:ext>
            </a:extLst>
          </p:cNvPr>
          <p:cNvSpPr>
            <a:spLocks noGrp="1"/>
          </p:cNvSpPr>
          <p:nvPr>
            <p:ph type="title"/>
          </p:nvPr>
        </p:nvSpPr>
        <p:spPr/>
        <p:txBody>
          <a:bodyPr/>
          <a:lstStyle/>
          <a:p>
            <a:r>
              <a:rPr lang="en-US" dirty="0"/>
              <a:t>Coronavirus Survey Key Findings</a:t>
            </a:r>
          </a:p>
        </p:txBody>
      </p:sp>
      <p:sp>
        <p:nvSpPr>
          <p:cNvPr id="3" name="Content Placeholder 2">
            <a:extLst>
              <a:ext uri="{FF2B5EF4-FFF2-40B4-BE49-F238E27FC236}">
                <a16:creationId xmlns:a16="http://schemas.microsoft.com/office/drawing/2014/main" id="{49D5B211-09CB-4EEB-B7ED-CCA6DD48E71D}"/>
              </a:ext>
            </a:extLst>
          </p:cNvPr>
          <p:cNvSpPr>
            <a:spLocks noGrp="1"/>
          </p:cNvSpPr>
          <p:nvPr>
            <p:ph idx="1"/>
          </p:nvPr>
        </p:nvSpPr>
        <p:spPr>
          <a:xfrm>
            <a:off x="381000" y="1453177"/>
            <a:ext cx="11430000" cy="4351338"/>
          </a:xfrm>
        </p:spPr>
        <p:txBody>
          <a:bodyPr>
            <a:normAutofit fontScale="85000" lnSpcReduction="20000"/>
          </a:bodyPr>
          <a:lstStyle/>
          <a:p>
            <a:r>
              <a:rPr lang="en-US" sz="2400" dirty="0"/>
              <a:t>Over two-thirds of respondents noted that the virus has had quite a bit/dramatic impact on their lives, with most respondents staying home</a:t>
            </a:r>
          </a:p>
          <a:p>
            <a:pPr lvl="1"/>
            <a:r>
              <a:rPr lang="en-US" sz="1900" dirty="0"/>
              <a:t>The virus is also more heavily impacting city/urban areas compared to s</a:t>
            </a:r>
            <a:r>
              <a:rPr lang="en-US" sz="2100" dirty="0"/>
              <a:t>uburban and rural areas.</a:t>
            </a:r>
          </a:p>
          <a:p>
            <a:pPr lvl="1"/>
            <a:r>
              <a:rPr lang="en-US" sz="1900" dirty="0"/>
              <a:t>P18-54 are feeling slightly more impacted by the virus than P55+</a:t>
            </a:r>
          </a:p>
          <a:p>
            <a:pPr lvl="1"/>
            <a:endParaRPr lang="en-US" sz="2000" dirty="0"/>
          </a:p>
          <a:p>
            <a:r>
              <a:rPr lang="en-US" sz="2400" dirty="0"/>
              <a:t>Among adults 18+, Broadcast TV has the highest reach (81%) among the different platforms measured including cable TV, social media, and government websites</a:t>
            </a:r>
          </a:p>
          <a:p>
            <a:pPr lvl="1"/>
            <a:r>
              <a:rPr lang="en-US" sz="1900" dirty="0"/>
              <a:t>This is also true for P18-34, P25-54, and P35+ as well as in city/urban, suburban, and rural areas, African American and Hispanic</a:t>
            </a:r>
          </a:p>
          <a:p>
            <a:endParaRPr lang="en-US" sz="2400" dirty="0"/>
          </a:p>
          <a:p>
            <a:r>
              <a:rPr lang="en-US" sz="2400" dirty="0"/>
              <a:t>Local broadcast TV news is #1 for trust among total P18+, P25-54, P35+, city/urban, suburban, and rural adults as well.</a:t>
            </a:r>
          </a:p>
          <a:p>
            <a:endParaRPr lang="en-US" sz="2400" dirty="0"/>
          </a:p>
          <a:p>
            <a:r>
              <a:rPr lang="en-US" sz="2400" dirty="0"/>
              <a:t>Respondents felt that broadcast TV news gave them the best information &amp; updates pertaining to the Coronavirus.</a:t>
            </a:r>
          </a:p>
          <a:p>
            <a:pPr marL="0" indent="0">
              <a:buNone/>
            </a:pPr>
            <a:endParaRPr lang="en-US" sz="2400" dirty="0"/>
          </a:p>
          <a:p>
            <a:endParaRPr lang="en-US" sz="2400" dirty="0"/>
          </a:p>
          <a:p>
            <a:pPr marL="0" indent="0">
              <a:buNone/>
            </a:pPr>
            <a:endParaRPr lang="en-US" sz="2400" dirty="0"/>
          </a:p>
          <a:p>
            <a:endParaRPr lang="en-US" sz="2400" dirty="0"/>
          </a:p>
          <a:p>
            <a:endParaRPr lang="en-US" sz="2400" dirty="0"/>
          </a:p>
          <a:p>
            <a:endParaRPr lang="en-US" sz="2400" dirty="0"/>
          </a:p>
          <a:p>
            <a:endParaRPr lang="en-US" sz="2400" dirty="0"/>
          </a:p>
          <a:p>
            <a:endParaRPr lang="en-US" sz="2800" dirty="0"/>
          </a:p>
          <a:p>
            <a:endParaRPr lang="en-US" sz="2400" dirty="0"/>
          </a:p>
          <a:p>
            <a:pPr lvl="1"/>
            <a:endParaRPr lang="en-US" sz="2000" dirty="0"/>
          </a:p>
        </p:txBody>
      </p:sp>
    </p:spTree>
    <p:extLst>
      <p:ext uri="{BB962C8B-B14F-4D97-AF65-F5344CB8AC3E}">
        <p14:creationId xmlns:p14="http://schemas.microsoft.com/office/powerpoint/2010/main" val="2505442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AB01B-F933-6242-8871-06ED1AC38C29}"/>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E42D6E4D-E4BA-384A-82C6-F6BC94B4E0EA}"/>
              </a:ext>
            </a:extLst>
          </p:cNvPr>
          <p:cNvSpPr>
            <a:spLocks noGrp="1"/>
          </p:cNvSpPr>
          <p:nvPr>
            <p:ph idx="1"/>
          </p:nvPr>
        </p:nvSpPr>
        <p:spPr/>
        <p:txBody>
          <a:bodyPr/>
          <a:lstStyle/>
          <a:p>
            <a:endParaRPr lang="en-US" dirty="0"/>
          </a:p>
          <a:p>
            <a:endParaRPr lang="en-US" dirty="0"/>
          </a:p>
        </p:txBody>
      </p:sp>
      <p:sp>
        <p:nvSpPr>
          <p:cNvPr id="5" name="Content Placeholder 4">
            <a:extLst>
              <a:ext uri="{FF2B5EF4-FFF2-40B4-BE49-F238E27FC236}">
                <a16:creationId xmlns:a16="http://schemas.microsoft.com/office/drawing/2014/main" id="{0CCEA455-5EB9-0545-ADE2-AD78A227033E}"/>
              </a:ext>
            </a:extLst>
          </p:cNvPr>
          <p:cNvSpPr txBox="1">
            <a:spLocks/>
          </p:cNvSpPr>
          <p:nvPr/>
        </p:nvSpPr>
        <p:spPr>
          <a:xfrm>
            <a:off x="609601" y="813750"/>
            <a:ext cx="11353800" cy="4909963"/>
          </a:xfrm>
          <a:prstGeom prst="rect">
            <a:avLst/>
          </a:prstGeom>
        </p:spPr>
        <p:txBody>
          <a:bodyPr vert="horz" lIns="91440" tIns="45720" rIns="91440" bIns="45720" rtlCol="0">
            <a:noAutofit/>
          </a:bodyPr>
          <a:lstStyle>
            <a:lvl1pPr marL="280988" indent="-280988" algn="l" defTabSz="914400" rtl="0" eaLnBrk="1" latinLnBrk="0" hangingPunct="1">
              <a:lnSpc>
                <a:spcPct val="100000"/>
              </a:lnSpc>
              <a:spcBef>
                <a:spcPts val="0"/>
              </a:spcBef>
              <a:spcAft>
                <a:spcPts val="400"/>
              </a:spcAft>
              <a:buClr>
                <a:srgbClr val="0000FF"/>
              </a:buClr>
              <a:buFont typeface="Wingdings" panose="05000000000000000000" pitchFamily="2" charset="2"/>
              <a:buChar char="§"/>
              <a:defRPr sz="30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400"/>
              </a:spcAft>
              <a:buClr>
                <a:srgbClr val="00B05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400"/>
              </a:spcAft>
              <a:buClr>
                <a:srgbClr val="FF000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400"/>
              </a:spcAft>
              <a:buClr>
                <a:srgbClr val="7030A0"/>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400"/>
              </a:spcAft>
              <a:buClr>
                <a:srgbClr val="FFC000"/>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01738" indent="-1201738">
              <a:spcBef>
                <a:spcPts val="600"/>
              </a:spcBef>
              <a:buFont typeface="Wingdings" panose="05000000000000000000" pitchFamily="2" charset="2"/>
              <a:buNone/>
            </a:pPr>
            <a:r>
              <a:rPr lang="en-US" sz="2400" b="1" dirty="0">
                <a:solidFill>
                  <a:schemeClr val="tx2"/>
                </a:solidFill>
              </a:rPr>
              <a:t> WHO:</a:t>
            </a:r>
          </a:p>
          <a:p>
            <a:pPr>
              <a:spcBef>
                <a:spcPts val="1200"/>
              </a:spcBef>
            </a:pPr>
            <a:r>
              <a:rPr lang="en-US" sz="2400" dirty="0"/>
              <a:t>The survey went into 10 states with a total of 10,042 Adults 18+ respondents;  with approx. 1,000 per state </a:t>
            </a:r>
          </a:p>
          <a:p>
            <a:pPr lvl="1">
              <a:spcBef>
                <a:spcPts val="600"/>
              </a:spcBef>
            </a:pPr>
            <a:r>
              <a:rPr lang="en-US" sz="1800" dirty="0">
                <a:solidFill>
                  <a:schemeClr val="tx2"/>
                </a:solidFill>
              </a:rPr>
              <a:t>10 states: California, Florida, Georgia, Illinois, Louisiana, Michigan, New Jersey, New York, Texas, Washington</a:t>
            </a:r>
          </a:p>
          <a:p>
            <a:pPr marL="1201738" indent="-1201738">
              <a:spcBef>
                <a:spcPts val="1200"/>
              </a:spcBef>
              <a:buNone/>
            </a:pPr>
            <a:r>
              <a:rPr lang="en-US" sz="2400" b="1" dirty="0">
                <a:solidFill>
                  <a:schemeClr val="tx2"/>
                </a:solidFill>
              </a:rPr>
              <a:t>HOW:</a:t>
            </a:r>
          </a:p>
          <a:p>
            <a:pPr>
              <a:spcBef>
                <a:spcPts val="600"/>
              </a:spcBef>
            </a:pPr>
            <a:r>
              <a:rPr lang="en-US" sz="2400" dirty="0"/>
              <a:t>Interviews were collected via opt-in online survey.  The median completion time of the survey was about 6 minutes</a:t>
            </a:r>
            <a:endParaRPr lang="en-US" sz="1800" dirty="0">
              <a:solidFill>
                <a:srgbClr val="FF0000"/>
              </a:solidFill>
            </a:endParaRPr>
          </a:p>
          <a:p>
            <a:pPr marL="1035050" indent="-1035050">
              <a:spcBef>
                <a:spcPts val="1200"/>
              </a:spcBef>
              <a:buFont typeface="Wingdings" panose="05000000000000000000" pitchFamily="2" charset="2"/>
              <a:buNone/>
            </a:pPr>
            <a:r>
              <a:rPr lang="en-US" sz="2400" b="1" dirty="0">
                <a:solidFill>
                  <a:schemeClr val="tx2"/>
                </a:solidFill>
              </a:rPr>
              <a:t>WHEN: </a:t>
            </a:r>
            <a:r>
              <a:rPr lang="en-US" sz="2400" dirty="0"/>
              <a:t>Interviews took place April 1-7, 2020</a:t>
            </a:r>
          </a:p>
          <a:p>
            <a:pPr marL="1035050" indent="-1035050">
              <a:spcBef>
                <a:spcPts val="1200"/>
              </a:spcBef>
              <a:buFont typeface="Wingdings" panose="05000000000000000000" pitchFamily="2" charset="2"/>
              <a:buNone/>
            </a:pPr>
            <a:endParaRPr lang="en-US" sz="2400" dirty="0"/>
          </a:p>
        </p:txBody>
      </p:sp>
      <p:sp>
        <p:nvSpPr>
          <p:cNvPr id="4" name="Slide Number Placeholder 3"/>
          <p:cNvSpPr>
            <a:spLocks noGrp="1"/>
          </p:cNvSpPr>
          <p:nvPr>
            <p:ph type="sldNum" sz="quarter" idx="12"/>
          </p:nvPr>
        </p:nvSpPr>
        <p:spPr/>
        <p:txBody>
          <a:bodyPr/>
          <a:lstStyle/>
          <a:p>
            <a:fld id="{CCDEFDE6-E0D7-4837-9BAC-C5447762A0EF}" type="slidenum">
              <a:rPr lang="en-US" smtClean="0"/>
              <a:t>3</a:t>
            </a:fld>
            <a:endParaRPr lang="en-US"/>
          </a:p>
        </p:txBody>
      </p:sp>
    </p:spTree>
    <p:extLst>
      <p:ext uri="{BB962C8B-B14F-4D97-AF65-F5344CB8AC3E}">
        <p14:creationId xmlns:p14="http://schemas.microsoft.com/office/powerpoint/2010/main" val="2848496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97C94-20E7-4385-A4E5-E2354660A25B}"/>
              </a:ext>
            </a:extLst>
          </p:cNvPr>
          <p:cNvSpPr>
            <a:spLocks noGrp="1"/>
          </p:cNvSpPr>
          <p:nvPr>
            <p:ph type="ctrTitle"/>
          </p:nvPr>
        </p:nvSpPr>
        <p:spPr>
          <a:xfrm>
            <a:off x="383093" y="1447379"/>
            <a:ext cx="11425813" cy="854080"/>
          </a:xfrm>
        </p:spPr>
        <p:txBody>
          <a:bodyPr/>
          <a:lstStyle/>
          <a:p>
            <a:r>
              <a:rPr lang="en-US" dirty="0"/>
              <a:t>Thank You!</a:t>
            </a:r>
          </a:p>
        </p:txBody>
      </p:sp>
    </p:spTree>
    <p:extLst>
      <p:ext uri="{BB962C8B-B14F-4D97-AF65-F5344CB8AC3E}">
        <p14:creationId xmlns:p14="http://schemas.microsoft.com/office/powerpoint/2010/main" val="3504203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9170-02D9-DD4E-94C7-534F65274B90}"/>
              </a:ext>
            </a:extLst>
          </p:cNvPr>
          <p:cNvSpPr>
            <a:spLocks noGrp="1"/>
          </p:cNvSpPr>
          <p:nvPr>
            <p:ph type="title"/>
          </p:nvPr>
        </p:nvSpPr>
        <p:spPr>
          <a:xfrm>
            <a:off x="381000" y="255012"/>
            <a:ext cx="11430000" cy="1200329"/>
          </a:xfrm>
        </p:spPr>
        <p:txBody>
          <a:bodyPr/>
          <a:lstStyle/>
          <a:p>
            <a:r>
              <a:rPr lang="en-US" dirty="0"/>
              <a:t>How Has The Coronavirus Impacted </a:t>
            </a:r>
            <a:br>
              <a:rPr lang="en-US" dirty="0"/>
            </a:br>
            <a:r>
              <a:rPr lang="en-US" dirty="0"/>
              <a:t>Your Daily Life?</a:t>
            </a:r>
          </a:p>
        </p:txBody>
      </p:sp>
      <p:graphicFrame>
        <p:nvGraphicFramePr>
          <p:cNvPr id="25" name="Chart 24">
            <a:extLst>
              <a:ext uri="{FF2B5EF4-FFF2-40B4-BE49-F238E27FC236}">
                <a16:creationId xmlns:a16="http://schemas.microsoft.com/office/drawing/2014/main" id="{1464DD0D-DEDA-2547-A760-F55A2103ADEF}"/>
              </a:ext>
            </a:extLst>
          </p:cNvPr>
          <p:cNvGraphicFramePr/>
          <p:nvPr>
            <p:extLst>
              <p:ext uri="{D42A27DB-BD31-4B8C-83A1-F6EECF244321}">
                <p14:modId xmlns:p14="http://schemas.microsoft.com/office/powerpoint/2010/main" val="1042966971"/>
              </p:ext>
            </p:extLst>
          </p:nvPr>
        </p:nvGraphicFramePr>
        <p:xfrm>
          <a:off x="357385" y="1859900"/>
          <a:ext cx="9998727" cy="19780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6" name="Chart 25">
            <a:extLst>
              <a:ext uri="{FF2B5EF4-FFF2-40B4-BE49-F238E27FC236}">
                <a16:creationId xmlns:a16="http://schemas.microsoft.com/office/drawing/2014/main" id="{9A4385A8-94DA-CC43-A2DA-33504D6A93C0}"/>
              </a:ext>
            </a:extLst>
          </p:cNvPr>
          <p:cNvGraphicFramePr/>
          <p:nvPr>
            <p:extLst>
              <p:ext uri="{D42A27DB-BD31-4B8C-83A1-F6EECF244321}">
                <p14:modId xmlns:p14="http://schemas.microsoft.com/office/powerpoint/2010/main" val="2633658354"/>
              </p:ext>
            </p:extLst>
          </p:nvPr>
        </p:nvGraphicFramePr>
        <p:xfrm>
          <a:off x="469352" y="3710472"/>
          <a:ext cx="9893848" cy="1978091"/>
        </p:xfrm>
        <a:graphic>
          <a:graphicData uri="http://schemas.openxmlformats.org/drawingml/2006/chart">
            <c:chart xmlns:c="http://schemas.openxmlformats.org/drawingml/2006/chart" xmlns:r="http://schemas.openxmlformats.org/officeDocument/2006/relationships" r:id="rId3"/>
          </a:graphicData>
        </a:graphic>
      </p:graphicFrame>
      <p:sp>
        <p:nvSpPr>
          <p:cNvPr id="27" name="TextBox 26">
            <a:extLst>
              <a:ext uri="{FF2B5EF4-FFF2-40B4-BE49-F238E27FC236}">
                <a16:creationId xmlns:a16="http://schemas.microsoft.com/office/drawing/2014/main" id="{29C7AB03-69CE-0B41-95DA-B10E63078A49}"/>
              </a:ext>
            </a:extLst>
          </p:cNvPr>
          <p:cNvSpPr txBox="1"/>
          <p:nvPr/>
        </p:nvSpPr>
        <p:spPr>
          <a:xfrm>
            <a:off x="9094235" y="2721491"/>
            <a:ext cx="1101013" cy="369332"/>
          </a:xfrm>
          <a:prstGeom prst="rect">
            <a:avLst/>
          </a:prstGeom>
          <a:noFill/>
        </p:spPr>
        <p:txBody>
          <a:bodyPr wrap="square" rtlCol="0">
            <a:spAutoFit/>
          </a:bodyPr>
          <a:lstStyle/>
          <a:p>
            <a:r>
              <a:rPr lang="en-US" dirty="0"/>
              <a:t>69%</a:t>
            </a:r>
          </a:p>
        </p:txBody>
      </p:sp>
      <p:sp>
        <p:nvSpPr>
          <p:cNvPr id="28" name="TextBox 27">
            <a:extLst>
              <a:ext uri="{FF2B5EF4-FFF2-40B4-BE49-F238E27FC236}">
                <a16:creationId xmlns:a16="http://schemas.microsoft.com/office/drawing/2014/main" id="{B895D663-BA2A-044A-9BA3-4E5288F5BCC6}"/>
              </a:ext>
            </a:extLst>
          </p:cNvPr>
          <p:cNvSpPr txBox="1"/>
          <p:nvPr/>
        </p:nvSpPr>
        <p:spPr>
          <a:xfrm>
            <a:off x="5719303" y="4578611"/>
            <a:ext cx="1101013" cy="369332"/>
          </a:xfrm>
          <a:prstGeom prst="rect">
            <a:avLst/>
          </a:prstGeom>
          <a:noFill/>
        </p:spPr>
        <p:txBody>
          <a:bodyPr wrap="square" rtlCol="0">
            <a:spAutoFit/>
          </a:bodyPr>
          <a:lstStyle/>
          <a:p>
            <a:r>
              <a:rPr lang="en-US" dirty="0"/>
              <a:t>31%</a:t>
            </a:r>
          </a:p>
        </p:txBody>
      </p:sp>
      <p:sp>
        <p:nvSpPr>
          <p:cNvPr id="29" name="Text Placeholder 4">
            <a:extLst>
              <a:ext uri="{FF2B5EF4-FFF2-40B4-BE49-F238E27FC236}">
                <a16:creationId xmlns:a16="http://schemas.microsoft.com/office/drawing/2014/main" id="{DDEDB4A0-AC06-984C-BD35-43549DE97DAC}"/>
              </a:ext>
            </a:extLst>
          </p:cNvPr>
          <p:cNvSpPr>
            <a:spLocks noGrp="1"/>
          </p:cNvSpPr>
          <p:nvPr>
            <p:ph type="body" sz="quarter" idx="13"/>
          </p:nvPr>
        </p:nvSpPr>
        <p:spPr>
          <a:xfrm>
            <a:off x="380999" y="6558530"/>
            <a:ext cx="9814249" cy="246221"/>
          </a:xfrm>
        </p:spPr>
        <p:txBody>
          <a:bodyPr anchor="b">
            <a:noAutofit/>
          </a:bodyPr>
          <a:lstStyle/>
          <a:p>
            <a:pPr>
              <a:lnSpc>
                <a:spcPct val="100000"/>
              </a:lnSpc>
            </a:pPr>
            <a:r>
              <a:rPr lang="en-US" dirty="0"/>
              <a:t>Source: TVB/Dynata Coronavirus Media Usage Study April 2020 P18+ N = 10,042 (10 states: California, Florida, Georgia, Illinois, Louisiana, Michigan, New Jersey, New York, Texas, Washington)Q1A: How has the Coronavirus impacted your daily life?</a:t>
            </a:r>
          </a:p>
        </p:txBody>
      </p:sp>
      <p:sp>
        <p:nvSpPr>
          <p:cNvPr id="3" name="Slide Number Placeholder 2"/>
          <p:cNvSpPr>
            <a:spLocks noGrp="1"/>
          </p:cNvSpPr>
          <p:nvPr>
            <p:ph type="sldNum" sz="quarter" idx="12"/>
          </p:nvPr>
        </p:nvSpPr>
        <p:spPr/>
        <p:txBody>
          <a:bodyPr/>
          <a:lstStyle/>
          <a:p>
            <a:fld id="{CCDEFDE6-E0D7-4837-9BAC-C5447762A0EF}" type="slidenum">
              <a:rPr lang="en-US" smtClean="0"/>
              <a:t>4</a:t>
            </a:fld>
            <a:endParaRPr lang="en-US"/>
          </a:p>
        </p:txBody>
      </p:sp>
    </p:spTree>
    <p:extLst>
      <p:ext uri="{BB962C8B-B14F-4D97-AF65-F5344CB8AC3E}">
        <p14:creationId xmlns:p14="http://schemas.microsoft.com/office/powerpoint/2010/main" val="1826129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9170-02D9-DD4E-94C7-534F65274B90}"/>
              </a:ext>
            </a:extLst>
          </p:cNvPr>
          <p:cNvSpPr>
            <a:spLocks noGrp="1"/>
          </p:cNvSpPr>
          <p:nvPr>
            <p:ph type="title"/>
          </p:nvPr>
        </p:nvSpPr>
        <p:spPr>
          <a:xfrm>
            <a:off x="381000" y="255012"/>
            <a:ext cx="11430000" cy="1200329"/>
          </a:xfrm>
        </p:spPr>
        <p:txBody>
          <a:bodyPr/>
          <a:lstStyle/>
          <a:p>
            <a:r>
              <a:rPr lang="en-US" dirty="0"/>
              <a:t>How Has The Coronavirus Impacted </a:t>
            </a:r>
            <a:br>
              <a:rPr lang="en-US" dirty="0"/>
            </a:br>
            <a:r>
              <a:rPr lang="en-US" dirty="0"/>
              <a:t>Your Daily Life?</a:t>
            </a:r>
          </a:p>
        </p:txBody>
      </p:sp>
      <p:sp>
        <p:nvSpPr>
          <p:cNvPr id="29" name="Text Placeholder 4">
            <a:extLst>
              <a:ext uri="{FF2B5EF4-FFF2-40B4-BE49-F238E27FC236}">
                <a16:creationId xmlns:a16="http://schemas.microsoft.com/office/drawing/2014/main" id="{DDEDB4A0-AC06-984C-BD35-43549DE97DAC}"/>
              </a:ext>
            </a:extLst>
          </p:cNvPr>
          <p:cNvSpPr>
            <a:spLocks noGrp="1"/>
          </p:cNvSpPr>
          <p:nvPr>
            <p:ph type="body" sz="quarter" idx="13"/>
          </p:nvPr>
        </p:nvSpPr>
        <p:spPr>
          <a:xfrm>
            <a:off x="380999" y="6573520"/>
            <a:ext cx="9814249" cy="246221"/>
          </a:xfrm>
        </p:spPr>
        <p:txBody>
          <a:bodyPr anchor="b">
            <a:noAutofit/>
          </a:bodyPr>
          <a:lstStyle/>
          <a:p>
            <a:r>
              <a:rPr lang="en-US" dirty="0"/>
              <a:t>Source: TVB/Dynata Coronavirus Media Usage Study April 2020 P18+ City/Urban N = 3396, Suburban N= 5071, Rural N = 1575 (10 states: California, Florida, Georgia, Illinois, Louisiana, Michigan, New Jersey, New York, Texas, Washington)Q1A: How has the Coronavirus impacted your daily life?</a:t>
            </a:r>
          </a:p>
        </p:txBody>
      </p:sp>
      <p:graphicFrame>
        <p:nvGraphicFramePr>
          <p:cNvPr id="9" name="Chart 8">
            <a:extLst>
              <a:ext uri="{FF2B5EF4-FFF2-40B4-BE49-F238E27FC236}">
                <a16:creationId xmlns:a16="http://schemas.microsoft.com/office/drawing/2014/main" id="{0C02D79C-AD71-1B4E-B6D6-2208AB262307}"/>
              </a:ext>
            </a:extLst>
          </p:cNvPr>
          <p:cNvGraphicFramePr/>
          <p:nvPr>
            <p:extLst>
              <p:ext uri="{D42A27DB-BD31-4B8C-83A1-F6EECF244321}">
                <p14:modId xmlns:p14="http://schemas.microsoft.com/office/powerpoint/2010/main" val="2878321861"/>
              </p:ext>
            </p:extLst>
          </p:nvPr>
        </p:nvGraphicFramePr>
        <p:xfrm>
          <a:off x="1543987" y="1374711"/>
          <a:ext cx="9758495" cy="4590661"/>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CCDEFDE6-E0D7-4837-9BAC-C5447762A0EF}" type="slidenum">
              <a:rPr lang="en-US" smtClean="0"/>
              <a:t>5</a:t>
            </a:fld>
            <a:endParaRPr lang="en-US"/>
          </a:p>
        </p:txBody>
      </p:sp>
    </p:spTree>
    <p:extLst>
      <p:ext uri="{BB962C8B-B14F-4D97-AF65-F5344CB8AC3E}">
        <p14:creationId xmlns:p14="http://schemas.microsoft.com/office/powerpoint/2010/main" val="3880646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A9170-02D9-DD4E-94C7-534F65274B90}"/>
              </a:ext>
            </a:extLst>
          </p:cNvPr>
          <p:cNvSpPr>
            <a:spLocks noGrp="1"/>
          </p:cNvSpPr>
          <p:nvPr>
            <p:ph type="title"/>
          </p:nvPr>
        </p:nvSpPr>
        <p:spPr>
          <a:xfrm>
            <a:off x="381000" y="255012"/>
            <a:ext cx="11430000" cy="1200329"/>
          </a:xfrm>
        </p:spPr>
        <p:txBody>
          <a:bodyPr/>
          <a:lstStyle/>
          <a:p>
            <a:r>
              <a:rPr lang="en-US" dirty="0"/>
              <a:t>How Has The Coronavirus Impacted </a:t>
            </a:r>
            <a:br>
              <a:rPr lang="en-US" dirty="0"/>
            </a:br>
            <a:r>
              <a:rPr lang="en-US" dirty="0"/>
              <a:t>Your Daily Life?</a:t>
            </a:r>
          </a:p>
        </p:txBody>
      </p:sp>
      <p:sp>
        <p:nvSpPr>
          <p:cNvPr id="29" name="Text Placeholder 4">
            <a:extLst>
              <a:ext uri="{FF2B5EF4-FFF2-40B4-BE49-F238E27FC236}">
                <a16:creationId xmlns:a16="http://schemas.microsoft.com/office/drawing/2014/main" id="{DDEDB4A0-AC06-984C-BD35-43549DE97DAC}"/>
              </a:ext>
            </a:extLst>
          </p:cNvPr>
          <p:cNvSpPr>
            <a:spLocks noGrp="1"/>
          </p:cNvSpPr>
          <p:nvPr>
            <p:ph type="body" sz="quarter" idx="13"/>
          </p:nvPr>
        </p:nvSpPr>
        <p:spPr>
          <a:xfrm>
            <a:off x="381000" y="6571544"/>
            <a:ext cx="9814249" cy="246221"/>
          </a:xfrm>
        </p:spPr>
        <p:txBody>
          <a:bodyPr anchor="b">
            <a:noAutofit/>
          </a:bodyPr>
          <a:lstStyle/>
          <a:p>
            <a:r>
              <a:rPr lang="en-US" dirty="0"/>
              <a:t>Source: TVB/Dynata Coronavirus Media Usage Study April 2020 P18-34 N = 3037, P25-54 N = 5076, P35+ N = 7005 P55+ N = 3574 (10 states: California, Florida, Georgia, Illinois, Louisiana, Michigan, New Jersey, New York, Texas, Washington) Q1A: How has the Coronavirus impacted your daily life?</a:t>
            </a:r>
          </a:p>
        </p:txBody>
      </p:sp>
      <p:graphicFrame>
        <p:nvGraphicFramePr>
          <p:cNvPr id="9" name="Chart 8">
            <a:extLst>
              <a:ext uri="{FF2B5EF4-FFF2-40B4-BE49-F238E27FC236}">
                <a16:creationId xmlns:a16="http://schemas.microsoft.com/office/drawing/2014/main" id="{0C02D79C-AD71-1B4E-B6D6-2208AB262307}"/>
              </a:ext>
            </a:extLst>
          </p:cNvPr>
          <p:cNvGraphicFramePr/>
          <p:nvPr>
            <p:extLst>
              <p:ext uri="{D42A27DB-BD31-4B8C-83A1-F6EECF244321}">
                <p14:modId xmlns:p14="http://schemas.microsoft.com/office/powerpoint/2010/main" val="2318675031"/>
              </p:ext>
            </p:extLst>
          </p:nvPr>
        </p:nvGraphicFramePr>
        <p:xfrm>
          <a:off x="1201479" y="1374711"/>
          <a:ext cx="10101003" cy="4590661"/>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26">
            <a:extLst>
              <a:ext uri="{FF2B5EF4-FFF2-40B4-BE49-F238E27FC236}">
                <a16:creationId xmlns:a16="http://schemas.microsoft.com/office/drawing/2014/main" id="{B69C3451-1599-E042-BFD8-C581B6ADBEBF}"/>
              </a:ext>
            </a:extLst>
          </p:cNvPr>
          <p:cNvSpPr txBox="1"/>
          <p:nvPr/>
        </p:nvSpPr>
        <p:spPr>
          <a:xfrm>
            <a:off x="10145473" y="2236403"/>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a:t>72%</a:t>
            </a:r>
          </a:p>
        </p:txBody>
      </p:sp>
      <p:sp>
        <p:nvSpPr>
          <p:cNvPr id="6" name="TextBox 26">
            <a:extLst>
              <a:ext uri="{FF2B5EF4-FFF2-40B4-BE49-F238E27FC236}">
                <a16:creationId xmlns:a16="http://schemas.microsoft.com/office/drawing/2014/main" id="{FE1AF475-EC91-0046-BE86-9C3F125AF409}"/>
              </a:ext>
            </a:extLst>
          </p:cNvPr>
          <p:cNvSpPr txBox="1"/>
          <p:nvPr/>
        </p:nvSpPr>
        <p:spPr>
          <a:xfrm>
            <a:off x="10145473" y="3171319"/>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a:t>73%</a:t>
            </a:r>
          </a:p>
        </p:txBody>
      </p:sp>
      <p:sp>
        <p:nvSpPr>
          <p:cNvPr id="7" name="TextBox 26">
            <a:extLst>
              <a:ext uri="{FF2B5EF4-FFF2-40B4-BE49-F238E27FC236}">
                <a16:creationId xmlns:a16="http://schemas.microsoft.com/office/drawing/2014/main" id="{18FB1A33-CB88-7941-9108-A8C3A5230AF7}"/>
              </a:ext>
            </a:extLst>
          </p:cNvPr>
          <p:cNvSpPr txBox="1"/>
          <p:nvPr/>
        </p:nvSpPr>
        <p:spPr>
          <a:xfrm>
            <a:off x="10145473" y="4132784"/>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a:t>67%</a:t>
            </a:r>
          </a:p>
        </p:txBody>
      </p:sp>
      <p:sp>
        <p:nvSpPr>
          <p:cNvPr id="8" name="TextBox 4">
            <a:extLst>
              <a:ext uri="{FF2B5EF4-FFF2-40B4-BE49-F238E27FC236}">
                <a16:creationId xmlns:a16="http://schemas.microsoft.com/office/drawing/2014/main" id="{3244F01D-A779-B340-BDBA-53993146882D}"/>
              </a:ext>
            </a:extLst>
          </p:cNvPr>
          <p:cNvSpPr txBox="1"/>
          <p:nvPr/>
        </p:nvSpPr>
        <p:spPr>
          <a:xfrm>
            <a:off x="9666502" y="1579856"/>
            <a:ext cx="1579984" cy="20527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b="1" dirty="0"/>
              <a:t>Top two box</a:t>
            </a:r>
            <a:endParaRPr lang="en-US" sz="1100" b="1" dirty="0"/>
          </a:p>
        </p:txBody>
      </p:sp>
      <p:sp>
        <p:nvSpPr>
          <p:cNvPr id="10" name="TextBox 26">
            <a:extLst>
              <a:ext uri="{FF2B5EF4-FFF2-40B4-BE49-F238E27FC236}">
                <a16:creationId xmlns:a16="http://schemas.microsoft.com/office/drawing/2014/main" id="{8BC9305C-AA2E-F547-A9A6-B64EECB2777C}"/>
              </a:ext>
            </a:extLst>
          </p:cNvPr>
          <p:cNvSpPr txBox="1"/>
          <p:nvPr/>
        </p:nvSpPr>
        <p:spPr>
          <a:xfrm>
            <a:off x="10144666" y="5108288"/>
            <a:ext cx="1101013" cy="369332"/>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a:t>64%</a:t>
            </a:r>
          </a:p>
        </p:txBody>
      </p:sp>
      <p:sp>
        <p:nvSpPr>
          <p:cNvPr id="3" name="Slide Number Placeholder 2"/>
          <p:cNvSpPr>
            <a:spLocks noGrp="1"/>
          </p:cNvSpPr>
          <p:nvPr>
            <p:ph type="sldNum" sz="quarter" idx="12"/>
          </p:nvPr>
        </p:nvSpPr>
        <p:spPr/>
        <p:txBody>
          <a:bodyPr/>
          <a:lstStyle/>
          <a:p>
            <a:fld id="{CCDEFDE6-E0D7-4837-9BAC-C5447762A0EF}" type="slidenum">
              <a:rPr lang="en-US" smtClean="0"/>
              <a:t>6</a:t>
            </a:fld>
            <a:endParaRPr lang="en-US"/>
          </a:p>
        </p:txBody>
      </p:sp>
    </p:spTree>
    <p:extLst>
      <p:ext uri="{BB962C8B-B14F-4D97-AF65-F5344CB8AC3E}">
        <p14:creationId xmlns:p14="http://schemas.microsoft.com/office/powerpoint/2010/main" val="613635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46BFB-9380-9747-A302-DA76250F932D}"/>
              </a:ext>
            </a:extLst>
          </p:cNvPr>
          <p:cNvSpPr>
            <a:spLocks noGrp="1"/>
          </p:cNvSpPr>
          <p:nvPr>
            <p:ph type="title"/>
          </p:nvPr>
        </p:nvSpPr>
        <p:spPr>
          <a:xfrm>
            <a:off x="381000" y="255012"/>
            <a:ext cx="11430000" cy="1200329"/>
          </a:xfrm>
        </p:spPr>
        <p:txBody>
          <a:bodyPr/>
          <a:lstStyle/>
          <a:p>
            <a:r>
              <a:rPr lang="en-US" dirty="0"/>
              <a:t>As a Result of The Coronavirus, Are You </a:t>
            </a:r>
            <a:br>
              <a:rPr lang="en-US" dirty="0"/>
            </a:br>
            <a:r>
              <a:rPr lang="en-US" dirty="0"/>
              <a:t>At Home More?</a:t>
            </a:r>
          </a:p>
        </p:txBody>
      </p:sp>
      <p:graphicFrame>
        <p:nvGraphicFramePr>
          <p:cNvPr id="6" name="Chart 5">
            <a:extLst>
              <a:ext uri="{FF2B5EF4-FFF2-40B4-BE49-F238E27FC236}">
                <a16:creationId xmlns:a16="http://schemas.microsoft.com/office/drawing/2014/main" id="{E1B3FCBC-B7C0-0F43-9A52-D59C555B0AA6}"/>
              </a:ext>
            </a:extLst>
          </p:cNvPr>
          <p:cNvGraphicFramePr/>
          <p:nvPr>
            <p:extLst>
              <p:ext uri="{D42A27DB-BD31-4B8C-83A1-F6EECF244321}">
                <p14:modId xmlns:p14="http://schemas.microsoft.com/office/powerpoint/2010/main" val="3341986604"/>
              </p:ext>
            </p:extLst>
          </p:nvPr>
        </p:nvGraphicFramePr>
        <p:xfrm>
          <a:off x="1861695" y="1455341"/>
          <a:ext cx="8468610" cy="468299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4">
            <a:extLst>
              <a:ext uri="{FF2B5EF4-FFF2-40B4-BE49-F238E27FC236}">
                <a16:creationId xmlns:a16="http://schemas.microsoft.com/office/drawing/2014/main" id="{9106ECB4-64E4-EB49-B3C5-813743473841}"/>
              </a:ext>
            </a:extLst>
          </p:cNvPr>
          <p:cNvSpPr>
            <a:spLocks noGrp="1"/>
          </p:cNvSpPr>
          <p:nvPr>
            <p:ph type="body" sz="quarter" idx="13"/>
          </p:nvPr>
        </p:nvSpPr>
        <p:spPr>
          <a:xfrm>
            <a:off x="381000" y="6479877"/>
            <a:ext cx="8641773" cy="246221"/>
          </a:xfrm>
        </p:spPr>
        <p:txBody>
          <a:bodyPr anchor="b">
            <a:noAutofit/>
          </a:bodyPr>
          <a:lstStyle/>
          <a:p>
            <a:r>
              <a:rPr lang="en-US" dirty="0"/>
              <a:t>Source: TVB/Dynata Coronavirus Media Usage Study April 2020 P18+ N = 10,042 (10 states: California, Florida, Georgia, Illinois, Louisiana, Michigan, New Jersey, New York, Texas, Washington) Q1B: As a result of the Coronavirus, are you at home more?</a:t>
            </a:r>
          </a:p>
        </p:txBody>
      </p:sp>
      <p:sp>
        <p:nvSpPr>
          <p:cNvPr id="3" name="Slide Number Placeholder 2"/>
          <p:cNvSpPr>
            <a:spLocks noGrp="1"/>
          </p:cNvSpPr>
          <p:nvPr>
            <p:ph type="sldNum" sz="quarter" idx="12"/>
          </p:nvPr>
        </p:nvSpPr>
        <p:spPr/>
        <p:txBody>
          <a:bodyPr/>
          <a:lstStyle/>
          <a:p>
            <a:fld id="{CCDEFDE6-E0D7-4837-9BAC-C5447762A0EF}" type="slidenum">
              <a:rPr lang="en-US" smtClean="0"/>
              <a:t>7</a:t>
            </a:fld>
            <a:endParaRPr lang="en-US"/>
          </a:p>
        </p:txBody>
      </p:sp>
    </p:spTree>
    <p:extLst>
      <p:ext uri="{BB962C8B-B14F-4D97-AF65-F5344CB8AC3E}">
        <p14:creationId xmlns:p14="http://schemas.microsoft.com/office/powerpoint/2010/main" val="3005204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102F2-02BB-034F-A959-027B2E0252E9}"/>
              </a:ext>
            </a:extLst>
          </p:cNvPr>
          <p:cNvSpPr>
            <a:spLocks noGrp="1"/>
          </p:cNvSpPr>
          <p:nvPr>
            <p:ph type="title"/>
          </p:nvPr>
        </p:nvSpPr>
        <p:spPr/>
        <p:txBody>
          <a:bodyPr/>
          <a:lstStyle/>
          <a:p>
            <a:r>
              <a:rPr lang="en-US" dirty="0"/>
              <a:t>Why Are You At Home More?</a:t>
            </a:r>
          </a:p>
        </p:txBody>
      </p:sp>
      <p:graphicFrame>
        <p:nvGraphicFramePr>
          <p:cNvPr id="5" name="Content Placeholder 4">
            <a:extLst>
              <a:ext uri="{FF2B5EF4-FFF2-40B4-BE49-F238E27FC236}">
                <a16:creationId xmlns:a16="http://schemas.microsoft.com/office/drawing/2014/main" id="{591A8A2C-331C-AB43-B6CF-E768CBC559FE}"/>
              </a:ext>
            </a:extLst>
          </p:cNvPr>
          <p:cNvGraphicFramePr>
            <a:graphicFrameLocks noGrp="1"/>
          </p:cNvGraphicFramePr>
          <p:nvPr>
            <p:ph idx="1"/>
            <p:extLst>
              <p:ext uri="{D42A27DB-BD31-4B8C-83A1-F6EECF244321}">
                <p14:modId xmlns:p14="http://schemas.microsoft.com/office/powerpoint/2010/main" val="2450323669"/>
              </p:ext>
            </p:extLst>
          </p:nvPr>
        </p:nvGraphicFramePr>
        <p:xfrm>
          <a:off x="864635" y="1632299"/>
          <a:ext cx="10425405" cy="3206795"/>
        </p:xfrm>
        <a:graphic>
          <a:graphicData uri="http://schemas.openxmlformats.org/drawingml/2006/table">
            <a:tbl>
              <a:tblPr firstRow="1" bandRow="1">
                <a:tableStyleId>{5C22544A-7EE6-4342-B048-85BDC9FD1C3A}</a:tableStyleId>
              </a:tblPr>
              <a:tblGrid>
                <a:gridCol w="9123613">
                  <a:extLst>
                    <a:ext uri="{9D8B030D-6E8A-4147-A177-3AD203B41FA5}">
                      <a16:colId xmlns:a16="http://schemas.microsoft.com/office/drawing/2014/main" val="3512722892"/>
                    </a:ext>
                  </a:extLst>
                </a:gridCol>
                <a:gridCol w="1301792">
                  <a:extLst>
                    <a:ext uri="{9D8B030D-6E8A-4147-A177-3AD203B41FA5}">
                      <a16:colId xmlns:a16="http://schemas.microsoft.com/office/drawing/2014/main" val="672995032"/>
                    </a:ext>
                  </a:extLst>
                </a:gridCol>
              </a:tblGrid>
              <a:tr h="513343">
                <a:tc>
                  <a:txBody>
                    <a:bodyPr/>
                    <a:lstStyle/>
                    <a:p>
                      <a:r>
                        <a:rPr lang="en-US" dirty="0"/>
                        <a:t>Reason</a:t>
                      </a:r>
                    </a:p>
                  </a:txBody>
                  <a:tcPr anchor="ctr"/>
                </a:tc>
                <a:tc>
                  <a:txBody>
                    <a:bodyPr/>
                    <a:lstStyle/>
                    <a:p>
                      <a:pPr algn="ctr"/>
                      <a:r>
                        <a:rPr lang="en-US" dirty="0"/>
                        <a:t>P 18+%</a:t>
                      </a:r>
                    </a:p>
                  </a:txBody>
                  <a:tcPr anchor="ctr"/>
                </a:tc>
                <a:extLst>
                  <a:ext uri="{0D108BD9-81ED-4DB2-BD59-A6C34878D82A}">
                    <a16:rowId xmlns:a16="http://schemas.microsoft.com/office/drawing/2014/main" val="3476995561"/>
                  </a:ext>
                </a:extLst>
              </a:tr>
              <a:tr h="513343">
                <a:tc>
                  <a:txBody>
                    <a:bodyPr/>
                    <a:lstStyle/>
                    <a:p>
                      <a:r>
                        <a:rPr lang="en-US" dirty="0"/>
                        <a:t>Government mandated that I stay home due to Coronavirus</a:t>
                      </a:r>
                    </a:p>
                  </a:txBody>
                  <a:tcPr anchor="ctr"/>
                </a:tc>
                <a:tc>
                  <a:txBody>
                    <a:bodyPr/>
                    <a:lstStyle/>
                    <a:p>
                      <a:pPr algn="ctr"/>
                      <a:r>
                        <a:rPr lang="en-US" dirty="0"/>
                        <a:t>54%</a:t>
                      </a:r>
                    </a:p>
                  </a:txBody>
                  <a:tcPr anchor="ctr"/>
                </a:tc>
                <a:extLst>
                  <a:ext uri="{0D108BD9-81ED-4DB2-BD59-A6C34878D82A}">
                    <a16:rowId xmlns:a16="http://schemas.microsoft.com/office/drawing/2014/main" val="929713409"/>
                  </a:ext>
                </a:extLst>
              </a:tr>
              <a:tr h="513343">
                <a:tc>
                  <a:txBody>
                    <a:bodyPr/>
                    <a:lstStyle/>
                    <a:p>
                      <a:r>
                        <a:rPr lang="en-US" dirty="0"/>
                        <a:t>Working from home/telecommuting due to Coronavirus</a:t>
                      </a:r>
                    </a:p>
                  </a:txBody>
                  <a:tcPr anchor="ctr"/>
                </a:tc>
                <a:tc>
                  <a:txBody>
                    <a:bodyPr/>
                    <a:lstStyle/>
                    <a:p>
                      <a:pPr algn="ctr"/>
                      <a:r>
                        <a:rPr lang="en-US" dirty="0"/>
                        <a:t>27%</a:t>
                      </a:r>
                    </a:p>
                  </a:txBody>
                  <a:tcPr anchor="ctr"/>
                </a:tc>
                <a:extLst>
                  <a:ext uri="{0D108BD9-81ED-4DB2-BD59-A6C34878D82A}">
                    <a16:rowId xmlns:a16="http://schemas.microsoft.com/office/drawing/2014/main" val="2462906813"/>
                  </a:ext>
                </a:extLst>
              </a:tr>
              <a:tr h="513343">
                <a:tc>
                  <a:txBody>
                    <a:bodyPr/>
                    <a:lstStyle/>
                    <a:p>
                      <a:r>
                        <a:rPr lang="en-US" dirty="0"/>
                        <a:t>Out of work because business closed due to Coronavirus</a:t>
                      </a:r>
                    </a:p>
                  </a:txBody>
                  <a:tcPr anchor="ctr"/>
                </a:tc>
                <a:tc>
                  <a:txBody>
                    <a:bodyPr/>
                    <a:lstStyle/>
                    <a:p>
                      <a:pPr algn="ctr"/>
                      <a:r>
                        <a:rPr lang="en-US" dirty="0"/>
                        <a:t>17%</a:t>
                      </a:r>
                    </a:p>
                  </a:txBody>
                  <a:tcPr anchor="ctr"/>
                </a:tc>
                <a:extLst>
                  <a:ext uri="{0D108BD9-81ED-4DB2-BD59-A6C34878D82A}">
                    <a16:rowId xmlns:a16="http://schemas.microsoft.com/office/drawing/2014/main" val="2076908943"/>
                  </a:ext>
                </a:extLst>
              </a:tr>
              <a:tr h="513343">
                <a:tc>
                  <a:txBody>
                    <a:bodyPr/>
                    <a:lstStyle/>
                    <a:p>
                      <a:r>
                        <a:rPr lang="en-US" dirty="0"/>
                        <a:t>Choosing to stay home and not work due to Coronavirus</a:t>
                      </a:r>
                    </a:p>
                  </a:txBody>
                  <a:tcPr anchor="ctr"/>
                </a:tc>
                <a:tc>
                  <a:txBody>
                    <a:bodyPr/>
                    <a:lstStyle/>
                    <a:p>
                      <a:pPr algn="ctr"/>
                      <a:r>
                        <a:rPr lang="en-US" dirty="0"/>
                        <a:t>12%</a:t>
                      </a:r>
                    </a:p>
                  </a:txBody>
                  <a:tcPr anchor="ctr"/>
                </a:tc>
                <a:extLst>
                  <a:ext uri="{0D108BD9-81ED-4DB2-BD59-A6C34878D82A}">
                    <a16:rowId xmlns:a16="http://schemas.microsoft.com/office/drawing/2014/main" val="1003353789"/>
                  </a:ext>
                </a:extLst>
              </a:tr>
              <a:tr h="513343">
                <a:tc>
                  <a:txBody>
                    <a:bodyPr/>
                    <a:lstStyle/>
                    <a:p>
                      <a:r>
                        <a:rPr lang="en-US" dirty="0"/>
                        <a:t>I and/or someone I am living with, tested positive for Coronavirus and need to be quarantined</a:t>
                      </a:r>
                    </a:p>
                  </a:txBody>
                  <a:tcPr anchor="ctr"/>
                </a:tc>
                <a:tc>
                  <a:txBody>
                    <a:bodyPr/>
                    <a:lstStyle/>
                    <a:p>
                      <a:pPr algn="ctr"/>
                      <a:r>
                        <a:rPr lang="en-US" dirty="0"/>
                        <a:t>5%</a:t>
                      </a:r>
                    </a:p>
                  </a:txBody>
                  <a:tcPr anchor="ctr"/>
                </a:tc>
                <a:extLst>
                  <a:ext uri="{0D108BD9-81ED-4DB2-BD59-A6C34878D82A}">
                    <a16:rowId xmlns:a16="http://schemas.microsoft.com/office/drawing/2014/main" val="1022148790"/>
                  </a:ext>
                </a:extLst>
              </a:tr>
            </a:tbl>
          </a:graphicData>
        </a:graphic>
      </p:graphicFrame>
      <p:sp>
        <p:nvSpPr>
          <p:cNvPr id="6" name="Text Placeholder 4">
            <a:extLst>
              <a:ext uri="{FF2B5EF4-FFF2-40B4-BE49-F238E27FC236}">
                <a16:creationId xmlns:a16="http://schemas.microsoft.com/office/drawing/2014/main" id="{41A97C77-4214-1C4E-AF8D-17AED4C48714}"/>
              </a:ext>
            </a:extLst>
          </p:cNvPr>
          <p:cNvSpPr>
            <a:spLocks noGrp="1"/>
          </p:cNvSpPr>
          <p:nvPr>
            <p:ph type="body" sz="quarter" idx="13"/>
          </p:nvPr>
        </p:nvSpPr>
        <p:spPr>
          <a:xfrm>
            <a:off x="381000" y="6479877"/>
            <a:ext cx="8641773" cy="246221"/>
          </a:xfrm>
        </p:spPr>
        <p:txBody>
          <a:bodyPr anchor="b">
            <a:noAutofit/>
          </a:bodyPr>
          <a:lstStyle/>
          <a:p>
            <a:r>
              <a:rPr lang="en-US" dirty="0"/>
              <a:t>Source: TVB/Dynata Coronavirus Media Usage Study April 2020 P18+ N = 10,042 (10 states: California, Florida, Georgia, Illinois, Louisiana, Michigan, New Jersey, New York, Texas, Washington)Q1C: Why are you at home more? Respondents could choose multiple answers.</a:t>
            </a:r>
          </a:p>
        </p:txBody>
      </p:sp>
      <p:sp>
        <p:nvSpPr>
          <p:cNvPr id="3" name="Slide Number Placeholder 2"/>
          <p:cNvSpPr>
            <a:spLocks noGrp="1"/>
          </p:cNvSpPr>
          <p:nvPr>
            <p:ph type="sldNum" sz="quarter" idx="12"/>
          </p:nvPr>
        </p:nvSpPr>
        <p:spPr/>
        <p:txBody>
          <a:bodyPr/>
          <a:lstStyle/>
          <a:p>
            <a:fld id="{CCDEFDE6-E0D7-4837-9BAC-C5447762A0EF}" type="slidenum">
              <a:rPr lang="en-US" smtClean="0"/>
              <a:t>8</a:t>
            </a:fld>
            <a:endParaRPr lang="en-US"/>
          </a:p>
        </p:txBody>
      </p:sp>
    </p:spTree>
    <p:extLst>
      <p:ext uri="{BB962C8B-B14F-4D97-AF65-F5344CB8AC3E}">
        <p14:creationId xmlns:p14="http://schemas.microsoft.com/office/powerpoint/2010/main" val="45285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5073A-2DC1-4F8C-8E0A-C65C7A8310CF}"/>
              </a:ext>
            </a:extLst>
          </p:cNvPr>
          <p:cNvSpPr>
            <a:spLocks noGrp="1"/>
          </p:cNvSpPr>
          <p:nvPr>
            <p:ph type="title"/>
          </p:nvPr>
        </p:nvSpPr>
        <p:spPr>
          <a:xfrm>
            <a:off x="381000" y="255012"/>
            <a:ext cx="11430000" cy="646331"/>
          </a:xfrm>
        </p:spPr>
        <p:txBody>
          <a:bodyPr/>
          <a:lstStyle/>
          <a:p>
            <a:r>
              <a:rPr lang="en-US" dirty="0"/>
              <a:t>Urban Areas Hardest Hit, Especially NY</a:t>
            </a:r>
          </a:p>
        </p:txBody>
      </p:sp>
      <p:sp>
        <p:nvSpPr>
          <p:cNvPr id="9" name="TextBox 8">
            <a:extLst>
              <a:ext uri="{FF2B5EF4-FFF2-40B4-BE49-F238E27FC236}">
                <a16:creationId xmlns:a16="http://schemas.microsoft.com/office/drawing/2014/main" id="{B4F17608-BA89-4516-80FA-E93425DFC9A7}"/>
              </a:ext>
            </a:extLst>
          </p:cNvPr>
          <p:cNvSpPr txBox="1"/>
          <p:nvPr/>
        </p:nvSpPr>
        <p:spPr>
          <a:xfrm>
            <a:off x="530303" y="901343"/>
            <a:ext cx="11131393" cy="954107"/>
          </a:xfrm>
          <a:prstGeom prst="rect">
            <a:avLst/>
          </a:prstGeom>
          <a:noFill/>
        </p:spPr>
        <p:txBody>
          <a:bodyPr wrap="square" rtlCol="0">
            <a:spAutoFit/>
          </a:bodyPr>
          <a:lstStyle/>
          <a:p>
            <a:pPr algn="ctr"/>
            <a:r>
              <a:rPr lang="en-US" sz="2800" dirty="0"/>
              <a:t>I and/or someone I’m living with, tested positive for Coronavirus and need to be quarantined</a:t>
            </a:r>
          </a:p>
        </p:txBody>
      </p:sp>
      <p:graphicFrame>
        <p:nvGraphicFramePr>
          <p:cNvPr id="12" name="Chart 11">
            <a:extLst>
              <a:ext uri="{FF2B5EF4-FFF2-40B4-BE49-F238E27FC236}">
                <a16:creationId xmlns:a16="http://schemas.microsoft.com/office/drawing/2014/main" id="{0260E788-85BB-4F35-8331-417609BAA065}"/>
              </a:ext>
            </a:extLst>
          </p:cNvPr>
          <p:cNvGraphicFramePr/>
          <p:nvPr>
            <p:extLst>
              <p:ext uri="{D42A27DB-BD31-4B8C-83A1-F6EECF244321}">
                <p14:modId xmlns:p14="http://schemas.microsoft.com/office/powerpoint/2010/main" val="3176700353"/>
              </p:ext>
            </p:extLst>
          </p:nvPr>
        </p:nvGraphicFramePr>
        <p:xfrm>
          <a:off x="1850292" y="1937761"/>
          <a:ext cx="8272585" cy="4336278"/>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 Placeholder 4">
            <a:extLst>
              <a:ext uri="{FF2B5EF4-FFF2-40B4-BE49-F238E27FC236}">
                <a16:creationId xmlns:a16="http://schemas.microsoft.com/office/drawing/2014/main" id="{F39C9D57-0D34-495E-94C9-20DDC85131F0}"/>
              </a:ext>
            </a:extLst>
          </p:cNvPr>
          <p:cNvSpPr txBox="1">
            <a:spLocks/>
          </p:cNvSpPr>
          <p:nvPr/>
        </p:nvSpPr>
        <p:spPr>
          <a:xfrm>
            <a:off x="381000" y="6479877"/>
            <a:ext cx="9741877" cy="246221"/>
          </a:xfrm>
          <a:prstGeom prst="rect">
            <a:avLst/>
          </a:prstGeom>
        </p:spPr>
        <p:txBody>
          <a:bodyPr vert="horz" lIns="91440" tIns="45720" rIns="91440" bIns="45720" rtlCol="0" anchor="b">
            <a:noAutofit/>
          </a:bodyPr>
          <a:lstStyle>
            <a:lvl1pPr marL="0" indent="0" algn="l" defTabSz="914400" rtl="0" eaLnBrk="1" latinLnBrk="0" hangingPunct="1">
              <a:lnSpc>
                <a:spcPct val="100000"/>
              </a:lnSpc>
              <a:spcBef>
                <a:spcPts val="0"/>
              </a:spcBef>
              <a:buFont typeface="Arial" panose="020B0604020202020204" pitchFamily="34" charset="0"/>
              <a:buNone/>
              <a:defRPr sz="10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Source: TVB/Dynata Coronavirus Media Usage Study April 2020 Total P18+ City/Urban N = 3396, Suburban N= 5071, Rural N = 1575; New York City/Urban N = 525, Suburban N= 373, Rural N = 106 Q1C:  Why are you at home more?</a:t>
            </a:r>
          </a:p>
        </p:txBody>
      </p:sp>
      <p:sp>
        <p:nvSpPr>
          <p:cNvPr id="3" name="Slide Number Placeholder 2"/>
          <p:cNvSpPr>
            <a:spLocks noGrp="1"/>
          </p:cNvSpPr>
          <p:nvPr>
            <p:ph type="sldNum" sz="quarter" idx="12"/>
          </p:nvPr>
        </p:nvSpPr>
        <p:spPr/>
        <p:txBody>
          <a:bodyPr/>
          <a:lstStyle/>
          <a:p>
            <a:fld id="{CCDEFDE6-E0D7-4837-9BAC-C5447762A0EF}" type="slidenum">
              <a:rPr lang="en-US" smtClean="0"/>
              <a:t>9</a:t>
            </a:fld>
            <a:endParaRPr lang="en-US"/>
          </a:p>
        </p:txBody>
      </p:sp>
    </p:spTree>
    <p:extLst>
      <p:ext uri="{BB962C8B-B14F-4D97-AF65-F5344CB8AC3E}">
        <p14:creationId xmlns:p14="http://schemas.microsoft.com/office/powerpoint/2010/main" val="203101389"/>
      </p:ext>
    </p:extLst>
  </p:cSld>
  <p:clrMapOvr>
    <a:masterClrMapping/>
  </p:clrMapOvr>
</p:sld>
</file>

<file path=ppt/theme/theme1.xml><?xml version="1.0" encoding="utf-8"?>
<a:theme xmlns:a="http://schemas.openxmlformats.org/drawingml/2006/main" name="NewTVBMaster16x9_2017">
  <a:themeElements>
    <a:clrScheme name="TVB 1">
      <a:dk1>
        <a:sysClr val="windowText" lastClr="000000"/>
      </a:dk1>
      <a:lt1>
        <a:sysClr val="window" lastClr="FFFFFF"/>
      </a:lt1>
      <a:dk2>
        <a:srgbClr val="000000"/>
      </a:dk2>
      <a:lt2>
        <a:srgbClr val="FFFFFF"/>
      </a:lt2>
      <a:accent1>
        <a:srgbClr val="3333FF"/>
      </a:accent1>
      <a:accent2>
        <a:srgbClr val="36CF13"/>
      </a:accent2>
      <a:accent3>
        <a:srgbClr val="FF0000"/>
      </a:accent3>
      <a:accent4>
        <a:srgbClr val="7030A0"/>
      </a:accent4>
      <a:accent5>
        <a:srgbClr val="FF3399"/>
      </a:accent5>
      <a:accent6>
        <a:srgbClr val="FF9900"/>
      </a:accent6>
      <a:hlink>
        <a:srgbClr val="3333FF"/>
      </a:hlink>
      <a:folHlink>
        <a:srgbClr val="00B0F0"/>
      </a:folHlink>
    </a:clrScheme>
    <a:fontScheme name="Custom 1">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wTVBMaster16x9_2017.potx" id="{9B1B4E55-6EA0-4FFA-A48A-156F9D47DDEE}" vid="{FD4E3E3E-B984-475A-AF6A-766FD69C7C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1_TVB 10">
    <a:dk1>
      <a:srgbClr val="000000"/>
    </a:dk1>
    <a:lt1>
      <a:srgbClr val="FFFFFF"/>
    </a:lt1>
    <a:dk2>
      <a:srgbClr val="0000FF"/>
    </a:dk2>
    <a:lt2>
      <a:srgbClr val="1C1C1C"/>
    </a:lt2>
    <a:accent1>
      <a:srgbClr val="ABC7FF"/>
    </a:accent1>
    <a:accent2>
      <a:srgbClr val="FF0000"/>
    </a:accent2>
    <a:accent3>
      <a:srgbClr val="FFFFFF"/>
    </a:accent3>
    <a:accent4>
      <a:srgbClr val="000000"/>
    </a:accent4>
    <a:accent5>
      <a:srgbClr val="D2E0FF"/>
    </a:accent5>
    <a:accent6>
      <a:srgbClr val="E70000"/>
    </a:accent6>
    <a:hlink>
      <a:srgbClr val="0000FF"/>
    </a:hlink>
    <a:folHlink>
      <a:srgbClr val="00CC00"/>
    </a:folHlink>
  </a:clrScheme>
  <a:fontScheme name="1_TVB">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2860</TotalTime>
  <Words>3376</Words>
  <Application>Microsoft Office PowerPoint</Application>
  <PresentationFormat>Widescreen</PresentationFormat>
  <Paragraphs>451</Paragraphs>
  <Slides>30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Tahoma</vt:lpstr>
      <vt:lpstr>Wingdings</vt:lpstr>
      <vt:lpstr>NewTVBMaster16x9_2017</vt:lpstr>
      <vt:lpstr>Coronavirus Media Usage Study</vt:lpstr>
      <vt:lpstr>Purpose of This Study</vt:lpstr>
      <vt:lpstr>Methodology</vt:lpstr>
      <vt:lpstr>How Has The Coronavirus Impacted  Your Daily Life?</vt:lpstr>
      <vt:lpstr>How Has The Coronavirus Impacted  Your Daily Life?</vt:lpstr>
      <vt:lpstr>How Has The Coronavirus Impacted  Your Daily Life?</vt:lpstr>
      <vt:lpstr>As a Result of The Coronavirus, Are You  At Home More?</vt:lpstr>
      <vt:lpstr>Why Are You At Home More?</vt:lpstr>
      <vt:lpstr>Urban Areas Hardest Hit, Especially NY</vt:lpstr>
      <vt:lpstr>Broadcast TV Has The Highest Reach Among These Platforms</vt:lpstr>
      <vt:lpstr>Broadcast TV Has The Highest Reach  Among Key Demos</vt:lpstr>
      <vt:lpstr>Broadcast TV Has The Highest Reach Across Urban, Suburban, And Rural Areas</vt:lpstr>
      <vt:lpstr>Which Source Do You Feel Gives You The Best Information &amp; Updates On The Coronavirus?</vt:lpstr>
      <vt:lpstr>Which Source Do You Feel Gives You The Best Information &amp; Updates On The Coronavirus?</vt:lpstr>
      <vt:lpstr>Which Source Do You Feel Gives You The Best Information &amp; Updates On The Coronavirus?</vt:lpstr>
      <vt:lpstr>Local Broadcast Television News: #1 For Trust</vt:lpstr>
      <vt:lpstr>Local Broadcast TV News: Highly Trusted Among Key Demos</vt:lpstr>
      <vt:lpstr>Local Broadcast TV News: #1 For Trust in In Urban, Suburban, and Rural Areas</vt:lpstr>
      <vt:lpstr>Local Broadcast TV News: The Most Trusted</vt:lpstr>
      <vt:lpstr>What Are Your Reasons For Watching Local Broadcast TV News As It Relates To The Coronavirus?</vt:lpstr>
      <vt:lpstr>What Are Your Reasons For Watching Local Broadcast TV News As It Relates To The Coronavirus?</vt:lpstr>
      <vt:lpstr>What Are Your Reasons for Using Local Broadcast TV Websites/Apps as it Relates to the Coronavirus Pandemic? </vt:lpstr>
      <vt:lpstr>What Are Your Reasons for Using Local Broadcast TV Websites/Apps as it Relates to the Coronavirus Pandemic? </vt:lpstr>
      <vt:lpstr>African Americans Hispanic</vt:lpstr>
      <vt:lpstr>Broadcast TV Has The Highest Reach Among African Americans</vt:lpstr>
      <vt:lpstr>Which Source Do You Feel Gives You The Best Information &amp; Updates On The Coronavirus?</vt:lpstr>
      <vt:lpstr>Broadcast TV Has The Highest Reach Among Hispanics</vt:lpstr>
      <vt:lpstr>Which Source Do You Feel Gives You The Best Information &amp; Updates On The Coronavirus?</vt:lpstr>
      <vt:lpstr>Coronavirus Survey Key Findings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clairew</dc:creator>
  <cp:lastModifiedBy>Anthony Spirito</cp:lastModifiedBy>
  <cp:revision>223</cp:revision>
  <cp:lastPrinted>2020-04-08T12:42:24Z</cp:lastPrinted>
  <dcterms:created xsi:type="dcterms:W3CDTF">2017-03-15T18:32:41Z</dcterms:created>
  <dcterms:modified xsi:type="dcterms:W3CDTF">2020-04-22T20:25:48Z</dcterms:modified>
</cp:coreProperties>
</file>