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63" r:id="rId3"/>
    <p:sldId id="275" r:id="rId4"/>
    <p:sldId id="268" r:id="rId5"/>
    <p:sldId id="262" r:id="rId6"/>
    <p:sldId id="265" r:id="rId7"/>
    <p:sldId id="269" r:id="rId8"/>
    <p:sldId id="274" r:id="rId9"/>
    <p:sldId id="272" r:id="rId10"/>
    <p:sldId id="271" r:id="rId11"/>
    <p:sldId id="266" r:id="rId12"/>
    <p:sldId id="258" r:id="rId13"/>
    <p:sldId id="25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FF90"/>
    <a:srgbClr val="198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23" autoAdjust="0"/>
    <p:restoredTop sz="94660"/>
  </p:normalViewPr>
  <p:slideViewPr>
    <p:cSldViewPr snapToGrid="0">
      <p:cViewPr>
        <p:scale>
          <a:sx n="95" d="100"/>
          <a:sy n="95" d="100"/>
        </p:scale>
        <p:origin x="-946" y="-58"/>
      </p:cViewPr>
      <p:guideLst>
        <p:guide orient="horz" pos="2160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2F6B51A2-667D-4EF3-B9FD-D8F0601D12DF}" type="datetimeFigureOut">
              <a:rPr lang="en-US" smtClean="0"/>
              <a:pPr/>
              <a:t>6/22/2015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2D529B28-AB47-4158-BB23-68A2A52640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31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29B28-AB47-4158-BB23-68A2A526402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760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D5E9-F5B5-4960-9240-507EE9BC70F1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000C-3DE2-4FC8-9320-7017EBFA1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5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D5E9-F5B5-4960-9240-507EE9BC70F1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000C-3DE2-4FC8-9320-7017EBFA1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01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D5E9-F5B5-4960-9240-507EE9BC70F1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000C-3DE2-4FC8-9320-7017EBFA1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69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067A-F9D2-4866-96ED-52EDAAA1BC2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56E1-93F6-4B6A-A544-E1883BEE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51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067A-F9D2-4866-96ED-52EDAAA1BC2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56E1-93F6-4B6A-A544-E1883BEE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85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067A-F9D2-4866-96ED-52EDAAA1BC2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56E1-93F6-4B6A-A544-E1883BEE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067A-F9D2-4866-96ED-52EDAAA1BC2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56E1-93F6-4B6A-A544-E1883BEE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81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067A-F9D2-4866-96ED-52EDAAA1BC2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56E1-93F6-4B6A-A544-E1883BEE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48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067A-F9D2-4866-96ED-52EDAAA1BC2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56E1-93F6-4B6A-A544-E1883BEE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25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067A-F9D2-4866-96ED-52EDAAA1BC2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56E1-93F6-4B6A-A544-E1883BEE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87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067A-F9D2-4866-96ED-52EDAAA1BC2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56E1-93F6-4B6A-A544-E1883BEE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95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D5E9-F5B5-4960-9240-507EE9BC70F1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000C-3DE2-4FC8-9320-7017EBFA1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10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067A-F9D2-4866-96ED-52EDAAA1BC2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56E1-93F6-4B6A-A544-E1883BEE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52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067A-F9D2-4866-96ED-52EDAAA1BC2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56E1-93F6-4B6A-A544-E1883BEE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8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067A-F9D2-4866-96ED-52EDAAA1BC2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756E1-93F6-4B6A-A544-E1883BEE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30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D5E9-F5B5-4960-9240-507EE9BC70F1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000C-3DE2-4FC8-9320-7017EBFA1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1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D5E9-F5B5-4960-9240-507EE9BC70F1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000C-3DE2-4FC8-9320-7017EBFA1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92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D5E9-F5B5-4960-9240-507EE9BC70F1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000C-3DE2-4FC8-9320-7017EBFA1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08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D5E9-F5B5-4960-9240-507EE9BC70F1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000C-3DE2-4FC8-9320-7017EBFA1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47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D5E9-F5B5-4960-9240-507EE9BC70F1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000C-3DE2-4FC8-9320-7017EBFA1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58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D5E9-F5B5-4960-9240-507EE9BC70F1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000C-3DE2-4FC8-9320-7017EBFA1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10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D5E9-F5B5-4960-9240-507EE9BC70F1}" type="datetimeFigureOut">
              <a:rPr lang="en-US" smtClean="0"/>
              <a:pPr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000C-3DE2-4FC8-9320-7017EBFA18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90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42E1D5E9-F5B5-4960-9240-507EE9BC70F1}" type="datetimeFigureOut">
              <a:rPr lang="en-US" smtClean="0"/>
              <a:pPr/>
              <a:t>6/22/2015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45ED000C-3DE2-4FC8-9320-7017EBFA18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80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1067A-F9D2-4866-96ED-52EDAAA1BC2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756E1-93F6-4B6A-A544-E1883BEE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4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emf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emf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3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09730" y="4831545"/>
            <a:ext cx="5972981" cy="609600"/>
            <a:chOff x="1709730" y="4958725"/>
            <a:chExt cx="5972981" cy="609600"/>
          </a:xfrm>
        </p:grpSpPr>
        <p:pic>
          <p:nvPicPr>
            <p:cNvPr id="13" name="Picture 12" descr="ireland logo.png"/>
            <p:cNvPicPr>
              <a:picLocks noChangeAspect="1"/>
            </p:cNvPicPr>
            <p:nvPr/>
          </p:nvPicPr>
          <p:blipFill>
            <a:blip r:embed="rId3"/>
            <a:srcRect r="75733"/>
            <a:stretch>
              <a:fillRect/>
            </a:stretch>
          </p:blipFill>
          <p:spPr>
            <a:xfrm>
              <a:off x="1709730" y="5041807"/>
              <a:ext cx="437024" cy="422276"/>
            </a:xfrm>
            <a:prstGeom prst="rect">
              <a:avLst/>
            </a:prstGeom>
            <a:effectLst>
              <a:outerShdw blurRad="355600" dist="38100" dir="2700000">
                <a:srgbClr val="000000"/>
              </a:outerShdw>
            </a:effectLst>
          </p:spPr>
        </p:pic>
        <p:sp>
          <p:nvSpPr>
            <p:cNvPr id="14" name="Rounded Rectangle 13"/>
            <p:cNvSpPr/>
            <p:nvPr/>
          </p:nvSpPr>
          <p:spPr>
            <a:xfrm>
              <a:off x="2196311" y="4958725"/>
              <a:ext cx="5486400" cy="609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dirty="0" smtClean="0">
                  <a:latin typeface="Baskerville Old Face"/>
                  <a:cs typeface="Baskerville Old Face"/>
                </a:rPr>
                <a:t>“Only CBS” Kennedy Center Honors Hub integration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709730" y="5380560"/>
            <a:ext cx="5972981" cy="609600"/>
            <a:chOff x="1709730" y="5507740"/>
            <a:chExt cx="5972981" cy="609600"/>
          </a:xfrm>
        </p:grpSpPr>
        <p:sp>
          <p:nvSpPr>
            <p:cNvPr id="6" name="Rounded Rectangle 5"/>
            <p:cNvSpPr/>
            <p:nvPr/>
          </p:nvSpPr>
          <p:spPr>
            <a:xfrm>
              <a:off x="2196311" y="5507740"/>
              <a:ext cx="5486400" cy="609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dirty="0" smtClean="0">
                  <a:latin typeface="Baskerville Old Face"/>
                  <a:cs typeface="Baskerville Old Face"/>
                </a:rPr>
                <a:t>Jump Into Ireland Contest Hub creation &amp; management</a:t>
              </a:r>
            </a:p>
          </p:txBody>
        </p:sp>
        <p:pic>
          <p:nvPicPr>
            <p:cNvPr id="15" name="Picture 14" descr="ireland logo.png"/>
            <p:cNvPicPr>
              <a:picLocks noChangeAspect="1"/>
            </p:cNvPicPr>
            <p:nvPr/>
          </p:nvPicPr>
          <p:blipFill>
            <a:blip r:embed="rId3"/>
            <a:srcRect r="75733"/>
            <a:stretch>
              <a:fillRect/>
            </a:stretch>
          </p:blipFill>
          <p:spPr>
            <a:xfrm>
              <a:off x="1709730" y="5570200"/>
              <a:ext cx="437024" cy="422276"/>
            </a:xfrm>
            <a:prstGeom prst="rect">
              <a:avLst/>
            </a:prstGeom>
            <a:effectLst>
              <a:outerShdw blurRad="355600" dist="38100" dir="2700000">
                <a:srgbClr val="000000"/>
              </a:outerShdw>
            </a:effectLst>
          </p:spPr>
        </p:pic>
      </p:grpSp>
      <p:grpSp>
        <p:nvGrpSpPr>
          <p:cNvPr id="20" name="Group 19"/>
          <p:cNvGrpSpPr/>
          <p:nvPr/>
        </p:nvGrpSpPr>
        <p:grpSpPr>
          <a:xfrm>
            <a:off x="1709730" y="5929574"/>
            <a:ext cx="5972981" cy="533400"/>
            <a:chOff x="1709730" y="6056754"/>
            <a:chExt cx="5972981" cy="533400"/>
          </a:xfrm>
        </p:grpSpPr>
        <p:sp>
          <p:nvSpPr>
            <p:cNvPr id="7" name="Rounded Rectangle 6"/>
            <p:cNvSpPr/>
            <p:nvPr/>
          </p:nvSpPr>
          <p:spPr>
            <a:xfrm>
              <a:off x="2196311" y="6056754"/>
              <a:ext cx="5486400" cy="533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dirty="0" smtClean="0">
                  <a:latin typeface="Baskerville Old Face"/>
                  <a:cs typeface="Baskerville Old Face"/>
                </a:rPr>
                <a:t>Jump Into Ireland Social Media engagement</a:t>
              </a:r>
              <a:endParaRPr lang="en-US" dirty="0">
                <a:latin typeface="Baskerville Old Face"/>
                <a:cs typeface="Baskerville Old Face"/>
              </a:endParaRPr>
            </a:p>
          </p:txBody>
        </p:sp>
        <p:pic>
          <p:nvPicPr>
            <p:cNvPr id="16" name="Picture 15" descr="ireland logo.png"/>
            <p:cNvPicPr>
              <a:picLocks noChangeAspect="1"/>
            </p:cNvPicPr>
            <p:nvPr/>
          </p:nvPicPr>
          <p:blipFill>
            <a:blip r:embed="rId3"/>
            <a:srcRect r="75733"/>
            <a:stretch>
              <a:fillRect/>
            </a:stretch>
          </p:blipFill>
          <p:spPr>
            <a:xfrm>
              <a:off x="1709730" y="6098593"/>
              <a:ext cx="437024" cy="422276"/>
            </a:xfrm>
            <a:prstGeom prst="rect">
              <a:avLst/>
            </a:prstGeom>
            <a:effectLst>
              <a:outerShdw blurRad="355600" dist="38100" dir="2700000">
                <a:srgbClr val="000000"/>
              </a:outerShdw>
            </a:effectLst>
          </p:spPr>
        </p:pic>
      </p:grpSp>
      <p:grpSp>
        <p:nvGrpSpPr>
          <p:cNvPr id="23" name="Group 22"/>
          <p:cNvGrpSpPr/>
          <p:nvPr/>
        </p:nvGrpSpPr>
        <p:grpSpPr>
          <a:xfrm>
            <a:off x="533400" y="377021"/>
            <a:ext cx="8077200" cy="4508066"/>
            <a:chOff x="533400" y="351801"/>
            <a:chExt cx="8077200" cy="4508066"/>
          </a:xfrm>
        </p:grpSpPr>
        <p:sp>
          <p:nvSpPr>
            <p:cNvPr id="4" name="Rounded Rectangle 3"/>
            <p:cNvSpPr/>
            <p:nvPr/>
          </p:nvSpPr>
          <p:spPr>
            <a:xfrm>
              <a:off x="592667" y="2345267"/>
              <a:ext cx="7958666" cy="2514600"/>
            </a:xfrm>
            <a:prstGeom prst="roundRect">
              <a:avLst/>
            </a:prstGeom>
            <a:noFill/>
            <a:ln>
              <a:noFill/>
            </a:ln>
            <a:effectLst>
              <a:outerShdw blurRad="241300" dist="38100" dir="270000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latin typeface="Arial"/>
                </a:rPr>
                <a:t>CBS </a:t>
              </a:r>
              <a:r>
                <a:rPr lang="en-US" sz="2100" dirty="0" smtClean="0">
                  <a:latin typeface="Arial"/>
                </a:rPr>
                <a:t>brought </a:t>
              </a:r>
              <a:r>
                <a:rPr lang="en-US" sz="2100" dirty="0">
                  <a:latin typeface="Arial"/>
                </a:rPr>
                <a:t>Tourism Ireland to the forefront for </a:t>
              </a:r>
              <a:r>
                <a:rPr lang="en-US" sz="2100" dirty="0" smtClean="0">
                  <a:latin typeface="Arial"/>
                </a:rPr>
                <a:t>travel enthusiasts seeking a new and exciting destination for 2015. </a:t>
              </a:r>
              <a:r>
                <a:rPr lang="en-US" sz="2100" dirty="0">
                  <a:latin typeface="Arial"/>
                </a:rPr>
                <a:t> Tourism Ireland </a:t>
              </a:r>
              <a:r>
                <a:rPr lang="en-US" sz="2100" dirty="0" smtClean="0">
                  <a:latin typeface="Arial"/>
                </a:rPr>
                <a:t>engaged high quality audiences during </a:t>
              </a:r>
              <a:r>
                <a:rPr lang="en-US" sz="2100" dirty="0">
                  <a:latin typeface="Arial"/>
                </a:rPr>
                <a:t>the </a:t>
              </a:r>
              <a:r>
                <a:rPr lang="en-US" sz="2100" dirty="0" smtClean="0">
                  <a:latin typeface="Arial"/>
                </a:rPr>
                <a:t>holidays </a:t>
              </a:r>
              <a:r>
                <a:rPr lang="en-US" sz="2100" dirty="0">
                  <a:latin typeface="Arial"/>
                </a:rPr>
                <a:t>with </a:t>
              </a:r>
              <a:r>
                <a:rPr lang="en-US" sz="2100" dirty="0" smtClean="0">
                  <a:latin typeface="Arial"/>
                </a:rPr>
                <a:t>targeted TV, Digital &amp; Social messaging encouraging travel to Ireland and promoting our contest. </a:t>
              </a:r>
              <a:endParaRPr lang="en-US" sz="2100" dirty="0">
                <a:latin typeface="Arial"/>
              </a:endParaRPr>
            </a:p>
            <a:p>
              <a:pPr algn="ctr"/>
              <a:endParaRPr lang="en-US" sz="2100" dirty="0">
                <a:latin typeface="Arial"/>
              </a:endParaRPr>
            </a:p>
            <a:p>
              <a:pPr algn="ctr"/>
              <a:endParaRPr lang="en-US" sz="2100" dirty="0">
                <a:latin typeface="Arial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33400" y="2106957"/>
              <a:ext cx="8077200" cy="1588"/>
            </a:xfrm>
            <a:prstGeom prst="line">
              <a:avLst/>
            </a:prstGeom>
            <a:ln w="9525" cap="flat" cmpd="sng" algn="ctr">
              <a:solidFill>
                <a:srgbClr val="FFFFFF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 descr="overview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36775" y="351801"/>
              <a:ext cx="4870450" cy="144462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709730" y="4305027"/>
            <a:ext cx="5972981" cy="609600"/>
            <a:chOff x="1709730" y="4958725"/>
            <a:chExt cx="5972981" cy="609600"/>
          </a:xfrm>
        </p:grpSpPr>
        <p:pic>
          <p:nvPicPr>
            <p:cNvPr id="24" name="Picture 23" descr="ireland logo.png"/>
            <p:cNvPicPr>
              <a:picLocks noChangeAspect="1"/>
            </p:cNvPicPr>
            <p:nvPr/>
          </p:nvPicPr>
          <p:blipFill>
            <a:blip r:embed="rId3"/>
            <a:srcRect r="75733"/>
            <a:stretch>
              <a:fillRect/>
            </a:stretch>
          </p:blipFill>
          <p:spPr>
            <a:xfrm>
              <a:off x="1709730" y="5041807"/>
              <a:ext cx="437024" cy="422276"/>
            </a:xfrm>
            <a:prstGeom prst="rect">
              <a:avLst/>
            </a:prstGeom>
            <a:effectLst>
              <a:outerShdw blurRad="355600" dist="38100" dir="2700000">
                <a:srgbClr val="000000"/>
              </a:outerShdw>
            </a:effectLst>
          </p:spPr>
        </p:pic>
        <p:sp>
          <p:nvSpPr>
            <p:cNvPr id="25" name="Rounded Rectangle 24"/>
            <p:cNvSpPr/>
            <p:nvPr/>
          </p:nvSpPr>
          <p:spPr>
            <a:xfrm>
              <a:off x="2196311" y="4958725"/>
              <a:ext cx="5486400" cy="609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dirty="0" smtClean="0">
                  <a:latin typeface="Baskerville Old Face"/>
                  <a:cs typeface="Baskerville Old Face"/>
                </a:rPr>
                <a:t>Jump Into Ireland contest promos on CBS TV stations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881338" y="65810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8AE1CBA-5AE0-9D44-8AB0-BF1B55C835C6}" type="slidenum">
              <a:rPr lang="en-US" sz="1200" smtClean="0">
                <a:solidFill>
                  <a:srgbClr val="FFFFFF"/>
                </a:solidFill>
                <a:latin typeface="Arial"/>
              </a:rPr>
              <a:t>1</a:t>
            </a:fld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74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c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881338" y="65810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8AE1CBA-5AE0-9D44-8AB0-BF1B55C835C6}" type="slidenum">
              <a:rPr lang="en-US" sz="1200" smtClean="0">
                <a:solidFill>
                  <a:srgbClr val="FFFFFF"/>
                </a:solidFill>
                <a:latin typeface="Arial"/>
              </a:rPr>
              <a:t>10</a:t>
            </a:fld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3425" y="2878669"/>
            <a:ext cx="2540000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New York</a:t>
            </a:r>
          </a:p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Los Angeles</a:t>
            </a:r>
          </a:p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Chicago</a:t>
            </a:r>
          </a:p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Boston</a:t>
            </a:r>
          </a:p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San Francisco </a:t>
            </a:r>
          </a:p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Washington D.C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85059" y="2878669"/>
            <a:ext cx="2540000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</a:rPr>
              <a:t>416,483</a:t>
            </a:r>
          </a:p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</a:rPr>
              <a:t>220,540</a:t>
            </a:r>
          </a:p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</a:rPr>
              <a:t>87,016</a:t>
            </a:r>
          </a:p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</a:rPr>
              <a:t>143,775</a:t>
            </a:r>
          </a:p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</a:rPr>
              <a:t>110,846</a:t>
            </a:r>
          </a:p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</a:rPr>
              <a:t>8,239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85600" y="2878669"/>
            <a:ext cx="1124857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</a:rPr>
              <a:t>75,188</a:t>
            </a:r>
          </a:p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</a:rPr>
              <a:t>73,381</a:t>
            </a:r>
          </a:p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</a:rPr>
              <a:t>69,396</a:t>
            </a:r>
          </a:p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</a:rPr>
              <a:t>87,560</a:t>
            </a:r>
          </a:p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</a:rPr>
              <a:t>31,815</a:t>
            </a:r>
          </a:p>
          <a:p>
            <a:pPr fontAlgn="t">
              <a:lnSpc>
                <a:spcPct val="150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756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99883" y="2878669"/>
            <a:ext cx="774109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</a:rPr>
              <a:t>1,357</a:t>
            </a:r>
          </a:p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</a:rPr>
              <a:t>1,188</a:t>
            </a:r>
          </a:p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</a:rPr>
              <a:t>996</a:t>
            </a:r>
          </a:p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</a:rPr>
              <a:t>2,927</a:t>
            </a:r>
          </a:p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rgbClr val="FFFFFF"/>
                </a:solidFill>
              </a:rPr>
              <a:t>698</a:t>
            </a:r>
          </a:p>
          <a:p>
            <a:pPr fontAlgn="t">
              <a:lnSpc>
                <a:spcPct val="150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496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1997" y="2624664"/>
            <a:ext cx="7656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dirty="0">
                <a:solidFill>
                  <a:srgbClr val="FFFFFF"/>
                </a:solidFill>
                <a:latin typeface="Baskerville Old Face"/>
                <a:cs typeface="Baskerville Old Face"/>
              </a:rPr>
              <a:t>CBS Local </a:t>
            </a:r>
            <a:r>
              <a:rPr lang="en-US" dirty="0" smtClean="0">
                <a:solidFill>
                  <a:srgbClr val="FFFFFF"/>
                </a:solidFill>
                <a:latin typeface="Baskerville Old Face"/>
                <a:cs typeface="Baskerville Old Face"/>
              </a:rPr>
              <a:t>Market</a:t>
            </a:r>
            <a:r>
              <a:rPr lang="en-US" dirty="0">
                <a:solidFill>
                  <a:srgbClr val="FFFFFF"/>
                </a:solidFill>
                <a:latin typeface="Baskerville Old Face"/>
                <a:cs typeface="Baskerville Old Face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Baskerville Old Face"/>
                <a:cs typeface="Baskerville Old Face"/>
              </a:rPr>
              <a:t>       Facebook Fans	       Twitter </a:t>
            </a:r>
            <a:r>
              <a:rPr lang="en-US" dirty="0">
                <a:solidFill>
                  <a:srgbClr val="FFFFFF"/>
                </a:solidFill>
                <a:latin typeface="Baskerville Old Face"/>
                <a:cs typeface="Baskerville Old Face"/>
              </a:rPr>
              <a:t>Followers  </a:t>
            </a:r>
            <a:r>
              <a:rPr lang="en-US" dirty="0" smtClean="0">
                <a:solidFill>
                  <a:srgbClr val="FFFFFF"/>
                </a:solidFill>
                <a:latin typeface="Baskerville Old Face"/>
                <a:cs typeface="Baskerville Old Face"/>
              </a:rPr>
              <a:t>      Total </a:t>
            </a:r>
            <a:r>
              <a:rPr lang="en-US" dirty="0">
                <a:solidFill>
                  <a:srgbClr val="FFFFFF"/>
                </a:solidFill>
                <a:latin typeface="Baskerville Old Face"/>
                <a:cs typeface="Baskerville Old Face"/>
              </a:rPr>
              <a:t>Clicks</a:t>
            </a:r>
          </a:p>
          <a:p>
            <a:endParaRPr lang="en-US" dirty="0">
              <a:solidFill>
                <a:srgbClr val="FFFFFF"/>
              </a:solidFill>
              <a:latin typeface="Baskerville Old Face"/>
              <a:cs typeface="Baskerville Old Face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007806" y="3120571"/>
            <a:ext cx="1330476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61806" y="3514875"/>
            <a:ext cx="1016000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62664" y="3938210"/>
            <a:ext cx="1410308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765901" y="4373638"/>
            <a:ext cx="1567546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19045" y="4767942"/>
            <a:ext cx="829736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612568" y="5191277"/>
            <a:ext cx="655569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209139" y="3115733"/>
            <a:ext cx="1107927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240590" y="3510037"/>
            <a:ext cx="1016000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136571" y="3933372"/>
            <a:ext cx="1115185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184952" y="4368800"/>
            <a:ext cx="1127279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197044" y="4763104"/>
            <a:ext cx="1030521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967235" y="5186439"/>
            <a:ext cx="1279686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163109" y="3122990"/>
            <a:ext cx="915642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186584" y="3517294"/>
            <a:ext cx="839669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6091171" y="3940629"/>
            <a:ext cx="921641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6116412" y="4376057"/>
            <a:ext cx="931635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6144297" y="4770361"/>
            <a:ext cx="851670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5837624" y="5193696"/>
            <a:ext cx="1165437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1016000" y="5575904"/>
            <a:ext cx="6857999" cy="931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749777" y="5638397"/>
            <a:ext cx="3098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Total Impressions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</a:p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Facebook &amp; Twitter: 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620375" y="5672664"/>
            <a:ext cx="2370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rgbClr val="19874C"/>
                </a:solidFill>
                <a:latin typeface="Arial"/>
                <a:cs typeface="Arial"/>
              </a:rPr>
              <a:t>932,777</a:t>
            </a:r>
            <a:endParaRPr lang="en-US" sz="4400" b="1" dirty="0">
              <a:solidFill>
                <a:srgbClr val="19874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925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st p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664857"/>
            <a:ext cx="9144000" cy="3193144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Baskerville Old Face"/>
                <a:cs typeface="Baskerville Old Face"/>
              </a:rPr>
              <a:t>ead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5500" y="2527299"/>
            <a:ext cx="7514168" cy="707886"/>
          </a:xfrm>
          <a:prstGeom prst="rect">
            <a:avLst/>
          </a:prstGeom>
          <a:noFill/>
          <a:effectLst>
            <a:outerShdw blurRad="82550" dist="38100"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"/>
              </a:rPr>
              <a:t>Prospective travelers were sent to a custom branded contest hub  for the chance to win a grand prize trip to Ireland 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68111" y="2438576"/>
            <a:ext cx="8545689" cy="0"/>
          </a:xfrm>
          <a:prstGeom prst="line">
            <a:avLst/>
          </a:prstGeom>
          <a:ln w="15875" cap="flat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420" r="11420"/>
          <a:stretch/>
        </p:blipFill>
        <p:spPr>
          <a:xfrm>
            <a:off x="239889" y="3337626"/>
            <a:ext cx="4590316" cy="37179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3889" y="3527777"/>
            <a:ext cx="4064000" cy="2300111"/>
          </a:xfrm>
          <a:prstGeom prst="rect">
            <a:avLst/>
          </a:prstGeom>
          <a:solidFill>
            <a:srgbClr val="1987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8" name="Picture 7" descr="IrelandTourism_contest_V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4"/>
          <a:stretch/>
        </p:blipFill>
        <p:spPr>
          <a:xfrm>
            <a:off x="1517428" y="3533728"/>
            <a:ext cx="1968016" cy="22894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881338" y="65810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8AE1CBA-5AE0-9D44-8AB0-BF1B55C835C6}" type="slidenum">
              <a:rPr lang="en-US" sz="1200" smtClean="0">
                <a:solidFill>
                  <a:srgbClr val="FFFFFF"/>
                </a:solidFill>
                <a:latin typeface="Arial"/>
              </a:rPr>
              <a:t>11</a:t>
            </a:fld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052" y="3949240"/>
            <a:ext cx="4039886" cy="234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9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esul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403049" y="3096390"/>
            <a:ext cx="6337904" cy="931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03049" y="5213047"/>
            <a:ext cx="6337904" cy="931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03049" y="1995713"/>
            <a:ext cx="6337904" cy="931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24546" y="2203349"/>
            <a:ext cx="4181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DIGITAL IMPRESSIONS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52718" y="3318137"/>
            <a:ext cx="4128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SOCIAL IMPRESSIONS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22829" y="5438825"/>
            <a:ext cx="1621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OPT-INS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22134" y="2118684"/>
            <a:ext cx="2238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 smtClean="0">
                <a:solidFill>
                  <a:srgbClr val="19874C"/>
                </a:solidFill>
                <a:latin typeface="Arial"/>
                <a:cs typeface="Arial"/>
              </a:rPr>
              <a:t>5,251,715</a:t>
            </a:r>
            <a:endParaRPr lang="en-US" sz="3600" b="1" dirty="0">
              <a:solidFill>
                <a:srgbClr val="19874C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35327" y="3233472"/>
            <a:ext cx="1853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 smtClean="0">
                <a:solidFill>
                  <a:srgbClr val="19874C"/>
                </a:solidFill>
                <a:latin typeface="Arial"/>
                <a:cs typeface="Arial"/>
              </a:rPr>
              <a:t>932,777</a:t>
            </a:r>
            <a:endParaRPr lang="en-US" sz="3600" b="1" dirty="0">
              <a:solidFill>
                <a:srgbClr val="19874C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20077" y="5354160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>
                <a:solidFill>
                  <a:srgbClr val="19874C"/>
                </a:solidFill>
                <a:latin typeface="Arial"/>
                <a:cs typeface="Arial"/>
              </a:rPr>
              <a:t>2,749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881338" y="65810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8AE1CBA-5AE0-9D44-8AB0-BF1B55C835C6}" type="slidenum">
              <a:rPr lang="en-US" sz="1200" smtClean="0">
                <a:solidFill>
                  <a:srgbClr val="FFFFFF"/>
                </a:solidFill>
                <a:latin typeface="Arial"/>
              </a:rPr>
              <a:t>12</a:t>
            </a:fld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98211" y="4168018"/>
            <a:ext cx="6337904" cy="931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47880" y="4389765"/>
            <a:ext cx="3549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CONTEST ENTRIES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16888" y="4305100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>
                <a:solidFill>
                  <a:srgbClr val="19874C"/>
                </a:solidFill>
                <a:latin typeface="Arial"/>
                <a:cs typeface="Arial"/>
              </a:rPr>
              <a:t>8,353 </a:t>
            </a:r>
          </a:p>
        </p:txBody>
      </p:sp>
    </p:spTree>
    <p:extLst>
      <p:ext uri="{BB962C8B-B14F-4D97-AF65-F5344CB8AC3E}">
        <p14:creationId xmlns:p14="http://schemas.microsoft.com/office/powerpoint/2010/main" val="155899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55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V prom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286000"/>
            <a:ext cx="9144000" cy="2769810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8881338" y="65810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8AE1CBA-5AE0-9D44-8AB0-BF1B55C835C6}" type="slidenum">
              <a:rPr lang="en-US" sz="1200" smtClean="0">
                <a:solidFill>
                  <a:srgbClr val="FFFFFF"/>
                </a:solidFill>
                <a:latin typeface="Arial"/>
              </a:rPr>
              <a:t>3</a:t>
            </a:fld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8525" y="2878669"/>
            <a:ext cx="2540000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New York</a:t>
            </a:r>
          </a:p>
          <a:p>
            <a:pPr fontAlgn="t">
              <a:lnSpc>
                <a:spcPct val="150000"/>
              </a:lnSpc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Chicago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Boston</a:t>
            </a:r>
          </a:p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San Francisco </a:t>
            </a:r>
          </a:p>
          <a:p>
            <a:pPr fontAlgn="t">
              <a:lnSpc>
                <a:spcPct val="150000"/>
              </a:lnSpc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Washington D.C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0159" y="2794004"/>
            <a:ext cx="2540000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>
              <a:lnSpc>
                <a:spcPct val="150000"/>
              </a:lnSpc>
            </a:pPr>
            <a:r>
              <a:rPr lang="en-US" b="1" dirty="0">
                <a:solidFill>
                  <a:srgbClr val="F2F2F2"/>
                </a:solidFill>
              </a:rPr>
              <a:t>19.4</a:t>
            </a:r>
            <a:endParaRPr lang="en-US" dirty="0">
              <a:solidFill>
                <a:srgbClr val="F2F2F2"/>
              </a:solidFill>
            </a:endParaRPr>
          </a:p>
          <a:p>
            <a:pPr fontAlgn="b">
              <a:lnSpc>
                <a:spcPct val="150000"/>
              </a:lnSpc>
            </a:pPr>
            <a:r>
              <a:rPr lang="en-US" b="1" dirty="0">
                <a:solidFill>
                  <a:srgbClr val="F2F2F2"/>
                </a:solidFill>
              </a:rPr>
              <a:t>23.1</a:t>
            </a:r>
            <a:endParaRPr lang="en-US" dirty="0">
              <a:solidFill>
                <a:srgbClr val="F2F2F2"/>
              </a:solidFill>
            </a:endParaRPr>
          </a:p>
          <a:p>
            <a:pPr fontAlgn="b">
              <a:lnSpc>
                <a:spcPct val="150000"/>
              </a:lnSpc>
            </a:pPr>
            <a:r>
              <a:rPr lang="en-US" b="1" dirty="0" smtClean="0">
                <a:solidFill>
                  <a:srgbClr val="F2F2F2"/>
                </a:solidFill>
              </a:rPr>
              <a:t>35.9</a:t>
            </a:r>
            <a:endParaRPr lang="en-US" dirty="0">
              <a:solidFill>
                <a:srgbClr val="F2F2F2"/>
              </a:solidFill>
            </a:endParaRPr>
          </a:p>
          <a:p>
            <a:pPr fontAlgn="b">
              <a:lnSpc>
                <a:spcPct val="150000"/>
              </a:lnSpc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16.8</a:t>
            </a:r>
          </a:p>
          <a:p>
            <a:pPr fontAlgn="b">
              <a:lnSpc>
                <a:spcPct val="150000"/>
              </a:lnSpc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13.5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0700" y="2769814"/>
            <a:ext cx="1124857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>
              <a:lnSpc>
                <a:spcPct val="150000"/>
              </a:lnSpc>
            </a:pPr>
            <a:r>
              <a:rPr lang="en-US" b="1" dirty="0">
                <a:solidFill>
                  <a:srgbClr val="F2F2F2"/>
                </a:solidFill>
              </a:rPr>
              <a:t>20.2</a:t>
            </a:r>
            <a:endParaRPr lang="en-US" dirty="0">
              <a:solidFill>
                <a:srgbClr val="F2F2F2"/>
              </a:solidFill>
            </a:endParaRPr>
          </a:p>
          <a:p>
            <a:pPr fontAlgn="b">
              <a:lnSpc>
                <a:spcPct val="150000"/>
              </a:lnSpc>
            </a:pPr>
            <a:r>
              <a:rPr lang="en-US" b="1" dirty="0">
                <a:solidFill>
                  <a:srgbClr val="F2F2F2"/>
                </a:solidFill>
              </a:rPr>
              <a:t>22.4</a:t>
            </a:r>
            <a:endParaRPr lang="en-US" dirty="0">
              <a:solidFill>
                <a:srgbClr val="F2F2F2"/>
              </a:solidFill>
            </a:endParaRPr>
          </a:p>
          <a:p>
            <a:pPr fontAlgn="b">
              <a:lnSpc>
                <a:spcPct val="150000"/>
              </a:lnSpc>
            </a:pPr>
            <a:r>
              <a:rPr lang="en-US" b="1" dirty="0" smtClean="0">
                <a:solidFill>
                  <a:srgbClr val="F2F2F2"/>
                </a:solidFill>
              </a:rPr>
              <a:t>32.9</a:t>
            </a:r>
          </a:p>
          <a:p>
            <a:pPr fontAlgn="b">
              <a:lnSpc>
                <a:spcPct val="150000"/>
              </a:lnSpc>
            </a:pPr>
            <a:r>
              <a:rPr lang="en-US" b="1" dirty="0" smtClean="0">
                <a:solidFill>
                  <a:srgbClr val="F2F2F2"/>
                </a:solidFill>
              </a:rPr>
              <a:t>25.4</a:t>
            </a:r>
          </a:p>
          <a:p>
            <a:pPr fontAlgn="b">
              <a:lnSpc>
                <a:spcPct val="150000"/>
              </a:lnSpc>
            </a:pPr>
            <a:r>
              <a:rPr lang="en-US" b="1" dirty="0" smtClean="0">
                <a:solidFill>
                  <a:srgbClr val="F2F2F2"/>
                </a:solidFill>
              </a:rPr>
              <a:t>16.1</a:t>
            </a:r>
            <a:endParaRPr lang="en-US" dirty="0">
              <a:solidFill>
                <a:srgbClr val="F2F2F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4983" y="2769814"/>
            <a:ext cx="931355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>
              <a:lnSpc>
                <a:spcPct val="150000"/>
              </a:lnSpc>
            </a:pPr>
            <a:r>
              <a:rPr lang="en-US" b="1" dirty="0">
                <a:solidFill>
                  <a:srgbClr val="F2F2F2"/>
                </a:solidFill>
              </a:rPr>
              <a:t>104.1%</a:t>
            </a:r>
          </a:p>
          <a:p>
            <a:pPr fontAlgn="b">
              <a:lnSpc>
                <a:spcPct val="150000"/>
              </a:lnSpc>
            </a:pPr>
            <a:r>
              <a:rPr lang="en-US" b="1" dirty="0">
                <a:solidFill>
                  <a:srgbClr val="F2F2F2"/>
                </a:solidFill>
              </a:rPr>
              <a:t>97.0%</a:t>
            </a:r>
          </a:p>
          <a:p>
            <a:pPr fontAlgn="b">
              <a:lnSpc>
                <a:spcPct val="150000"/>
              </a:lnSpc>
            </a:pPr>
            <a:r>
              <a:rPr lang="en-US" b="1" dirty="0">
                <a:solidFill>
                  <a:srgbClr val="F2F2F2"/>
                </a:solidFill>
              </a:rPr>
              <a:t>91.6</a:t>
            </a:r>
            <a:r>
              <a:rPr lang="en-US" b="1" dirty="0" smtClean="0">
                <a:solidFill>
                  <a:srgbClr val="F2F2F2"/>
                </a:solidFill>
              </a:rPr>
              <a:t>%</a:t>
            </a:r>
          </a:p>
          <a:p>
            <a:pPr fontAlgn="b">
              <a:lnSpc>
                <a:spcPct val="150000"/>
              </a:lnSpc>
            </a:pPr>
            <a:r>
              <a:rPr lang="en-US" b="1" dirty="0" smtClean="0">
                <a:solidFill>
                  <a:srgbClr val="F2F2F2"/>
                </a:solidFill>
              </a:rPr>
              <a:t>151.2%119.3</a:t>
            </a:r>
            <a:r>
              <a:rPr lang="en-US" b="1" dirty="0">
                <a:solidFill>
                  <a:srgbClr val="F2F2F2"/>
                </a:solidFill>
              </a:rPr>
              <a:t>%</a:t>
            </a:r>
            <a:endParaRPr lang="en-US" b="1" dirty="0">
              <a:solidFill>
                <a:srgbClr val="F2F2F2"/>
              </a:solidFill>
              <a:latin typeface="Times New Roman"/>
              <a:ea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7075" y="2624664"/>
            <a:ext cx="816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Baskerville Old Face"/>
                <a:cs typeface="Baskerville Old Face"/>
              </a:rPr>
              <a:t>CBS Local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Baskerville Old Face"/>
                <a:cs typeface="Baskerville Old Face"/>
              </a:rPr>
              <a:t>Market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Baskerville Old Face"/>
                <a:cs typeface="Baskerville Old Face"/>
              </a:rPr>
              <a:t>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Baskerville Old Face"/>
                <a:cs typeface="Baskerville Old Face"/>
              </a:rPr>
              <a:t>      Estimated Ratings         Actual Ratings             % Delivery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Baskerville Old Face"/>
              <a:cs typeface="Baskerville Old Face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72906" y="3120571"/>
            <a:ext cx="1330476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91481" y="3514875"/>
            <a:ext cx="1451425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27764" y="3938210"/>
            <a:ext cx="1410308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511576" y="4373638"/>
            <a:ext cx="986971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813957" y="4767942"/>
            <a:ext cx="599924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24861" y="3115733"/>
            <a:ext cx="1340592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059767" y="3510037"/>
            <a:ext cx="1403047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051530" y="3933372"/>
            <a:ext cx="1349376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098642" y="4368800"/>
            <a:ext cx="1364008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07625" y="4763104"/>
            <a:ext cx="1437184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043386" y="3122990"/>
            <a:ext cx="1270437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995005" y="3517294"/>
            <a:ext cx="1262521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55481" y="3940629"/>
            <a:ext cx="1192703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055481" y="4376057"/>
            <a:ext cx="1228438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019195" y="4770361"/>
            <a:ext cx="1223760" cy="0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19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onlyCB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177800" y="2489200"/>
            <a:ext cx="8801100" cy="1588"/>
          </a:xfrm>
          <a:prstGeom prst="line">
            <a:avLst/>
          </a:prstGeom>
          <a:ln w="15875" cap="flat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31800" y="1701800"/>
            <a:ext cx="8331200" cy="584775"/>
          </a:xfrm>
          <a:prstGeom prst="rect">
            <a:avLst/>
          </a:prstGeom>
          <a:noFill/>
          <a:effectLst>
            <a:outerShdw blurRad="190500" dist="38100"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</a:rPr>
              <a:t>CBS targeted the most </a:t>
            </a:r>
            <a:r>
              <a:rPr lang="en-US" sz="1600" dirty="0" smtClean="0">
                <a:solidFill>
                  <a:srgbClr val="FFFFFF"/>
                </a:solidFill>
                <a:latin typeface="Arial"/>
              </a:rPr>
              <a:t>qualified potential Ireland </a:t>
            </a:r>
            <a:r>
              <a:rPr lang="en-US" sz="1600" dirty="0">
                <a:solidFill>
                  <a:srgbClr val="FFFFFF"/>
                </a:solidFill>
                <a:latin typeface="Arial"/>
              </a:rPr>
              <a:t>travelers with </a:t>
            </a:r>
            <a:r>
              <a:rPr lang="en-US" sz="1600" dirty="0" smtClean="0">
                <a:solidFill>
                  <a:srgbClr val="FFFFFF"/>
                </a:solidFill>
                <a:latin typeface="Arial"/>
              </a:rPr>
              <a:t>a </a:t>
            </a:r>
            <a:endParaRPr lang="en-US" sz="1600" dirty="0">
              <a:solidFill>
                <a:srgbClr val="FFFFFF"/>
              </a:solidFill>
              <a:latin typeface="Arial"/>
            </a:endParaRP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Arial"/>
              </a:rPr>
              <a:t>with a content hub ownership surrounding the Kennedy Center Honors TV special </a:t>
            </a:r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881338" y="65810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8AE1CBA-5AE0-9D44-8AB0-BF1B55C835C6}" type="slidenum">
              <a:rPr lang="en-US" sz="1200" smtClean="0">
                <a:solidFill>
                  <a:srgbClr val="FFFFFF"/>
                </a:solidFill>
                <a:latin typeface="Arial"/>
              </a:rPr>
              <a:t>4</a:t>
            </a:fld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74953" y="2588381"/>
            <a:ext cx="8394094" cy="4051905"/>
            <a:chOff x="241906" y="2911163"/>
            <a:chExt cx="4729237" cy="2507504"/>
          </a:xfrm>
        </p:grpSpPr>
        <p:pic>
          <p:nvPicPr>
            <p:cNvPr id="2" name="Picture 1" descr="Ireland_SKIN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5" r="50156"/>
            <a:stretch/>
          </p:blipFill>
          <p:spPr>
            <a:xfrm>
              <a:off x="241906" y="2911163"/>
              <a:ext cx="1923144" cy="2507504"/>
            </a:xfrm>
            <a:prstGeom prst="rect">
              <a:avLst/>
            </a:prstGeom>
          </p:spPr>
        </p:pic>
        <p:pic>
          <p:nvPicPr>
            <p:cNvPr id="9" name="Picture 8" descr="Ireland_SKIN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5" r="67631"/>
            <a:stretch/>
          </p:blipFill>
          <p:spPr>
            <a:xfrm>
              <a:off x="3785811" y="2911163"/>
              <a:ext cx="1185332" cy="2507504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09" r="21009"/>
            <a:stretch/>
          </p:blipFill>
          <p:spPr bwMode="auto">
            <a:xfrm>
              <a:off x="1375140" y="2917130"/>
              <a:ext cx="2507432" cy="2493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2" t="43111" r="2164" b="29965"/>
          <a:stretch/>
        </p:blipFill>
        <p:spPr bwMode="auto">
          <a:xfrm>
            <a:off x="3483429" y="4257524"/>
            <a:ext cx="858762" cy="74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12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nner a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881338" y="65810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8AE1CBA-5AE0-9D44-8AB0-BF1B55C835C6}" type="slidenum">
              <a:rPr lang="en-US" sz="1200" smtClean="0">
                <a:solidFill>
                  <a:srgbClr val="FFFFFF"/>
                </a:solidFill>
                <a:latin typeface="Arial"/>
              </a:rPr>
              <a:t>5</a:t>
            </a:fld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301" y="2348665"/>
            <a:ext cx="2141185" cy="380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" b="31797"/>
          <a:stretch/>
        </p:blipFill>
        <p:spPr bwMode="auto">
          <a:xfrm>
            <a:off x="4343301" y="2320945"/>
            <a:ext cx="2194799" cy="144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7"/>
          <a:stretch/>
        </p:blipFill>
        <p:spPr bwMode="auto">
          <a:xfrm>
            <a:off x="4342218" y="3965336"/>
            <a:ext cx="2173933" cy="227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20575" y="2327861"/>
            <a:ext cx="3971320" cy="3928563"/>
            <a:chOff x="462643" y="2249714"/>
            <a:chExt cx="4044043" cy="40005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65" y="2260600"/>
              <a:ext cx="4026630" cy="3976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62643" y="3447143"/>
              <a:ext cx="4036786" cy="280307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9900" y="2249714"/>
              <a:ext cx="4036786" cy="82368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345007" y="2328493"/>
            <a:ext cx="1486007" cy="14518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829652" y="2324588"/>
            <a:ext cx="713261" cy="850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345007" y="3964978"/>
            <a:ext cx="1476937" cy="22685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827838" y="3970424"/>
            <a:ext cx="683536" cy="91167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757461" y="2344587"/>
            <a:ext cx="2138832" cy="256492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767920" y="5325352"/>
            <a:ext cx="2138832" cy="82726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5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ci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881338" y="65810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8AE1CBA-5AE0-9D44-8AB0-BF1B55C835C6}" type="slidenum">
              <a:rPr lang="en-US" sz="1200" smtClean="0">
                <a:solidFill>
                  <a:srgbClr val="FFFFFF"/>
                </a:solidFill>
                <a:latin typeface="Arial"/>
              </a:rPr>
              <a:t>6</a:t>
            </a:fld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" name="Picture 7" descr="CBS-NY fb with comment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35"/>
          <a:stretch/>
        </p:blipFill>
        <p:spPr>
          <a:xfrm>
            <a:off x="1318077" y="2526632"/>
            <a:ext cx="3020224" cy="3756526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27"/>
          <a:stretch/>
        </p:blipFill>
        <p:spPr>
          <a:xfrm>
            <a:off x="4457590" y="4480806"/>
            <a:ext cx="3363965" cy="1800621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610" y="2518818"/>
            <a:ext cx="3366078" cy="183821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4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c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" y="-1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881338" y="6581001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8AE1CBA-5AE0-9D44-8AB0-BF1B55C835C6}" type="slidenum">
              <a:rPr lang="en-US" sz="1200" smtClean="0">
                <a:solidFill>
                  <a:srgbClr val="FFFFFF"/>
                </a:solidFill>
                <a:latin typeface="Arial"/>
              </a:rPr>
              <a:t>7</a:t>
            </a:fld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Picture 5" descr="Screen Shot 2015-01-14 at 1.55.4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"/>
          <a:stretch/>
        </p:blipFill>
        <p:spPr>
          <a:xfrm>
            <a:off x="4297925" y="3751586"/>
            <a:ext cx="4658917" cy="7214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4"/>
          <a:stretch/>
        </p:blipFill>
        <p:spPr>
          <a:xfrm>
            <a:off x="711664" y="3098743"/>
            <a:ext cx="3353120" cy="1860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8806" y="2344911"/>
            <a:ext cx="2862531" cy="471051"/>
          </a:xfrm>
          <a:prstGeom prst="rect">
            <a:avLst/>
          </a:prstGeom>
        </p:spPr>
      </p:pic>
      <p:pic>
        <p:nvPicPr>
          <p:cNvPr id="4" name="Picture 3" descr="Twitter_bird_ico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47" y="2163941"/>
            <a:ext cx="767248" cy="767248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1256632" y="5053263"/>
            <a:ext cx="3408947" cy="1096211"/>
          </a:xfrm>
          <a:prstGeom prst="wedgeRectCallout">
            <a:avLst>
              <a:gd name="adj1" fmla="val 1127"/>
              <a:gd name="adj2" fmla="val -8347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" t="71069" b="1219"/>
          <a:stretch/>
        </p:blipFill>
        <p:spPr>
          <a:xfrm>
            <a:off x="683254" y="5032543"/>
            <a:ext cx="5270253" cy="1470439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920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c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31386" y="3879801"/>
            <a:ext cx="4664502" cy="2403356"/>
            <a:chOff x="4089400" y="1905000"/>
            <a:chExt cx="6311900" cy="3352800"/>
          </a:xfrm>
        </p:grpSpPr>
        <p:sp>
          <p:nvSpPr>
            <p:cNvPr id="13" name="Rectangle 12"/>
            <p:cNvSpPr/>
            <p:nvPr/>
          </p:nvSpPr>
          <p:spPr>
            <a:xfrm>
              <a:off x="4089400" y="1905000"/>
              <a:ext cx="6311900" cy="3352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Screen Shot 2015-01-14 at 1.11.37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49"/>
            <a:stretch/>
          </p:blipFill>
          <p:spPr>
            <a:xfrm>
              <a:off x="4483100" y="4613105"/>
              <a:ext cx="5588000" cy="546100"/>
            </a:xfrm>
            <a:prstGeom prst="rect">
              <a:avLst/>
            </a:prstGeom>
          </p:spPr>
        </p:pic>
        <p:pic>
          <p:nvPicPr>
            <p:cNvPr id="12" name="Picture 11" descr="Screen Shot 2015-01-14 at 1.10.20 PM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" r="7691"/>
            <a:stretch/>
          </p:blipFill>
          <p:spPr>
            <a:xfrm>
              <a:off x="4483100" y="4057824"/>
              <a:ext cx="5588000" cy="558800"/>
            </a:xfrm>
            <a:prstGeom prst="rect">
              <a:avLst/>
            </a:prstGeom>
          </p:spPr>
        </p:pic>
        <p:pic>
          <p:nvPicPr>
            <p:cNvPr id="10" name="Picture 9" descr="Screen Shot 2015-01-14 at 2.04.11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100" y="2032000"/>
              <a:ext cx="6286500" cy="2032000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8843462" y="6597722"/>
            <a:ext cx="227614" cy="232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8AE1CBA-5AE0-9D44-8AB0-BF1B55C835C6}" type="slidenum">
              <a:rPr lang="en-US" sz="1200" smtClean="0">
                <a:solidFill>
                  <a:srgbClr val="FFFFFF"/>
                </a:solidFill>
                <a:latin typeface="Arial"/>
              </a:rPr>
              <a:t>8</a:t>
            </a:fld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8" name="Picture 17" descr="Screen Shot 2015-01-09 at 10.33.30 A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13778" b="17863"/>
          <a:stretch/>
        </p:blipFill>
        <p:spPr>
          <a:xfrm>
            <a:off x="5347615" y="5397870"/>
            <a:ext cx="3007445" cy="342576"/>
          </a:xfrm>
          <a:prstGeom prst="rect">
            <a:avLst/>
          </a:prstGeom>
        </p:spPr>
      </p:pic>
      <p:pic>
        <p:nvPicPr>
          <p:cNvPr id="19" name="Picture 18" descr="Screen Shot 2015-01-09 at 10.33.21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615" y="4730876"/>
            <a:ext cx="3007445" cy="614645"/>
          </a:xfrm>
          <a:prstGeom prst="rect">
            <a:avLst/>
          </a:prstGeom>
        </p:spPr>
      </p:pic>
      <p:pic>
        <p:nvPicPr>
          <p:cNvPr id="21" name="Picture 20" descr="Screen Shot 2015-01-14 at 11.34.03 A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68" y="3187864"/>
            <a:ext cx="3007938" cy="1490663"/>
          </a:xfrm>
          <a:prstGeom prst="rect">
            <a:avLst/>
          </a:prstGeom>
        </p:spPr>
      </p:pic>
      <p:pic>
        <p:nvPicPr>
          <p:cNvPr id="20" name="Picture 19" descr="Screen Shot 2015-01-09 at 10.33.48 AM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r="6571" b="5788"/>
          <a:stretch/>
        </p:blipFill>
        <p:spPr>
          <a:xfrm>
            <a:off x="5347614" y="5792795"/>
            <a:ext cx="3007446" cy="285367"/>
          </a:xfrm>
          <a:prstGeom prst="rect">
            <a:avLst/>
          </a:prstGeom>
        </p:spPr>
      </p:pic>
      <p:pic>
        <p:nvPicPr>
          <p:cNvPr id="23" name="Picture 22" descr="Screen Shot 2015-01-09 at 10.33.55 AM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" t="42282" r="19203" b="28974"/>
          <a:stretch/>
        </p:blipFill>
        <p:spPr>
          <a:xfrm>
            <a:off x="5347837" y="6130510"/>
            <a:ext cx="3007000" cy="632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5887" y="2737748"/>
            <a:ext cx="3188647" cy="11558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57284" y="2633689"/>
            <a:ext cx="3228172" cy="42822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5120105" y="2607733"/>
            <a:ext cx="11455" cy="3916056"/>
          </a:xfrm>
          <a:prstGeom prst="line">
            <a:avLst/>
          </a:prstGeom>
          <a:ln w="12700" cap="flat" cmpd="sng" algn="ctr">
            <a:solidFill>
              <a:srgbClr val="89FF9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012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c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Screen Shot 2015-01-14 at 11.33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4" y="6031784"/>
            <a:ext cx="4013698" cy="511723"/>
          </a:xfrm>
          <a:prstGeom prst="rect">
            <a:avLst/>
          </a:prstGeom>
        </p:spPr>
      </p:pic>
      <p:pic>
        <p:nvPicPr>
          <p:cNvPr id="14" name="Picture 13" descr="Screen Shot 2015-01-14 at 11.32.0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616" y="4848289"/>
            <a:ext cx="3897697" cy="736678"/>
          </a:xfrm>
          <a:prstGeom prst="rect">
            <a:avLst/>
          </a:prstGeom>
        </p:spPr>
      </p:pic>
      <p:pic>
        <p:nvPicPr>
          <p:cNvPr id="16" name="Picture 15" descr="Screen Shot 2015-01-14 at 1.12.0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615" y="5616714"/>
            <a:ext cx="3897697" cy="490486"/>
          </a:xfrm>
          <a:prstGeom prst="rect">
            <a:avLst/>
          </a:prstGeom>
        </p:spPr>
      </p:pic>
      <p:pic>
        <p:nvPicPr>
          <p:cNvPr id="15" name="Picture 14" descr="Screen Shot 2015-01-14 at 11.31.17 AM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71"/>
          <a:stretch/>
        </p:blipFill>
        <p:spPr>
          <a:xfrm>
            <a:off x="488014" y="3879537"/>
            <a:ext cx="4013698" cy="963711"/>
          </a:xfrm>
          <a:prstGeom prst="rect">
            <a:avLst/>
          </a:prstGeom>
        </p:spPr>
      </p:pic>
      <p:pic>
        <p:nvPicPr>
          <p:cNvPr id="21" name="Picture 20" descr="Screen Shot 2015-01-14 at 1.08.16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" r="8125" b="-2381"/>
          <a:stretch/>
        </p:blipFill>
        <p:spPr>
          <a:xfrm>
            <a:off x="488014" y="5621389"/>
            <a:ext cx="4013698" cy="390220"/>
          </a:xfrm>
          <a:prstGeom prst="rect">
            <a:avLst/>
          </a:prstGeom>
        </p:spPr>
      </p:pic>
      <p:pic>
        <p:nvPicPr>
          <p:cNvPr id="22" name="Picture 21" descr="Screen Shot 2015-01-14 at 1.07.58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" r="8108"/>
          <a:stretch/>
        </p:blipFill>
        <p:spPr>
          <a:xfrm>
            <a:off x="4734616" y="4426771"/>
            <a:ext cx="3897697" cy="389770"/>
          </a:xfrm>
          <a:prstGeom prst="rect">
            <a:avLst/>
          </a:prstGeom>
        </p:spPr>
      </p:pic>
      <p:pic>
        <p:nvPicPr>
          <p:cNvPr id="41" name="Picture 40" descr="Screen Shot 2015-01-09 at 10.33.55 AM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38"/>
          <a:stretch/>
        </p:blipFill>
        <p:spPr>
          <a:xfrm>
            <a:off x="488014" y="5284352"/>
            <a:ext cx="4013698" cy="316861"/>
          </a:xfrm>
          <a:prstGeom prst="rect">
            <a:avLst/>
          </a:prstGeom>
        </p:spPr>
      </p:pic>
      <p:pic>
        <p:nvPicPr>
          <p:cNvPr id="42" name="Picture 41" descr="Screen Shot 2015-01-14 at 11.31.17 AM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73" b="11158"/>
          <a:stretch/>
        </p:blipFill>
        <p:spPr>
          <a:xfrm>
            <a:off x="488014" y="4863424"/>
            <a:ext cx="4013698" cy="40075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833638" y="6515866"/>
            <a:ext cx="254848" cy="241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8AE1CBA-5AE0-9D44-8AB0-BF1B55C835C6}" type="slidenum">
              <a:rPr lang="en-US" sz="1200" smtClean="0">
                <a:solidFill>
                  <a:srgbClr val="FFFFFF"/>
                </a:solidFill>
                <a:latin typeface="Arial"/>
              </a:rPr>
              <a:t>9</a:t>
            </a:fld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8" name="Picture 27" descr="Screen Shot 2015-01-09 at 10.32.45 AM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6"/>
          <a:stretch/>
        </p:blipFill>
        <p:spPr>
          <a:xfrm>
            <a:off x="4734616" y="6138948"/>
            <a:ext cx="3897696" cy="647583"/>
          </a:xfrm>
          <a:prstGeom prst="rect">
            <a:avLst/>
          </a:prstGeom>
        </p:spPr>
      </p:pic>
      <p:pic>
        <p:nvPicPr>
          <p:cNvPr id="29" name="Picture 28" descr="Screen Shot 2015-01-14 at 1.37.37 PM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1"/>
          <a:stretch/>
        </p:blipFill>
        <p:spPr>
          <a:xfrm>
            <a:off x="4734616" y="3873265"/>
            <a:ext cx="3897697" cy="5217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7905" y="2503853"/>
            <a:ext cx="3985804" cy="955275"/>
          </a:xfrm>
          <a:prstGeom prst="rect">
            <a:avLst/>
          </a:prstGeom>
        </p:spPr>
      </p:pic>
      <p:pic>
        <p:nvPicPr>
          <p:cNvPr id="4" name="Picture 3" descr="Facebookicon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49" y="2586385"/>
            <a:ext cx="709335" cy="70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4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 cap="flat" cmpd="sng" algn="ctr">
          <a:solidFill>
            <a:srgbClr val="FFFFFF"/>
          </a:solidFill>
          <a:prstDash val="dot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Design 0.878353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3624</TotalTime>
  <Words>197</Words>
  <Application>Microsoft Office PowerPoint</Application>
  <PresentationFormat>On-screen Show (4:3)</PresentationFormat>
  <Paragraphs>77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Blank Design 0.8783533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CBS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Garcia, Megan M</dc:creator>
  <cp:lastModifiedBy>Jennifer Hungerbuhler</cp:lastModifiedBy>
  <cp:revision>128</cp:revision>
  <dcterms:created xsi:type="dcterms:W3CDTF">2014-11-11T17:19:42Z</dcterms:created>
  <dcterms:modified xsi:type="dcterms:W3CDTF">2015-06-22T21:01:54Z</dcterms:modified>
</cp:coreProperties>
</file>