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3"/>
  </p:notesMasterIdLst>
  <p:handoutMasterIdLst>
    <p:handoutMasterId r:id="rId4"/>
  </p:handoutMasterIdLst>
  <p:sldIdLst>
    <p:sldId id="1995" r:id="rId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504" userDrawn="1">
          <p15:clr>
            <a:srgbClr val="A4A3A4"/>
          </p15:clr>
        </p15:guide>
        <p15:guide id="5" orient="horz" pos="3984" userDrawn="1">
          <p15:clr>
            <a:srgbClr val="A4A3A4"/>
          </p15:clr>
        </p15:guide>
        <p15:guide id="6" pos="3504" userDrawn="1">
          <p15:clr>
            <a:srgbClr val="A4A3A4"/>
          </p15:clr>
        </p15:guide>
        <p15:guide id="7" pos="4176" userDrawn="1">
          <p15:clr>
            <a:srgbClr val="A4A3A4"/>
          </p15:clr>
        </p15:guide>
        <p15:guide id="10" pos="7296" userDrawn="1">
          <p15:clr>
            <a:srgbClr val="A4A3A4"/>
          </p15:clr>
        </p15:guide>
        <p15:guide id="11" orient="horz" pos="1272" userDrawn="1">
          <p15:clr>
            <a:srgbClr val="A4A3A4"/>
          </p15:clr>
        </p15:guide>
        <p15:guide id="12" orient="horz" pos="480" userDrawn="1">
          <p15:clr>
            <a:srgbClr val="A4A3A4"/>
          </p15:clr>
        </p15:guide>
        <p15:guide id="13" orient="horz" pos="3096" userDrawn="1">
          <p15:clr>
            <a:srgbClr val="A4A3A4"/>
          </p15:clr>
        </p15:guide>
        <p15:guide id="14" orient="horz" pos="3744" userDrawn="1">
          <p15:clr>
            <a:srgbClr val="A4A3A4"/>
          </p15:clr>
        </p15:guide>
        <p15:guide id="15" pos="240" userDrawn="1">
          <p15:clr>
            <a:srgbClr val="A4A3A4"/>
          </p15:clr>
        </p15:guide>
        <p15:guide id="16" orient="horz" pos="768" userDrawn="1">
          <p15:clr>
            <a:srgbClr val="A4A3A4"/>
          </p15:clr>
        </p15:guide>
        <p15:guide id="17" orient="horz" pos="6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Oberholtzer" initials="LO" lastIdx="1" clrIdx="0">
    <p:extLst>
      <p:ext uri="{19B8F6BF-5375-455C-9EA6-DF929625EA0E}">
        <p15:presenceInfo xmlns:p15="http://schemas.microsoft.com/office/powerpoint/2012/main" userId="S-1-5-21-1806052843-716809477-2000239973-51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FF"/>
    <a:srgbClr val="FF0000"/>
    <a:srgbClr val="36CF13"/>
    <a:srgbClr val="0505FF"/>
    <a:srgbClr val="FFFFFF"/>
    <a:srgbClr val="AA68DC"/>
    <a:srgbClr val="95A9FD"/>
    <a:srgbClr val="818181"/>
    <a:srgbClr val="FFAEFF"/>
    <a:srgbClr val="FF7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05" y="72"/>
      </p:cViewPr>
      <p:guideLst>
        <p:guide orient="horz" pos="2160"/>
        <p:guide pos="3840"/>
        <p:guide orient="horz" pos="3504"/>
        <p:guide orient="horz" pos="3984"/>
        <p:guide pos="3504"/>
        <p:guide pos="4176"/>
        <p:guide pos="7296"/>
        <p:guide orient="horz" pos="1272"/>
        <p:guide orient="horz" pos="480"/>
        <p:guide orient="horz" pos="3096"/>
        <p:guide orient="horz" pos="3744"/>
        <p:guide pos="240"/>
        <p:guide orient="horz" pos="768"/>
        <p:guide orient="horz" pos="67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83F17-7D89-4BF5-A68F-9E09FC4D3C46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D0739-FA2F-4F32-B028-424CE00DC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91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F05FFA-EE28-429C-BCEB-74ED7364C62D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BFF038-FE79-4731-8216-C523A2A3B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0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55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79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0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918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5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78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59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35579"/>
            <a:ext cx="8641773" cy="246221"/>
          </a:xfrm>
        </p:spPr>
        <p:txBody>
          <a:bodyPr anchor="b">
            <a:sp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17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275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78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79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60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848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94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4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49" r:id="rId8"/>
    <p:sldLayoutId id="2147483660" r:id="rId9"/>
    <p:sldLayoutId id="2147483650" r:id="rId10"/>
    <p:sldLayoutId id="2147483661" r:id="rId11"/>
    <p:sldLayoutId id="2147483664" r:id="rId12"/>
    <p:sldLayoutId id="2147483662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EB7ED36-E73C-4DC4-AE57-707E0067B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504" y="87917"/>
            <a:ext cx="10437795" cy="590931"/>
          </a:xfrm>
        </p:spPr>
        <p:txBody>
          <a:bodyPr/>
          <a:lstStyle/>
          <a:p>
            <a:r>
              <a:rPr lang="en-US" sz="3600" dirty="0"/>
              <a:t>2020 Absentee Ballot Must be Received by: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9F0F7-BE10-432F-B97D-36EE00393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7183182"/>
            <a:ext cx="2743200" cy="365125"/>
          </a:xfrm>
        </p:spPr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C86004-82F4-4234-BC13-0610BE2F50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5504" y="7183182"/>
            <a:ext cx="8641773" cy="230832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Source: vote.org; ncsl.org (as of 7/22/20)  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C9FC292-4732-4AEE-9059-C78DE1CBD011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2756464451"/>
              </p:ext>
            </p:extLst>
          </p:nvPr>
        </p:nvGraphicFramePr>
        <p:xfrm>
          <a:off x="419594" y="761996"/>
          <a:ext cx="11352812" cy="556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868">
                  <a:extLst>
                    <a:ext uri="{9D8B030D-6E8A-4147-A177-3AD203B41FA5}">
                      <a16:colId xmlns:a16="http://schemas.microsoft.com/office/drawing/2014/main" val="46720090"/>
                    </a:ext>
                  </a:extLst>
                </a:gridCol>
                <a:gridCol w="825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751">
                  <a:extLst>
                    <a:ext uri="{9D8B030D-6E8A-4147-A177-3AD203B41FA5}">
                      <a16:colId xmlns:a16="http://schemas.microsoft.com/office/drawing/2014/main" val="3252768616"/>
                    </a:ext>
                  </a:extLst>
                </a:gridCol>
                <a:gridCol w="84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004">
                  <a:extLst>
                    <a:ext uri="{9D8B030D-6E8A-4147-A177-3AD203B41FA5}">
                      <a16:colId xmlns:a16="http://schemas.microsoft.com/office/drawing/2014/main" val="3137288671"/>
                    </a:ext>
                  </a:extLst>
                </a:gridCol>
                <a:gridCol w="6658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9607">
                  <a:extLst>
                    <a:ext uri="{9D8B030D-6E8A-4147-A177-3AD203B41FA5}">
                      <a16:colId xmlns:a16="http://schemas.microsoft.com/office/drawing/2014/main" val="1302355912"/>
                    </a:ext>
                  </a:extLst>
                </a:gridCol>
                <a:gridCol w="1376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8284">
                  <a:extLst>
                    <a:ext uri="{9D8B030D-6E8A-4147-A177-3AD203B41FA5}">
                      <a16:colId xmlns:a16="http://schemas.microsoft.com/office/drawing/2014/main" val="905925477"/>
                    </a:ext>
                  </a:extLst>
                </a:gridCol>
                <a:gridCol w="14654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095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Nov. 2</a:t>
                      </a: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Nov 3.</a:t>
                      </a:r>
                    </a:p>
                    <a:p>
                      <a:pPr algn="ctr"/>
                      <a:r>
                        <a:rPr lang="en-US" sz="1600" dirty="0"/>
                        <a:t> (Election Day) </a:t>
                      </a:r>
                    </a:p>
                    <a:p>
                      <a:pPr algn="ctr"/>
                      <a:r>
                        <a:rPr lang="en-US" sz="1600" dirty="0"/>
                        <a:t>A-M</a:t>
                      </a: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Nov 3.</a:t>
                      </a:r>
                    </a:p>
                    <a:p>
                      <a:pPr algn="ctr"/>
                      <a:r>
                        <a:rPr lang="en-US" sz="1600" dirty="0"/>
                        <a:t>(Election Day) </a:t>
                      </a:r>
                    </a:p>
                    <a:p>
                      <a:pPr algn="ctr"/>
                      <a:r>
                        <a:rPr lang="en-US" sz="1600" dirty="0"/>
                        <a:t>N-Z</a:t>
                      </a: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Nov. 4-8</a:t>
                      </a: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Nov 9-13</a:t>
                      </a: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732449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+mj-lt"/>
                        </a:rPr>
                        <a:t>Louisiana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dirty="0">
                          <a:latin typeface="+mj-lt"/>
                        </a:rPr>
                        <a:t>12:30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Alabama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Nebraska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Texas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4th at 5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Iowa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9th at 12 PM 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29796791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+mj-lt"/>
                        </a:rPr>
                        <a:t>Mississippi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j-lt"/>
                        </a:rPr>
                        <a:t>5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Arizona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New Hampshire 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j-lt"/>
                        </a:rPr>
                        <a:t>5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New Jersey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5th at 8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Utah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9th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Arkansas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7:30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New Mexico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j-lt"/>
                        </a:rPr>
                        <a:t>7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California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6th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West Virginia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9th 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Colorado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Oklahoma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j-lt"/>
                        </a:rPr>
                        <a:t>7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Kansas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6th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Washington D.C.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10th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Connecticut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Oregon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j-lt"/>
                        </a:rPr>
                        <a:t>8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North Carolina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6th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New York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10th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Delaware   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Pennsylvania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j-lt"/>
                        </a:rPr>
                        <a:t>8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Virginia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6th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Alaska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13th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Florida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Rhode Island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j-lt"/>
                        </a:rPr>
                        <a:t>8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Washington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8th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Ohio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13th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Georgia      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South Carolina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j-lt"/>
                        </a:rPr>
                        <a:t>7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b="1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Maryland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13th at 10 AM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Hawaii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South Dakota    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Illinois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Nov 17th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Idaho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Tennessee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Indiana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Vermont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Kentucky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Wisconsin          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j-lt"/>
                        </a:rPr>
                        <a:t>8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Maine        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Wyoming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j-lt"/>
                        </a:rPr>
                        <a:t>7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Massachusetts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Michigan    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Minnesota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Missouri    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00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Montana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PM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latin typeface="+mj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" b="15592"/>
          <a:stretch/>
        </p:blipFill>
        <p:spPr>
          <a:xfrm rot="21090909">
            <a:off x="10061547" y="-56005"/>
            <a:ext cx="2193210" cy="12268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E37067-A76E-47AF-BABF-66980D0189E6}"/>
              </a:ext>
            </a:extLst>
          </p:cNvPr>
          <p:cNvSpPr txBox="1"/>
          <p:nvPr/>
        </p:nvSpPr>
        <p:spPr>
          <a:xfrm>
            <a:off x="1145219" y="6407752"/>
            <a:ext cx="31726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Nevada:</a:t>
            </a:r>
            <a:r>
              <a:rPr lang="en-US" sz="1050" dirty="0"/>
              <a:t> Postmarked on or before Election Day</a:t>
            </a:r>
          </a:p>
          <a:p>
            <a:r>
              <a:rPr lang="en-US" sz="1050" b="1" dirty="0"/>
              <a:t>North Dakota: </a:t>
            </a:r>
            <a:r>
              <a:rPr lang="en-US" sz="1050" dirty="0"/>
              <a:t>Postmarked 1 day before election</a:t>
            </a:r>
          </a:p>
        </p:txBody>
      </p:sp>
    </p:spTree>
    <p:extLst>
      <p:ext uri="{BB962C8B-B14F-4D97-AF65-F5344CB8AC3E}">
        <p14:creationId xmlns:p14="http://schemas.microsoft.com/office/powerpoint/2010/main" val="12570689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TVB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33FF"/>
      </a:accent1>
      <a:accent2>
        <a:srgbClr val="36CF13"/>
      </a:accent2>
      <a:accent3>
        <a:srgbClr val="FF0000"/>
      </a:accent3>
      <a:accent4>
        <a:srgbClr val="7030A0"/>
      </a:accent4>
      <a:accent5>
        <a:srgbClr val="FF3399"/>
      </a:accent5>
      <a:accent6>
        <a:srgbClr val="FF9900"/>
      </a:accent6>
      <a:hlink>
        <a:srgbClr val="3333FF"/>
      </a:hlink>
      <a:folHlink>
        <a:srgbClr val="00B0F0"/>
      </a:folHlink>
    </a:clrScheme>
    <a:fontScheme name="Custom 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13648</TotalTime>
  <Words>212</Words>
  <Application>Microsoft Office PowerPoint</Application>
  <PresentationFormat>Widescreen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1_Office Theme</vt:lpstr>
      <vt:lpstr>2020 Absentee Ballot Must be Received by: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clairew</dc:creator>
  <cp:lastModifiedBy>rons@TVB.local</cp:lastModifiedBy>
  <cp:revision>1331</cp:revision>
  <cp:lastPrinted>2017-05-09T21:32:00Z</cp:lastPrinted>
  <dcterms:created xsi:type="dcterms:W3CDTF">2017-03-08T14:37:33Z</dcterms:created>
  <dcterms:modified xsi:type="dcterms:W3CDTF">2020-08-18T17:58:51Z</dcterms:modified>
</cp:coreProperties>
</file>