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7" r:id="rId3"/>
    <p:sldId id="780" r:id="rId4"/>
    <p:sldId id="782" r:id="rId5"/>
    <p:sldId id="261" r:id="rId6"/>
    <p:sldId id="785" r:id="rId7"/>
    <p:sldId id="783" r:id="rId8"/>
    <p:sldId id="784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E5FC"/>
    <a:srgbClr val="FFA4FF"/>
    <a:srgbClr val="CA704B"/>
    <a:srgbClr val="FF6600"/>
    <a:srgbClr val="9F5FCF"/>
    <a:srgbClr val="548235"/>
    <a:srgbClr val="4C4CFF"/>
    <a:srgbClr val="F3057C"/>
    <a:srgbClr val="9999F9"/>
    <a:srgbClr val="151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6784" autoAdjust="0"/>
  </p:normalViewPr>
  <p:slideViewPr>
    <p:cSldViewPr snapToGrid="0">
      <p:cViewPr varScale="1">
        <p:scale>
          <a:sx n="114" d="100"/>
          <a:sy n="114" d="100"/>
        </p:scale>
        <p:origin x="4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%</a:t>
            </a:r>
            <a:br>
              <a:rPr lang="en-US" sz="1600" b="1" i="0" baseline="0" dirty="0">
                <a:effectLst/>
              </a:rPr>
            </a:br>
            <a:r>
              <a:rPr lang="en-US" sz="1600" b="1" i="0" baseline="0" dirty="0">
                <a:effectLst/>
              </a:rPr>
              <a:t> Reached Yesterday</a:t>
            </a:r>
          </a:p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Democrat Adults 18+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72779081186280281"/>
          <c:y val="0.7014811500835123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409386326709157"/>
          <c:y val="5.0622678033064139E-2"/>
          <c:w val="0.64875033477958122"/>
          <c:h val="0.94647963936426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F844-43B5-AB96-45E01FA43E5B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F844-43B5-AB96-45E01FA43E5B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F844-43B5-AB96-45E01FA43E5B}"/>
              </c:ext>
            </c:extLst>
          </c:dPt>
          <c:dPt>
            <c:idx val="3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F844-43B5-AB96-45E01FA43E5B}"/>
              </c:ext>
            </c:extLst>
          </c:dPt>
          <c:dPt>
            <c:idx val="4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F844-43B5-AB96-45E01FA43E5B}"/>
              </c:ext>
            </c:extLst>
          </c:dPt>
          <c:dPt>
            <c:idx val="5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F844-43B5-AB96-45E01FA43E5B}"/>
              </c:ext>
            </c:extLst>
          </c:dPt>
          <c:dPt>
            <c:idx val="6"/>
            <c:invertIfNegative val="0"/>
            <c:bubble3D val="0"/>
            <c:spPr>
              <a:solidFill>
                <a:srgbClr val="6F05D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F844-43B5-AB96-45E01FA43E5B}"/>
              </c:ext>
            </c:extLst>
          </c:dPt>
          <c:dPt>
            <c:idx val="7"/>
            <c:invertIfNegative val="0"/>
            <c:bubble3D val="0"/>
            <c:spPr>
              <a:solidFill>
                <a:srgbClr val="FFA4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F844-43B5-AB96-45E01FA43E5B}"/>
              </c:ext>
            </c:extLst>
          </c:dPt>
          <c:dPt>
            <c:idx val="8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F844-43B5-AB96-45E01FA43E5B}"/>
              </c:ext>
            </c:extLst>
          </c:dPt>
          <c:dPt>
            <c:idx val="9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F844-43B5-AB96-45E01FA43E5B}"/>
              </c:ext>
            </c:extLst>
          </c:dPt>
          <c:dPt>
            <c:idx val="10"/>
            <c:invertIfNegative val="0"/>
            <c:bubble3D val="0"/>
            <c:spPr>
              <a:solidFill>
                <a:srgbClr val="67A1A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F844-43B5-AB96-45E01FA43E5B}"/>
              </c:ext>
            </c:extLst>
          </c:dPt>
          <c:dPt>
            <c:idx val="11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F844-43B5-AB96-45E01FA43E5B}"/>
              </c:ext>
            </c:extLst>
          </c:dPt>
          <c:dPt>
            <c:idx val="12"/>
            <c:invertIfNegative val="0"/>
            <c:bubble3D val="0"/>
            <c:spPr>
              <a:solidFill>
                <a:srgbClr val="B539B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F844-43B5-AB96-45E01FA43E5B}"/>
              </c:ext>
            </c:extLst>
          </c:dPt>
          <c:dPt>
            <c:idx val="13"/>
            <c:invertIfNegative val="0"/>
            <c:bubble3D val="0"/>
            <c:spPr>
              <a:solidFill>
                <a:srgbClr val="05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F844-43B5-AB96-45E01FA43E5B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F844-43B5-AB96-45E01FA43E5B}"/>
              </c:ext>
            </c:extLst>
          </c:dPt>
          <c:dPt>
            <c:idx val="15"/>
            <c:invertIfNegative val="0"/>
            <c:bubble3D val="0"/>
            <c:spPr>
              <a:solidFill>
                <a:srgbClr val="B2E5FC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F-F844-43B5-AB96-45E01FA43E5B}"/>
              </c:ext>
            </c:extLst>
          </c:dPt>
          <c:dPt>
            <c:idx val="16"/>
            <c:invertIfNegative val="0"/>
            <c:bubble3D val="0"/>
            <c:spPr>
              <a:solidFill>
                <a:srgbClr val="D3D3D3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1-F844-43B5-AB96-45E01FA43E5B}"/>
              </c:ext>
            </c:extLst>
          </c:dPt>
          <c:dPt>
            <c:idx val="17"/>
            <c:invertIfNegative val="0"/>
            <c:bubble3D val="0"/>
            <c:spPr>
              <a:solidFill>
                <a:srgbClr val="0099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3-F844-43B5-AB96-45E01FA43E5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TV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Online search</c:v>
                </c:pt>
                <c:pt idx="4">
                  <c:v>Cable TV</c:v>
                </c:pt>
                <c:pt idx="5">
                  <c:v>Social media</c:v>
                </c:pt>
                <c:pt idx="6">
                  <c:v>Other Internet use</c:v>
                </c:pt>
                <c:pt idx="7">
                  <c:v>Radio</c:v>
                </c:pt>
                <c:pt idx="8">
                  <c:v>TV streaming video on a TV set</c:v>
                </c:pt>
                <c:pt idx="9">
                  <c:v>Streaming TV program or movie</c:v>
                </c:pt>
                <c:pt idx="10">
                  <c:v>Other streaming video</c:v>
                </c:pt>
                <c:pt idx="11">
                  <c:v>Newspapers</c:v>
                </c:pt>
                <c:pt idx="12">
                  <c:v>Streaming radio</c:v>
                </c:pt>
                <c:pt idx="13">
                  <c:v>Digital newspaper/magazine</c:v>
                </c:pt>
                <c:pt idx="14">
                  <c:v>Magazines</c:v>
                </c:pt>
                <c:pt idx="15">
                  <c:v>Local broadcast TV station web/apps</c:v>
                </c:pt>
                <c:pt idx="16">
                  <c:v>Cable TV news web/apps</c:v>
                </c:pt>
                <c:pt idx="17">
                  <c:v>Natn'l broadcast network TV news web/apps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0.87748344370860931</c:v>
                </c:pt>
                <c:pt idx="1">
                  <c:v>0.85678807947019864</c:v>
                </c:pt>
                <c:pt idx="2">
                  <c:v>0.80629139072847678</c:v>
                </c:pt>
                <c:pt idx="3">
                  <c:v>0.6879139072847682</c:v>
                </c:pt>
                <c:pt idx="4">
                  <c:v>0.63824503311258274</c:v>
                </c:pt>
                <c:pt idx="5">
                  <c:v>0.63493377483443714</c:v>
                </c:pt>
                <c:pt idx="6">
                  <c:v>0.57864238410596025</c:v>
                </c:pt>
                <c:pt idx="7">
                  <c:v>0.5612582781456954</c:v>
                </c:pt>
                <c:pt idx="8">
                  <c:v>0.54966887417218546</c:v>
                </c:pt>
                <c:pt idx="9">
                  <c:v>0.50662251655629142</c:v>
                </c:pt>
                <c:pt idx="10">
                  <c:v>0.47764900662251658</c:v>
                </c:pt>
                <c:pt idx="11">
                  <c:v>0.38493377483443708</c:v>
                </c:pt>
                <c:pt idx="12">
                  <c:v>0.37665562913907286</c:v>
                </c:pt>
                <c:pt idx="13">
                  <c:v>0.33774834437086093</c:v>
                </c:pt>
                <c:pt idx="14">
                  <c:v>0.30215231788079472</c:v>
                </c:pt>
                <c:pt idx="15">
                  <c:v>0.29387417218543044</c:v>
                </c:pt>
                <c:pt idx="16">
                  <c:v>0.26324503311258279</c:v>
                </c:pt>
                <c:pt idx="17">
                  <c:v>0.25496688741721857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F844-43B5-AB96-45E01FA43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443596296"/>
        <c:axId val="443596688"/>
      </c:barChart>
      <c:catAx>
        <c:axId val="443596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96688"/>
        <c:crosses val="autoZero"/>
        <c:auto val="1"/>
        <c:lblAlgn val="ctr"/>
        <c:lblOffset val="100"/>
        <c:noMultiLvlLbl val="0"/>
      </c:catAx>
      <c:valAx>
        <c:axId val="44359668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443596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50-420B-815A-0ECA24C0E40F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50-420B-815A-0ECA24C0E40F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50-420B-815A-0ECA24C0E40F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50-420B-815A-0ECA24C0E40F}"/>
              </c:ext>
            </c:extLst>
          </c:dPt>
          <c:dPt>
            <c:idx val="4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50-420B-815A-0ECA24C0E40F}"/>
              </c:ext>
            </c:extLst>
          </c:dPt>
          <c:dPt>
            <c:idx val="5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50-420B-815A-0ECA24C0E40F}"/>
              </c:ext>
            </c:extLst>
          </c:dPt>
          <c:dPt>
            <c:idx val="6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450-420B-815A-0ECA24C0E4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Local broadcast 
TV news web/apps</c:v>
                </c:pt>
                <c:pt idx="2">
                  <c:v>Radio stations</c:v>
                </c:pt>
                <c:pt idx="3">
                  <c:v>Cable TV news</c:v>
                </c:pt>
                <c:pt idx="4">
                  <c:v>Local newspapers</c:v>
                </c:pt>
                <c:pt idx="5">
                  <c:v>Local broadcast 
TV news   </c:v>
                </c:pt>
                <c:pt idx="6">
                  <c:v>Natn'l broadcast 
network 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0.37</c:v>
                </c:pt>
                <c:pt idx="1">
                  <c:v>0.73</c:v>
                </c:pt>
                <c:pt idx="2">
                  <c:v>0.77</c:v>
                </c:pt>
                <c:pt idx="3">
                  <c:v>0.83</c:v>
                </c:pt>
                <c:pt idx="4">
                  <c:v>0.84</c:v>
                </c:pt>
                <c:pt idx="5">
                  <c:v>0.88</c:v>
                </c:pt>
                <c:pt idx="6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450-420B-815A-0ECA24C0E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41986600"/>
        <c:axId val="441988560"/>
      </c:barChart>
      <c:catAx>
        <c:axId val="441986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1988560"/>
        <c:crosses val="autoZero"/>
        <c:auto val="1"/>
        <c:lblAlgn val="ctr"/>
        <c:lblOffset val="100"/>
        <c:noMultiLvlLbl val="0"/>
      </c:catAx>
      <c:valAx>
        <c:axId val="44198856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41986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191407282143419E-4"/>
          <c:y val="0.11616710703768159"/>
          <c:w val="0.99053656952674629"/>
          <c:h val="0.70585784063506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636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A0D-4E3B-9984-74AD52C29D80}"/>
              </c:ext>
            </c:extLst>
          </c:dPt>
          <c:dPt>
            <c:idx val="1"/>
            <c:invertIfNegative val="0"/>
            <c:bubble3D val="0"/>
            <c:spPr>
              <a:solidFill>
                <a:srgbClr val="95959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A0D-4E3B-9984-74AD52C29D8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A0D-4E3B-9984-74AD52C29D80}"/>
              </c:ext>
            </c:extLst>
          </c:dPt>
          <c:dPt>
            <c:idx val="3"/>
            <c:invertIfNegative val="0"/>
            <c:bubble3D val="0"/>
            <c:spPr>
              <a:solidFill>
                <a:srgbClr val="CAFA96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A0D-4E3B-9984-74AD52C29D80}"/>
              </c:ext>
            </c:extLst>
          </c:dPt>
          <c:dPt>
            <c:idx val="4"/>
            <c:invertIfNegative val="0"/>
            <c:bubble3D val="0"/>
            <c:spPr>
              <a:solidFill>
                <a:srgbClr val="54823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A0D-4E3B-9984-74AD52C29D80}"/>
              </c:ext>
            </c:extLst>
          </c:dPt>
          <c:dPt>
            <c:idx val="5"/>
            <c:invertIfNegative val="0"/>
            <c:bubble3D val="0"/>
            <c:spPr>
              <a:solidFill>
                <a:srgbClr val="9F5FC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A0D-4E3B-9984-74AD52C29D80}"/>
              </c:ext>
            </c:extLst>
          </c:dPt>
          <c:dPt>
            <c:idx val="6"/>
            <c:invertIfNegative val="0"/>
            <c:bubble3D val="0"/>
            <c:spPr>
              <a:solidFill>
                <a:srgbClr val="FF66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A0D-4E3B-9984-74AD52C29D80}"/>
              </c:ext>
            </c:extLst>
          </c:dPt>
          <c:dPt>
            <c:idx val="7"/>
            <c:invertIfNegative val="0"/>
            <c:bubble3D val="0"/>
            <c:spPr>
              <a:solidFill>
                <a:srgbClr val="CA704B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1A0D-4E3B-9984-74AD52C29D80}"/>
              </c:ext>
            </c:extLst>
          </c:dPt>
          <c:dPt>
            <c:idx val="8"/>
            <c:invertIfNegative val="0"/>
            <c:bubble3D val="0"/>
            <c:spPr>
              <a:solidFill>
                <a:srgbClr val="FFA4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1A0D-4E3B-9984-74AD52C29D80}"/>
              </c:ext>
            </c:extLst>
          </c:dPt>
          <c:dPt>
            <c:idx val="9"/>
            <c:invertIfNegative val="0"/>
            <c:bubble3D val="0"/>
            <c:spPr>
              <a:solidFill>
                <a:srgbClr val="B2E5F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1A0D-4E3B-9984-74AD52C29D80}"/>
              </c:ext>
            </c:extLst>
          </c:dPt>
          <c:dPt>
            <c:idx val="10"/>
            <c:invertIfNegative val="0"/>
            <c:bubble3D val="0"/>
            <c:spPr>
              <a:solidFill>
                <a:srgbClr val="D3D3D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1A0D-4E3B-9984-74AD52C29D80}"/>
              </c:ext>
            </c:extLst>
          </c:dPt>
          <c:dPt>
            <c:idx val="11"/>
            <c:invertIfNegative val="0"/>
            <c:bubble3D val="0"/>
            <c:spPr>
              <a:solidFill>
                <a:srgbClr val="95A9FD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1A0D-4E3B-9984-74AD52C29D80}"/>
              </c:ext>
            </c:extLst>
          </c:dPt>
          <c:dPt>
            <c:idx val="12"/>
            <c:invertIfNegative val="0"/>
            <c:bubble3D val="0"/>
            <c:spPr>
              <a:solidFill>
                <a:srgbClr val="B8B4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1A0D-4E3B-9984-74AD52C29D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3"/>
                <c:pt idx="0">
                  <c:v>Broadcast
TV</c:v>
                </c:pt>
                <c:pt idx="1">
                  <c:v>Cable TV 
news</c:v>
                </c:pt>
                <c:pt idx="2">
                  <c:v>Social
media</c:v>
                </c:pt>
                <c:pt idx="3">
                  <c:v>Public TV
News</c:v>
                </c:pt>
                <c:pt idx="4">
                  <c:v>Local newspapers</c:v>
                </c:pt>
                <c:pt idx="5">
                  <c:v>All other Internet web/apps</c:v>
                </c:pt>
                <c:pt idx="6">
                  <c:v>Natn'l newspapers</c:v>
                </c:pt>
                <c:pt idx="7">
                  <c:v>Local/Natn'l newspaper web/apps</c:v>
                </c:pt>
                <c:pt idx="8">
                  <c:v>Radio
stations</c:v>
                </c:pt>
                <c:pt idx="9">
                  <c:v>Local 
broadcast TV
news
web/apps</c:v>
                </c:pt>
                <c:pt idx="10">
                  <c:v>Cable TV
news
web/apps</c:v>
                </c:pt>
                <c:pt idx="11">
                  <c:v>Natn'l broadcast network TV news web/apps</c:v>
                </c:pt>
                <c:pt idx="12">
                  <c:v>Local/Natn'l magazine web/apps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3"/>
                <c:pt idx="0">
                  <c:v>0.25</c:v>
                </c:pt>
                <c:pt idx="1">
                  <c:v>0.16</c:v>
                </c:pt>
                <c:pt idx="2">
                  <c:v>0.15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0.04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  <c:pt idx="1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A0D-4E3B-9984-74AD52C29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1595480"/>
        <c:axId val="621590384"/>
      </c:barChart>
      <c:catAx>
        <c:axId val="62159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590384"/>
        <c:crosses val="autoZero"/>
        <c:auto val="1"/>
        <c:lblAlgn val="ctr"/>
        <c:lblOffset val="0"/>
        <c:noMultiLvlLbl val="0"/>
      </c:catAx>
      <c:valAx>
        <c:axId val="6215903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621595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38674189664537"/>
          <c:y val="2.8451344636616045E-2"/>
          <c:w val="0.6353072863685068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999F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A-4869-A6FC-2D0B8ED282C5}"/>
              </c:ext>
            </c:extLst>
          </c:dPt>
          <c:dPt>
            <c:idx val="1"/>
            <c:invertIfNegative val="0"/>
            <c:bubble3D val="0"/>
            <c:spPr>
              <a:solidFill>
                <a:srgbClr val="CA704B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9A-4869-A6FC-2D0B8ED282C5}"/>
              </c:ext>
            </c:extLst>
          </c:dPt>
          <c:dPt>
            <c:idx val="2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9A-4869-A6FC-2D0B8ED282C5}"/>
              </c:ext>
            </c:extLst>
          </c:dPt>
          <c:dPt>
            <c:idx val="3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9A-4869-A6FC-2D0B8ED282C5}"/>
              </c:ext>
            </c:extLst>
          </c:dPt>
          <c:dPt>
            <c:idx val="4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9A-4869-A6FC-2D0B8ED282C5}"/>
              </c:ext>
            </c:extLst>
          </c:dPt>
          <c:dPt>
            <c:idx val="5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9A-4869-A6FC-2D0B8ED282C5}"/>
              </c:ext>
            </c:extLst>
          </c:dPt>
          <c:dPt>
            <c:idx val="6"/>
            <c:invertIfNegative val="0"/>
            <c:bubble3D val="0"/>
            <c:spPr>
              <a:solidFill>
                <a:srgbClr val="54823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99A-4869-A6FC-2D0B8ED282C5}"/>
              </c:ext>
            </c:extLst>
          </c:dPt>
          <c:dPt>
            <c:idx val="7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99A-4869-A6FC-2D0B8ED282C5}"/>
              </c:ext>
            </c:extLst>
          </c:dPt>
          <c:dPt>
            <c:idx val="8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99A-4869-A6FC-2D0B8ED282C5}"/>
              </c:ext>
            </c:extLst>
          </c:dPt>
          <c:dPt>
            <c:idx val="9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99A-4869-A6FC-2D0B8ED282C5}"/>
              </c:ext>
            </c:extLst>
          </c:dPt>
          <c:dPt>
            <c:idx val="10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99A-4869-A6FC-2D0B8ED282C5}"/>
              </c:ext>
            </c:extLst>
          </c:dPt>
          <c:dPt>
            <c:idx val="11"/>
            <c:invertIfNegative val="0"/>
            <c:bubble3D val="0"/>
            <c:spPr>
              <a:solidFill>
                <a:srgbClr val="FFA4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99A-4869-A6FC-2D0B8ED282C5}"/>
              </c:ext>
            </c:extLst>
          </c:dPt>
          <c:dPt>
            <c:idx val="12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99A-4869-A6FC-2D0B8ED282C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99A-4869-A6FC-2D0B8ED282C5}"/>
              </c:ext>
            </c:extLst>
          </c:dPt>
          <c:dPt>
            <c:idx val="14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99A-4869-A6FC-2D0B8ED28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Natn'l broadcast network news web/apps</c:v>
                </c:pt>
                <c:pt idx="1">
                  <c:v>Local/Natn'l newspaper web/apps</c:v>
                </c:pt>
                <c:pt idx="2">
                  <c:v>Local broadcast TV news web/apps</c:v>
                </c:pt>
                <c:pt idx="3">
                  <c:v>Radio station web/apps</c:v>
                </c:pt>
                <c:pt idx="4">
                  <c:v>Local/Natn'l magazine web/apps</c:v>
                </c:pt>
                <c:pt idx="5">
                  <c:v>Local broadcast TV news</c:v>
                </c:pt>
                <c:pt idx="6">
                  <c:v>Local newspapers</c:v>
                </c:pt>
                <c:pt idx="7">
                  <c:v>Public TV news</c:v>
                </c:pt>
                <c:pt idx="8">
                  <c:v>Natn'l newspapers</c:v>
                </c:pt>
                <c:pt idx="9">
                  <c:v>Cable TV news web/apps</c:v>
                </c:pt>
                <c:pt idx="10">
                  <c:v>Natn'l broadcast network TV news</c:v>
                </c:pt>
                <c:pt idx="11">
                  <c:v>Radio stations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0.02</c:v>
                </c:pt>
                <c:pt idx="1">
                  <c:v>0.03</c:v>
                </c:pt>
                <c:pt idx="2">
                  <c:v>0.04</c:v>
                </c:pt>
                <c:pt idx="3">
                  <c:v>0.04</c:v>
                </c:pt>
                <c:pt idx="4">
                  <c:v>0.05</c:v>
                </c:pt>
                <c:pt idx="5">
                  <c:v>0.06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0.08</c:v>
                </c:pt>
                <c:pt idx="10">
                  <c:v>0.08</c:v>
                </c:pt>
                <c:pt idx="11">
                  <c:v>0.1</c:v>
                </c:pt>
                <c:pt idx="12">
                  <c:v>0.17</c:v>
                </c:pt>
                <c:pt idx="13">
                  <c:v>0.3</c:v>
                </c:pt>
                <c:pt idx="14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99A-4869-A6FC-2D0B8ED28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21588032"/>
        <c:axId val="621588816"/>
      </c:barChart>
      <c:catAx>
        <c:axId val="62158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588816"/>
        <c:crosses val="autoZero"/>
        <c:auto val="1"/>
        <c:lblAlgn val="ctr"/>
        <c:lblOffset val="100"/>
        <c:noMultiLvlLbl val="0"/>
      </c:catAx>
      <c:valAx>
        <c:axId val="6215888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2158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% Reached Yesterday</a:t>
            </a:r>
          </a:p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>
                <a:effectLst/>
              </a:rPr>
              <a:t>Hispanic Democrats Adults 18+</a:t>
            </a:r>
            <a:endParaRPr lang="en-US" sz="1600" dirty="0">
              <a:effectLst/>
            </a:endParaRPr>
          </a:p>
        </c:rich>
      </c:tx>
      <c:layout>
        <c:manualLayout>
          <c:xMode val="edge"/>
          <c:yMode val="edge"/>
          <c:x val="0.73799489349545588"/>
          <c:y val="0.6964306450330072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4409386326709157"/>
          <c:y val="5.0622678033064139E-2"/>
          <c:w val="0.64875033477958122"/>
          <c:h val="0.946479639364262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80AB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696E-4966-8323-9083494080D4}"/>
              </c:ext>
            </c:extLst>
          </c:dPt>
          <c:dPt>
            <c:idx val="1"/>
            <c:invertIfNegative val="0"/>
            <c:bubble3D val="0"/>
            <c:spPr>
              <a:solidFill>
                <a:srgbClr val="3636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696E-4966-8323-9083494080D4}"/>
              </c:ext>
            </c:extLst>
          </c:dPt>
          <c:dPt>
            <c:idx val="2"/>
            <c:invertIfNegative val="0"/>
            <c:bubble3D val="0"/>
            <c:spPr>
              <a:solidFill>
                <a:srgbClr val="84F05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696E-4966-8323-9083494080D4}"/>
              </c:ext>
            </c:extLst>
          </c:dPt>
          <c:dPt>
            <c:idx val="3"/>
            <c:invertIfNegative val="0"/>
            <c:bubble3D val="0"/>
            <c:spPr>
              <a:solidFill>
                <a:srgbClr val="FF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696E-4966-8323-9083494080D4}"/>
              </c:ext>
            </c:extLst>
          </c:dPt>
          <c:dPt>
            <c:idx val="4"/>
            <c:invertIfNegative val="0"/>
            <c:bubble3D val="0"/>
            <c:spPr>
              <a:solidFill>
                <a:srgbClr val="0590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696E-4966-8323-9083494080D4}"/>
              </c:ext>
            </c:extLst>
          </c:dPt>
          <c:dPt>
            <c:idx val="5"/>
            <c:invertIfNegative val="0"/>
            <c:bubble3D val="0"/>
            <c:spPr>
              <a:solidFill>
                <a:srgbClr val="78787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696E-4966-8323-9083494080D4}"/>
              </c:ext>
            </c:extLst>
          </c:dPt>
          <c:dPt>
            <c:idx val="6"/>
            <c:invertIfNegative val="0"/>
            <c:bubble3D val="0"/>
            <c:spPr>
              <a:solidFill>
                <a:srgbClr val="C5E0B4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696E-4966-8323-9083494080D4}"/>
              </c:ext>
            </c:extLst>
          </c:dPt>
          <c:dPt>
            <c:idx val="7"/>
            <c:invertIfNegative val="0"/>
            <c:bubble3D val="0"/>
            <c:spPr>
              <a:solidFill>
                <a:srgbClr val="F5AD9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696E-4966-8323-9083494080D4}"/>
              </c:ext>
            </c:extLst>
          </c:dPt>
          <c:dPt>
            <c:idx val="8"/>
            <c:invertIfNegative val="0"/>
            <c:bubble3D val="0"/>
            <c:spPr>
              <a:solidFill>
                <a:srgbClr val="67A1A1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696E-4966-8323-9083494080D4}"/>
              </c:ext>
            </c:extLst>
          </c:dPt>
          <c:dPt>
            <c:idx val="9"/>
            <c:invertIfNegative val="0"/>
            <c:bubble3D val="0"/>
            <c:spPr>
              <a:solidFill>
                <a:srgbClr val="FFA4FF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696E-4966-8323-9083494080D4}"/>
              </c:ext>
            </c:extLst>
          </c:dPt>
          <c:dPt>
            <c:idx val="10"/>
            <c:invertIfNegative val="0"/>
            <c:bubble3D val="0"/>
            <c:spPr>
              <a:solidFill>
                <a:srgbClr val="6F05D9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696E-4966-8323-9083494080D4}"/>
              </c:ext>
            </c:extLst>
          </c:dPt>
          <c:dPt>
            <c:idx val="11"/>
            <c:invertIfNegative val="0"/>
            <c:bubble3D val="0"/>
            <c:spPr>
              <a:solidFill>
                <a:srgbClr val="B539B8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696E-4966-8323-9083494080D4}"/>
              </c:ext>
            </c:extLst>
          </c:dPt>
          <c:dPt>
            <c:idx val="12"/>
            <c:invertIfNegative val="0"/>
            <c:bubble3D val="0"/>
            <c:spPr>
              <a:solidFill>
                <a:srgbClr val="0505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696E-4966-8323-9083494080D4}"/>
              </c:ext>
            </c:extLst>
          </c:dPt>
          <c:dPt>
            <c:idx val="13"/>
            <c:invertIfNegative val="0"/>
            <c:bubble3D val="0"/>
            <c:spPr>
              <a:solidFill>
                <a:srgbClr val="B2E5FC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B-696E-4966-8323-9083494080D4}"/>
              </c:ext>
            </c:extLst>
          </c:dPt>
          <c:dPt>
            <c:idx val="14"/>
            <c:invertIfNegative val="0"/>
            <c:bubble3D val="0"/>
            <c:spPr>
              <a:solidFill>
                <a:srgbClr val="FF6600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D-696E-4966-8323-9083494080D4}"/>
              </c:ext>
            </c:extLst>
          </c:dPt>
          <c:dPt>
            <c:idx val="15"/>
            <c:invertIfNegative val="0"/>
            <c:bubble3D val="0"/>
            <c:spPr>
              <a:solidFill>
                <a:srgbClr val="95A9FD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F-696E-4966-8323-9083494080D4}"/>
              </c:ext>
            </c:extLst>
          </c:dPt>
          <c:dPt>
            <c:idx val="16"/>
            <c:invertIfNegative val="0"/>
            <c:bubble3D val="0"/>
            <c:spPr>
              <a:solidFill>
                <a:srgbClr val="FFFF05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1-696E-4966-8323-9083494080D4}"/>
              </c:ext>
            </c:extLst>
          </c:dPt>
          <c:dPt>
            <c:idx val="17"/>
            <c:invertIfNegative val="0"/>
            <c:bubble3D val="0"/>
            <c:spPr>
              <a:solidFill>
                <a:srgbClr val="D3D3D3"/>
              </a:solidFill>
              <a:ln w="952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23-696E-4966-8323-9083494080D4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TV (Broadcast/Cable)</c:v>
                </c:pt>
                <c:pt idx="1">
                  <c:v>Broadcast TV</c:v>
                </c:pt>
                <c:pt idx="2">
                  <c:v>Email</c:v>
                </c:pt>
                <c:pt idx="3">
                  <c:v>Social media</c:v>
                </c:pt>
                <c:pt idx="4">
                  <c:v>Online search</c:v>
                </c:pt>
                <c:pt idx="5">
                  <c:v>Cable TV</c:v>
                </c:pt>
                <c:pt idx="6">
                  <c:v>TV streaming video on a TV set</c:v>
                </c:pt>
                <c:pt idx="7">
                  <c:v>Streaming TV program or movie</c:v>
                </c:pt>
                <c:pt idx="8">
                  <c:v>Other streaming video</c:v>
                </c:pt>
                <c:pt idx="9">
                  <c:v>Radio</c:v>
                </c:pt>
                <c:pt idx="10">
                  <c:v>Other Internet use</c:v>
                </c:pt>
                <c:pt idx="11">
                  <c:v>Streaming radio</c:v>
                </c:pt>
                <c:pt idx="12">
                  <c:v>Digital newspaper/magazine</c:v>
                </c:pt>
                <c:pt idx="13">
                  <c:v>Local broadcast TV station web/apps</c:v>
                </c:pt>
                <c:pt idx="14">
                  <c:v>Newspapers</c:v>
                </c:pt>
                <c:pt idx="15">
                  <c:v>Natn'l broadcast network TV news web/apps</c:v>
                </c:pt>
                <c:pt idx="16">
                  <c:v>Magazines</c:v>
                </c:pt>
                <c:pt idx="17">
                  <c:v>Cable TV news web/apps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8"/>
                <c:pt idx="0">
                  <c:v>0.89</c:v>
                </c:pt>
                <c:pt idx="1">
                  <c:v>0.88</c:v>
                </c:pt>
                <c:pt idx="2">
                  <c:v>0.75</c:v>
                </c:pt>
                <c:pt idx="3">
                  <c:v>0.71</c:v>
                </c:pt>
                <c:pt idx="4">
                  <c:v>0.69</c:v>
                </c:pt>
                <c:pt idx="5">
                  <c:v>0.68</c:v>
                </c:pt>
                <c:pt idx="6">
                  <c:v>0.67</c:v>
                </c:pt>
                <c:pt idx="7">
                  <c:v>0.65</c:v>
                </c:pt>
                <c:pt idx="8">
                  <c:v>0.62</c:v>
                </c:pt>
                <c:pt idx="9">
                  <c:v>0.6</c:v>
                </c:pt>
                <c:pt idx="10">
                  <c:v>0.53</c:v>
                </c:pt>
                <c:pt idx="11">
                  <c:v>0.47</c:v>
                </c:pt>
                <c:pt idx="12">
                  <c:v>0.35</c:v>
                </c:pt>
                <c:pt idx="13">
                  <c:v>0.35</c:v>
                </c:pt>
                <c:pt idx="14">
                  <c:v>0.33</c:v>
                </c:pt>
                <c:pt idx="15">
                  <c:v>0.31</c:v>
                </c:pt>
                <c:pt idx="16">
                  <c:v>0.28999999999999998</c:v>
                </c:pt>
                <c:pt idx="17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696E-4966-8323-908349408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621589600"/>
        <c:axId val="621590776"/>
      </c:barChart>
      <c:catAx>
        <c:axId val="621589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590776"/>
        <c:crosses val="autoZero"/>
        <c:auto val="1"/>
        <c:lblAlgn val="ctr"/>
        <c:lblOffset val="100"/>
        <c:noMultiLvlLbl val="0"/>
      </c:catAx>
      <c:valAx>
        <c:axId val="6215907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62158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191407282143419E-4"/>
          <c:y val="0.17027965192765929"/>
          <c:w val="0.99053656952674629"/>
          <c:h val="0.674107496658230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19050">
              <a:solidFill>
                <a:sysClr val="windowText" lastClr="0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636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A0D-4E3B-9984-74AD52C29D80}"/>
              </c:ext>
            </c:extLst>
          </c:dPt>
          <c:dPt>
            <c:idx val="1"/>
            <c:invertIfNegative val="0"/>
            <c:bubble3D val="0"/>
            <c:spPr>
              <a:solidFill>
                <a:srgbClr val="FF050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A0D-4E3B-9984-74AD52C29D80}"/>
              </c:ext>
            </c:extLst>
          </c:dPt>
          <c:dPt>
            <c:idx val="2"/>
            <c:invertIfNegative val="0"/>
            <c:bubble3D val="0"/>
            <c:spPr>
              <a:solidFill>
                <a:srgbClr val="787878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A0D-4E3B-9984-74AD52C29D80}"/>
              </c:ext>
            </c:extLst>
          </c:dPt>
          <c:dPt>
            <c:idx val="3"/>
            <c:invertIfNegative val="0"/>
            <c:bubble3D val="0"/>
            <c:spPr>
              <a:solidFill>
                <a:srgbClr val="CAFA96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7-1A0D-4E3B-9984-74AD52C29D80}"/>
              </c:ext>
            </c:extLst>
          </c:dPt>
          <c:dPt>
            <c:idx val="4"/>
            <c:invertIfNegative val="0"/>
            <c:bubble3D val="0"/>
            <c:spPr>
              <a:solidFill>
                <a:srgbClr val="B539B8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9-1A0D-4E3B-9984-74AD52C29D80}"/>
              </c:ext>
            </c:extLst>
          </c:dPt>
          <c:dPt>
            <c:idx val="5"/>
            <c:invertIfNegative val="0"/>
            <c:bubble3D val="0"/>
            <c:spPr>
              <a:solidFill>
                <a:srgbClr val="FF66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B-1A0D-4E3B-9984-74AD52C29D80}"/>
              </c:ext>
            </c:extLst>
          </c:dPt>
          <c:dPt>
            <c:idx val="6"/>
            <c:invertIfNegative val="0"/>
            <c:bubble3D val="0"/>
            <c:spPr>
              <a:solidFill>
                <a:srgbClr val="FFA4FF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D-1A0D-4E3B-9984-74AD52C29D80}"/>
              </c:ext>
            </c:extLst>
          </c:dPt>
          <c:dPt>
            <c:idx val="7"/>
            <c:invertIfNegative val="0"/>
            <c:bubble3D val="0"/>
            <c:spPr>
              <a:solidFill>
                <a:srgbClr val="548235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F-1A0D-4E3B-9984-74AD52C29D80}"/>
              </c:ext>
            </c:extLst>
          </c:dPt>
          <c:dPt>
            <c:idx val="8"/>
            <c:invertIfNegative val="0"/>
            <c:bubble3D val="0"/>
            <c:spPr>
              <a:solidFill>
                <a:srgbClr val="B25E3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1-1A0D-4E3B-9984-74AD52C29D80}"/>
              </c:ext>
            </c:extLst>
          </c:dPt>
          <c:dPt>
            <c:idx val="9"/>
            <c:invertIfNegative val="0"/>
            <c:bubble3D val="0"/>
            <c:spPr>
              <a:solidFill>
                <a:srgbClr val="B2E5FC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3-1A0D-4E3B-9984-74AD52C29D80}"/>
              </c:ext>
            </c:extLst>
          </c:dPt>
          <c:dPt>
            <c:idx val="10"/>
            <c:invertIfNegative val="0"/>
            <c:bubble3D val="0"/>
            <c:spPr>
              <a:solidFill>
                <a:srgbClr val="D3D3D3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5-1A0D-4E3B-9984-74AD52C29D80}"/>
              </c:ext>
            </c:extLst>
          </c:dPt>
          <c:dPt>
            <c:idx val="11"/>
            <c:invertIfNegative val="0"/>
            <c:bubble3D val="0"/>
            <c:spPr>
              <a:solidFill>
                <a:srgbClr val="95A9FD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7-1A0D-4E3B-9984-74AD52C29D80}"/>
              </c:ext>
            </c:extLst>
          </c:dPt>
          <c:dPt>
            <c:idx val="12"/>
            <c:invertIfNegative val="0"/>
            <c:bubble3D val="0"/>
            <c:spPr>
              <a:solidFill>
                <a:srgbClr val="B8B400"/>
              </a:solidFill>
              <a:ln w="19050">
                <a:solidFill>
                  <a:sysClr val="windowText" lastClr="000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19-1A0D-4E3B-9984-74AD52C29D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3"/>
                <c:pt idx="0">
                  <c:v>Broadcast
TV</c:v>
                </c:pt>
                <c:pt idx="1">
                  <c:v>Social
media</c:v>
                </c:pt>
                <c:pt idx="2">
                  <c:v>Cable TV 
news</c:v>
                </c:pt>
                <c:pt idx="3">
                  <c:v>Public 
TV News</c:v>
                </c:pt>
                <c:pt idx="4">
                  <c:v>All other Internet web/apps</c:v>
                </c:pt>
                <c:pt idx="5">
                  <c:v>Natn'l newspapers</c:v>
                </c:pt>
                <c:pt idx="6">
                  <c:v>Radio
stations</c:v>
                </c:pt>
                <c:pt idx="7">
                  <c:v>Local newspapers</c:v>
                </c:pt>
                <c:pt idx="8">
                  <c:v>Local/Natn'l newspaper web/apps</c:v>
                </c:pt>
                <c:pt idx="9">
                  <c:v>Local 
broadcast TV
news
web/apps</c:v>
                </c:pt>
                <c:pt idx="10">
                  <c:v>Cable TV
news 
web/apps</c:v>
                </c:pt>
                <c:pt idx="11">
                  <c:v>Natn'l broadcast network TV news web/apps</c:v>
                </c:pt>
                <c:pt idx="12">
                  <c:v>Local/Natn'l magazine web/apps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3"/>
                <c:pt idx="0">
                  <c:v>0.27</c:v>
                </c:pt>
                <c:pt idx="1">
                  <c:v>0.23</c:v>
                </c:pt>
                <c:pt idx="2">
                  <c:v>0.13</c:v>
                </c:pt>
                <c:pt idx="3">
                  <c:v>0.08</c:v>
                </c:pt>
                <c:pt idx="4">
                  <c:v>0.04</c:v>
                </c:pt>
                <c:pt idx="5">
                  <c:v>0.04</c:v>
                </c:pt>
                <c:pt idx="6">
                  <c:v>0.04</c:v>
                </c:pt>
                <c:pt idx="7">
                  <c:v>0.03</c:v>
                </c:pt>
                <c:pt idx="8">
                  <c:v>0.03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  <c:pt idx="1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A0D-4E3B-9984-74AD52C29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21592736"/>
        <c:axId val="623343720"/>
      </c:barChart>
      <c:catAx>
        <c:axId val="62159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43720"/>
        <c:crosses val="autoZero"/>
        <c:auto val="1"/>
        <c:lblAlgn val="ctr"/>
        <c:lblOffset val="0"/>
        <c:noMultiLvlLbl val="0"/>
      </c:catAx>
      <c:valAx>
        <c:axId val="6233437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621592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38674189664537"/>
          <c:y val="2.8451344636616045E-2"/>
          <c:w val="0.6353072863685068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A-4869-A6FC-2D0B8ED282C5}"/>
              </c:ext>
            </c:extLst>
          </c:dPt>
          <c:dPt>
            <c:idx val="1"/>
            <c:invertIfNegative val="0"/>
            <c:bubble3D val="0"/>
            <c:spPr>
              <a:solidFill>
                <a:srgbClr val="95A9FD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9A-4869-A6FC-2D0B8ED282C5}"/>
              </c:ext>
            </c:extLst>
          </c:dPt>
          <c:dPt>
            <c:idx val="2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9A-4869-A6FC-2D0B8ED282C5}"/>
              </c:ext>
            </c:extLst>
          </c:dPt>
          <c:dPt>
            <c:idx val="3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9A-4869-A6FC-2D0B8ED282C5}"/>
              </c:ext>
            </c:extLst>
          </c:dPt>
          <c:dPt>
            <c:idx val="4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9A-4869-A6FC-2D0B8ED282C5}"/>
              </c:ext>
            </c:extLst>
          </c:dPt>
          <c:dPt>
            <c:idx val="5"/>
            <c:invertIfNegative val="0"/>
            <c:bubble3D val="0"/>
            <c:spPr>
              <a:solidFill>
                <a:srgbClr val="54823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9A-4869-A6FC-2D0B8ED282C5}"/>
              </c:ext>
            </c:extLst>
          </c:dPt>
          <c:dPt>
            <c:idx val="6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99A-4869-A6FC-2D0B8ED282C5}"/>
              </c:ext>
            </c:extLst>
          </c:dPt>
          <c:dPt>
            <c:idx val="7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99A-4869-A6FC-2D0B8ED282C5}"/>
              </c:ext>
            </c:extLst>
          </c:dPt>
          <c:dPt>
            <c:idx val="8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99A-4869-A6FC-2D0B8ED282C5}"/>
              </c:ext>
            </c:extLst>
          </c:dPt>
          <c:dPt>
            <c:idx val="9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99A-4869-A6FC-2D0B8ED282C5}"/>
              </c:ext>
            </c:extLst>
          </c:dPt>
          <c:dPt>
            <c:idx val="10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99A-4869-A6FC-2D0B8ED282C5}"/>
              </c:ext>
            </c:extLst>
          </c:dPt>
          <c:dPt>
            <c:idx val="11"/>
            <c:invertIfNegative val="0"/>
            <c:bubble3D val="0"/>
            <c:spPr>
              <a:solidFill>
                <a:srgbClr val="FFA4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99A-4869-A6FC-2D0B8ED282C5}"/>
              </c:ext>
            </c:extLst>
          </c:dPt>
          <c:dPt>
            <c:idx val="12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99A-4869-A6FC-2D0B8ED282C5}"/>
              </c:ext>
            </c:extLst>
          </c:dPt>
          <c:dPt>
            <c:idx val="1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99A-4869-A6FC-2D0B8ED282C5}"/>
              </c:ext>
            </c:extLst>
          </c:dPt>
          <c:dPt>
            <c:idx val="14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99A-4869-A6FC-2D0B8ED28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Local broadcast TV news web/apps</c:v>
                </c:pt>
                <c:pt idx="1">
                  <c:v>Natn'l broadcast network news web/apps</c:v>
                </c:pt>
                <c:pt idx="2">
                  <c:v>Local/Natn'l newspaper web/apps</c:v>
                </c:pt>
                <c:pt idx="3">
                  <c:v>Radio station web/apps</c:v>
                </c:pt>
                <c:pt idx="4">
                  <c:v>Local/Natn'l magazine web/apps</c:v>
                </c:pt>
                <c:pt idx="5">
                  <c:v>Local newspapers</c:v>
                </c:pt>
                <c:pt idx="6">
                  <c:v>Cable TV news web/apps</c:v>
                </c:pt>
                <c:pt idx="7">
                  <c:v>Local broadcast TV news</c:v>
                </c:pt>
                <c:pt idx="8">
                  <c:v>Natn'l newspapers</c:v>
                </c:pt>
                <c:pt idx="9">
                  <c:v>Public TV news</c:v>
                </c:pt>
                <c:pt idx="10">
                  <c:v>Natn'l broadcast network TV news</c:v>
                </c:pt>
                <c:pt idx="11">
                  <c:v>Radio stations</c:v>
                </c:pt>
                <c:pt idx="12">
                  <c:v>All other Internet news web/apps</c:v>
                </c:pt>
                <c:pt idx="13">
                  <c:v>Cable TV news</c:v>
                </c:pt>
                <c:pt idx="14">
                  <c:v>Social media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0.03</c:v>
                </c:pt>
                <c:pt idx="1">
                  <c:v>0.03</c:v>
                </c:pt>
                <c:pt idx="2">
                  <c:v>0.04</c:v>
                </c:pt>
                <c:pt idx="3">
                  <c:v>0.05</c:v>
                </c:pt>
                <c:pt idx="4">
                  <c:v>0.06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0.08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0.11</c:v>
                </c:pt>
                <c:pt idx="12">
                  <c:v>0.17</c:v>
                </c:pt>
                <c:pt idx="13">
                  <c:v>0.23</c:v>
                </c:pt>
                <c:pt idx="1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99A-4869-A6FC-2D0B8ED28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23341760"/>
        <c:axId val="623339800"/>
      </c:barChart>
      <c:catAx>
        <c:axId val="623341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39800"/>
        <c:crosses val="autoZero"/>
        <c:auto val="1"/>
        <c:lblAlgn val="ctr"/>
        <c:lblOffset val="100"/>
        <c:noMultiLvlLbl val="0"/>
      </c:catAx>
      <c:valAx>
        <c:axId val="62333980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2334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38674189664537"/>
          <c:y val="2.8451344636616045E-2"/>
          <c:w val="0.63530728636850686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505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9A-4869-A6FC-2D0B8ED282C5}"/>
              </c:ext>
            </c:extLst>
          </c:dPt>
          <c:dPt>
            <c:idx val="1"/>
            <c:invertIfNegative val="0"/>
            <c:bubble3D val="0"/>
            <c:spPr>
              <a:solidFill>
                <a:srgbClr val="9F5FC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9A-4869-A6FC-2D0B8ED282C5}"/>
              </c:ext>
            </c:extLst>
          </c:dPt>
          <c:dPt>
            <c:idx val="2"/>
            <c:invertIfNegative val="0"/>
            <c:bubble3D val="0"/>
            <c:spPr>
              <a:solidFill>
                <a:srgbClr val="F3057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9A-4869-A6FC-2D0B8ED282C5}"/>
              </c:ext>
            </c:extLst>
          </c:dPt>
          <c:dPt>
            <c:idx val="3"/>
            <c:invertIfNegative val="0"/>
            <c:bubble3D val="0"/>
            <c:spPr>
              <a:solidFill>
                <a:srgbClr val="B2E5F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9A-4869-A6FC-2D0B8ED282C5}"/>
              </c:ext>
            </c:extLst>
          </c:dPt>
          <c:dPt>
            <c:idx val="4"/>
            <c:invertIfNegative val="0"/>
            <c:bubble3D val="0"/>
            <c:spPr>
              <a:solidFill>
                <a:srgbClr val="B25E3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9A-4869-A6FC-2D0B8ED282C5}"/>
              </c:ext>
            </c:extLst>
          </c:dPt>
          <c:dPt>
            <c:idx val="5"/>
            <c:invertIfNegative val="0"/>
            <c:bubble3D val="0"/>
            <c:spPr>
              <a:solidFill>
                <a:srgbClr val="B8B4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99A-4869-A6FC-2D0B8ED282C5}"/>
              </c:ext>
            </c:extLst>
          </c:dPt>
          <c:dPt>
            <c:idx val="6"/>
            <c:invertIfNegative val="0"/>
            <c:bubble3D val="0"/>
            <c:spPr>
              <a:solidFill>
                <a:srgbClr val="D3D3D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99A-4869-A6FC-2D0B8ED282C5}"/>
              </c:ext>
            </c:extLst>
          </c:dPt>
          <c:dPt>
            <c:idx val="7"/>
            <c:invertIfNegative val="0"/>
            <c:bubble3D val="0"/>
            <c:spPr>
              <a:solidFill>
                <a:srgbClr val="95A9FD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99A-4869-A6FC-2D0B8ED282C5}"/>
              </c:ext>
            </c:extLst>
          </c:dPt>
          <c:dPt>
            <c:idx val="8"/>
            <c:invertIfNegative val="0"/>
            <c:bubble3D val="0"/>
            <c:spPr>
              <a:solidFill>
                <a:srgbClr val="FFA4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99A-4869-A6FC-2D0B8ED282C5}"/>
              </c:ext>
            </c:extLst>
          </c:dPt>
          <c:dPt>
            <c:idx val="9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99A-4869-A6FC-2D0B8ED282C5}"/>
              </c:ext>
            </c:extLst>
          </c:dPt>
          <c:dPt>
            <c:idx val="10"/>
            <c:invertIfNegative val="0"/>
            <c:bubble3D val="0"/>
            <c:spPr>
              <a:solidFill>
                <a:srgbClr val="FF66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99A-4869-A6FC-2D0B8ED282C5}"/>
              </c:ext>
            </c:extLst>
          </c:dPt>
          <c:dPt>
            <c:idx val="11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99A-4869-A6FC-2D0B8ED282C5}"/>
              </c:ext>
            </c:extLst>
          </c:dPt>
          <c:dPt>
            <c:idx val="12"/>
            <c:invertIfNegative val="0"/>
            <c:bubble3D val="0"/>
            <c:spPr>
              <a:solidFill>
                <a:srgbClr val="D7FFA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99A-4869-A6FC-2D0B8ED282C5}"/>
              </c:ext>
            </c:extLst>
          </c:dPt>
          <c:dPt>
            <c:idx val="13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99A-4869-A6FC-2D0B8ED282C5}"/>
              </c:ext>
            </c:extLst>
          </c:dPt>
          <c:dPt>
            <c:idx val="14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99A-4869-A6FC-2D0B8ED282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Social media</c:v>
                </c:pt>
                <c:pt idx="1">
                  <c:v>All other Internet news web/apps</c:v>
                </c:pt>
                <c:pt idx="2">
                  <c:v>Radio station web/apps</c:v>
                </c:pt>
                <c:pt idx="3">
                  <c:v>Local broadcast TV news web/apps</c:v>
                </c:pt>
                <c:pt idx="4">
                  <c:v>Local/Natn'l newspaper web/apps</c:v>
                </c:pt>
                <c:pt idx="5">
                  <c:v>Local/Natn'l magazine web/apps</c:v>
                </c:pt>
                <c:pt idx="6">
                  <c:v>Cable TV news web/apps</c:v>
                </c:pt>
                <c:pt idx="7">
                  <c:v>Natn'l broadcast network news web/apps</c:v>
                </c:pt>
                <c:pt idx="8">
                  <c:v>Radio stations</c:v>
                </c:pt>
                <c:pt idx="9">
                  <c:v>Cable TV news</c:v>
                </c:pt>
                <c:pt idx="10">
                  <c:v>Natn'l newspapers</c:v>
                </c:pt>
                <c:pt idx="11">
                  <c:v>Local newspapers</c:v>
                </c:pt>
                <c:pt idx="12">
                  <c:v>Public TV news</c:v>
                </c:pt>
                <c:pt idx="13">
                  <c:v>Local broadcast TV news</c:v>
                </c:pt>
                <c:pt idx="14">
                  <c:v>Natn'l broadcast network TV news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0.55000000000000004</c:v>
                </c:pt>
                <c:pt idx="1">
                  <c:v>0.63</c:v>
                </c:pt>
                <c:pt idx="2">
                  <c:v>0.67</c:v>
                </c:pt>
                <c:pt idx="3">
                  <c:v>0.72</c:v>
                </c:pt>
                <c:pt idx="4">
                  <c:v>0.72</c:v>
                </c:pt>
                <c:pt idx="5">
                  <c:v>0.72</c:v>
                </c:pt>
                <c:pt idx="6">
                  <c:v>0.72</c:v>
                </c:pt>
                <c:pt idx="7">
                  <c:v>0.73</c:v>
                </c:pt>
                <c:pt idx="8">
                  <c:v>0.76</c:v>
                </c:pt>
                <c:pt idx="9">
                  <c:v>0.77</c:v>
                </c:pt>
                <c:pt idx="10">
                  <c:v>0.81</c:v>
                </c:pt>
                <c:pt idx="11">
                  <c:v>0.81</c:v>
                </c:pt>
                <c:pt idx="12">
                  <c:v>0.82</c:v>
                </c:pt>
                <c:pt idx="13">
                  <c:v>0.82</c:v>
                </c:pt>
                <c:pt idx="14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99A-4869-A6FC-2D0B8ED282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23343328"/>
        <c:axId val="623340192"/>
      </c:barChart>
      <c:catAx>
        <c:axId val="623343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40192"/>
        <c:crosses val="autoZero"/>
        <c:auto val="1"/>
        <c:lblAlgn val="ctr"/>
        <c:lblOffset val="100"/>
        <c:noMultiLvlLbl val="0"/>
      </c:catAx>
      <c:valAx>
        <c:axId val="62334019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2334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23346464"/>
        <c:axId val="623349208"/>
      </c:barChart>
      <c:catAx>
        <c:axId val="62334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49208"/>
        <c:crosses val="autoZero"/>
        <c:auto val="1"/>
        <c:lblAlgn val="ctr"/>
        <c:lblOffset val="100"/>
        <c:noMultiLvlLbl val="0"/>
      </c:catAx>
      <c:valAx>
        <c:axId val="623349208"/>
        <c:scaling>
          <c:orientation val="minMax"/>
          <c:max val="1.1000000000000001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62334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893076472237089"/>
          <c:y val="2.8451344636616045E-2"/>
          <c:w val="0.46174718626273403"/>
          <c:h val="0.9430973107267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FC-40D5-BA7D-44D738336063}"/>
              </c:ext>
            </c:extLst>
          </c:dPt>
          <c:dPt>
            <c:idx val="1"/>
            <c:invertIfNegative val="0"/>
            <c:bubble3D val="0"/>
            <c:spPr>
              <a:solidFill>
                <a:srgbClr val="CBFF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FC-40D5-BA7D-44D738336063}"/>
              </c:ext>
            </c:extLst>
          </c:dPt>
          <c:dPt>
            <c:idx val="2"/>
            <c:invertIfNegative val="0"/>
            <c:bubble3D val="0"/>
            <c:spPr>
              <a:solidFill>
                <a:srgbClr val="FFBB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FC-40D5-BA7D-44D738336063}"/>
              </c:ext>
            </c:extLst>
          </c:dPt>
          <c:dPt>
            <c:idx val="3"/>
            <c:invertIfNegative val="0"/>
            <c:bubble3D val="0"/>
            <c:spPr>
              <a:solidFill>
                <a:srgbClr val="787878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DFC-40D5-BA7D-44D738336063}"/>
              </c:ext>
            </c:extLst>
          </c:dPt>
          <c:dPt>
            <c:idx val="4"/>
            <c:invertIfNegative val="0"/>
            <c:bubble3D val="0"/>
            <c:spPr>
              <a:solidFill>
                <a:srgbClr val="4C4CFF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DFC-40D5-BA7D-44D738336063}"/>
              </c:ext>
            </c:extLst>
          </c:dPt>
          <c:dPt>
            <c:idx val="5"/>
            <c:invertIfNegative val="0"/>
            <c:bubble3D val="0"/>
            <c:spPr>
              <a:solidFill>
                <a:srgbClr val="65964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DFC-40D5-BA7D-44D738336063}"/>
              </c:ext>
            </c:extLst>
          </c:dPt>
          <c:dPt>
            <c:idx val="6"/>
            <c:invertIfNegative val="0"/>
            <c:bubble3D val="0"/>
            <c:spPr>
              <a:solidFill>
                <a:srgbClr val="1515A3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DFC-40D5-BA7D-44D7383360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Social media</c:v>
                </c:pt>
                <c:pt idx="1">
                  <c:v>Local broadcast 
TV news web/apps</c:v>
                </c:pt>
                <c:pt idx="2">
                  <c:v>Radio stations</c:v>
                </c:pt>
                <c:pt idx="3">
                  <c:v>Cable TV news</c:v>
                </c:pt>
                <c:pt idx="4">
                  <c:v>Local broadcast 
TV news   </c:v>
                </c:pt>
                <c:pt idx="5">
                  <c:v>Local newspapers</c:v>
                </c:pt>
                <c:pt idx="6">
                  <c:v>Natn'l broadcast 
network TV news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0.45</c:v>
                </c:pt>
                <c:pt idx="1">
                  <c:v>0.71</c:v>
                </c:pt>
                <c:pt idx="2">
                  <c:v>0.73</c:v>
                </c:pt>
                <c:pt idx="3">
                  <c:v>0.75</c:v>
                </c:pt>
                <c:pt idx="4">
                  <c:v>0.79</c:v>
                </c:pt>
                <c:pt idx="5">
                  <c:v>0.82</c:v>
                </c:pt>
                <c:pt idx="6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DFC-40D5-BA7D-44D738336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623337056"/>
        <c:axId val="623347640"/>
      </c:barChart>
      <c:catAx>
        <c:axId val="62333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347640"/>
        <c:crosses val="autoZero"/>
        <c:auto val="1"/>
        <c:lblAlgn val="ctr"/>
        <c:lblOffset val="100"/>
        <c:noMultiLvlLbl val="0"/>
      </c:catAx>
      <c:valAx>
        <c:axId val="623347640"/>
        <c:scaling>
          <c:orientation val="minMax"/>
          <c:max val="1.100000000000000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623337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25D812-6E1D-4E6A-9EEE-68BC4EEA86FB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9F1B90-870D-4422-9F2F-F0CBF9FED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UDPATED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4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38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85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Hispanic Only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39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20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60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1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FF038-FE79-4731-8216-C523A2A3BC4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8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8" name="Rectangle 17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 userDrawn="1">
            <p:ph type="body" sz="quarter" idx="10"/>
          </p:nvPr>
        </p:nvSpPr>
        <p:spPr>
          <a:xfrm>
            <a:off x="2325979" y="3147550"/>
            <a:ext cx="7568727" cy="70788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4000" b="0" cap="none" spc="0">
                <a:ln w="0"/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25876" y="1603624"/>
            <a:ext cx="4343400" cy="123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2755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26890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89148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7" y="-6"/>
            <a:ext cx="12201525" cy="5890663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5890657"/>
            <a:ext cx="12201525" cy="96734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9727" y="5890659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1688"/>
            <a:ext cx="11425813" cy="854080"/>
          </a:xfrm>
        </p:spPr>
        <p:txBody>
          <a:bodyPr wrap="square" anchor="ctr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642" y="6150922"/>
            <a:ext cx="1702358" cy="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50315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-9527" y="-5"/>
            <a:ext cx="12201525" cy="4642308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526" y="4642304"/>
            <a:ext cx="12201525" cy="2343814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642304"/>
            <a:ext cx="12201729" cy="128217"/>
            <a:chOff x="-9727" y="3419275"/>
            <a:chExt cx="12201729" cy="128217"/>
          </a:xfrm>
        </p:grpSpPr>
        <p:sp>
          <p:nvSpPr>
            <p:cNvPr id="10" name="Rectangle 9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450376" y="647805"/>
            <a:ext cx="11341291" cy="938719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5500" b="0" cap="none" spc="0">
                <a:ln w="0"/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90" y="5133155"/>
            <a:ext cx="5228437" cy="148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17492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584" y="1253330"/>
            <a:ext cx="11351819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550968"/>
            <a:ext cx="8641773" cy="230832"/>
          </a:xfrm>
        </p:spPr>
        <p:txBody>
          <a:bodyPr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0313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08064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for blue and green bkg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H="1">
            <a:off x="6096000" y="5317"/>
            <a:ext cx="6105526" cy="1483015"/>
          </a:xfrm>
          <a:prstGeom prst="rect">
            <a:avLst/>
          </a:prstGeom>
          <a:solidFill>
            <a:srgbClr val="FF2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5317"/>
            <a:ext cx="6095999" cy="1483015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 rot="16200000" flipV="1">
            <a:off x="2667203" y="3381297"/>
            <a:ext cx="6880179" cy="128217"/>
            <a:chOff x="-9727" y="3419275"/>
            <a:chExt cx="12201729" cy="128217"/>
          </a:xfrm>
        </p:grpSpPr>
        <p:sp>
          <p:nvSpPr>
            <p:cNvPr id="11" name="Rectangle 1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7"/>
            <a:ext cx="5445673" cy="230832"/>
          </a:xfrm>
        </p:spPr>
        <p:txBody>
          <a:bodyPr wrap="square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0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5"/>
          </p:nvPr>
        </p:nvSpPr>
        <p:spPr>
          <a:xfrm>
            <a:off x="6017821" y="209549"/>
            <a:ext cx="6096000" cy="1104900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3600">
                <a:solidFill>
                  <a:schemeClr val="bg1"/>
                </a:solidFill>
              </a:defRPr>
            </a:lvl2pPr>
            <a:lvl3pPr marL="914400" indent="0" algn="ctr">
              <a:buNone/>
              <a:defRPr sz="3600">
                <a:solidFill>
                  <a:schemeClr val="bg1"/>
                </a:solidFill>
              </a:defRPr>
            </a:lvl3pPr>
            <a:lvl4pPr marL="1371600" indent="0" algn="ctr">
              <a:buNone/>
              <a:defRPr sz="3600">
                <a:solidFill>
                  <a:schemeClr val="bg1"/>
                </a:solidFill>
              </a:defRPr>
            </a:lvl4pPr>
            <a:lvl5pPr marL="1828800" indent="0" algn="ctr">
              <a:buNone/>
              <a:defRPr sz="3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62759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6"/>
          </p:nvPr>
        </p:nvSpPr>
        <p:spPr>
          <a:xfrm>
            <a:off x="6349813" y="1692565"/>
            <a:ext cx="5600527" cy="4478090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087349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19100" y="1093788"/>
            <a:ext cx="11353304" cy="49069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5977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0621" y="6380100"/>
            <a:ext cx="2743200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19099" y="6344538"/>
            <a:ext cx="8641773" cy="230832"/>
          </a:xfrm>
        </p:spPr>
        <p:txBody>
          <a:bodyPr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419100" y="1103915"/>
            <a:ext cx="11353800" cy="48561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5616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dist="25400" dir="1800000" algn="ctr" rotWithShape="0">
                    <a:schemeClr val="bg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B4B4-1FD9-4839-9E2F-E9539FB6F072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74046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066800"/>
            <a:ext cx="11353800" cy="4909963"/>
          </a:xfrm>
        </p:spPr>
        <p:txBody>
          <a:bodyPr/>
          <a:lstStyle>
            <a:lvl1pPr marL="228600" indent="-228600"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FC0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25199" y="6380100"/>
            <a:ext cx="988621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106759" y="0"/>
            <a:ext cx="91723" cy="6858000"/>
            <a:chOff x="72034" y="0"/>
            <a:chExt cx="193017" cy="6858000"/>
          </a:xfrm>
        </p:grpSpPr>
        <p:sp>
          <p:nvSpPr>
            <p:cNvPr id="9" name="Rectangle 8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11" descr="TVB_Logo_RGB_300_4_Line_Tag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198360" y="6356350"/>
            <a:ext cx="1434197" cy="405559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609601" y="6550968"/>
            <a:ext cx="8610599" cy="210941"/>
          </a:xfrm>
        </p:spPr>
        <p:txBody>
          <a:bodyPr wrap="square" anchor="b">
            <a:spAutoFit/>
          </a:bodyPr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69059"/>
      </p:ext>
    </p:extLst>
  </p:cSld>
  <p:clrMapOvr>
    <a:masterClrMapping/>
  </p:clrMapOvr>
  <p:transition>
    <p:wipe dir="d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B489-69ED-4F0A-A940-13A5E0BFFC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9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09" y="4376170"/>
            <a:ext cx="12180390" cy="2481829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5223" y="-136699"/>
            <a:ext cx="12201525" cy="4512867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0758" y="1827986"/>
            <a:ext cx="12192000" cy="160101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00FF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California Democratic Voters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1198563" algn="l"/>
              </a:tabLst>
              <a:defRPr/>
            </a:pPr>
            <a:r>
              <a:rPr lang="en-US" sz="4800" b="1" dirty="0"/>
              <a:t>Media Usage Study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618" y="262061"/>
            <a:ext cx="4806765" cy="1361587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1609" y="4247954"/>
            <a:ext cx="12201729" cy="128217"/>
            <a:chOff x="-9727" y="3419275"/>
            <a:chExt cx="12201729" cy="128217"/>
          </a:xfrm>
        </p:grpSpPr>
        <p:sp>
          <p:nvSpPr>
            <p:cNvPr id="16" name="Rectangle 15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67" t="-13479" r="-3217"/>
          <a:stretch/>
        </p:blipFill>
        <p:spPr bwMode="auto">
          <a:xfrm>
            <a:off x="1676400" y="3637963"/>
            <a:ext cx="8839200" cy="19246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innerShdw blurRad="114300">
              <a:prstClr val="black"/>
            </a:innerShdw>
            <a:reflection blurRad="6350" stA="26000" endPos="90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408177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406"/>
            <a:ext cx="12208089" cy="1089529"/>
          </a:xfrm>
        </p:spPr>
        <p:txBody>
          <a:bodyPr/>
          <a:lstStyle/>
          <a:p>
            <a:r>
              <a:rPr lang="en-US" sz="3600" dirty="0"/>
              <a:t>TV Has Highest Reach of Ad Supported Platforms Among Democrats in California...Broadcast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95912891"/>
              </p:ext>
            </p:extLst>
          </p:nvPr>
        </p:nvGraphicFramePr>
        <p:xfrm>
          <a:off x="622739" y="1295400"/>
          <a:ext cx="1120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539300"/>
            <a:ext cx="9143999" cy="230832"/>
          </a:xfrm>
        </p:spPr>
        <p:txBody>
          <a:bodyPr/>
          <a:lstStyle/>
          <a:p>
            <a:r>
              <a:rPr lang="en-US" dirty="0"/>
              <a:t>Source: Dynata 2020 California Registered Democratic Voter media survey Persons 18+, N = 1208 </a:t>
            </a:r>
          </a:p>
        </p:txBody>
      </p:sp>
    </p:spTree>
    <p:extLst>
      <p:ext uri="{BB962C8B-B14F-4D97-AF65-F5344CB8AC3E}">
        <p14:creationId xmlns:p14="http://schemas.microsoft.com/office/powerpoint/2010/main" val="290729251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78418302"/>
              </p:ext>
            </p:extLst>
          </p:nvPr>
        </p:nvGraphicFramePr>
        <p:xfrm>
          <a:off x="533400" y="396936"/>
          <a:ext cx="11353800" cy="586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The Primary Source For News Among California Democrats: Broadcast Television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64337"/>
            <a:ext cx="8610599" cy="4975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Persons 18+, N = 1208 </a:t>
            </a:r>
          </a:p>
          <a:p>
            <a:r>
              <a:rPr lang="en-US" dirty="0"/>
              <a:t>Q5 - Which one of the following sources, if any, would you say is your primary source for news?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7017" y="1779657"/>
            <a:ext cx="655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Which one of the following sources, if any,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would you say is your primary source for news?</a:t>
            </a:r>
          </a:p>
        </p:txBody>
      </p:sp>
    </p:spTree>
    <p:extLst>
      <p:ext uri="{BB962C8B-B14F-4D97-AF65-F5344CB8AC3E}">
        <p14:creationId xmlns:p14="http://schemas.microsoft.com/office/powerpoint/2010/main" val="2328477623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California Democrats find the problem with ‘fake news’</a:t>
            </a:r>
            <a:br>
              <a:rPr lang="en-US" sz="3600" dirty="0"/>
            </a:br>
            <a:r>
              <a:rPr lang="en-US" sz="3600" dirty="0"/>
              <a:t>to be most prevalent on...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300337"/>
              </p:ext>
            </p:extLst>
          </p:nvPr>
        </p:nvGraphicFramePr>
        <p:xfrm>
          <a:off x="420192" y="1311365"/>
          <a:ext cx="11352212" cy="491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284228"/>
            <a:ext cx="8641773" cy="4975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Persons 18+, N = 1208 </a:t>
            </a:r>
          </a:p>
          <a:p>
            <a:r>
              <a:rPr lang="en-US" dirty="0"/>
              <a:t>Q7 I find the problem with “fake news” to be most prevalent on...</a:t>
            </a:r>
          </a:p>
        </p:txBody>
      </p:sp>
    </p:spTree>
    <p:extLst>
      <p:ext uri="{BB962C8B-B14F-4D97-AF65-F5344CB8AC3E}">
        <p14:creationId xmlns:p14="http://schemas.microsoft.com/office/powerpoint/2010/main" val="494160202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 Has The Highest Reach Among Hispanic Democrats in California…Broadcast Leads The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514393"/>
            <a:ext cx="9448799" cy="230832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Source: Dynata 2020 California Registered Democratic Voter media survey Hispanics 18+ Total, N = 452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1DBDB1D-6687-479B-A8CD-CC41F22004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8330827"/>
              </p:ext>
            </p:extLst>
          </p:nvPr>
        </p:nvGraphicFramePr>
        <p:xfrm>
          <a:off x="622739" y="1295400"/>
          <a:ext cx="1120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3982883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942947308"/>
              </p:ext>
            </p:extLst>
          </p:nvPr>
        </p:nvGraphicFramePr>
        <p:xfrm>
          <a:off x="533400" y="304800"/>
          <a:ext cx="11353800" cy="586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The Primary Source For News Among California’s Hispanic Democrats: Broadcast Television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6264337"/>
            <a:ext cx="8610599" cy="4975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Hispanics 18+, N = 452</a:t>
            </a:r>
          </a:p>
          <a:p>
            <a:r>
              <a:rPr lang="en-US" dirty="0"/>
              <a:t>Q5 - Which one of the following sources, if any, would you say is your primary source for news?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7017" y="1779657"/>
            <a:ext cx="655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Which one of the following sources, if any,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would you say is your primary source for news?</a:t>
            </a:r>
          </a:p>
        </p:txBody>
      </p:sp>
    </p:spTree>
    <p:extLst>
      <p:ext uri="{BB962C8B-B14F-4D97-AF65-F5344CB8AC3E}">
        <p14:creationId xmlns:p14="http://schemas.microsoft.com/office/powerpoint/2010/main" val="1772313400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95" y="280114"/>
            <a:ext cx="11352809" cy="1089529"/>
          </a:xfrm>
        </p:spPr>
        <p:txBody>
          <a:bodyPr/>
          <a:lstStyle/>
          <a:p>
            <a:r>
              <a:rPr lang="en-US" sz="3600" dirty="0"/>
              <a:t>Hispanic California Democrats find the problem with ‘fake news’ to be most prevalent on...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221947"/>
              </p:ext>
            </p:extLst>
          </p:nvPr>
        </p:nvGraphicFramePr>
        <p:xfrm>
          <a:off x="420192" y="1311365"/>
          <a:ext cx="11352212" cy="491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284228"/>
            <a:ext cx="8641773" cy="4975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Hispanics 18+, N = 452</a:t>
            </a:r>
          </a:p>
          <a:p>
            <a:r>
              <a:rPr lang="en-US" dirty="0"/>
              <a:t>Q7 I find the problem with “fake news” to be most prevalent on...</a:t>
            </a:r>
          </a:p>
        </p:txBody>
      </p:sp>
    </p:spTree>
    <p:extLst>
      <p:ext uri="{BB962C8B-B14F-4D97-AF65-F5344CB8AC3E}">
        <p14:creationId xmlns:p14="http://schemas.microsoft.com/office/powerpoint/2010/main" val="252232546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280114"/>
            <a:ext cx="11864437" cy="764915"/>
          </a:xfrm>
        </p:spPr>
        <p:txBody>
          <a:bodyPr/>
          <a:lstStyle/>
          <a:p>
            <a:r>
              <a:rPr lang="en-US" sz="3600" dirty="0"/>
              <a:t>I Trust The News That I See/Hear on This Media Source: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041408"/>
              </p:ext>
            </p:extLst>
          </p:nvPr>
        </p:nvGraphicFramePr>
        <p:xfrm>
          <a:off x="420192" y="1311365"/>
          <a:ext cx="11352212" cy="491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19099" y="6145728"/>
            <a:ext cx="8641773" cy="6360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Hispanics 18+, N = 452</a:t>
            </a:r>
          </a:p>
          <a:p>
            <a:r>
              <a:rPr lang="en-US" dirty="0"/>
              <a:t>Q6 Agree Strongly or Agree Somewhat. For each source, please indicate the extent to which you agree or disagree with the following statement: </a:t>
            </a:r>
            <a:br>
              <a:rPr lang="en-US" dirty="0"/>
            </a:br>
            <a:r>
              <a:rPr lang="en-US" dirty="0"/>
              <a:t>I trust the News that I see/hear on this media source.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0FEE43-B0D8-47C7-8AF8-55D842ED2C9F}"/>
              </a:ext>
            </a:extLst>
          </p:cNvPr>
          <p:cNvSpPr/>
          <p:nvPr/>
        </p:nvSpPr>
        <p:spPr>
          <a:xfrm>
            <a:off x="1800100" y="910085"/>
            <a:ext cx="876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</a:rPr>
              <a:t>Hispanic California Democrats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44662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666" y="269412"/>
            <a:ext cx="11352809" cy="1089529"/>
          </a:xfrm>
        </p:spPr>
        <p:txBody>
          <a:bodyPr/>
          <a:lstStyle/>
          <a:p>
            <a:r>
              <a:rPr lang="en-US" sz="3600" dirty="0"/>
              <a:t>Local Broadcast TV News: #1 For Trust in California Among Women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B489-69ED-4F0A-A940-13A5E0BFFCB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69432" y="6197056"/>
            <a:ext cx="9500961" cy="636072"/>
          </a:xfrm>
        </p:spPr>
        <p:txBody>
          <a:bodyPr/>
          <a:lstStyle/>
          <a:p>
            <a:r>
              <a:rPr lang="en-US" dirty="0"/>
              <a:t>Source: Dynata 2020 California Registered Democratic Voter media survey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W18+ Urban/City, </a:t>
            </a:r>
            <a:r>
              <a:rPr lang="en-US" dirty="0"/>
              <a:t>N = 274; Suburban or Rural, N = 355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/>
              <a:t>Q6 Agree Strongly or Agree Somewhat. For each source, please indicate the extent to which you agree or disagree with the following statement: I trust the News that I see/hear on this media source.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1279260"/>
            <a:ext cx="8763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prstClr val="black"/>
                </a:solidFill>
              </a:rPr>
              <a:t>I trust the News that I see/hear on this media source:</a:t>
            </a:r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42" name="Content Placeholder 7"/>
          <p:cNvGraphicFramePr>
            <a:graphicFrameLocks noGrp="1"/>
          </p:cNvGraphicFramePr>
          <p:nvPr>
            <p:ph idx="1"/>
          </p:nvPr>
        </p:nvGraphicFramePr>
        <p:xfrm>
          <a:off x="-562352" y="2008776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2630165" y="1750303"/>
            <a:ext cx="23260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City/Urban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35831" y="1777304"/>
            <a:ext cx="2739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Suburban or Rural</a:t>
            </a:r>
          </a:p>
        </p:txBody>
      </p:sp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id="{7BA5BDFE-8E86-4BE4-9442-95888C4A3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97209"/>
              </p:ext>
            </p:extLst>
          </p:nvPr>
        </p:nvGraphicFramePr>
        <p:xfrm>
          <a:off x="1004405" y="2104641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4593291B-093C-463B-9A7D-2B56A9F27A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102983"/>
              </p:ext>
            </p:extLst>
          </p:nvPr>
        </p:nvGraphicFramePr>
        <p:xfrm>
          <a:off x="5565962" y="2104641"/>
          <a:ext cx="4792261" cy="4033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3882021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1_Office Theme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TVB 10">
    <a:dk1>
      <a:srgbClr val="000000"/>
    </a:dk1>
    <a:lt1>
      <a:srgbClr val="FFFFFF"/>
    </a:lt1>
    <a:dk2>
      <a:srgbClr val="0000FF"/>
    </a:dk2>
    <a:lt2>
      <a:srgbClr val="1C1C1C"/>
    </a:lt2>
    <a:accent1>
      <a:srgbClr val="ABC7FF"/>
    </a:accent1>
    <a:accent2>
      <a:srgbClr val="FF0000"/>
    </a:accent2>
    <a:accent3>
      <a:srgbClr val="FFFFFF"/>
    </a:accent3>
    <a:accent4>
      <a:srgbClr val="000000"/>
    </a:accent4>
    <a:accent5>
      <a:srgbClr val="D2E0FF"/>
    </a:accent5>
    <a:accent6>
      <a:srgbClr val="E70000"/>
    </a:accent6>
    <a:hlink>
      <a:srgbClr val="0000FF"/>
    </a:hlink>
    <a:folHlink>
      <a:srgbClr val="00CC00"/>
    </a:folHlink>
  </a:clrScheme>
  <a:fontScheme name="1_TVB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532</Words>
  <Application>Microsoft Office PowerPoint</Application>
  <PresentationFormat>Widescreen</PresentationFormat>
  <Paragraphs>59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1_Office Theme</vt:lpstr>
      <vt:lpstr>PowerPoint Presentation</vt:lpstr>
      <vt:lpstr>TV Has Highest Reach of Ad Supported Platforms Among Democrats in California...Broadcast Leads the Way</vt:lpstr>
      <vt:lpstr>The Primary Source For News Among California Democrats: Broadcast Television</vt:lpstr>
      <vt:lpstr>California Democrats find the problem with ‘fake news’ to be most prevalent on...</vt:lpstr>
      <vt:lpstr>TV Has The Highest Reach Among Hispanic Democrats in California…Broadcast Leads The Way</vt:lpstr>
      <vt:lpstr>The Primary Source For News Among California’s Hispanic Democrats: Broadcast Television</vt:lpstr>
      <vt:lpstr>Hispanic California Democrats find the problem with ‘fake news’ to be most prevalent on...</vt:lpstr>
      <vt:lpstr>I Trust The News That I See/Hear on This Media Source:</vt:lpstr>
      <vt:lpstr>Local Broadcast TV News: #1 For Trust in California Among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Has Highest Reach of Ad Supported Platforms in South Carolina...Broadcast Leads the Way</dc:title>
  <dc:creator>clairew</dc:creator>
  <cp:lastModifiedBy>Anthony Spirito</cp:lastModifiedBy>
  <cp:revision>54</cp:revision>
  <cp:lastPrinted>2020-02-25T20:53:36Z</cp:lastPrinted>
  <dcterms:created xsi:type="dcterms:W3CDTF">2020-02-21T18:30:24Z</dcterms:created>
  <dcterms:modified xsi:type="dcterms:W3CDTF">2020-03-04T13:48:26Z</dcterms:modified>
</cp:coreProperties>
</file>