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7" r:id="rId3"/>
    <p:sldId id="269" r:id="rId4"/>
    <p:sldId id="259" r:id="rId5"/>
    <p:sldId id="260" r:id="rId6"/>
    <p:sldId id="262" r:id="rId7"/>
    <p:sldId id="263" r:id="rId8"/>
    <p:sldId id="26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5FCF"/>
    <a:srgbClr val="D3D3D3"/>
    <a:srgbClr val="787878"/>
    <a:srgbClr val="D7FFA1"/>
    <a:srgbClr val="548235"/>
    <a:srgbClr val="AA68DC"/>
    <a:srgbClr val="5AC695"/>
    <a:srgbClr val="FF6600"/>
    <a:srgbClr val="FF0F0F"/>
    <a:srgbClr val="0FA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78" autoAdjust="0"/>
    <p:restoredTop sz="94815" autoAdjust="0"/>
  </p:normalViewPr>
  <p:slideViewPr>
    <p:cSldViewPr snapToGrid="0">
      <p:cViewPr varScale="1">
        <p:scale>
          <a:sx n="163" d="100"/>
          <a:sy n="163" d="100"/>
        </p:scale>
        <p:origin x="6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% Reached Yesterday</a:t>
            </a:r>
          </a:p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Adults 18+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65182706328375628"/>
          <c:y val="0.7040065009568651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409386326709157"/>
          <c:y val="5.0622678033064139E-2"/>
          <c:w val="0.64875033477958122"/>
          <c:h val="0.94647963936426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F844-43B5-AB96-45E01FA43E5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F844-43B5-AB96-45E01FA43E5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F844-43B5-AB96-45E01FA43E5B}"/>
              </c:ext>
            </c:extLst>
          </c:dPt>
          <c:dPt>
            <c:idx val="3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F844-43B5-AB96-45E01FA43E5B}"/>
              </c:ext>
            </c:extLst>
          </c:dPt>
          <c:dPt>
            <c:idx val="4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F844-43B5-AB96-45E01FA43E5B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F844-43B5-AB96-45E01FA43E5B}"/>
              </c:ext>
            </c:extLst>
          </c:dPt>
          <c:dPt>
            <c:idx val="6"/>
            <c:invertIfNegative val="0"/>
            <c:bubble3D val="0"/>
            <c:spPr>
              <a:solidFill>
                <a:srgbClr val="FFAF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F844-43B5-AB96-45E01FA43E5B}"/>
              </c:ext>
            </c:extLst>
          </c:dPt>
          <c:dPt>
            <c:idx val="7"/>
            <c:invertIfNegative val="0"/>
            <c:bubble3D val="0"/>
            <c:spPr>
              <a:solidFill>
                <a:srgbClr val="6F05D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F844-43B5-AB96-45E01FA43E5B}"/>
              </c:ext>
            </c:extLst>
          </c:dPt>
          <c:dPt>
            <c:idx val="8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F844-43B5-AB96-45E01FA43E5B}"/>
              </c:ext>
            </c:extLst>
          </c:dPt>
          <c:dPt>
            <c:idx val="9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F844-43B5-AB96-45E01FA43E5B}"/>
              </c:ext>
            </c:extLst>
          </c:dPt>
          <c:dPt>
            <c:idx val="10"/>
            <c:invertIfNegative val="0"/>
            <c:bubble3D val="0"/>
            <c:spPr>
              <a:solidFill>
                <a:srgbClr val="67A1A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F844-43B5-AB96-45E01FA43E5B}"/>
              </c:ext>
            </c:extLst>
          </c:dPt>
          <c:dPt>
            <c:idx val="11"/>
            <c:invertIfNegative val="0"/>
            <c:bubble3D val="0"/>
            <c:spPr>
              <a:solidFill>
                <a:srgbClr val="B539B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F844-43B5-AB96-45E01FA43E5B}"/>
              </c:ext>
            </c:extLst>
          </c:dPt>
          <c:dPt>
            <c:idx val="12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F844-43B5-AB96-45E01FA43E5B}"/>
              </c:ext>
            </c:extLst>
          </c:dPt>
          <c:dPt>
            <c:idx val="13"/>
            <c:invertIfNegative val="0"/>
            <c:bubble3D val="0"/>
            <c:spPr>
              <a:solidFill>
                <a:srgbClr val="B2E5FC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F844-43B5-AB96-45E01FA43E5B}"/>
              </c:ext>
            </c:extLst>
          </c:dPt>
          <c:dPt>
            <c:idx val="14"/>
            <c:invertIfNegative val="0"/>
            <c:bubble3D val="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F844-43B5-AB96-45E01FA43E5B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F-F844-43B5-AB96-45E01FA43E5B}"/>
              </c:ext>
            </c:extLst>
          </c:dPt>
          <c:dPt>
            <c:idx val="16"/>
            <c:invertIfNegative val="0"/>
            <c:bubble3D val="0"/>
            <c:spPr>
              <a:solidFill>
                <a:srgbClr val="D3D3D3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1-F844-43B5-AB96-45E01FA43E5B}"/>
              </c:ext>
            </c:extLst>
          </c:dPt>
          <c:dPt>
            <c:idx val="17"/>
            <c:invertIfNegative val="0"/>
            <c:bubble3D val="0"/>
            <c:spPr>
              <a:solidFill>
                <a:srgbClr val="9999F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3-F844-43B5-AB96-45E01FA43E5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Social Media</c:v>
                </c:pt>
                <c:pt idx="4">
                  <c:v>Online Search</c:v>
                </c:pt>
                <c:pt idx="5">
                  <c:v>Cable TV</c:v>
                </c:pt>
                <c:pt idx="6">
                  <c:v>Radio</c:v>
                </c:pt>
                <c:pt idx="7">
                  <c:v>Other Internet Use</c:v>
                </c:pt>
                <c:pt idx="8">
                  <c:v>TV Streaming Video on a TV Set</c:v>
                </c:pt>
                <c:pt idx="9">
                  <c:v>TV Program or Movie Using Streaming Video</c:v>
                </c:pt>
                <c:pt idx="10">
                  <c:v>Other Streaming Video</c:v>
                </c:pt>
                <c:pt idx="11">
                  <c:v>Streaming Radio</c:v>
                </c:pt>
                <c:pt idx="12">
                  <c:v>Newspapers</c:v>
                </c:pt>
                <c:pt idx="13">
                  <c:v>Local broadcast TV station web/apps</c:v>
                </c:pt>
                <c:pt idx="14">
                  <c:v>Digital newspaper/magazine</c:v>
                </c:pt>
                <c:pt idx="15">
                  <c:v>Magazines</c:v>
                </c:pt>
                <c:pt idx="16">
                  <c:v>Cable TV news web/apps</c:v>
                </c:pt>
                <c:pt idx="17">
                  <c:v>Natn'l broadcast TV network news web/apps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0.89400000000000002</c:v>
                </c:pt>
                <c:pt idx="1">
                  <c:v>0.85</c:v>
                </c:pt>
                <c:pt idx="2">
                  <c:v>0.8</c:v>
                </c:pt>
                <c:pt idx="3">
                  <c:v>0.66</c:v>
                </c:pt>
                <c:pt idx="4">
                  <c:v>0.65</c:v>
                </c:pt>
                <c:pt idx="5">
                  <c:v>0.59</c:v>
                </c:pt>
                <c:pt idx="6">
                  <c:v>0.56999999999999995</c:v>
                </c:pt>
                <c:pt idx="7">
                  <c:v>0.56000000000000005</c:v>
                </c:pt>
                <c:pt idx="8">
                  <c:v>0.48</c:v>
                </c:pt>
                <c:pt idx="9">
                  <c:v>0.44</c:v>
                </c:pt>
                <c:pt idx="10">
                  <c:v>0.41</c:v>
                </c:pt>
                <c:pt idx="11">
                  <c:v>0.34</c:v>
                </c:pt>
                <c:pt idx="12">
                  <c:v>0.33</c:v>
                </c:pt>
                <c:pt idx="13">
                  <c:v>0.31</c:v>
                </c:pt>
                <c:pt idx="14">
                  <c:v>0.28999999999999998</c:v>
                </c:pt>
                <c:pt idx="15">
                  <c:v>0.28000000000000003</c:v>
                </c:pt>
                <c:pt idx="16">
                  <c:v>0.24</c:v>
                </c:pt>
                <c:pt idx="17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844-43B5-AB96-45E01FA43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358261152"/>
        <c:axId val="466687472"/>
      </c:barChart>
      <c:catAx>
        <c:axId val="3582611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87472"/>
        <c:crosses val="autoZero"/>
        <c:auto val="1"/>
        <c:lblAlgn val="ctr"/>
        <c:lblOffset val="100"/>
        <c:noMultiLvlLbl val="0"/>
      </c:catAx>
      <c:valAx>
        <c:axId val="4666874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5826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73252876100767"/>
          <c:y val="2.8451344636616045E-2"/>
          <c:w val="0.58372771675307922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C45-4313-A517-17E2E8777E19}"/>
              </c:ext>
            </c:extLst>
          </c:dPt>
          <c:dPt>
            <c:idx val="1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C45-4313-A517-17E2E8777E19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C45-4313-A517-17E2E8777E19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C45-4313-A517-17E2E8777E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TV news</c:v>
                </c:pt>
                <c:pt idx="2">
                  <c:v>Radio stations</c:v>
                </c:pt>
                <c:pt idx="3">
                  <c:v>Local broadcast
 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0.59</c:v>
                </c:pt>
                <c:pt idx="2">
                  <c:v>0.75</c:v>
                </c:pt>
                <c:pt idx="3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C45-4313-A517-17E2E8777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3400"/>
        <c:axId val="464677912"/>
      </c:barChart>
      <c:catAx>
        <c:axId val="464683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77912"/>
        <c:crosses val="autoZero"/>
        <c:auto val="1"/>
        <c:lblAlgn val="ctr"/>
        <c:lblOffset val="100"/>
        <c:noMultiLvlLbl val="0"/>
      </c:catAx>
      <c:valAx>
        <c:axId val="464677912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83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523403323663523"/>
          <c:y val="2.8451431039578073E-2"/>
          <c:w val="0.45985332715763472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C2-404A-A0FF-C6922474DAA8}"/>
              </c:ext>
            </c:extLst>
          </c:dPt>
          <c:dPt>
            <c:idx val="1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C2-404A-A0FF-C6922474DAA8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C2-404A-A0FF-C6922474DAA8}"/>
              </c:ext>
            </c:extLst>
          </c:dPt>
          <c:dPt>
            <c:idx val="3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C2-404A-A0FF-C6922474DAA8}"/>
              </c:ext>
            </c:extLst>
          </c:dPt>
          <c:dPt>
            <c:idx val="4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0C2-404A-A0FF-C6922474DAA8}"/>
              </c:ext>
            </c:extLst>
          </c:dPt>
          <c:dPt>
            <c:idx val="5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0C2-404A-A0FF-C6922474DAA8}"/>
              </c:ext>
            </c:extLst>
          </c:dPt>
          <c:dPt>
            <c:idx val="6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0C2-404A-A0FF-C6922474DAA8}"/>
              </c:ext>
            </c:extLst>
          </c:dPt>
          <c:dPt>
            <c:idx val="7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0C2-404A-A0FF-C6922474DAA8}"/>
              </c:ext>
            </c:extLst>
          </c:dPt>
          <c:dPt>
            <c:idx val="8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0C2-404A-A0FF-C6922474DAA8}"/>
              </c:ext>
            </c:extLst>
          </c:dPt>
          <c:dPt>
            <c:idx val="9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0C2-404A-A0FF-C6922474DAA8}"/>
              </c:ext>
            </c:extLst>
          </c:dPt>
          <c:dPt>
            <c:idx val="10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80C2-404A-A0FF-C6922474DAA8}"/>
              </c:ext>
            </c:extLst>
          </c:dPt>
          <c:dPt>
            <c:idx val="11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80C2-404A-A0FF-C6922474DAA8}"/>
              </c:ext>
            </c:extLst>
          </c:dPt>
          <c:dPt>
            <c:idx val="1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80C2-404A-A0FF-C6922474DAA8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80C2-404A-A0FF-C6922474DAA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80C2-404A-A0FF-C6922474DA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Local/Natn'l newspapers web/apps</c:v>
                </c:pt>
                <c:pt idx="1">
                  <c:v>Local broadcast TV news</c:v>
                </c:pt>
                <c:pt idx="2">
                  <c:v>Local broadcast TV news web/apps</c:v>
                </c:pt>
                <c:pt idx="3">
                  <c:v>Local newspapers</c:v>
                </c:pt>
                <c:pt idx="4">
                  <c:v>Public TV news</c:v>
                </c:pt>
                <c:pt idx="5">
                  <c:v>Local/Natn'l magazines web/apps</c:v>
                </c:pt>
                <c:pt idx="6">
                  <c:v>Natn'l newspapers</c:v>
                </c:pt>
                <c:pt idx="7">
                  <c:v>Radio station web/apps</c:v>
                </c:pt>
                <c:pt idx="8">
                  <c:v>Natn'l broadcast network TV news</c:v>
                </c:pt>
                <c:pt idx="9">
                  <c:v>Natn'l broadcast network TV news web/apps</c:v>
                </c:pt>
                <c:pt idx="10">
                  <c:v>Cable TV news web/apps</c:v>
                </c:pt>
                <c:pt idx="11">
                  <c:v>All other Internet news web/apps</c:v>
                </c:pt>
                <c:pt idx="12">
                  <c:v>Radio stations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0.02</c:v>
                </c:pt>
                <c:pt idx="1">
                  <c:v>0.03</c:v>
                </c:pt>
                <c:pt idx="2">
                  <c:v>0.04</c:v>
                </c:pt>
                <c:pt idx="3">
                  <c:v>0.05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0.08</c:v>
                </c:pt>
                <c:pt idx="7">
                  <c:v>0.08</c:v>
                </c:pt>
                <c:pt idx="8">
                  <c:v>0.08</c:v>
                </c:pt>
                <c:pt idx="9">
                  <c:v>0.1</c:v>
                </c:pt>
                <c:pt idx="10">
                  <c:v>0.11</c:v>
                </c:pt>
                <c:pt idx="11">
                  <c:v>0.17</c:v>
                </c:pt>
                <c:pt idx="12">
                  <c:v>0.2</c:v>
                </c:pt>
                <c:pt idx="13">
                  <c:v>0.28000000000000003</c:v>
                </c:pt>
                <c:pt idx="14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0C2-404A-A0FF-C6922474D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1832"/>
        <c:axId val="464682224"/>
      </c:barChart>
      <c:catAx>
        <c:axId val="464681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464682224"/>
        <c:crosses val="autoZero"/>
        <c:auto val="1"/>
        <c:lblAlgn val="ctr"/>
        <c:lblOffset val="100"/>
        <c:noMultiLvlLbl val="0"/>
      </c:catAx>
      <c:valAx>
        <c:axId val="464682224"/>
        <c:scaling>
          <c:orientation val="minMax"/>
          <c:max val="0.75000000000000011"/>
        </c:scaling>
        <c:delete val="1"/>
        <c:axPos val="b"/>
        <c:numFmt formatCode="0%" sourceLinked="1"/>
        <c:majorTickMark val="out"/>
        <c:minorTickMark val="none"/>
        <c:tickLblPos val="nextTo"/>
        <c:crossAx val="464681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077801160366941"/>
          <c:y val="2.8451344636616045E-2"/>
          <c:w val="0.4642471651827835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482-4A5D-9AAA-53C9E5848DB5}"/>
              </c:ext>
            </c:extLst>
          </c:dPt>
          <c:dPt>
            <c:idx val="1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482-4A5D-9AAA-53C9E5848DB5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482-4A5D-9AAA-53C9E5848DB5}"/>
              </c:ext>
            </c:extLst>
          </c:dPt>
          <c:dPt>
            <c:idx val="3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482-4A5D-9AAA-53C9E5848DB5}"/>
              </c:ext>
            </c:extLst>
          </c:dPt>
          <c:dPt>
            <c:idx val="4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482-4A5D-9AAA-53C9E5848DB5}"/>
              </c:ext>
            </c:extLst>
          </c:dPt>
          <c:dPt>
            <c:idx val="5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482-4A5D-9AAA-53C9E5848DB5}"/>
              </c:ext>
            </c:extLst>
          </c:dPt>
          <c:dPt>
            <c:idx val="6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482-4A5D-9AAA-53C9E5848DB5}"/>
              </c:ext>
            </c:extLst>
          </c:dPt>
          <c:dPt>
            <c:idx val="7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482-4A5D-9AAA-53C9E5848DB5}"/>
              </c:ext>
            </c:extLst>
          </c:dPt>
          <c:dPt>
            <c:idx val="8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482-4A5D-9AAA-53C9E5848DB5}"/>
              </c:ext>
            </c:extLst>
          </c:dPt>
          <c:dPt>
            <c:idx val="9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482-4A5D-9AAA-53C9E5848DB5}"/>
              </c:ext>
            </c:extLst>
          </c:dPt>
          <c:dPt>
            <c:idx val="10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482-4A5D-9AAA-53C9E5848DB5}"/>
              </c:ext>
            </c:extLst>
          </c:dPt>
          <c:dPt>
            <c:idx val="11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482-4A5D-9AAA-53C9E5848DB5}"/>
              </c:ext>
            </c:extLst>
          </c:dPt>
          <c:dPt>
            <c:idx val="1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B482-4A5D-9AAA-53C9E5848DB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B482-4A5D-9AAA-53C9E5848DB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B482-4A5D-9AAA-53C9E5848DB5}"/>
              </c:ext>
            </c:extLst>
          </c:dPt>
          <c:dLbls>
            <c:dLbl>
              <c:idx val="14"/>
              <c:layout>
                <c:manualLayout>
                  <c:x val="-5.0138433398987043E-3"/>
                  <c:y val="5.7741708154311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482-4A5D-9AAA-53C9E584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Local/Natn'l newspapers web/apps</c:v>
                </c:pt>
                <c:pt idx="1">
                  <c:v>Local broadcast TV news</c:v>
                </c:pt>
                <c:pt idx="2">
                  <c:v>Local broadcast TV news web/apps</c:v>
                </c:pt>
                <c:pt idx="3">
                  <c:v>Local/Natn'l magazines web/apps</c:v>
                </c:pt>
                <c:pt idx="4">
                  <c:v>Public TV news</c:v>
                </c:pt>
                <c:pt idx="5">
                  <c:v>Radio station web/apps</c:v>
                </c:pt>
                <c:pt idx="6">
                  <c:v>Natn'l broadcast network TV news web/apps</c:v>
                </c:pt>
                <c:pt idx="7">
                  <c:v>Local newspapers</c:v>
                </c:pt>
                <c:pt idx="8">
                  <c:v>Natn'l broadcast network TV news</c:v>
                </c:pt>
                <c:pt idx="9">
                  <c:v>Natn'l newspapers</c:v>
                </c:pt>
                <c:pt idx="10">
                  <c:v>Cable TV news web/apps</c:v>
                </c:pt>
                <c:pt idx="11">
                  <c:v>All other Internet news web/apps</c:v>
                </c:pt>
                <c:pt idx="12">
                  <c:v>Radio stations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0.04</c:v>
                </c:pt>
                <c:pt idx="1">
                  <c:v>0.05</c:v>
                </c:pt>
                <c:pt idx="2">
                  <c:v>0.06</c:v>
                </c:pt>
                <c:pt idx="3">
                  <c:v>7.0000000000000007E-2</c:v>
                </c:pt>
                <c:pt idx="4">
                  <c:v>7.0000000000000007E-2</c:v>
                </c:pt>
                <c:pt idx="5">
                  <c:v>7.0000000000000007E-2</c:v>
                </c:pt>
                <c:pt idx="6">
                  <c:v>0.08</c:v>
                </c:pt>
                <c:pt idx="7">
                  <c:v>0.08</c:v>
                </c:pt>
                <c:pt idx="8">
                  <c:v>0.08</c:v>
                </c:pt>
                <c:pt idx="9">
                  <c:v>0.1</c:v>
                </c:pt>
                <c:pt idx="10">
                  <c:v>0.11</c:v>
                </c:pt>
                <c:pt idx="11">
                  <c:v>0.16</c:v>
                </c:pt>
                <c:pt idx="12">
                  <c:v>0.17</c:v>
                </c:pt>
                <c:pt idx="13">
                  <c:v>0.27</c:v>
                </c:pt>
                <c:pt idx="14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482-4A5D-9AAA-53C9E5848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78304"/>
        <c:axId val="464684968"/>
      </c:barChart>
      <c:catAx>
        <c:axId val="464678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464684968"/>
        <c:crosses val="autoZero"/>
        <c:auto val="1"/>
        <c:lblAlgn val="ctr"/>
        <c:lblOffset val="100"/>
        <c:noMultiLvlLbl val="0"/>
      </c:catAx>
      <c:valAx>
        <c:axId val="464684968"/>
        <c:scaling>
          <c:orientation val="minMax"/>
          <c:max val="0.75000000000000011"/>
        </c:scaling>
        <c:delete val="1"/>
        <c:axPos val="b"/>
        <c:numFmt formatCode="0%" sourceLinked="1"/>
        <c:majorTickMark val="out"/>
        <c:minorTickMark val="none"/>
        <c:tickLblPos val="nextTo"/>
        <c:crossAx val="46467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89-40CA-B3B8-112F170884F7}"/>
              </c:ext>
            </c:extLst>
          </c:dPt>
          <c:dPt>
            <c:idx val="1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89-40CA-B3B8-112F170884F7}"/>
              </c:ext>
            </c:extLst>
          </c:dPt>
          <c:dPt>
            <c:idx val="2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89-40CA-B3B8-112F170884F7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89-40CA-B3B8-112F170884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Radio</c:v>
                </c:pt>
                <c:pt idx="2">
                  <c:v>Cable TV news</c:v>
                </c:pt>
                <c:pt idx="3">
                  <c:v>Local broadcast
 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0.57999999999999996</c:v>
                </c:pt>
                <c:pt idx="1">
                  <c:v>0.79</c:v>
                </c:pt>
                <c:pt idx="2">
                  <c:v>0.78</c:v>
                </c:pt>
                <c:pt idx="3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889-40CA-B3B8-112F17088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76736"/>
        <c:axId val="464683008"/>
      </c:barChart>
      <c:catAx>
        <c:axId val="46467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83008"/>
        <c:crosses val="autoZero"/>
        <c:auto val="1"/>
        <c:lblAlgn val="ctr"/>
        <c:lblOffset val="100"/>
        <c:noMultiLvlLbl val="0"/>
      </c:catAx>
      <c:valAx>
        <c:axId val="464683008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7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34627874905467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TV news</c:v>
                </c:pt>
                <c:pt idx="2">
                  <c:v>Radio</c:v>
                </c:pt>
                <c:pt idx="3">
                  <c:v>Local broadcast 
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0.77</c:v>
                </c:pt>
                <c:pt idx="2">
                  <c:v>0.8</c:v>
                </c:pt>
                <c:pt idx="3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2616"/>
        <c:axId val="464680656"/>
      </c:barChart>
      <c:catAx>
        <c:axId val="464682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80656"/>
        <c:crosses val="autoZero"/>
        <c:auto val="1"/>
        <c:lblAlgn val="ctr"/>
        <c:lblOffset val="100"/>
        <c:noMultiLvlLbl val="0"/>
      </c:catAx>
      <c:valAx>
        <c:axId val="464680656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82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4184"/>
        <c:axId val="464686144"/>
      </c:barChart>
      <c:catAx>
        <c:axId val="464684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86144"/>
        <c:crosses val="autoZero"/>
        <c:auto val="1"/>
        <c:lblAlgn val="ctr"/>
        <c:lblOffset val="100"/>
        <c:noMultiLvlLbl val="0"/>
      </c:catAx>
      <c:valAx>
        <c:axId val="464686144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464684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34627874905467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news</c:v>
                </c:pt>
                <c:pt idx="2">
                  <c:v>Radio stations</c:v>
                </c:pt>
                <c:pt idx="3">
                  <c:v>Local broadcast 
TV news   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</c:v>
                </c:pt>
                <c:pt idx="1">
                  <c:v>0.7</c:v>
                </c:pt>
                <c:pt idx="2">
                  <c:v>0.79</c:v>
                </c:pt>
                <c:pt idx="3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73992"/>
        <c:axId val="464674384"/>
      </c:barChart>
      <c:catAx>
        <c:axId val="464673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74384"/>
        <c:crosses val="autoZero"/>
        <c:auto val="1"/>
        <c:lblAlgn val="ctr"/>
        <c:lblOffset val="100"/>
        <c:noMultiLvlLbl val="0"/>
      </c:catAx>
      <c:valAx>
        <c:axId val="464674384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73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62876462476089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07-4028-B49F-A8C4D5A3A118}"/>
              </c:ext>
            </c:extLst>
          </c:dPt>
          <c:dPt>
            <c:idx val="1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07-4028-B49F-A8C4D5A3A118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07-4028-B49F-A8C4D5A3A118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807-4028-B49F-A8C4D5A3A11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TV news</c:v>
                </c:pt>
                <c:pt idx="2">
                  <c:v>Radio stations</c:v>
                </c:pt>
                <c:pt idx="3">
                  <c:v>Local broadcast 
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</c:v>
                </c:pt>
                <c:pt idx="1">
                  <c:v>0.59</c:v>
                </c:pt>
                <c:pt idx="2">
                  <c:v>0.78</c:v>
                </c:pt>
                <c:pt idx="3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07-4028-B49F-A8C4D5A3A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0264"/>
        <c:axId val="464674776"/>
      </c:barChart>
      <c:catAx>
        <c:axId val="464680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74776"/>
        <c:crosses val="autoZero"/>
        <c:auto val="1"/>
        <c:lblAlgn val="ctr"/>
        <c:lblOffset val="100"/>
        <c:noMultiLvlLbl val="0"/>
      </c:catAx>
      <c:valAx>
        <c:axId val="464674776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80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FC-40D5-BA7D-44D738336063}"/>
              </c:ext>
            </c:extLst>
          </c:dPt>
          <c:dPt>
            <c:idx val="1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FC-40D5-BA7D-44D738336063}"/>
              </c:ext>
            </c:extLst>
          </c:dPt>
          <c:dPt>
            <c:idx val="2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FC-40D5-BA7D-44D738336063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FC-40D5-BA7D-44D7383360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Radio stations</c:v>
                </c:pt>
                <c:pt idx="2">
                  <c:v>Cable TV news</c:v>
                </c:pt>
                <c:pt idx="3">
                  <c:v>Local broadcast 
TV news  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0.79</c:v>
                </c:pt>
                <c:pt idx="2">
                  <c:v>0.79</c:v>
                </c:pt>
                <c:pt idx="3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FC-40D5-BA7D-44D738336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3792"/>
        <c:axId val="464677520"/>
      </c:barChart>
      <c:catAx>
        <c:axId val="464683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77520"/>
        <c:crosses val="autoZero"/>
        <c:auto val="1"/>
        <c:lblAlgn val="ctr"/>
        <c:lblOffset val="100"/>
        <c:noMultiLvlLbl val="0"/>
      </c:catAx>
      <c:valAx>
        <c:axId val="46467752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8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DEE6-4793-A4C7-91CFA369BFB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DEE6-4793-A4C7-91CFA369BFB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DEE6-4793-A4C7-91CFA369BFBB}"/>
              </c:ext>
            </c:extLst>
          </c:dPt>
          <c:dPt>
            <c:idx val="3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DEE6-4793-A4C7-91CFA369BFBB}"/>
              </c:ext>
            </c:extLst>
          </c:dPt>
          <c:dPt>
            <c:idx val="4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DEE6-4793-A4C7-91CFA369BFBB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DEE6-4793-A4C7-91CFA369BFBB}"/>
              </c:ext>
            </c:extLst>
          </c:dPt>
          <c:dPt>
            <c:idx val="6"/>
            <c:invertIfNegative val="0"/>
            <c:bubble3D val="0"/>
            <c:spPr>
              <a:solidFill>
                <a:srgbClr val="FFA4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DEE6-4793-A4C7-91CFA369BFB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Online search</c:v>
                </c:pt>
                <c:pt idx="4">
                  <c:v>Social media</c:v>
                </c:pt>
                <c:pt idx="5">
                  <c:v>Cable TV</c:v>
                </c:pt>
                <c:pt idx="6">
                  <c:v>Radio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0.89</c:v>
                </c:pt>
                <c:pt idx="1">
                  <c:v>0.88</c:v>
                </c:pt>
                <c:pt idx="2">
                  <c:v>0.76</c:v>
                </c:pt>
                <c:pt idx="3">
                  <c:v>0.7</c:v>
                </c:pt>
                <c:pt idx="4">
                  <c:v>0.66</c:v>
                </c:pt>
                <c:pt idx="5">
                  <c:v>0.63</c:v>
                </c:pt>
                <c:pt idx="6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E6-4793-A4C7-91CFA369B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78143528"/>
        <c:axId val="578143920"/>
      </c:barChart>
      <c:catAx>
        <c:axId val="578143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3920"/>
        <c:crosses val="autoZero"/>
        <c:auto val="1"/>
        <c:lblAlgn val="ctr"/>
        <c:lblOffset val="100"/>
        <c:noMultiLvlLbl val="0"/>
      </c:catAx>
      <c:valAx>
        <c:axId val="578143920"/>
        <c:scaling>
          <c:orientation val="minMax"/>
          <c:max val="1.1000000000000001"/>
        </c:scaling>
        <c:delete val="1"/>
        <c:axPos val="t"/>
        <c:numFmt formatCode="0.0%" sourceLinked="1"/>
        <c:majorTickMark val="out"/>
        <c:minorTickMark val="none"/>
        <c:tickLblPos val="nextTo"/>
        <c:crossAx val="578143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2B3E-45B0-A8C4-60A9D96C186E}"/>
              </c:ext>
            </c:extLst>
          </c:dPt>
          <c:dPt>
            <c:idx val="1"/>
            <c:invertIfNegative val="0"/>
            <c:bubble3D val="0"/>
            <c:spPr>
              <a:solidFill>
                <a:srgbClr val="99FF6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2B3E-45B0-A8C4-60A9D96C186E}"/>
              </c:ext>
            </c:extLst>
          </c:dPt>
          <c:dPt>
            <c:idx val="2"/>
            <c:invertIfNegative val="0"/>
            <c:bubble3D val="0"/>
            <c:spPr>
              <a:solidFill>
                <a:srgbClr val="3D3D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2B3E-45B0-A8C4-60A9D96C186E}"/>
              </c:ext>
            </c:extLst>
          </c:dPt>
          <c:dPt>
            <c:idx val="3"/>
            <c:invertIfNegative val="0"/>
            <c:bubble3D val="0"/>
            <c:spPr>
              <a:solidFill>
                <a:srgbClr val="9F5FC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2B3E-45B0-A8C4-60A9D96C186E}"/>
              </c:ext>
            </c:extLst>
          </c:dPt>
          <c:dPt>
            <c:idx val="4"/>
            <c:invertIfNegative val="0"/>
            <c:bubble3D val="0"/>
            <c:spPr>
              <a:solidFill>
                <a:srgbClr val="FFAF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2B3E-45B0-A8C4-60A9D96C186E}"/>
              </c:ext>
            </c:extLst>
          </c:dPt>
          <c:dPt>
            <c:idx val="5"/>
            <c:invertIfNegative val="0"/>
            <c:bubble3D val="0"/>
            <c:spPr>
              <a:solidFill>
                <a:srgbClr val="0FA6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2B3E-45B0-A8C4-60A9D96C186E}"/>
              </c:ext>
            </c:extLst>
          </c:dPt>
          <c:dPt>
            <c:idx val="6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2B3E-45B0-A8C4-60A9D96C186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
(Broadcast/Cable)</c:v>
                </c:pt>
                <c:pt idx="1">
                  <c:v>Email</c:v>
                </c:pt>
                <c:pt idx="2">
                  <c:v>Broadcast  TV</c:v>
                </c:pt>
                <c:pt idx="3">
                  <c:v>All other Internet news web/apps</c:v>
                </c:pt>
                <c:pt idx="4">
                  <c:v>Radio</c:v>
                </c:pt>
                <c:pt idx="5">
                  <c:v>Online search</c:v>
                </c:pt>
                <c:pt idx="6">
                  <c:v>Social media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0.92</c:v>
                </c:pt>
                <c:pt idx="1">
                  <c:v>0.89</c:v>
                </c:pt>
                <c:pt idx="2">
                  <c:v>0.87</c:v>
                </c:pt>
                <c:pt idx="3">
                  <c:v>0.65</c:v>
                </c:pt>
                <c:pt idx="4">
                  <c:v>0.63</c:v>
                </c:pt>
                <c:pt idx="5">
                  <c:v>0.62</c:v>
                </c:pt>
                <c:pt idx="6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B3E-45B0-A8C4-60A9D96C1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78141568"/>
        <c:axId val="578146664"/>
      </c:barChart>
      <c:catAx>
        <c:axId val="578141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6664"/>
        <c:crosses val="autoZero"/>
        <c:auto val="1"/>
        <c:lblAlgn val="ctr"/>
        <c:lblOffset val="100"/>
        <c:noMultiLvlLbl val="0"/>
      </c:catAx>
      <c:valAx>
        <c:axId val="578146664"/>
        <c:scaling>
          <c:orientation val="minMax"/>
          <c:max val="1.1000000000000001"/>
        </c:scaling>
        <c:delete val="1"/>
        <c:axPos val="t"/>
        <c:numFmt formatCode="0.0%" sourceLinked="1"/>
        <c:majorTickMark val="out"/>
        <c:minorTickMark val="none"/>
        <c:tickLblPos val="nextTo"/>
        <c:crossAx val="57814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01-4F1E-8C5E-5F772C86A9F1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01-4F1E-8C5E-5F772C86A9F1}"/>
              </c:ext>
            </c:extLst>
          </c:dPt>
          <c:dPt>
            <c:idx val="2"/>
            <c:invertIfNegative val="0"/>
            <c:bubble3D val="0"/>
            <c:spPr>
              <a:solidFill>
                <a:srgbClr val="8EFE6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01-4F1E-8C5E-5F772C86A9F1}"/>
              </c:ext>
            </c:extLst>
          </c:dPt>
          <c:dPt>
            <c:idx val="3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01-4F1E-8C5E-5F772C86A9F1}"/>
              </c:ext>
            </c:extLst>
          </c:dPt>
          <c:dPt>
            <c:idx val="4"/>
            <c:invertIfNegative val="0"/>
            <c:bubble3D val="0"/>
            <c:spPr>
              <a:solidFill>
                <a:srgbClr val="0A9B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01-4F1E-8C5E-5F772C86A9F1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01-4F1E-8C5E-5F772C86A9F1}"/>
              </c:ext>
            </c:extLst>
          </c:dPt>
          <c:dPt>
            <c:idx val="6"/>
            <c:invertIfNegative val="0"/>
            <c:bubble3D val="0"/>
            <c:spPr>
              <a:solidFill>
                <a:srgbClr val="9F5FC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A901-4F1E-8C5E-5F772C86A9F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Social media</c:v>
                </c:pt>
                <c:pt idx="4">
                  <c:v>Online search</c:v>
                </c:pt>
                <c:pt idx="5">
                  <c:v>Cable TV</c:v>
                </c:pt>
                <c:pt idx="6">
                  <c:v>All other Internet news web/apps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0.88</c:v>
                </c:pt>
                <c:pt idx="1">
                  <c:v>0.85</c:v>
                </c:pt>
                <c:pt idx="2">
                  <c:v>0.8</c:v>
                </c:pt>
                <c:pt idx="3">
                  <c:v>0.67</c:v>
                </c:pt>
                <c:pt idx="4">
                  <c:v>0.66</c:v>
                </c:pt>
                <c:pt idx="5">
                  <c:v>0.57999999999999996</c:v>
                </c:pt>
                <c:pt idx="6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01-4F1E-8C5E-5F772C86A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78147448"/>
        <c:axId val="578147840"/>
      </c:barChart>
      <c:catAx>
        <c:axId val="578147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7840"/>
        <c:crosses val="autoZero"/>
        <c:auto val="1"/>
        <c:lblAlgn val="ctr"/>
        <c:lblOffset val="100"/>
        <c:noMultiLvlLbl val="0"/>
      </c:catAx>
      <c:valAx>
        <c:axId val="578147840"/>
        <c:scaling>
          <c:orientation val="minMax"/>
          <c:max val="1.1000000000000001"/>
          <c:min val="-0.4"/>
        </c:scaling>
        <c:delete val="1"/>
        <c:axPos val="t"/>
        <c:numFmt formatCode="0.0%" sourceLinked="1"/>
        <c:majorTickMark val="out"/>
        <c:minorTickMark val="none"/>
        <c:tickLblPos val="nextTo"/>
        <c:crossAx val="578147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498270841887383"/>
          <c:y val="0.11497057666323597"/>
          <c:w val="0.55285966112577656"/>
          <c:h val="0.754091021650588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DA09-4AD3-94E6-FBFC7438B00A}"/>
              </c:ext>
            </c:extLst>
          </c:dPt>
          <c:dPt>
            <c:idx val="1"/>
            <c:invertIfNegative val="0"/>
            <c:bubble3D val="0"/>
            <c:spPr>
              <a:solidFill>
                <a:srgbClr val="D7FFA1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DA09-4AD3-94E6-FBFC7438B00A}"/>
              </c:ext>
            </c:extLst>
          </c:dPt>
          <c:dPt>
            <c:idx val="2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DA09-4AD3-94E6-FBFC7438B00A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DA09-4AD3-94E6-FBFC7438B00A}"/>
              </c:ext>
            </c:extLst>
          </c:dPt>
          <c:dPt>
            <c:idx val="4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DA09-4AD3-94E6-FBFC7438B0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National newspapers </c:v>
                </c:pt>
                <c:pt idx="1">
                  <c:v>Public TV news</c:v>
                </c:pt>
                <c:pt idx="2">
                  <c:v>Social media</c:v>
                </c:pt>
                <c:pt idx="3">
                  <c:v>Cable TV news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0.04</c:v>
                </c:pt>
                <c:pt idx="1">
                  <c:v>0.04</c:v>
                </c:pt>
                <c:pt idx="2">
                  <c:v>0.18</c:v>
                </c:pt>
                <c:pt idx="3">
                  <c:v>0.2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09-4AD3-94E6-FBFC7438B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78144312"/>
        <c:axId val="578141960"/>
      </c:barChart>
      <c:catAx>
        <c:axId val="578144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1960"/>
        <c:crosses val="autoZero"/>
        <c:auto val="1"/>
        <c:lblAlgn val="ctr"/>
        <c:lblOffset val="100"/>
        <c:noMultiLvlLbl val="0"/>
      </c:catAx>
      <c:valAx>
        <c:axId val="578141960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78144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995431508489635"/>
          <c:y val="0.11312685454553052"/>
          <c:w val="0.55440844842698256"/>
          <c:h val="0.759099746171127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B2A1-4D1F-ADD0-236D9550F9FC}"/>
              </c:ext>
            </c:extLst>
          </c:dPt>
          <c:dPt>
            <c:idx val="1"/>
            <c:invertIfNegative val="0"/>
            <c:bubble3D val="0"/>
            <c:spPr>
              <a:solidFill>
                <a:srgbClr val="D7FFA1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B2A1-4D1F-ADD0-236D9550F9FC}"/>
              </c:ext>
            </c:extLst>
          </c:dPt>
          <c:dPt>
            <c:idx val="2"/>
            <c:invertIfNegative val="0"/>
            <c:bubble3D val="0"/>
            <c:spPr>
              <a:solidFill>
                <a:srgbClr val="828282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B2A1-4D1F-ADD0-236D9550F9FC}"/>
              </c:ext>
            </c:extLst>
          </c:dPt>
          <c:dPt>
            <c:idx val="3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B2A1-4D1F-ADD0-236D9550F9FC}"/>
              </c:ext>
            </c:extLst>
          </c:dPt>
          <c:dPt>
            <c:idx val="4"/>
            <c:invertIfNegative val="0"/>
            <c:bubble3D val="0"/>
            <c:spPr>
              <a:solidFill>
                <a:srgbClr val="3D3D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B2A1-4D1F-ADD0-236D9550F9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All other Internet news web/apps</c:v>
                </c:pt>
                <c:pt idx="1">
                  <c:v>Public TV news</c:v>
                </c:pt>
                <c:pt idx="2">
                  <c:v>Cable TV news</c:v>
                </c:pt>
                <c:pt idx="3">
                  <c:v>Social media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0.04</c:v>
                </c:pt>
                <c:pt idx="1">
                  <c:v>0.05</c:v>
                </c:pt>
                <c:pt idx="2">
                  <c:v>0.15</c:v>
                </c:pt>
                <c:pt idx="3">
                  <c:v>0.18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2A1-4D1F-ADD0-236D9550F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78142744"/>
        <c:axId val="578143136"/>
      </c:barChart>
      <c:catAx>
        <c:axId val="578142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3136"/>
        <c:crosses val="autoZero"/>
        <c:auto val="1"/>
        <c:lblAlgn val="ctr"/>
        <c:lblOffset val="100"/>
        <c:noMultiLvlLbl val="0"/>
      </c:catAx>
      <c:valAx>
        <c:axId val="578143136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7814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758360029637545"/>
          <c:y val="0.12222677611013419"/>
          <c:w val="0.55360029985293235"/>
          <c:h val="0.766680770759159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A68DC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7F8C-4584-A751-12A3B72B8ED8}"/>
              </c:ext>
            </c:extLst>
          </c:dPt>
          <c:dPt>
            <c:idx val="1"/>
            <c:invertIfNegative val="0"/>
            <c:bubble3D val="0"/>
            <c:spPr>
              <a:solidFill>
                <a:srgbClr val="548235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7F8C-4584-A751-12A3B72B8ED8}"/>
              </c:ext>
            </c:extLst>
          </c:dPt>
          <c:dPt>
            <c:idx val="2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7F8C-4584-A751-12A3B72B8ED8}"/>
              </c:ext>
            </c:extLst>
          </c:dPt>
          <c:dPt>
            <c:idx val="3"/>
            <c:invertIfNegative val="0"/>
            <c:bubble3D val="0"/>
            <c:spPr>
              <a:solidFill>
                <a:srgbClr val="8C8C8C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7F8C-4584-A751-12A3B72B8ED8}"/>
              </c:ext>
            </c:extLst>
          </c:dPt>
          <c:dPt>
            <c:idx val="4"/>
            <c:invertIfNegative val="0"/>
            <c:bubble3D val="0"/>
            <c:spPr>
              <a:solidFill>
                <a:srgbClr val="4444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7F8C-4584-A751-12A3B72B8E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All other Internet news web/apps</c:v>
                </c:pt>
                <c:pt idx="1">
                  <c:v>Local newspapers</c:v>
                </c:pt>
                <c:pt idx="2">
                  <c:v>Social media</c:v>
                </c:pt>
                <c:pt idx="3">
                  <c:v>Cable TV news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0.06</c:v>
                </c:pt>
                <c:pt idx="1">
                  <c:v>0.12</c:v>
                </c:pt>
                <c:pt idx="2">
                  <c:v>0.13</c:v>
                </c:pt>
                <c:pt idx="3">
                  <c:v>0.14000000000000001</c:v>
                </c:pt>
                <c:pt idx="4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8C-4584-A751-12A3B72B8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78145488"/>
        <c:axId val="578145880"/>
      </c:barChart>
      <c:catAx>
        <c:axId val="578145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45880"/>
        <c:crosses val="autoZero"/>
        <c:auto val="1"/>
        <c:lblAlgn val="ctr"/>
        <c:lblOffset val="100"/>
        <c:noMultiLvlLbl val="0"/>
      </c:catAx>
      <c:valAx>
        <c:axId val="578145880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7814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040923803193166"/>
          <c:y val="2.8451344636616045E-2"/>
          <c:w val="0.57638389001284129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BF-46CA-B5E6-7DD37DF4E343}"/>
              </c:ext>
            </c:extLst>
          </c:dPt>
          <c:dPt>
            <c:idx val="1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BF-46CA-B5E6-7DD37DF4E343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BF-46CA-B5E6-7DD37DF4E343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2BF-46CA-B5E6-7DD37DF4E3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TV news</c:v>
                </c:pt>
                <c:pt idx="2">
                  <c:v>Radio stations</c:v>
                </c:pt>
                <c:pt idx="3">
                  <c:v>Local broadcast 
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0.59</c:v>
                </c:pt>
                <c:pt idx="2">
                  <c:v>0.72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2BF-46CA-B5E6-7DD37DF4E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749256"/>
        <c:axId val="466689040"/>
      </c:barChart>
      <c:catAx>
        <c:axId val="464749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89040"/>
        <c:crosses val="autoZero"/>
        <c:auto val="1"/>
        <c:lblAlgn val="ctr"/>
        <c:lblOffset val="100"/>
        <c:noMultiLvlLbl val="0"/>
      </c:catAx>
      <c:valAx>
        <c:axId val="46668904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749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650454815324846"/>
          <c:y val="2.8451344636616045E-2"/>
          <c:w val="0.58578452782401014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E8-4748-BE94-E8EA42A8985D}"/>
              </c:ext>
            </c:extLst>
          </c:dPt>
          <c:dPt>
            <c:idx val="1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E8-4748-BE94-E8EA42A8985D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E8-4748-BE94-E8EA42A8985D}"/>
              </c:ext>
            </c:extLst>
          </c:dPt>
          <c:dPt>
            <c:idx val="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6E8-4748-BE94-E8EA42A898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Social media</c:v>
                </c:pt>
                <c:pt idx="1">
                  <c:v>Cable TV news</c:v>
                </c:pt>
                <c:pt idx="2">
                  <c:v>Radio stations</c:v>
                </c:pt>
                <c:pt idx="3">
                  <c:v>Local broadcast TV 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0.39</c:v>
                </c:pt>
                <c:pt idx="1">
                  <c:v>0.73</c:v>
                </c:pt>
                <c:pt idx="2">
                  <c:v>0.79</c:v>
                </c:pt>
                <c:pt idx="3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6E8-4748-BE94-E8EA42A89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64681440"/>
        <c:axId val="464685752"/>
      </c:barChart>
      <c:catAx>
        <c:axId val="464681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685752"/>
        <c:crosses val="autoZero"/>
        <c:auto val="1"/>
        <c:lblAlgn val="ctr"/>
        <c:lblOffset val="100"/>
        <c:noMultiLvlLbl val="0"/>
      </c:catAx>
      <c:valAx>
        <c:axId val="464685752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64681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0.15978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419600" cy="76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Republicans A18+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0.15672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419600" cy="747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Independents A18+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0.15978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419600" cy="76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Democrats A18+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25D812-6E1D-4E6A-9EEE-68BC4EEA86F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9F1B90-870D-4422-9F2F-F0CBF9FED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5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3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01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7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26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2755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6890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89148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7" y="-6"/>
            <a:ext cx="12201525" cy="5890663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5890657"/>
            <a:ext cx="12201525" cy="96734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9727" y="5890659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1688"/>
            <a:ext cx="11425813" cy="854080"/>
          </a:xfrm>
        </p:spPr>
        <p:txBody>
          <a:bodyPr wrap="square" anchor="ctr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642" y="6150922"/>
            <a:ext cx="1702358" cy="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50315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17492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031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0806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087349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977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5616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7404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6905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9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4376170"/>
            <a:ext cx="12180390" cy="2481829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9"/>
            <a:ext cx="12201525" cy="4512867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0758" y="1827986"/>
            <a:ext cx="12192000" cy="160101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Michigan Voters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Media Usage Study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1609" y="4247954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7" t="-13479" r="-3217"/>
          <a:stretch/>
        </p:blipFill>
        <p:spPr bwMode="auto">
          <a:xfrm>
            <a:off x="1676400" y="3637963"/>
            <a:ext cx="8839200" cy="19246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  <a:reflection blurRad="6350" stA="26000" endPos="90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408177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1" y="280114"/>
            <a:ext cx="11352809" cy="1089529"/>
          </a:xfrm>
        </p:spPr>
        <p:txBody>
          <a:bodyPr/>
          <a:lstStyle/>
          <a:p>
            <a:r>
              <a:rPr lang="en-US" sz="3600" dirty="0"/>
              <a:t>TV Has Highest Reach of Ad Supported Platforms</a:t>
            </a:r>
            <a:br>
              <a:rPr lang="en-US" sz="3600" dirty="0"/>
            </a:br>
            <a:r>
              <a:rPr lang="en-US" sz="3600" dirty="0"/>
              <a:t>in Michigan...Broadcast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96846644"/>
              </p:ext>
            </p:extLst>
          </p:nvPr>
        </p:nvGraphicFramePr>
        <p:xfrm>
          <a:off x="622739" y="1295400"/>
          <a:ext cx="1120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39300"/>
            <a:ext cx="9143999" cy="230832"/>
          </a:xfrm>
        </p:spPr>
        <p:txBody>
          <a:bodyPr/>
          <a:lstStyle/>
          <a:p>
            <a:r>
              <a:rPr lang="en-US" dirty="0"/>
              <a:t>Source: Dynata 2020 Michigan Registered Voter media survey Persons 18+. N = 955</a:t>
            </a:r>
          </a:p>
        </p:txBody>
      </p:sp>
    </p:spTree>
    <p:extLst>
      <p:ext uri="{BB962C8B-B14F-4D97-AF65-F5344CB8AC3E}">
        <p14:creationId xmlns:p14="http://schemas.microsoft.com/office/powerpoint/2010/main" val="290729251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59866"/>
            <a:ext cx="12048479" cy="923330"/>
          </a:xfrm>
        </p:spPr>
        <p:txBody>
          <a:bodyPr/>
          <a:lstStyle/>
          <a:p>
            <a:r>
              <a:rPr lang="en-US" sz="3000" dirty="0"/>
              <a:t>TV Has Highest Reach Among Major Political Parties in Michigan</a:t>
            </a:r>
            <a:br>
              <a:rPr lang="en-US" sz="3000" dirty="0"/>
            </a:br>
            <a:r>
              <a:rPr lang="en-US" sz="3000" dirty="0"/>
              <a:t>...Broadcast Leads the Way Among Democrats &amp; Republicans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14393"/>
            <a:ext cx="9123946" cy="230832"/>
          </a:xfrm>
        </p:spPr>
        <p:txBody>
          <a:bodyPr/>
          <a:lstStyle/>
          <a:p>
            <a:r>
              <a:rPr lang="en-US" dirty="0"/>
              <a:t>Source: Dynata 2020 Michigan Registered Voter media survey Republicans, N = 123; Democrats, N = 710; Independents, N = 105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90118459"/>
              </p:ext>
            </p:extLst>
          </p:nvPr>
        </p:nvGraphicFramePr>
        <p:xfrm>
          <a:off x="152400" y="1300634"/>
          <a:ext cx="44196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801876154"/>
              </p:ext>
            </p:extLst>
          </p:nvPr>
        </p:nvGraphicFramePr>
        <p:xfrm>
          <a:off x="8001000" y="1300634"/>
          <a:ext cx="44196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73484699"/>
              </p:ext>
            </p:extLst>
          </p:nvPr>
        </p:nvGraphicFramePr>
        <p:xfrm>
          <a:off x="3890638" y="1300634"/>
          <a:ext cx="45720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48027762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43270719"/>
              </p:ext>
            </p:extLst>
          </p:nvPr>
        </p:nvGraphicFramePr>
        <p:xfrm>
          <a:off x="344745" y="1442089"/>
          <a:ext cx="4086708" cy="5043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Primary Source For News in Michigan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64337"/>
            <a:ext cx="9474678" cy="497572"/>
          </a:xfrm>
        </p:spPr>
        <p:txBody>
          <a:bodyPr/>
          <a:lstStyle/>
          <a:p>
            <a:r>
              <a:rPr lang="en-US" dirty="0"/>
              <a:t>Source: Dynata 2020 Michigan Registered Voter media survey Republicans, N = 123; Democrats, N = 710; Independents, N = 105</a:t>
            </a:r>
          </a:p>
          <a:p>
            <a:r>
              <a:rPr lang="en-US" dirty="0"/>
              <a:t>Q5 - Which one of the following sources, if any, would you say is your primary source for news?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95425" y="85377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00"/>
                </a:solidFill>
              </a:rPr>
              <a:t>Which one of the following sources, if any, would you say is your primary source for news?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07243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REPUBLICANS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4951913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DEMOCRATS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799144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INDEPENDENTS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972516972"/>
              </p:ext>
            </p:extLst>
          </p:nvPr>
        </p:nvGraphicFramePr>
        <p:xfrm>
          <a:off x="4085555" y="1442089"/>
          <a:ext cx="4112955" cy="5025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4103259840"/>
              </p:ext>
            </p:extLst>
          </p:nvPr>
        </p:nvGraphicFramePr>
        <p:xfrm>
          <a:off x="8027112" y="1442089"/>
          <a:ext cx="4086708" cy="497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5077567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85718"/>
            <a:ext cx="12362688" cy="590931"/>
          </a:xfrm>
        </p:spPr>
        <p:txBody>
          <a:bodyPr/>
          <a:lstStyle/>
          <a:p>
            <a:r>
              <a:rPr lang="en-US" sz="3600" dirty="0"/>
              <a:t>I Trust the News That I See/Hear On This Media 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35512"/>
            <a:ext cx="9500961" cy="636072"/>
          </a:xfrm>
        </p:spPr>
        <p:txBody>
          <a:bodyPr/>
          <a:lstStyle/>
          <a:p>
            <a:r>
              <a:rPr lang="en-US" dirty="0"/>
              <a:t>Source: Dynata 2020 Michigan Registered Voter media survey Republicans, N = 123; Democrats, N = 710; Independents, N = 105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308085"/>
              </p:ext>
            </p:extLst>
          </p:nvPr>
        </p:nvGraphicFramePr>
        <p:xfrm>
          <a:off x="-14035" y="1588468"/>
          <a:ext cx="4281518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31590"/>
              </p:ext>
            </p:extLst>
          </p:nvPr>
        </p:nvGraphicFramePr>
        <p:xfrm>
          <a:off x="3838354" y="1588468"/>
          <a:ext cx="4281518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131654"/>
              </p:ext>
            </p:extLst>
          </p:nvPr>
        </p:nvGraphicFramePr>
        <p:xfrm>
          <a:off x="7690743" y="1588468"/>
          <a:ext cx="4281518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1385427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REPUBLICANS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50597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DEMOCRATS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58836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INDEPENDENTS</a:t>
            </a:r>
          </a:p>
        </p:txBody>
      </p:sp>
    </p:spTree>
    <p:extLst>
      <p:ext uri="{BB962C8B-B14F-4D97-AF65-F5344CB8AC3E}">
        <p14:creationId xmlns:p14="http://schemas.microsoft.com/office/powerpoint/2010/main" val="682289327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54" y="267848"/>
            <a:ext cx="11934065" cy="1089529"/>
          </a:xfrm>
        </p:spPr>
        <p:txBody>
          <a:bodyPr/>
          <a:lstStyle/>
          <a:p>
            <a:r>
              <a:rPr lang="en-US" sz="3600" dirty="0"/>
              <a:t>African Americans In Michigan find the problem </a:t>
            </a:r>
            <a:br>
              <a:rPr lang="en-US" sz="3600" dirty="0"/>
            </a:br>
            <a:r>
              <a:rPr lang="en-US" sz="3600" dirty="0"/>
              <a:t>with ‘fake news’ to be most prevalent on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5199" y="6403545"/>
            <a:ext cx="988621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307673"/>
            <a:ext cx="10078916" cy="497572"/>
          </a:xfrm>
        </p:spPr>
        <p:txBody>
          <a:bodyPr/>
          <a:lstStyle/>
          <a:p>
            <a:r>
              <a:rPr lang="en-US" dirty="0"/>
              <a:t>Source: Dynata 2020 Michigan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134; Female, N = 75</a:t>
            </a:r>
          </a:p>
          <a:p>
            <a:r>
              <a:rPr lang="en-US" dirty="0"/>
              <a:t>Q7 I find the problem with “fake news” to be most prevalent on...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03928" y="1393378"/>
            <a:ext cx="3344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26511" y="1393378"/>
            <a:ext cx="3916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862504"/>
              </p:ext>
            </p:extLst>
          </p:nvPr>
        </p:nvGraphicFramePr>
        <p:xfrm>
          <a:off x="5820792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095770"/>
              </p:ext>
            </p:extLst>
          </p:nvPr>
        </p:nvGraphicFramePr>
        <p:xfrm>
          <a:off x="390617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067081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69" y="322688"/>
            <a:ext cx="11678154" cy="590931"/>
          </a:xfrm>
        </p:spPr>
        <p:txBody>
          <a:bodyPr/>
          <a:lstStyle/>
          <a:p>
            <a:r>
              <a:rPr lang="en-US" sz="3600" dirty="0"/>
              <a:t>I Trust The News That I See/Hear on This Media Source: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97056"/>
            <a:ext cx="9500961" cy="636072"/>
          </a:xfrm>
        </p:spPr>
        <p:txBody>
          <a:bodyPr/>
          <a:lstStyle/>
          <a:p>
            <a:r>
              <a:rPr lang="en-US" dirty="0"/>
              <a:t>Source: Dynata 2020 Michigan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134; Female, N = 75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751940"/>
              </p:ext>
            </p:extLst>
          </p:nvPr>
        </p:nvGraphicFramePr>
        <p:xfrm>
          <a:off x="1340584" y="1801906"/>
          <a:ext cx="4792261" cy="429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426274"/>
              </p:ext>
            </p:extLst>
          </p:nvPr>
        </p:nvGraphicFramePr>
        <p:xfrm>
          <a:off x="5529739" y="1801906"/>
          <a:ext cx="4792261" cy="429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2519687" y="1242405"/>
            <a:ext cx="3342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13523" y="1242405"/>
            <a:ext cx="3728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</p:spTree>
    <p:extLst>
      <p:ext uri="{BB962C8B-B14F-4D97-AF65-F5344CB8AC3E}">
        <p14:creationId xmlns:p14="http://schemas.microsoft.com/office/powerpoint/2010/main" val="2888967655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12775"/>
            <a:ext cx="11352809" cy="1089529"/>
          </a:xfrm>
        </p:spPr>
        <p:txBody>
          <a:bodyPr/>
          <a:lstStyle/>
          <a:p>
            <a:r>
              <a:rPr lang="en-US" sz="3600" dirty="0"/>
              <a:t>Local Broadcast TV News: More Trustworthy than News on Cable, Radio, and Social Media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058557"/>
            <a:ext cx="9500961" cy="774571"/>
          </a:xfrm>
        </p:spPr>
        <p:txBody>
          <a:bodyPr/>
          <a:lstStyle/>
          <a:p>
            <a:r>
              <a:rPr lang="en-US" dirty="0"/>
              <a:t>Source: Dynata 2020 Michigan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W18+ Urban/City, </a:t>
            </a:r>
            <a:r>
              <a:rPr lang="en-US" dirty="0"/>
              <a:t>N = 106; Suburban, N = 251; Rural, N = 130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1335289"/>
            <a:ext cx="876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</a:rPr>
              <a:t>Women 18+: I trust the News that I see/hear on this media source:</a:t>
            </a:r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</p:nvPr>
        </p:nvGraphicFramePr>
        <p:xfrm>
          <a:off x="-562352" y="2008776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511832"/>
              </p:ext>
            </p:extLst>
          </p:nvPr>
        </p:nvGraphicFramePr>
        <p:xfrm>
          <a:off x="3384048" y="2006314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1074531" y="1645242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City/Urban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50597" y="1723411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Suburban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915767" y="1723411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Rural</a:t>
            </a: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A57CC831-8145-4F35-BCDB-81F5760C4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188241"/>
              </p:ext>
            </p:extLst>
          </p:nvPr>
        </p:nvGraphicFramePr>
        <p:xfrm>
          <a:off x="7345622" y="2006314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7BA5BDFE-8E86-4BE4-9442-95888C4A3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123976"/>
              </p:ext>
            </p:extLst>
          </p:nvPr>
        </p:nvGraphicFramePr>
        <p:xfrm>
          <a:off x="-672143" y="2035817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73882021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543</Words>
  <Application>Microsoft Office PowerPoint</Application>
  <PresentationFormat>Widescreen</PresentationFormat>
  <Paragraphs>59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1_Office Theme</vt:lpstr>
      <vt:lpstr>PowerPoint Presentation</vt:lpstr>
      <vt:lpstr>TV Has Highest Reach of Ad Supported Platforms in Michigan...Broadcast Leads the Way</vt:lpstr>
      <vt:lpstr>TV Has Highest Reach Among Major Political Parties in Michigan ...Broadcast Leads the Way Among Democrats &amp; Republicans</vt:lpstr>
      <vt:lpstr>Primary Source For News in Michigan</vt:lpstr>
      <vt:lpstr>I Trust the News That I See/Hear On This Media Source</vt:lpstr>
      <vt:lpstr>African Americans In Michigan find the problem  with ‘fake news’ to be most prevalent on …</vt:lpstr>
      <vt:lpstr>I Trust The News That I See/Hear on This Media Source:</vt:lpstr>
      <vt:lpstr>Local Broadcast TV News: More Trustworthy than News on Cable, Radio, and Social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Has Highest Reach of Ad Supported Platforms in South Carolina...Broadcast Leads the Way</dc:title>
  <dc:creator>clairew</dc:creator>
  <cp:lastModifiedBy>Anthony Spirito</cp:lastModifiedBy>
  <cp:revision>43</cp:revision>
  <cp:lastPrinted>2020-03-03T18:56:40Z</cp:lastPrinted>
  <dcterms:created xsi:type="dcterms:W3CDTF">2020-02-21T18:30:24Z</dcterms:created>
  <dcterms:modified xsi:type="dcterms:W3CDTF">2020-05-04T14:02:44Z</dcterms:modified>
</cp:coreProperties>
</file>