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9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0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12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13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4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7.xml" ContentType="application/vnd.openxmlformats-officedocument.presentationml.notesSlide+xml"/>
  <Override PartName="/ppt/charts/chart15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6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7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8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5" r:id="rId2"/>
    <p:sldId id="257" r:id="rId3"/>
    <p:sldId id="269" r:id="rId4"/>
    <p:sldId id="259" r:id="rId5"/>
    <p:sldId id="260" r:id="rId6"/>
    <p:sldId id="262" r:id="rId7"/>
    <p:sldId id="263" r:id="rId8"/>
    <p:sldId id="264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5FCF"/>
    <a:srgbClr val="D3D3D3"/>
    <a:srgbClr val="787878"/>
    <a:srgbClr val="D7FFA1"/>
    <a:srgbClr val="548235"/>
    <a:srgbClr val="AA68DC"/>
    <a:srgbClr val="5AC695"/>
    <a:srgbClr val="FF6600"/>
    <a:srgbClr val="FF0F0F"/>
    <a:srgbClr val="0FA6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78" autoAdjust="0"/>
    <p:restoredTop sz="94815" autoAdjust="0"/>
  </p:normalViewPr>
  <p:slideViewPr>
    <p:cSldViewPr snapToGrid="0">
      <p:cViewPr varScale="1">
        <p:scale>
          <a:sx n="163" d="100"/>
          <a:sy n="163" d="100"/>
        </p:scale>
        <p:origin x="6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 dirty="0">
                <a:effectLst/>
              </a:rPr>
              <a:t>% Reached Yesterday</a:t>
            </a:r>
          </a:p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 dirty="0">
                <a:effectLst/>
              </a:rPr>
              <a:t>Adults 18+</a:t>
            </a:r>
            <a:endParaRPr lang="en-US" sz="1600" dirty="0">
              <a:effectLst/>
            </a:endParaRPr>
          </a:p>
        </c:rich>
      </c:tx>
      <c:layout>
        <c:manualLayout>
          <c:xMode val="edge"/>
          <c:yMode val="edge"/>
          <c:x val="0.65182706328375628"/>
          <c:y val="0.7040065009568651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4409386326709157"/>
          <c:y val="5.0622678033064139E-2"/>
          <c:w val="0.64875033477958122"/>
          <c:h val="0.946479639364262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80AB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F844-43B5-AB96-45E01FA43E5B}"/>
              </c:ext>
            </c:extLst>
          </c:dPt>
          <c:dPt>
            <c:idx val="1"/>
            <c:invertIfNegative val="0"/>
            <c:bubble3D val="0"/>
            <c:spPr>
              <a:solidFill>
                <a:srgbClr val="3636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F844-43B5-AB96-45E01FA43E5B}"/>
              </c:ext>
            </c:extLst>
          </c:dPt>
          <c:dPt>
            <c:idx val="2"/>
            <c:invertIfNegative val="0"/>
            <c:bubble3D val="0"/>
            <c:spPr>
              <a:solidFill>
                <a:srgbClr val="84F058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F844-43B5-AB96-45E01FA43E5B}"/>
              </c:ext>
            </c:extLst>
          </c:dPt>
          <c:dPt>
            <c:idx val="3"/>
            <c:invertIfNegative val="0"/>
            <c:bubble3D val="0"/>
            <c:spPr>
              <a:solidFill>
                <a:srgbClr val="FF0505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7-F844-43B5-AB96-45E01FA43E5B}"/>
              </c:ext>
            </c:extLst>
          </c:dPt>
          <c:dPt>
            <c:idx val="4"/>
            <c:invertIfNegative val="0"/>
            <c:bubble3D val="0"/>
            <c:spPr>
              <a:solidFill>
                <a:srgbClr val="059005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9-F844-43B5-AB96-45E01FA43E5B}"/>
              </c:ext>
            </c:extLst>
          </c:dPt>
          <c:dPt>
            <c:idx val="5"/>
            <c:invertIfNegative val="0"/>
            <c:bubble3D val="0"/>
            <c:spPr>
              <a:solidFill>
                <a:srgbClr val="787878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B-F844-43B5-AB96-45E01FA43E5B}"/>
              </c:ext>
            </c:extLst>
          </c:dPt>
          <c:dPt>
            <c:idx val="6"/>
            <c:invertIfNegative val="0"/>
            <c:bubble3D val="0"/>
            <c:spPr>
              <a:solidFill>
                <a:srgbClr val="FFAF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D-F844-43B5-AB96-45E01FA43E5B}"/>
              </c:ext>
            </c:extLst>
          </c:dPt>
          <c:dPt>
            <c:idx val="7"/>
            <c:invertIfNegative val="0"/>
            <c:bubble3D val="0"/>
            <c:spPr>
              <a:solidFill>
                <a:srgbClr val="6F05D9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F-F844-43B5-AB96-45E01FA43E5B}"/>
              </c:ext>
            </c:extLst>
          </c:dPt>
          <c:dPt>
            <c:idx val="8"/>
            <c:invertIfNegative val="0"/>
            <c:bubble3D val="0"/>
            <c:spPr>
              <a:solidFill>
                <a:srgbClr val="C5E0B4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1-F844-43B5-AB96-45E01FA43E5B}"/>
              </c:ext>
            </c:extLst>
          </c:dPt>
          <c:dPt>
            <c:idx val="9"/>
            <c:invertIfNegative val="0"/>
            <c:bubble3D val="0"/>
            <c:spPr>
              <a:solidFill>
                <a:srgbClr val="F5AD99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3-F844-43B5-AB96-45E01FA43E5B}"/>
              </c:ext>
            </c:extLst>
          </c:dPt>
          <c:dPt>
            <c:idx val="10"/>
            <c:invertIfNegative val="0"/>
            <c:bubble3D val="0"/>
            <c:spPr>
              <a:solidFill>
                <a:srgbClr val="67A1A1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5-F844-43B5-AB96-45E01FA43E5B}"/>
              </c:ext>
            </c:extLst>
          </c:dPt>
          <c:dPt>
            <c:idx val="11"/>
            <c:invertIfNegative val="0"/>
            <c:bubble3D val="0"/>
            <c:spPr>
              <a:solidFill>
                <a:srgbClr val="B539B8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7-F844-43B5-AB96-45E01FA43E5B}"/>
              </c:ext>
            </c:extLst>
          </c:dPt>
          <c:dPt>
            <c:idx val="12"/>
            <c:invertIfNegative val="0"/>
            <c:bubble3D val="0"/>
            <c:spPr>
              <a:solidFill>
                <a:srgbClr val="FF6600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9-F844-43B5-AB96-45E01FA43E5B}"/>
              </c:ext>
            </c:extLst>
          </c:dPt>
          <c:dPt>
            <c:idx val="13"/>
            <c:invertIfNegative val="0"/>
            <c:bubble3D val="0"/>
            <c:spPr>
              <a:solidFill>
                <a:srgbClr val="B2E5FC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B-F844-43B5-AB96-45E01FA43E5B}"/>
              </c:ext>
            </c:extLst>
          </c:dPt>
          <c:dPt>
            <c:idx val="14"/>
            <c:invertIfNegative val="0"/>
            <c:bubble3D val="0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D-F844-43B5-AB96-45E01FA43E5B}"/>
              </c:ext>
            </c:extLst>
          </c:dPt>
          <c:dPt>
            <c:idx val="15"/>
            <c:invertIfNegative val="0"/>
            <c:bubble3D val="0"/>
            <c:spPr>
              <a:solidFill>
                <a:srgbClr val="FFFF05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1F-F844-43B5-AB96-45E01FA43E5B}"/>
              </c:ext>
            </c:extLst>
          </c:dPt>
          <c:dPt>
            <c:idx val="16"/>
            <c:invertIfNegative val="0"/>
            <c:bubble3D val="0"/>
            <c:spPr>
              <a:solidFill>
                <a:srgbClr val="D3D3D3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21-F844-43B5-AB96-45E01FA43E5B}"/>
              </c:ext>
            </c:extLst>
          </c:dPt>
          <c:dPt>
            <c:idx val="17"/>
            <c:invertIfNegative val="0"/>
            <c:bubble3D val="0"/>
            <c:spPr>
              <a:solidFill>
                <a:srgbClr val="9999F9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23-F844-43B5-AB96-45E01FA43E5B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Television (Broadcast/Cable)</c:v>
                </c:pt>
                <c:pt idx="1">
                  <c:v>Broadcast TV</c:v>
                </c:pt>
                <c:pt idx="2">
                  <c:v>Email</c:v>
                </c:pt>
                <c:pt idx="3">
                  <c:v>Social Media</c:v>
                </c:pt>
                <c:pt idx="4">
                  <c:v>Online Search</c:v>
                </c:pt>
                <c:pt idx="5">
                  <c:v>Cable TV</c:v>
                </c:pt>
                <c:pt idx="6">
                  <c:v>Radio</c:v>
                </c:pt>
                <c:pt idx="7">
                  <c:v>Other Internet Use</c:v>
                </c:pt>
                <c:pt idx="8">
                  <c:v>TV Streaming Video on a TV Set</c:v>
                </c:pt>
                <c:pt idx="9">
                  <c:v>TV Program or Movie Using Streaming Video</c:v>
                </c:pt>
                <c:pt idx="10">
                  <c:v>Other Streaming Video</c:v>
                </c:pt>
                <c:pt idx="11">
                  <c:v>Streaming Radio</c:v>
                </c:pt>
                <c:pt idx="12">
                  <c:v>Newspapers</c:v>
                </c:pt>
                <c:pt idx="13">
                  <c:v>Local broadcast TV station web/apps</c:v>
                </c:pt>
                <c:pt idx="14">
                  <c:v>Digital newspaper/magazine</c:v>
                </c:pt>
                <c:pt idx="15">
                  <c:v>Magazines</c:v>
                </c:pt>
                <c:pt idx="16">
                  <c:v>Cable TV news web/apps</c:v>
                </c:pt>
                <c:pt idx="17">
                  <c:v>Natn'l broadcast TV network news web/apps</c:v>
                </c:pt>
              </c:strCache>
            </c:strRef>
          </c:cat>
          <c:val>
            <c:numRef>
              <c:f>Sheet1!$B$2:$B$19</c:f>
              <c:numCache>
                <c:formatCode>0%</c:formatCode>
                <c:ptCount val="18"/>
                <c:pt idx="0">
                  <c:v>0.89400000000000002</c:v>
                </c:pt>
                <c:pt idx="1">
                  <c:v>0.85</c:v>
                </c:pt>
                <c:pt idx="2">
                  <c:v>0.8</c:v>
                </c:pt>
                <c:pt idx="3">
                  <c:v>0.66</c:v>
                </c:pt>
                <c:pt idx="4">
                  <c:v>0.65</c:v>
                </c:pt>
                <c:pt idx="5">
                  <c:v>0.59</c:v>
                </c:pt>
                <c:pt idx="6">
                  <c:v>0.56999999999999995</c:v>
                </c:pt>
                <c:pt idx="7">
                  <c:v>0.56000000000000005</c:v>
                </c:pt>
                <c:pt idx="8">
                  <c:v>0.48</c:v>
                </c:pt>
                <c:pt idx="9">
                  <c:v>0.44</c:v>
                </c:pt>
                <c:pt idx="10">
                  <c:v>0.41</c:v>
                </c:pt>
                <c:pt idx="11">
                  <c:v>0.34</c:v>
                </c:pt>
                <c:pt idx="12">
                  <c:v>0.33</c:v>
                </c:pt>
                <c:pt idx="13">
                  <c:v>0.31</c:v>
                </c:pt>
                <c:pt idx="14">
                  <c:v>0.28999999999999998</c:v>
                </c:pt>
                <c:pt idx="15">
                  <c:v>0.28000000000000003</c:v>
                </c:pt>
                <c:pt idx="16">
                  <c:v>0.24</c:v>
                </c:pt>
                <c:pt idx="17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F844-43B5-AB96-45E01FA43E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358261152"/>
        <c:axId val="466687472"/>
      </c:barChart>
      <c:catAx>
        <c:axId val="3582611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687472"/>
        <c:crosses val="autoZero"/>
        <c:auto val="1"/>
        <c:lblAlgn val="ctr"/>
        <c:lblOffset val="100"/>
        <c:noMultiLvlLbl val="0"/>
      </c:catAx>
      <c:valAx>
        <c:axId val="466687472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one"/>
        <c:crossAx val="358261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173252876100767"/>
          <c:y val="2.8451344636616045E-2"/>
          <c:w val="0.58372771675307922"/>
          <c:h val="0.9430973107267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C45-4313-A517-17E2E8777E19}"/>
              </c:ext>
            </c:extLst>
          </c:dPt>
          <c:dPt>
            <c:idx val="1"/>
            <c:invertIfNegative val="0"/>
            <c:bubble3D val="0"/>
            <c:spPr>
              <a:solidFill>
                <a:srgbClr val="959595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C45-4313-A517-17E2E8777E19}"/>
              </c:ext>
            </c:extLst>
          </c:dPt>
          <c:dPt>
            <c:idx val="2"/>
            <c:invertIfNegative val="0"/>
            <c:bubble3D val="0"/>
            <c:spPr>
              <a:solidFill>
                <a:srgbClr val="FFBB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C45-4313-A517-17E2E8777E19}"/>
              </c:ext>
            </c:extLst>
          </c:dPt>
          <c:dPt>
            <c:idx val="3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C45-4313-A517-17E2E8777E1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Social media</c:v>
                </c:pt>
                <c:pt idx="1">
                  <c:v>Cable TV news</c:v>
                </c:pt>
                <c:pt idx="2">
                  <c:v>Radio stations</c:v>
                </c:pt>
                <c:pt idx="3">
                  <c:v>Local broadcast
 TV news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</c:v>
                </c:pt>
                <c:pt idx="1">
                  <c:v>0.59</c:v>
                </c:pt>
                <c:pt idx="2">
                  <c:v>0.75</c:v>
                </c:pt>
                <c:pt idx="3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C45-4313-A517-17E2E8777E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464683400"/>
        <c:axId val="464677912"/>
      </c:barChart>
      <c:catAx>
        <c:axId val="4646834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677912"/>
        <c:crosses val="autoZero"/>
        <c:auto val="1"/>
        <c:lblAlgn val="ctr"/>
        <c:lblOffset val="100"/>
        <c:noMultiLvlLbl val="0"/>
      </c:catAx>
      <c:valAx>
        <c:axId val="464677912"/>
        <c:scaling>
          <c:orientation val="minMax"/>
          <c:max val="1.1000000000000001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464683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523403323663523"/>
          <c:y val="2.8451431039578073E-2"/>
          <c:w val="0.45985332715763472"/>
          <c:h val="0.9430973107267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A704B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0C2-404A-A0FF-C6922474DAA8}"/>
              </c:ext>
            </c:extLst>
          </c:dPt>
          <c:dPt>
            <c:idx val="1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0C2-404A-A0FF-C6922474DAA8}"/>
              </c:ext>
            </c:extLst>
          </c:dPt>
          <c:dPt>
            <c:idx val="2"/>
            <c:invertIfNegative val="0"/>
            <c:bubble3D val="0"/>
            <c:spPr>
              <a:solidFill>
                <a:srgbClr val="CBFF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0C2-404A-A0FF-C6922474DAA8}"/>
              </c:ext>
            </c:extLst>
          </c:dPt>
          <c:dPt>
            <c:idx val="3"/>
            <c:invertIfNegative val="0"/>
            <c:bubble3D val="0"/>
            <c:spPr>
              <a:solidFill>
                <a:srgbClr val="65964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0C2-404A-A0FF-C6922474DAA8}"/>
              </c:ext>
            </c:extLst>
          </c:dPt>
          <c:dPt>
            <c:idx val="4"/>
            <c:invertIfNegative val="0"/>
            <c:bubble3D val="0"/>
            <c:spPr>
              <a:solidFill>
                <a:srgbClr val="D7FFA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0C2-404A-A0FF-C6922474DAA8}"/>
              </c:ext>
            </c:extLst>
          </c:dPt>
          <c:dPt>
            <c:idx val="5"/>
            <c:invertIfNegative val="0"/>
            <c:bubble3D val="0"/>
            <c:spPr>
              <a:solidFill>
                <a:srgbClr val="B8B4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80C2-404A-A0FF-C6922474DAA8}"/>
              </c:ext>
            </c:extLst>
          </c:dPt>
          <c:dPt>
            <c:idx val="6"/>
            <c:invertIfNegative val="0"/>
            <c:bubble3D val="0"/>
            <c:spPr>
              <a:solidFill>
                <a:srgbClr val="FF8615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80C2-404A-A0FF-C6922474DAA8}"/>
              </c:ext>
            </c:extLst>
          </c:dPt>
          <c:dPt>
            <c:idx val="7"/>
            <c:invertIfNegative val="0"/>
            <c:bubble3D val="0"/>
            <c:spPr>
              <a:solidFill>
                <a:srgbClr val="F3057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80C2-404A-A0FF-C6922474DAA8}"/>
              </c:ext>
            </c:extLst>
          </c:dPt>
          <c:dPt>
            <c:idx val="8"/>
            <c:invertIfNegative val="0"/>
            <c:bubble3D val="0"/>
            <c:spPr>
              <a:solidFill>
                <a:srgbClr val="1515A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80C2-404A-A0FF-C6922474DAA8}"/>
              </c:ext>
            </c:extLst>
          </c:dPt>
          <c:dPt>
            <c:idx val="9"/>
            <c:invertIfNegative val="0"/>
            <c:bubble3D val="0"/>
            <c:spPr>
              <a:solidFill>
                <a:srgbClr val="9999F9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80C2-404A-A0FF-C6922474DAA8}"/>
              </c:ext>
            </c:extLst>
          </c:dPt>
          <c:dPt>
            <c:idx val="10"/>
            <c:invertIfNegative val="0"/>
            <c:bubble3D val="0"/>
            <c:spPr>
              <a:solidFill>
                <a:srgbClr val="D8D8D8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80C2-404A-A0FF-C6922474DAA8}"/>
              </c:ext>
            </c:extLst>
          </c:dPt>
          <c:dPt>
            <c:idx val="11"/>
            <c:invertIfNegative val="0"/>
            <c:bubble3D val="0"/>
            <c:spPr>
              <a:solidFill>
                <a:srgbClr val="B671EA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80C2-404A-A0FF-C6922474DAA8}"/>
              </c:ext>
            </c:extLst>
          </c:dPt>
          <c:dPt>
            <c:idx val="12"/>
            <c:invertIfNegative val="0"/>
            <c:bubble3D val="0"/>
            <c:spPr>
              <a:solidFill>
                <a:srgbClr val="FFBB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80C2-404A-A0FF-C6922474DAA8}"/>
              </c:ext>
            </c:extLst>
          </c:dPt>
          <c:dPt>
            <c:idx val="13"/>
            <c:invertIfNegative val="0"/>
            <c:bubble3D val="0"/>
            <c:spPr>
              <a:solidFill>
                <a:srgbClr val="787878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80C2-404A-A0FF-C6922474DAA8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80C2-404A-A0FF-C6922474DAA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Local/Natn'l newspapers web/apps</c:v>
                </c:pt>
                <c:pt idx="1">
                  <c:v>Local broadcast TV news</c:v>
                </c:pt>
                <c:pt idx="2">
                  <c:v>Local broadcast TV news web/apps</c:v>
                </c:pt>
                <c:pt idx="3">
                  <c:v>Local newspapers</c:v>
                </c:pt>
                <c:pt idx="4">
                  <c:v>Public TV news</c:v>
                </c:pt>
                <c:pt idx="5">
                  <c:v>Local/Natn'l magazines web/apps</c:v>
                </c:pt>
                <c:pt idx="6">
                  <c:v>Natn'l newspapers</c:v>
                </c:pt>
                <c:pt idx="7">
                  <c:v>Radio station web/apps</c:v>
                </c:pt>
                <c:pt idx="8">
                  <c:v>Natn'l broadcast network TV news</c:v>
                </c:pt>
                <c:pt idx="9">
                  <c:v>Natn'l broadcast network TV news web/apps</c:v>
                </c:pt>
                <c:pt idx="10">
                  <c:v>Cable TV news web/apps</c:v>
                </c:pt>
                <c:pt idx="11">
                  <c:v>All other Internet news web/apps</c:v>
                </c:pt>
                <c:pt idx="12">
                  <c:v>Radio stations</c:v>
                </c:pt>
                <c:pt idx="13">
                  <c:v>Cable TV news</c:v>
                </c:pt>
                <c:pt idx="14">
                  <c:v>Social media</c:v>
                </c:pt>
              </c:strCache>
            </c:strRef>
          </c:cat>
          <c:val>
            <c:numRef>
              <c:f>Sheet1!$B$2:$B$16</c:f>
              <c:numCache>
                <c:formatCode>0%</c:formatCode>
                <c:ptCount val="15"/>
                <c:pt idx="0">
                  <c:v>0.02</c:v>
                </c:pt>
                <c:pt idx="1">
                  <c:v>0.03</c:v>
                </c:pt>
                <c:pt idx="2">
                  <c:v>0.04</c:v>
                </c:pt>
                <c:pt idx="3">
                  <c:v>0.05</c:v>
                </c:pt>
                <c:pt idx="4">
                  <c:v>7.0000000000000007E-2</c:v>
                </c:pt>
                <c:pt idx="5">
                  <c:v>0.08</c:v>
                </c:pt>
                <c:pt idx="6">
                  <c:v>0.08</c:v>
                </c:pt>
                <c:pt idx="7">
                  <c:v>0.08</c:v>
                </c:pt>
                <c:pt idx="8">
                  <c:v>0.08</c:v>
                </c:pt>
                <c:pt idx="9">
                  <c:v>0.1</c:v>
                </c:pt>
                <c:pt idx="10">
                  <c:v>0.11</c:v>
                </c:pt>
                <c:pt idx="11">
                  <c:v>0.17</c:v>
                </c:pt>
                <c:pt idx="12">
                  <c:v>0.2</c:v>
                </c:pt>
                <c:pt idx="13">
                  <c:v>0.28000000000000003</c:v>
                </c:pt>
                <c:pt idx="14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80C2-404A-A0FF-C6922474DA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464681832"/>
        <c:axId val="464682224"/>
      </c:barChart>
      <c:catAx>
        <c:axId val="4646818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464682224"/>
        <c:crosses val="autoZero"/>
        <c:auto val="1"/>
        <c:lblAlgn val="ctr"/>
        <c:lblOffset val="100"/>
        <c:noMultiLvlLbl val="0"/>
      </c:catAx>
      <c:valAx>
        <c:axId val="464682224"/>
        <c:scaling>
          <c:orientation val="minMax"/>
          <c:max val="0.75000000000000011"/>
        </c:scaling>
        <c:delete val="1"/>
        <c:axPos val="b"/>
        <c:numFmt formatCode="0%" sourceLinked="1"/>
        <c:majorTickMark val="out"/>
        <c:minorTickMark val="none"/>
        <c:tickLblPos val="nextTo"/>
        <c:crossAx val="464681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077801160366941"/>
          <c:y val="2.8451344636616045E-2"/>
          <c:w val="0.46424716518278353"/>
          <c:h val="0.9430973107267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A704B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482-4A5D-9AAA-53C9E5848DB5}"/>
              </c:ext>
            </c:extLst>
          </c:dPt>
          <c:dPt>
            <c:idx val="1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482-4A5D-9AAA-53C9E5848DB5}"/>
              </c:ext>
            </c:extLst>
          </c:dPt>
          <c:dPt>
            <c:idx val="2"/>
            <c:invertIfNegative val="0"/>
            <c:bubble3D val="0"/>
            <c:spPr>
              <a:solidFill>
                <a:srgbClr val="CBFF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482-4A5D-9AAA-53C9E5848DB5}"/>
              </c:ext>
            </c:extLst>
          </c:dPt>
          <c:dPt>
            <c:idx val="3"/>
            <c:invertIfNegative val="0"/>
            <c:bubble3D val="0"/>
            <c:spPr>
              <a:solidFill>
                <a:srgbClr val="B8B4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482-4A5D-9AAA-53C9E5848DB5}"/>
              </c:ext>
            </c:extLst>
          </c:dPt>
          <c:dPt>
            <c:idx val="4"/>
            <c:invertIfNegative val="0"/>
            <c:bubble3D val="0"/>
            <c:spPr>
              <a:solidFill>
                <a:srgbClr val="D7FFA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482-4A5D-9AAA-53C9E5848DB5}"/>
              </c:ext>
            </c:extLst>
          </c:dPt>
          <c:dPt>
            <c:idx val="5"/>
            <c:invertIfNegative val="0"/>
            <c:bubble3D val="0"/>
            <c:spPr>
              <a:solidFill>
                <a:srgbClr val="F3057C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B482-4A5D-9AAA-53C9E5848DB5}"/>
              </c:ext>
            </c:extLst>
          </c:dPt>
          <c:dPt>
            <c:idx val="6"/>
            <c:invertIfNegative val="0"/>
            <c:bubble3D val="0"/>
            <c:spPr>
              <a:solidFill>
                <a:srgbClr val="9999F9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B482-4A5D-9AAA-53C9E5848DB5}"/>
              </c:ext>
            </c:extLst>
          </c:dPt>
          <c:dPt>
            <c:idx val="7"/>
            <c:invertIfNegative val="0"/>
            <c:bubble3D val="0"/>
            <c:spPr>
              <a:solidFill>
                <a:srgbClr val="65964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B482-4A5D-9AAA-53C9E5848DB5}"/>
              </c:ext>
            </c:extLst>
          </c:dPt>
          <c:dPt>
            <c:idx val="8"/>
            <c:invertIfNegative val="0"/>
            <c:bubble3D val="0"/>
            <c:spPr>
              <a:solidFill>
                <a:srgbClr val="1515A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B482-4A5D-9AAA-53C9E5848DB5}"/>
              </c:ext>
            </c:extLst>
          </c:dPt>
          <c:dPt>
            <c:idx val="9"/>
            <c:invertIfNegative val="0"/>
            <c:bubble3D val="0"/>
            <c:spPr>
              <a:solidFill>
                <a:srgbClr val="FF8615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B482-4A5D-9AAA-53C9E5848DB5}"/>
              </c:ext>
            </c:extLst>
          </c:dPt>
          <c:dPt>
            <c:idx val="10"/>
            <c:invertIfNegative val="0"/>
            <c:bubble3D val="0"/>
            <c:spPr>
              <a:solidFill>
                <a:srgbClr val="D8D8D8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B482-4A5D-9AAA-53C9E5848DB5}"/>
              </c:ext>
            </c:extLst>
          </c:dPt>
          <c:dPt>
            <c:idx val="11"/>
            <c:invertIfNegative val="0"/>
            <c:bubble3D val="0"/>
            <c:spPr>
              <a:solidFill>
                <a:srgbClr val="B671EA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B482-4A5D-9AAA-53C9E5848DB5}"/>
              </c:ext>
            </c:extLst>
          </c:dPt>
          <c:dPt>
            <c:idx val="12"/>
            <c:invertIfNegative val="0"/>
            <c:bubble3D val="0"/>
            <c:spPr>
              <a:solidFill>
                <a:srgbClr val="FFBB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B482-4A5D-9AAA-53C9E5848DB5}"/>
              </c:ext>
            </c:extLst>
          </c:dPt>
          <c:dPt>
            <c:idx val="13"/>
            <c:invertIfNegative val="0"/>
            <c:bubble3D val="0"/>
            <c:spPr>
              <a:solidFill>
                <a:srgbClr val="787878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B482-4A5D-9AAA-53C9E5848DB5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B482-4A5D-9AAA-53C9E5848DB5}"/>
              </c:ext>
            </c:extLst>
          </c:dPt>
          <c:dLbls>
            <c:dLbl>
              <c:idx val="14"/>
              <c:layout>
                <c:manualLayout>
                  <c:x val="-5.0138433398987043E-3"/>
                  <c:y val="5.77417081543113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482-4A5D-9AAA-53C9E5848D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Local/Natn'l newspapers web/apps</c:v>
                </c:pt>
                <c:pt idx="1">
                  <c:v>Local broadcast TV news</c:v>
                </c:pt>
                <c:pt idx="2">
                  <c:v>Local broadcast TV news web/apps</c:v>
                </c:pt>
                <c:pt idx="3">
                  <c:v>Local/Natn'l magazines web/apps</c:v>
                </c:pt>
                <c:pt idx="4">
                  <c:v>Public TV news</c:v>
                </c:pt>
                <c:pt idx="5">
                  <c:v>Radio station web/apps</c:v>
                </c:pt>
                <c:pt idx="6">
                  <c:v>Natn'l broadcast network TV news web/apps</c:v>
                </c:pt>
                <c:pt idx="7">
                  <c:v>Local newspapers</c:v>
                </c:pt>
                <c:pt idx="8">
                  <c:v>Natn'l broadcast network TV news</c:v>
                </c:pt>
                <c:pt idx="9">
                  <c:v>Natn'l newspapers</c:v>
                </c:pt>
                <c:pt idx="10">
                  <c:v>Cable TV news web/apps</c:v>
                </c:pt>
                <c:pt idx="11">
                  <c:v>All other Internet news web/apps</c:v>
                </c:pt>
                <c:pt idx="12">
                  <c:v>Radio stations</c:v>
                </c:pt>
                <c:pt idx="13">
                  <c:v>Cable TV news</c:v>
                </c:pt>
                <c:pt idx="14">
                  <c:v>Social media</c:v>
                </c:pt>
              </c:strCache>
            </c:strRef>
          </c:cat>
          <c:val>
            <c:numRef>
              <c:f>Sheet1!$B$2:$B$16</c:f>
              <c:numCache>
                <c:formatCode>0%</c:formatCode>
                <c:ptCount val="15"/>
                <c:pt idx="0">
                  <c:v>0.04</c:v>
                </c:pt>
                <c:pt idx="1">
                  <c:v>0.05</c:v>
                </c:pt>
                <c:pt idx="2">
                  <c:v>0.06</c:v>
                </c:pt>
                <c:pt idx="3">
                  <c:v>7.0000000000000007E-2</c:v>
                </c:pt>
                <c:pt idx="4">
                  <c:v>7.0000000000000007E-2</c:v>
                </c:pt>
                <c:pt idx="5">
                  <c:v>7.0000000000000007E-2</c:v>
                </c:pt>
                <c:pt idx="6">
                  <c:v>0.08</c:v>
                </c:pt>
                <c:pt idx="7">
                  <c:v>0.08</c:v>
                </c:pt>
                <c:pt idx="8">
                  <c:v>0.08</c:v>
                </c:pt>
                <c:pt idx="9">
                  <c:v>0.1</c:v>
                </c:pt>
                <c:pt idx="10">
                  <c:v>0.11</c:v>
                </c:pt>
                <c:pt idx="11">
                  <c:v>0.16</c:v>
                </c:pt>
                <c:pt idx="12">
                  <c:v>0.17</c:v>
                </c:pt>
                <c:pt idx="13">
                  <c:v>0.27</c:v>
                </c:pt>
                <c:pt idx="14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B482-4A5D-9AAA-53C9E5848D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464678304"/>
        <c:axId val="464684968"/>
      </c:barChart>
      <c:catAx>
        <c:axId val="4646783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464684968"/>
        <c:crosses val="autoZero"/>
        <c:auto val="1"/>
        <c:lblAlgn val="ctr"/>
        <c:lblOffset val="100"/>
        <c:noMultiLvlLbl val="0"/>
      </c:catAx>
      <c:valAx>
        <c:axId val="464684968"/>
        <c:scaling>
          <c:orientation val="minMax"/>
          <c:max val="0.75000000000000011"/>
        </c:scaling>
        <c:delete val="1"/>
        <c:axPos val="b"/>
        <c:numFmt formatCode="0%" sourceLinked="1"/>
        <c:majorTickMark val="out"/>
        <c:minorTickMark val="none"/>
        <c:tickLblPos val="nextTo"/>
        <c:crossAx val="464678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893076472237089"/>
          <c:y val="2.8451344636616045E-2"/>
          <c:w val="0.46174718626273403"/>
          <c:h val="0.9430973107267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889-40CA-B3B8-112F170884F7}"/>
              </c:ext>
            </c:extLst>
          </c:dPt>
          <c:dPt>
            <c:idx val="1"/>
            <c:invertIfNegative val="0"/>
            <c:bubble3D val="0"/>
            <c:spPr>
              <a:solidFill>
                <a:srgbClr val="FFBB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889-40CA-B3B8-112F170884F7}"/>
              </c:ext>
            </c:extLst>
          </c:dPt>
          <c:dPt>
            <c:idx val="2"/>
            <c:invertIfNegative val="0"/>
            <c:bubble3D val="0"/>
            <c:spPr>
              <a:solidFill>
                <a:srgbClr val="787878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889-40CA-B3B8-112F170884F7}"/>
              </c:ext>
            </c:extLst>
          </c:dPt>
          <c:dPt>
            <c:idx val="3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889-40CA-B3B8-112F170884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Social media</c:v>
                </c:pt>
                <c:pt idx="1">
                  <c:v>Radio</c:v>
                </c:pt>
                <c:pt idx="2">
                  <c:v>Cable TV news</c:v>
                </c:pt>
                <c:pt idx="3">
                  <c:v>Local broadcast
 TV news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0.57999999999999996</c:v>
                </c:pt>
                <c:pt idx="1">
                  <c:v>0.79</c:v>
                </c:pt>
                <c:pt idx="2">
                  <c:v>0.78</c:v>
                </c:pt>
                <c:pt idx="3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889-40CA-B3B8-112F170884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464676736"/>
        <c:axId val="464683008"/>
      </c:barChart>
      <c:catAx>
        <c:axId val="464676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683008"/>
        <c:crosses val="autoZero"/>
        <c:auto val="1"/>
        <c:lblAlgn val="ctr"/>
        <c:lblOffset val="100"/>
        <c:noMultiLvlLbl val="0"/>
      </c:catAx>
      <c:valAx>
        <c:axId val="464683008"/>
        <c:scaling>
          <c:orientation val="minMax"/>
          <c:max val="1.1000000000000001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464676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439031985408603"/>
          <c:y val="2.8451344636616045E-2"/>
          <c:w val="0.46346278749054676"/>
          <c:h val="0.9430973107267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C04-4E9E-B911-EC77E6812222}"/>
              </c:ext>
            </c:extLst>
          </c:dPt>
          <c:dPt>
            <c:idx val="1"/>
            <c:invertIfNegative val="0"/>
            <c:bubble3D val="0"/>
            <c:spPr>
              <a:solidFill>
                <a:srgbClr val="787878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C04-4E9E-B911-EC77E6812222}"/>
              </c:ext>
            </c:extLst>
          </c:dPt>
          <c:dPt>
            <c:idx val="2"/>
            <c:invertIfNegative val="0"/>
            <c:bubble3D val="0"/>
            <c:spPr>
              <a:solidFill>
                <a:srgbClr val="FFBB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C04-4E9E-B911-EC77E6812222}"/>
              </c:ext>
            </c:extLst>
          </c:dPt>
          <c:dPt>
            <c:idx val="3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C04-4E9E-B911-EC77E681222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Social media</c:v>
                </c:pt>
                <c:pt idx="1">
                  <c:v>Cable TV news</c:v>
                </c:pt>
                <c:pt idx="2">
                  <c:v>Radio</c:v>
                </c:pt>
                <c:pt idx="3">
                  <c:v>Local broadcast 
TV news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0.56999999999999995</c:v>
                </c:pt>
                <c:pt idx="1">
                  <c:v>0.77</c:v>
                </c:pt>
                <c:pt idx="2">
                  <c:v>0.8</c:v>
                </c:pt>
                <c:pt idx="3">
                  <c:v>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C04-4E9E-B911-EC77E6812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464682616"/>
        <c:axId val="464680656"/>
      </c:barChart>
      <c:catAx>
        <c:axId val="464682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680656"/>
        <c:crosses val="autoZero"/>
        <c:auto val="1"/>
        <c:lblAlgn val="ctr"/>
        <c:lblOffset val="100"/>
        <c:noMultiLvlLbl val="0"/>
      </c:catAx>
      <c:valAx>
        <c:axId val="464680656"/>
        <c:scaling>
          <c:orientation val="minMax"/>
          <c:max val="1.1000000000000001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464682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893076472237089"/>
          <c:y val="2.8451344636616045E-2"/>
          <c:w val="0.46174718626273403"/>
          <c:h val="0.94309731072676795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464684184"/>
        <c:axId val="464686144"/>
      </c:barChart>
      <c:catAx>
        <c:axId val="464684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686144"/>
        <c:crosses val="autoZero"/>
        <c:auto val="1"/>
        <c:lblAlgn val="ctr"/>
        <c:lblOffset val="100"/>
        <c:noMultiLvlLbl val="0"/>
      </c:catAx>
      <c:valAx>
        <c:axId val="464686144"/>
        <c:scaling>
          <c:orientation val="minMax"/>
          <c:max val="1.1000000000000001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464684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439031985408603"/>
          <c:y val="2.8451344636616045E-2"/>
          <c:w val="0.46346278749054676"/>
          <c:h val="0.9430973107267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C04-4E9E-B911-EC77E6812222}"/>
              </c:ext>
            </c:extLst>
          </c:dPt>
          <c:dPt>
            <c:idx val="1"/>
            <c:invertIfNegative val="0"/>
            <c:bubble3D val="0"/>
            <c:spPr>
              <a:solidFill>
                <a:srgbClr val="787878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C04-4E9E-B911-EC77E6812222}"/>
              </c:ext>
            </c:extLst>
          </c:dPt>
          <c:dPt>
            <c:idx val="2"/>
            <c:invertIfNegative val="0"/>
            <c:bubble3D val="0"/>
            <c:spPr>
              <a:solidFill>
                <a:srgbClr val="FFBB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C04-4E9E-B911-EC77E6812222}"/>
              </c:ext>
            </c:extLst>
          </c:dPt>
          <c:dPt>
            <c:idx val="3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C04-4E9E-B911-EC77E6812222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Social media</c:v>
                </c:pt>
                <c:pt idx="1">
                  <c:v>Cable news</c:v>
                </c:pt>
                <c:pt idx="2">
                  <c:v>Radio stations</c:v>
                </c:pt>
                <c:pt idx="3">
                  <c:v>Local broadcast 
TV news    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0.37</c:v>
                </c:pt>
                <c:pt idx="1">
                  <c:v>0.7</c:v>
                </c:pt>
                <c:pt idx="2">
                  <c:v>0.79</c:v>
                </c:pt>
                <c:pt idx="3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C04-4E9E-B911-EC77E6812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464673992"/>
        <c:axId val="464674384"/>
      </c:barChart>
      <c:catAx>
        <c:axId val="464673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674384"/>
        <c:crosses val="autoZero"/>
        <c:auto val="1"/>
        <c:lblAlgn val="ctr"/>
        <c:lblOffset val="100"/>
        <c:noMultiLvlLbl val="0"/>
      </c:catAx>
      <c:valAx>
        <c:axId val="464674384"/>
        <c:scaling>
          <c:orientation val="minMax"/>
          <c:max val="1.1000000000000001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464673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439031985408603"/>
          <c:y val="2.8451344636616045E-2"/>
          <c:w val="0.46628764624760893"/>
          <c:h val="0.9430973107267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807-4028-B49F-A8C4D5A3A118}"/>
              </c:ext>
            </c:extLst>
          </c:dPt>
          <c:dPt>
            <c:idx val="1"/>
            <c:invertIfNegative val="0"/>
            <c:bubble3D val="0"/>
            <c:spPr>
              <a:solidFill>
                <a:srgbClr val="787878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807-4028-B49F-A8C4D5A3A118}"/>
              </c:ext>
            </c:extLst>
          </c:dPt>
          <c:dPt>
            <c:idx val="2"/>
            <c:invertIfNegative val="0"/>
            <c:bubble3D val="0"/>
            <c:spPr>
              <a:solidFill>
                <a:srgbClr val="FFBB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807-4028-B49F-A8C4D5A3A118}"/>
              </c:ext>
            </c:extLst>
          </c:dPt>
          <c:dPt>
            <c:idx val="3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807-4028-B49F-A8C4D5A3A118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Social media</c:v>
                </c:pt>
                <c:pt idx="1">
                  <c:v>Cable TV news</c:v>
                </c:pt>
                <c:pt idx="2">
                  <c:v>Radio stations</c:v>
                </c:pt>
                <c:pt idx="3">
                  <c:v>Local broadcast 
TV news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0.32</c:v>
                </c:pt>
                <c:pt idx="1">
                  <c:v>0.59</c:v>
                </c:pt>
                <c:pt idx="2">
                  <c:v>0.78</c:v>
                </c:pt>
                <c:pt idx="3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807-4028-B49F-A8C4D5A3A1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464680264"/>
        <c:axId val="464674776"/>
      </c:barChart>
      <c:catAx>
        <c:axId val="464680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674776"/>
        <c:crosses val="autoZero"/>
        <c:auto val="1"/>
        <c:lblAlgn val="ctr"/>
        <c:lblOffset val="100"/>
        <c:noMultiLvlLbl val="0"/>
      </c:catAx>
      <c:valAx>
        <c:axId val="464674776"/>
        <c:scaling>
          <c:orientation val="minMax"/>
          <c:max val="1.1000000000000001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464680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893076472237089"/>
          <c:y val="2.8451344636616045E-2"/>
          <c:w val="0.46174718626273403"/>
          <c:h val="0.9430973107267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DFC-40D5-BA7D-44D738336063}"/>
              </c:ext>
            </c:extLst>
          </c:dPt>
          <c:dPt>
            <c:idx val="1"/>
            <c:invertIfNegative val="0"/>
            <c:bubble3D val="0"/>
            <c:spPr>
              <a:solidFill>
                <a:srgbClr val="FFBB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DFC-40D5-BA7D-44D738336063}"/>
              </c:ext>
            </c:extLst>
          </c:dPt>
          <c:dPt>
            <c:idx val="2"/>
            <c:invertIfNegative val="0"/>
            <c:bubble3D val="0"/>
            <c:spPr>
              <a:solidFill>
                <a:srgbClr val="787878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DFC-40D5-BA7D-44D738336063}"/>
              </c:ext>
            </c:extLst>
          </c:dPt>
          <c:dPt>
            <c:idx val="3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DFC-40D5-BA7D-44D73833606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Social media</c:v>
                </c:pt>
                <c:pt idx="1">
                  <c:v>Radio stations</c:v>
                </c:pt>
                <c:pt idx="2">
                  <c:v>Cable TV news</c:v>
                </c:pt>
                <c:pt idx="3">
                  <c:v>Local broadcast 
TV news   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0.79</c:v>
                </c:pt>
                <c:pt idx="2">
                  <c:v>0.79</c:v>
                </c:pt>
                <c:pt idx="3">
                  <c:v>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DFC-40D5-BA7D-44D7383360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464683792"/>
        <c:axId val="464677520"/>
      </c:barChart>
      <c:catAx>
        <c:axId val="4646837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677520"/>
        <c:crosses val="autoZero"/>
        <c:auto val="1"/>
        <c:lblAlgn val="ctr"/>
        <c:lblOffset val="100"/>
        <c:noMultiLvlLbl val="0"/>
      </c:catAx>
      <c:valAx>
        <c:axId val="464677520"/>
        <c:scaling>
          <c:orientation val="minMax"/>
          <c:max val="1.1000000000000001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464683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09809711286089"/>
          <c:y val="0.19973770670535718"/>
          <c:w val="0.63101736893625326"/>
          <c:h val="0.797364487039440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80AB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DEE6-4793-A4C7-91CFA369BFBB}"/>
              </c:ext>
            </c:extLst>
          </c:dPt>
          <c:dPt>
            <c:idx val="1"/>
            <c:invertIfNegative val="0"/>
            <c:bubble3D val="0"/>
            <c:spPr>
              <a:solidFill>
                <a:srgbClr val="3636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DEE6-4793-A4C7-91CFA369BFBB}"/>
              </c:ext>
            </c:extLst>
          </c:dPt>
          <c:dPt>
            <c:idx val="2"/>
            <c:invertIfNegative val="0"/>
            <c:bubble3D val="0"/>
            <c:spPr>
              <a:solidFill>
                <a:srgbClr val="84F058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DEE6-4793-A4C7-91CFA369BFBB}"/>
              </c:ext>
            </c:extLst>
          </c:dPt>
          <c:dPt>
            <c:idx val="3"/>
            <c:invertIfNegative val="0"/>
            <c:bubble3D val="0"/>
            <c:spPr>
              <a:solidFill>
                <a:srgbClr val="059005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7-DEE6-4793-A4C7-91CFA369BFBB}"/>
              </c:ext>
            </c:extLst>
          </c:dPt>
          <c:dPt>
            <c:idx val="4"/>
            <c:invertIfNegative val="0"/>
            <c:bubble3D val="0"/>
            <c:spPr>
              <a:solidFill>
                <a:srgbClr val="FF0F0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9-DEE6-4793-A4C7-91CFA369BFBB}"/>
              </c:ext>
            </c:extLst>
          </c:dPt>
          <c:dPt>
            <c:idx val="5"/>
            <c:invertIfNegative val="0"/>
            <c:bubble3D val="0"/>
            <c:spPr>
              <a:solidFill>
                <a:srgbClr val="787878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B-DEE6-4793-A4C7-91CFA369BFBB}"/>
              </c:ext>
            </c:extLst>
          </c:dPt>
          <c:dPt>
            <c:idx val="6"/>
            <c:invertIfNegative val="0"/>
            <c:bubble3D val="0"/>
            <c:spPr>
              <a:solidFill>
                <a:srgbClr val="FFA4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D-DEE6-4793-A4C7-91CFA369BFBB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7"/>
                <c:pt idx="0">
                  <c:v>Television (Broadcast/Cable)</c:v>
                </c:pt>
                <c:pt idx="1">
                  <c:v>Broadcast TV</c:v>
                </c:pt>
                <c:pt idx="2">
                  <c:v>Email</c:v>
                </c:pt>
                <c:pt idx="3">
                  <c:v>Online search</c:v>
                </c:pt>
                <c:pt idx="4">
                  <c:v>Social media</c:v>
                </c:pt>
                <c:pt idx="5">
                  <c:v>Cable TV</c:v>
                </c:pt>
                <c:pt idx="6">
                  <c:v>Radio</c:v>
                </c:pt>
              </c:strCache>
            </c:strRef>
          </c:cat>
          <c:val>
            <c:numRef>
              <c:f>Sheet1!$B$2:$B$19</c:f>
              <c:numCache>
                <c:formatCode>0.0%</c:formatCode>
                <c:ptCount val="7"/>
                <c:pt idx="0">
                  <c:v>0.89</c:v>
                </c:pt>
                <c:pt idx="1">
                  <c:v>0.88</c:v>
                </c:pt>
                <c:pt idx="2">
                  <c:v>0.76</c:v>
                </c:pt>
                <c:pt idx="3">
                  <c:v>0.7</c:v>
                </c:pt>
                <c:pt idx="4">
                  <c:v>0.66</c:v>
                </c:pt>
                <c:pt idx="5">
                  <c:v>0.63</c:v>
                </c:pt>
                <c:pt idx="6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EE6-4793-A4C7-91CFA369BF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578143528"/>
        <c:axId val="578143920"/>
      </c:barChart>
      <c:catAx>
        <c:axId val="5781435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143920"/>
        <c:crosses val="autoZero"/>
        <c:auto val="1"/>
        <c:lblAlgn val="ctr"/>
        <c:lblOffset val="100"/>
        <c:noMultiLvlLbl val="0"/>
      </c:catAx>
      <c:valAx>
        <c:axId val="578143920"/>
        <c:scaling>
          <c:orientation val="minMax"/>
          <c:max val="1.1000000000000001"/>
        </c:scaling>
        <c:delete val="1"/>
        <c:axPos val="t"/>
        <c:numFmt formatCode="0.0%" sourceLinked="1"/>
        <c:majorTickMark val="out"/>
        <c:minorTickMark val="none"/>
        <c:tickLblPos val="nextTo"/>
        <c:crossAx val="578143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09809711286089"/>
          <c:y val="0.19973770670535718"/>
          <c:w val="0.63101736893625326"/>
          <c:h val="0.797364487039440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80AB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2B3E-45B0-A8C4-60A9D96C186E}"/>
              </c:ext>
            </c:extLst>
          </c:dPt>
          <c:dPt>
            <c:idx val="1"/>
            <c:invertIfNegative val="0"/>
            <c:bubble3D val="0"/>
            <c:spPr>
              <a:solidFill>
                <a:srgbClr val="99FF69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2B3E-45B0-A8C4-60A9D96C186E}"/>
              </c:ext>
            </c:extLst>
          </c:dPt>
          <c:dPt>
            <c:idx val="2"/>
            <c:invertIfNegative val="0"/>
            <c:bubble3D val="0"/>
            <c:spPr>
              <a:solidFill>
                <a:srgbClr val="3D3D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2B3E-45B0-A8C4-60A9D96C186E}"/>
              </c:ext>
            </c:extLst>
          </c:dPt>
          <c:dPt>
            <c:idx val="3"/>
            <c:invertIfNegative val="0"/>
            <c:bubble3D val="0"/>
            <c:spPr>
              <a:solidFill>
                <a:srgbClr val="9F5FC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7-2B3E-45B0-A8C4-60A9D96C186E}"/>
              </c:ext>
            </c:extLst>
          </c:dPt>
          <c:dPt>
            <c:idx val="4"/>
            <c:invertIfNegative val="0"/>
            <c:bubble3D val="0"/>
            <c:spPr>
              <a:solidFill>
                <a:srgbClr val="FFAF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9-2B3E-45B0-A8C4-60A9D96C186E}"/>
              </c:ext>
            </c:extLst>
          </c:dPt>
          <c:dPt>
            <c:idx val="5"/>
            <c:invertIfNegative val="0"/>
            <c:bubble3D val="0"/>
            <c:spPr>
              <a:solidFill>
                <a:srgbClr val="0FA60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B-2B3E-45B0-A8C4-60A9D96C186E}"/>
              </c:ext>
            </c:extLst>
          </c:dPt>
          <c:dPt>
            <c:idx val="6"/>
            <c:invertIfNegative val="0"/>
            <c:bubble3D val="0"/>
            <c:spPr>
              <a:solidFill>
                <a:srgbClr val="FF0F0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D-2B3E-45B0-A8C4-60A9D96C186E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7"/>
                <c:pt idx="0">
                  <c:v>Television
(Broadcast/Cable)</c:v>
                </c:pt>
                <c:pt idx="1">
                  <c:v>Email</c:v>
                </c:pt>
                <c:pt idx="2">
                  <c:v>Broadcast  TV</c:v>
                </c:pt>
                <c:pt idx="3">
                  <c:v>All other Internet news web/apps</c:v>
                </c:pt>
                <c:pt idx="4">
                  <c:v>Radio</c:v>
                </c:pt>
                <c:pt idx="5">
                  <c:v>Online search</c:v>
                </c:pt>
                <c:pt idx="6">
                  <c:v>Social media</c:v>
                </c:pt>
              </c:strCache>
            </c:strRef>
          </c:cat>
          <c:val>
            <c:numRef>
              <c:f>Sheet1!$B$2:$B$19</c:f>
              <c:numCache>
                <c:formatCode>0.0%</c:formatCode>
                <c:ptCount val="7"/>
                <c:pt idx="0">
                  <c:v>0.92</c:v>
                </c:pt>
                <c:pt idx="1">
                  <c:v>0.89</c:v>
                </c:pt>
                <c:pt idx="2">
                  <c:v>0.87</c:v>
                </c:pt>
                <c:pt idx="3">
                  <c:v>0.65</c:v>
                </c:pt>
                <c:pt idx="4">
                  <c:v>0.63</c:v>
                </c:pt>
                <c:pt idx="5">
                  <c:v>0.62</c:v>
                </c:pt>
                <c:pt idx="6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B3E-45B0-A8C4-60A9D96C18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578141568"/>
        <c:axId val="578146664"/>
      </c:barChart>
      <c:catAx>
        <c:axId val="578141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146664"/>
        <c:crosses val="autoZero"/>
        <c:auto val="1"/>
        <c:lblAlgn val="ctr"/>
        <c:lblOffset val="100"/>
        <c:noMultiLvlLbl val="0"/>
      </c:catAx>
      <c:valAx>
        <c:axId val="578146664"/>
        <c:scaling>
          <c:orientation val="minMax"/>
          <c:max val="1.1000000000000001"/>
        </c:scaling>
        <c:delete val="1"/>
        <c:axPos val="t"/>
        <c:numFmt formatCode="0.0%" sourceLinked="1"/>
        <c:majorTickMark val="out"/>
        <c:minorTickMark val="none"/>
        <c:tickLblPos val="nextTo"/>
        <c:crossAx val="578141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09809711286089"/>
          <c:y val="0.19973770670535718"/>
          <c:w val="0.63101736893625326"/>
          <c:h val="0.797364487039440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80AB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A901-4F1E-8C5E-5F772C86A9F1}"/>
              </c:ext>
            </c:extLst>
          </c:dPt>
          <c:dPt>
            <c:idx val="1"/>
            <c:invertIfNegative val="0"/>
            <c:bubble3D val="0"/>
            <c:spPr>
              <a:solidFill>
                <a:srgbClr val="3636F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A901-4F1E-8C5E-5F772C86A9F1}"/>
              </c:ext>
            </c:extLst>
          </c:dPt>
          <c:dPt>
            <c:idx val="2"/>
            <c:invertIfNegative val="0"/>
            <c:bubble3D val="0"/>
            <c:spPr>
              <a:solidFill>
                <a:srgbClr val="8EFE60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A901-4F1E-8C5E-5F772C86A9F1}"/>
              </c:ext>
            </c:extLst>
          </c:dPt>
          <c:dPt>
            <c:idx val="3"/>
            <c:invertIfNegative val="0"/>
            <c:bubble3D val="0"/>
            <c:spPr>
              <a:solidFill>
                <a:srgbClr val="FF0A0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7-A901-4F1E-8C5E-5F772C86A9F1}"/>
              </c:ext>
            </c:extLst>
          </c:dPt>
          <c:dPt>
            <c:idx val="4"/>
            <c:invertIfNegative val="0"/>
            <c:bubble3D val="0"/>
            <c:spPr>
              <a:solidFill>
                <a:srgbClr val="0A9B0A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9-A901-4F1E-8C5E-5F772C86A9F1}"/>
              </c:ext>
            </c:extLst>
          </c:dPt>
          <c:dPt>
            <c:idx val="5"/>
            <c:invertIfNegative val="0"/>
            <c:bubble3D val="0"/>
            <c:spPr>
              <a:solidFill>
                <a:srgbClr val="787878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B-A901-4F1E-8C5E-5F772C86A9F1}"/>
              </c:ext>
            </c:extLst>
          </c:dPt>
          <c:dPt>
            <c:idx val="6"/>
            <c:invertIfNegative val="0"/>
            <c:bubble3D val="0"/>
            <c:spPr>
              <a:solidFill>
                <a:srgbClr val="9F5FCF"/>
              </a:solidFill>
              <a:ln w="952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D-A901-4F1E-8C5E-5F772C86A9F1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7"/>
                <c:pt idx="0">
                  <c:v>Television (Broadcast/Cable)</c:v>
                </c:pt>
                <c:pt idx="1">
                  <c:v>Broadcast TV</c:v>
                </c:pt>
                <c:pt idx="2">
                  <c:v>Email</c:v>
                </c:pt>
                <c:pt idx="3">
                  <c:v>Social media</c:v>
                </c:pt>
                <c:pt idx="4">
                  <c:v>Online search</c:v>
                </c:pt>
                <c:pt idx="5">
                  <c:v>Cable TV</c:v>
                </c:pt>
                <c:pt idx="6">
                  <c:v>All other Internet news web/apps</c:v>
                </c:pt>
              </c:strCache>
            </c:strRef>
          </c:cat>
          <c:val>
            <c:numRef>
              <c:f>Sheet1!$B$2:$B$19</c:f>
              <c:numCache>
                <c:formatCode>0.0%</c:formatCode>
                <c:ptCount val="7"/>
                <c:pt idx="0">
                  <c:v>0.88</c:v>
                </c:pt>
                <c:pt idx="1">
                  <c:v>0.85</c:v>
                </c:pt>
                <c:pt idx="2">
                  <c:v>0.8</c:v>
                </c:pt>
                <c:pt idx="3">
                  <c:v>0.67</c:v>
                </c:pt>
                <c:pt idx="4">
                  <c:v>0.66</c:v>
                </c:pt>
                <c:pt idx="5">
                  <c:v>0.57999999999999996</c:v>
                </c:pt>
                <c:pt idx="6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901-4F1E-8C5E-5F772C86A9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578147448"/>
        <c:axId val="578147840"/>
      </c:barChart>
      <c:catAx>
        <c:axId val="5781474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147840"/>
        <c:crosses val="autoZero"/>
        <c:auto val="1"/>
        <c:lblAlgn val="ctr"/>
        <c:lblOffset val="100"/>
        <c:noMultiLvlLbl val="0"/>
      </c:catAx>
      <c:valAx>
        <c:axId val="578147840"/>
        <c:scaling>
          <c:orientation val="minMax"/>
          <c:max val="1.1000000000000001"/>
          <c:min val="-0.4"/>
        </c:scaling>
        <c:delete val="1"/>
        <c:axPos val="t"/>
        <c:numFmt formatCode="0.0%" sourceLinked="1"/>
        <c:majorTickMark val="out"/>
        <c:minorTickMark val="none"/>
        <c:tickLblPos val="nextTo"/>
        <c:crossAx val="578147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8498270841887383"/>
          <c:y val="0.11497057666323597"/>
          <c:w val="0.55285966112577656"/>
          <c:h val="0.754091021650588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25">
              <a:solidFill>
                <a:sysClr val="windowText" lastClr="0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6600"/>
              </a:solidFill>
              <a:ln w="9525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DA09-4AD3-94E6-FBFC7438B00A}"/>
              </c:ext>
            </c:extLst>
          </c:dPt>
          <c:dPt>
            <c:idx val="1"/>
            <c:invertIfNegative val="0"/>
            <c:bubble3D val="0"/>
            <c:spPr>
              <a:solidFill>
                <a:srgbClr val="D7FFA1"/>
              </a:solidFill>
              <a:ln w="9525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DA09-4AD3-94E6-FBFC7438B00A}"/>
              </c:ext>
            </c:extLst>
          </c:dPt>
          <c:dPt>
            <c:idx val="2"/>
            <c:invertIfNegative val="0"/>
            <c:bubble3D val="0"/>
            <c:spPr>
              <a:solidFill>
                <a:srgbClr val="FF0505"/>
              </a:solidFill>
              <a:ln w="9525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DA09-4AD3-94E6-FBFC7438B00A}"/>
              </c:ext>
            </c:extLst>
          </c:dPt>
          <c:dPt>
            <c:idx val="3"/>
            <c:invertIfNegative val="0"/>
            <c:bubble3D val="0"/>
            <c:spPr>
              <a:solidFill>
                <a:srgbClr val="787878"/>
              </a:solidFill>
              <a:ln w="9525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7-DA09-4AD3-94E6-FBFC7438B00A}"/>
              </c:ext>
            </c:extLst>
          </c:dPt>
          <c:dPt>
            <c:idx val="4"/>
            <c:invertIfNegative val="0"/>
            <c:bubble3D val="0"/>
            <c:spPr>
              <a:solidFill>
                <a:srgbClr val="3636FF"/>
              </a:solidFill>
              <a:ln w="9525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9-DA09-4AD3-94E6-FBFC7438B00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5"/>
                <c:pt idx="0">
                  <c:v>National newspapers </c:v>
                </c:pt>
                <c:pt idx="1">
                  <c:v>Public TV news</c:v>
                </c:pt>
                <c:pt idx="2">
                  <c:v>Social media</c:v>
                </c:pt>
                <c:pt idx="3">
                  <c:v>Cable TV news</c:v>
                </c:pt>
                <c:pt idx="4">
                  <c:v>Broadcast TV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5"/>
                <c:pt idx="0">
                  <c:v>0.04</c:v>
                </c:pt>
                <c:pt idx="1">
                  <c:v>0.04</c:v>
                </c:pt>
                <c:pt idx="2">
                  <c:v>0.18</c:v>
                </c:pt>
                <c:pt idx="3">
                  <c:v>0.2</c:v>
                </c:pt>
                <c:pt idx="4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A09-4AD3-94E6-FBFC7438B0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578144312"/>
        <c:axId val="578141960"/>
      </c:barChart>
      <c:catAx>
        <c:axId val="5781443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127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141960"/>
        <c:crosses val="autoZero"/>
        <c:auto val="1"/>
        <c:lblAlgn val="ctr"/>
        <c:lblOffset val="100"/>
        <c:noMultiLvlLbl val="0"/>
      </c:catAx>
      <c:valAx>
        <c:axId val="578141960"/>
        <c:scaling>
          <c:orientation val="minMax"/>
          <c:max val="0.55000000000000004"/>
        </c:scaling>
        <c:delete val="1"/>
        <c:axPos val="b"/>
        <c:numFmt formatCode="0%" sourceLinked="1"/>
        <c:majorTickMark val="out"/>
        <c:minorTickMark val="none"/>
        <c:tickLblPos val="nextTo"/>
        <c:crossAx val="578144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7995431508489635"/>
          <c:y val="0.11312685454553052"/>
          <c:w val="0.55440844842698256"/>
          <c:h val="0.7590997461711276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25">
              <a:solidFill>
                <a:sysClr val="windowText" lastClr="0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9F5FCF"/>
              </a:solidFill>
              <a:ln w="9525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B2A1-4D1F-ADD0-236D9550F9FC}"/>
              </c:ext>
            </c:extLst>
          </c:dPt>
          <c:dPt>
            <c:idx val="1"/>
            <c:invertIfNegative val="0"/>
            <c:bubble3D val="0"/>
            <c:spPr>
              <a:solidFill>
                <a:srgbClr val="D7FFA1"/>
              </a:solidFill>
              <a:ln w="9525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B2A1-4D1F-ADD0-236D9550F9FC}"/>
              </c:ext>
            </c:extLst>
          </c:dPt>
          <c:dPt>
            <c:idx val="2"/>
            <c:invertIfNegative val="0"/>
            <c:bubble3D val="0"/>
            <c:spPr>
              <a:solidFill>
                <a:srgbClr val="828282"/>
              </a:solidFill>
              <a:ln w="9525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B2A1-4D1F-ADD0-236D9550F9FC}"/>
              </c:ext>
            </c:extLst>
          </c:dPt>
          <c:dPt>
            <c:idx val="3"/>
            <c:invertIfNegative val="0"/>
            <c:bubble3D val="0"/>
            <c:spPr>
              <a:solidFill>
                <a:srgbClr val="FF0A0A"/>
              </a:solidFill>
              <a:ln w="9525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7-B2A1-4D1F-ADD0-236D9550F9FC}"/>
              </c:ext>
            </c:extLst>
          </c:dPt>
          <c:dPt>
            <c:idx val="4"/>
            <c:invertIfNegative val="0"/>
            <c:bubble3D val="0"/>
            <c:spPr>
              <a:solidFill>
                <a:srgbClr val="3D3DFF"/>
              </a:solidFill>
              <a:ln w="9525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9-B2A1-4D1F-ADD0-236D9550F9F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5"/>
                <c:pt idx="0">
                  <c:v>All other Internet news web/apps</c:v>
                </c:pt>
                <c:pt idx="1">
                  <c:v>Public TV news</c:v>
                </c:pt>
                <c:pt idx="2">
                  <c:v>Cable TV news</c:v>
                </c:pt>
                <c:pt idx="3">
                  <c:v>Social media</c:v>
                </c:pt>
                <c:pt idx="4">
                  <c:v>Broadcast TV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5"/>
                <c:pt idx="0">
                  <c:v>0.04</c:v>
                </c:pt>
                <c:pt idx="1">
                  <c:v>0.05</c:v>
                </c:pt>
                <c:pt idx="2">
                  <c:v>0.15</c:v>
                </c:pt>
                <c:pt idx="3">
                  <c:v>0.18</c:v>
                </c:pt>
                <c:pt idx="4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2A1-4D1F-ADD0-236D9550F9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578142744"/>
        <c:axId val="578143136"/>
      </c:barChart>
      <c:catAx>
        <c:axId val="5781427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127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143136"/>
        <c:crosses val="autoZero"/>
        <c:auto val="1"/>
        <c:lblAlgn val="ctr"/>
        <c:lblOffset val="100"/>
        <c:noMultiLvlLbl val="0"/>
      </c:catAx>
      <c:valAx>
        <c:axId val="578143136"/>
        <c:scaling>
          <c:orientation val="minMax"/>
          <c:max val="0.55000000000000004"/>
        </c:scaling>
        <c:delete val="1"/>
        <c:axPos val="b"/>
        <c:numFmt formatCode="0%" sourceLinked="1"/>
        <c:majorTickMark val="out"/>
        <c:minorTickMark val="none"/>
        <c:tickLblPos val="nextTo"/>
        <c:crossAx val="578142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8758360029637545"/>
          <c:y val="0.12222677611013419"/>
          <c:w val="0.55360029985293235"/>
          <c:h val="0.766680770759159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25">
              <a:solidFill>
                <a:sysClr val="windowText" lastClr="0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AA68DC"/>
              </a:solidFill>
              <a:ln w="9525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7F8C-4584-A751-12A3B72B8ED8}"/>
              </c:ext>
            </c:extLst>
          </c:dPt>
          <c:dPt>
            <c:idx val="1"/>
            <c:invertIfNegative val="0"/>
            <c:bubble3D val="0"/>
            <c:spPr>
              <a:solidFill>
                <a:srgbClr val="548235"/>
              </a:solidFill>
              <a:ln w="9525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7F8C-4584-A751-12A3B72B8ED8}"/>
              </c:ext>
            </c:extLst>
          </c:dPt>
          <c:dPt>
            <c:idx val="2"/>
            <c:invertIfNegative val="0"/>
            <c:bubble3D val="0"/>
            <c:spPr>
              <a:solidFill>
                <a:srgbClr val="FF0F0F"/>
              </a:solidFill>
              <a:ln w="9525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7F8C-4584-A751-12A3B72B8ED8}"/>
              </c:ext>
            </c:extLst>
          </c:dPt>
          <c:dPt>
            <c:idx val="3"/>
            <c:invertIfNegative val="0"/>
            <c:bubble3D val="0"/>
            <c:spPr>
              <a:solidFill>
                <a:srgbClr val="8C8C8C"/>
              </a:solidFill>
              <a:ln w="9525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7-7F8C-4584-A751-12A3B72B8ED8}"/>
              </c:ext>
            </c:extLst>
          </c:dPt>
          <c:dPt>
            <c:idx val="4"/>
            <c:invertIfNegative val="0"/>
            <c:bubble3D val="0"/>
            <c:spPr>
              <a:solidFill>
                <a:srgbClr val="4444FF"/>
              </a:solidFill>
              <a:ln w="9525">
                <a:solidFill>
                  <a:sysClr val="windowText" lastClr="0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9-7F8C-4584-A751-12A3B72B8ED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5"/>
                <c:pt idx="0">
                  <c:v>All other Internet news web/apps</c:v>
                </c:pt>
                <c:pt idx="1">
                  <c:v>Local newspapers</c:v>
                </c:pt>
                <c:pt idx="2">
                  <c:v>Social media</c:v>
                </c:pt>
                <c:pt idx="3">
                  <c:v>Cable TV news</c:v>
                </c:pt>
                <c:pt idx="4">
                  <c:v>Broadcast TV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5"/>
                <c:pt idx="0">
                  <c:v>0.06</c:v>
                </c:pt>
                <c:pt idx="1">
                  <c:v>0.12</c:v>
                </c:pt>
                <c:pt idx="2">
                  <c:v>0.13</c:v>
                </c:pt>
                <c:pt idx="3">
                  <c:v>0.14000000000000001</c:v>
                </c:pt>
                <c:pt idx="4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F8C-4584-A751-12A3B72B8E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578145488"/>
        <c:axId val="578145880"/>
      </c:barChart>
      <c:catAx>
        <c:axId val="5781454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127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145880"/>
        <c:crosses val="autoZero"/>
        <c:auto val="1"/>
        <c:lblAlgn val="ctr"/>
        <c:lblOffset val="100"/>
        <c:noMultiLvlLbl val="0"/>
      </c:catAx>
      <c:valAx>
        <c:axId val="578145880"/>
        <c:scaling>
          <c:orientation val="minMax"/>
          <c:max val="0.55000000000000004"/>
        </c:scaling>
        <c:delete val="1"/>
        <c:axPos val="b"/>
        <c:numFmt formatCode="0%" sourceLinked="1"/>
        <c:majorTickMark val="out"/>
        <c:minorTickMark val="none"/>
        <c:tickLblPos val="nextTo"/>
        <c:crossAx val="578145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040923803193166"/>
          <c:y val="2.8451344636616045E-2"/>
          <c:w val="0.57638389001284129"/>
          <c:h val="0.9430973107267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2BF-46CA-B5E6-7DD37DF4E343}"/>
              </c:ext>
            </c:extLst>
          </c:dPt>
          <c:dPt>
            <c:idx val="1"/>
            <c:invertIfNegative val="0"/>
            <c:bubble3D val="0"/>
            <c:spPr>
              <a:solidFill>
                <a:srgbClr val="959595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2BF-46CA-B5E6-7DD37DF4E343}"/>
              </c:ext>
            </c:extLst>
          </c:dPt>
          <c:dPt>
            <c:idx val="2"/>
            <c:invertIfNegative val="0"/>
            <c:bubble3D val="0"/>
            <c:spPr>
              <a:solidFill>
                <a:srgbClr val="FFBB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2BF-46CA-B5E6-7DD37DF4E343}"/>
              </c:ext>
            </c:extLst>
          </c:dPt>
          <c:dPt>
            <c:idx val="3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2BF-46CA-B5E6-7DD37DF4E34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Social media</c:v>
                </c:pt>
                <c:pt idx="1">
                  <c:v>Cable TV news</c:v>
                </c:pt>
                <c:pt idx="2">
                  <c:v>Radio stations</c:v>
                </c:pt>
                <c:pt idx="3">
                  <c:v>Local broadcast 
TV news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</c:v>
                </c:pt>
                <c:pt idx="1">
                  <c:v>0.59</c:v>
                </c:pt>
                <c:pt idx="2">
                  <c:v>0.72</c:v>
                </c:pt>
                <c:pt idx="3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2BF-46CA-B5E6-7DD37DF4E3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464749256"/>
        <c:axId val="466689040"/>
      </c:barChart>
      <c:catAx>
        <c:axId val="4647492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689040"/>
        <c:crosses val="autoZero"/>
        <c:auto val="1"/>
        <c:lblAlgn val="ctr"/>
        <c:lblOffset val="100"/>
        <c:noMultiLvlLbl val="0"/>
      </c:catAx>
      <c:valAx>
        <c:axId val="466689040"/>
        <c:scaling>
          <c:orientation val="minMax"/>
          <c:max val="1.1000000000000001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464749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650454815324846"/>
          <c:y val="2.8451344636616045E-2"/>
          <c:w val="0.58578452782401014"/>
          <c:h val="0.9430973107267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6E8-4748-BE94-E8EA42A8985D}"/>
              </c:ext>
            </c:extLst>
          </c:dPt>
          <c:dPt>
            <c:idx val="1"/>
            <c:invertIfNegative val="0"/>
            <c:bubble3D val="0"/>
            <c:spPr>
              <a:solidFill>
                <a:srgbClr val="959595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6E8-4748-BE94-E8EA42A8985D}"/>
              </c:ext>
            </c:extLst>
          </c:dPt>
          <c:dPt>
            <c:idx val="2"/>
            <c:invertIfNegative val="0"/>
            <c:bubble3D val="0"/>
            <c:spPr>
              <a:solidFill>
                <a:srgbClr val="FFBB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6E8-4748-BE94-E8EA42A8985D}"/>
              </c:ext>
            </c:extLst>
          </c:dPt>
          <c:dPt>
            <c:idx val="3"/>
            <c:invertIfNegative val="0"/>
            <c:bubble3D val="0"/>
            <c:spPr>
              <a:solidFill>
                <a:srgbClr val="4C4C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6E8-4748-BE94-E8EA42A8985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Social media</c:v>
                </c:pt>
                <c:pt idx="1">
                  <c:v>Cable TV news</c:v>
                </c:pt>
                <c:pt idx="2">
                  <c:v>Radio stations</c:v>
                </c:pt>
                <c:pt idx="3">
                  <c:v>Local broadcast TV news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0.39</c:v>
                </c:pt>
                <c:pt idx="1">
                  <c:v>0.73</c:v>
                </c:pt>
                <c:pt idx="2">
                  <c:v>0.79</c:v>
                </c:pt>
                <c:pt idx="3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6E8-4748-BE94-E8EA42A898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464681440"/>
        <c:axId val="464685752"/>
      </c:barChart>
      <c:catAx>
        <c:axId val="4646814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685752"/>
        <c:crosses val="autoZero"/>
        <c:auto val="1"/>
        <c:lblAlgn val="ctr"/>
        <c:lblOffset val="100"/>
        <c:noMultiLvlLbl val="0"/>
      </c:catAx>
      <c:valAx>
        <c:axId val="464685752"/>
        <c:scaling>
          <c:orientation val="minMax"/>
          <c:max val="1.1000000000000001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464681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0.15978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4419600" cy="7620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2000" b="1" dirty="0"/>
            <a:t>% Reached Yesterday</a:t>
          </a:r>
        </a:p>
        <a:p xmlns:a="http://schemas.openxmlformats.org/drawingml/2006/main">
          <a:pPr algn="ctr"/>
          <a:r>
            <a:rPr lang="en-US" sz="2000" b="1" dirty="0"/>
            <a:t>Republicans A18+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0.15672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4419600" cy="7474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2000" b="1" dirty="0"/>
            <a:t>% Reached Yesterday</a:t>
          </a:r>
        </a:p>
        <a:p xmlns:a="http://schemas.openxmlformats.org/drawingml/2006/main">
          <a:pPr algn="ctr"/>
          <a:r>
            <a:rPr lang="en-US" sz="2000" b="1" dirty="0"/>
            <a:t>Independents A18+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0.15978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4419600" cy="7620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2000" b="1" dirty="0"/>
            <a:t>% Reached Yesterday</a:t>
          </a:r>
        </a:p>
        <a:p xmlns:a="http://schemas.openxmlformats.org/drawingml/2006/main">
          <a:pPr algn="ctr"/>
          <a:r>
            <a:rPr lang="en-US" sz="2000" b="1" dirty="0"/>
            <a:t>Democrats A18+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A25D812-6E1D-4E6A-9EEE-68BC4EEA86FB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9F1B90-870D-4422-9F2F-F0CBF9FED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09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BFF038-FE79-4731-8216-C523A2A3BC48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140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BFF038-FE79-4731-8216-C523A2A3BC4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55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FF038-FE79-4731-8216-C523A2A3BC48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534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BFF038-FE79-4731-8216-C523A2A3BC48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201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BFF038-FE79-4731-8216-C523A2A3BC48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175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BFF038-FE79-4731-8216-C523A2A3BC48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926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BFF038-FE79-4731-8216-C523A2A3BC48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58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-9526" y="-5"/>
            <a:ext cx="12201525" cy="3429000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9526" y="3428995"/>
            <a:ext cx="12201525" cy="3557123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-9727" y="3419275"/>
            <a:ext cx="12201729" cy="128217"/>
            <a:chOff x="-9727" y="3419275"/>
            <a:chExt cx="12201729" cy="128217"/>
          </a:xfrm>
        </p:grpSpPr>
        <p:sp>
          <p:nvSpPr>
            <p:cNvPr id="10" name="Rectangle 9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1546728" y="1140676"/>
            <a:ext cx="9127230" cy="4813629"/>
            <a:chOff x="1546728" y="1140676"/>
            <a:chExt cx="9127230" cy="4813629"/>
          </a:xfrm>
          <a:effectLst>
            <a:reflection blurRad="63500" stA="58000" endPos="20000" dist="101600" dir="5400000" sy="-100000" algn="bl" rotWithShape="0"/>
          </a:effectLst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6728" y="1140676"/>
              <a:ext cx="9127230" cy="4813629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8" name="Rectangle 17"/>
            <p:cNvSpPr/>
            <p:nvPr userDrawn="1"/>
          </p:nvSpPr>
          <p:spPr>
            <a:xfrm>
              <a:off x="1778112" y="1419366"/>
              <a:ext cx="8629882" cy="42717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241300">
                <a:prstClr val="black">
                  <a:alpha val="8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5" name="Text Placeholder 14"/>
          <p:cNvSpPr>
            <a:spLocks noGrp="1"/>
          </p:cNvSpPr>
          <p:nvPr userDrawn="1">
            <p:ph type="body" sz="quarter" idx="10"/>
          </p:nvPr>
        </p:nvSpPr>
        <p:spPr>
          <a:xfrm>
            <a:off x="2325979" y="3147550"/>
            <a:ext cx="7568727" cy="707886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4000" b="0" cap="none" spc="0">
                <a:ln w="0"/>
                <a:solidFill>
                  <a:schemeClr val="accent1"/>
                </a:solidFill>
                <a:effectLst/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 descr="TVB_Logo_RGB_300_4_Line_Tag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25876" y="1603624"/>
            <a:ext cx="4343400" cy="123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227554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066800"/>
            <a:ext cx="11353800" cy="4909963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25199" y="6380100"/>
            <a:ext cx="988621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09601" y="6550968"/>
            <a:ext cx="8610599" cy="210941"/>
          </a:xfrm>
        </p:spPr>
        <p:txBody>
          <a:bodyPr wrap="square" anchor="b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268903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066800"/>
            <a:ext cx="11353800" cy="4909963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25199" y="6380100"/>
            <a:ext cx="988621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09601" y="6550968"/>
            <a:ext cx="8610599" cy="210941"/>
          </a:xfrm>
        </p:spPr>
        <p:txBody>
          <a:bodyPr wrap="square" anchor="b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989148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 flipH="1">
            <a:off x="-9527" y="-6"/>
            <a:ext cx="12201525" cy="5890663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5890657"/>
            <a:ext cx="12201525" cy="967343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-9727" y="5890659"/>
            <a:ext cx="12201729" cy="128217"/>
            <a:chOff x="-9727" y="3419275"/>
            <a:chExt cx="12201729" cy="128217"/>
          </a:xfrm>
        </p:grpSpPr>
        <p:sp>
          <p:nvSpPr>
            <p:cNvPr id="21" name="Rectangle 20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71688"/>
            <a:ext cx="11425813" cy="854080"/>
          </a:xfrm>
        </p:spPr>
        <p:txBody>
          <a:bodyPr wrap="square" anchor="ctr">
            <a:sp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642" y="6150922"/>
            <a:ext cx="1702358" cy="48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350315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pos="240">
          <p15:clr>
            <a:srgbClr val="FBAE40"/>
          </p15:clr>
        </p15:guide>
        <p15:guide id="4" pos="74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-9527" y="-5"/>
            <a:ext cx="12201525" cy="4642308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9526" y="4642304"/>
            <a:ext cx="12201525" cy="2343814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4642304"/>
            <a:ext cx="12201729" cy="128217"/>
            <a:chOff x="-9727" y="3419275"/>
            <a:chExt cx="12201729" cy="128217"/>
          </a:xfrm>
        </p:grpSpPr>
        <p:sp>
          <p:nvSpPr>
            <p:cNvPr id="10" name="Rectangle 9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450376" y="647805"/>
            <a:ext cx="11341291" cy="938719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5500" b="0" cap="none" spc="0">
                <a:ln w="0"/>
                <a:solidFill>
                  <a:schemeClr val="bg1"/>
                </a:solidFill>
                <a:effectLst/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790" y="5133155"/>
            <a:ext cx="5228437" cy="148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017492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584" y="1253330"/>
            <a:ext cx="11351819" cy="4909963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25199" y="6380100"/>
            <a:ext cx="988621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550968"/>
            <a:ext cx="8641773" cy="230832"/>
          </a:xfrm>
        </p:spPr>
        <p:txBody>
          <a:bodyPr anchor="b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710313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for blue and green bkg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308064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for blue and green bkg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 flipH="1">
            <a:off x="6096000" y="5317"/>
            <a:ext cx="6105526" cy="1483015"/>
          </a:xfrm>
          <a:prstGeom prst="rect">
            <a:avLst/>
          </a:prstGeom>
          <a:solidFill>
            <a:srgbClr val="F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1" y="5317"/>
            <a:ext cx="6095999" cy="1483015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 rot="16200000" flipV="1">
            <a:off x="2667203" y="3381297"/>
            <a:ext cx="6880179" cy="128217"/>
            <a:chOff x="-9727" y="3419275"/>
            <a:chExt cx="12201729" cy="128217"/>
          </a:xfrm>
        </p:grpSpPr>
        <p:sp>
          <p:nvSpPr>
            <p:cNvPr id="11" name="Rectangle 10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</a:endParaRPr>
            </a:p>
          </p:txBody>
        </p:sp>
      </p:grpSp>
      <p:sp>
        <p:nvSpPr>
          <p:cNvPr id="18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7"/>
            <a:ext cx="5445673" cy="230832"/>
          </a:xfrm>
        </p:spPr>
        <p:txBody>
          <a:bodyPr wrap="square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0" y="209549"/>
            <a:ext cx="6096000" cy="1104900"/>
          </a:xfrm>
        </p:spPr>
        <p:txBody>
          <a:bodyPr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3600">
                <a:solidFill>
                  <a:schemeClr val="bg1"/>
                </a:solidFill>
              </a:defRPr>
            </a:lvl2pPr>
            <a:lvl3pPr marL="914400" indent="0" algn="ctr">
              <a:buNone/>
              <a:defRPr sz="3600">
                <a:solidFill>
                  <a:schemeClr val="bg1"/>
                </a:solidFill>
              </a:defRPr>
            </a:lvl3pPr>
            <a:lvl4pPr marL="1371600" indent="0" algn="ctr">
              <a:buNone/>
              <a:defRPr sz="3600">
                <a:solidFill>
                  <a:schemeClr val="bg1"/>
                </a:solidFill>
              </a:defRPr>
            </a:lvl4pPr>
            <a:lvl5pPr marL="1828800" indent="0" algn="ctr">
              <a:buNone/>
              <a:defRPr sz="3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6017821" y="209549"/>
            <a:ext cx="6096000" cy="1104900"/>
          </a:xfrm>
        </p:spPr>
        <p:txBody>
          <a:bodyPr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3600">
                <a:solidFill>
                  <a:schemeClr val="bg1"/>
                </a:solidFill>
              </a:defRPr>
            </a:lvl2pPr>
            <a:lvl3pPr marL="914400" indent="0" algn="ctr">
              <a:buNone/>
              <a:defRPr sz="3600">
                <a:solidFill>
                  <a:schemeClr val="bg1"/>
                </a:solidFill>
              </a:defRPr>
            </a:lvl3pPr>
            <a:lvl4pPr marL="1371600" indent="0" algn="ctr">
              <a:buNone/>
              <a:defRPr sz="3600">
                <a:solidFill>
                  <a:schemeClr val="bg1"/>
                </a:solidFill>
              </a:defRPr>
            </a:lvl4pPr>
            <a:lvl5pPr marL="1828800" indent="0" algn="ctr">
              <a:buNone/>
              <a:defRPr sz="3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262759" y="1692565"/>
            <a:ext cx="5600527" cy="4478090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6"/>
          </p:nvPr>
        </p:nvSpPr>
        <p:spPr>
          <a:xfrm>
            <a:off x="6349813" y="1692565"/>
            <a:ext cx="5600527" cy="4478090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087349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8"/>
            <a:ext cx="8641773" cy="230832"/>
          </a:xfrm>
        </p:spPr>
        <p:txBody>
          <a:bodyPr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4"/>
          </p:nvPr>
        </p:nvSpPr>
        <p:spPr>
          <a:xfrm>
            <a:off x="419100" y="1093788"/>
            <a:ext cx="11353304" cy="49069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059779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8"/>
            <a:ext cx="8641773" cy="230832"/>
          </a:xfrm>
        </p:spPr>
        <p:txBody>
          <a:bodyPr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4"/>
          </p:nvPr>
        </p:nvSpPr>
        <p:spPr>
          <a:xfrm>
            <a:off x="419100" y="1103915"/>
            <a:ext cx="11353800" cy="4856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856169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dist="25400" dir="1800000" algn="ctr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EB4B4-1FD9-4839-9E2F-E9539FB6F072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074046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066800"/>
            <a:ext cx="11353800" cy="4909963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25199" y="6380100"/>
            <a:ext cx="988621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09601" y="6550968"/>
            <a:ext cx="8610599" cy="210941"/>
          </a:xfrm>
        </p:spPr>
        <p:txBody>
          <a:bodyPr wrap="square" anchor="b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169059"/>
      </p:ext>
    </p:extLst>
  </p:cSld>
  <p:clrMapOvr>
    <a:masterClrMapping/>
  </p:clrMapOvr>
  <p:transition>
    <p:wipe dir="d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99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wipe dir="d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chart" Target="../charts/char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609" y="4376170"/>
            <a:ext cx="12180390" cy="2481829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5223" y="-136699"/>
            <a:ext cx="12201525" cy="4512867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10758" y="1827986"/>
            <a:ext cx="12192000" cy="160101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1198563" algn="l"/>
              </a:tabLst>
              <a:defRPr/>
            </a:pPr>
            <a:r>
              <a:rPr lang="en-US" sz="4800" b="1" dirty="0"/>
              <a:t>Michigan Voters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1198563" algn="l"/>
              </a:tabLst>
              <a:defRPr/>
            </a:pPr>
            <a:r>
              <a:rPr lang="en-US" sz="4800" b="1" dirty="0"/>
              <a:t>Media Usage Study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618" y="262061"/>
            <a:ext cx="4806765" cy="1361587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11609" y="4247954"/>
            <a:ext cx="12201729" cy="128217"/>
            <a:chOff x="-9727" y="3419275"/>
            <a:chExt cx="12201729" cy="128217"/>
          </a:xfrm>
        </p:grpSpPr>
        <p:sp>
          <p:nvSpPr>
            <p:cNvPr id="16" name="Rectangle 15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67" t="-13479" r="-3217"/>
          <a:stretch/>
        </p:blipFill>
        <p:spPr bwMode="auto">
          <a:xfrm>
            <a:off x="1676400" y="3637963"/>
            <a:ext cx="8839200" cy="19246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innerShdw blurRad="114300">
              <a:prstClr val="black"/>
            </a:innerShdw>
            <a:reflection blurRad="6350" stA="26000" endPos="90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24081777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861" y="280114"/>
            <a:ext cx="11352809" cy="1089529"/>
          </a:xfrm>
        </p:spPr>
        <p:txBody>
          <a:bodyPr/>
          <a:lstStyle/>
          <a:p>
            <a:r>
              <a:rPr lang="en-US" sz="3600" dirty="0"/>
              <a:t>TV Has Highest Reach of Ad Supported Platforms</a:t>
            </a:r>
            <a:br>
              <a:rPr lang="en-US" sz="3600" dirty="0"/>
            </a:br>
            <a:r>
              <a:rPr lang="en-US" sz="3600" dirty="0"/>
              <a:t>in Michigan...Broadcast Leads the 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196846644"/>
              </p:ext>
            </p:extLst>
          </p:nvPr>
        </p:nvGraphicFramePr>
        <p:xfrm>
          <a:off x="622739" y="1295400"/>
          <a:ext cx="11201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1" y="6539300"/>
            <a:ext cx="9143999" cy="230832"/>
          </a:xfrm>
        </p:spPr>
        <p:txBody>
          <a:bodyPr/>
          <a:lstStyle/>
          <a:p>
            <a:r>
              <a:rPr lang="en-US" dirty="0"/>
              <a:t>Source: Dynata 2020 Michigan Registered Voter media survey Persons 18+. N = 955</a:t>
            </a:r>
          </a:p>
        </p:txBody>
      </p:sp>
    </p:spTree>
    <p:extLst>
      <p:ext uri="{BB962C8B-B14F-4D97-AF65-F5344CB8AC3E}">
        <p14:creationId xmlns:p14="http://schemas.microsoft.com/office/powerpoint/2010/main" val="2907292518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159866"/>
            <a:ext cx="12048479" cy="923330"/>
          </a:xfrm>
        </p:spPr>
        <p:txBody>
          <a:bodyPr/>
          <a:lstStyle/>
          <a:p>
            <a:r>
              <a:rPr lang="en-US" sz="3000" dirty="0"/>
              <a:t>TV Has Highest Reach Among Major Political Parties in Michigan</a:t>
            </a:r>
            <a:br>
              <a:rPr lang="en-US" sz="3000" dirty="0"/>
            </a:br>
            <a:r>
              <a:rPr lang="en-US" sz="3000" dirty="0"/>
              <a:t>...Broadcast Leads the Way Among Democrats &amp; Republicans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1" y="6514393"/>
            <a:ext cx="9123946" cy="230832"/>
          </a:xfrm>
        </p:spPr>
        <p:txBody>
          <a:bodyPr/>
          <a:lstStyle/>
          <a:p>
            <a:r>
              <a:rPr lang="en-US" dirty="0"/>
              <a:t>Source: Dynata 2020 Michigan Registered Voter media survey Republicans, N = 123; Democrats, N = 710; Independents, N = 105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990118459"/>
              </p:ext>
            </p:extLst>
          </p:nvPr>
        </p:nvGraphicFramePr>
        <p:xfrm>
          <a:off x="152400" y="1300634"/>
          <a:ext cx="4419600" cy="4769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801876154"/>
              </p:ext>
            </p:extLst>
          </p:nvPr>
        </p:nvGraphicFramePr>
        <p:xfrm>
          <a:off x="8001000" y="1300634"/>
          <a:ext cx="4419600" cy="4769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873484699"/>
              </p:ext>
            </p:extLst>
          </p:nvPr>
        </p:nvGraphicFramePr>
        <p:xfrm>
          <a:off x="3890638" y="1300634"/>
          <a:ext cx="4572000" cy="4769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48027762"/>
      </p:ext>
    </p:extLst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43270719"/>
              </p:ext>
            </p:extLst>
          </p:nvPr>
        </p:nvGraphicFramePr>
        <p:xfrm>
          <a:off x="344745" y="1442089"/>
          <a:ext cx="4086708" cy="5043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590931"/>
          </a:xfrm>
        </p:spPr>
        <p:txBody>
          <a:bodyPr/>
          <a:lstStyle/>
          <a:p>
            <a:r>
              <a:rPr lang="en-US" sz="3600" dirty="0"/>
              <a:t>Primary Source For News in Michigan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1" y="6264337"/>
            <a:ext cx="9474678" cy="497572"/>
          </a:xfrm>
        </p:spPr>
        <p:txBody>
          <a:bodyPr/>
          <a:lstStyle/>
          <a:p>
            <a:r>
              <a:rPr lang="en-US" dirty="0"/>
              <a:t>Source: Dynata 2020 Michigan Registered Voter media survey Republicans, N = 123; Democrats, N = 710; Independents, N = 105</a:t>
            </a:r>
          </a:p>
          <a:p>
            <a:r>
              <a:rPr lang="en-US" dirty="0"/>
              <a:t>Q5 - Which one of the following sources, if any, would you say is your primary source for news? </a:t>
            </a:r>
          </a:p>
        </p:txBody>
      </p:sp>
      <p:sp>
        <p:nvSpPr>
          <p:cNvPr id="9" name="Rectangle 8"/>
          <p:cNvSpPr/>
          <p:nvPr/>
        </p:nvSpPr>
        <p:spPr>
          <a:xfrm>
            <a:off x="1495425" y="853773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0" dirty="0">
                <a:solidFill>
                  <a:srgbClr val="000000"/>
                </a:solidFill>
              </a:rPr>
              <a:t>Which one of the following sources, if any, would you say is your primary source for news?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1207243" y="1445735"/>
            <a:ext cx="2364374" cy="4270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prstClr val="black"/>
                </a:solidFill>
              </a:rPr>
              <a:t>REPUBLICANS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4951913" y="1445735"/>
            <a:ext cx="2364374" cy="4270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prstClr val="black"/>
                </a:solidFill>
              </a:rPr>
              <a:t>DEMOCRATS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8799144" y="1445735"/>
            <a:ext cx="2364374" cy="4270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prstClr val="black"/>
                </a:solidFill>
              </a:rPr>
              <a:t>INDEPENDENTS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972516972"/>
              </p:ext>
            </p:extLst>
          </p:nvPr>
        </p:nvGraphicFramePr>
        <p:xfrm>
          <a:off x="4085555" y="1442089"/>
          <a:ext cx="4112955" cy="5025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4103259840"/>
              </p:ext>
            </p:extLst>
          </p:nvPr>
        </p:nvGraphicFramePr>
        <p:xfrm>
          <a:off x="8027112" y="1442089"/>
          <a:ext cx="4086708" cy="4972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85077567"/>
      </p:ext>
    </p:extLst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85718"/>
            <a:ext cx="12362688" cy="590931"/>
          </a:xfrm>
        </p:spPr>
        <p:txBody>
          <a:bodyPr/>
          <a:lstStyle/>
          <a:p>
            <a:r>
              <a:rPr lang="en-US" sz="3600" dirty="0"/>
              <a:t>I Trust the News That I See/Hear On This Media Source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9432" y="6135512"/>
            <a:ext cx="9500961" cy="636072"/>
          </a:xfrm>
        </p:spPr>
        <p:txBody>
          <a:bodyPr/>
          <a:lstStyle/>
          <a:p>
            <a:r>
              <a:rPr lang="en-US" dirty="0"/>
              <a:t>Source: Dynata 2020 Michigan Registered Voter media survey Republicans, N = 123; Democrats, N = 710; Independents, N = 105</a:t>
            </a:r>
          </a:p>
          <a:p>
            <a:r>
              <a:rPr lang="en-US" dirty="0"/>
              <a:t>Q6 Agree Strongly or Agree Somewhat. For each source, please indicate the extent to which you agree or disagree with the following statement: I trust the News that I see/hear on this media source. </a:t>
            </a:r>
          </a:p>
        </p:txBody>
      </p:sp>
      <p:graphicFrame>
        <p:nvGraphicFramePr>
          <p:cNvPr id="42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308085"/>
              </p:ext>
            </p:extLst>
          </p:nvPr>
        </p:nvGraphicFramePr>
        <p:xfrm>
          <a:off x="-14035" y="1588468"/>
          <a:ext cx="4281518" cy="4355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3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231590"/>
              </p:ext>
            </p:extLst>
          </p:nvPr>
        </p:nvGraphicFramePr>
        <p:xfrm>
          <a:off x="3838354" y="1588468"/>
          <a:ext cx="4281518" cy="4355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8131654"/>
              </p:ext>
            </p:extLst>
          </p:nvPr>
        </p:nvGraphicFramePr>
        <p:xfrm>
          <a:off x="7690743" y="1588468"/>
          <a:ext cx="4281518" cy="4355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Rectangle 11"/>
          <p:cNvSpPr/>
          <p:nvPr/>
        </p:nvSpPr>
        <p:spPr>
          <a:xfrm>
            <a:off x="1385427" y="1251155"/>
            <a:ext cx="23260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REPUBLICANS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50597" y="1251155"/>
            <a:ext cx="23260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DEMOCRATS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158836" y="1251155"/>
            <a:ext cx="23260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INDEPENDENTS</a:t>
            </a:r>
          </a:p>
        </p:txBody>
      </p:sp>
    </p:spTree>
    <p:extLst>
      <p:ext uri="{BB962C8B-B14F-4D97-AF65-F5344CB8AC3E}">
        <p14:creationId xmlns:p14="http://schemas.microsoft.com/office/powerpoint/2010/main" val="682289327"/>
      </p:ext>
    </p:extLst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754" y="267848"/>
            <a:ext cx="11934065" cy="1089529"/>
          </a:xfrm>
        </p:spPr>
        <p:txBody>
          <a:bodyPr/>
          <a:lstStyle/>
          <a:p>
            <a:r>
              <a:rPr lang="en-US" sz="3600" dirty="0"/>
              <a:t>African Americans In Michigan find the problem </a:t>
            </a:r>
            <a:br>
              <a:rPr lang="en-US" sz="3600" dirty="0"/>
            </a:br>
            <a:r>
              <a:rPr lang="en-US" sz="3600" dirty="0"/>
              <a:t>with ‘fake news’ to be most prevalent on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25199" y="6403545"/>
            <a:ext cx="988621" cy="365125"/>
          </a:xfrm>
        </p:spPr>
        <p:txBody>
          <a:bodyPr/>
          <a:lstStyle/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19099" y="6307673"/>
            <a:ext cx="10078916" cy="497572"/>
          </a:xfrm>
        </p:spPr>
        <p:txBody>
          <a:bodyPr/>
          <a:lstStyle/>
          <a:p>
            <a:r>
              <a:rPr lang="en-US" dirty="0"/>
              <a:t>Source: Dynata 2020 Michigan Registered Voter media survey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African Americans 18+ Total, N = 134; Female, N = 75</a:t>
            </a:r>
          </a:p>
          <a:p>
            <a:r>
              <a:rPr lang="en-US" dirty="0"/>
              <a:t>Q7 I find the problem with “fake news” to be most prevalent on...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503928" y="1393378"/>
            <a:ext cx="33443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African Americans: Total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026511" y="1393378"/>
            <a:ext cx="3916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African Americans: Female</a:t>
            </a:r>
          </a:p>
        </p:txBody>
      </p:sp>
      <p:graphicFrame>
        <p:nvGraphicFramePr>
          <p:cNvPr id="1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9862504"/>
              </p:ext>
            </p:extLst>
          </p:nvPr>
        </p:nvGraphicFramePr>
        <p:xfrm>
          <a:off x="5820792" y="1706148"/>
          <a:ext cx="6175532" cy="439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9095770"/>
              </p:ext>
            </p:extLst>
          </p:nvPr>
        </p:nvGraphicFramePr>
        <p:xfrm>
          <a:off x="390617" y="1706148"/>
          <a:ext cx="6175532" cy="439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81067081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869" y="322688"/>
            <a:ext cx="11678154" cy="590931"/>
          </a:xfrm>
        </p:spPr>
        <p:txBody>
          <a:bodyPr/>
          <a:lstStyle/>
          <a:p>
            <a:r>
              <a:rPr lang="en-US" sz="3600" dirty="0"/>
              <a:t>I Trust The News That I See/Hear on This Media Source: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9432" y="6197056"/>
            <a:ext cx="9500961" cy="636072"/>
          </a:xfrm>
        </p:spPr>
        <p:txBody>
          <a:bodyPr/>
          <a:lstStyle/>
          <a:p>
            <a:r>
              <a:rPr lang="en-US" dirty="0"/>
              <a:t>Source: Dynata 2020 Michigan Registered Voter media survey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African Americans 18+ Total, N = 134; Female, N = 75</a:t>
            </a:r>
          </a:p>
          <a:p>
            <a:r>
              <a:rPr lang="en-US" dirty="0"/>
              <a:t>Q6 Agree Strongly or Agree Somewhat. For each source, please indicate the extent to which you agree or disagree with the following statement: I trust the News that I see/hear on this media source. </a:t>
            </a:r>
          </a:p>
        </p:txBody>
      </p:sp>
      <p:graphicFrame>
        <p:nvGraphicFramePr>
          <p:cNvPr id="42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751940"/>
              </p:ext>
            </p:extLst>
          </p:nvPr>
        </p:nvGraphicFramePr>
        <p:xfrm>
          <a:off x="1340584" y="1801906"/>
          <a:ext cx="4792261" cy="4298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3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5426274"/>
              </p:ext>
            </p:extLst>
          </p:nvPr>
        </p:nvGraphicFramePr>
        <p:xfrm>
          <a:off x="5529739" y="1801906"/>
          <a:ext cx="4792261" cy="4298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angle 11"/>
          <p:cNvSpPr/>
          <p:nvPr/>
        </p:nvSpPr>
        <p:spPr>
          <a:xfrm>
            <a:off x="2519687" y="1242405"/>
            <a:ext cx="33426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African Americans: Total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513523" y="1242405"/>
            <a:ext cx="37285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African Americans: Female</a:t>
            </a:r>
          </a:p>
        </p:txBody>
      </p:sp>
    </p:spTree>
    <p:extLst>
      <p:ext uri="{BB962C8B-B14F-4D97-AF65-F5344CB8AC3E}">
        <p14:creationId xmlns:p14="http://schemas.microsoft.com/office/powerpoint/2010/main" val="2888967655"/>
      </p:ext>
    </p:extLst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112775"/>
            <a:ext cx="11352809" cy="1089529"/>
          </a:xfrm>
        </p:spPr>
        <p:txBody>
          <a:bodyPr/>
          <a:lstStyle/>
          <a:p>
            <a:r>
              <a:rPr lang="en-US" sz="3600" dirty="0"/>
              <a:t>Local Broadcast TV News: More Trustworthy than News on Cable, Radio, and Social Media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69432" y="6058557"/>
            <a:ext cx="9500961" cy="774571"/>
          </a:xfrm>
        </p:spPr>
        <p:txBody>
          <a:bodyPr/>
          <a:lstStyle/>
          <a:p>
            <a:r>
              <a:rPr lang="en-US" dirty="0"/>
              <a:t>Source: Dynata 2020 Michigan Registered Voter media survey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W18+ Urban/City, </a:t>
            </a:r>
            <a:r>
              <a:rPr lang="en-US" dirty="0"/>
              <a:t>N = 106; Suburban, N = 251; Rural, N = 130</a:t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/>
              <a:t>Q6 Agree Strongly or Agree Somewhat. For each source, please indicate the extent to which you agree or disagree with the following statement: I trust the News that I see/hear on this media source.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1714500" y="1335289"/>
            <a:ext cx="8763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prstClr val="black"/>
                </a:solidFill>
              </a:rPr>
              <a:t>Women 18+: I trust the News that I see/hear on this media source:</a:t>
            </a:r>
            <a:endParaRPr lang="en-US" sz="1400" b="1" dirty="0">
              <a:solidFill>
                <a:prstClr val="black"/>
              </a:solidFill>
            </a:endParaRPr>
          </a:p>
        </p:txBody>
      </p:sp>
      <p:graphicFrame>
        <p:nvGraphicFramePr>
          <p:cNvPr id="42" name="Content Placeholder 7"/>
          <p:cNvGraphicFramePr>
            <a:graphicFrameLocks noGrp="1"/>
          </p:cNvGraphicFramePr>
          <p:nvPr>
            <p:ph idx="1"/>
          </p:nvPr>
        </p:nvGraphicFramePr>
        <p:xfrm>
          <a:off x="-562352" y="2008776"/>
          <a:ext cx="4792261" cy="4033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3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1511832"/>
              </p:ext>
            </p:extLst>
          </p:nvPr>
        </p:nvGraphicFramePr>
        <p:xfrm>
          <a:off x="3384048" y="2006314"/>
          <a:ext cx="4792261" cy="4033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angle 11"/>
          <p:cNvSpPr/>
          <p:nvPr/>
        </p:nvSpPr>
        <p:spPr>
          <a:xfrm>
            <a:off x="1074531" y="1645242"/>
            <a:ext cx="23260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City/Urban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50597" y="1723411"/>
            <a:ext cx="23260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Suburban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915767" y="1723411"/>
            <a:ext cx="23260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Rural</a:t>
            </a:r>
          </a:p>
        </p:txBody>
      </p:sp>
      <p:graphicFrame>
        <p:nvGraphicFramePr>
          <p:cNvPr id="14" name="Content Placeholder 7">
            <a:extLst>
              <a:ext uri="{FF2B5EF4-FFF2-40B4-BE49-F238E27FC236}">
                <a16:creationId xmlns:a16="http://schemas.microsoft.com/office/drawing/2014/main" id="{A57CC831-8145-4F35-BCDB-81F5760C4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3188241"/>
              </p:ext>
            </p:extLst>
          </p:nvPr>
        </p:nvGraphicFramePr>
        <p:xfrm>
          <a:off x="7345622" y="2006314"/>
          <a:ext cx="4792261" cy="4033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Content Placeholder 7">
            <a:extLst>
              <a:ext uri="{FF2B5EF4-FFF2-40B4-BE49-F238E27FC236}">
                <a16:creationId xmlns:a16="http://schemas.microsoft.com/office/drawing/2014/main" id="{7BA5BDFE-8E86-4BE4-9442-95888C4A30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123976"/>
              </p:ext>
            </p:extLst>
          </p:nvPr>
        </p:nvGraphicFramePr>
        <p:xfrm>
          <a:off x="-672143" y="2035817"/>
          <a:ext cx="4792261" cy="4033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373882021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1_Office Theme">
  <a:themeElements>
    <a:clrScheme name="TVB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333FF"/>
      </a:accent1>
      <a:accent2>
        <a:srgbClr val="36CF13"/>
      </a:accent2>
      <a:accent3>
        <a:srgbClr val="FF0000"/>
      </a:accent3>
      <a:accent4>
        <a:srgbClr val="7030A0"/>
      </a:accent4>
      <a:accent5>
        <a:srgbClr val="FF3399"/>
      </a:accent5>
      <a:accent6>
        <a:srgbClr val="FF9900"/>
      </a:accent6>
      <a:hlink>
        <a:srgbClr val="3333FF"/>
      </a:hlink>
      <a:folHlink>
        <a:srgbClr val="00B0F0"/>
      </a:folHlink>
    </a:clrScheme>
    <a:fontScheme name="Custom 1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1_TVB 10">
    <a:dk1>
      <a:srgbClr val="000000"/>
    </a:dk1>
    <a:lt1>
      <a:srgbClr val="FFFFFF"/>
    </a:lt1>
    <a:dk2>
      <a:srgbClr val="0000FF"/>
    </a:dk2>
    <a:lt2>
      <a:srgbClr val="1C1C1C"/>
    </a:lt2>
    <a:accent1>
      <a:srgbClr val="ABC7FF"/>
    </a:accent1>
    <a:accent2>
      <a:srgbClr val="FF0000"/>
    </a:accent2>
    <a:accent3>
      <a:srgbClr val="FFFFFF"/>
    </a:accent3>
    <a:accent4>
      <a:srgbClr val="000000"/>
    </a:accent4>
    <a:accent5>
      <a:srgbClr val="D2E0FF"/>
    </a:accent5>
    <a:accent6>
      <a:srgbClr val="E70000"/>
    </a:accent6>
    <a:hlink>
      <a:srgbClr val="0000FF"/>
    </a:hlink>
    <a:folHlink>
      <a:srgbClr val="00CC00"/>
    </a:folHlink>
  </a:clrScheme>
  <a:fontScheme name="1_TVB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1_TVB 10">
    <a:dk1>
      <a:srgbClr val="000000"/>
    </a:dk1>
    <a:lt1>
      <a:srgbClr val="FFFFFF"/>
    </a:lt1>
    <a:dk2>
      <a:srgbClr val="0000FF"/>
    </a:dk2>
    <a:lt2>
      <a:srgbClr val="1C1C1C"/>
    </a:lt2>
    <a:accent1>
      <a:srgbClr val="ABC7FF"/>
    </a:accent1>
    <a:accent2>
      <a:srgbClr val="FF0000"/>
    </a:accent2>
    <a:accent3>
      <a:srgbClr val="FFFFFF"/>
    </a:accent3>
    <a:accent4>
      <a:srgbClr val="000000"/>
    </a:accent4>
    <a:accent5>
      <a:srgbClr val="D2E0FF"/>
    </a:accent5>
    <a:accent6>
      <a:srgbClr val="E70000"/>
    </a:accent6>
    <a:hlink>
      <a:srgbClr val="0000FF"/>
    </a:hlink>
    <a:folHlink>
      <a:srgbClr val="00CC00"/>
    </a:folHlink>
  </a:clrScheme>
  <a:fontScheme name="1_TVB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1_TVB 10">
    <a:dk1>
      <a:srgbClr val="000000"/>
    </a:dk1>
    <a:lt1>
      <a:srgbClr val="FFFFFF"/>
    </a:lt1>
    <a:dk2>
      <a:srgbClr val="0000FF"/>
    </a:dk2>
    <a:lt2>
      <a:srgbClr val="1C1C1C"/>
    </a:lt2>
    <a:accent1>
      <a:srgbClr val="ABC7FF"/>
    </a:accent1>
    <a:accent2>
      <a:srgbClr val="FF0000"/>
    </a:accent2>
    <a:accent3>
      <a:srgbClr val="FFFFFF"/>
    </a:accent3>
    <a:accent4>
      <a:srgbClr val="000000"/>
    </a:accent4>
    <a:accent5>
      <a:srgbClr val="D2E0FF"/>
    </a:accent5>
    <a:accent6>
      <a:srgbClr val="E70000"/>
    </a:accent6>
    <a:hlink>
      <a:srgbClr val="0000FF"/>
    </a:hlink>
    <a:folHlink>
      <a:srgbClr val="00CC00"/>
    </a:folHlink>
  </a:clrScheme>
  <a:fontScheme name="1_TVB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TVB 1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3333FF"/>
    </a:accent1>
    <a:accent2>
      <a:srgbClr val="36CF13"/>
    </a:accent2>
    <a:accent3>
      <a:srgbClr val="FF0000"/>
    </a:accent3>
    <a:accent4>
      <a:srgbClr val="7030A0"/>
    </a:accent4>
    <a:accent5>
      <a:srgbClr val="FF3399"/>
    </a:accent5>
    <a:accent6>
      <a:srgbClr val="FF9900"/>
    </a:accent6>
    <a:hlink>
      <a:srgbClr val="3333FF"/>
    </a:hlink>
    <a:folHlink>
      <a:srgbClr val="00B0F0"/>
    </a:folHlink>
  </a:clrScheme>
  <a:fontScheme name="Custom 1">
    <a:majorFont>
      <a:latin typeface="Tahoma"/>
      <a:ea typeface=""/>
      <a:cs typeface="Arial"/>
    </a:majorFont>
    <a:minorFont>
      <a:latin typeface="Tahoma"/>
      <a:ea typeface=""/>
      <a:cs typeface="Arial"/>
    </a:minorFont>
  </a:fontScheme>
  <a:fmtScheme name="Office 2007-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TVB 1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3333FF"/>
    </a:accent1>
    <a:accent2>
      <a:srgbClr val="36CF13"/>
    </a:accent2>
    <a:accent3>
      <a:srgbClr val="FF0000"/>
    </a:accent3>
    <a:accent4>
      <a:srgbClr val="7030A0"/>
    </a:accent4>
    <a:accent5>
      <a:srgbClr val="FF3399"/>
    </a:accent5>
    <a:accent6>
      <a:srgbClr val="FF9900"/>
    </a:accent6>
    <a:hlink>
      <a:srgbClr val="3333FF"/>
    </a:hlink>
    <a:folHlink>
      <a:srgbClr val="00B0F0"/>
    </a:folHlink>
  </a:clrScheme>
  <a:fontScheme name="Custom 1">
    <a:majorFont>
      <a:latin typeface="Tahoma"/>
      <a:ea typeface=""/>
      <a:cs typeface="Arial"/>
    </a:majorFont>
    <a:minorFont>
      <a:latin typeface="Tahoma"/>
      <a:ea typeface=""/>
      <a:cs typeface="Arial"/>
    </a:minorFont>
  </a:fontScheme>
  <a:fmtScheme name="Office 2007-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543</Words>
  <Application>Microsoft Office PowerPoint</Application>
  <PresentationFormat>Widescreen</PresentationFormat>
  <Paragraphs>59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Tahoma</vt:lpstr>
      <vt:lpstr>Wingdings</vt:lpstr>
      <vt:lpstr>1_Office Theme</vt:lpstr>
      <vt:lpstr>PowerPoint Presentation</vt:lpstr>
      <vt:lpstr>TV Has Highest Reach of Ad Supported Platforms in Michigan...Broadcast Leads the Way</vt:lpstr>
      <vt:lpstr>TV Has Highest Reach Among Major Political Parties in Michigan ...Broadcast Leads the Way Among Democrats &amp; Republicans</vt:lpstr>
      <vt:lpstr>Primary Source For News in Michigan</vt:lpstr>
      <vt:lpstr>I Trust the News That I See/Hear On This Media Source</vt:lpstr>
      <vt:lpstr>African Americans In Michigan find the problem  with ‘fake news’ to be most prevalent on …</vt:lpstr>
      <vt:lpstr>I Trust The News That I See/Hear on This Media Source:</vt:lpstr>
      <vt:lpstr>Local Broadcast TV News: More Trustworthy than News on Cable, Radio, and Social Media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 Has Highest Reach of Ad Supported Platforms in South Carolina...Broadcast Leads the Way</dc:title>
  <dc:creator>clairew</dc:creator>
  <cp:lastModifiedBy>Anthony Spirito</cp:lastModifiedBy>
  <cp:revision>43</cp:revision>
  <cp:lastPrinted>2020-03-03T18:56:40Z</cp:lastPrinted>
  <dcterms:created xsi:type="dcterms:W3CDTF">2020-02-21T18:30:24Z</dcterms:created>
  <dcterms:modified xsi:type="dcterms:W3CDTF">2020-05-04T14:02:44Z</dcterms:modified>
</cp:coreProperties>
</file>