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5" r:id="rId2"/>
    <p:sldId id="257" r:id="rId3"/>
    <p:sldId id="258" r:id="rId4"/>
    <p:sldId id="780" r:id="rId5"/>
    <p:sldId id="782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FFA1"/>
    <a:srgbClr val="B2E5FC"/>
    <a:srgbClr val="84F058"/>
    <a:srgbClr val="9999F9"/>
    <a:srgbClr val="9F5FCF"/>
    <a:srgbClr val="3636FF"/>
    <a:srgbClr val="787878"/>
    <a:srgbClr val="FF6600"/>
    <a:srgbClr val="FFA4FF"/>
    <a:srgbClr val="F30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8" autoAdjust="0"/>
    <p:restoredTop sz="96784" autoAdjust="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effectLst/>
              </a:rPr>
              <a:t>% Reached Yesterday</a:t>
            </a:r>
          </a:p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effectLst/>
              </a:rPr>
              <a:t> Adults 18+ Democrats</a:t>
            </a:r>
            <a:endParaRPr lang="en-US" sz="1600" dirty="0">
              <a:effectLst/>
            </a:endParaRPr>
          </a:p>
        </c:rich>
      </c:tx>
      <c:layout>
        <c:manualLayout>
          <c:xMode val="edge"/>
          <c:yMode val="edge"/>
          <c:x val="0.65182706328375628"/>
          <c:y val="0.7040065009568651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4409386326709157"/>
          <c:y val="5.0622678033064139E-2"/>
          <c:w val="0.64875033477958122"/>
          <c:h val="0.946479639364262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F844-43B5-AB96-45E01FA43E5B}"/>
              </c:ext>
            </c:extLst>
          </c:dPt>
          <c:dPt>
            <c:idx val="1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F844-43B5-AB96-45E01FA43E5B}"/>
              </c:ext>
            </c:extLst>
          </c:dPt>
          <c:dPt>
            <c:idx val="2"/>
            <c:invertIfNegative val="0"/>
            <c:bubble3D val="0"/>
            <c:spPr>
              <a:solidFill>
                <a:srgbClr val="84F05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F844-43B5-AB96-45E01FA43E5B}"/>
              </c:ext>
            </c:extLst>
          </c:dPt>
          <c:dPt>
            <c:idx val="3"/>
            <c:invertIfNegative val="0"/>
            <c:bubble3D val="0"/>
            <c:spPr>
              <a:solidFill>
                <a:srgbClr val="0590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F844-43B5-AB96-45E01FA43E5B}"/>
              </c:ext>
            </c:extLst>
          </c:dPt>
          <c:dPt>
            <c:idx val="4"/>
            <c:invertIfNegative val="0"/>
            <c:bubble3D val="0"/>
            <c:spPr>
              <a:solidFill>
                <a:srgbClr val="FF05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F844-43B5-AB96-45E01FA43E5B}"/>
              </c:ext>
            </c:extLst>
          </c:dPt>
          <c:dPt>
            <c:idx val="5"/>
            <c:invertIfNegative val="0"/>
            <c:bubble3D val="0"/>
            <c:spPr>
              <a:solidFill>
                <a:srgbClr val="78787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F844-43B5-AB96-45E01FA43E5B}"/>
              </c:ext>
            </c:extLst>
          </c:dPt>
          <c:dPt>
            <c:idx val="6"/>
            <c:invertIfNegative val="0"/>
            <c:bubble3D val="0"/>
            <c:spPr>
              <a:solidFill>
                <a:srgbClr val="6F05D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F844-43B5-AB96-45E01FA43E5B}"/>
              </c:ext>
            </c:extLst>
          </c:dPt>
          <c:dPt>
            <c:idx val="7"/>
            <c:invertIfNegative val="0"/>
            <c:bubble3D val="0"/>
            <c:spPr>
              <a:solidFill>
                <a:srgbClr val="C5E0B4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F-F844-43B5-AB96-45E01FA43E5B}"/>
              </c:ext>
            </c:extLst>
          </c:dPt>
          <c:dPt>
            <c:idx val="8"/>
            <c:invertIfNegative val="0"/>
            <c:bubble3D val="0"/>
            <c:spPr>
              <a:solidFill>
                <a:srgbClr val="FFA4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1-F844-43B5-AB96-45E01FA43E5B}"/>
              </c:ext>
            </c:extLst>
          </c:dPt>
          <c:dPt>
            <c:idx val="9"/>
            <c:invertIfNegative val="0"/>
            <c:bubble3D val="0"/>
            <c:spPr>
              <a:solidFill>
                <a:srgbClr val="F5AD9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3-F844-43B5-AB96-45E01FA43E5B}"/>
              </c:ext>
            </c:extLst>
          </c:dPt>
          <c:dPt>
            <c:idx val="10"/>
            <c:invertIfNegative val="0"/>
            <c:bubble3D val="0"/>
            <c:spPr>
              <a:solidFill>
                <a:srgbClr val="67A1A1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5-F844-43B5-AB96-45E01FA43E5B}"/>
              </c:ext>
            </c:extLst>
          </c:dPt>
          <c:dPt>
            <c:idx val="11"/>
            <c:invertIfNegative val="0"/>
            <c:bubble3D val="0"/>
            <c:spPr>
              <a:solidFill>
                <a:srgbClr val="B539B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7-F844-43B5-AB96-45E01FA43E5B}"/>
              </c:ext>
            </c:extLst>
          </c:dPt>
          <c:dPt>
            <c:idx val="12"/>
            <c:invertIfNegative val="0"/>
            <c:bubble3D val="0"/>
            <c:spPr>
              <a:solidFill>
                <a:srgbClr val="FF6600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9-F844-43B5-AB96-45E01FA43E5B}"/>
              </c:ext>
            </c:extLst>
          </c:dPt>
          <c:dPt>
            <c:idx val="13"/>
            <c:invertIfNegative val="0"/>
            <c:bubble3D val="0"/>
            <c:spPr>
              <a:solidFill>
                <a:srgbClr val="B2E5FC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B-F844-43B5-AB96-45E01FA43E5B}"/>
              </c:ext>
            </c:extLst>
          </c:dPt>
          <c:dPt>
            <c:idx val="14"/>
            <c:invertIfNegative val="0"/>
            <c:bubble3D val="0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D-F844-43B5-AB96-45E01FA43E5B}"/>
              </c:ext>
            </c:extLst>
          </c:dPt>
          <c:dPt>
            <c:idx val="15"/>
            <c:invertIfNegative val="0"/>
            <c:bubble3D val="0"/>
            <c:spPr>
              <a:solidFill>
                <a:srgbClr val="FFFF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F-F844-43B5-AB96-45E01FA43E5B}"/>
              </c:ext>
            </c:extLst>
          </c:dPt>
          <c:dPt>
            <c:idx val="16"/>
            <c:invertIfNegative val="0"/>
            <c:bubble3D val="0"/>
            <c:spPr>
              <a:solidFill>
                <a:srgbClr val="D3D3D3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21-F844-43B5-AB96-45E01FA43E5B}"/>
              </c:ext>
            </c:extLst>
          </c:dPt>
          <c:dPt>
            <c:idx val="17"/>
            <c:invertIfNegative val="0"/>
            <c:bubble3D val="0"/>
            <c:spPr>
              <a:solidFill>
                <a:srgbClr val="9999F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23-F844-43B5-AB96-45E01FA43E5B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Television (Broadcast/Cable)</c:v>
                </c:pt>
                <c:pt idx="1">
                  <c:v>Broadcast TV</c:v>
                </c:pt>
                <c:pt idx="2">
                  <c:v>Email</c:v>
                </c:pt>
                <c:pt idx="3">
                  <c:v>Online Search</c:v>
                </c:pt>
                <c:pt idx="4">
                  <c:v>Social Media</c:v>
                </c:pt>
                <c:pt idx="5">
                  <c:v>Cable TV</c:v>
                </c:pt>
                <c:pt idx="6">
                  <c:v>Other Internet Use</c:v>
                </c:pt>
                <c:pt idx="7">
                  <c:v>TV Streaming Video on a TV Set</c:v>
                </c:pt>
                <c:pt idx="8">
                  <c:v>Radio</c:v>
                </c:pt>
                <c:pt idx="9">
                  <c:v>TV Program or Movie Using Streaming Video</c:v>
                </c:pt>
                <c:pt idx="10">
                  <c:v>Other Streaming Video</c:v>
                </c:pt>
                <c:pt idx="11">
                  <c:v>Streaming radio</c:v>
                </c:pt>
                <c:pt idx="12">
                  <c:v>Newspapers</c:v>
                </c:pt>
                <c:pt idx="13">
                  <c:v>Local broadcast TV station web/apps</c:v>
                </c:pt>
                <c:pt idx="14">
                  <c:v>Digital newspaper/magazine</c:v>
                </c:pt>
                <c:pt idx="15">
                  <c:v>Magazines</c:v>
                </c:pt>
                <c:pt idx="16">
                  <c:v>Cable TV news web/apps</c:v>
                </c:pt>
                <c:pt idx="17">
                  <c:v>Natn'l broadcast TV network news web/apps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8"/>
                <c:pt idx="0">
                  <c:v>0.89400000000000002</c:v>
                </c:pt>
                <c:pt idx="1">
                  <c:v>0.85799999999999998</c:v>
                </c:pt>
                <c:pt idx="2">
                  <c:v>0.82</c:v>
                </c:pt>
                <c:pt idx="3">
                  <c:v>0.67</c:v>
                </c:pt>
                <c:pt idx="4">
                  <c:v>0.67</c:v>
                </c:pt>
                <c:pt idx="5">
                  <c:v>0.67</c:v>
                </c:pt>
                <c:pt idx="6">
                  <c:v>0.55000000000000004</c:v>
                </c:pt>
                <c:pt idx="7">
                  <c:v>0.55000000000000004</c:v>
                </c:pt>
                <c:pt idx="8">
                  <c:v>0.54</c:v>
                </c:pt>
                <c:pt idx="9">
                  <c:v>0.47</c:v>
                </c:pt>
                <c:pt idx="10">
                  <c:v>0.44</c:v>
                </c:pt>
                <c:pt idx="11">
                  <c:v>0.34</c:v>
                </c:pt>
                <c:pt idx="12">
                  <c:v>0.34</c:v>
                </c:pt>
                <c:pt idx="13">
                  <c:v>0.31</c:v>
                </c:pt>
                <c:pt idx="14">
                  <c:v>0.3</c:v>
                </c:pt>
                <c:pt idx="15">
                  <c:v>0.28000000000000003</c:v>
                </c:pt>
                <c:pt idx="16">
                  <c:v>0.27</c:v>
                </c:pt>
                <c:pt idx="17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F844-43B5-AB96-45E01FA43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694514264"/>
        <c:axId val="694509952"/>
      </c:barChart>
      <c:catAx>
        <c:axId val="694514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4509952"/>
        <c:crosses val="autoZero"/>
        <c:auto val="1"/>
        <c:lblAlgn val="ctr"/>
        <c:lblOffset val="100"/>
        <c:noMultiLvlLbl val="0"/>
      </c:catAx>
      <c:valAx>
        <c:axId val="69450995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one"/>
        <c:crossAx val="694514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218373521081596"/>
          <c:y val="2.566295923123757E-2"/>
          <c:w val="0.46346278749054676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C04-4E9E-B911-EC77E6812222}"/>
              </c:ext>
            </c:extLst>
          </c:dPt>
          <c:dPt>
            <c:idx val="1"/>
            <c:invertIfNegative val="0"/>
            <c:bubble3D val="0"/>
            <c:spPr>
              <a:solidFill>
                <a:srgbClr val="9F5FC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C04-4E9E-B911-EC77E6812222}"/>
              </c:ext>
            </c:extLst>
          </c:dPt>
          <c:dPt>
            <c:idx val="2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C04-4E9E-B911-EC77E6812222}"/>
              </c:ext>
            </c:extLst>
          </c:dPt>
          <c:dPt>
            <c:idx val="3"/>
            <c:invertIfNegative val="0"/>
            <c:bubble3D val="0"/>
            <c:spPr>
              <a:solidFill>
                <a:srgbClr val="B8B4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C04-4E9E-B911-EC77E6812222}"/>
              </c:ext>
            </c:extLst>
          </c:dPt>
          <c:dPt>
            <c:idx val="4"/>
            <c:invertIfNegative val="0"/>
            <c:bubble3D val="0"/>
            <c:spPr>
              <a:solidFill>
                <a:srgbClr val="B2E5F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C04-4E9E-B911-EC77E6812222}"/>
              </c:ext>
            </c:extLst>
          </c:dPt>
          <c:dPt>
            <c:idx val="5"/>
            <c:invertIfNegative val="0"/>
            <c:bubble3D val="0"/>
            <c:spPr>
              <a:solidFill>
                <a:srgbClr val="B25E3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C04-4E9E-B911-EC77E6812222}"/>
              </c:ext>
            </c:extLst>
          </c:dPt>
          <c:dPt>
            <c:idx val="6"/>
            <c:invertIfNegative val="0"/>
            <c:bubble3D val="0"/>
            <c:spPr>
              <a:solidFill>
                <a:srgbClr val="D3D3D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C04-4E9E-B911-EC77E6812222}"/>
              </c:ext>
            </c:extLst>
          </c:dPt>
          <c:dPt>
            <c:idx val="7"/>
            <c:invertIfNegative val="0"/>
            <c:bubble3D val="0"/>
            <c:spPr>
              <a:solidFill>
                <a:srgbClr val="9999F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1E3A-4CA4-972F-82BD5D4206DB}"/>
              </c:ext>
            </c:extLst>
          </c:dPt>
          <c:dPt>
            <c:idx val="8"/>
            <c:invertIfNegative val="0"/>
            <c:bubble3D val="0"/>
            <c:spPr>
              <a:solidFill>
                <a:srgbClr val="FF66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1E3A-4CA4-972F-82BD5D4206DB}"/>
              </c:ext>
            </c:extLst>
          </c:dPt>
          <c:dPt>
            <c:idx val="9"/>
            <c:invertIfNegative val="0"/>
            <c:bubble3D val="0"/>
            <c:spPr>
              <a:solidFill>
                <a:srgbClr val="FFA4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0A39-4422-BF20-D5BC8D8DC45D}"/>
              </c:ext>
            </c:extLst>
          </c:dPt>
          <c:dPt>
            <c:idx val="10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0A39-4422-BF20-D5BC8D8DC45D}"/>
              </c:ext>
            </c:extLst>
          </c:dPt>
          <c:dPt>
            <c:idx val="11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1E3A-4CA4-972F-82BD5D4206DB}"/>
              </c:ext>
            </c:extLst>
          </c:dPt>
          <c:dPt>
            <c:idx val="12"/>
            <c:invertIfNegative val="0"/>
            <c:bubble3D val="0"/>
            <c:spPr>
              <a:solidFill>
                <a:srgbClr val="54823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0A39-4422-BF20-D5BC8D8DC45D}"/>
              </c:ext>
            </c:extLst>
          </c:dPt>
          <c:dPt>
            <c:idx val="13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1E3A-4CA4-972F-82BD5D4206DB}"/>
              </c:ext>
            </c:extLst>
          </c:dPt>
          <c:dPt>
            <c:idx val="14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0A39-4422-BF20-D5BC8D8DC45D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Social media</c:v>
                </c:pt>
                <c:pt idx="1">
                  <c:v>All other Internet news web/apps</c:v>
                </c:pt>
                <c:pt idx="2">
                  <c:v>Radio station web/apps</c:v>
                </c:pt>
                <c:pt idx="3">
                  <c:v>Local/Natn'l magazines web/apps</c:v>
                </c:pt>
                <c:pt idx="4">
                  <c:v>Local broadcast TV news web/apps</c:v>
                </c:pt>
                <c:pt idx="5">
                  <c:v>Local/Natn'l newspapers web/apps</c:v>
                </c:pt>
                <c:pt idx="6">
                  <c:v>Cable TV news web/apps</c:v>
                </c:pt>
                <c:pt idx="7">
                  <c:v>Natn'l broadcast network TV news web/apps</c:v>
                </c:pt>
                <c:pt idx="8">
                  <c:v>Natn'l newspapers</c:v>
                </c:pt>
                <c:pt idx="9">
                  <c:v>Radio</c:v>
                </c:pt>
                <c:pt idx="10">
                  <c:v>Cable TV news</c:v>
                </c:pt>
                <c:pt idx="11">
                  <c:v>Public TV news</c:v>
                </c:pt>
                <c:pt idx="12">
                  <c:v>Local Newspapers</c:v>
                </c:pt>
                <c:pt idx="13">
                  <c:v>Natn'l broadcast network TV news</c:v>
                </c:pt>
                <c:pt idx="14">
                  <c:v>Local broadcast TV news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0.51958815000000003</c:v>
                </c:pt>
                <c:pt idx="1">
                  <c:v>0.53927873000000004</c:v>
                </c:pt>
                <c:pt idx="2">
                  <c:v>0.58351425000000001</c:v>
                </c:pt>
                <c:pt idx="3" formatCode="0%">
                  <c:v>0.60072645000000002</c:v>
                </c:pt>
                <c:pt idx="4" formatCode="0%">
                  <c:v>0.61179386000000002</c:v>
                </c:pt>
                <c:pt idx="5" formatCode="0%">
                  <c:v>0.61301599000000007</c:v>
                </c:pt>
                <c:pt idx="6" formatCode="0%">
                  <c:v>0.66336214000000004</c:v>
                </c:pt>
                <c:pt idx="7" formatCode="0%">
                  <c:v>0.69164175000000006</c:v>
                </c:pt>
                <c:pt idx="8" formatCode="0%">
                  <c:v>0.69289801000000006</c:v>
                </c:pt>
                <c:pt idx="9">
                  <c:v>0.76042220999999999</c:v>
                </c:pt>
                <c:pt idx="10">
                  <c:v>0.77519015000000002</c:v>
                </c:pt>
                <c:pt idx="11" formatCode="0%">
                  <c:v>0.82064779999999993</c:v>
                </c:pt>
                <c:pt idx="12">
                  <c:v>0.82923681999999999</c:v>
                </c:pt>
                <c:pt idx="13" formatCode="0%">
                  <c:v>0.85259377999999997</c:v>
                </c:pt>
                <c:pt idx="14">
                  <c:v>0.87347235000000001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C04-4E9E-B911-EC77E6812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706131664"/>
        <c:axId val="706121080"/>
      </c:barChart>
      <c:catAx>
        <c:axId val="706131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121080"/>
        <c:crosses val="autoZero"/>
        <c:auto val="1"/>
        <c:lblAlgn val="ctr"/>
        <c:lblOffset val="100"/>
        <c:noMultiLvlLbl val="0"/>
      </c:catAx>
      <c:valAx>
        <c:axId val="706121080"/>
        <c:scaling>
          <c:orientation val="minMax"/>
          <c:max val="1.1000000000000001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70613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39031985408603"/>
          <c:y val="1.8332958332266322E-2"/>
          <c:w val="0.46346278749054676"/>
          <c:h val="0.963334083335467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C04-4E9E-B911-EC77E6812222}"/>
              </c:ext>
            </c:extLst>
          </c:dPt>
          <c:dPt>
            <c:idx val="1"/>
            <c:invertIfNegative val="0"/>
            <c:bubble3D val="0"/>
            <c:spPr>
              <a:solidFill>
                <a:srgbClr val="9F5FC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C04-4E9E-B911-EC77E6812222}"/>
              </c:ext>
            </c:extLst>
          </c:dPt>
          <c:dPt>
            <c:idx val="2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C04-4E9E-B911-EC77E6812222}"/>
              </c:ext>
            </c:extLst>
          </c:dPt>
          <c:dPt>
            <c:idx val="3"/>
            <c:invertIfNegative val="0"/>
            <c:bubble3D val="0"/>
            <c:spPr>
              <a:solidFill>
                <a:srgbClr val="D3D3D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C04-4E9E-B911-EC77E6812222}"/>
              </c:ext>
            </c:extLst>
          </c:dPt>
          <c:dPt>
            <c:idx val="6"/>
            <c:invertIfNegative val="0"/>
            <c:bubble3D val="0"/>
            <c:spPr>
              <a:solidFill>
                <a:srgbClr val="B25E3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C04-4E9E-B911-EC77E6812222}"/>
              </c:ext>
            </c:extLst>
          </c:dPt>
          <c:dPt>
            <c:idx val="7"/>
            <c:invertIfNegative val="0"/>
            <c:bubble3D val="0"/>
            <c:spPr>
              <a:solidFill>
                <a:srgbClr val="B2E5F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9756-4F71-B073-D1686CD603BE}"/>
              </c:ext>
            </c:extLst>
          </c:dPt>
          <c:dPt>
            <c:idx val="8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93AE-413C-82FD-41FCBF04B535}"/>
              </c:ext>
            </c:extLst>
          </c:dPt>
          <c:dPt>
            <c:idx val="9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93AE-413C-82FD-41FCBF04B535}"/>
              </c:ext>
            </c:extLst>
          </c:dPt>
          <c:dPt>
            <c:idx val="10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93AE-413C-82FD-41FCBF04B535}"/>
              </c:ext>
            </c:extLst>
          </c:dPt>
          <c:dPt>
            <c:idx val="11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93AE-413C-82FD-41FCBF04B535}"/>
              </c:ext>
            </c:extLst>
          </c:dPt>
          <c:dPt>
            <c:idx val="12"/>
            <c:invertIfNegative val="0"/>
            <c:bubble3D val="0"/>
            <c:spPr>
              <a:solidFill>
                <a:srgbClr val="FF66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9756-4F71-B073-D1686CD603BE}"/>
              </c:ext>
            </c:extLst>
          </c:dPt>
          <c:dPt>
            <c:idx val="13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93AE-413C-82FD-41FCBF04B535}"/>
              </c:ext>
            </c:extLst>
          </c:dPt>
          <c:dPt>
            <c:idx val="14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9756-4F71-B073-D1686CD603BE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Social media</c:v>
                </c:pt>
                <c:pt idx="1">
                  <c:v>All other Internet news web/apps</c:v>
                </c:pt>
                <c:pt idx="2">
                  <c:v>Radio station web/apps</c:v>
                </c:pt>
                <c:pt idx="3">
                  <c:v>Cable TV news web/apps</c:v>
                </c:pt>
                <c:pt idx="4">
                  <c:v>Local/Natn'l magazines web/apps</c:v>
                </c:pt>
                <c:pt idx="5">
                  <c:v>Natn'l broadcast network TV news web/apps</c:v>
                </c:pt>
                <c:pt idx="6">
                  <c:v>Local/Natn'l newspapers web/apps</c:v>
                </c:pt>
                <c:pt idx="7">
                  <c:v>Local broadcast TV news web/apps</c:v>
                </c:pt>
                <c:pt idx="8">
                  <c:v>Cable news</c:v>
                </c:pt>
                <c:pt idx="9">
                  <c:v>Radio stations</c:v>
                </c:pt>
                <c:pt idx="10">
                  <c:v>Local Newspapers</c:v>
                </c:pt>
                <c:pt idx="11">
                  <c:v>Natn'l broadcast 
network TV news</c:v>
                </c:pt>
                <c:pt idx="12">
                  <c:v>Natn'l newspapers</c:v>
                </c:pt>
                <c:pt idx="13">
                  <c:v>Local broadcast TV news</c:v>
                </c:pt>
                <c:pt idx="14">
                  <c:v>Public TV news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0.32586651999999999</c:v>
                </c:pt>
                <c:pt idx="1">
                  <c:v>0.42844086999999997</c:v>
                </c:pt>
                <c:pt idx="2">
                  <c:v>0.62669343</c:v>
                </c:pt>
                <c:pt idx="3">
                  <c:v>0.63467129999999994</c:v>
                </c:pt>
                <c:pt idx="4" formatCode="0%">
                  <c:v>0.68</c:v>
                </c:pt>
                <c:pt idx="5">
                  <c:v>0.71452459999999995</c:v>
                </c:pt>
                <c:pt idx="6">
                  <c:v>0.72750633999999992</c:v>
                </c:pt>
                <c:pt idx="7">
                  <c:v>0.73478949999999998</c:v>
                </c:pt>
                <c:pt idx="8">
                  <c:v>0.74348345999999998</c:v>
                </c:pt>
                <c:pt idx="9">
                  <c:v>0.76888884000000002</c:v>
                </c:pt>
                <c:pt idx="10">
                  <c:v>0.84108783999999992</c:v>
                </c:pt>
                <c:pt idx="11">
                  <c:v>0.85240168000000005</c:v>
                </c:pt>
                <c:pt idx="12">
                  <c:v>0.85331631000000008</c:v>
                </c:pt>
                <c:pt idx="13">
                  <c:v>0.86877763000000008</c:v>
                </c:pt>
                <c:pt idx="14">
                  <c:v>0.88250730000000011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C04-4E9E-B911-EC77E6812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694526024"/>
        <c:axId val="694526416"/>
      </c:barChart>
      <c:catAx>
        <c:axId val="694526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4526416"/>
        <c:crosses val="autoZero"/>
        <c:auto val="1"/>
        <c:lblAlgn val="ctr"/>
        <c:lblOffset val="100"/>
        <c:noMultiLvlLbl val="0"/>
      </c:catAx>
      <c:valAx>
        <c:axId val="694526416"/>
        <c:scaling>
          <c:orientation val="minMax"/>
          <c:max val="1.1000000000000001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694526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39031985408603"/>
          <c:y val="2.2088706587352937E-2"/>
          <c:w val="0.46628764624760893"/>
          <c:h val="0.970867632648446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807-4028-B49F-A8C4D5A3A118}"/>
              </c:ext>
            </c:extLst>
          </c:dPt>
          <c:dPt>
            <c:idx val="1"/>
            <c:invertIfNegative val="0"/>
            <c:bubble3D val="0"/>
            <c:spPr>
              <a:solidFill>
                <a:srgbClr val="9F5FC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807-4028-B49F-A8C4D5A3A118}"/>
              </c:ext>
            </c:extLst>
          </c:dPt>
          <c:dPt>
            <c:idx val="2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807-4028-B49F-A8C4D5A3A118}"/>
              </c:ext>
            </c:extLst>
          </c:dPt>
          <c:dPt>
            <c:idx val="4"/>
            <c:invertIfNegative val="0"/>
            <c:bubble3D val="0"/>
            <c:spPr>
              <a:solidFill>
                <a:srgbClr val="D3D3D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807-4028-B49F-A8C4D5A3A118}"/>
              </c:ext>
            </c:extLst>
          </c:dPt>
          <c:dPt>
            <c:idx val="5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807-4028-B49F-A8C4D5A3A118}"/>
              </c:ext>
            </c:extLst>
          </c:dPt>
          <c:dPt>
            <c:idx val="6"/>
            <c:invertIfNegative val="0"/>
            <c:bubble3D val="0"/>
            <c:spPr>
              <a:solidFill>
                <a:srgbClr val="B25E3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807-4028-B49F-A8C4D5A3A118}"/>
              </c:ext>
            </c:extLst>
          </c:dPt>
          <c:dPt>
            <c:idx val="8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8F6F-4113-A6F7-5F59E2A51618}"/>
              </c:ext>
            </c:extLst>
          </c:dPt>
          <c:dPt>
            <c:idx val="9"/>
            <c:invertIfNegative val="0"/>
            <c:bubble3D val="0"/>
            <c:spPr>
              <a:solidFill>
                <a:srgbClr val="FF66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AEA-4B89-967E-BA6D191DABC8}"/>
              </c:ext>
            </c:extLst>
          </c:dPt>
          <c:dPt>
            <c:idx val="10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8F6F-4113-A6F7-5F59E2A51618}"/>
              </c:ext>
            </c:extLst>
          </c:dPt>
          <c:dPt>
            <c:idx val="11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8F6F-4113-A6F7-5F59E2A51618}"/>
              </c:ext>
            </c:extLst>
          </c:dPt>
          <c:dPt>
            <c:idx val="12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4AEA-4B89-967E-BA6D191DABC8}"/>
              </c:ext>
            </c:extLst>
          </c:dPt>
          <c:dPt>
            <c:idx val="13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8F6F-4113-A6F7-5F59E2A51618}"/>
              </c:ext>
            </c:extLst>
          </c:dPt>
          <c:dPt>
            <c:idx val="14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8F6F-4113-A6F7-5F59E2A51618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Social media</c:v>
                </c:pt>
                <c:pt idx="1">
                  <c:v>All other Internet news web/apps</c:v>
                </c:pt>
                <c:pt idx="2">
                  <c:v>Radio station web/apps</c:v>
                </c:pt>
                <c:pt idx="3">
                  <c:v>Local/Natn'l magazines web/apps</c:v>
                </c:pt>
                <c:pt idx="4">
                  <c:v>Cable TV news web/apps</c:v>
                </c:pt>
                <c:pt idx="5">
                  <c:v>Natn'l broadcast network TV news web/apps</c:v>
                </c:pt>
                <c:pt idx="6">
                  <c:v>Local/Natn'l newspapers web/apps</c:v>
                </c:pt>
                <c:pt idx="7">
                  <c:v>Local broadcast TV news web/apps</c:v>
                </c:pt>
                <c:pt idx="8">
                  <c:v>Cable TV news</c:v>
                </c:pt>
                <c:pt idx="9">
                  <c:v>Natn'l newspapers</c:v>
                </c:pt>
                <c:pt idx="10">
                  <c:v>Radio stations</c:v>
                </c:pt>
                <c:pt idx="11">
                  <c:v>Local Newspapers</c:v>
                </c:pt>
                <c:pt idx="12">
                  <c:v>Public TV news</c:v>
                </c:pt>
                <c:pt idx="13">
                  <c:v>Natn'l broadcast 
network TV news</c:v>
                </c:pt>
                <c:pt idx="14">
                  <c:v>Local broadcast 
TV news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0.34565685999999995</c:v>
                </c:pt>
                <c:pt idx="1">
                  <c:v>0.46016354999999998</c:v>
                </c:pt>
                <c:pt idx="2">
                  <c:v>0.55953410999999997</c:v>
                </c:pt>
                <c:pt idx="3" formatCode="0%">
                  <c:v>0.6</c:v>
                </c:pt>
                <c:pt idx="4">
                  <c:v>0.61117374000000002</c:v>
                </c:pt>
                <c:pt idx="5">
                  <c:v>0.65613301000000002</c:v>
                </c:pt>
                <c:pt idx="6">
                  <c:v>0.65726457000000005</c:v>
                </c:pt>
                <c:pt idx="7">
                  <c:v>0.68527051999999999</c:v>
                </c:pt>
                <c:pt idx="8">
                  <c:v>0.69569810999999993</c:v>
                </c:pt>
                <c:pt idx="9">
                  <c:v>0.74404398000000005</c:v>
                </c:pt>
                <c:pt idx="10">
                  <c:v>0.75600310999999998</c:v>
                </c:pt>
                <c:pt idx="11">
                  <c:v>0.81302702999999998</c:v>
                </c:pt>
                <c:pt idx="12">
                  <c:v>0.82531387</c:v>
                </c:pt>
                <c:pt idx="13">
                  <c:v>0.83591758999999999</c:v>
                </c:pt>
                <c:pt idx="14">
                  <c:v>0.86749662000000005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807-4028-B49F-A8C4D5A3A1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694498584"/>
        <c:axId val="694497016"/>
      </c:barChart>
      <c:catAx>
        <c:axId val="694498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4497016"/>
        <c:crosses val="autoZero"/>
        <c:auto val="1"/>
        <c:lblAlgn val="ctr"/>
        <c:lblOffset val="100"/>
        <c:noMultiLvlLbl val="0"/>
      </c:catAx>
      <c:valAx>
        <c:axId val="694497016"/>
        <c:scaling>
          <c:orientation val="minMax"/>
          <c:max val="1.1000000000000001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694498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893076472237089"/>
          <c:y val="2.3194350189176274E-2"/>
          <c:w val="0.46174718626273403"/>
          <c:h val="0.954928010361490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FC-40D5-BA7D-44D738336063}"/>
              </c:ext>
            </c:extLst>
          </c:dPt>
          <c:dPt>
            <c:idx val="1"/>
            <c:invertIfNegative val="0"/>
            <c:bubble3D val="0"/>
            <c:spPr>
              <a:solidFill>
                <a:srgbClr val="9F5FC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DFC-40D5-BA7D-44D738336063}"/>
              </c:ext>
            </c:extLst>
          </c:dPt>
          <c:dPt>
            <c:idx val="2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DFC-40D5-BA7D-44D738336063}"/>
              </c:ext>
            </c:extLst>
          </c:dPt>
          <c:dPt>
            <c:idx val="4"/>
            <c:invertIfNegative val="0"/>
            <c:bubble3D val="0"/>
            <c:spPr>
              <a:solidFill>
                <a:srgbClr val="D3D3D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DFC-40D5-BA7D-44D738336063}"/>
              </c:ext>
            </c:extLst>
          </c:dPt>
          <c:dPt>
            <c:idx val="5"/>
            <c:invertIfNegative val="0"/>
            <c:bubble3D val="0"/>
            <c:spPr>
              <a:solidFill>
                <a:srgbClr val="B25E3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DFC-40D5-BA7D-44D738336063}"/>
              </c:ext>
            </c:extLst>
          </c:dPt>
          <c:dPt>
            <c:idx val="6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DFC-40D5-BA7D-44D738336063}"/>
              </c:ext>
            </c:extLst>
          </c:dPt>
          <c:dPt>
            <c:idx val="7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02B-44D3-B3F9-7001901D32C2}"/>
              </c:ext>
            </c:extLst>
          </c:dPt>
          <c:dPt>
            <c:idx val="8"/>
            <c:invertIfNegative val="0"/>
            <c:bubble3D val="0"/>
            <c:spPr>
              <a:solidFill>
                <a:srgbClr val="B25E3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C7D-4027-BD6A-2D014094F57E}"/>
              </c:ext>
            </c:extLst>
          </c:dPt>
          <c:dPt>
            <c:idx val="9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B02B-44D3-B3F9-7001901D32C2}"/>
              </c:ext>
            </c:extLst>
          </c:dPt>
          <c:dPt>
            <c:idx val="10"/>
            <c:invertIfNegative val="0"/>
            <c:bubble3D val="0"/>
            <c:spPr>
              <a:solidFill>
                <a:srgbClr val="9999F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2C7D-4027-BD6A-2D014094F57E}"/>
              </c:ext>
            </c:extLst>
          </c:dPt>
          <c:dPt>
            <c:idx val="11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B02B-44D3-B3F9-7001901D32C2}"/>
              </c:ext>
            </c:extLst>
          </c:dPt>
          <c:dPt>
            <c:idx val="12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C7D-4027-BD6A-2D014094F57E}"/>
              </c:ext>
            </c:extLst>
          </c:dPt>
          <c:dPt>
            <c:idx val="13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B02B-44D3-B3F9-7001901D32C2}"/>
              </c:ext>
            </c:extLst>
          </c:dPt>
          <c:dPt>
            <c:idx val="14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B02B-44D3-B3F9-7001901D32C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Social media</c:v>
                </c:pt>
                <c:pt idx="1">
                  <c:v>All other Internet news web/apps</c:v>
                </c:pt>
                <c:pt idx="2">
                  <c:v>Radio station web/apps</c:v>
                </c:pt>
                <c:pt idx="3">
                  <c:v>Local/Natn'l magazines web/apps</c:v>
                </c:pt>
                <c:pt idx="4">
                  <c:v>Cable TV news web/apps</c:v>
                </c:pt>
                <c:pt idx="5">
                  <c:v>Local/Natn'l newspapers web/apps</c:v>
                </c:pt>
                <c:pt idx="6">
                  <c:v>Local TV news web/apps</c:v>
                </c:pt>
                <c:pt idx="7">
                  <c:v>Radio stations</c:v>
                </c:pt>
                <c:pt idx="8">
                  <c:v>Natn'l newspapers</c:v>
                </c:pt>
                <c:pt idx="9">
                  <c:v>Cable TV news</c:v>
                </c:pt>
                <c:pt idx="10">
                  <c:v>Natn'l broadcast network TV news web/apps</c:v>
                </c:pt>
                <c:pt idx="11">
                  <c:v>Local Newspapers</c:v>
                </c:pt>
                <c:pt idx="12">
                  <c:v>Public TV news</c:v>
                </c:pt>
                <c:pt idx="13">
                  <c:v>Local broadcast TV news</c:v>
                </c:pt>
                <c:pt idx="14">
                  <c:v>Natn'l broadcast network TV news web/apps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0.37721837000000003</c:v>
                </c:pt>
                <c:pt idx="1">
                  <c:v>0.53341452</c:v>
                </c:pt>
                <c:pt idx="2">
                  <c:v>0.63204134999999995</c:v>
                </c:pt>
                <c:pt idx="3" formatCode="0%">
                  <c:v>0.63</c:v>
                </c:pt>
                <c:pt idx="4">
                  <c:v>0.67256556000000001</c:v>
                </c:pt>
                <c:pt idx="5">
                  <c:v>0.69802738000000009</c:v>
                </c:pt>
                <c:pt idx="6">
                  <c:v>0.72571861000000004</c:v>
                </c:pt>
                <c:pt idx="7">
                  <c:v>0.74410055000000008</c:v>
                </c:pt>
                <c:pt idx="8">
                  <c:v>0.74705241</c:v>
                </c:pt>
                <c:pt idx="9">
                  <c:v>0.77418049999999994</c:v>
                </c:pt>
                <c:pt idx="10">
                  <c:v>0.77688659999999987</c:v>
                </c:pt>
                <c:pt idx="11">
                  <c:v>0.84623756999999999</c:v>
                </c:pt>
                <c:pt idx="12">
                  <c:v>0.87328073000000006</c:v>
                </c:pt>
                <c:pt idx="13">
                  <c:v>0.87985679000000006</c:v>
                </c:pt>
                <c:pt idx="14">
                  <c:v>0.89069317999999997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DFC-40D5-BA7D-44D738336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607363808"/>
        <c:axId val="607374392"/>
      </c:barChart>
      <c:catAx>
        <c:axId val="607363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374392"/>
        <c:crosses val="autoZero"/>
        <c:auto val="1"/>
        <c:lblAlgn val="ctr"/>
        <c:lblOffset val="100"/>
        <c:noMultiLvlLbl val="0"/>
      </c:catAx>
      <c:valAx>
        <c:axId val="607374392"/>
        <c:scaling>
          <c:orientation val="minMax"/>
          <c:max val="1.1000000000000001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60736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4634304732527114E-3"/>
          <c:y val="3.2348133327564851E-2"/>
          <c:w val="0.97963310769621093"/>
          <c:h val="0.772377556928057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19050">
              <a:solidFill>
                <a:sysClr val="windowText" lastClr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4C4CFF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30A2-4EB1-B37D-CE317B57FBE1}"/>
              </c:ext>
            </c:extLst>
          </c:dPt>
          <c:dPt>
            <c:idx val="1"/>
            <c:invertIfNegative val="0"/>
            <c:bubble3D val="0"/>
            <c:spPr>
              <a:solidFill>
                <a:srgbClr val="1515A3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30A2-4EB1-B37D-CE317B57FBE1}"/>
              </c:ext>
            </c:extLst>
          </c:dPt>
          <c:dPt>
            <c:idx val="2"/>
            <c:invertIfNegative val="0"/>
            <c:bubble3D val="0"/>
            <c:spPr>
              <a:solidFill>
                <a:srgbClr val="CAFA96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30A2-4EB1-B37D-CE317B57FBE1}"/>
              </c:ext>
            </c:extLst>
          </c:dPt>
          <c:dPt>
            <c:idx val="3"/>
            <c:invertIfNegative val="0"/>
            <c:bubble3D val="0"/>
            <c:spPr>
              <a:solidFill>
                <a:srgbClr val="5C8C3C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30A2-4EB1-B37D-CE317B57FBE1}"/>
              </c:ext>
            </c:extLst>
          </c:dPt>
          <c:dPt>
            <c:idx val="4"/>
            <c:invertIfNegative val="0"/>
            <c:bubble3D val="0"/>
            <c:spPr>
              <a:solidFill>
                <a:srgbClr val="FF66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30A2-4EB1-B37D-CE317B57FBE1}"/>
              </c:ext>
            </c:extLst>
          </c:dPt>
          <c:dPt>
            <c:idx val="5"/>
            <c:invertIfNegative val="0"/>
            <c:bubble3D val="0"/>
            <c:spPr>
              <a:solidFill>
                <a:srgbClr val="FFA4FF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30A2-4EB1-B37D-CE317B57FBE1}"/>
              </c:ext>
            </c:extLst>
          </c:dPt>
          <c:dPt>
            <c:idx val="6"/>
            <c:invertIfNegative val="0"/>
            <c:bubble3D val="0"/>
            <c:spPr>
              <a:solidFill>
                <a:srgbClr val="787878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30A2-4EB1-B37D-CE317B57FBE1}"/>
              </c:ext>
            </c:extLst>
          </c:dPt>
          <c:dPt>
            <c:idx val="7"/>
            <c:invertIfNegative val="0"/>
            <c:bubble3D val="0"/>
            <c:spPr>
              <a:solidFill>
                <a:srgbClr val="B2E5FC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F-30A2-4EB1-B37D-CE317B57FBE1}"/>
              </c:ext>
            </c:extLst>
          </c:dPt>
          <c:dPt>
            <c:idx val="8"/>
            <c:invertIfNegative val="0"/>
            <c:bubble3D val="0"/>
            <c:spPr>
              <a:solidFill>
                <a:srgbClr val="BE6743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1-30A2-4EB1-B37D-CE317B57FBE1}"/>
              </c:ext>
            </c:extLst>
          </c:dPt>
          <c:dPt>
            <c:idx val="9"/>
            <c:invertIfNegative val="0"/>
            <c:bubble3D val="0"/>
            <c:spPr>
              <a:solidFill>
                <a:srgbClr val="9999F9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3-30A2-4EB1-B37D-CE317B57FBE1}"/>
              </c:ext>
            </c:extLst>
          </c:dPt>
          <c:dPt>
            <c:idx val="10"/>
            <c:invertIfNegative val="0"/>
            <c:bubble3D val="0"/>
            <c:spPr>
              <a:solidFill>
                <a:srgbClr val="D8D8D8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5-30A2-4EB1-B37D-CE317B57FBE1}"/>
              </c:ext>
            </c:extLst>
          </c:dPt>
          <c:dPt>
            <c:idx val="11"/>
            <c:invertIfNegative val="0"/>
            <c:bubble3D val="0"/>
            <c:spPr>
              <a:solidFill>
                <a:srgbClr val="B8B4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7-30A2-4EB1-B37D-CE317B57FBE1}"/>
              </c:ext>
            </c:extLst>
          </c:dPt>
          <c:dPt>
            <c:idx val="12"/>
            <c:invertIfNegative val="0"/>
            <c:bubble3D val="0"/>
            <c:spPr>
              <a:solidFill>
                <a:srgbClr val="F3057C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9-30A2-4EB1-B37D-CE317B57FBE1}"/>
              </c:ext>
            </c:extLst>
          </c:dPt>
          <c:dPt>
            <c:idx val="13"/>
            <c:invertIfNegative val="0"/>
            <c:bubble3D val="0"/>
            <c:spPr>
              <a:solidFill>
                <a:srgbClr val="9F5FCF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B-30A2-4EB1-B37D-CE317B57FBE1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D-30A2-4EB1-B37D-CE317B57FB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Local broadcast TV news</c:v>
                </c:pt>
                <c:pt idx="1">
                  <c:v>Natn'l broadcast network TV news</c:v>
                </c:pt>
                <c:pt idx="2">
                  <c:v>Public
TV news</c:v>
                </c:pt>
                <c:pt idx="3">
                  <c:v>Local newspapers</c:v>
                </c:pt>
                <c:pt idx="4">
                  <c:v>Natn'l newspapers</c:v>
                </c:pt>
                <c:pt idx="5">
                  <c:v>Radio 
stations</c:v>
                </c:pt>
                <c:pt idx="6">
                  <c:v>Cable
TV news</c:v>
                </c:pt>
                <c:pt idx="7">
                  <c:v>Local broadcast TV News web/apps</c:v>
                </c:pt>
                <c:pt idx="8">
                  <c:v>Local/Natn'l Newspaper Web/Apps</c:v>
                </c:pt>
                <c:pt idx="9">
                  <c:v>Natn'l broadcast TV news web/apps</c:v>
                </c:pt>
                <c:pt idx="10">
                  <c:v>Cable TV
news 
web/apps</c:v>
                </c:pt>
                <c:pt idx="11">
                  <c:v>Local/Natn'l magazine web/apps</c:v>
                </c:pt>
                <c:pt idx="12">
                  <c:v>Radio station web/apps</c:v>
                </c:pt>
                <c:pt idx="13">
                  <c:v>All other Internet news web/apps</c:v>
                </c:pt>
                <c:pt idx="14">
                  <c:v>Social media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0.89</c:v>
                </c:pt>
                <c:pt idx="1">
                  <c:v>0.88</c:v>
                </c:pt>
                <c:pt idx="2">
                  <c:v>0.87</c:v>
                </c:pt>
                <c:pt idx="3">
                  <c:v>0.86</c:v>
                </c:pt>
                <c:pt idx="4">
                  <c:v>0.84</c:v>
                </c:pt>
                <c:pt idx="5">
                  <c:v>0.77</c:v>
                </c:pt>
                <c:pt idx="6">
                  <c:v>0.74</c:v>
                </c:pt>
                <c:pt idx="7">
                  <c:v>0.72</c:v>
                </c:pt>
                <c:pt idx="8">
                  <c:v>0.72</c:v>
                </c:pt>
                <c:pt idx="9">
                  <c:v>0.72</c:v>
                </c:pt>
                <c:pt idx="10">
                  <c:v>0.65</c:v>
                </c:pt>
                <c:pt idx="11">
                  <c:v>0.65</c:v>
                </c:pt>
                <c:pt idx="12">
                  <c:v>0.61</c:v>
                </c:pt>
                <c:pt idx="13">
                  <c:v>0.47</c:v>
                </c:pt>
                <c:pt idx="14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30A2-4EB1-B37D-CE317B57FB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07364984"/>
        <c:axId val="607361064"/>
      </c:barChart>
      <c:catAx>
        <c:axId val="607364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361064"/>
        <c:crosses val="autoZero"/>
        <c:auto val="1"/>
        <c:lblAlgn val="ctr"/>
        <c:lblOffset val="100"/>
        <c:noMultiLvlLbl val="0"/>
      </c:catAx>
      <c:valAx>
        <c:axId val="6073610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607364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191407282143419E-4"/>
          <c:y val="0.12049611062887979"/>
          <c:w val="0.99053656952674629"/>
          <c:h val="0.706723641353301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19050">
              <a:solidFill>
                <a:sysClr val="windowText" lastClr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3636FF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1A0D-4E3B-9984-74AD52C29D80}"/>
              </c:ext>
            </c:extLst>
          </c:dPt>
          <c:dPt>
            <c:idx val="1"/>
            <c:invertIfNegative val="0"/>
            <c:bubble3D val="0"/>
            <c:spPr>
              <a:solidFill>
                <a:srgbClr val="959595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1A0D-4E3B-9984-74AD52C29D80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1A0D-4E3B-9984-74AD52C29D80}"/>
              </c:ext>
            </c:extLst>
          </c:dPt>
          <c:dPt>
            <c:idx val="3"/>
            <c:invertIfNegative val="0"/>
            <c:bubble3D val="0"/>
            <c:spPr>
              <a:solidFill>
                <a:srgbClr val="CAFA96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1A0D-4E3B-9984-74AD52C29D80}"/>
              </c:ext>
            </c:extLst>
          </c:dPt>
          <c:dPt>
            <c:idx val="4"/>
            <c:invertIfNegative val="0"/>
            <c:bubble3D val="0"/>
            <c:spPr>
              <a:solidFill>
                <a:srgbClr val="9F5FCF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1A0D-4E3B-9984-74AD52C29D80}"/>
              </c:ext>
            </c:extLst>
          </c:dPt>
          <c:dPt>
            <c:idx val="5"/>
            <c:invertIfNegative val="0"/>
            <c:bubble3D val="0"/>
            <c:spPr>
              <a:solidFill>
                <a:srgbClr val="FF66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1A0D-4E3B-9984-74AD52C29D80}"/>
              </c:ext>
            </c:extLst>
          </c:dPt>
          <c:dPt>
            <c:idx val="6"/>
            <c:invertIfNegative val="0"/>
            <c:bubble3D val="0"/>
            <c:spPr>
              <a:solidFill>
                <a:srgbClr val="FFA4FF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1A0D-4E3B-9984-74AD52C29D80}"/>
              </c:ext>
            </c:extLst>
          </c:dPt>
          <c:dPt>
            <c:idx val="7"/>
            <c:invertIfNegative val="0"/>
            <c:bubble3D val="0"/>
            <c:spPr>
              <a:solidFill>
                <a:srgbClr val="548235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F-1A0D-4E3B-9984-74AD52C29D80}"/>
              </c:ext>
            </c:extLst>
          </c:dPt>
          <c:dPt>
            <c:idx val="8"/>
            <c:invertIfNegative val="0"/>
            <c:bubble3D val="0"/>
            <c:spPr>
              <a:solidFill>
                <a:srgbClr val="B25E3C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1-1A0D-4E3B-9984-74AD52C29D80}"/>
              </c:ext>
            </c:extLst>
          </c:dPt>
          <c:dPt>
            <c:idx val="9"/>
            <c:invertIfNegative val="0"/>
            <c:bubble3D val="0"/>
            <c:spPr>
              <a:solidFill>
                <a:srgbClr val="B2E5FC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3-1A0D-4E3B-9984-74AD52C29D80}"/>
              </c:ext>
            </c:extLst>
          </c:dPt>
          <c:dPt>
            <c:idx val="10"/>
            <c:invertIfNegative val="0"/>
            <c:bubble3D val="0"/>
            <c:spPr>
              <a:solidFill>
                <a:srgbClr val="9999F9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5-1A0D-4E3B-9984-74AD52C29D80}"/>
              </c:ext>
            </c:extLst>
          </c:dPt>
          <c:dPt>
            <c:idx val="11"/>
            <c:invertIfNegative val="0"/>
            <c:bubble3D val="0"/>
            <c:spPr>
              <a:solidFill>
                <a:srgbClr val="D3D3D3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7-1A0D-4E3B-9984-74AD52C29D80}"/>
              </c:ext>
            </c:extLst>
          </c:dPt>
          <c:dPt>
            <c:idx val="12"/>
            <c:invertIfNegative val="0"/>
            <c:bubble3D val="0"/>
            <c:spPr>
              <a:solidFill>
                <a:srgbClr val="B8B4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9-1A0D-4E3B-9984-74AD52C29D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3"/>
                <c:pt idx="0">
                  <c:v>Broadcast
TV</c:v>
                </c:pt>
                <c:pt idx="1">
                  <c:v>Cable TV 
news</c:v>
                </c:pt>
                <c:pt idx="2">
                  <c:v>Social
media</c:v>
                </c:pt>
                <c:pt idx="3">
                  <c:v>Public TV
News</c:v>
                </c:pt>
                <c:pt idx="4">
                  <c:v>All other Internet web/apps</c:v>
                </c:pt>
                <c:pt idx="5">
                  <c:v>Natn'l newspapers</c:v>
                </c:pt>
                <c:pt idx="6">
                  <c:v>Radio
stations</c:v>
                </c:pt>
                <c:pt idx="7">
                  <c:v>Local newspapers</c:v>
                </c:pt>
                <c:pt idx="8">
                  <c:v>Local/Natn'l newspaper web/apps</c:v>
                </c:pt>
                <c:pt idx="9">
                  <c:v>Local
broadcast TV news
web/apps</c:v>
                </c:pt>
                <c:pt idx="10">
                  <c:v>Natn'l broadcast network TV news web/apps</c:v>
                </c:pt>
                <c:pt idx="11">
                  <c:v>Cable TV news web/apps</c:v>
                </c:pt>
                <c:pt idx="12">
                  <c:v>Local/Natn'l magazine web/apps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3"/>
                <c:pt idx="0">
                  <c:v>0.35</c:v>
                </c:pt>
                <c:pt idx="1">
                  <c:v>0.17</c:v>
                </c:pt>
                <c:pt idx="2">
                  <c:v>0.14000000000000001</c:v>
                </c:pt>
                <c:pt idx="3">
                  <c:v>0.04</c:v>
                </c:pt>
                <c:pt idx="4">
                  <c:v>0.04</c:v>
                </c:pt>
                <c:pt idx="5">
                  <c:v>0.04</c:v>
                </c:pt>
                <c:pt idx="6">
                  <c:v>0.03</c:v>
                </c:pt>
                <c:pt idx="7">
                  <c:v>0.03</c:v>
                </c:pt>
                <c:pt idx="8">
                  <c:v>0.03</c:v>
                </c:pt>
                <c:pt idx="9">
                  <c:v>0.02</c:v>
                </c:pt>
                <c:pt idx="10">
                  <c:v>0.02</c:v>
                </c:pt>
                <c:pt idx="11">
                  <c:v>0.01</c:v>
                </c:pt>
                <c:pt idx="1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1A0D-4E3B-9984-74AD52C29D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07368904"/>
        <c:axId val="607360672"/>
      </c:barChart>
      <c:catAx>
        <c:axId val="607368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360672"/>
        <c:crosses val="autoZero"/>
        <c:auto val="1"/>
        <c:lblAlgn val="ctr"/>
        <c:lblOffset val="0"/>
        <c:noMultiLvlLbl val="0"/>
      </c:catAx>
      <c:valAx>
        <c:axId val="6073606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607368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38674189664537"/>
          <c:y val="2.8451344636616045E-2"/>
          <c:w val="0.63530728636850686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B25E3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9A-4869-A6FC-2D0B8ED282C5}"/>
              </c:ext>
            </c:extLst>
          </c:dPt>
          <c:dPt>
            <c:idx val="1"/>
            <c:invertIfNegative val="0"/>
            <c:bubble3D val="0"/>
            <c:spPr>
              <a:solidFill>
                <a:srgbClr val="B2E5F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9A-4869-A6FC-2D0B8ED282C5}"/>
              </c:ext>
            </c:extLst>
          </c:dPt>
          <c:dPt>
            <c:idx val="2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9A-4869-A6FC-2D0B8ED282C5}"/>
              </c:ext>
            </c:extLst>
          </c:dPt>
          <c:dPt>
            <c:idx val="3"/>
            <c:invertIfNegative val="0"/>
            <c:bubble3D val="0"/>
            <c:spPr>
              <a:solidFill>
                <a:srgbClr val="9999F9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99A-4869-A6FC-2D0B8ED282C5}"/>
              </c:ext>
            </c:extLst>
          </c:dPt>
          <c:dPt>
            <c:idx val="4"/>
            <c:invertIfNegative val="0"/>
            <c:bubble3D val="0"/>
            <c:spPr>
              <a:solidFill>
                <a:srgbClr val="548235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99A-4869-A6FC-2D0B8ED282C5}"/>
              </c:ext>
            </c:extLst>
          </c:dPt>
          <c:dPt>
            <c:idx val="5"/>
            <c:invertIfNegative val="0"/>
            <c:bubble3D val="0"/>
            <c:spPr>
              <a:solidFill>
                <a:srgbClr val="B8B4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99A-4869-A6FC-2D0B8ED282C5}"/>
              </c:ext>
            </c:extLst>
          </c:dPt>
          <c:dPt>
            <c:idx val="6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99A-4869-A6FC-2D0B8ED282C5}"/>
              </c:ext>
            </c:extLst>
          </c:dPt>
          <c:dPt>
            <c:idx val="7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99A-4869-A6FC-2D0B8ED282C5}"/>
              </c:ext>
            </c:extLst>
          </c:dPt>
          <c:dPt>
            <c:idx val="8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99A-4869-A6FC-2D0B8ED282C5}"/>
              </c:ext>
            </c:extLst>
          </c:dPt>
          <c:dPt>
            <c:idx val="9"/>
            <c:invertIfNegative val="0"/>
            <c:bubble3D val="0"/>
            <c:spPr>
              <a:solidFill>
                <a:srgbClr val="FF66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99A-4869-A6FC-2D0B8ED282C5}"/>
              </c:ext>
            </c:extLst>
          </c:dPt>
          <c:dPt>
            <c:idx val="10"/>
            <c:invertIfNegative val="0"/>
            <c:bubble3D val="0"/>
            <c:spPr>
              <a:solidFill>
                <a:srgbClr val="D3D3D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99A-4869-A6FC-2D0B8ED282C5}"/>
              </c:ext>
            </c:extLst>
          </c:dPt>
          <c:dPt>
            <c:idx val="11"/>
            <c:invertIfNegative val="0"/>
            <c:bubble3D val="0"/>
            <c:spPr>
              <a:solidFill>
                <a:srgbClr val="FFA4FF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99A-4869-A6FC-2D0B8ED282C5}"/>
              </c:ext>
            </c:extLst>
          </c:dPt>
          <c:dPt>
            <c:idx val="12"/>
            <c:invertIfNegative val="0"/>
            <c:bubble3D val="0"/>
            <c:spPr>
              <a:solidFill>
                <a:srgbClr val="9F5FCF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B99A-4869-A6FC-2D0B8ED282C5}"/>
              </c:ext>
            </c:extLst>
          </c:dPt>
          <c:dPt>
            <c:idx val="13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99A-4869-A6FC-2D0B8ED282C5}"/>
              </c:ext>
            </c:extLst>
          </c:dPt>
          <c:dPt>
            <c:idx val="14"/>
            <c:invertIfNegative val="0"/>
            <c:bubble3D val="0"/>
            <c:spPr>
              <a:solidFill>
                <a:srgbClr val="FF0505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99A-4869-A6FC-2D0B8ED282C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Local/Natn'l newspaper web/apps</c:v>
                </c:pt>
                <c:pt idx="1">
                  <c:v>Local broadcast TV news web/apps</c:v>
                </c:pt>
                <c:pt idx="2">
                  <c:v>Public TV news</c:v>
                </c:pt>
                <c:pt idx="3">
                  <c:v>Natn'l broadcast network news web/apps</c:v>
                </c:pt>
                <c:pt idx="4">
                  <c:v>Local newspapers</c:v>
                </c:pt>
                <c:pt idx="5">
                  <c:v>Local/Natn'l magazine web/apps</c:v>
                </c:pt>
                <c:pt idx="6">
                  <c:v>Local broadcast TV news</c:v>
                </c:pt>
                <c:pt idx="7">
                  <c:v>Radio station web/apps</c:v>
                </c:pt>
                <c:pt idx="8">
                  <c:v>Natn'l broadcast network TV news</c:v>
                </c:pt>
                <c:pt idx="9">
                  <c:v>Natn'l newspapers</c:v>
                </c:pt>
                <c:pt idx="10">
                  <c:v>Cable TV news web/apps</c:v>
                </c:pt>
                <c:pt idx="11">
                  <c:v>Radio stations</c:v>
                </c:pt>
                <c:pt idx="12">
                  <c:v>All other Internet news web/apps</c:v>
                </c:pt>
                <c:pt idx="13">
                  <c:v>Cable TV news</c:v>
                </c:pt>
                <c:pt idx="14">
                  <c:v>Social media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0.02</c:v>
                </c:pt>
                <c:pt idx="1">
                  <c:v>0.03</c:v>
                </c:pt>
                <c:pt idx="2">
                  <c:v>0.04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0.06</c:v>
                </c:pt>
                <c:pt idx="8">
                  <c:v>7.0000000000000007E-2</c:v>
                </c:pt>
                <c:pt idx="9">
                  <c:v>0.08</c:v>
                </c:pt>
                <c:pt idx="10">
                  <c:v>0.09</c:v>
                </c:pt>
                <c:pt idx="11">
                  <c:v>0.09</c:v>
                </c:pt>
                <c:pt idx="12">
                  <c:v>0.2</c:v>
                </c:pt>
                <c:pt idx="13">
                  <c:v>0.34</c:v>
                </c:pt>
                <c:pt idx="14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B99A-4869-A6FC-2D0B8ED282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607369296"/>
        <c:axId val="607369688"/>
      </c:barChart>
      <c:catAx>
        <c:axId val="607369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369688"/>
        <c:crosses val="autoZero"/>
        <c:auto val="1"/>
        <c:lblAlgn val="ctr"/>
        <c:lblOffset val="100"/>
        <c:noMultiLvlLbl val="0"/>
      </c:catAx>
      <c:valAx>
        <c:axId val="60736968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607369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809711286089"/>
          <c:y val="6.2198823135774461E-2"/>
          <c:w val="0.63101736893625326"/>
          <c:h val="0.931402534603965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18F9-4415-8F04-A29DD61E340D}"/>
              </c:ext>
            </c:extLst>
          </c:dPt>
          <c:dPt>
            <c:idx val="1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18F9-4415-8F04-A29DD61E340D}"/>
              </c:ext>
            </c:extLst>
          </c:dPt>
          <c:dPt>
            <c:idx val="2"/>
            <c:invertIfNegative val="0"/>
            <c:bubble3D val="0"/>
            <c:spPr>
              <a:solidFill>
                <a:srgbClr val="84F05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18F9-4415-8F04-A29DD61E340D}"/>
              </c:ext>
            </c:extLst>
          </c:dPt>
          <c:dPt>
            <c:idx val="3"/>
            <c:invertIfNegative val="0"/>
            <c:bubble3D val="0"/>
            <c:spPr>
              <a:solidFill>
                <a:srgbClr val="0A9B0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18F9-4415-8F04-A29DD61E340D}"/>
              </c:ext>
            </c:extLst>
          </c:dPt>
          <c:dPt>
            <c:idx val="4"/>
            <c:invertIfNegative val="0"/>
            <c:bubble3D val="0"/>
            <c:spPr>
              <a:solidFill>
                <a:srgbClr val="95959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18F9-4415-8F04-A29DD61E340D}"/>
              </c:ext>
            </c:extLst>
          </c:dPt>
          <c:dPt>
            <c:idx val="5"/>
            <c:invertIfNegative val="0"/>
            <c:bubble3D val="0"/>
            <c:spPr>
              <a:solidFill>
                <a:srgbClr val="FF0F0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18F9-4415-8F04-A29DD61E340D}"/>
              </c:ext>
            </c:extLst>
          </c:dPt>
          <c:dPt>
            <c:idx val="6"/>
            <c:invertIfNegative val="0"/>
            <c:bubble3D val="0"/>
            <c:spPr>
              <a:solidFill>
                <a:srgbClr val="F5AD9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18F9-4415-8F04-A29DD61E340D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4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7"/>
                <c:pt idx="0">
                  <c:v>Television 
(Broadcast &amp; Cable)</c:v>
                </c:pt>
                <c:pt idx="1">
                  <c:v>Broadcast TV</c:v>
                </c:pt>
                <c:pt idx="2">
                  <c:v>E-mail</c:v>
                </c:pt>
                <c:pt idx="3">
                  <c:v>Online search</c:v>
                </c:pt>
                <c:pt idx="4">
                  <c:v>Cable TV</c:v>
                </c:pt>
                <c:pt idx="5">
                  <c:v>Social media</c:v>
                </c:pt>
                <c:pt idx="6">
                  <c:v>TV Program or Movie Using Streaming Video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7"/>
                <c:pt idx="0">
                  <c:v>0.91919191919191923</c:v>
                </c:pt>
                <c:pt idx="1">
                  <c:v>0.89898989898989901</c:v>
                </c:pt>
                <c:pt idx="2">
                  <c:v>0.75757575757575757</c:v>
                </c:pt>
                <c:pt idx="3">
                  <c:v>0.69696969696969702</c:v>
                </c:pt>
                <c:pt idx="4">
                  <c:v>0.68686868686868685</c:v>
                </c:pt>
                <c:pt idx="5">
                  <c:v>0.66666666666666663</c:v>
                </c:pt>
                <c:pt idx="6">
                  <c:v>0.60606060606060608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8F9-4415-8F04-A29DD61E3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694515440"/>
        <c:axId val="694508776"/>
      </c:barChart>
      <c:catAx>
        <c:axId val="6945154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694508776"/>
        <c:crosses val="autoZero"/>
        <c:auto val="1"/>
        <c:lblAlgn val="ctr"/>
        <c:lblOffset val="100"/>
        <c:noMultiLvlLbl val="0"/>
      </c:catAx>
      <c:valAx>
        <c:axId val="694508776"/>
        <c:scaling>
          <c:orientation val="minMax"/>
          <c:max val="1.1000000000000001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694515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809711286089"/>
          <c:y val="6.0898431874853151E-2"/>
          <c:w val="0.63101736893625326"/>
          <c:h val="0.932702932187550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18F9-4415-8F04-A29DD61E340D}"/>
              </c:ext>
            </c:extLst>
          </c:dPt>
          <c:dPt>
            <c:idx val="1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18F9-4415-8F04-A29DD61E340D}"/>
              </c:ext>
            </c:extLst>
          </c:dPt>
          <c:dPt>
            <c:idx val="2"/>
            <c:invertIfNegative val="0"/>
            <c:bubble3D val="0"/>
            <c:spPr>
              <a:solidFill>
                <a:srgbClr val="84F05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18F9-4415-8F04-A29DD61E340D}"/>
              </c:ext>
            </c:extLst>
          </c:dPt>
          <c:dPt>
            <c:idx val="3"/>
            <c:invertIfNegative val="0"/>
            <c:bubble3D val="0"/>
            <c:spPr>
              <a:solidFill>
                <a:srgbClr val="95959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18F9-4415-8F04-A29DD61E340D}"/>
              </c:ext>
            </c:extLst>
          </c:dPt>
          <c:dPt>
            <c:idx val="4"/>
            <c:invertIfNegative val="0"/>
            <c:bubble3D val="0"/>
            <c:spPr>
              <a:solidFill>
                <a:srgbClr val="0590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18F9-4415-8F04-A29DD61E340D}"/>
              </c:ext>
            </c:extLst>
          </c:dPt>
          <c:dPt>
            <c:idx val="5"/>
            <c:invertIfNegative val="0"/>
            <c:bubble3D val="0"/>
            <c:spPr>
              <a:solidFill>
                <a:srgbClr val="FF0A0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18F9-4415-8F04-A29DD61E340D}"/>
              </c:ext>
            </c:extLst>
          </c:dPt>
          <c:dPt>
            <c:idx val="6"/>
            <c:invertIfNegative val="0"/>
            <c:bubble3D val="0"/>
            <c:spPr>
              <a:solidFill>
                <a:srgbClr val="F5AD9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18F9-4415-8F04-A29DD61E340D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4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7"/>
                <c:pt idx="0">
                  <c:v>Television 
(Broadcast &amp; Cable)</c:v>
                </c:pt>
                <c:pt idx="1">
                  <c:v>Broadcast TV</c:v>
                </c:pt>
                <c:pt idx="2">
                  <c:v>E-mail</c:v>
                </c:pt>
                <c:pt idx="3">
                  <c:v>Cable TV</c:v>
                </c:pt>
                <c:pt idx="4">
                  <c:v>Online search</c:v>
                </c:pt>
                <c:pt idx="5">
                  <c:v>Social media</c:v>
                </c:pt>
                <c:pt idx="6">
                  <c:v>TV Program or Movie Using Streaming Video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7"/>
                <c:pt idx="0">
                  <c:v>0.90419161676646709</c:v>
                </c:pt>
                <c:pt idx="1">
                  <c:v>0.88622754491017963</c:v>
                </c:pt>
                <c:pt idx="2">
                  <c:v>0.72455089820359286</c:v>
                </c:pt>
                <c:pt idx="3">
                  <c:v>0.71257485029940115</c:v>
                </c:pt>
                <c:pt idx="4">
                  <c:v>0.66467065868263475</c:v>
                </c:pt>
                <c:pt idx="5">
                  <c:v>0.6467065868263473</c:v>
                </c:pt>
                <c:pt idx="6">
                  <c:v>0.62874251497005984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8F9-4415-8F04-A29DD61E3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694516224"/>
        <c:axId val="694516616"/>
      </c:barChart>
      <c:catAx>
        <c:axId val="6945162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694516616"/>
        <c:crosses val="autoZero"/>
        <c:auto val="1"/>
        <c:lblAlgn val="ctr"/>
        <c:lblOffset val="100"/>
        <c:noMultiLvlLbl val="0"/>
      </c:catAx>
      <c:valAx>
        <c:axId val="694516616"/>
        <c:scaling>
          <c:orientation val="minMax"/>
          <c:max val="1.1000000000000001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694516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523403323663523"/>
          <c:y val="2.8451431039578073E-2"/>
          <c:w val="0.45985332715763472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A704B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0C2-404A-A0FF-C6922474DAA8}"/>
              </c:ext>
            </c:extLst>
          </c:dPt>
          <c:dPt>
            <c:idx val="1"/>
            <c:invertIfNegative val="0"/>
            <c:bubble3D val="0"/>
            <c:spPr>
              <a:solidFill>
                <a:srgbClr val="D8D8D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0C2-404A-A0FF-C6922474DAA8}"/>
              </c:ext>
            </c:extLst>
          </c:dPt>
          <c:dPt>
            <c:idx val="2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0C2-404A-A0FF-C6922474DAA8}"/>
              </c:ext>
            </c:extLst>
          </c:dPt>
          <c:dPt>
            <c:idx val="3"/>
            <c:invertIfNegative val="0"/>
            <c:bubble3D val="0"/>
            <c:spPr>
              <a:solidFill>
                <a:srgbClr val="B8B4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0C2-404A-A0FF-C6922474DAA8}"/>
              </c:ext>
            </c:extLst>
          </c:dPt>
          <c:dPt>
            <c:idx val="4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0C2-404A-A0FF-C6922474DAA8}"/>
              </c:ext>
            </c:extLst>
          </c:dPt>
          <c:dPt>
            <c:idx val="5"/>
            <c:invertIfNegative val="0"/>
            <c:bubble3D val="0"/>
            <c:spPr>
              <a:solidFill>
                <a:srgbClr val="9999F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0C2-404A-A0FF-C6922474DAA8}"/>
              </c:ext>
            </c:extLst>
          </c:dPt>
          <c:dPt>
            <c:idx val="6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80C2-404A-A0FF-C6922474DAA8}"/>
              </c:ext>
            </c:extLst>
          </c:dPt>
          <c:dPt>
            <c:idx val="7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80C2-404A-A0FF-C6922474DAA8}"/>
              </c:ext>
            </c:extLst>
          </c:dPt>
          <c:dPt>
            <c:idx val="8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80C2-404A-A0FF-C6922474DAA8}"/>
              </c:ext>
            </c:extLst>
          </c:dPt>
          <c:dPt>
            <c:idx val="9"/>
            <c:invertIfNegative val="0"/>
            <c:bubble3D val="0"/>
            <c:spPr>
              <a:solidFill>
                <a:srgbClr val="FF861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80C2-404A-A0FF-C6922474DAA8}"/>
              </c:ext>
            </c:extLst>
          </c:dPt>
          <c:dPt>
            <c:idx val="10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80C2-404A-A0FF-C6922474DAA8}"/>
              </c:ext>
            </c:extLst>
          </c:dPt>
          <c:dPt>
            <c:idx val="11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80C2-404A-A0FF-C6922474DAA8}"/>
              </c:ext>
            </c:extLst>
          </c:dPt>
          <c:dPt>
            <c:idx val="12"/>
            <c:invertIfNegative val="0"/>
            <c:bubble3D val="0"/>
            <c:spPr>
              <a:solidFill>
                <a:srgbClr val="B671E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80C2-404A-A0FF-C6922474DAA8}"/>
              </c:ext>
            </c:extLst>
          </c:dPt>
          <c:dPt>
            <c:idx val="13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80C2-404A-A0FF-C6922474DAA8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80C2-404A-A0FF-C6922474DAA8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Local/Natn'l newspapers web/apps</c:v>
                </c:pt>
                <c:pt idx="1">
                  <c:v>Cable TV news web/apps</c:v>
                </c:pt>
                <c:pt idx="2">
                  <c:v>Local broadcast TV news web/apps</c:v>
                </c:pt>
                <c:pt idx="3">
                  <c:v>Local/Natn'l magazines web/apps</c:v>
                </c:pt>
                <c:pt idx="4">
                  <c:v>Public TV news</c:v>
                </c:pt>
                <c:pt idx="5">
                  <c:v>Natn'l broadcast network TV news web/apps</c:v>
                </c:pt>
                <c:pt idx="6">
                  <c:v>Natn'l broadcast network TV news</c:v>
                </c:pt>
                <c:pt idx="7">
                  <c:v>Local Newspapers</c:v>
                </c:pt>
                <c:pt idx="8">
                  <c:v>Local broadcast TV news</c:v>
                </c:pt>
                <c:pt idx="9">
                  <c:v>Natn'l newspapers</c:v>
                </c:pt>
                <c:pt idx="10">
                  <c:v>Radio stations</c:v>
                </c:pt>
                <c:pt idx="11">
                  <c:v>Radio station web/apps</c:v>
                </c:pt>
                <c:pt idx="12">
                  <c:v>All other Internet news web/apps</c:v>
                </c:pt>
                <c:pt idx="13">
                  <c:v>Cable TV news</c:v>
                </c:pt>
                <c:pt idx="14">
                  <c:v>Social media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0</c:v>
                </c:pt>
                <c:pt idx="1">
                  <c:v>5.2824549999999998E-2</c:v>
                </c:pt>
                <c:pt idx="2">
                  <c:v>5.4046669999999998E-2</c:v>
                </c:pt>
                <c:pt idx="3">
                  <c:v>5.4046669999999998E-2</c:v>
                </c:pt>
                <c:pt idx="4">
                  <c:v>5.8969319999999999E-2</c:v>
                </c:pt>
                <c:pt idx="5">
                  <c:v>6.3891959999999998E-2</c:v>
                </c:pt>
                <c:pt idx="6">
                  <c:v>7.2480989999999995E-2</c:v>
                </c:pt>
                <c:pt idx="7">
                  <c:v>7.4925240000000004E-2</c:v>
                </c:pt>
                <c:pt idx="8">
                  <c:v>7.6147359999999997E-2</c:v>
                </c:pt>
                <c:pt idx="9">
                  <c:v>7.7369489999999999E-2</c:v>
                </c:pt>
                <c:pt idx="10">
                  <c:v>8.5992650000000004E-2</c:v>
                </c:pt>
                <c:pt idx="11">
                  <c:v>0.10812749000000001</c:v>
                </c:pt>
                <c:pt idx="12">
                  <c:v>0.19412014</c:v>
                </c:pt>
                <c:pt idx="13">
                  <c:v>0.25305530999999998</c:v>
                </c:pt>
                <c:pt idx="14">
                  <c:v>0.65358514000000001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80C2-404A-A0FF-C6922474D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607359104"/>
        <c:axId val="607367728"/>
      </c:barChart>
      <c:catAx>
        <c:axId val="6073591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607367728"/>
        <c:crosses val="autoZero"/>
        <c:auto val="1"/>
        <c:lblAlgn val="ctr"/>
        <c:lblOffset val="100"/>
        <c:noMultiLvlLbl val="0"/>
      </c:catAx>
      <c:valAx>
        <c:axId val="607367728"/>
        <c:scaling>
          <c:orientation val="minMax"/>
          <c:max val="0.75000000000000011"/>
        </c:scaling>
        <c:delete val="1"/>
        <c:axPos val="b"/>
        <c:numFmt formatCode="General" sourceLinked="1"/>
        <c:majorTickMark val="out"/>
        <c:minorTickMark val="none"/>
        <c:tickLblPos val="nextTo"/>
        <c:crossAx val="60735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077801160366941"/>
          <c:y val="2.8451344636616045E-2"/>
          <c:w val="0.46424716518278353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A704B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482-4A5D-9AAA-53C9E5848DB5}"/>
              </c:ext>
            </c:extLst>
          </c:dPt>
          <c:dPt>
            <c:idx val="1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482-4A5D-9AAA-53C9E5848DB5}"/>
              </c:ext>
            </c:extLst>
          </c:dPt>
          <c:dPt>
            <c:idx val="2"/>
            <c:invertIfNegative val="0"/>
            <c:bubble3D val="0"/>
            <c:spPr>
              <a:solidFill>
                <a:srgbClr val="9999F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482-4A5D-9AAA-53C9E5848DB5}"/>
              </c:ext>
            </c:extLst>
          </c:dPt>
          <c:dPt>
            <c:idx val="3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482-4A5D-9AAA-53C9E5848DB5}"/>
              </c:ext>
            </c:extLst>
          </c:dPt>
          <c:dPt>
            <c:idx val="4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482-4A5D-9AAA-53C9E5848DB5}"/>
              </c:ext>
            </c:extLst>
          </c:dPt>
          <c:dPt>
            <c:idx val="5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482-4A5D-9AAA-53C9E5848DB5}"/>
              </c:ext>
            </c:extLst>
          </c:dPt>
          <c:dPt>
            <c:idx val="6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482-4A5D-9AAA-53C9E5848DB5}"/>
              </c:ext>
            </c:extLst>
          </c:dPt>
          <c:dPt>
            <c:idx val="7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482-4A5D-9AAA-53C9E5848DB5}"/>
              </c:ext>
            </c:extLst>
          </c:dPt>
          <c:dPt>
            <c:idx val="8"/>
            <c:invertIfNegative val="0"/>
            <c:bubble3D val="0"/>
            <c:spPr>
              <a:solidFill>
                <a:srgbClr val="FF861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B482-4A5D-9AAA-53C9E5848DB5}"/>
              </c:ext>
            </c:extLst>
          </c:dPt>
          <c:dPt>
            <c:idx val="9"/>
            <c:invertIfNegative val="0"/>
            <c:bubble3D val="0"/>
            <c:spPr>
              <a:solidFill>
                <a:srgbClr val="B8B4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B482-4A5D-9AAA-53C9E5848DB5}"/>
              </c:ext>
            </c:extLst>
          </c:dPt>
          <c:dPt>
            <c:idx val="10"/>
            <c:invertIfNegative val="0"/>
            <c:bubble3D val="0"/>
            <c:spPr>
              <a:solidFill>
                <a:srgbClr val="D8D8D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B482-4A5D-9AAA-53C9E5848DB5}"/>
              </c:ext>
            </c:extLst>
          </c:dPt>
          <c:dPt>
            <c:idx val="11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B482-4A5D-9AAA-53C9E5848DB5}"/>
              </c:ext>
            </c:extLst>
          </c:dPt>
          <c:dPt>
            <c:idx val="12"/>
            <c:invertIfNegative val="0"/>
            <c:bubble3D val="0"/>
            <c:spPr>
              <a:solidFill>
                <a:srgbClr val="B671E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B482-4A5D-9AAA-53C9E5848DB5}"/>
              </c:ext>
            </c:extLst>
          </c:dPt>
          <c:dPt>
            <c:idx val="13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B482-4A5D-9AAA-53C9E5848DB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B482-4A5D-9AAA-53C9E5848DB5}"/>
              </c:ext>
            </c:extLst>
          </c:dPt>
          <c:dLbls>
            <c:dLbl>
              <c:idx val="14"/>
              <c:layout>
                <c:manualLayout>
                  <c:x val="-5.0138433398987043E-3"/>
                  <c:y val="5.7741708154311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482-4A5D-9AAA-53C9E5848DB5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Local/Natn'l newspapers web/apps</c:v>
                </c:pt>
                <c:pt idx="1">
                  <c:v>Public TV news</c:v>
                </c:pt>
                <c:pt idx="2">
                  <c:v>Natn'l broadcast network TV news web/apps</c:v>
                </c:pt>
                <c:pt idx="3">
                  <c:v>Natn'l broadcast network TV news</c:v>
                </c:pt>
                <c:pt idx="4">
                  <c:v>Local broadcast TV news web/apps</c:v>
                </c:pt>
                <c:pt idx="5">
                  <c:v>Local Newspapers</c:v>
                </c:pt>
                <c:pt idx="6">
                  <c:v>Local broadcast TV news</c:v>
                </c:pt>
                <c:pt idx="7">
                  <c:v>Radio station web/apps</c:v>
                </c:pt>
                <c:pt idx="8">
                  <c:v>Natn'l newspapers</c:v>
                </c:pt>
                <c:pt idx="9">
                  <c:v>Local/Natn'l magazines web/apps</c:v>
                </c:pt>
                <c:pt idx="10">
                  <c:v>Cable TV news web/apps</c:v>
                </c:pt>
                <c:pt idx="11">
                  <c:v>Radio stations</c:v>
                </c:pt>
                <c:pt idx="12">
                  <c:v>All other Internet news web/apps</c:v>
                </c:pt>
                <c:pt idx="13">
                  <c:v>Cable TV news</c:v>
                </c:pt>
                <c:pt idx="14">
                  <c:v>Social media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1.2342560000000001E-2</c:v>
                </c:pt>
                <c:pt idx="1">
                  <c:v>6.0814500000000001E-2</c:v>
                </c:pt>
                <c:pt idx="2">
                  <c:v>6.150456E-2</c:v>
                </c:pt>
                <c:pt idx="3">
                  <c:v>6.6604289999999997E-2</c:v>
                </c:pt>
                <c:pt idx="4">
                  <c:v>6.6885109999999998E-2</c:v>
                </c:pt>
                <c:pt idx="5">
                  <c:v>6.9171940000000001E-2</c:v>
                </c:pt>
                <c:pt idx="6">
                  <c:v>6.9897580000000001E-2</c:v>
                </c:pt>
                <c:pt idx="7">
                  <c:v>7.5426820000000006E-2</c:v>
                </c:pt>
                <c:pt idx="8">
                  <c:v>7.7352679999999993E-2</c:v>
                </c:pt>
                <c:pt idx="9">
                  <c:v>8.2608000000000001E-2</c:v>
                </c:pt>
                <c:pt idx="10">
                  <c:v>8.2998749999999996E-2</c:v>
                </c:pt>
                <c:pt idx="11">
                  <c:v>0.10380867000000001</c:v>
                </c:pt>
                <c:pt idx="12">
                  <c:v>0.16800931</c:v>
                </c:pt>
                <c:pt idx="13">
                  <c:v>0.21984129999999999</c:v>
                </c:pt>
                <c:pt idx="14">
                  <c:v>0.69331191999999997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B482-4A5D-9AAA-53C9E5848D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607365768"/>
        <c:axId val="607368512"/>
      </c:barChart>
      <c:catAx>
        <c:axId val="6073657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607368512"/>
        <c:crosses val="autoZero"/>
        <c:auto val="1"/>
        <c:lblAlgn val="ctr"/>
        <c:lblOffset val="100"/>
        <c:noMultiLvlLbl val="0"/>
      </c:catAx>
      <c:valAx>
        <c:axId val="607368512"/>
        <c:scaling>
          <c:orientation val="minMax"/>
          <c:max val="0.75000000000000011"/>
        </c:scaling>
        <c:delete val="1"/>
        <c:axPos val="b"/>
        <c:numFmt formatCode="General" sourceLinked="1"/>
        <c:majorTickMark val="out"/>
        <c:minorTickMark val="none"/>
        <c:tickLblPos val="nextTo"/>
        <c:crossAx val="607365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893076472237089"/>
          <c:y val="2.8451344636616045E-2"/>
          <c:w val="0.46174718626273403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AA68D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889-40CA-B3B8-112F170884F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889-40CA-B3B8-112F170884F7}"/>
              </c:ext>
            </c:extLst>
          </c:dPt>
          <c:dPt>
            <c:idx val="2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889-40CA-B3B8-112F170884F7}"/>
              </c:ext>
            </c:extLst>
          </c:dPt>
          <c:dPt>
            <c:idx val="3"/>
            <c:invertIfNegative val="0"/>
            <c:bubble3D val="0"/>
            <c:spPr>
              <a:solidFill>
                <a:srgbClr val="B8B4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889-40CA-B3B8-112F170884F7}"/>
              </c:ext>
            </c:extLst>
          </c:dPt>
          <c:dPt>
            <c:idx val="4"/>
            <c:invertIfNegative val="0"/>
            <c:bubble3D val="0"/>
            <c:spPr>
              <a:solidFill>
                <a:srgbClr val="B25E3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889-40CA-B3B8-112F170884F7}"/>
              </c:ext>
            </c:extLst>
          </c:dPt>
          <c:dPt>
            <c:idx val="5"/>
            <c:invertIfNegative val="0"/>
            <c:bubble3D val="0"/>
            <c:spPr>
              <a:solidFill>
                <a:srgbClr val="B2E5F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889-40CA-B3B8-112F170884F7}"/>
              </c:ext>
            </c:extLst>
          </c:dPt>
          <c:dPt>
            <c:idx val="6"/>
            <c:invertIfNegative val="0"/>
            <c:bubble3D val="0"/>
            <c:spPr>
              <a:solidFill>
                <a:srgbClr val="D3D3D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889-40CA-B3B8-112F170884F7}"/>
              </c:ext>
            </c:extLst>
          </c:dPt>
          <c:dPt>
            <c:idx val="7"/>
            <c:invertIfNegative val="0"/>
            <c:bubble3D val="0"/>
            <c:spPr>
              <a:solidFill>
                <a:srgbClr val="9999F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AF5A-4D47-A93A-D3BEA285E099}"/>
              </c:ext>
            </c:extLst>
          </c:dPt>
          <c:dPt>
            <c:idx val="8"/>
            <c:invertIfNegative val="0"/>
            <c:bubble3D val="0"/>
            <c:spPr>
              <a:solidFill>
                <a:srgbClr val="FF66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AF5A-4D47-A93A-D3BEA285E099}"/>
              </c:ext>
            </c:extLst>
          </c:dPt>
          <c:dPt>
            <c:idx val="9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176E-46F2-BABA-7EDC3CFC5C8F}"/>
              </c:ext>
            </c:extLst>
          </c:dPt>
          <c:dPt>
            <c:idx val="10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176E-46F2-BABA-7EDC3CFC5C8F}"/>
              </c:ext>
            </c:extLst>
          </c:dPt>
          <c:dPt>
            <c:idx val="11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176E-46F2-BABA-7EDC3CFC5C8F}"/>
              </c:ext>
            </c:extLst>
          </c:dPt>
          <c:dPt>
            <c:idx val="12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AF5A-4D47-A93A-D3BEA285E099}"/>
              </c:ext>
            </c:extLst>
          </c:dPt>
          <c:dPt>
            <c:idx val="13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AF5A-4D47-A93A-D3BEA285E099}"/>
              </c:ext>
            </c:extLst>
          </c:dPt>
          <c:dPt>
            <c:idx val="14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176E-46F2-BABA-7EDC3CFC5C8F}"/>
              </c:ext>
            </c:extLst>
          </c:dPt>
          <c:dLbls>
            <c:dLbl>
              <c:idx val="7"/>
              <c:layout>
                <c:manualLayout>
                  <c:x val="2.650106077277413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F5A-4D47-A93A-D3BEA285E099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All other Internet news web/apps</c:v>
                </c:pt>
                <c:pt idx="1">
                  <c:v>Social media</c:v>
                </c:pt>
                <c:pt idx="2">
                  <c:v>Radio station web/apps</c:v>
                </c:pt>
                <c:pt idx="3">
                  <c:v>Local/Natn'l magazines web/apps</c:v>
                </c:pt>
                <c:pt idx="4">
                  <c:v>Local/Natn'l newspapers web/apps</c:v>
                </c:pt>
                <c:pt idx="5">
                  <c:v>Local broadcast TV news web/apps</c:v>
                </c:pt>
                <c:pt idx="6">
                  <c:v>Cable TV news web/apps</c:v>
                </c:pt>
                <c:pt idx="7">
                  <c:v>Natn'l broadcast network TV news web/apps</c:v>
                </c:pt>
                <c:pt idx="8">
                  <c:v>Natn'l newspapers</c:v>
                </c:pt>
                <c:pt idx="9">
                  <c:v>Cable TV news</c:v>
                </c:pt>
                <c:pt idx="10">
                  <c:v>Radio</c:v>
                </c:pt>
                <c:pt idx="11">
                  <c:v>Local Newspapers</c:v>
                </c:pt>
                <c:pt idx="12">
                  <c:v>Public TV news</c:v>
                </c:pt>
                <c:pt idx="13">
                  <c:v>Natn'l broadcast network TV news</c:v>
                </c:pt>
                <c:pt idx="14">
                  <c:v>Local broadcast TV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0.56258216999999999</c:v>
                </c:pt>
                <c:pt idx="1">
                  <c:v>0.56434983999999999</c:v>
                </c:pt>
                <c:pt idx="2" formatCode="0%">
                  <c:v>0.60568627000000008</c:v>
                </c:pt>
                <c:pt idx="3" formatCode="0%">
                  <c:v>0.61928633</c:v>
                </c:pt>
                <c:pt idx="4" formatCode="0%">
                  <c:v>0.65911421000000003</c:v>
                </c:pt>
                <c:pt idx="5">
                  <c:v>0.67746061000000002</c:v>
                </c:pt>
                <c:pt idx="6" formatCode="0%">
                  <c:v>0.68001378000000001</c:v>
                </c:pt>
                <c:pt idx="7" formatCode="0%">
                  <c:v>0.69345564000000004</c:v>
                </c:pt>
                <c:pt idx="8" formatCode="0%">
                  <c:v>0.75144884999999995</c:v>
                </c:pt>
                <c:pt idx="9">
                  <c:v>0.78796719000000004</c:v>
                </c:pt>
                <c:pt idx="10">
                  <c:v>0.78930853999999995</c:v>
                </c:pt>
                <c:pt idx="11">
                  <c:v>0.82343770999999999</c:v>
                </c:pt>
                <c:pt idx="12" formatCode="0%">
                  <c:v>0.84302310999999996</c:v>
                </c:pt>
                <c:pt idx="13" formatCode="0%">
                  <c:v>0.85861067999999996</c:v>
                </c:pt>
                <c:pt idx="14">
                  <c:v>0.8945760599999999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889-40CA-B3B8-112F170884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607361456"/>
        <c:axId val="607363024"/>
      </c:barChart>
      <c:catAx>
        <c:axId val="607361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363024"/>
        <c:crosses val="autoZero"/>
        <c:auto val="1"/>
        <c:lblAlgn val="ctr"/>
        <c:lblOffset val="100"/>
        <c:noMultiLvlLbl val="0"/>
      </c:catAx>
      <c:valAx>
        <c:axId val="607363024"/>
        <c:scaling>
          <c:orientation val="minMax"/>
          <c:max val="1.1000000000000001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607361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0.04473</cdr:y>
    </cdr:from>
    <cdr:to>
      <cdr:x>1</cdr:x>
      <cdr:y>0.38356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6370273" y="194747"/>
          <a:ext cx="4419600" cy="14752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en-US" sz="2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5D812-6E1D-4E6A-9EEE-68BC4EEA86FB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F1B90-870D-4422-9F2F-F0CBF9FED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0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140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183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638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85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39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175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926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88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6" y="-5"/>
            <a:ext cx="12201525" cy="3429000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3428995"/>
            <a:ext cx="12201525" cy="355712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9727" y="3419275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546728" y="1140676"/>
            <a:ext cx="9127230" cy="4813629"/>
            <a:chOff x="1546728" y="1140676"/>
            <a:chExt cx="9127230" cy="4813629"/>
          </a:xfrm>
          <a:effectLst>
            <a:reflection blurRad="63500" stA="58000" endPos="20000" dist="101600" dir="5400000" sy="-100000" algn="bl" rotWithShape="0"/>
          </a:effectLst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728" y="1140676"/>
              <a:ext cx="9127230" cy="481362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Rectangle 17"/>
            <p:cNvSpPr/>
            <p:nvPr userDrawn="1"/>
          </p:nvSpPr>
          <p:spPr>
            <a:xfrm>
              <a:off x="1778112" y="1419366"/>
              <a:ext cx="8629882" cy="4271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241300">
                <a:prstClr val="black">
                  <a:alpha val="8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 userDrawn="1">
            <p:ph type="body" sz="quarter" idx="10"/>
          </p:nvPr>
        </p:nvSpPr>
        <p:spPr>
          <a:xfrm>
            <a:off x="2325979" y="3147550"/>
            <a:ext cx="7568727" cy="70788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4000" b="0" cap="none" spc="0">
                <a:ln w="0"/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25876" y="1603624"/>
            <a:ext cx="4343400" cy="123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227554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066800"/>
            <a:ext cx="11353800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1" y="6550968"/>
            <a:ext cx="8610599" cy="210941"/>
          </a:xfrm>
        </p:spPr>
        <p:txBody>
          <a:bodyPr wrap="square"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268903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8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066800"/>
            <a:ext cx="11353800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1" y="6550968"/>
            <a:ext cx="8610599" cy="210941"/>
          </a:xfrm>
        </p:spPr>
        <p:txBody>
          <a:bodyPr wrap="square"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89148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8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 flipH="1">
            <a:off x="-9527" y="-6"/>
            <a:ext cx="12201525" cy="5890663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5890657"/>
            <a:ext cx="12201525" cy="96734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-9727" y="5890659"/>
            <a:ext cx="12201729" cy="128217"/>
            <a:chOff x="-9727" y="3419275"/>
            <a:chExt cx="12201729" cy="128217"/>
          </a:xfrm>
        </p:grpSpPr>
        <p:sp>
          <p:nvSpPr>
            <p:cNvPr id="21" name="Rectangle 2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671688"/>
            <a:ext cx="11425813" cy="854080"/>
          </a:xfrm>
        </p:spPr>
        <p:txBody>
          <a:bodyPr wrap="square" anchor="ctr">
            <a:sp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642" y="6150922"/>
            <a:ext cx="1702358" cy="48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50315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240">
          <p15:clr>
            <a:srgbClr val="FBAE40"/>
          </p15:clr>
        </p15:guide>
        <p15:guide id="4" pos="74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7" y="-5"/>
            <a:ext cx="12201525" cy="464230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4642304"/>
            <a:ext cx="12201525" cy="2343814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42304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450376" y="647805"/>
            <a:ext cx="11341291" cy="938719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5500" b="0" cap="none" spc="0">
                <a:ln w="0"/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90" y="5133155"/>
            <a:ext cx="5228437" cy="148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017492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584" y="1253330"/>
            <a:ext cx="11351819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10313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308064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H="1">
            <a:off x="6096000" y="5317"/>
            <a:ext cx="6105526" cy="1483015"/>
          </a:xfrm>
          <a:prstGeom prst="rect">
            <a:avLst/>
          </a:prstGeom>
          <a:solidFill>
            <a:srgbClr val="F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1" y="5317"/>
            <a:ext cx="6095999" cy="1483015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 rot="16200000" flipV="1">
            <a:off x="2667203" y="3381297"/>
            <a:ext cx="6880179" cy="128217"/>
            <a:chOff x="-9727" y="3419275"/>
            <a:chExt cx="12201729" cy="128217"/>
          </a:xfrm>
        </p:grpSpPr>
        <p:sp>
          <p:nvSpPr>
            <p:cNvPr id="11" name="Rectangle 1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7"/>
            <a:ext cx="5445673" cy="230832"/>
          </a:xfrm>
        </p:spPr>
        <p:txBody>
          <a:bodyPr wrap="square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0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6017821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62759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6"/>
          </p:nvPr>
        </p:nvSpPr>
        <p:spPr>
          <a:xfrm>
            <a:off x="6349813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087349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19100" y="1093788"/>
            <a:ext cx="11353304" cy="49069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59779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419100" y="1103915"/>
            <a:ext cx="11353800" cy="48561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56169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dist="25400" dir="1800000" algn="ctr" rotWithShape="0">
                    <a:schemeClr val="bg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EB4B4-1FD9-4839-9E2F-E9539FB6F072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074046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066800"/>
            <a:ext cx="11353800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1" y="6550968"/>
            <a:ext cx="8610599" cy="210941"/>
          </a:xfrm>
        </p:spPr>
        <p:txBody>
          <a:bodyPr wrap="square"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169059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8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99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wipe dir="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09" y="4376170"/>
            <a:ext cx="12180390" cy="2481829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5223" y="-136699"/>
            <a:ext cx="12201525" cy="4512867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10758" y="1827986"/>
            <a:ext cx="12192000" cy="160101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1198563" algn="l"/>
              </a:tabLst>
              <a:defRPr/>
            </a:pPr>
            <a:r>
              <a:rPr lang="en-US" sz="4800" b="1" dirty="0"/>
              <a:t>North Carolina Democratic Voters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1198563" algn="l"/>
              </a:tabLst>
              <a:defRPr/>
            </a:pPr>
            <a:r>
              <a:rPr lang="en-US" sz="4800" b="1" dirty="0"/>
              <a:t>Media Usage Study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618" y="262061"/>
            <a:ext cx="4806765" cy="1361587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11609" y="4247954"/>
            <a:ext cx="12201729" cy="128217"/>
            <a:chOff x="-9727" y="3419275"/>
            <a:chExt cx="12201729" cy="128217"/>
          </a:xfrm>
        </p:grpSpPr>
        <p:sp>
          <p:nvSpPr>
            <p:cNvPr id="16" name="Rectangle 15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67" t="-13479" r="-3217"/>
          <a:stretch/>
        </p:blipFill>
        <p:spPr bwMode="auto">
          <a:xfrm>
            <a:off x="1676400" y="3637963"/>
            <a:ext cx="8839200" cy="19246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innerShdw blurRad="114300">
              <a:prstClr val="black"/>
            </a:innerShdw>
            <a:reflection blurRad="6350" stA="26000" endPos="90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4081777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961" y="87868"/>
            <a:ext cx="12098955" cy="1089529"/>
          </a:xfrm>
        </p:spPr>
        <p:txBody>
          <a:bodyPr/>
          <a:lstStyle/>
          <a:p>
            <a:r>
              <a:rPr lang="en-US" sz="3600" dirty="0"/>
              <a:t>TV Has Highest Reach of Ad Supported Platforms Among North Carolina’s Democrats...Broadcast Leads the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067834880"/>
              </p:ext>
            </p:extLst>
          </p:nvPr>
        </p:nvGraphicFramePr>
        <p:xfrm>
          <a:off x="622739" y="1295400"/>
          <a:ext cx="11201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6539300"/>
            <a:ext cx="9143999" cy="230832"/>
          </a:xfrm>
        </p:spPr>
        <p:txBody>
          <a:bodyPr/>
          <a:lstStyle/>
          <a:p>
            <a:r>
              <a:rPr lang="en-US" dirty="0"/>
              <a:t>Source: Dynata 2020 North Carolina Democratic Registered Voter media survey Persons 18+. N = 759 </a:t>
            </a:r>
          </a:p>
        </p:txBody>
      </p:sp>
    </p:spTree>
    <p:extLst>
      <p:ext uri="{BB962C8B-B14F-4D97-AF65-F5344CB8AC3E}">
        <p14:creationId xmlns:p14="http://schemas.microsoft.com/office/powerpoint/2010/main" val="2907292518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1089529"/>
          </a:xfrm>
        </p:spPr>
        <p:txBody>
          <a:bodyPr/>
          <a:lstStyle/>
          <a:p>
            <a:r>
              <a:rPr lang="en-US" sz="3600" dirty="0"/>
              <a:t>Local Broadcast Television News:</a:t>
            </a:r>
            <a:br>
              <a:rPr lang="en-US" sz="3600" dirty="0"/>
            </a:br>
            <a:r>
              <a:rPr lang="en-US" sz="3600" dirty="0"/>
              <a:t>#1 For Trust Among Democrats in North Carolina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6210218"/>
            <a:ext cx="8381999" cy="636072"/>
          </a:xfrm>
        </p:spPr>
        <p:txBody>
          <a:bodyPr/>
          <a:lstStyle/>
          <a:p>
            <a:r>
              <a:rPr lang="en-US" dirty="0"/>
              <a:t>Source: Dynata 2020 North Carolina Democratic Registered Voter media survey Persons 18+. N = 759</a:t>
            </a:r>
          </a:p>
          <a:p>
            <a:r>
              <a:rPr lang="en-US" dirty="0"/>
              <a:t>Q6 Agree Strongly or Agree Somewhat. For each source, please indicate the extent to which you agree or disagree with the following statement: I trust the News that I see/hear on this media source.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714500" y="1447800"/>
            <a:ext cx="8763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</a:rPr>
              <a:t>I trust the News that I see/hear on this media source:</a:t>
            </a:r>
            <a:endParaRPr lang="en-US" sz="2000" b="1" dirty="0">
              <a:solidFill>
                <a:prstClr val="black"/>
              </a:solidFill>
            </a:endParaRPr>
          </a:p>
          <a:p>
            <a:pPr algn="ctr"/>
            <a:r>
              <a:rPr lang="en-US" b="1" dirty="0">
                <a:solidFill>
                  <a:prstClr val="black"/>
                </a:solidFill>
              </a:rPr>
              <a:t>Percent Agree</a:t>
            </a:r>
          </a:p>
          <a:p>
            <a:pPr algn="ctr"/>
            <a:endParaRPr lang="en-US" sz="1400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150209455"/>
              </p:ext>
            </p:extLst>
          </p:nvPr>
        </p:nvGraphicFramePr>
        <p:xfrm>
          <a:off x="304800" y="1447800"/>
          <a:ext cx="11809020" cy="4803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7042250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033507503"/>
              </p:ext>
            </p:extLst>
          </p:nvPr>
        </p:nvGraphicFramePr>
        <p:xfrm>
          <a:off x="533400" y="304800"/>
          <a:ext cx="11353800" cy="5867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1089529"/>
          </a:xfrm>
        </p:spPr>
        <p:txBody>
          <a:bodyPr/>
          <a:lstStyle/>
          <a:p>
            <a:r>
              <a:rPr lang="en-US" sz="3600" dirty="0"/>
              <a:t>The Primary Source For </a:t>
            </a:r>
            <a:r>
              <a:rPr lang="en-US" sz="3600"/>
              <a:t>News Among </a:t>
            </a:r>
            <a:r>
              <a:rPr lang="en-US" sz="3600" dirty="0"/>
              <a:t>North Carolina Democrats: Broadcast Television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6264337"/>
            <a:ext cx="8610599" cy="497572"/>
          </a:xfrm>
        </p:spPr>
        <p:txBody>
          <a:bodyPr/>
          <a:lstStyle/>
          <a:p>
            <a:r>
              <a:rPr lang="en-US" dirty="0"/>
              <a:t>Source: Dynata 2020 North Carolina Democratic Registered Voter media survey Persons 18+. N = 759</a:t>
            </a:r>
          </a:p>
          <a:p>
            <a:r>
              <a:rPr lang="en-US" dirty="0"/>
              <a:t>Q5 - Which one of the following sources, if any, would you say is your primary source for news?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817017" y="1779657"/>
            <a:ext cx="65579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Which one of the following sources, if any,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would you say is your primary source for news?</a:t>
            </a:r>
          </a:p>
        </p:txBody>
      </p:sp>
    </p:spTree>
    <p:extLst>
      <p:ext uri="{BB962C8B-B14F-4D97-AF65-F5344CB8AC3E}">
        <p14:creationId xmlns:p14="http://schemas.microsoft.com/office/powerpoint/2010/main" val="2328477623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1089529"/>
          </a:xfrm>
        </p:spPr>
        <p:txBody>
          <a:bodyPr/>
          <a:lstStyle/>
          <a:p>
            <a:r>
              <a:rPr lang="en-US" sz="3600" dirty="0"/>
              <a:t>North Carolina Democrats find the problem with </a:t>
            </a:r>
            <a:br>
              <a:rPr lang="en-US" sz="3600" dirty="0"/>
            </a:br>
            <a:r>
              <a:rPr lang="en-US" sz="3600" dirty="0"/>
              <a:t>‘fake news’ to be most prevalent on...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078282"/>
              </p:ext>
            </p:extLst>
          </p:nvPr>
        </p:nvGraphicFramePr>
        <p:xfrm>
          <a:off x="420192" y="1311365"/>
          <a:ext cx="11352212" cy="4910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19099" y="6293853"/>
            <a:ext cx="8641773" cy="497572"/>
          </a:xfrm>
        </p:spPr>
        <p:txBody>
          <a:bodyPr/>
          <a:lstStyle/>
          <a:p>
            <a:r>
              <a:rPr lang="en-US" dirty="0"/>
              <a:t>Source: Dynata 2020 North Carolina Democratic Registered Voter media survey Persons 18+. N = 759</a:t>
            </a:r>
          </a:p>
          <a:p>
            <a:r>
              <a:rPr lang="en-US" dirty="0"/>
              <a:t> Q7 I find the problem with “fake news” to be most prevalent on...</a:t>
            </a:r>
          </a:p>
        </p:txBody>
      </p:sp>
    </p:spTree>
    <p:extLst>
      <p:ext uri="{BB962C8B-B14F-4D97-AF65-F5344CB8AC3E}">
        <p14:creationId xmlns:p14="http://schemas.microsoft.com/office/powerpoint/2010/main" val="494160202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1089529"/>
          </a:xfrm>
        </p:spPr>
        <p:txBody>
          <a:bodyPr/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TV Has The Highest Reach Among African Americans in North Carolina…Broadcast Leads The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6514393"/>
            <a:ext cx="9448799" cy="230832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Source: Dynata 2020 North Carolina Democratic Registered Voter media survey African Americans 18+ Total, N = 167; Female, N = 99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156779659"/>
              </p:ext>
            </p:extLst>
          </p:nvPr>
        </p:nvGraphicFramePr>
        <p:xfrm>
          <a:off x="6370273" y="2067698"/>
          <a:ext cx="4635206" cy="4354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3005101"/>
              </p:ext>
            </p:extLst>
          </p:nvPr>
        </p:nvGraphicFramePr>
        <p:xfrm>
          <a:off x="1460794" y="2067698"/>
          <a:ext cx="4635206" cy="4354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6370273" y="1407506"/>
            <a:ext cx="4419600" cy="72229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% Reached Yesterday</a:t>
            </a:r>
          </a:p>
          <a:p>
            <a:pPr algn="ctr"/>
            <a:r>
              <a:rPr lang="en-US" sz="2000" b="1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African Americans: Female</a:t>
            </a:r>
          </a:p>
          <a:p>
            <a:pPr algn="ctr"/>
            <a:endParaRPr lang="en-US" sz="2000" b="1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1460794" y="1407506"/>
            <a:ext cx="4419600" cy="80802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% Reached Yesterday</a:t>
            </a:r>
          </a:p>
          <a:p>
            <a:pPr algn="ctr"/>
            <a:r>
              <a:rPr lang="en-US" sz="2000" b="1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African Americans: Total</a:t>
            </a:r>
          </a:p>
          <a:p>
            <a:pPr algn="ctr"/>
            <a:endParaRPr lang="en-US" sz="2000" b="1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82883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754" y="267848"/>
            <a:ext cx="11934065" cy="1089529"/>
          </a:xfrm>
        </p:spPr>
        <p:txBody>
          <a:bodyPr/>
          <a:lstStyle/>
          <a:p>
            <a:r>
              <a:rPr lang="en-US" sz="3600" dirty="0"/>
              <a:t>African Americans In North Carolina find the problem </a:t>
            </a:r>
            <a:br>
              <a:rPr lang="en-US" sz="3600" dirty="0"/>
            </a:br>
            <a:r>
              <a:rPr lang="en-US" sz="3600" dirty="0"/>
              <a:t>with ‘fake news’ to be most prevalent on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25199" y="6403545"/>
            <a:ext cx="988621" cy="365125"/>
          </a:xfrm>
        </p:spPr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19099" y="6307673"/>
            <a:ext cx="10078916" cy="497572"/>
          </a:xfrm>
        </p:spPr>
        <p:txBody>
          <a:bodyPr/>
          <a:lstStyle/>
          <a:p>
            <a:r>
              <a:rPr lang="en-US" dirty="0"/>
              <a:t>Source: Dynata 2020 North Carolina Democratic Registered Voter media survey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African Americans 18+ Total, N = 167; Female, N = 99</a:t>
            </a:r>
          </a:p>
          <a:p>
            <a:r>
              <a:rPr lang="en-US" dirty="0"/>
              <a:t>Q7 I find the problem with “fake news” to be most prevalent on...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503928" y="1393378"/>
            <a:ext cx="33443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African Americans: Total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26511" y="1393378"/>
            <a:ext cx="3916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African Americans: Female</a:t>
            </a:r>
          </a:p>
        </p:txBody>
      </p:sp>
      <p:graphicFrame>
        <p:nvGraphicFramePr>
          <p:cNvPr id="1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286188"/>
              </p:ext>
            </p:extLst>
          </p:nvPr>
        </p:nvGraphicFramePr>
        <p:xfrm>
          <a:off x="5820792" y="1706148"/>
          <a:ext cx="6175532" cy="439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098731"/>
              </p:ext>
            </p:extLst>
          </p:nvPr>
        </p:nvGraphicFramePr>
        <p:xfrm>
          <a:off x="390617" y="1706148"/>
          <a:ext cx="6175532" cy="439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81067081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869" y="322688"/>
            <a:ext cx="11678154" cy="590931"/>
          </a:xfrm>
        </p:spPr>
        <p:txBody>
          <a:bodyPr/>
          <a:lstStyle/>
          <a:p>
            <a:r>
              <a:rPr lang="en-US" sz="3600" dirty="0"/>
              <a:t>I Trust The News That I See/Hear on This Media Source: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9432" y="6197056"/>
            <a:ext cx="9500961" cy="636072"/>
          </a:xfrm>
        </p:spPr>
        <p:txBody>
          <a:bodyPr/>
          <a:lstStyle/>
          <a:p>
            <a:r>
              <a:rPr lang="en-US" dirty="0"/>
              <a:t>Source: Dynata 2020 North Carolina Democratic Registered Voter media survey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African Americans 18+ Total, N = 167; Female, N = 99</a:t>
            </a:r>
          </a:p>
          <a:p>
            <a:r>
              <a:rPr lang="en-US" dirty="0"/>
              <a:t>Q6 Agree Strongly or Agree Somewhat. For each source, please indicate the extent to which you agree or disagree with the following statement: I trust the News that I see/hear on this media source. </a:t>
            </a:r>
          </a:p>
        </p:txBody>
      </p:sp>
      <p:graphicFrame>
        <p:nvGraphicFramePr>
          <p:cNvPr id="42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030518"/>
              </p:ext>
            </p:extLst>
          </p:nvPr>
        </p:nvGraphicFramePr>
        <p:xfrm>
          <a:off x="275869" y="1481874"/>
          <a:ext cx="6111730" cy="4554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397757"/>
              </p:ext>
            </p:extLst>
          </p:nvPr>
        </p:nvGraphicFramePr>
        <p:xfrm>
          <a:off x="5903063" y="1505191"/>
          <a:ext cx="6111730" cy="4554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/>
          <p:cNvSpPr/>
          <p:nvPr/>
        </p:nvSpPr>
        <p:spPr>
          <a:xfrm>
            <a:off x="2519687" y="1081764"/>
            <a:ext cx="33426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African Americans: Total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390859" y="1081764"/>
            <a:ext cx="37285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African Americans: Female</a:t>
            </a:r>
          </a:p>
        </p:txBody>
      </p:sp>
    </p:spTree>
    <p:extLst>
      <p:ext uri="{BB962C8B-B14F-4D97-AF65-F5344CB8AC3E}">
        <p14:creationId xmlns:p14="http://schemas.microsoft.com/office/powerpoint/2010/main" val="2888967655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79562"/>
            <a:ext cx="11352809" cy="590931"/>
          </a:xfrm>
        </p:spPr>
        <p:txBody>
          <a:bodyPr/>
          <a:lstStyle/>
          <a:p>
            <a:r>
              <a:rPr lang="en-US" sz="3600" dirty="0"/>
              <a:t>I Trust the News I See/Hear on This Media Source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25199" y="6434418"/>
            <a:ext cx="988621" cy="365125"/>
          </a:xfrm>
        </p:spPr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9432" y="6251374"/>
            <a:ext cx="9500961" cy="636072"/>
          </a:xfrm>
        </p:spPr>
        <p:txBody>
          <a:bodyPr/>
          <a:lstStyle/>
          <a:p>
            <a:r>
              <a:rPr lang="en-US" dirty="0"/>
              <a:t>Source: Dynata 2020 North Carolina Democratic Registered Voter media survey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W18+ Urban/City, </a:t>
            </a:r>
            <a:r>
              <a:rPr lang="en-US" dirty="0"/>
              <a:t>N = 95; Suburban, N = 177; Rural, N = 115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/>
              <a:t>Q6 Agree Strongly or Agree Somewhat. For each source, please indicate the extent to which you agree or disagree with the following statement: I trust the News that I see/hear on this media source.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74531" y="909070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City/Urban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32997" y="909070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Suburban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915767" y="909070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Rural</a:t>
            </a:r>
          </a:p>
        </p:txBody>
      </p:sp>
      <p:graphicFrame>
        <p:nvGraphicFramePr>
          <p:cNvPr id="4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069440"/>
              </p:ext>
            </p:extLst>
          </p:nvPr>
        </p:nvGraphicFramePr>
        <p:xfrm>
          <a:off x="4316774" y="1309180"/>
          <a:ext cx="3823116" cy="4854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7">
            <a:extLst>
              <a:ext uri="{FF2B5EF4-FFF2-40B4-BE49-F238E27FC236}">
                <a16:creationId xmlns:a16="http://schemas.microsoft.com/office/drawing/2014/main" id="{A57CC831-8145-4F35-BCDB-81F5760C4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5185320"/>
              </p:ext>
            </p:extLst>
          </p:nvPr>
        </p:nvGraphicFramePr>
        <p:xfrm>
          <a:off x="8216562" y="1309180"/>
          <a:ext cx="3823116" cy="4833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ontent Placeholder 7">
            <a:extLst>
              <a:ext uri="{FF2B5EF4-FFF2-40B4-BE49-F238E27FC236}">
                <a16:creationId xmlns:a16="http://schemas.microsoft.com/office/drawing/2014/main" id="{7BA5BDFE-8E86-4BE4-9442-95888C4A30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4844170"/>
              </p:ext>
            </p:extLst>
          </p:nvPr>
        </p:nvGraphicFramePr>
        <p:xfrm>
          <a:off x="384152" y="1309180"/>
          <a:ext cx="3823116" cy="4831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CD1F9F5-617D-4C5A-B81B-B07340BE59D1}"/>
              </a:ext>
            </a:extLst>
          </p:cNvPr>
          <p:cNvSpPr txBox="1"/>
          <p:nvPr/>
        </p:nvSpPr>
        <p:spPr>
          <a:xfrm>
            <a:off x="3024388" y="551928"/>
            <a:ext cx="6111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Colorado Women18+</a:t>
            </a:r>
          </a:p>
        </p:txBody>
      </p:sp>
    </p:spTree>
    <p:extLst>
      <p:ext uri="{BB962C8B-B14F-4D97-AF65-F5344CB8AC3E}">
        <p14:creationId xmlns:p14="http://schemas.microsoft.com/office/powerpoint/2010/main" val="3373882021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1_Office Theme">
  <a:themeElements>
    <a:clrScheme name="TVB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33FF"/>
      </a:accent1>
      <a:accent2>
        <a:srgbClr val="36CF13"/>
      </a:accent2>
      <a:accent3>
        <a:srgbClr val="FF0000"/>
      </a:accent3>
      <a:accent4>
        <a:srgbClr val="7030A0"/>
      </a:accent4>
      <a:accent5>
        <a:srgbClr val="FF3399"/>
      </a:accent5>
      <a:accent6>
        <a:srgbClr val="FF9900"/>
      </a:accent6>
      <a:hlink>
        <a:srgbClr val="3333FF"/>
      </a:hlink>
      <a:folHlink>
        <a:srgbClr val="00B0F0"/>
      </a:folHlink>
    </a:clrScheme>
    <a:fontScheme name="Custom 1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TVB 10">
    <a:dk1>
      <a:srgbClr val="000000"/>
    </a:dk1>
    <a:lt1>
      <a:srgbClr val="FFFFFF"/>
    </a:lt1>
    <a:dk2>
      <a:srgbClr val="0000FF"/>
    </a:dk2>
    <a:lt2>
      <a:srgbClr val="1C1C1C"/>
    </a:lt2>
    <a:accent1>
      <a:srgbClr val="ABC7FF"/>
    </a:accent1>
    <a:accent2>
      <a:srgbClr val="FF0000"/>
    </a:accent2>
    <a:accent3>
      <a:srgbClr val="FFFFFF"/>
    </a:accent3>
    <a:accent4>
      <a:srgbClr val="000000"/>
    </a:accent4>
    <a:accent5>
      <a:srgbClr val="D2E0FF"/>
    </a:accent5>
    <a:accent6>
      <a:srgbClr val="E70000"/>
    </a:accent6>
    <a:hlink>
      <a:srgbClr val="0000FF"/>
    </a:hlink>
    <a:folHlink>
      <a:srgbClr val="00CC00"/>
    </a:folHlink>
  </a:clrScheme>
  <a:fontScheme name="1_TVB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1_TVB 10">
    <a:dk1>
      <a:srgbClr val="000000"/>
    </a:dk1>
    <a:lt1>
      <a:srgbClr val="FFFFFF"/>
    </a:lt1>
    <a:dk2>
      <a:srgbClr val="0000FF"/>
    </a:dk2>
    <a:lt2>
      <a:srgbClr val="1C1C1C"/>
    </a:lt2>
    <a:accent1>
      <a:srgbClr val="ABC7FF"/>
    </a:accent1>
    <a:accent2>
      <a:srgbClr val="FF0000"/>
    </a:accent2>
    <a:accent3>
      <a:srgbClr val="FFFFFF"/>
    </a:accent3>
    <a:accent4>
      <a:srgbClr val="000000"/>
    </a:accent4>
    <a:accent5>
      <a:srgbClr val="D2E0FF"/>
    </a:accent5>
    <a:accent6>
      <a:srgbClr val="E70000"/>
    </a:accent6>
    <a:hlink>
      <a:srgbClr val="0000FF"/>
    </a:hlink>
    <a:folHlink>
      <a:srgbClr val="00CC00"/>
    </a:folHlink>
  </a:clrScheme>
  <a:fontScheme name="1_TVB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TVB 1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3333FF"/>
    </a:accent1>
    <a:accent2>
      <a:srgbClr val="36CF13"/>
    </a:accent2>
    <a:accent3>
      <a:srgbClr val="FF0000"/>
    </a:accent3>
    <a:accent4>
      <a:srgbClr val="7030A0"/>
    </a:accent4>
    <a:accent5>
      <a:srgbClr val="FF3399"/>
    </a:accent5>
    <a:accent6>
      <a:srgbClr val="FF9900"/>
    </a:accent6>
    <a:hlink>
      <a:srgbClr val="3333FF"/>
    </a:hlink>
    <a:folHlink>
      <a:srgbClr val="00B0F0"/>
    </a:folHlink>
  </a:clrScheme>
  <a:fontScheme name="Custom 1">
    <a:majorFont>
      <a:latin typeface="Tahoma"/>
      <a:ea typeface=""/>
      <a:cs typeface="Arial"/>
    </a:majorFont>
    <a:minorFont>
      <a:latin typeface="Tahoma"/>
      <a:ea typeface=""/>
      <a:cs typeface="Arial"/>
    </a:minorFont>
  </a:fontScheme>
  <a:fmtScheme name="Office 2007-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TVB 1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3333FF"/>
    </a:accent1>
    <a:accent2>
      <a:srgbClr val="36CF13"/>
    </a:accent2>
    <a:accent3>
      <a:srgbClr val="FF0000"/>
    </a:accent3>
    <a:accent4>
      <a:srgbClr val="7030A0"/>
    </a:accent4>
    <a:accent5>
      <a:srgbClr val="FF3399"/>
    </a:accent5>
    <a:accent6>
      <a:srgbClr val="FF9900"/>
    </a:accent6>
    <a:hlink>
      <a:srgbClr val="3333FF"/>
    </a:hlink>
    <a:folHlink>
      <a:srgbClr val="00B0F0"/>
    </a:folHlink>
  </a:clrScheme>
  <a:fontScheme name="Custom 1">
    <a:majorFont>
      <a:latin typeface="Tahoma"/>
      <a:ea typeface=""/>
      <a:cs typeface="Arial"/>
    </a:majorFont>
    <a:minorFont>
      <a:latin typeface="Tahoma"/>
      <a:ea typeface=""/>
      <a:cs typeface="Arial"/>
    </a:minorFont>
  </a:fontScheme>
  <a:fmtScheme name="Office 2007-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590</Words>
  <Application>Microsoft Office PowerPoint</Application>
  <PresentationFormat>Widescreen</PresentationFormat>
  <Paragraphs>62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1_Office Theme</vt:lpstr>
      <vt:lpstr>PowerPoint Presentation</vt:lpstr>
      <vt:lpstr>TV Has Highest Reach of Ad Supported Platforms Among North Carolina’s Democrats...Broadcast Leads the Way</vt:lpstr>
      <vt:lpstr>Local Broadcast Television News: #1 For Trust Among Democrats in North Carolina</vt:lpstr>
      <vt:lpstr>The Primary Source For News Among North Carolina Democrats: Broadcast Television</vt:lpstr>
      <vt:lpstr>North Carolina Democrats find the problem with  ‘fake news’ to be most prevalent on...</vt:lpstr>
      <vt:lpstr>TV Has The Highest Reach Among African Americans in North Carolina…Broadcast Leads The Way</vt:lpstr>
      <vt:lpstr>African Americans In North Carolina find the problem  with ‘fake news’ to be most prevalent on …</vt:lpstr>
      <vt:lpstr>I Trust The News That I See/Hear on This Media Source:</vt:lpstr>
      <vt:lpstr>I Trust the News I See/Hear on This Media Source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 Has Highest Reach of Ad Supported Platforms in South Carolina...Broadcast Leads the Way</dc:title>
  <dc:creator>clairew</dc:creator>
  <cp:lastModifiedBy>Anthony Spirito</cp:lastModifiedBy>
  <cp:revision>59</cp:revision>
  <dcterms:created xsi:type="dcterms:W3CDTF">2020-02-21T18:30:24Z</dcterms:created>
  <dcterms:modified xsi:type="dcterms:W3CDTF">2020-03-04T13:47:52Z</dcterms:modified>
</cp:coreProperties>
</file>