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9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0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1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drawings/drawing4.xml" ContentType="application/vnd.openxmlformats-officedocument.drawingml.chartshapes+xml"/>
  <Override PartName="/ppt/charts/chart13.xml" ContentType="application/vnd.openxmlformats-officedocument.drawingml.chart+xml"/>
  <Override PartName="/ppt/notesSlides/notesSlide7.xml" ContentType="application/vnd.openxmlformats-officedocument.presentationml.notesSlide+xml"/>
  <Override PartName="/ppt/charts/chart1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charts/chart1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6.xml" ContentType="application/vnd.openxmlformats-officedocument.themeOverride+xml"/>
  <Override PartName="/ppt/notesSlides/notesSlide8.xml" ContentType="application/vnd.openxmlformats-officedocument.presentationml.notesSlide+xml"/>
  <Override PartName="/ppt/charts/chart1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charts/chart1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2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2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5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CFF"/>
    <a:srgbClr val="151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8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8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>
                <a:effectLst/>
              </a:rPr>
              <a:t>% Reached Yesterday</a:t>
            </a:r>
          </a:p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>
                <a:effectLst/>
              </a:rPr>
              <a:t>Adults 18+</a:t>
            </a:r>
            <a:endParaRPr lang="en-US" sz="1600" dirty="0">
              <a:effectLst/>
            </a:endParaRPr>
          </a:p>
        </c:rich>
      </c:tx>
      <c:layout>
        <c:manualLayout>
          <c:xMode val="edge"/>
          <c:yMode val="edge"/>
          <c:x val="0.65182706328375628"/>
          <c:y val="0.7040065009568651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4409386326709157"/>
          <c:y val="5.0622678033064139E-2"/>
          <c:w val="0.64875033477958122"/>
          <c:h val="0.946479639364262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80AB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F844-43B5-AB96-45E01FA43E5B}"/>
              </c:ext>
            </c:extLst>
          </c:dPt>
          <c:dPt>
            <c:idx val="1"/>
            <c:invertIfNegative val="0"/>
            <c:bubble3D val="0"/>
            <c:spPr>
              <a:solidFill>
                <a:srgbClr val="3636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F844-43B5-AB96-45E01FA43E5B}"/>
              </c:ext>
            </c:extLst>
          </c:dPt>
          <c:dPt>
            <c:idx val="2"/>
            <c:invertIfNegative val="0"/>
            <c:bubble3D val="0"/>
            <c:spPr>
              <a:solidFill>
                <a:srgbClr val="84F05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F844-43B5-AB96-45E01FA43E5B}"/>
              </c:ext>
            </c:extLst>
          </c:dPt>
          <c:dPt>
            <c:idx val="3"/>
            <c:invertIfNegative val="0"/>
            <c:bubble3D val="0"/>
            <c:spPr>
              <a:solidFill>
                <a:srgbClr val="0590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F844-43B5-AB96-45E01FA43E5B}"/>
              </c:ext>
            </c:extLst>
          </c:dPt>
          <c:dPt>
            <c:idx val="4"/>
            <c:invertIfNegative val="0"/>
            <c:bubble3D val="0"/>
            <c:spPr>
              <a:solidFill>
                <a:srgbClr val="FF05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F844-43B5-AB96-45E01FA43E5B}"/>
              </c:ext>
            </c:extLst>
          </c:dPt>
          <c:dPt>
            <c:idx val="5"/>
            <c:invertIfNegative val="0"/>
            <c:bubble3D val="0"/>
            <c:spPr>
              <a:solidFill>
                <a:srgbClr val="78787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F844-43B5-AB96-45E01FA43E5B}"/>
              </c:ext>
            </c:extLst>
          </c:dPt>
          <c:dPt>
            <c:idx val="6"/>
            <c:invertIfNegative val="0"/>
            <c:bubble3D val="0"/>
            <c:spPr>
              <a:solidFill>
                <a:srgbClr val="FFAF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F844-43B5-AB96-45E01FA43E5B}"/>
              </c:ext>
            </c:extLst>
          </c:dPt>
          <c:dPt>
            <c:idx val="7"/>
            <c:invertIfNegative val="0"/>
            <c:bubble3D val="0"/>
            <c:spPr>
              <a:solidFill>
                <a:srgbClr val="6F05D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F-F844-43B5-AB96-45E01FA43E5B}"/>
              </c:ext>
            </c:extLst>
          </c:dPt>
          <c:dPt>
            <c:idx val="8"/>
            <c:invertIfNegative val="0"/>
            <c:bubble3D val="0"/>
            <c:spPr>
              <a:solidFill>
                <a:srgbClr val="C5E0B4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1-F844-43B5-AB96-45E01FA43E5B}"/>
              </c:ext>
            </c:extLst>
          </c:dPt>
          <c:dPt>
            <c:idx val="9"/>
            <c:invertIfNegative val="0"/>
            <c:bubble3D val="0"/>
            <c:spPr>
              <a:solidFill>
                <a:srgbClr val="F5AD9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3-F844-43B5-AB96-45E01FA43E5B}"/>
              </c:ext>
            </c:extLst>
          </c:dPt>
          <c:dPt>
            <c:idx val="10"/>
            <c:invertIfNegative val="0"/>
            <c:bubble3D val="0"/>
            <c:spPr>
              <a:solidFill>
                <a:srgbClr val="67A1A1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5-F844-43B5-AB96-45E01FA43E5B}"/>
              </c:ext>
            </c:extLst>
          </c:dPt>
          <c:dPt>
            <c:idx val="11"/>
            <c:invertIfNegative val="0"/>
            <c:bubble3D val="0"/>
            <c:spPr>
              <a:solidFill>
                <a:srgbClr val="B539B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7-F844-43B5-AB96-45E01FA43E5B}"/>
              </c:ext>
            </c:extLst>
          </c:dPt>
          <c:dPt>
            <c:idx val="12"/>
            <c:invertIfNegative val="0"/>
            <c:bubble3D val="0"/>
            <c:spPr>
              <a:solidFill>
                <a:srgbClr val="FF6600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9-F844-43B5-AB96-45E01FA43E5B}"/>
              </c:ext>
            </c:extLst>
          </c:dPt>
          <c:dPt>
            <c:idx val="13"/>
            <c:invertIfNegative val="0"/>
            <c:bubble3D val="0"/>
            <c:spPr>
              <a:solidFill>
                <a:srgbClr val="B2E5FC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B-F844-43B5-AB96-45E01FA43E5B}"/>
              </c:ext>
            </c:extLst>
          </c:dPt>
          <c:dPt>
            <c:idx val="14"/>
            <c:invertIfNegative val="0"/>
            <c:bubble3D val="0"/>
            <c:spPr>
              <a:solidFill>
                <a:srgbClr val="FFFF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D-F844-43B5-AB96-45E01FA43E5B}"/>
              </c:ext>
            </c:extLst>
          </c:dPt>
          <c:dPt>
            <c:idx val="15"/>
            <c:invertIfNegative val="0"/>
            <c:bubble3D val="0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F-F844-43B5-AB96-45E01FA43E5B}"/>
              </c:ext>
            </c:extLst>
          </c:dPt>
          <c:dPt>
            <c:idx val="16"/>
            <c:invertIfNegative val="0"/>
            <c:bubble3D val="0"/>
            <c:spPr>
              <a:solidFill>
                <a:srgbClr val="D3D3D3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21-F844-43B5-AB96-45E01FA43E5B}"/>
              </c:ext>
            </c:extLst>
          </c:dPt>
          <c:dPt>
            <c:idx val="17"/>
            <c:invertIfNegative val="0"/>
            <c:bubble3D val="0"/>
            <c:spPr>
              <a:solidFill>
                <a:srgbClr val="9999F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23-F844-43B5-AB96-45E01FA43E5B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Television (Broadcast/Cable)</c:v>
                </c:pt>
                <c:pt idx="1">
                  <c:v>Broadcast TV</c:v>
                </c:pt>
                <c:pt idx="2">
                  <c:v>Email</c:v>
                </c:pt>
                <c:pt idx="3">
                  <c:v>Online Search</c:v>
                </c:pt>
                <c:pt idx="4">
                  <c:v>Social Media</c:v>
                </c:pt>
                <c:pt idx="5">
                  <c:v>Cable TV</c:v>
                </c:pt>
                <c:pt idx="6">
                  <c:v>Radio</c:v>
                </c:pt>
                <c:pt idx="7">
                  <c:v>Other Internet Use</c:v>
                </c:pt>
                <c:pt idx="8">
                  <c:v>TV Streaming Video on a TV Set</c:v>
                </c:pt>
                <c:pt idx="9">
                  <c:v>Streaming TV program or movie</c:v>
                </c:pt>
                <c:pt idx="10">
                  <c:v>Other Streaming Video</c:v>
                </c:pt>
                <c:pt idx="11">
                  <c:v>Streaming Radio</c:v>
                </c:pt>
                <c:pt idx="12">
                  <c:v>Newspapers</c:v>
                </c:pt>
                <c:pt idx="13">
                  <c:v>Local broadcast TV station web/apps</c:v>
                </c:pt>
                <c:pt idx="14">
                  <c:v>Magazines</c:v>
                </c:pt>
                <c:pt idx="15">
                  <c:v>Digital newspaper/magazine</c:v>
                </c:pt>
                <c:pt idx="16">
                  <c:v>Cable TV news web/apps</c:v>
                </c:pt>
                <c:pt idx="17">
                  <c:v>Natn'l broadcast TV network news web/apps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8"/>
                <c:pt idx="0">
                  <c:v>0.89400000000000002</c:v>
                </c:pt>
                <c:pt idx="1">
                  <c:v>0.85799999999999998</c:v>
                </c:pt>
                <c:pt idx="2">
                  <c:v>0.82499999999999996</c:v>
                </c:pt>
                <c:pt idx="3">
                  <c:v>0.68899999999999995</c:v>
                </c:pt>
                <c:pt idx="4">
                  <c:v>0.65500000000000003</c:v>
                </c:pt>
                <c:pt idx="5">
                  <c:v>0.63</c:v>
                </c:pt>
                <c:pt idx="6">
                  <c:v>0.60199999999999998</c:v>
                </c:pt>
                <c:pt idx="7">
                  <c:v>0.55600000000000005</c:v>
                </c:pt>
                <c:pt idx="8">
                  <c:v>0.49199999999999999</c:v>
                </c:pt>
                <c:pt idx="9">
                  <c:v>0.44400000000000001</c:v>
                </c:pt>
                <c:pt idx="10">
                  <c:v>0.42199999999999999</c:v>
                </c:pt>
                <c:pt idx="11">
                  <c:v>0.36299999999999999</c:v>
                </c:pt>
                <c:pt idx="12">
                  <c:v>0.33400000000000002</c:v>
                </c:pt>
                <c:pt idx="13">
                  <c:v>0.312</c:v>
                </c:pt>
                <c:pt idx="14">
                  <c:v>0.27400000000000002</c:v>
                </c:pt>
                <c:pt idx="15">
                  <c:v>0.26</c:v>
                </c:pt>
                <c:pt idx="16">
                  <c:v>0.253</c:v>
                </c:pt>
                <c:pt idx="17">
                  <c:v>0.23899999999999999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F844-43B5-AB96-45E01FA43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597581744"/>
        <c:axId val="597575864"/>
      </c:barChart>
      <c:catAx>
        <c:axId val="5975817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575864"/>
        <c:crosses val="autoZero"/>
        <c:auto val="1"/>
        <c:lblAlgn val="ctr"/>
        <c:lblOffset val="100"/>
        <c:noMultiLvlLbl val="0"/>
      </c:catAx>
      <c:valAx>
        <c:axId val="59757586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one"/>
        <c:crossAx val="59758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650454815324846"/>
          <c:y val="2.8451344636616045E-2"/>
          <c:w val="0.58578452782401014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6E8-4748-BE94-E8EA42A8985D}"/>
              </c:ext>
            </c:extLst>
          </c:dPt>
          <c:dPt>
            <c:idx val="1"/>
            <c:invertIfNegative val="0"/>
            <c:bubble3D val="0"/>
            <c:spPr>
              <a:solidFill>
                <a:srgbClr val="CBFF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6E8-4748-BE94-E8EA42A8985D}"/>
              </c:ext>
            </c:extLst>
          </c:dPt>
          <c:dPt>
            <c:idx val="2"/>
            <c:invertIfNegative val="0"/>
            <c:bubble3D val="0"/>
            <c:spPr>
              <a:solidFill>
                <a:srgbClr val="95959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6E8-4748-BE94-E8EA42A8985D}"/>
              </c:ext>
            </c:extLst>
          </c:dPt>
          <c:dPt>
            <c:idx val="3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6E8-4748-BE94-E8EA42A8985D}"/>
              </c:ext>
            </c:extLst>
          </c:dPt>
          <c:dPt>
            <c:idx val="4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6E8-4748-BE94-E8EA42A8985D}"/>
              </c:ext>
            </c:extLst>
          </c:dPt>
          <c:dPt>
            <c:idx val="5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6E8-4748-BE94-E8EA42A8985D}"/>
              </c:ext>
            </c:extLst>
          </c:dPt>
          <c:dPt>
            <c:idx val="6"/>
            <c:invertIfNegative val="0"/>
            <c:bubble3D val="0"/>
            <c:spPr>
              <a:solidFill>
                <a:srgbClr val="1515A3"/>
              </a:solidFill>
              <a:ln>
                <a:solidFill>
                  <a:srgbClr val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6E8-4748-BE94-E8EA42A8985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Social media</c:v>
                </c:pt>
                <c:pt idx="1">
                  <c:v>Local broadcast 
TV news web/apps</c:v>
                </c:pt>
                <c:pt idx="2">
                  <c:v>Cable TV news</c:v>
                </c:pt>
                <c:pt idx="3">
                  <c:v>Radio stations</c:v>
                </c:pt>
                <c:pt idx="4">
                  <c:v>Local newspapers</c:v>
                </c:pt>
                <c:pt idx="5">
                  <c:v>Local broadcast 
TV news</c:v>
                </c:pt>
                <c:pt idx="6">
                  <c:v>Natn'l broadcast 
network TV news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0.44</c:v>
                </c:pt>
                <c:pt idx="1">
                  <c:v>0.77999999999999992</c:v>
                </c:pt>
                <c:pt idx="2">
                  <c:v>0.8</c:v>
                </c:pt>
                <c:pt idx="3">
                  <c:v>0.8</c:v>
                </c:pt>
                <c:pt idx="4">
                  <c:v>0.87999999999999989</c:v>
                </c:pt>
                <c:pt idx="5">
                  <c:v>0.89</c:v>
                </c:pt>
                <c:pt idx="6">
                  <c:v>0.90999999999999992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6E8-4748-BE94-E8EA42A898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597594288"/>
        <c:axId val="597593896"/>
      </c:barChart>
      <c:catAx>
        <c:axId val="5975942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593896"/>
        <c:crosses val="autoZero"/>
        <c:auto val="1"/>
        <c:lblAlgn val="ctr"/>
        <c:lblOffset val="100"/>
        <c:noMultiLvlLbl val="0"/>
      </c:catAx>
      <c:valAx>
        <c:axId val="597593896"/>
        <c:scaling>
          <c:orientation val="minMax"/>
          <c:max val="1.100000000000000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597594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173252876100767"/>
          <c:y val="2.8451344636616045E-2"/>
          <c:w val="0.60826747123899227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C45-4313-A517-17E2E8777E19}"/>
              </c:ext>
            </c:extLst>
          </c:dPt>
          <c:dPt>
            <c:idx val="1"/>
            <c:invertIfNegative val="0"/>
            <c:bubble3D val="0"/>
            <c:spPr>
              <a:solidFill>
                <a:srgbClr val="CBFF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C45-4313-A517-17E2E8777E19}"/>
              </c:ext>
            </c:extLst>
          </c:dPt>
          <c:dPt>
            <c:idx val="2"/>
            <c:invertIfNegative val="0"/>
            <c:bubble3D val="0"/>
            <c:spPr>
              <a:solidFill>
                <a:srgbClr val="95959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C45-4313-A517-17E2E8777E19}"/>
              </c:ext>
            </c:extLst>
          </c:dPt>
          <c:dPt>
            <c:idx val="3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C45-4313-A517-17E2E8777E19}"/>
              </c:ext>
            </c:extLst>
          </c:dPt>
          <c:dPt>
            <c:idx val="4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C45-4313-A517-17E2E8777E19}"/>
              </c:ext>
            </c:extLst>
          </c:dPt>
          <c:dPt>
            <c:idx val="5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C45-4313-A517-17E2E8777E19}"/>
              </c:ext>
            </c:extLst>
          </c:dPt>
          <c:dPt>
            <c:idx val="6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9C45-4313-A517-17E2E8777E1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Social media</c:v>
                </c:pt>
                <c:pt idx="1">
                  <c:v>Local broadcast 
TV news web/apps</c:v>
                </c:pt>
                <c:pt idx="2">
                  <c:v>Cable TV news</c:v>
                </c:pt>
                <c:pt idx="3">
                  <c:v>Radio stations</c:v>
                </c:pt>
                <c:pt idx="4">
                  <c:v>Natn'l broadcast 
network TV news</c:v>
                </c:pt>
                <c:pt idx="5">
                  <c:v>Local 
newspapers</c:v>
                </c:pt>
                <c:pt idx="6">
                  <c:v>Local broadcast
 TV news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0.28000000000000003</c:v>
                </c:pt>
                <c:pt idx="1">
                  <c:v>0.6</c:v>
                </c:pt>
                <c:pt idx="2">
                  <c:v>0.62</c:v>
                </c:pt>
                <c:pt idx="3">
                  <c:v>0.7</c:v>
                </c:pt>
                <c:pt idx="4">
                  <c:v>0.7</c:v>
                </c:pt>
                <c:pt idx="5">
                  <c:v>0.75</c:v>
                </c:pt>
                <c:pt idx="6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C45-4313-A517-17E2E8777E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597593112"/>
        <c:axId val="597584880"/>
      </c:barChart>
      <c:catAx>
        <c:axId val="5975931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584880"/>
        <c:crosses val="autoZero"/>
        <c:auto val="1"/>
        <c:lblAlgn val="ctr"/>
        <c:lblOffset val="100"/>
        <c:noMultiLvlLbl val="0"/>
      </c:catAx>
      <c:valAx>
        <c:axId val="597584880"/>
        <c:scaling>
          <c:orientation val="minMax"/>
          <c:max val="1.100000000000000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597593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809711286089"/>
          <c:y val="6.2198823135774461E-2"/>
          <c:w val="0.63101736893625326"/>
          <c:h val="0.931402534603965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80AB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18F9-4415-8F04-A29DD61E340D}"/>
              </c:ext>
            </c:extLst>
          </c:dPt>
          <c:dPt>
            <c:idx val="1"/>
            <c:invertIfNegative val="0"/>
            <c:bubble3D val="0"/>
            <c:spPr>
              <a:solidFill>
                <a:srgbClr val="3636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18F9-4415-8F04-A29DD61E340D}"/>
              </c:ext>
            </c:extLst>
          </c:dPt>
          <c:dPt>
            <c:idx val="2"/>
            <c:invertIfNegative val="0"/>
            <c:bubble3D val="0"/>
            <c:spPr>
              <a:solidFill>
                <a:srgbClr val="A4FF72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18F9-4415-8F04-A29DD61E340D}"/>
              </c:ext>
            </c:extLst>
          </c:dPt>
          <c:dPt>
            <c:idx val="3"/>
            <c:invertIfNegative val="0"/>
            <c:bubble3D val="0"/>
            <c:spPr>
              <a:solidFill>
                <a:srgbClr val="0A9B0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18F9-4415-8F04-A29DD61E340D}"/>
              </c:ext>
            </c:extLst>
          </c:dPt>
          <c:dPt>
            <c:idx val="4"/>
            <c:invertIfNegative val="0"/>
            <c:bubble3D val="0"/>
            <c:spPr>
              <a:solidFill>
                <a:srgbClr val="FF0F0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18F9-4415-8F04-A29DD61E340D}"/>
              </c:ext>
            </c:extLst>
          </c:dPt>
          <c:dPt>
            <c:idx val="5"/>
            <c:invertIfNegative val="0"/>
            <c:bubble3D val="0"/>
            <c:spPr>
              <a:solidFill>
                <a:srgbClr val="95959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18F9-4415-8F04-A29DD61E340D}"/>
              </c:ext>
            </c:extLst>
          </c:dPt>
          <c:dPt>
            <c:idx val="6"/>
            <c:invertIfNegative val="0"/>
            <c:bubble3D val="0"/>
            <c:spPr>
              <a:solidFill>
                <a:srgbClr val="C5E0B4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18F9-4415-8F04-A29DD61E340D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400" b="1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7"/>
                <c:pt idx="0">
                  <c:v>Television 
(Broadcast &amp; Cable)</c:v>
                </c:pt>
                <c:pt idx="1">
                  <c:v>Broadcast TV</c:v>
                </c:pt>
                <c:pt idx="2">
                  <c:v>E-mail</c:v>
                </c:pt>
                <c:pt idx="3">
                  <c:v>Online search</c:v>
                </c:pt>
                <c:pt idx="4">
                  <c:v>Social media</c:v>
                </c:pt>
                <c:pt idx="5">
                  <c:v>Cable TV</c:v>
                </c:pt>
                <c:pt idx="6">
                  <c:v>TV streaming Video
on a TV set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7"/>
                <c:pt idx="0">
                  <c:v>0.88235294117647056</c:v>
                </c:pt>
                <c:pt idx="1">
                  <c:v>0.86764705882352944</c:v>
                </c:pt>
                <c:pt idx="2">
                  <c:v>0.80882352941176472</c:v>
                </c:pt>
                <c:pt idx="3">
                  <c:v>0.72058823529411764</c:v>
                </c:pt>
                <c:pt idx="4">
                  <c:v>0.68382352941176472</c:v>
                </c:pt>
                <c:pt idx="5">
                  <c:v>0.67647058823529416</c:v>
                </c:pt>
                <c:pt idx="6">
                  <c:v>0.61029411764705888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8F9-4415-8F04-A29DD61E3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771538640"/>
        <c:axId val="771533936"/>
      </c:barChart>
      <c:catAx>
        <c:axId val="7715386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771533936"/>
        <c:crosses val="autoZero"/>
        <c:auto val="1"/>
        <c:lblAlgn val="ctr"/>
        <c:lblOffset val="100"/>
        <c:noMultiLvlLbl val="0"/>
      </c:catAx>
      <c:valAx>
        <c:axId val="771533936"/>
        <c:scaling>
          <c:orientation val="minMax"/>
          <c:max val="1.1000000000000001"/>
        </c:scaling>
        <c:delete val="1"/>
        <c:axPos val="t"/>
        <c:numFmt formatCode="0%" sourceLinked="1"/>
        <c:majorTickMark val="out"/>
        <c:minorTickMark val="none"/>
        <c:tickLblPos val="nextTo"/>
        <c:crossAx val="771538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809711286089"/>
          <c:y val="6.0898431874853151E-2"/>
          <c:w val="0.63101736893625326"/>
          <c:h val="0.932702932187550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80AB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18F9-4415-8F04-A29DD61E340D}"/>
              </c:ext>
            </c:extLst>
          </c:dPt>
          <c:dPt>
            <c:idx val="1"/>
            <c:invertIfNegative val="0"/>
            <c:bubble3D val="0"/>
            <c:spPr>
              <a:solidFill>
                <a:srgbClr val="3636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18F9-4415-8F04-A29DD61E340D}"/>
              </c:ext>
            </c:extLst>
          </c:dPt>
          <c:dPt>
            <c:idx val="2"/>
            <c:invertIfNegative val="0"/>
            <c:bubble3D val="0"/>
            <c:spPr>
              <a:solidFill>
                <a:srgbClr val="99FF6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18F9-4415-8F04-A29DD61E340D}"/>
              </c:ext>
            </c:extLst>
          </c:dPt>
          <c:dPt>
            <c:idx val="3"/>
            <c:invertIfNegative val="0"/>
            <c:bubble3D val="0"/>
            <c:spPr>
              <a:solidFill>
                <a:srgbClr val="0590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18F9-4415-8F04-A29DD61E340D}"/>
              </c:ext>
            </c:extLst>
          </c:dPt>
          <c:dPt>
            <c:idx val="4"/>
            <c:invertIfNegative val="0"/>
            <c:bubble3D val="0"/>
            <c:spPr>
              <a:solidFill>
                <a:srgbClr val="95959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18F9-4415-8F04-A29DD61E340D}"/>
              </c:ext>
            </c:extLst>
          </c:dPt>
          <c:dPt>
            <c:idx val="5"/>
            <c:invertIfNegative val="0"/>
            <c:bubble3D val="0"/>
            <c:spPr>
              <a:solidFill>
                <a:srgbClr val="FF0A0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18F9-4415-8F04-A29DD61E340D}"/>
              </c:ext>
            </c:extLst>
          </c:dPt>
          <c:dPt>
            <c:idx val="6"/>
            <c:invertIfNegative val="0"/>
            <c:bubble3D val="0"/>
            <c:spPr>
              <a:solidFill>
                <a:srgbClr val="C5E0B4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18F9-4415-8F04-A29DD61E340D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400" b="1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7"/>
                <c:pt idx="0">
                  <c:v>Television 
(Broadcast &amp; Cable)</c:v>
                </c:pt>
                <c:pt idx="1">
                  <c:v>Broadcast TV</c:v>
                </c:pt>
                <c:pt idx="2">
                  <c:v>E-mail</c:v>
                </c:pt>
                <c:pt idx="3">
                  <c:v>Online search</c:v>
                </c:pt>
                <c:pt idx="4">
                  <c:v>Cable TV</c:v>
                </c:pt>
                <c:pt idx="5">
                  <c:v>Social media</c:v>
                </c:pt>
                <c:pt idx="6">
                  <c:v>TV streaming Video
on a TV set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7"/>
                <c:pt idx="0">
                  <c:v>0.88185654008438819</c:v>
                </c:pt>
                <c:pt idx="1">
                  <c:v>0.86497890295358648</c:v>
                </c:pt>
                <c:pt idx="2">
                  <c:v>0.76371308016877637</c:v>
                </c:pt>
                <c:pt idx="3">
                  <c:v>0.70886075949367089</c:v>
                </c:pt>
                <c:pt idx="4">
                  <c:v>0.67510548523206748</c:v>
                </c:pt>
                <c:pt idx="5">
                  <c:v>0.6371308016877637</c:v>
                </c:pt>
                <c:pt idx="6">
                  <c:v>0.61181434599156115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8F9-4415-8F04-A29DD61E3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771535896"/>
        <c:axId val="771545304"/>
      </c:barChart>
      <c:catAx>
        <c:axId val="7715358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771545304"/>
        <c:crosses val="autoZero"/>
        <c:auto val="1"/>
        <c:lblAlgn val="ctr"/>
        <c:lblOffset val="100"/>
        <c:noMultiLvlLbl val="0"/>
      </c:catAx>
      <c:valAx>
        <c:axId val="771545304"/>
        <c:scaling>
          <c:orientation val="minMax"/>
          <c:max val="1.1000000000000001"/>
        </c:scaling>
        <c:delete val="1"/>
        <c:axPos val="t"/>
        <c:numFmt formatCode="0%" sourceLinked="1"/>
        <c:majorTickMark val="out"/>
        <c:minorTickMark val="none"/>
        <c:tickLblPos val="nextTo"/>
        <c:crossAx val="771535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523403323663523"/>
          <c:y val="2.8451431039578073E-2"/>
          <c:w val="0.45985332715763472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BFF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0C2-404A-A0FF-C6922474DAA8}"/>
              </c:ext>
            </c:extLst>
          </c:dPt>
          <c:dPt>
            <c:idx val="1"/>
            <c:invertIfNegative val="0"/>
            <c:bubble3D val="0"/>
            <c:spPr>
              <a:solidFill>
                <a:srgbClr val="9999F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0C2-404A-A0FF-C6922474DAA8}"/>
              </c:ext>
            </c:extLst>
          </c:dPt>
          <c:dPt>
            <c:idx val="2"/>
            <c:invertIfNegative val="0"/>
            <c:bubble3D val="0"/>
            <c:spPr>
              <a:solidFill>
                <a:srgbClr val="B8B4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0C2-404A-A0FF-C6922474DAA8}"/>
              </c:ext>
            </c:extLst>
          </c:dPt>
          <c:dPt>
            <c:idx val="3"/>
            <c:invertIfNegative val="0"/>
            <c:bubble3D val="0"/>
            <c:spPr>
              <a:solidFill>
                <a:srgbClr val="D7FFA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0C2-404A-A0FF-C6922474DAA8}"/>
              </c:ext>
            </c:extLst>
          </c:dPt>
          <c:dPt>
            <c:idx val="4"/>
            <c:invertIfNegative val="0"/>
            <c:bubble3D val="0"/>
            <c:spPr>
              <a:solidFill>
                <a:srgbClr val="CA704B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0C2-404A-A0FF-C6922474DAA8}"/>
              </c:ext>
            </c:extLst>
          </c:dPt>
          <c:dPt>
            <c:idx val="5"/>
            <c:invertIfNegative val="0"/>
            <c:bubble3D val="0"/>
            <c:spPr>
              <a:solidFill>
                <a:srgbClr val="FF861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80C2-404A-A0FF-C6922474DAA8}"/>
              </c:ext>
            </c:extLst>
          </c:dPt>
          <c:dPt>
            <c:idx val="6"/>
            <c:invertIfNegative val="0"/>
            <c:bubble3D val="0"/>
            <c:spPr>
              <a:solidFill>
                <a:srgbClr val="F3057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80C2-404A-A0FF-C6922474DAA8}"/>
              </c:ext>
            </c:extLst>
          </c:dPt>
          <c:dPt>
            <c:idx val="7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80C2-404A-A0FF-C6922474DAA8}"/>
              </c:ext>
            </c:extLst>
          </c:dPt>
          <c:dPt>
            <c:idx val="8"/>
            <c:invertIfNegative val="0"/>
            <c:bubble3D val="0"/>
            <c:spPr>
              <a:solidFill>
                <a:srgbClr val="D8D8D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80C2-404A-A0FF-C6922474DAA8}"/>
              </c:ext>
            </c:extLst>
          </c:dPt>
          <c:dPt>
            <c:idx val="9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80C2-404A-A0FF-C6922474DAA8}"/>
              </c:ext>
            </c:extLst>
          </c:dPt>
          <c:dPt>
            <c:idx val="10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80C2-404A-A0FF-C6922474DAA8}"/>
              </c:ext>
            </c:extLst>
          </c:dPt>
          <c:dPt>
            <c:idx val="11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80C2-404A-A0FF-C6922474DAA8}"/>
              </c:ext>
            </c:extLst>
          </c:dPt>
          <c:dPt>
            <c:idx val="12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80C2-404A-A0FF-C6922474DAA8}"/>
              </c:ext>
            </c:extLst>
          </c:dPt>
          <c:dPt>
            <c:idx val="13"/>
            <c:invertIfNegative val="0"/>
            <c:bubble3D val="0"/>
            <c:spPr>
              <a:solidFill>
                <a:srgbClr val="B671E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80C2-404A-A0FF-C6922474DAA8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80C2-404A-A0FF-C6922474DA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Local broadcast TV news web/apps</c:v>
                </c:pt>
                <c:pt idx="1">
                  <c:v>Natn'l broadcast network TV news web/apps</c:v>
                </c:pt>
                <c:pt idx="2">
                  <c:v>Local/Natn'l magazines web/apps</c:v>
                </c:pt>
                <c:pt idx="3">
                  <c:v>Public TV news</c:v>
                </c:pt>
                <c:pt idx="4">
                  <c:v>Local/Natn'l newspapers web/apps</c:v>
                </c:pt>
                <c:pt idx="5">
                  <c:v>Natn'l newspapers</c:v>
                </c:pt>
                <c:pt idx="6">
                  <c:v>Radio station web/apps</c:v>
                </c:pt>
                <c:pt idx="7">
                  <c:v>Local newspapers</c:v>
                </c:pt>
                <c:pt idx="8">
                  <c:v>Cable TV news web/apps</c:v>
                </c:pt>
                <c:pt idx="9">
                  <c:v>Local broadcast TV news</c:v>
                </c:pt>
                <c:pt idx="10">
                  <c:v>Natn'l broadcast network TV news</c:v>
                </c:pt>
                <c:pt idx="11">
                  <c:v>Radio stations</c:v>
                </c:pt>
                <c:pt idx="12">
                  <c:v>Cable TV news</c:v>
                </c:pt>
                <c:pt idx="13">
                  <c:v>All other Internet news web/apps</c:v>
                </c:pt>
                <c:pt idx="14">
                  <c:v>Social media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2.205882E-2</c:v>
                </c:pt>
                <c:pt idx="1">
                  <c:v>2.9411759999999999E-2</c:v>
                </c:pt>
                <c:pt idx="2">
                  <c:v>3.6764709999999999E-2</c:v>
                </c:pt>
                <c:pt idx="3">
                  <c:v>4.4117650000000001E-2</c:v>
                </c:pt>
                <c:pt idx="4">
                  <c:v>4.4117650000000001E-2</c:v>
                </c:pt>
                <c:pt idx="5">
                  <c:v>5.1470589999999997E-2</c:v>
                </c:pt>
                <c:pt idx="6">
                  <c:v>5.1470589999999997E-2</c:v>
                </c:pt>
                <c:pt idx="7">
                  <c:v>6.6176470000000001E-2</c:v>
                </c:pt>
                <c:pt idx="8">
                  <c:v>7.3529410000000003E-2</c:v>
                </c:pt>
                <c:pt idx="9">
                  <c:v>8.8235290000000008E-2</c:v>
                </c:pt>
                <c:pt idx="10">
                  <c:v>8.8235290000000008E-2</c:v>
                </c:pt>
                <c:pt idx="11">
                  <c:v>0.10294117999999999</c:v>
                </c:pt>
                <c:pt idx="12">
                  <c:v>0.21323528999999999</c:v>
                </c:pt>
                <c:pt idx="13">
                  <c:v>0.27941176000000001</c:v>
                </c:pt>
                <c:pt idx="14">
                  <c:v>0.72058823999999999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80C2-404A-A0FF-C6922474DA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784259448"/>
        <c:axId val="784262584"/>
      </c:barChart>
      <c:catAx>
        <c:axId val="7842594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784262584"/>
        <c:crosses val="autoZero"/>
        <c:auto val="1"/>
        <c:lblAlgn val="ctr"/>
        <c:lblOffset val="100"/>
        <c:noMultiLvlLbl val="0"/>
      </c:catAx>
      <c:valAx>
        <c:axId val="784262584"/>
        <c:scaling>
          <c:orientation val="minMax"/>
          <c:max val="0.75000000000000011"/>
        </c:scaling>
        <c:delete val="1"/>
        <c:axPos val="b"/>
        <c:numFmt formatCode="0%" sourceLinked="1"/>
        <c:majorTickMark val="out"/>
        <c:minorTickMark val="none"/>
        <c:tickLblPos val="nextTo"/>
        <c:crossAx val="784259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077801160366941"/>
          <c:y val="2.8451344636616045E-2"/>
          <c:w val="0.46424716518278353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9999F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482-4A5D-9AAA-53C9E5848DB5}"/>
              </c:ext>
            </c:extLst>
          </c:dPt>
          <c:dPt>
            <c:idx val="1"/>
            <c:invertIfNegative val="0"/>
            <c:bubble3D val="0"/>
            <c:spPr>
              <a:solidFill>
                <a:srgbClr val="CBFF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482-4A5D-9AAA-53C9E5848DB5}"/>
              </c:ext>
            </c:extLst>
          </c:dPt>
          <c:dPt>
            <c:idx val="2"/>
            <c:invertIfNegative val="0"/>
            <c:bubble3D val="0"/>
            <c:spPr>
              <a:solidFill>
                <a:srgbClr val="B8B4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482-4A5D-9AAA-53C9E5848DB5}"/>
              </c:ext>
            </c:extLst>
          </c:dPt>
          <c:dPt>
            <c:idx val="3"/>
            <c:invertIfNegative val="0"/>
            <c:bubble3D val="0"/>
            <c:spPr>
              <a:solidFill>
                <a:srgbClr val="D7FFA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482-4A5D-9AAA-53C9E5848DB5}"/>
              </c:ext>
            </c:extLst>
          </c:dPt>
          <c:dPt>
            <c:idx val="4"/>
            <c:invertIfNegative val="0"/>
            <c:bubble3D val="0"/>
            <c:spPr>
              <a:solidFill>
                <a:srgbClr val="D8D8D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482-4A5D-9AAA-53C9E5848DB5}"/>
              </c:ext>
            </c:extLst>
          </c:dPt>
          <c:dPt>
            <c:idx val="5"/>
            <c:invertIfNegative val="0"/>
            <c:bubble3D val="0"/>
            <c:spPr>
              <a:solidFill>
                <a:srgbClr val="CA704B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482-4A5D-9AAA-53C9E5848DB5}"/>
              </c:ext>
            </c:extLst>
          </c:dPt>
          <c:dPt>
            <c:idx val="6"/>
            <c:invertIfNegative val="0"/>
            <c:bubble3D val="0"/>
            <c:spPr>
              <a:solidFill>
                <a:srgbClr val="F3057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482-4A5D-9AAA-53C9E5848DB5}"/>
              </c:ext>
            </c:extLst>
          </c:dPt>
          <c:dPt>
            <c:idx val="7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B482-4A5D-9AAA-53C9E5848DB5}"/>
              </c:ext>
            </c:extLst>
          </c:dPt>
          <c:dPt>
            <c:idx val="8"/>
            <c:invertIfNegative val="0"/>
            <c:bubble3D val="0"/>
            <c:spPr>
              <a:solidFill>
                <a:srgbClr val="FF861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B482-4A5D-9AAA-53C9E5848DB5}"/>
              </c:ext>
            </c:extLst>
          </c:dPt>
          <c:dPt>
            <c:idx val="9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B482-4A5D-9AAA-53C9E5848DB5}"/>
              </c:ext>
            </c:extLst>
          </c:dPt>
          <c:dPt>
            <c:idx val="10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B482-4A5D-9AAA-53C9E5848DB5}"/>
              </c:ext>
            </c:extLst>
          </c:dPt>
          <c:dPt>
            <c:idx val="11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B482-4A5D-9AAA-53C9E5848DB5}"/>
              </c:ext>
            </c:extLst>
          </c:dPt>
          <c:dPt>
            <c:idx val="12"/>
            <c:invertIfNegative val="0"/>
            <c:bubble3D val="0"/>
            <c:spPr>
              <a:solidFill>
                <a:srgbClr val="B671E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B482-4A5D-9AAA-53C9E5848DB5}"/>
              </c:ext>
            </c:extLst>
          </c:dPt>
          <c:dPt>
            <c:idx val="13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B482-4A5D-9AAA-53C9E5848DB5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B482-4A5D-9AAA-53C9E5848DB5}"/>
              </c:ext>
            </c:extLst>
          </c:dPt>
          <c:dLbls>
            <c:dLbl>
              <c:idx val="14"/>
              <c:layout>
                <c:manualLayout>
                  <c:x val="-5.0138433398987043E-3"/>
                  <c:y val="5.7741708154311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482-4A5D-9AAA-53C9E5848D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Natn'l broadcast network TV news web/apps</c:v>
                </c:pt>
                <c:pt idx="1">
                  <c:v>Local broadcast TV news web/apps</c:v>
                </c:pt>
                <c:pt idx="2">
                  <c:v>Local/Natn'l magazines web/apps</c:v>
                </c:pt>
                <c:pt idx="3">
                  <c:v>Public TV news</c:v>
                </c:pt>
                <c:pt idx="4">
                  <c:v>Cable TV news web/apps</c:v>
                </c:pt>
                <c:pt idx="5">
                  <c:v>Local/Natn'l newspapers web/apps</c:v>
                </c:pt>
                <c:pt idx="6">
                  <c:v>Radio station web/apps</c:v>
                </c:pt>
                <c:pt idx="7">
                  <c:v>Local newspapers</c:v>
                </c:pt>
                <c:pt idx="8">
                  <c:v>Natn'l newspapers</c:v>
                </c:pt>
                <c:pt idx="9">
                  <c:v>Local broadcast TV news</c:v>
                </c:pt>
                <c:pt idx="10">
                  <c:v>Natn'l broadcast network TV news</c:v>
                </c:pt>
                <c:pt idx="11">
                  <c:v>Radio stations</c:v>
                </c:pt>
                <c:pt idx="12">
                  <c:v>All other Internet news web/apps</c:v>
                </c:pt>
                <c:pt idx="13">
                  <c:v>Cable TV news</c:v>
                </c:pt>
                <c:pt idx="14">
                  <c:v>Social media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2.9535860000000001E-2</c:v>
                </c:pt>
                <c:pt idx="1">
                  <c:v>2.9535860000000001E-2</c:v>
                </c:pt>
                <c:pt idx="2">
                  <c:v>4.2194089999999997E-2</c:v>
                </c:pt>
                <c:pt idx="3">
                  <c:v>5.4852320000000003E-2</c:v>
                </c:pt>
                <c:pt idx="4">
                  <c:v>5.4852320000000003E-2</c:v>
                </c:pt>
                <c:pt idx="5">
                  <c:v>5.4852320000000003E-2</c:v>
                </c:pt>
                <c:pt idx="6">
                  <c:v>5.4852320000000003E-2</c:v>
                </c:pt>
                <c:pt idx="7">
                  <c:v>6.3291139999999996E-2</c:v>
                </c:pt>
                <c:pt idx="8">
                  <c:v>7.1729960000000009E-2</c:v>
                </c:pt>
                <c:pt idx="9">
                  <c:v>8.0168779999999995E-2</c:v>
                </c:pt>
                <c:pt idx="10">
                  <c:v>9.704641E-2</c:v>
                </c:pt>
                <c:pt idx="11">
                  <c:v>9.704641E-2</c:v>
                </c:pt>
                <c:pt idx="12">
                  <c:v>0.24050632999999999</c:v>
                </c:pt>
                <c:pt idx="13">
                  <c:v>0.24894515</c:v>
                </c:pt>
                <c:pt idx="14">
                  <c:v>0.67088607999999994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B482-4A5D-9AAA-53C9E5848D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597589584"/>
        <c:axId val="597589976"/>
      </c:barChart>
      <c:catAx>
        <c:axId val="5975895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597589976"/>
        <c:crosses val="autoZero"/>
        <c:auto val="1"/>
        <c:lblAlgn val="ctr"/>
        <c:lblOffset val="100"/>
        <c:noMultiLvlLbl val="0"/>
      </c:catAx>
      <c:valAx>
        <c:axId val="597589976"/>
        <c:scaling>
          <c:orientation val="minMax"/>
          <c:max val="0.75000000000000011"/>
        </c:scaling>
        <c:delete val="1"/>
        <c:axPos val="b"/>
        <c:numFmt formatCode="0%" sourceLinked="1"/>
        <c:majorTickMark val="out"/>
        <c:minorTickMark val="none"/>
        <c:tickLblPos val="nextTo"/>
        <c:crossAx val="597589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893076472237089"/>
          <c:y val="2.8451344636616045E-2"/>
          <c:w val="0.46174718626273403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889-40CA-B3B8-112F170884F7}"/>
              </c:ext>
            </c:extLst>
          </c:dPt>
          <c:dPt>
            <c:idx val="1"/>
            <c:invertIfNegative val="0"/>
            <c:bubble3D val="0"/>
            <c:spPr>
              <a:solidFill>
                <a:srgbClr val="AA68D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889-40CA-B3B8-112F170884F7}"/>
              </c:ext>
            </c:extLst>
          </c:dPt>
          <c:dPt>
            <c:idx val="2"/>
            <c:invertIfNegative val="0"/>
            <c:bubble3D val="0"/>
            <c:spPr>
              <a:solidFill>
                <a:srgbClr val="CBFF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889-40CA-B3B8-112F170884F7}"/>
              </c:ext>
            </c:extLst>
          </c:dPt>
          <c:dPt>
            <c:idx val="3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889-40CA-B3B8-112F170884F7}"/>
              </c:ext>
            </c:extLst>
          </c:dPt>
          <c:dPt>
            <c:idx val="4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889-40CA-B3B8-112F170884F7}"/>
              </c:ext>
            </c:extLst>
          </c:dPt>
          <c:dPt>
            <c:idx val="5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889-40CA-B3B8-112F170884F7}"/>
              </c:ext>
            </c:extLst>
          </c:dPt>
          <c:dPt>
            <c:idx val="6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889-40CA-B3B8-112F170884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Social media</c:v>
                </c:pt>
                <c:pt idx="1">
                  <c:v>All other Internet 
news web/apps</c:v>
                </c:pt>
                <c:pt idx="2">
                  <c:v>Local broadcast TV 
news web/apps</c:v>
                </c:pt>
                <c:pt idx="3">
                  <c:v>Radio</c:v>
                </c:pt>
                <c:pt idx="4">
                  <c:v>Cable TV news</c:v>
                </c:pt>
                <c:pt idx="5">
                  <c:v>Local newspapers</c:v>
                </c:pt>
                <c:pt idx="6">
                  <c:v>Local broadcast
 TV news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0.53</c:v>
                </c:pt>
                <c:pt idx="1">
                  <c:v>0.61</c:v>
                </c:pt>
                <c:pt idx="2">
                  <c:v>0.71</c:v>
                </c:pt>
                <c:pt idx="3">
                  <c:v>0.78</c:v>
                </c:pt>
                <c:pt idx="4">
                  <c:v>0.79</c:v>
                </c:pt>
                <c:pt idx="5">
                  <c:v>0.81</c:v>
                </c:pt>
                <c:pt idx="6">
                  <c:v>0.81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889-40CA-B3B8-112F170884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771546088"/>
        <c:axId val="771555496"/>
      </c:barChart>
      <c:catAx>
        <c:axId val="771546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1555496"/>
        <c:crosses val="autoZero"/>
        <c:auto val="1"/>
        <c:lblAlgn val="ctr"/>
        <c:lblOffset val="100"/>
        <c:noMultiLvlLbl val="0"/>
      </c:catAx>
      <c:valAx>
        <c:axId val="771555496"/>
        <c:scaling>
          <c:orientation val="minMax"/>
          <c:max val="1.100000000000000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771546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439031985408603"/>
          <c:y val="2.8451344636616045E-2"/>
          <c:w val="0.46346278749054676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C04-4E9E-B911-EC77E6812222}"/>
              </c:ext>
            </c:extLst>
          </c:dPt>
          <c:dPt>
            <c:idx val="1"/>
            <c:invertIfNegative val="0"/>
            <c:bubble3D val="0"/>
            <c:spPr>
              <a:solidFill>
                <a:srgbClr val="AA68D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C04-4E9E-B911-EC77E6812222}"/>
              </c:ext>
            </c:extLst>
          </c:dPt>
          <c:dPt>
            <c:idx val="2"/>
            <c:invertIfNegative val="0"/>
            <c:bubble3D val="0"/>
            <c:spPr>
              <a:solidFill>
                <a:srgbClr val="CBFF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C04-4E9E-B911-EC77E6812222}"/>
              </c:ext>
            </c:extLst>
          </c:dPt>
          <c:dPt>
            <c:idx val="3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C04-4E9E-B911-EC77E6812222}"/>
              </c:ext>
            </c:extLst>
          </c:dPt>
          <c:dPt>
            <c:idx val="4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C04-4E9E-B911-EC77E6812222}"/>
              </c:ext>
            </c:extLst>
          </c:dPt>
          <c:dPt>
            <c:idx val="5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C04-4E9E-B911-EC77E6812222}"/>
              </c:ext>
            </c:extLst>
          </c:dPt>
          <c:dPt>
            <c:idx val="6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C04-4E9E-B911-EC77E681222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Social media</c:v>
                </c:pt>
                <c:pt idx="1">
                  <c:v>All other Internet 
news web/apps</c:v>
                </c:pt>
                <c:pt idx="2">
                  <c:v>Local broadcast TV 
news web/apps</c:v>
                </c:pt>
                <c:pt idx="3">
                  <c:v>Cable TV news</c:v>
                </c:pt>
                <c:pt idx="4">
                  <c:v>Radio</c:v>
                </c:pt>
                <c:pt idx="5">
                  <c:v>Local newspapers</c:v>
                </c:pt>
                <c:pt idx="6">
                  <c:v>Local broadcast 
TV news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0.5</c:v>
                </c:pt>
                <c:pt idx="1">
                  <c:v>0.54</c:v>
                </c:pt>
                <c:pt idx="2">
                  <c:v>0.68</c:v>
                </c:pt>
                <c:pt idx="3">
                  <c:v>0.78</c:v>
                </c:pt>
                <c:pt idx="4">
                  <c:v>0.8</c:v>
                </c:pt>
                <c:pt idx="5">
                  <c:v>0.81</c:v>
                </c:pt>
                <c:pt idx="6">
                  <c:v>0.82000000000000006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C04-4E9E-B911-EC77E6812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771554712"/>
        <c:axId val="771552360"/>
      </c:barChart>
      <c:catAx>
        <c:axId val="771554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1552360"/>
        <c:crosses val="autoZero"/>
        <c:auto val="1"/>
        <c:lblAlgn val="ctr"/>
        <c:lblOffset val="100"/>
        <c:noMultiLvlLbl val="0"/>
      </c:catAx>
      <c:valAx>
        <c:axId val="771552360"/>
        <c:scaling>
          <c:orientation val="minMax"/>
          <c:max val="1.100000000000000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771554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893076472237089"/>
          <c:y val="2.8451344636616045E-2"/>
          <c:w val="0.46174718626273403"/>
          <c:h val="0.94309731072676795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771556280"/>
        <c:axId val="771557064"/>
      </c:barChart>
      <c:catAx>
        <c:axId val="7715562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1557064"/>
        <c:crosses val="autoZero"/>
        <c:auto val="1"/>
        <c:lblAlgn val="ctr"/>
        <c:lblOffset val="100"/>
        <c:noMultiLvlLbl val="0"/>
      </c:catAx>
      <c:valAx>
        <c:axId val="771557064"/>
        <c:scaling>
          <c:orientation val="minMax"/>
          <c:max val="1.1000000000000001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771556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439031985408603"/>
          <c:y val="2.8451344636616045E-2"/>
          <c:w val="0.46346278749054676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C04-4E9E-B911-EC77E6812222}"/>
              </c:ext>
            </c:extLst>
          </c:dPt>
          <c:dPt>
            <c:idx val="1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C04-4E9E-B911-EC77E6812222}"/>
              </c:ext>
            </c:extLst>
          </c:dPt>
          <c:dPt>
            <c:idx val="2"/>
            <c:invertIfNegative val="0"/>
            <c:bubble3D val="0"/>
            <c:spPr>
              <a:solidFill>
                <a:srgbClr val="CBFF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C04-4E9E-B911-EC77E6812222}"/>
              </c:ext>
            </c:extLst>
          </c:dPt>
          <c:dPt>
            <c:idx val="3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C04-4E9E-B911-EC77E6812222}"/>
              </c:ext>
            </c:extLst>
          </c:dPt>
          <c:dPt>
            <c:idx val="4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C04-4E9E-B911-EC77E6812222}"/>
              </c:ext>
            </c:extLst>
          </c:dPt>
          <c:dPt>
            <c:idx val="5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C04-4E9E-B911-EC77E6812222}"/>
              </c:ext>
            </c:extLst>
          </c:dPt>
          <c:dPt>
            <c:idx val="6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C04-4E9E-B911-EC77E681222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Social media</c:v>
                </c:pt>
                <c:pt idx="1">
                  <c:v>Cable news</c:v>
                </c:pt>
                <c:pt idx="2">
                  <c:v>Local broadcast TV 
news web/apps</c:v>
                </c:pt>
                <c:pt idx="3">
                  <c:v>Natn'l broadcast 
network TV news</c:v>
                </c:pt>
                <c:pt idx="4">
                  <c:v>Radio stations</c:v>
                </c:pt>
                <c:pt idx="5">
                  <c:v>Local newspapers</c:v>
                </c:pt>
                <c:pt idx="6">
                  <c:v>Local broadcast 
TV news    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0.34909091000000003</c:v>
                </c:pt>
                <c:pt idx="1">
                  <c:v>0.67999999999999994</c:v>
                </c:pt>
                <c:pt idx="2">
                  <c:v>0.67999999999999994</c:v>
                </c:pt>
                <c:pt idx="3">
                  <c:v>0.71636363000000003</c:v>
                </c:pt>
                <c:pt idx="4">
                  <c:v>0.71636363000000003</c:v>
                </c:pt>
                <c:pt idx="5">
                  <c:v>0.79636364000000004</c:v>
                </c:pt>
                <c:pt idx="6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C04-4E9E-B911-EC77E6812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771553144"/>
        <c:axId val="771546872"/>
      </c:barChart>
      <c:catAx>
        <c:axId val="771553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1546872"/>
        <c:crosses val="autoZero"/>
        <c:auto val="1"/>
        <c:lblAlgn val="ctr"/>
        <c:lblOffset val="100"/>
        <c:noMultiLvlLbl val="0"/>
      </c:catAx>
      <c:valAx>
        <c:axId val="771546872"/>
        <c:scaling>
          <c:orientation val="minMax"/>
          <c:max val="1.1000000000000001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771553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4634304732527114E-3"/>
          <c:y val="3.2348133327564851E-2"/>
          <c:w val="0.97963310769621093"/>
          <c:h val="0.772377556928057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19050">
              <a:solidFill>
                <a:sysClr val="windowText" lastClr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4C4CFF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30A2-4EB1-B37D-CE317B57FBE1}"/>
              </c:ext>
            </c:extLst>
          </c:dPt>
          <c:dPt>
            <c:idx val="1"/>
            <c:invertIfNegative val="0"/>
            <c:bubble3D val="0"/>
            <c:spPr>
              <a:solidFill>
                <a:srgbClr val="5C8C3C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30A2-4EB1-B37D-CE317B57FBE1}"/>
              </c:ext>
            </c:extLst>
          </c:dPt>
          <c:dPt>
            <c:idx val="2"/>
            <c:invertIfNegative val="0"/>
            <c:bubble3D val="0"/>
            <c:spPr>
              <a:solidFill>
                <a:srgbClr val="FFAFFF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30A2-4EB1-B37D-CE317B57FBE1}"/>
              </c:ext>
            </c:extLst>
          </c:dPt>
          <c:dPt>
            <c:idx val="3"/>
            <c:invertIfNegative val="0"/>
            <c:bubble3D val="0"/>
            <c:spPr>
              <a:solidFill>
                <a:srgbClr val="CAFA96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30A2-4EB1-B37D-CE317B57FBE1}"/>
              </c:ext>
            </c:extLst>
          </c:dPt>
          <c:dPt>
            <c:idx val="4"/>
            <c:invertIfNegative val="0"/>
            <c:bubble3D val="0"/>
            <c:spPr>
              <a:solidFill>
                <a:srgbClr val="1515A3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30A2-4EB1-B37D-CE317B57FBE1}"/>
              </c:ext>
            </c:extLst>
          </c:dPt>
          <c:dPt>
            <c:idx val="5"/>
            <c:invertIfNegative val="0"/>
            <c:bubble3D val="0"/>
            <c:spPr>
              <a:solidFill>
                <a:srgbClr val="FF9900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30A2-4EB1-B37D-CE317B57FBE1}"/>
              </c:ext>
            </c:extLst>
          </c:dPt>
          <c:dPt>
            <c:idx val="6"/>
            <c:invertIfNegative val="0"/>
            <c:bubble3D val="0"/>
            <c:spPr>
              <a:solidFill>
                <a:srgbClr val="A0A0A0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30A2-4EB1-B37D-CE317B57FBE1}"/>
              </c:ext>
            </c:extLst>
          </c:dPt>
          <c:dPt>
            <c:idx val="7"/>
            <c:invertIfNegative val="0"/>
            <c:bubble3D val="0"/>
            <c:spPr>
              <a:solidFill>
                <a:srgbClr val="B2E5FC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F-30A2-4EB1-B37D-CE317B57FBE1}"/>
              </c:ext>
            </c:extLst>
          </c:dPt>
          <c:dPt>
            <c:idx val="8"/>
            <c:invertIfNegative val="0"/>
            <c:bubble3D val="0"/>
            <c:spPr>
              <a:solidFill>
                <a:srgbClr val="BE6743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1-30A2-4EB1-B37D-CE317B57FBE1}"/>
              </c:ext>
            </c:extLst>
          </c:dPt>
          <c:dPt>
            <c:idx val="9"/>
            <c:invertIfNegative val="0"/>
            <c:bubble3D val="0"/>
            <c:spPr>
              <a:solidFill>
                <a:srgbClr val="9999F9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3-30A2-4EB1-B37D-CE317B57FBE1}"/>
              </c:ext>
            </c:extLst>
          </c:dPt>
          <c:dPt>
            <c:idx val="10"/>
            <c:invertIfNegative val="0"/>
            <c:bubble3D val="0"/>
            <c:spPr>
              <a:solidFill>
                <a:srgbClr val="F3057C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5-30A2-4EB1-B37D-CE317B57FBE1}"/>
              </c:ext>
            </c:extLst>
          </c:dPt>
          <c:dPt>
            <c:idx val="11"/>
            <c:invertIfNegative val="0"/>
            <c:bubble3D val="0"/>
            <c:spPr>
              <a:solidFill>
                <a:srgbClr val="D8D8D8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7-30A2-4EB1-B37D-CE317B57FBE1}"/>
              </c:ext>
            </c:extLst>
          </c:dPt>
          <c:dPt>
            <c:idx val="12"/>
            <c:invertIfNegative val="0"/>
            <c:bubble3D val="0"/>
            <c:spPr>
              <a:solidFill>
                <a:srgbClr val="B8B400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9-30A2-4EB1-B37D-CE317B57FBE1}"/>
              </c:ext>
            </c:extLst>
          </c:dPt>
          <c:dPt>
            <c:idx val="13"/>
            <c:invertIfNegative val="0"/>
            <c:bubble3D val="0"/>
            <c:spPr>
              <a:solidFill>
                <a:srgbClr val="6F05D9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B-30A2-4EB1-B37D-CE317B57FBE1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D-30A2-4EB1-B37D-CE317B57FBE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Local broadcast TV news</c:v>
                </c:pt>
                <c:pt idx="1">
                  <c:v>Local newspapers</c:v>
                </c:pt>
                <c:pt idx="2">
                  <c:v>Radio 
stations</c:v>
                </c:pt>
                <c:pt idx="3">
                  <c:v>Public
TV news</c:v>
                </c:pt>
                <c:pt idx="4">
                  <c:v>Natn'l broadcast network TV news</c:v>
                </c:pt>
                <c:pt idx="5">
                  <c:v>Natn'l newspapers</c:v>
                </c:pt>
                <c:pt idx="6">
                  <c:v>Cable
TV news</c:v>
                </c:pt>
                <c:pt idx="7">
                  <c:v>Local broadcast TV News web/apps</c:v>
                </c:pt>
                <c:pt idx="8">
                  <c:v>Local/Natn'l Newspaper Web/Apps</c:v>
                </c:pt>
                <c:pt idx="9">
                  <c:v>Natn'l broadcast TV news web/apps</c:v>
                </c:pt>
                <c:pt idx="10">
                  <c:v>Radio station web/apps</c:v>
                </c:pt>
                <c:pt idx="11">
                  <c:v>Cable TV
news 
web/apps</c:v>
                </c:pt>
                <c:pt idx="12">
                  <c:v>Local/Natn'l magazine web/apps</c:v>
                </c:pt>
                <c:pt idx="13">
                  <c:v>All other Internet news web/apps</c:v>
                </c:pt>
                <c:pt idx="14">
                  <c:v>Social media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0.81</c:v>
                </c:pt>
                <c:pt idx="1">
                  <c:v>0.79</c:v>
                </c:pt>
                <c:pt idx="2">
                  <c:v>0.75</c:v>
                </c:pt>
                <c:pt idx="3">
                  <c:v>0.74</c:v>
                </c:pt>
                <c:pt idx="4">
                  <c:v>0.71</c:v>
                </c:pt>
                <c:pt idx="5">
                  <c:v>0.68</c:v>
                </c:pt>
                <c:pt idx="6">
                  <c:v>0.67</c:v>
                </c:pt>
                <c:pt idx="7">
                  <c:v>0.65</c:v>
                </c:pt>
                <c:pt idx="8">
                  <c:v>0.63</c:v>
                </c:pt>
                <c:pt idx="9">
                  <c:v>0.61</c:v>
                </c:pt>
                <c:pt idx="10">
                  <c:v>0.57999999999999996</c:v>
                </c:pt>
                <c:pt idx="11">
                  <c:v>0.57999999999999996</c:v>
                </c:pt>
                <c:pt idx="12">
                  <c:v>0.56999999999999995</c:v>
                </c:pt>
                <c:pt idx="13">
                  <c:v>0.47</c:v>
                </c:pt>
                <c:pt idx="14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30A2-4EB1-B37D-CE317B57FB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784259056"/>
        <c:axId val="784258664"/>
      </c:barChart>
      <c:catAx>
        <c:axId val="78425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4258664"/>
        <c:crosses val="autoZero"/>
        <c:auto val="1"/>
        <c:lblAlgn val="ctr"/>
        <c:lblOffset val="100"/>
        <c:noMultiLvlLbl val="0"/>
      </c:catAx>
      <c:valAx>
        <c:axId val="7842586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784259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439031985408603"/>
          <c:y val="2.8451344636616045E-2"/>
          <c:w val="0.46628764624760893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807-4028-B49F-A8C4D5A3A118}"/>
              </c:ext>
            </c:extLst>
          </c:dPt>
          <c:dPt>
            <c:idx val="1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807-4028-B49F-A8C4D5A3A118}"/>
              </c:ext>
            </c:extLst>
          </c:dPt>
          <c:dPt>
            <c:idx val="2"/>
            <c:invertIfNegative val="0"/>
            <c:bubble3D val="0"/>
            <c:spPr>
              <a:solidFill>
                <a:srgbClr val="CBFF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807-4028-B49F-A8C4D5A3A118}"/>
              </c:ext>
            </c:extLst>
          </c:dPt>
          <c:dPt>
            <c:idx val="3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807-4028-B49F-A8C4D5A3A118}"/>
              </c:ext>
            </c:extLst>
          </c:dPt>
          <c:dPt>
            <c:idx val="4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807-4028-B49F-A8C4D5A3A118}"/>
              </c:ext>
            </c:extLst>
          </c:dPt>
          <c:dPt>
            <c:idx val="5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807-4028-B49F-A8C4D5A3A118}"/>
              </c:ext>
            </c:extLst>
          </c:dPt>
          <c:dPt>
            <c:idx val="6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807-4028-B49F-A8C4D5A3A118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Social media</c:v>
                </c:pt>
                <c:pt idx="1">
                  <c:v>Cable TV news</c:v>
                </c:pt>
                <c:pt idx="2">
                  <c:v>Local broadcast TV 
news web/apps</c:v>
                </c:pt>
                <c:pt idx="3">
                  <c:v>Natn'l broadcast 
network TV news</c:v>
                </c:pt>
                <c:pt idx="4">
                  <c:v>Radio stations</c:v>
                </c:pt>
                <c:pt idx="5">
                  <c:v>Local newspapers</c:v>
                </c:pt>
                <c:pt idx="6">
                  <c:v>Local broadcast 
TV news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0.35555555999999999</c:v>
                </c:pt>
                <c:pt idx="1">
                  <c:v>0.60555554999999994</c:v>
                </c:pt>
                <c:pt idx="2">
                  <c:v>0.60555555999999999</c:v>
                </c:pt>
                <c:pt idx="3">
                  <c:v>0.69444444000000005</c:v>
                </c:pt>
                <c:pt idx="4">
                  <c:v>0.73888888999999991</c:v>
                </c:pt>
                <c:pt idx="5">
                  <c:v>0.77222222000000007</c:v>
                </c:pt>
                <c:pt idx="6">
                  <c:v>0.82777777999999991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807-4028-B49F-A8C4D5A3A1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784262976"/>
        <c:axId val="784264152"/>
      </c:barChart>
      <c:catAx>
        <c:axId val="784262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4264152"/>
        <c:crosses val="autoZero"/>
        <c:auto val="1"/>
        <c:lblAlgn val="ctr"/>
        <c:lblOffset val="100"/>
        <c:noMultiLvlLbl val="0"/>
      </c:catAx>
      <c:valAx>
        <c:axId val="784264152"/>
        <c:scaling>
          <c:orientation val="minMax"/>
          <c:max val="1.1000000000000001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784262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893076472237089"/>
          <c:y val="2.8451344636616045E-2"/>
          <c:w val="0.46174718626273403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DFC-40D5-BA7D-44D738336063}"/>
              </c:ext>
            </c:extLst>
          </c:dPt>
          <c:dPt>
            <c:idx val="1"/>
            <c:invertIfNegative val="0"/>
            <c:bubble3D val="0"/>
            <c:spPr>
              <a:solidFill>
                <a:srgbClr val="CBFF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DFC-40D5-BA7D-44D738336063}"/>
              </c:ext>
            </c:extLst>
          </c:dPt>
          <c:dPt>
            <c:idx val="2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DFC-40D5-BA7D-44D738336063}"/>
              </c:ext>
            </c:extLst>
          </c:dPt>
          <c:dPt>
            <c:idx val="3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DFC-40D5-BA7D-44D738336063}"/>
              </c:ext>
            </c:extLst>
          </c:dPt>
          <c:dPt>
            <c:idx val="4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DFC-40D5-BA7D-44D738336063}"/>
              </c:ext>
            </c:extLst>
          </c:dPt>
          <c:dPt>
            <c:idx val="5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DFC-40D5-BA7D-44D738336063}"/>
              </c:ext>
            </c:extLst>
          </c:dPt>
          <c:dPt>
            <c:idx val="6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DFC-40D5-BA7D-44D7383360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Social media</c:v>
                </c:pt>
                <c:pt idx="1">
                  <c:v>Local broadcast 
TV news web/apps</c:v>
                </c:pt>
                <c:pt idx="2">
                  <c:v>Radio stations</c:v>
                </c:pt>
                <c:pt idx="3">
                  <c:v>Cable TV news</c:v>
                </c:pt>
                <c:pt idx="4">
                  <c:v>Natn'l broadcast 
network TV news</c:v>
                </c:pt>
                <c:pt idx="5">
                  <c:v>Local newspapers</c:v>
                </c:pt>
                <c:pt idx="6">
                  <c:v>Local broadcast 
TV news   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0.49</c:v>
                </c:pt>
                <c:pt idx="1">
                  <c:v>0.7</c:v>
                </c:pt>
                <c:pt idx="2">
                  <c:v>0.79</c:v>
                </c:pt>
                <c:pt idx="3">
                  <c:v>0.81</c:v>
                </c:pt>
                <c:pt idx="4">
                  <c:v>0.81</c:v>
                </c:pt>
                <c:pt idx="5">
                  <c:v>0.82</c:v>
                </c:pt>
                <c:pt idx="6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DFC-40D5-BA7D-44D7383360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784266112"/>
        <c:axId val="784266504"/>
      </c:barChart>
      <c:catAx>
        <c:axId val="784266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4266504"/>
        <c:crosses val="autoZero"/>
        <c:auto val="1"/>
        <c:lblAlgn val="ctr"/>
        <c:lblOffset val="100"/>
        <c:noMultiLvlLbl val="0"/>
      </c:catAx>
      <c:valAx>
        <c:axId val="784266504"/>
        <c:scaling>
          <c:orientation val="minMax"/>
          <c:max val="1.100000000000000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784266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809711286089"/>
          <c:y val="0.19973770670535718"/>
          <c:w val="0.63101736893625326"/>
          <c:h val="0.797364487039440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80AB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DEE6-4793-A4C7-91CFA369BFBB}"/>
              </c:ext>
            </c:extLst>
          </c:dPt>
          <c:dPt>
            <c:idx val="1"/>
            <c:invertIfNegative val="0"/>
            <c:bubble3D val="0"/>
            <c:spPr>
              <a:solidFill>
                <a:srgbClr val="3636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DEE6-4793-A4C7-91CFA369BFBB}"/>
              </c:ext>
            </c:extLst>
          </c:dPt>
          <c:dPt>
            <c:idx val="2"/>
            <c:invertIfNegative val="0"/>
            <c:bubble3D val="0"/>
            <c:spPr>
              <a:solidFill>
                <a:srgbClr val="84F05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DEE6-4793-A4C7-91CFA369BFBB}"/>
              </c:ext>
            </c:extLst>
          </c:dPt>
          <c:dPt>
            <c:idx val="3"/>
            <c:invertIfNegative val="0"/>
            <c:bubble3D val="0"/>
            <c:spPr>
              <a:solidFill>
                <a:srgbClr val="A0A0A0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DEE6-4793-A4C7-91CFA369BFBB}"/>
              </c:ext>
            </c:extLst>
          </c:dPt>
          <c:dPt>
            <c:idx val="4"/>
            <c:invertIfNegative val="0"/>
            <c:bubble3D val="0"/>
            <c:spPr>
              <a:solidFill>
                <a:srgbClr val="FFC7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DEE6-4793-A4C7-91CFA369BFBB}"/>
              </c:ext>
            </c:extLst>
          </c:dPt>
          <c:dPt>
            <c:idx val="5"/>
            <c:invertIfNegative val="0"/>
            <c:bubble3D val="0"/>
            <c:spPr>
              <a:solidFill>
                <a:srgbClr val="FF0A0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DEE6-4793-A4C7-91CFA369BFBB}"/>
              </c:ext>
            </c:extLst>
          </c:dPt>
          <c:dPt>
            <c:idx val="6"/>
            <c:invertIfNegative val="0"/>
            <c:bubble3D val="0"/>
            <c:spPr>
              <a:solidFill>
                <a:srgbClr val="0590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DEE6-4793-A4C7-91CFA369BFBB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7"/>
                <c:pt idx="0">
                  <c:v>Television (Broadcast/Cable)</c:v>
                </c:pt>
                <c:pt idx="1">
                  <c:v>Broadcast TV</c:v>
                </c:pt>
                <c:pt idx="2">
                  <c:v>Email</c:v>
                </c:pt>
                <c:pt idx="3">
                  <c:v>Cable TV</c:v>
                </c:pt>
                <c:pt idx="4">
                  <c:v>Radio</c:v>
                </c:pt>
                <c:pt idx="5">
                  <c:v>Social media</c:v>
                </c:pt>
                <c:pt idx="6">
                  <c:v>Online search</c:v>
                </c:pt>
              </c:strCache>
            </c:strRef>
          </c:cat>
          <c:val>
            <c:numRef>
              <c:f>Sheet1!$B$2:$B$19</c:f>
              <c:numCache>
                <c:formatCode>0.0%</c:formatCode>
                <c:ptCount val="7"/>
                <c:pt idx="0">
                  <c:v>0.89</c:v>
                </c:pt>
                <c:pt idx="1">
                  <c:v>0.86</c:v>
                </c:pt>
                <c:pt idx="2">
                  <c:v>0.81</c:v>
                </c:pt>
                <c:pt idx="3">
                  <c:v>0.65</c:v>
                </c:pt>
                <c:pt idx="4">
                  <c:v>0.64</c:v>
                </c:pt>
                <c:pt idx="5">
                  <c:v>0.64</c:v>
                </c:pt>
                <c:pt idx="6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EE6-4793-A4C7-91CFA369BF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586580912"/>
        <c:axId val="586582480"/>
      </c:barChart>
      <c:catAx>
        <c:axId val="5865809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6582480"/>
        <c:crosses val="autoZero"/>
        <c:auto val="1"/>
        <c:lblAlgn val="ctr"/>
        <c:lblOffset val="100"/>
        <c:noMultiLvlLbl val="0"/>
      </c:catAx>
      <c:valAx>
        <c:axId val="586582480"/>
        <c:scaling>
          <c:orientation val="minMax"/>
          <c:max val="1.1000000000000001"/>
        </c:scaling>
        <c:delete val="1"/>
        <c:axPos val="t"/>
        <c:numFmt formatCode="0.0%" sourceLinked="1"/>
        <c:majorTickMark val="out"/>
        <c:minorTickMark val="none"/>
        <c:tickLblPos val="nextTo"/>
        <c:crossAx val="586580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809711286089"/>
          <c:y val="0.19973770670535718"/>
          <c:w val="0.63101736893625326"/>
          <c:h val="0.797364487039440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80AB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A901-4F1E-8C5E-5F772C86A9F1}"/>
              </c:ext>
            </c:extLst>
          </c:dPt>
          <c:dPt>
            <c:idx val="1"/>
            <c:invertIfNegative val="0"/>
            <c:bubble3D val="0"/>
            <c:spPr>
              <a:solidFill>
                <a:srgbClr val="3636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A901-4F1E-8C5E-5F772C86A9F1}"/>
              </c:ext>
            </c:extLst>
          </c:dPt>
          <c:dPt>
            <c:idx val="2"/>
            <c:invertIfNegative val="0"/>
            <c:bubble3D val="0"/>
            <c:spPr>
              <a:solidFill>
                <a:srgbClr val="8EFE60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A901-4F1E-8C5E-5F772C86A9F1}"/>
              </c:ext>
            </c:extLst>
          </c:dPt>
          <c:dPt>
            <c:idx val="3"/>
            <c:invertIfNegative val="0"/>
            <c:bubble3D val="0"/>
            <c:spPr>
              <a:solidFill>
                <a:srgbClr val="0A9B0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A901-4F1E-8C5E-5F772C86A9F1}"/>
              </c:ext>
            </c:extLst>
          </c:dPt>
          <c:dPt>
            <c:idx val="4"/>
            <c:invertIfNegative val="0"/>
            <c:bubble3D val="0"/>
            <c:spPr>
              <a:solidFill>
                <a:srgbClr val="FF05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A901-4F1E-8C5E-5F772C86A9F1}"/>
              </c:ext>
            </c:extLst>
          </c:dPt>
          <c:dPt>
            <c:idx val="5"/>
            <c:invertIfNegative val="0"/>
            <c:bubble3D val="0"/>
            <c:spPr>
              <a:solidFill>
                <a:srgbClr val="ABABAB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A901-4F1E-8C5E-5F772C86A9F1}"/>
              </c:ext>
            </c:extLst>
          </c:dPt>
          <c:dPt>
            <c:idx val="6"/>
            <c:invertIfNegative val="0"/>
            <c:bubble3D val="0"/>
            <c:spPr>
              <a:solidFill>
                <a:srgbClr val="FFD4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A901-4F1E-8C5E-5F772C86A9F1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7"/>
                <c:pt idx="0">
                  <c:v>Television (Broadcast/Cable)</c:v>
                </c:pt>
                <c:pt idx="1">
                  <c:v>Broadcast TV</c:v>
                </c:pt>
                <c:pt idx="2">
                  <c:v>Email</c:v>
                </c:pt>
                <c:pt idx="3">
                  <c:v>Online search</c:v>
                </c:pt>
                <c:pt idx="4">
                  <c:v>Social Media</c:v>
                </c:pt>
                <c:pt idx="5">
                  <c:v>Cable TV</c:v>
                </c:pt>
                <c:pt idx="6">
                  <c:v>Radio</c:v>
                </c:pt>
              </c:strCache>
            </c:strRef>
          </c:cat>
          <c:val>
            <c:numRef>
              <c:f>Sheet1!$B$2:$B$19</c:f>
              <c:numCache>
                <c:formatCode>0.0%</c:formatCode>
                <c:ptCount val="7"/>
                <c:pt idx="0">
                  <c:v>0.92</c:v>
                </c:pt>
                <c:pt idx="1">
                  <c:v>0.89</c:v>
                </c:pt>
                <c:pt idx="2">
                  <c:v>0.84</c:v>
                </c:pt>
                <c:pt idx="3">
                  <c:v>0.74</c:v>
                </c:pt>
                <c:pt idx="4">
                  <c:v>0.7</c:v>
                </c:pt>
                <c:pt idx="5">
                  <c:v>0.68</c:v>
                </c:pt>
                <c:pt idx="6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01-4F1E-8C5E-5F772C86A9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586580128"/>
        <c:axId val="586573464"/>
      </c:barChart>
      <c:catAx>
        <c:axId val="5865801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6573464"/>
        <c:crosses val="autoZero"/>
        <c:auto val="1"/>
        <c:lblAlgn val="ctr"/>
        <c:lblOffset val="100"/>
        <c:noMultiLvlLbl val="0"/>
      </c:catAx>
      <c:valAx>
        <c:axId val="586573464"/>
        <c:scaling>
          <c:orientation val="minMax"/>
          <c:max val="1.1000000000000001"/>
        </c:scaling>
        <c:delete val="1"/>
        <c:axPos val="t"/>
        <c:numFmt formatCode="0.0%" sourceLinked="1"/>
        <c:majorTickMark val="out"/>
        <c:minorTickMark val="none"/>
        <c:tickLblPos val="nextTo"/>
        <c:crossAx val="586580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809711286089"/>
          <c:y val="0.19973770670535718"/>
          <c:w val="0.63101736893625326"/>
          <c:h val="0.797364487039440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80AB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2B3E-45B0-A8C4-60A9D96C186E}"/>
              </c:ext>
            </c:extLst>
          </c:dPt>
          <c:dPt>
            <c:idx val="1"/>
            <c:invertIfNegative val="0"/>
            <c:bubble3D val="0"/>
            <c:spPr>
              <a:solidFill>
                <a:srgbClr val="99FF6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2B3E-45B0-A8C4-60A9D96C186E}"/>
              </c:ext>
            </c:extLst>
          </c:dPt>
          <c:dPt>
            <c:idx val="2"/>
            <c:invertIfNegative val="0"/>
            <c:bubble3D val="0"/>
            <c:spPr>
              <a:solidFill>
                <a:srgbClr val="3D3D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2B3E-45B0-A8C4-60A9D96C186E}"/>
              </c:ext>
            </c:extLst>
          </c:dPt>
          <c:dPt>
            <c:idx val="3"/>
            <c:invertIfNegative val="0"/>
            <c:bubble3D val="0"/>
            <c:spPr>
              <a:solidFill>
                <a:srgbClr val="0FA60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2B3E-45B0-A8C4-60A9D96C186E}"/>
              </c:ext>
            </c:extLst>
          </c:dPt>
          <c:dPt>
            <c:idx val="4"/>
            <c:invertIfNegative val="0"/>
            <c:bubble3D val="0"/>
            <c:spPr>
              <a:solidFill>
                <a:srgbClr val="FF0A0A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2B3E-45B0-A8C4-60A9D96C186E}"/>
              </c:ext>
            </c:extLst>
          </c:dPt>
          <c:dPt>
            <c:idx val="5"/>
            <c:invertIfNegative val="0"/>
            <c:bubble3D val="0"/>
            <c:spPr>
              <a:solidFill>
                <a:srgbClr val="FFC7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2B3E-45B0-A8C4-60A9D96C186E}"/>
              </c:ext>
            </c:extLst>
          </c:dPt>
          <c:dPt>
            <c:idx val="6"/>
            <c:invertIfNegative val="0"/>
            <c:bubble3D val="0"/>
            <c:spPr>
              <a:solidFill>
                <a:srgbClr val="B7B7B7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2B3E-45B0-A8C4-60A9D96C186E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7"/>
                <c:pt idx="0">
                  <c:v>Television
(Broadcast/Cable)</c:v>
                </c:pt>
                <c:pt idx="1">
                  <c:v>Email</c:v>
                </c:pt>
                <c:pt idx="2">
                  <c:v>Broadcast  TV</c:v>
                </c:pt>
                <c:pt idx="3">
                  <c:v>Online search</c:v>
                </c:pt>
                <c:pt idx="4">
                  <c:v>Social media </c:v>
                </c:pt>
                <c:pt idx="5">
                  <c:v>Radio</c:v>
                </c:pt>
                <c:pt idx="6">
                  <c:v>Cable TV</c:v>
                </c:pt>
              </c:strCache>
            </c:strRef>
          </c:cat>
          <c:val>
            <c:numRef>
              <c:f>Sheet1!$B$2:$B$19</c:f>
              <c:numCache>
                <c:formatCode>0.0%</c:formatCode>
                <c:ptCount val="7"/>
                <c:pt idx="0">
                  <c:v>0.86</c:v>
                </c:pt>
                <c:pt idx="1">
                  <c:v>0.84</c:v>
                </c:pt>
                <c:pt idx="2">
                  <c:v>0.8</c:v>
                </c:pt>
                <c:pt idx="3">
                  <c:v>0.68</c:v>
                </c:pt>
                <c:pt idx="4">
                  <c:v>0.59</c:v>
                </c:pt>
                <c:pt idx="5">
                  <c:v>0.56999999999999995</c:v>
                </c:pt>
                <c:pt idx="6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B3E-45B0-A8C4-60A9D96C18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586568368"/>
        <c:axId val="586569152"/>
      </c:barChart>
      <c:catAx>
        <c:axId val="586568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6569152"/>
        <c:crosses val="autoZero"/>
        <c:auto val="1"/>
        <c:lblAlgn val="ctr"/>
        <c:lblOffset val="100"/>
        <c:noMultiLvlLbl val="0"/>
      </c:catAx>
      <c:valAx>
        <c:axId val="586569152"/>
        <c:scaling>
          <c:orientation val="minMax"/>
          <c:max val="1.1000000000000001"/>
        </c:scaling>
        <c:delete val="1"/>
        <c:axPos val="t"/>
        <c:numFmt formatCode="0.0%" sourceLinked="1"/>
        <c:majorTickMark val="out"/>
        <c:minorTickMark val="none"/>
        <c:tickLblPos val="nextTo"/>
        <c:crossAx val="586568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8498270841887383"/>
          <c:y val="0.11497057666323597"/>
          <c:w val="0.55285966112577656"/>
          <c:h val="0.754091021650588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548235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DA09-4AD3-94E6-FBFC7438B00A}"/>
              </c:ext>
            </c:extLst>
          </c:dPt>
          <c:dPt>
            <c:idx val="1"/>
            <c:invertIfNegative val="0"/>
            <c:bubble3D val="0"/>
            <c:spPr>
              <a:solidFill>
                <a:srgbClr val="FFA4FF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DA09-4AD3-94E6-FBFC7438B00A}"/>
              </c:ext>
            </c:extLst>
          </c:dPt>
          <c:dPt>
            <c:idx val="2"/>
            <c:invertIfNegative val="0"/>
            <c:bubble3D val="0"/>
            <c:spPr>
              <a:solidFill>
                <a:srgbClr val="FF0505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DA09-4AD3-94E6-FBFC7438B00A}"/>
              </c:ext>
            </c:extLst>
          </c:dPt>
          <c:dPt>
            <c:idx val="3"/>
            <c:invertIfNegative val="0"/>
            <c:bubble3D val="0"/>
            <c:spPr>
              <a:solidFill>
                <a:srgbClr val="787878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DA09-4AD3-94E6-FBFC7438B00A}"/>
              </c:ext>
            </c:extLst>
          </c:dPt>
          <c:dPt>
            <c:idx val="4"/>
            <c:invertIfNegative val="0"/>
            <c:bubble3D val="0"/>
            <c:spPr>
              <a:solidFill>
                <a:srgbClr val="3636FF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DA09-4AD3-94E6-FBFC7438B00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5"/>
                <c:pt idx="0">
                  <c:v>Local newspapers</c:v>
                </c:pt>
                <c:pt idx="1">
                  <c:v>Radio stations</c:v>
                </c:pt>
                <c:pt idx="2">
                  <c:v>Social media</c:v>
                </c:pt>
                <c:pt idx="3">
                  <c:v>Cable TV news</c:v>
                </c:pt>
                <c:pt idx="4">
                  <c:v>Broadcast TV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5"/>
                <c:pt idx="0">
                  <c:v>4.5977009999999999E-2</c:v>
                </c:pt>
                <c:pt idx="1">
                  <c:v>4.8850570000000003E-2</c:v>
                </c:pt>
                <c:pt idx="2">
                  <c:v>0.14942528999999999</c:v>
                </c:pt>
                <c:pt idx="3">
                  <c:v>0.22988506</c:v>
                </c:pt>
                <c:pt idx="4">
                  <c:v>0.31609196000000001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A09-4AD3-94E6-FBFC7438B0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597577040"/>
        <c:axId val="597577432"/>
      </c:barChart>
      <c:catAx>
        <c:axId val="5975770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577432"/>
        <c:crosses val="autoZero"/>
        <c:auto val="1"/>
        <c:lblAlgn val="ctr"/>
        <c:lblOffset val="100"/>
        <c:noMultiLvlLbl val="0"/>
      </c:catAx>
      <c:valAx>
        <c:axId val="597577432"/>
        <c:scaling>
          <c:orientation val="minMax"/>
          <c:max val="0.55000000000000004"/>
        </c:scaling>
        <c:delete val="1"/>
        <c:axPos val="b"/>
        <c:numFmt formatCode="0%" sourceLinked="1"/>
        <c:majorTickMark val="out"/>
        <c:minorTickMark val="none"/>
        <c:tickLblPos val="nextTo"/>
        <c:crossAx val="597577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7995431508489635"/>
          <c:y val="0.11312685454553052"/>
          <c:w val="0.55440844842698256"/>
          <c:h val="0.7590997461711276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9F5FCF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B2A1-4D1F-ADD0-236D9550F9FC}"/>
              </c:ext>
            </c:extLst>
          </c:dPt>
          <c:dPt>
            <c:idx val="1"/>
            <c:invertIfNegative val="0"/>
            <c:bubble3D val="0"/>
            <c:spPr>
              <a:solidFill>
                <a:srgbClr val="D7FFA1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B2A1-4D1F-ADD0-236D9550F9FC}"/>
              </c:ext>
            </c:extLst>
          </c:dPt>
          <c:dPt>
            <c:idx val="2"/>
            <c:invertIfNegative val="0"/>
            <c:bubble3D val="0"/>
            <c:spPr>
              <a:solidFill>
                <a:srgbClr val="828282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B2A1-4D1F-ADD0-236D9550F9FC}"/>
              </c:ext>
            </c:extLst>
          </c:dPt>
          <c:dPt>
            <c:idx val="3"/>
            <c:invertIfNegative val="0"/>
            <c:bubble3D val="0"/>
            <c:spPr>
              <a:solidFill>
                <a:srgbClr val="FF0A0A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B2A1-4D1F-ADD0-236D9550F9FC}"/>
              </c:ext>
            </c:extLst>
          </c:dPt>
          <c:dPt>
            <c:idx val="4"/>
            <c:invertIfNegative val="0"/>
            <c:bubble3D val="0"/>
            <c:spPr>
              <a:solidFill>
                <a:srgbClr val="3D3DFF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B2A1-4D1F-ADD0-236D9550F9F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5"/>
                <c:pt idx="0">
                  <c:v>All other Internet news web/apps</c:v>
                </c:pt>
                <c:pt idx="1">
                  <c:v>Public TV news</c:v>
                </c:pt>
                <c:pt idx="2">
                  <c:v>Cable TV news</c:v>
                </c:pt>
                <c:pt idx="3">
                  <c:v>Social media</c:v>
                </c:pt>
                <c:pt idx="4">
                  <c:v>Broadcast TV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5"/>
                <c:pt idx="0">
                  <c:v>4.0404040000000002E-2</c:v>
                </c:pt>
                <c:pt idx="1">
                  <c:v>8.080807999999999E-2</c:v>
                </c:pt>
                <c:pt idx="2">
                  <c:v>0.15909091</c:v>
                </c:pt>
                <c:pt idx="3">
                  <c:v>0.16919192</c:v>
                </c:pt>
                <c:pt idx="4">
                  <c:v>0.34090909000000003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2A1-4D1F-ADD0-236D9550F9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597579392"/>
        <c:axId val="597588800"/>
      </c:barChart>
      <c:catAx>
        <c:axId val="5975793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588800"/>
        <c:crosses val="autoZero"/>
        <c:auto val="1"/>
        <c:lblAlgn val="ctr"/>
        <c:lblOffset val="100"/>
        <c:noMultiLvlLbl val="0"/>
      </c:catAx>
      <c:valAx>
        <c:axId val="597588800"/>
        <c:scaling>
          <c:orientation val="minMax"/>
          <c:max val="0.55000000000000004"/>
        </c:scaling>
        <c:delete val="1"/>
        <c:axPos val="b"/>
        <c:numFmt formatCode="0%" sourceLinked="1"/>
        <c:majorTickMark val="out"/>
        <c:minorTickMark val="none"/>
        <c:tickLblPos val="nextTo"/>
        <c:crossAx val="597579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8758360029637545"/>
          <c:y val="0.12222677611013419"/>
          <c:w val="0.55360029985293235"/>
          <c:h val="0.766680770759159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548235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7F8C-4584-A751-12A3B72B8ED8}"/>
              </c:ext>
            </c:extLst>
          </c:dPt>
          <c:dPt>
            <c:idx val="1"/>
            <c:invertIfNegative val="0"/>
            <c:bubble3D val="0"/>
            <c:spPr>
              <a:solidFill>
                <a:srgbClr val="9F5FCF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7F8C-4584-A751-12A3B72B8ED8}"/>
              </c:ext>
            </c:extLst>
          </c:dPt>
          <c:dPt>
            <c:idx val="2"/>
            <c:invertIfNegative val="0"/>
            <c:bubble3D val="0"/>
            <c:spPr>
              <a:solidFill>
                <a:srgbClr val="FF0F0F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7F8C-4584-A751-12A3B72B8ED8}"/>
              </c:ext>
            </c:extLst>
          </c:dPt>
          <c:dPt>
            <c:idx val="3"/>
            <c:invertIfNegative val="0"/>
            <c:bubble3D val="0"/>
            <c:spPr>
              <a:solidFill>
                <a:srgbClr val="8C8C8C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7F8C-4584-A751-12A3B72B8ED8}"/>
              </c:ext>
            </c:extLst>
          </c:dPt>
          <c:dPt>
            <c:idx val="4"/>
            <c:invertIfNegative val="0"/>
            <c:bubble3D val="0"/>
            <c:spPr>
              <a:solidFill>
                <a:srgbClr val="4444FF"/>
              </a:solidFill>
              <a:ln w="9525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7F8C-4584-A751-12A3B72B8ED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5"/>
                <c:pt idx="0">
                  <c:v>Local newspapers</c:v>
                </c:pt>
                <c:pt idx="1">
                  <c:v>All other Internet news web/apps</c:v>
                </c:pt>
                <c:pt idx="2">
                  <c:v>Social media</c:v>
                </c:pt>
                <c:pt idx="3">
                  <c:v>Cable TV news</c:v>
                </c:pt>
                <c:pt idx="4">
                  <c:v>Broadcast TV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5"/>
                <c:pt idx="0">
                  <c:v>3.8095240000000002E-2</c:v>
                </c:pt>
                <c:pt idx="1">
                  <c:v>4.7619050000000003E-2</c:v>
                </c:pt>
                <c:pt idx="2">
                  <c:v>0.10476190000000001</c:v>
                </c:pt>
                <c:pt idx="3">
                  <c:v>0.16666666999999999</c:v>
                </c:pt>
                <c:pt idx="4">
                  <c:v>0.33809524000000002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F8C-4584-A751-12A3B72B8E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597582920"/>
        <c:axId val="597592720"/>
      </c:barChart>
      <c:catAx>
        <c:axId val="5975829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592720"/>
        <c:crosses val="autoZero"/>
        <c:auto val="1"/>
        <c:lblAlgn val="ctr"/>
        <c:lblOffset val="100"/>
        <c:noMultiLvlLbl val="0"/>
      </c:catAx>
      <c:valAx>
        <c:axId val="597592720"/>
        <c:scaling>
          <c:orientation val="minMax"/>
          <c:max val="0.55000000000000004"/>
        </c:scaling>
        <c:delete val="1"/>
        <c:axPos val="b"/>
        <c:numFmt formatCode="0%" sourceLinked="1"/>
        <c:majorTickMark val="out"/>
        <c:minorTickMark val="none"/>
        <c:tickLblPos val="nextTo"/>
        <c:crossAx val="597582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040923803193166"/>
          <c:y val="2.8451344636616045E-2"/>
          <c:w val="0.57638389001284129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2BF-46CA-B5E6-7DD37DF4E343}"/>
              </c:ext>
            </c:extLst>
          </c:dPt>
          <c:dPt>
            <c:idx val="1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2BF-46CA-B5E6-7DD37DF4E343}"/>
              </c:ext>
            </c:extLst>
          </c:dPt>
          <c:dPt>
            <c:idx val="2"/>
            <c:invertIfNegative val="0"/>
            <c:bubble3D val="0"/>
            <c:spPr>
              <a:solidFill>
                <a:srgbClr val="CBFF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2BF-46CA-B5E6-7DD37DF4E343}"/>
              </c:ext>
            </c:extLst>
          </c:dPt>
          <c:dPt>
            <c:idx val="3"/>
            <c:invertIfNegative val="0"/>
            <c:bubble3D val="0"/>
            <c:spPr>
              <a:solidFill>
                <a:srgbClr val="95959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2BF-46CA-B5E6-7DD37DF4E343}"/>
              </c:ext>
            </c:extLst>
          </c:dPt>
          <c:dPt>
            <c:idx val="4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2BF-46CA-B5E6-7DD37DF4E343}"/>
              </c:ext>
            </c:extLst>
          </c:dPt>
          <c:dPt>
            <c:idx val="5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2BF-46CA-B5E6-7DD37DF4E343}"/>
              </c:ext>
            </c:extLst>
          </c:dPt>
          <c:dPt>
            <c:idx val="6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2BF-46CA-B5E6-7DD37DF4E34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Social media</c:v>
                </c:pt>
                <c:pt idx="1">
                  <c:v>Natn'l broadcast
 network TV news</c:v>
                </c:pt>
                <c:pt idx="2">
                  <c:v>Local broadcast TV
 news web/apps</c:v>
                </c:pt>
                <c:pt idx="3">
                  <c:v>Cable TV news</c:v>
                </c:pt>
                <c:pt idx="4">
                  <c:v>Local newspapers</c:v>
                </c:pt>
                <c:pt idx="5">
                  <c:v>Radio stations</c:v>
                </c:pt>
                <c:pt idx="6">
                  <c:v>Local broadcast 
TV news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0.33999999999999997</c:v>
                </c:pt>
                <c:pt idx="1">
                  <c:v>0.49</c:v>
                </c:pt>
                <c:pt idx="2">
                  <c:v>0.53</c:v>
                </c:pt>
                <c:pt idx="3">
                  <c:v>0.56000000000000005</c:v>
                </c:pt>
                <c:pt idx="4">
                  <c:v>0.7</c:v>
                </c:pt>
                <c:pt idx="5">
                  <c:v>0.71000000000000008</c:v>
                </c:pt>
                <c:pt idx="6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2BF-46CA-B5E6-7DD37DF4E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597583312"/>
        <c:axId val="597589192"/>
      </c:barChart>
      <c:catAx>
        <c:axId val="5975833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589192"/>
        <c:crosses val="autoZero"/>
        <c:auto val="1"/>
        <c:lblAlgn val="ctr"/>
        <c:lblOffset val="100"/>
        <c:noMultiLvlLbl val="0"/>
      </c:catAx>
      <c:valAx>
        <c:axId val="597589192"/>
        <c:scaling>
          <c:orientation val="minMax"/>
          <c:max val="1.100000000000000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59758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0.33883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5791200" cy="1616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000" b="1" dirty="0"/>
            <a:t>% Reached Yesterday</a:t>
          </a:r>
        </a:p>
        <a:p xmlns:a="http://schemas.openxmlformats.org/drawingml/2006/main">
          <a:pPr algn="ctr"/>
          <a:r>
            <a:rPr lang="en-US" sz="2000" b="1" dirty="0"/>
            <a:t>Republicans A18+</a:t>
          </a:r>
        </a:p>
        <a:p xmlns:a="http://schemas.openxmlformats.org/drawingml/2006/main">
          <a:pPr algn="ctr"/>
          <a:endParaRPr lang="en-US" sz="20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0.33883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4419600" cy="1616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000" b="1" dirty="0"/>
            <a:t>% Reached Yesterday</a:t>
          </a:r>
        </a:p>
        <a:p xmlns:a="http://schemas.openxmlformats.org/drawingml/2006/main">
          <a:pPr algn="ctr"/>
          <a:r>
            <a:rPr lang="en-US" sz="2000" b="1" dirty="0"/>
            <a:t>Democrats A18+</a:t>
          </a:r>
        </a:p>
        <a:p xmlns:a="http://schemas.openxmlformats.org/drawingml/2006/main">
          <a:pPr algn="ctr"/>
          <a:endParaRPr lang="en-US" sz="20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0.33883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5791200" cy="1616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000" b="1" dirty="0"/>
            <a:t>% Reached Yesterday</a:t>
          </a:r>
        </a:p>
        <a:p xmlns:a="http://schemas.openxmlformats.org/drawingml/2006/main">
          <a:pPr algn="ctr"/>
          <a:r>
            <a:rPr lang="en-US" sz="2000" b="1" dirty="0"/>
            <a:t>Independents A18+</a:t>
          </a:r>
        </a:p>
        <a:p xmlns:a="http://schemas.openxmlformats.org/drawingml/2006/main">
          <a:pPr algn="ctr"/>
          <a:endParaRPr lang="en-US" sz="20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0.04473</cdr:y>
    </cdr:from>
    <cdr:to>
      <cdr:x>1</cdr:x>
      <cdr:y>0.38356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6370273" y="194747"/>
          <a:ext cx="4419600" cy="14752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en-US" sz="2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5D812-6E1D-4E6A-9EEE-68BC4EEA86FB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F1B90-870D-4422-9F2F-F0CBF9FED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09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140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183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55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534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01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939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175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926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588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6" y="-5"/>
            <a:ext cx="12201525" cy="3429000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9526" y="3428995"/>
            <a:ext cx="12201525" cy="355712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-9727" y="3419275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546728" y="1140676"/>
            <a:ext cx="9127230" cy="4813629"/>
            <a:chOff x="1546728" y="1140676"/>
            <a:chExt cx="9127230" cy="4813629"/>
          </a:xfrm>
          <a:effectLst>
            <a:reflection blurRad="63500" stA="58000" endPos="20000" dist="101600" dir="5400000" sy="-100000" algn="bl" rotWithShape="0"/>
          </a:effectLst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6728" y="1140676"/>
              <a:ext cx="9127230" cy="4813629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8" name="Rectangle 17"/>
            <p:cNvSpPr/>
            <p:nvPr userDrawn="1"/>
          </p:nvSpPr>
          <p:spPr>
            <a:xfrm>
              <a:off x="1778112" y="1419366"/>
              <a:ext cx="8629882" cy="42717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innerShdw blurRad="241300">
                <a:prstClr val="black">
                  <a:alpha val="8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Text Placeholder 14"/>
          <p:cNvSpPr>
            <a:spLocks noGrp="1"/>
          </p:cNvSpPr>
          <p:nvPr userDrawn="1">
            <p:ph type="body" sz="quarter" idx="10"/>
          </p:nvPr>
        </p:nvSpPr>
        <p:spPr>
          <a:xfrm>
            <a:off x="2325979" y="3147550"/>
            <a:ext cx="7568727" cy="707886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4000" b="0" cap="none" spc="0">
                <a:ln w="0"/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25876" y="1603624"/>
            <a:ext cx="4343400" cy="123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227554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066800"/>
            <a:ext cx="11353800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9601" y="6550968"/>
            <a:ext cx="8610599" cy="210941"/>
          </a:xfrm>
        </p:spPr>
        <p:txBody>
          <a:bodyPr wrap="square"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268903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8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066800"/>
            <a:ext cx="11353800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9601" y="6550968"/>
            <a:ext cx="8610599" cy="210941"/>
          </a:xfrm>
        </p:spPr>
        <p:txBody>
          <a:bodyPr wrap="square"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89148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8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 flipH="1">
            <a:off x="-9527" y="-6"/>
            <a:ext cx="12201525" cy="5890663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5890657"/>
            <a:ext cx="12201525" cy="96734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-9727" y="5890659"/>
            <a:ext cx="12201729" cy="128217"/>
            <a:chOff x="-9727" y="3419275"/>
            <a:chExt cx="12201729" cy="128217"/>
          </a:xfrm>
        </p:grpSpPr>
        <p:sp>
          <p:nvSpPr>
            <p:cNvPr id="21" name="Rectangle 2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671688"/>
            <a:ext cx="11425813" cy="854080"/>
          </a:xfrm>
        </p:spPr>
        <p:txBody>
          <a:bodyPr wrap="square" anchor="ctr">
            <a:sp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642" y="6150922"/>
            <a:ext cx="1702358" cy="48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350315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pos="240">
          <p15:clr>
            <a:srgbClr val="FBAE40"/>
          </p15:clr>
        </p15:guide>
        <p15:guide id="4" pos="74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7" y="-5"/>
            <a:ext cx="12201525" cy="4642308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9526" y="4642304"/>
            <a:ext cx="12201525" cy="2343814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642304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450376" y="647805"/>
            <a:ext cx="11341291" cy="938719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5500" b="0" cap="none" spc="0">
                <a:ln w="0"/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790" y="5133155"/>
            <a:ext cx="5228437" cy="148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017492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584" y="1253330"/>
            <a:ext cx="11351819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10313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308064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 flipH="1">
            <a:off x="6096000" y="5317"/>
            <a:ext cx="6105526" cy="1483015"/>
          </a:xfrm>
          <a:prstGeom prst="rect">
            <a:avLst/>
          </a:prstGeom>
          <a:solidFill>
            <a:srgbClr val="F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1" y="5317"/>
            <a:ext cx="6095999" cy="1483015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 rot="16200000" flipV="1">
            <a:off x="2667203" y="3381297"/>
            <a:ext cx="6880179" cy="128217"/>
            <a:chOff x="-9727" y="3419275"/>
            <a:chExt cx="12201729" cy="128217"/>
          </a:xfrm>
        </p:grpSpPr>
        <p:sp>
          <p:nvSpPr>
            <p:cNvPr id="11" name="Rectangle 1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7"/>
            <a:ext cx="5445673" cy="230832"/>
          </a:xfrm>
        </p:spPr>
        <p:txBody>
          <a:bodyPr wrap="square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0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6017821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262759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6"/>
          </p:nvPr>
        </p:nvSpPr>
        <p:spPr>
          <a:xfrm>
            <a:off x="6349813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087349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19100" y="1093788"/>
            <a:ext cx="11353304" cy="49069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059779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4"/>
          </p:nvPr>
        </p:nvSpPr>
        <p:spPr>
          <a:xfrm>
            <a:off x="419100" y="1103915"/>
            <a:ext cx="11353800" cy="48561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56169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dist="25400" dir="1800000" algn="ctr" rotWithShape="0">
                    <a:schemeClr val="bg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EB4B4-1FD9-4839-9E2F-E9539FB6F072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074046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066800"/>
            <a:ext cx="11353800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9601" y="6550968"/>
            <a:ext cx="8610599" cy="210941"/>
          </a:xfrm>
        </p:spPr>
        <p:txBody>
          <a:bodyPr wrap="square"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169059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8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99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wipe dir="d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Relationship Id="rId6" Type="http://schemas.openxmlformats.org/officeDocument/2006/relationships/chart" Target="../charts/chart21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4" Type="http://schemas.openxmlformats.org/officeDocument/2006/relationships/chart" Target="../charts/char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609" y="4376170"/>
            <a:ext cx="12180390" cy="2481829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5223" y="-136699"/>
            <a:ext cx="12201525" cy="4512867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10758" y="1827986"/>
            <a:ext cx="12192000" cy="160101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1198563" algn="l"/>
              </a:tabLst>
              <a:defRPr/>
            </a:pPr>
            <a:r>
              <a:rPr lang="en-US" sz="4800" b="1" dirty="0"/>
              <a:t>South Carolina Voters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1198563" algn="l"/>
              </a:tabLst>
              <a:defRPr/>
            </a:pPr>
            <a:r>
              <a:rPr lang="en-US" sz="4800" b="1" dirty="0"/>
              <a:t>Media Usage Study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618" y="262061"/>
            <a:ext cx="4806765" cy="1361587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11609" y="4247954"/>
            <a:ext cx="12201729" cy="128217"/>
            <a:chOff x="-9727" y="3419275"/>
            <a:chExt cx="12201729" cy="128217"/>
          </a:xfrm>
        </p:grpSpPr>
        <p:sp>
          <p:nvSpPr>
            <p:cNvPr id="16" name="Rectangle 15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67" t="-13479" r="-3217"/>
          <a:stretch/>
        </p:blipFill>
        <p:spPr bwMode="auto">
          <a:xfrm>
            <a:off x="1676400" y="3637963"/>
            <a:ext cx="8839200" cy="19246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innerShdw blurRad="114300">
              <a:prstClr val="black"/>
            </a:innerShdw>
            <a:reflection blurRad="6350" stA="26000" endPos="90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4081777"/>
      </p:ext>
    </p:extLst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666" y="269412"/>
            <a:ext cx="11352809" cy="1089529"/>
          </a:xfrm>
        </p:spPr>
        <p:txBody>
          <a:bodyPr/>
          <a:lstStyle/>
          <a:p>
            <a:r>
              <a:rPr lang="en-US" sz="3600" dirty="0"/>
              <a:t>Local Broadcast TV News: #1 For Trust in South Carolina Among Women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9432" y="6058557"/>
            <a:ext cx="9500961" cy="774571"/>
          </a:xfrm>
        </p:spPr>
        <p:txBody>
          <a:bodyPr/>
          <a:lstStyle/>
          <a:p>
            <a:r>
              <a:rPr lang="en-US" dirty="0"/>
              <a:t>Source: Dynata 2020 South Carolina Registered Voter media survey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W18+ Urban/City, </a:t>
            </a:r>
            <a:r>
              <a:rPr lang="en-US" dirty="0"/>
              <a:t>N = 100; Suburban, N = 275; Rural, N = 180</a:t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/>
              <a:t>Q6 Agree Strongly or Agree Somewhat. For each source, please indicate the extent to which you agree or disagree with the following statement: I trust the News that I see/hear on this media source.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714500" y="1279260"/>
            <a:ext cx="8763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prstClr val="black"/>
                </a:solidFill>
              </a:rPr>
              <a:t>I trust the News that I see/hear on this media source:</a:t>
            </a:r>
            <a:endParaRPr lang="en-US" sz="1400" b="1" dirty="0">
              <a:solidFill>
                <a:prstClr val="black"/>
              </a:solidFill>
            </a:endParaRPr>
          </a:p>
        </p:txBody>
      </p:sp>
      <p:graphicFrame>
        <p:nvGraphicFramePr>
          <p:cNvPr id="42" name="Content Placeholder 7"/>
          <p:cNvGraphicFramePr>
            <a:graphicFrameLocks noGrp="1"/>
          </p:cNvGraphicFramePr>
          <p:nvPr>
            <p:ph idx="1"/>
          </p:nvPr>
        </p:nvGraphicFramePr>
        <p:xfrm>
          <a:off x="-562352" y="2008776"/>
          <a:ext cx="4792261" cy="4033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4565877"/>
              </p:ext>
            </p:extLst>
          </p:nvPr>
        </p:nvGraphicFramePr>
        <p:xfrm>
          <a:off x="3384048" y="2006314"/>
          <a:ext cx="4792261" cy="4033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/>
          <p:cNvSpPr/>
          <p:nvPr/>
        </p:nvSpPr>
        <p:spPr>
          <a:xfrm>
            <a:off x="1074531" y="1645242"/>
            <a:ext cx="23260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City/Urban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50597" y="1723411"/>
            <a:ext cx="23260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Suburban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915767" y="1723411"/>
            <a:ext cx="23260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Rural</a:t>
            </a:r>
          </a:p>
        </p:txBody>
      </p:sp>
      <p:graphicFrame>
        <p:nvGraphicFramePr>
          <p:cNvPr id="14" name="Content Placeholder 7">
            <a:extLst>
              <a:ext uri="{FF2B5EF4-FFF2-40B4-BE49-F238E27FC236}">
                <a16:creationId xmlns:a16="http://schemas.microsoft.com/office/drawing/2014/main" id="{A57CC831-8145-4F35-BCDB-81F5760C4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5064871"/>
              </p:ext>
            </p:extLst>
          </p:nvPr>
        </p:nvGraphicFramePr>
        <p:xfrm>
          <a:off x="7345622" y="2006314"/>
          <a:ext cx="4792261" cy="4033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Content Placeholder 7">
            <a:extLst>
              <a:ext uri="{FF2B5EF4-FFF2-40B4-BE49-F238E27FC236}">
                <a16:creationId xmlns:a16="http://schemas.microsoft.com/office/drawing/2014/main" id="{7BA5BDFE-8E86-4BE4-9442-95888C4A3036}"/>
              </a:ext>
            </a:extLst>
          </p:cNvPr>
          <p:cNvGraphicFramePr>
            <a:graphicFrameLocks/>
          </p:cNvGraphicFramePr>
          <p:nvPr/>
        </p:nvGraphicFramePr>
        <p:xfrm>
          <a:off x="-672143" y="2035817"/>
          <a:ext cx="4792261" cy="4033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73882021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861" y="280114"/>
            <a:ext cx="11352809" cy="1089529"/>
          </a:xfrm>
        </p:spPr>
        <p:txBody>
          <a:bodyPr/>
          <a:lstStyle/>
          <a:p>
            <a:r>
              <a:rPr lang="en-US" sz="3600" dirty="0"/>
              <a:t>TV Has Highest Reach of Ad Supported Platforms</a:t>
            </a:r>
            <a:br>
              <a:rPr lang="en-US" sz="3600" dirty="0"/>
            </a:br>
            <a:r>
              <a:rPr lang="en-US" sz="3600" dirty="0"/>
              <a:t>in South Carolina...Broadcast Leads the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622739" y="1295400"/>
          <a:ext cx="11201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1" y="6539300"/>
            <a:ext cx="9143999" cy="230832"/>
          </a:xfrm>
        </p:spPr>
        <p:txBody>
          <a:bodyPr/>
          <a:lstStyle/>
          <a:p>
            <a:r>
              <a:rPr lang="en-US" dirty="0"/>
              <a:t>Source: Dynata 2020 South Carolina Registered Voter media survey Persons 18+. N = 1000 </a:t>
            </a:r>
          </a:p>
        </p:txBody>
      </p:sp>
    </p:spTree>
    <p:extLst>
      <p:ext uri="{BB962C8B-B14F-4D97-AF65-F5344CB8AC3E}">
        <p14:creationId xmlns:p14="http://schemas.microsoft.com/office/powerpoint/2010/main" val="2907292518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1089529"/>
          </a:xfrm>
        </p:spPr>
        <p:txBody>
          <a:bodyPr/>
          <a:lstStyle/>
          <a:p>
            <a:r>
              <a:rPr lang="en-US" sz="3600" dirty="0"/>
              <a:t>Local Broadcast Television News:</a:t>
            </a:r>
            <a:br>
              <a:rPr lang="en-US" sz="3600" dirty="0"/>
            </a:br>
            <a:r>
              <a:rPr lang="en-US" sz="3600" dirty="0"/>
              <a:t>#1 For Trust in South Carolina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1" y="6125837"/>
            <a:ext cx="8381999" cy="636072"/>
          </a:xfrm>
        </p:spPr>
        <p:txBody>
          <a:bodyPr/>
          <a:lstStyle/>
          <a:p>
            <a:r>
              <a:rPr lang="en-US" dirty="0"/>
              <a:t>Source: Dynata 2020 South Carolina Registered Voter media survey Persons 18+. N = 1000</a:t>
            </a:r>
          </a:p>
          <a:p>
            <a:r>
              <a:rPr lang="en-US" dirty="0"/>
              <a:t>Q6 Agree Strongly or Agree Somewhat. For each source, please indicate the extent to which you agree or disagree with the following statement: I trust the News that I see/hear on this media source.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714500" y="1447800"/>
            <a:ext cx="8763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</a:rPr>
              <a:t>I trust the News that I see/hear on this media source:</a:t>
            </a:r>
            <a:endParaRPr lang="en-US" sz="2000" b="1" dirty="0">
              <a:solidFill>
                <a:prstClr val="black"/>
              </a:solidFill>
            </a:endParaRPr>
          </a:p>
          <a:p>
            <a:pPr algn="ctr"/>
            <a:r>
              <a:rPr lang="en-US" b="1" dirty="0">
                <a:solidFill>
                  <a:prstClr val="black"/>
                </a:solidFill>
              </a:rPr>
              <a:t>Percent Agree</a:t>
            </a:r>
          </a:p>
          <a:p>
            <a:pPr algn="ctr"/>
            <a:endParaRPr lang="en-US" sz="1400" b="1" dirty="0">
              <a:solidFill>
                <a:prstClr val="black"/>
              </a:solidFill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304800" y="1447800"/>
          <a:ext cx="11809020" cy="4803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7042250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9" y="137564"/>
            <a:ext cx="12192000" cy="923330"/>
          </a:xfrm>
        </p:spPr>
        <p:txBody>
          <a:bodyPr/>
          <a:lstStyle/>
          <a:p>
            <a:r>
              <a:rPr lang="en-US" sz="3000" dirty="0"/>
              <a:t>TV Has Highest Reach Among Major Political Parties in South Carolina...Broadcast Leads the Way Among Democrats &amp; Republicans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1" y="6514393"/>
            <a:ext cx="9123946" cy="230832"/>
          </a:xfrm>
        </p:spPr>
        <p:txBody>
          <a:bodyPr/>
          <a:lstStyle/>
          <a:p>
            <a:r>
              <a:rPr lang="en-US" dirty="0"/>
              <a:t>Source: Dynata 2020 South Carolina Registered Voter media survey Republicans, N = 348; Democrats, N = 396; Independents, N = 210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152400" y="1449496"/>
          <a:ext cx="4419600" cy="4769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076700" y="1449496"/>
          <a:ext cx="4419600" cy="4769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8001000" y="1474749"/>
          <a:ext cx="4419600" cy="4769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48027762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/>
        </p:nvGraphicFramePr>
        <p:xfrm>
          <a:off x="344745" y="1442089"/>
          <a:ext cx="4086708" cy="5043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590931"/>
          </a:xfrm>
        </p:spPr>
        <p:txBody>
          <a:bodyPr/>
          <a:lstStyle/>
          <a:p>
            <a:r>
              <a:rPr lang="en-US" sz="3600" dirty="0"/>
              <a:t>Primary Source For News in South Carolina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1" y="6264337"/>
            <a:ext cx="9474678" cy="497572"/>
          </a:xfrm>
        </p:spPr>
        <p:txBody>
          <a:bodyPr/>
          <a:lstStyle/>
          <a:p>
            <a:r>
              <a:rPr lang="en-US" dirty="0"/>
              <a:t>Source: Dynata 2020 South Carolina Registered Voter media survey Republicans, N = 348; Democrats, N = 396; Independents, N = 210</a:t>
            </a:r>
          </a:p>
          <a:p>
            <a:r>
              <a:rPr lang="en-US" dirty="0"/>
              <a:t>Q5 - Which one of the following sources, if any, would you say is your primary source for news? </a:t>
            </a:r>
          </a:p>
        </p:txBody>
      </p:sp>
      <p:sp>
        <p:nvSpPr>
          <p:cNvPr id="9" name="Rectangle 8"/>
          <p:cNvSpPr/>
          <p:nvPr/>
        </p:nvSpPr>
        <p:spPr>
          <a:xfrm>
            <a:off x="1495425" y="853773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0" dirty="0">
                <a:solidFill>
                  <a:srgbClr val="000000"/>
                </a:solidFill>
              </a:rPr>
              <a:t>Which one of the following sources, if any, would you say is your primary source for news?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1207243" y="1445735"/>
            <a:ext cx="2364374" cy="42702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prstClr val="black"/>
                </a:solidFill>
              </a:rPr>
              <a:t>REPUBLICANS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4951913" y="1445735"/>
            <a:ext cx="2364374" cy="42702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prstClr val="black"/>
                </a:solidFill>
              </a:rPr>
              <a:t>DEMOCRATS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8799144" y="1445735"/>
            <a:ext cx="2364374" cy="42702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prstClr val="black"/>
                </a:solidFill>
              </a:rPr>
              <a:t>INDEPENDENTS</a:t>
            </a:r>
          </a:p>
        </p:txBody>
      </p:sp>
      <p:graphicFrame>
        <p:nvGraphicFramePr>
          <p:cNvPr id="11" name="Chart 10"/>
          <p:cNvGraphicFramePr/>
          <p:nvPr/>
        </p:nvGraphicFramePr>
        <p:xfrm>
          <a:off x="4085555" y="1442089"/>
          <a:ext cx="4112955" cy="5025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8027112" y="1442089"/>
          <a:ext cx="4086708" cy="4972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85077567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85718"/>
            <a:ext cx="12362688" cy="590931"/>
          </a:xfrm>
        </p:spPr>
        <p:txBody>
          <a:bodyPr/>
          <a:lstStyle/>
          <a:p>
            <a:r>
              <a:rPr lang="en-US" sz="3600" dirty="0"/>
              <a:t>I Trust the News That I See/Hear On This Media Source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9432" y="6135512"/>
            <a:ext cx="9500961" cy="636072"/>
          </a:xfrm>
        </p:spPr>
        <p:txBody>
          <a:bodyPr/>
          <a:lstStyle/>
          <a:p>
            <a:r>
              <a:rPr lang="en-US" dirty="0"/>
              <a:t>Source: Dynata 2020 South Carolina Registered Voter media survey Republicans, N = 348; Democrats, N = 396; Independents, N = 210</a:t>
            </a:r>
          </a:p>
          <a:p>
            <a:r>
              <a:rPr lang="en-US" dirty="0"/>
              <a:t>Q6 Agree Strongly or Agree Somewhat. For each source, please indicate the extent to which you agree or disagree with the following statement: I trust the News that I see/hear on this media source. </a:t>
            </a:r>
          </a:p>
        </p:txBody>
      </p:sp>
      <p:graphicFrame>
        <p:nvGraphicFramePr>
          <p:cNvPr id="42" name="Content Placeholder 7"/>
          <p:cNvGraphicFramePr>
            <a:graphicFrameLocks noGrp="1"/>
          </p:cNvGraphicFramePr>
          <p:nvPr>
            <p:ph idx="1"/>
          </p:nvPr>
        </p:nvGraphicFramePr>
        <p:xfrm>
          <a:off x="-14035" y="1588468"/>
          <a:ext cx="4281518" cy="4355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7863943"/>
              </p:ext>
            </p:extLst>
          </p:nvPr>
        </p:nvGraphicFramePr>
        <p:xfrm>
          <a:off x="3838354" y="1588468"/>
          <a:ext cx="4281518" cy="4355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4" name="Content Placeholder 7"/>
          <p:cNvGraphicFramePr>
            <a:graphicFrameLocks/>
          </p:cNvGraphicFramePr>
          <p:nvPr/>
        </p:nvGraphicFramePr>
        <p:xfrm>
          <a:off x="7832043" y="1588468"/>
          <a:ext cx="4076700" cy="4355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Rectangle 11"/>
          <p:cNvSpPr/>
          <p:nvPr/>
        </p:nvSpPr>
        <p:spPr>
          <a:xfrm>
            <a:off x="1385427" y="1251155"/>
            <a:ext cx="23260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REPUBLICANS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50597" y="1251155"/>
            <a:ext cx="23260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DEMOCRATS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158836" y="1251155"/>
            <a:ext cx="23260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INDEPENDENTS</a:t>
            </a:r>
          </a:p>
        </p:txBody>
      </p:sp>
    </p:spTree>
    <p:extLst>
      <p:ext uri="{BB962C8B-B14F-4D97-AF65-F5344CB8AC3E}">
        <p14:creationId xmlns:p14="http://schemas.microsoft.com/office/powerpoint/2010/main" val="682289327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1089529"/>
          </a:xfrm>
        </p:spPr>
        <p:txBody>
          <a:bodyPr/>
          <a:lstStyle/>
          <a:p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TV Has The Highest Reach Among African Americans in South Carolina…Broadcast Leads The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6514393"/>
            <a:ext cx="9448799" cy="230832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Source: Dynata 2020 South Carolina Registered Voter media survey African Americans 18+ Total, N = 237; Female, N = 136</a:t>
            </a:r>
          </a:p>
        </p:txBody>
      </p:sp>
      <p:graphicFrame>
        <p:nvGraphicFramePr>
          <p:cNvPr id="11" name="Chart 10"/>
          <p:cNvGraphicFramePr/>
          <p:nvPr/>
        </p:nvGraphicFramePr>
        <p:xfrm>
          <a:off x="6370273" y="1981199"/>
          <a:ext cx="4419600" cy="4354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1460794" y="1981199"/>
          <a:ext cx="4419600" cy="4354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6370273" y="1407506"/>
            <a:ext cx="4419600" cy="72229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% Reached Yesterday</a:t>
            </a:r>
          </a:p>
          <a:p>
            <a:pPr algn="ctr"/>
            <a:r>
              <a:rPr lang="en-US" sz="2000" b="1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African Americans: Female</a:t>
            </a:r>
          </a:p>
          <a:p>
            <a:pPr algn="ctr"/>
            <a:endParaRPr lang="en-US" sz="2000" b="1" dirty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1460794" y="1407506"/>
            <a:ext cx="4419600" cy="80802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% Reached Yesterday</a:t>
            </a:r>
          </a:p>
          <a:p>
            <a:pPr algn="ctr"/>
            <a:r>
              <a:rPr lang="en-US" sz="2000" b="1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African Americans: Total</a:t>
            </a:r>
          </a:p>
          <a:p>
            <a:pPr algn="ctr"/>
            <a:endParaRPr lang="en-US" sz="2000" b="1" dirty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982883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754" y="267848"/>
            <a:ext cx="11934065" cy="1089529"/>
          </a:xfrm>
        </p:spPr>
        <p:txBody>
          <a:bodyPr/>
          <a:lstStyle/>
          <a:p>
            <a:r>
              <a:rPr lang="en-US" sz="3600" dirty="0"/>
              <a:t>African Americans In South Carolina find the problem </a:t>
            </a:r>
            <a:br>
              <a:rPr lang="en-US" sz="3600" dirty="0"/>
            </a:br>
            <a:r>
              <a:rPr lang="en-US" sz="3600" dirty="0"/>
              <a:t>with ‘fake news’ to be most prevalent on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25199" y="6403545"/>
            <a:ext cx="988621" cy="365125"/>
          </a:xfrm>
        </p:spPr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19099" y="6307673"/>
            <a:ext cx="10078916" cy="497572"/>
          </a:xfrm>
        </p:spPr>
        <p:txBody>
          <a:bodyPr/>
          <a:lstStyle/>
          <a:p>
            <a:r>
              <a:rPr lang="en-US" dirty="0"/>
              <a:t>Source: Dynata 2020 South Carolina Registered Voter media survey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African Americans 18+ Total, N = 237; Female, N = 136</a:t>
            </a:r>
          </a:p>
          <a:p>
            <a:r>
              <a:rPr lang="en-US" dirty="0"/>
              <a:t>Q7 I find the problem with “fake news” to be most prevalent on...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503928" y="1393378"/>
            <a:ext cx="33443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African Americans: Total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026511" y="1393378"/>
            <a:ext cx="3916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African Americans: Female</a:t>
            </a:r>
          </a:p>
        </p:txBody>
      </p:sp>
      <p:graphicFrame>
        <p:nvGraphicFramePr>
          <p:cNvPr id="14" name="Content Placeholder 7"/>
          <p:cNvGraphicFramePr>
            <a:graphicFrameLocks/>
          </p:cNvGraphicFramePr>
          <p:nvPr/>
        </p:nvGraphicFramePr>
        <p:xfrm>
          <a:off x="5820792" y="1706148"/>
          <a:ext cx="6175532" cy="439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7"/>
          <p:cNvGraphicFramePr>
            <a:graphicFrameLocks/>
          </p:cNvGraphicFramePr>
          <p:nvPr/>
        </p:nvGraphicFramePr>
        <p:xfrm>
          <a:off x="390617" y="1706148"/>
          <a:ext cx="6175532" cy="439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81067081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869" y="322688"/>
            <a:ext cx="11678154" cy="590931"/>
          </a:xfrm>
        </p:spPr>
        <p:txBody>
          <a:bodyPr/>
          <a:lstStyle/>
          <a:p>
            <a:r>
              <a:rPr lang="en-US" sz="3600" dirty="0"/>
              <a:t>I Trust The News That I See/Hear on This Media Source: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9432" y="6197056"/>
            <a:ext cx="9500961" cy="636072"/>
          </a:xfrm>
        </p:spPr>
        <p:txBody>
          <a:bodyPr/>
          <a:lstStyle/>
          <a:p>
            <a:r>
              <a:rPr lang="en-US"/>
              <a:t>Source: Dynata 2020 South Carolina Registered Voter media survey </a:t>
            </a:r>
            <a:r>
              <a:rPr 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African Americans 18+ Total, N = 231; Female, N = 125</a:t>
            </a:r>
          </a:p>
          <a:p>
            <a:r>
              <a:rPr lang="en-US"/>
              <a:t>Q6 Agree Strongly or Agree Somewhat. For each source, please indicate the extent to which you agree or disagree with the following statement: I trust the News that I see/hear on this media source. </a:t>
            </a:r>
            <a:endParaRPr lang="en-US" dirty="0"/>
          </a:p>
        </p:txBody>
      </p:sp>
      <p:graphicFrame>
        <p:nvGraphicFramePr>
          <p:cNvPr id="42" name="Content Placeholder 7"/>
          <p:cNvGraphicFramePr>
            <a:graphicFrameLocks noGrp="1"/>
          </p:cNvGraphicFramePr>
          <p:nvPr>
            <p:ph idx="1"/>
          </p:nvPr>
        </p:nvGraphicFramePr>
        <p:xfrm>
          <a:off x="1340584" y="1801906"/>
          <a:ext cx="4792261" cy="4298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3" name="Content Placeholder 7"/>
          <p:cNvGraphicFramePr>
            <a:graphicFrameLocks/>
          </p:cNvGraphicFramePr>
          <p:nvPr/>
        </p:nvGraphicFramePr>
        <p:xfrm>
          <a:off x="5529739" y="1801906"/>
          <a:ext cx="4792261" cy="4298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/>
          <p:cNvSpPr/>
          <p:nvPr/>
        </p:nvSpPr>
        <p:spPr>
          <a:xfrm>
            <a:off x="2519687" y="1242405"/>
            <a:ext cx="33426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African Americans: Total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513523" y="1242405"/>
            <a:ext cx="37285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African Americans: Female</a:t>
            </a:r>
          </a:p>
        </p:txBody>
      </p:sp>
    </p:spTree>
    <p:extLst>
      <p:ext uri="{BB962C8B-B14F-4D97-AF65-F5344CB8AC3E}">
        <p14:creationId xmlns:p14="http://schemas.microsoft.com/office/powerpoint/2010/main" val="2888967655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1_Office Theme">
  <a:themeElements>
    <a:clrScheme name="TVB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333FF"/>
      </a:accent1>
      <a:accent2>
        <a:srgbClr val="36CF13"/>
      </a:accent2>
      <a:accent3>
        <a:srgbClr val="FF0000"/>
      </a:accent3>
      <a:accent4>
        <a:srgbClr val="7030A0"/>
      </a:accent4>
      <a:accent5>
        <a:srgbClr val="FF3399"/>
      </a:accent5>
      <a:accent6>
        <a:srgbClr val="FF9900"/>
      </a:accent6>
      <a:hlink>
        <a:srgbClr val="3333FF"/>
      </a:hlink>
      <a:folHlink>
        <a:srgbClr val="00B0F0"/>
      </a:folHlink>
    </a:clrScheme>
    <a:fontScheme name="Custom 1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TVB 10">
    <a:dk1>
      <a:srgbClr val="000000"/>
    </a:dk1>
    <a:lt1>
      <a:srgbClr val="FFFFFF"/>
    </a:lt1>
    <a:dk2>
      <a:srgbClr val="0000FF"/>
    </a:dk2>
    <a:lt2>
      <a:srgbClr val="1C1C1C"/>
    </a:lt2>
    <a:accent1>
      <a:srgbClr val="ABC7FF"/>
    </a:accent1>
    <a:accent2>
      <a:srgbClr val="FF0000"/>
    </a:accent2>
    <a:accent3>
      <a:srgbClr val="FFFFFF"/>
    </a:accent3>
    <a:accent4>
      <a:srgbClr val="000000"/>
    </a:accent4>
    <a:accent5>
      <a:srgbClr val="D2E0FF"/>
    </a:accent5>
    <a:accent6>
      <a:srgbClr val="E70000"/>
    </a:accent6>
    <a:hlink>
      <a:srgbClr val="0000FF"/>
    </a:hlink>
    <a:folHlink>
      <a:srgbClr val="00CC00"/>
    </a:folHlink>
  </a:clrScheme>
  <a:fontScheme name="1_TVB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1_TVB 10">
    <a:dk1>
      <a:srgbClr val="000000"/>
    </a:dk1>
    <a:lt1>
      <a:srgbClr val="FFFFFF"/>
    </a:lt1>
    <a:dk2>
      <a:srgbClr val="0000FF"/>
    </a:dk2>
    <a:lt2>
      <a:srgbClr val="1C1C1C"/>
    </a:lt2>
    <a:accent1>
      <a:srgbClr val="ABC7FF"/>
    </a:accent1>
    <a:accent2>
      <a:srgbClr val="FF0000"/>
    </a:accent2>
    <a:accent3>
      <a:srgbClr val="FFFFFF"/>
    </a:accent3>
    <a:accent4>
      <a:srgbClr val="000000"/>
    </a:accent4>
    <a:accent5>
      <a:srgbClr val="D2E0FF"/>
    </a:accent5>
    <a:accent6>
      <a:srgbClr val="E70000"/>
    </a:accent6>
    <a:hlink>
      <a:srgbClr val="0000FF"/>
    </a:hlink>
    <a:folHlink>
      <a:srgbClr val="00CC00"/>
    </a:folHlink>
  </a:clrScheme>
  <a:fontScheme name="1_TVB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1_TVB 10">
    <a:dk1>
      <a:srgbClr val="000000"/>
    </a:dk1>
    <a:lt1>
      <a:srgbClr val="FFFFFF"/>
    </a:lt1>
    <a:dk2>
      <a:srgbClr val="0000FF"/>
    </a:dk2>
    <a:lt2>
      <a:srgbClr val="1C1C1C"/>
    </a:lt2>
    <a:accent1>
      <a:srgbClr val="ABC7FF"/>
    </a:accent1>
    <a:accent2>
      <a:srgbClr val="FF0000"/>
    </a:accent2>
    <a:accent3>
      <a:srgbClr val="FFFFFF"/>
    </a:accent3>
    <a:accent4>
      <a:srgbClr val="000000"/>
    </a:accent4>
    <a:accent5>
      <a:srgbClr val="D2E0FF"/>
    </a:accent5>
    <a:accent6>
      <a:srgbClr val="E70000"/>
    </a:accent6>
    <a:hlink>
      <a:srgbClr val="0000FF"/>
    </a:hlink>
    <a:folHlink>
      <a:srgbClr val="00CC00"/>
    </a:folHlink>
  </a:clrScheme>
  <a:fontScheme name="1_TVB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1_TVB 10">
    <a:dk1>
      <a:srgbClr val="000000"/>
    </a:dk1>
    <a:lt1>
      <a:srgbClr val="FFFFFF"/>
    </a:lt1>
    <a:dk2>
      <a:srgbClr val="0000FF"/>
    </a:dk2>
    <a:lt2>
      <a:srgbClr val="1C1C1C"/>
    </a:lt2>
    <a:accent1>
      <a:srgbClr val="ABC7FF"/>
    </a:accent1>
    <a:accent2>
      <a:srgbClr val="FF0000"/>
    </a:accent2>
    <a:accent3>
      <a:srgbClr val="FFFFFF"/>
    </a:accent3>
    <a:accent4>
      <a:srgbClr val="000000"/>
    </a:accent4>
    <a:accent5>
      <a:srgbClr val="D2E0FF"/>
    </a:accent5>
    <a:accent6>
      <a:srgbClr val="E70000"/>
    </a:accent6>
    <a:hlink>
      <a:srgbClr val="0000FF"/>
    </a:hlink>
    <a:folHlink>
      <a:srgbClr val="00CC00"/>
    </a:folHlink>
  </a:clrScheme>
  <a:fontScheme name="1_TVB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TVB 1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3333FF"/>
    </a:accent1>
    <a:accent2>
      <a:srgbClr val="36CF13"/>
    </a:accent2>
    <a:accent3>
      <a:srgbClr val="FF0000"/>
    </a:accent3>
    <a:accent4>
      <a:srgbClr val="7030A0"/>
    </a:accent4>
    <a:accent5>
      <a:srgbClr val="FF3399"/>
    </a:accent5>
    <a:accent6>
      <a:srgbClr val="FF9900"/>
    </a:accent6>
    <a:hlink>
      <a:srgbClr val="3333FF"/>
    </a:hlink>
    <a:folHlink>
      <a:srgbClr val="00B0F0"/>
    </a:folHlink>
  </a:clrScheme>
  <a:fontScheme name="Custom 1">
    <a:majorFont>
      <a:latin typeface="Tahoma"/>
      <a:ea typeface=""/>
      <a:cs typeface="Arial"/>
    </a:majorFont>
    <a:minorFont>
      <a:latin typeface="Tahoma"/>
      <a:ea typeface=""/>
      <a:cs typeface="Arial"/>
    </a:minorFont>
  </a:fontScheme>
  <a:fmtScheme name="Office 2007-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TVB 1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3333FF"/>
    </a:accent1>
    <a:accent2>
      <a:srgbClr val="36CF13"/>
    </a:accent2>
    <a:accent3>
      <a:srgbClr val="FF0000"/>
    </a:accent3>
    <a:accent4>
      <a:srgbClr val="7030A0"/>
    </a:accent4>
    <a:accent5>
      <a:srgbClr val="FF3399"/>
    </a:accent5>
    <a:accent6>
      <a:srgbClr val="FF9900"/>
    </a:accent6>
    <a:hlink>
      <a:srgbClr val="3333FF"/>
    </a:hlink>
    <a:folHlink>
      <a:srgbClr val="00B0F0"/>
    </a:folHlink>
  </a:clrScheme>
  <a:fontScheme name="Custom 1">
    <a:majorFont>
      <a:latin typeface="Tahoma"/>
      <a:ea typeface=""/>
      <a:cs typeface="Arial"/>
    </a:majorFont>
    <a:minorFont>
      <a:latin typeface="Tahoma"/>
      <a:ea typeface=""/>
      <a:cs typeface="Arial"/>
    </a:minorFont>
  </a:fontScheme>
  <a:fmtScheme name="Office 2007-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692</Words>
  <Application>Microsoft Office PowerPoint</Application>
  <PresentationFormat>Widescreen</PresentationFormat>
  <Paragraphs>74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1_Office Theme</vt:lpstr>
      <vt:lpstr>PowerPoint Presentation</vt:lpstr>
      <vt:lpstr>TV Has Highest Reach of Ad Supported Platforms in South Carolina...Broadcast Leads the Way</vt:lpstr>
      <vt:lpstr>Local Broadcast Television News: #1 For Trust in South Carolina</vt:lpstr>
      <vt:lpstr>TV Has Highest Reach Among Major Political Parties in South Carolina...Broadcast Leads the Way Among Democrats &amp; Republicans</vt:lpstr>
      <vt:lpstr>Primary Source For News in South Carolina</vt:lpstr>
      <vt:lpstr>I Trust the News That I See/Hear On This Media Source</vt:lpstr>
      <vt:lpstr>TV Has The Highest Reach Among African Americans in South Carolina…Broadcast Leads The Way</vt:lpstr>
      <vt:lpstr>African Americans In South Carolina find the problem  with ‘fake news’ to be most prevalent on …</vt:lpstr>
      <vt:lpstr>I Trust The News That I See/Hear on This Media Source:</vt:lpstr>
      <vt:lpstr>Local Broadcast TV News: #1 For Trust in South Carolina Among Women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 Has Highest Reach of Ad Supported Platforms in South Carolina...Broadcast Leads the Way</dc:title>
  <dc:creator>clairew</dc:creator>
  <cp:lastModifiedBy>Anthony Spirito</cp:lastModifiedBy>
  <cp:revision>6</cp:revision>
  <dcterms:created xsi:type="dcterms:W3CDTF">2020-02-21T18:30:24Z</dcterms:created>
  <dcterms:modified xsi:type="dcterms:W3CDTF">2020-05-04T14:05:22Z</dcterms:modified>
</cp:coreProperties>
</file>