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74" r:id="rId2"/>
    <p:sldId id="322" r:id="rId3"/>
    <p:sldId id="323" r:id="rId4"/>
    <p:sldId id="306" r:id="rId5"/>
    <p:sldId id="294" r:id="rId6"/>
    <p:sldId id="303" r:id="rId7"/>
    <p:sldId id="298" r:id="rId8"/>
    <p:sldId id="317" r:id="rId9"/>
    <p:sldId id="299" r:id="rId10"/>
    <p:sldId id="319" r:id="rId11"/>
    <p:sldId id="320" r:id="rId12"/>
    <p:sldId id="321" r:id="rId13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3504" userDrawn="1">
          <p15:clr>
            <a:srgbClr val="A4A3A4"/>
          </p15:clr>
        </p15:guide>
        <p15:guide id="5" orient="horz" pos="3984" userDrawn="1">
          <p15:clr>
            <a:srgbClr val="A4A3A4"/>
          </p15:clr>
        </p15:guide>
        <p15:guide id="6" pos="3504" userDrawn="1">
          <p15:clr>
            <a:srgbClr val="A4A3A4"/>
          </p15:clr>
        </p15:guide>
        <p15:guide id="7" pos="4176" userDrawn="1">
          <p15:clr>
            <a:srgbClr val="A4A3A4"/>
          </p15:clr>
        </p15:guide>
        <p15:guide id="10" pos="7296" userDrawn="1">
          <p15:clr>
            <a:srgbClr val="A4A3A4"/>
          </p15:clr>
        </p15:guide>
        <p15:guide id="11" orient="horz" pos="1104" userDrawn="1">
          <p15:clr>
            <a:srgbClr val="A4A3A4"/>
          </p15:clr>
        </p15:guide>
        <p15:guide id="12" orient="horz" pos="480" userDrawn="1">
          <p15:clr>
            <a:srgbClr val="A4A3A4"/>
          </p15:clr>
        </p15:guide>
        <p15:guide id="13" orient="horz" pos="3264" userDrawn="1">
          <p15:clr>
            <a:srgbClr val="A4A3A4"/>
          </p15:clr>
        </p15:guide>
        <p15:guide id="14" orient="horz" pos="3744" userDrawn="1">
          <p15:clr>
            <a:srgbClr val="A4A3A4"/>
          </p15:clr>
        </p15:guide>
        <p15:guide id="15" pos="384" userDrawn="1">
          <p15:clr>
            <a:srgbClr val="A4A3A4"/>
          </p15:clr>
        </p15:guide>
        <p15:guide id="16" orient="horz" pos="912" userDrawn="1">
          <p15:clr>
            <a:srgbClr val="A4A3A4"/>
          </p15:clr>
        </p15:guide>
        <p15:guide id="17" orient="horz" pos="67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EFF"/>
    <a:srgbClr val="0099FF"/>
    <a:srgbClr val="0000FF"/>
    <a:srgbClr val="7F7F7F"/>
    <a:srgbClr val="C47E00"/>
    <a:srgbClr val="CC00CC"/>
    <a:srgbClr val="7355FF"/>
    <a:srgbClr val="4DFAFA"/>
    <a:srgbClr val="E63F09"/>
    <a:srgbClr val="0000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61" autoAdjust="0"/>
    <p:restoredTop sz="94660"/>
  </p:normalViewPr>
  <p:slideViewPr>
    <p:cSldViewPr showGuides="1">
      <p:cViewPr varScale="1">
        <p:scale>
          <a:sx n="75" d="100"/>
          <a:sy n="75" d="100"/>
        </p:scale>
        <p:origin x="403" y="48"/>
      </p:cViewPr>
      <p:guideLst>
        <p:guide orient="horz" pos="2160"/>
        <p:guide pos="3840"/>
        <p:guide orient="horz" pos="3504"/>
        <p:guide orient="horz" pos="3984"/>
        <p:guide pos="3504"/>
        <p:guide pos="4176"/>
        <p:guide pos="7296"/>
        <p:guide orient="horz" pos="1104"/>
        <p:guide orient="horz" pos="480"/>
        <p:guide orient="horz" pos="3264"/>
        <p:guide orient="horz" pos="3744"/>
        <p:guide pos="384"/>
        <p:guide orient="horz" pos="912"/>
        <p:guide orient="horz" pos="672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277684390574775E-2"/>
          <c:y val="1.3878976963214072E-2"/>
          <c:w val="0.92270282320479169"/>
          <c:h val="0.846053582924775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Column3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"/>
            <c:invertIfNegative val="0"/>
            <c:bubble3D val="0"/>
            <c:spPr>
              <a:solidFill>
                <a:srgbClr val="0099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"/>
            <c:invertIfNegative val="0"/>
            <c:bubble3D val="0"/>
            <c:spPr>
              <a:solidFill>
                <a:srgbClr val="000086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4"/>
            <c:invertIfNegative val="0"/>
            <c:bubble3D val="0"/>
            <c:spPr>
              <a:solidFill>
                <a:srgbClr val="FFAE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5"/>
            <c:invertIfNegative val="0"/>
            <c:bubble3D val="0"/>
            <c:spPr>
              <a:solidFill>
                <a:srgbClr val="E63F09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6"/>
            <c:invertIfNegative val="0"/>
            <c:bubble3D val="0"/>
            <c:spPr>
              <a:solidFill>
                <a:srgbClr val="7355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7"/>
            <c:invertIfNegative val="0"/>
            <c:bubble3D val="0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8"/>
            <c:invertIfNegative val="0"/>
            <c:bubble3D val="0"/>
            <c:spPr>
              <a:solidFill>
                <a:srgbClr val="FFAE17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9"/>
            <c:invertIfNegative val="0"/>
            <c:bubble3D val="0"/>
            <c:spPr>
              <a:solidFill>
                <a:srgbClr val="C47E0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0"/>
            <c:invertIfNegative val="0"/>
            <c:bubble3D val="0"/>
            <c:spPr>
              <a:solidFill>
                <a:srgbClr val="4DFAFA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1"/>
            <c:invertIfNegative val="0"/>
            <c:bubble3D val="0"/>
            <c:spPr>
              <a:solidFill>
                <a:srgbClr val="00B05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2"/>
            <c:invertIfNegative val="0"/>
            <c:bubble3D val="0"/>
            <c:spPr>
              <a:solidFill>
                <a:srgbClr val="CC00CC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Local TV News Program</c:v>
                </c:pt>
                <c:pt idx="1">
                  <c:v>Social Media</c:v>
                </c:pt>
                <c:pt idx="2">
                  <c:v>Local TV Station's Website</c:v>
                </c:pt>
                <c:pt idx="3">
                  <c:v>National TV News Program</c:v>
                </c:pt>
                <c:pt idx="4">
                  <c:v>Radio</c:v>
                </c:pt>
                <c:pt idx="5">
                  <c:v>Digital Version of a Newspaper Website</c:v>
                </c:pt>
                <c:pt idx="6">
                  <c:v>All Other Internet Use on the Computer</c:v>
                </c:pt>
                <c:pt idx="7">
                  <c:v>Newspapers</c:v>
                </c:pt>
                <c:pt idx="8">
                  <c:v>Cable News Network</c:v>
                </c:pt>
                <c:pt idx="9">
                  <c:v>Cable News Channel's Website</c:v>
                </c:pt>
                <c:pt idx="10">
                  <c:v>Broadcast TV Network's Website</c:v>
                </c:pt>
                <c:pt idx="11">
                  <c:v>Online News Aggregator or Blog Website</c:v>
                </c:pt>
                <c:pt idx="12">
                  <c:v>Radio Website</c:v>
                </c:pt>
              </c:strCache>
            </c:strRef>
          </c:cat>
          <c:val>
            <c:numRef>
              <c:f>Sheet1!$B$2:$B$14</c:f>
              <c:numCache>
                <c:formatCode>0%</c:formatCode>
                <c:ptCount val="13"/>
                <c:pt idx="0">
                  <c:v>0.97</c:v>
                </c:pt>
                <c:pt idx="1">
                  <c:v>0.48</c:v>
                </c:pt>
                <c:pt idx="2">
                  <c:v>0.41</c:v>
                </c:pt>
                <c:pt idx="3">
                  <c:v>0.35</c:v>
                </c:pt>
                <c:pt idx="4">
                  <c:v>0.34</c:v>
                </c:pt>
                <c:pt idx="5">
                  <c:v>0.28000000000000003</c:v>
                </c:pt>
                <c:pt idx="6">
                  <c:v>0.26</c:v>
                </c:pt>
                <c:pt idx="7">
                  <c:v>0.25</c:v>
                </c:pt>
                <c:pt idx="8">
                  <c:v>0.21</c:v>
                </c:pt>
                <c:pt idx="9">
                  <c:v>0.16</c:v>
                </c:pt>
                <c:pt idx="10">
                  <c:v>0.16</c:v>
                </c:pt>
                <c:pt idx="11">
                  <c:v>0.11</c:v>
                </c:pt>
                <c:pt idx="12">
                  <c:v>0.06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-30"/>
        <c:axId val="421078888"/>
        <c:axId val="421079280"/>
      </c:barChart>
      <c:catAx>
        <c:axId val="421078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1079280"/>
        <c:crosses val="autoZero"/>
        <c:auto val="1"/>
        <c:lblAlgn val="ctr"/>
        <c:lblOffset val="100"/>
        <c:noMultiLvlLbl val="0"/>
      </c:catAx>
      <c:valAx>
        <c:axId val="42107928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421078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 dirty="0" smtClean="0">
                <a:effectLst/>
              </a:rPr>
              <a:t>Time Spent Yesterday A18+</a:t>
            </a:r>
            <a:endParaRPr lang="en-US" sz="1400" dirty="0" smtClean="0">
              <a:effectLst/>
            </a:endParaRPr>
          </a:p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 dirty="0" smtClean="0">
                <a:effectLst/>
              </a:rPr>
              <a:t>(In </a:t>
            </a:r>
            <a:r>
              <a:rPr lang="en-US" sz="1400" b="1" i="0" baseline="0" dirty="0" err="1" smtClean="0">
                <a:effectLst/>
              </a:rPr>
              <a:t>Hours:Minutes</a:t>
            </a:r>
            <a:r>
              <a:rPr lang="en-US" sz="1400" b="1" i="0" baseline="0" dirty="0" smtClean="0">
                <a:effectLst/>
              </a:rPr>
              <a:t>)</a:t>
            </a:r>
            <a:endParaRPr lang="en-US" sz="1400" dirty="0">
              <a:effectLst/>
            </a:endParaRPr>
          </a:p>
        </c:rich>
      </c:tx>
      <c:layout>
        <c:manualLayout>
          <c:xMode val="edge"/>
          <c:yMode val="edge"/>
          <c:x val="0.35902340332458443"/>
          <c:y val="5.742844054554069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32592519685039373"/>
          <c:y val="0.17495856540963717"/>
          <c:w val="0.67374972659667554"/>
          <c:h val="0.8135410010754315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1"/>
            <c:invertIfNegative val="0"/>
            <c:bubble3D val="0"/>
            <c:spPr>
              <a:solidFill>
                <a:srgbClr val="FF0505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2"/>
            <c:invertIfNegative val="0"/>
            <c:bubble3D val="0"/>
            <c:spPr>
              <a:solidFill>
                <a:srgbClr val="000086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3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4"/>
            <c:invertIfNegative val="0"/>
            <c:bubble3D val="0"/>
            <c:spPr>
              <a:solidFill>
                <a:srgbClr val="FF6699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5"/>
            <c:invertIfNegative val="0"/>
            <c:bubble3D val="0"/>
            <c:spPr>
              <a:solidFill>
                <a:srgbClr val="787878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6"/>
            <c:invertIfNegative val="0"/>
            <c:bubble3D val="0"/>
            <c:spPr>
              <a:solidFill>
                <a:srgbClr val="0099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7"/>
            <c:invertIfNegative val="0"/>
            <c:bubble3D val="0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8"/>
            <c:invertIfNegative val="0"/>
            <c:bubble3D val="0"/>
            <c:spPr>
              <a:solidFill>
                <a:srgbClr val="E63F09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9"/>
            <c:invertIfNegative val="0"/>
            <c:bubble3D val="0"/>
            <c:spPr>
              <a:solidFill>
                <a:srgbClr val="FF730A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10"/>
            <c:invertIfNegative val="0"/>
            <c:bubble3D val="0"/>
            <c:spPr>
              <a:solidFill>
                <a:srgbClr val="7355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11"/>
            <c:invertIfNegative val="0"/>
            <c:bubble3D val="0"/>
            <c:spPr>
              <a:solidFill>
                <a:srgbClr val="C47E0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12"/>
            <c:invertIfNegative val="0"/>
            <c:bubble3D val="0"/>
            <c:spPr>
              <a:solidFill>
                <a:srgbClr val="00B05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13"/>
            <c:invertIfNegative val="0"/>
            <c:bubble3D val="0"/>
            <c:spPr>
              <a:solidFill>
                <a:srgbClr val="CC00CC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5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Local TV News</c:v>
                </c:pt>
                <c:pt idx="1">
                  <c:v>Social Media</c:v>
                </c:pt>
                <c:pt idx="2">
                  <c:v>National TV News</c:v>
                </c:pt>
                <c:pt idx="3">
                  <c:v>Radio Broadcast</c:v>
                </c:pt>
                <c:pt idx="4">
                  <c:v>Internet Radio Broadcast</c:v>
                </c:pt>
                <c:pt idx="5">
                  <c:v>Cable TV News</c:v>
                </c:pt>
                <c:pt idx="6">
                  <c:v>Local TV News Website/App</c:v>
                </c:pt>
                <c:pt idx="7">
                  <c:v>Newspaper</c:v>
                </c:pt>
                <c:pt idx="8">
                  <c:v>Newspaper Website/App</c:v>
                </c:pt>
                <c:pt idx="9">
                  <c:v>National TV News Website/App</c:v>
                </c:pt>
                <c:pt idx="10">
                  <c:v>Other Internet</c:v>
                </c:pt>
                <c:pt idx="11">
                  <c:v>Cable News Website/App</c:v>
                </c:pt>
                <c:pt idx="12">
                  <c:v>Blog Website</c:v>
                </c:pt>
                <c:pt idx="13">
                  <c:v>Radio Website/App</c:v>
                </c:pt>
              </c:strCache>
            </c:strRef>
          </c:cat>
          <c:val>
            <c:numRef>
              <c:f>Sheet1!$B$2:$B$15</c:f>
              <c:numCache>
                <c:formatCode>h:mm;@</c:formatCode>
                <c:ptCount val="14"/>
                <c:pt idx="0">
                  <c:v>0.15069444444444444</c:v>
                </c:pt>
                <c:pt idx="1">
                  <c:v>3.8194444444444441E-2</c:v>
                </c:pt>
                <c:pt idx="2">
                  <c:v>3.1944444444444449E-2</c:v>
                </c:pt>
                <c:pt idx="3">
                  <c:v>3.0555555555555555E-2</c:v>
                </c:pt>
                <c:pt idx="4">
                  <c:v>2.7777777777777776E-2</c:v>
                </c:pt>
                <c:pt idx="5">
                  <c:v>2.2222222222222223E-2</c:v>
                </c:pt>
                <c:pt idx="6">
                  <c:v>1.5277777777777777E-2</c:v>
                </c:pt>
                <c:pt idx="7">
                  <c:v>1.4583333333333332E-2</c:v>
                </c:pt>
                <c:pt idx="8">
                  <c:v>1.1805555555555555E-2</c:v>
                </c:pt>
                <c:pt idx="9">
                  <c:v>1.1111111111111112E-2</c:v>
                </c:pt>
                <c:pt idx="10">
                  <c:v>8.3333333333333332E-3</c:v>
                </c:pt>
                <c:pt idx="11">
                  <c:v>6.2499999999999995E-3</c:v>
                </c:pt>
                <c:pt idx="12">
                  <c:v>3.472222222222222E-3</c:v>
                </c:pt>
                <c:pt idx="13">
                  <c:v>2.7777777777777779E-3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axId val="421080064"/>
        <c:axId val="421080456"/>
      </c:barChart>
      <c:catAx>
        <c:axId val="4210800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1080456"/>
        <c:crosses val="autoZero"/>
        <c:auto val="1"/>
        <c:lblAlgn val="ctr"/>
        <c:lblOffset val="100"/>
        <c:noMultiLvlLbl val="0"/>
      </c:catAx>
      <c:valAx>
        <c:axId val="421080456"/>
        <c:scaling>
          <c:orientation val="minMax"/>
        </c:scaling>
        <c:delete val="1"/>
        <c:axPos val="t"/>
        <c:numFmt formatCode="h:mm;@" sourceLinked="1"/>
        <c:majorTickMark val="none"/>
        <c:minorTickMark val="none"/>
        <c:tickLblPos val="none"/>
        <c:crossAx val="421080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1.7886175917481352E-2"/>
          <c:w val="1"/>
          <c:h val="0.846053582924775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Column3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invertIfNegative val="0"/>
            <c:bubble3D val="0"/>
            <c:spPr>
              <a:solidFill>
                <a:srgbClr val="FFAE17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4"/>
            <c:invertIfNegative val="0"/>
            <c:bubble3D val="0"/>
            <c:spPr>
              <a:solidFill>
                <a:srgbClr val="FFAE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5"/>
            <c:invertIfNegative val="0"/>
            <c:bubble3D val="0"/>
            <c:spPr>
              <a:solidFill>
                <a:srgbClr val="000086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6"/>
            <c:invertIfNegative val="0"/>
            <c:bubble3D val="0"/>
            <c:spPr>
              <a:solidFill>
                <a:srgbClr val="7F7F7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7"/>
            <c:invertIfNegative val="0"/>
            <c:bubble3D val="0"/>
            <c:spPr>
              <a:solidFill>
                <a:srgbClr val="E63F09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8"/>
            <c:invertIfNegative val="0"/>
            <c:bubble3D val="0"/>
            <c:spPr>
              <a:solidFill>
                <a:srgbClr val="7355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9"/>
            <c:invertIfNegative val="0"/>
            <c:bubble3D val="0"/>
            <c:spPr>
              <a:solidFill>
                <a:srgbClr val="C47E0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0"/>
            <c:invertIfNegative val="0"/>
            <c:bubble3D val="0"/>
            <c:spPr>
              <a:solidFill>
                <a:srgbClr val="4DFAFA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1"/>
            <c:invertIfNegative val="0"/>
            <c:bubble3D val="0"/>
            <c:spPr>
              <a:solidFill>
                <a:srgbClr val="CC00CC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2"/>
            <c:invertIfNegative val="0"/>
            <c:bubble3D val="0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Local Broadcast Television Station News</c:v>
                </c:pt>
                <c:pt idx="1">
                  <c:v>Cable News Channels</c:v>
                </c:pt>
                <c:pt idx="2">
                  <c:v>Social Media</c:v>
                </c:pt>
                <c:pt idx="3">
                  <c:v>Websites or Apps of Local TV News</c:v>
                </c:pt>
                <c:pt idx="4">
                  <c:v>Radio Stations</c:v>
                </c:pt>
                <c:pt idx="5">
                  <c:v>Broadcast Network National News Telecasts</c:v>
                </c:pt>
                <c:pt idx="6">
                  <c:v>Local Newspapers</c:v>
                </c:pt>
                <c:pt idx="7">
                  <c:v>Websites or Apps of National or Local Newspapers</c:v>
                </c:pt>
                <c:pt idx="8">
                  <c:v>All Other Internet News</c:v>
                </c:pt>
                <c:pt idx="9">
                  <c:v>Websites or Apps of Cable TV News</c:v>
                </c:pt>
                <c:pt idx="10">
                  <c:v>Websites or Apps of National Broadcast TV News</c:v>
                </c:pt>
                <c:pt idx="11">
                  <c:v>Websites or Apps of Radio Stations</c:v>
                </c:pt>
                <c:pt idx="12">
                  <c:v>National Newspapers</c:v>
                </c:pt>
              </c:strCache>
            </c:strRef>
          </c:cat>
          <c:val>
            <c:numRef>
              <c:f>Sheet1!$B$2:$B$14</c:f>
              <c:numCache>
                <c:formatCode>0%</c:formatCode>
                <c:ptCount val="13"/>
                <c:pt idx="0">
                  <c:v>0.69</c:v>
                </c:pt>
                <c:pt idx="1">
                  <c:v>0.22</c:v>
                </c:pt>
                <c:pt idx="2">
                  <c:v>0.19</c:v>
                </c:pt>
                <c:pt idx="3">
                  <c:v>0.18</c:v>
                </c:pt>
                <c:pt idx="4">
                  <c:v>0.17</c:v>
                </c:pt>
                <c:pt idx="5">
                  <c:v>0.16</c:v>
                </c:pt>
                <c:pt idx="6">
                  <c:v>0.12</c:v>
                </c:pt>
                <c:pt idx="7">
                  <c:v>0.1</c:v>
                </c:pt>
                <c:pt idx="8">
                  <c:v>0.09</c:v>
                </c:pt>
                <c:pt idx="9">
                  <c:v>7.0000000000000007E-2</c:v>
                </c:pt>
                <c:pt idx="10">
                  <c:v>0.06</c:v>
                </c:pt>
                <c:pt idx="11">
                  <c:v>0.06</c:v>
                </c:pt>
                <c:pt idx="12">
                  <c:v>0.05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-30"/>
        <c:axId val="421081240"/>
        <c:axId val="421081632"/>
      </c:barChart>
      <c:catAx>
        <c:axId val="421081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1081632"/>
        <c:crosses val="autoZero"/>
        <c:auto val="1"/>
        <c:lblAlgn val="ctr"/>
        <c:lblOffset val="100"/>
        <c:noMultiLvlLbl val="0"/>
      </c:catAx>
      <c:valAx>
        <c:axId val="42108163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421081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 smtClean="0">
                <a:solidFill>
                  <a:schemeClr val="tx1"/>
                </a:solidFill>
              </a:rPr>
              <a:t>Local TV News Program</a:t>
            </a:r>
          </a:p>
          <a:p>
            <a:pPr>
              <a:defRPr>
                <a:solidFill>
                  <a:schemeClr val="tx1"/>
                </a:solidFill>
              </a:defRPr>
            </a:pPr>
            <a:r>
              <a:rPr lang="en-US" sz="2400" dirty="0" smtClean="0">
                <a:solidFill>
                  <a:schemeClr val="tx1"/>
                </a:solidFill>
              </a:rPr>
              <a:t>Audience Composition</a:t>
            </a:r>
            <a:endParaRPr lang="en-US" sz="2400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-0.23317298228346456"/>
                  <c:y val="-0.17010613446979059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7283653846153844"/>
                      <c:h val="0.3543713437163609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21219147486371895"/>
                  <c:y val="0.1301426395853100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A18-54</c:v>
                </c:pt>
                <c:pt idx="1">
                  <c:v>A55+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0.57499999999999996</c:v>
                </c:pt>
                <c:pt idx="1">
                  <c:v>0.42399999999999999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 smtClean="0">
                <a:solidFill>
                  <a:schemeClr val="tx1"/>
                </a:solidFill>
              </a:rPr>
              <a:t>Cable News Network</a:t>
            </a:r>
          </a:p>
          <a:p>
            <a:pPr>
              <a:defRPr>
                <a:solidFill>
                  <a:schemeClr val="tx1"/>
                </a:solidFill>
              </a:defRPr>
            </a:pPr>
            <a:r>
              <a:rPr lang="en-US" sz="2400" dirty="0" smtClean="0">
                <a:solidFill>
                  <a:schemeClr val="tx1"/>
                </a:solidFill>
              </a:rPr>
              <a:t>Audience Composition</a:t>
            </a:r>
            <a:endParaRPr lang="en-US" sz="2400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-0.22355759766807995"/>
                  <c:y val="8.0385044040734752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7283653846153844"/>
                      <c:h val="0.3543713437163609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24419878104179285"/>
                  <c:y val="-9.947504752835162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A18-54</c:v>
                </c:pt>
                <c:pt idx="1">
                  <c:v>A55+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0.46200000000000002</c:v>
                </c:pt>
                <c:pt idx="1">
                  <c:v>0.53800000000000003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1.0220671952846488E-2"/>
          <c:w val="1"/>
          <c:h val="0.846053582924775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Column3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invertIfNegative val="0"/>
            <c:bubble3D val="0"/>
            <c:spPr>
              <a:solidFill>
                <a:srgbClr val="000086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"/>
            <c:invertIfNegative val="0"/>
            <c:bubble3D val="0"/>
            <c:spPr>
              <a:solidFill>
                <a:srgbClr val="7F7F7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"/>
            <c:invertIfNegative val="0"/>
            <c:bubble3D val="0"/>
            <c:spPr>
              <a:solidFill>
                <a:srgbClr val="0099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4"/>
            <c:invertIfNegative val="0"/>
            <c:bubble3D val="0"/>
            <c:spPr>
              <a:solidFill>
                <a:srgbClr val="FFAE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5"/>
            <c:invertIfNegative val="0"/>
            <c:bubble3D val="0"/>
            <c:spPr>
              <a:solidFill>
                <a:srgbClr val="FFAE17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6"/>
            <c:invertIfNegative val="0"/>
            <c:bubble3D val="0"/>
            <c:spPr>
              <a:solidFill>
                <a:srgbClr val="E63F09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7"/>
            <c:invertIfNegative val="0"/>
            <c:bubble3D val="0"/>
            <c:spPr>
              <a:solidFill>
                <a:srgbClr val="4DFAFA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8"/>
            <c:invertIfNegative val="0"/>
            <c:bubble3D val="0"/>
            <c:spPr>
              <a:solidFill>
                <a:srgbClr val="C47E0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9"/>
            <c:invertIfNegative val="0"/>
            <c:bubble3D val="0"/>
            <c:spPr>
              <a:solidFill>
                <a:srgbClr val="CC00CC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0"/>
            <c:invertIfNegative val="0"/>
            <c:bubble3D val="0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1"/>
            <c:invertIfNegative val="0"/>
            <c:bubble3D val="0"/>
            <c:spPr>
              <a:solidFill>
                <a:srgbClr val="7355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2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Local Broadcast TV News </c:v>
                </c:pt>
                <c:pt idx="1">
                  <c:v>Broadcast Network National News </c:v>
                </c:pt>
                <c:pt idx="2">
                  <c:v>Local Newspapers</c:v>
                </c:pt>
                <c:pt idx="3">
                  <c:v>Websites or Apps of Local TV News</c:v>
                </c:pt>
                <c:pt idx="4">
                  <c:v>Radio Stations</c:v>
                </c:pt>
                <c:pt idx="5">
                  <c:v>Cable News Channels </c:v>
                </c:pt>
                <c:pt idx="6">
                  <c:v>Websites or Apps of National or Local Newspapers</c:v>
                </c:pt>
                <c:pt idx="7">
                  <c:v>Websites or Apps of National Broadcast TV News</c:v>
                </c:pt>
                <c:pt idx="8">
                  <c:v>Websites or Apps of Cable TV News</c:v>
                </c:pt>
                <c:pt idx="9">
                  <c:v>Websites or Apps of Radio Stations</c:v>
                </c:pt>
                <c:pt idx="10">
                  <c:v>National Newspapers</c:v>
                </c:pt>
                <c:pt idx="11">
                  <c:v>All Other Internet News</c:v>
                </c:pt>
                <c:pt idx="12">
                  <c:v>Social Media</c:v>
                </c:pt>
              </c:strCache>
            </c:strRef>
          </c:cat>
          <c:val>
            <c:numRef>
              <c:f>Sheet1!$B$2:$B$14</c:f>
              <c:numCache>
                <c:formatCode>0%</c:formatCode>
                <c:ptCount val="13"/>
                <c:pt idx="0">
                  <c:v>0.84</c:v>
                </c:pt>
                <c:pt idx="1">
                  <c:v>0.69</c:v>
                </c:pt>
                <c:pt idx="2">
                  <c:v>0.69</c:v>
                </c:pt>
                <c:pt idx="3">
                  <c:v>0.67</c:v>
                </c:pt>
                <c:pt idx="4">
                  <c:v>0.67</c:v>
                </c:pt>
                <c:pt idx="5">
                  <c:v>0.64</c:v>
                </c:pt>
                <c:pt idx="6">
                  <c:v>0.61</c:v>
                </c:pt>
                <c:pt idx="7">
                  <c:v>0.56000000000000005</c:v>
                </c:pt>
                <c:pt idx="8">
                  <c:v>0.53</c:v>
                </c:pt>
                <c:pt idx="9">
                  <c:v>0.53</c:v>
                </c:pt>
                <c:pt idx="10">
                  <c:v>0.53</c:v>
                </c:pt>
                <c:pt idx="11">
                  <c:v>0.43</c:v>
                </c:pt>
                <c:pt idx="12">
                  <c:v>0.36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-30"/>
        <c:axId val="421082808"/>
        <c:axId val="421083200"/>
      </c:barChart>
      <c:catAx>
        <c:axId val="421082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1083200"/>
        <c:crosses val="autoZero"/>
        <c:auto val="1"/>
        <c:lblAlgn val="ctr"/>
        <c:lblOffset val="100"/>
        <c:noMultiLvlLbl val="0"/>
      </c:catAx>
      <c:valAx>
        <c:axId val="42108320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421082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383F17-7D89-4BF5-A68F-9E09FC4D3C46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8D0739-FA2F-4F32-B028-424CE00DC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491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6F05FFA-EE28-429C-BCEB-74ED7364C62D}" type="datetimeFigureOut">
              <a:rPr lang="en-US" smtClean="0"/>
              <a:t>1/18/2018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5"/>
            <a:ext cx="7437120" cy="276034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CBFF038-FE79-4731-8216-C523A2A3BC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006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-9526" y="-5"/>
            <a:ext cx="12201525" cy="3429000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-9526" y="3428995"/>
            <a:ext cx="12201525" cy="3557123"/>
          </a:xfrm>
          <a:prstGeom prst="rect">
            <a:avLst/>
          </a:prstGeom>
          <a:solidFill>
            <a:srgbClr val="C8F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-9727" y="3419275"/>
            <a:ext cx="12201729" cy="128217"/>
            <a:chOff x="-9727" y="3419275"/>
            <a:chExt cx="12201729" cy="128217"/>
          </a:xfrm>
        </p:grpSpPr>
        <p:sp>
          <p:nvSpPr>
            <p:cNvPr id="10" name="Rectangle 9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1" name="Group 20"/>
          <p:cNvGrpSpPr/>
          <p:nvPr userDrawn="1"/>
        </p:nvGrpSpPr>
        <p:grpSpPr>
          <a:xfrm>
            <a:off x="1546728" y="1140676"/>
            <a:ext cx="9127230" cy="4813629"/>
            <a:chOff x="1546728" y="1140676"/>
            <a:chExt cx="9127230" cy="4813629"/>
          </a:xfrm>
          <a:effectLst>
            <a:reflection blurRad="63500" stA="58000" endPos="20000" dist="101600" dir="5400000" sy="-100000" algn="bl" rotWithShape="0"/>
          </a:effectLst>
        </p:grpSpPr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46728" y="1140676"/>
              <a:ext cx="9127230" cy="4813629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8" name="Rectangle 17"/>
            <p:cNvSpPr/>
            <p:nvPr userDrawn="1"/>
          </p:nvSpPr>
          <p:spPr>
            <a:xfrm>
              <a:off x="1778112" y="1419366"/>
              <a:ext cx="8629882" cy="427174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innerShdw blurRad="241300">
                <a:prstClr val="black">
                  <a:alpha val="8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" name="Text Placeholder 14"/>
          <p:cNvSpPr>
            <a:spLocks noGrp="1"/>
          </p:cNvSpPr>
          <p:nvPr userDrawn="1">
            <p:ph type="body" sz="quarter" idx="10"/>
          </p:nvPr>
        </p:nvSpPr>
        <p:spPr>
          <a:xfrm>
            <a:off x="2325979" y="3147550"/>
            <a:ext cx="7568727" cy="707886"/>
          </a:xfrm>
        </p:spPr>
        <p:txBody>
          <a:bodyPr wrap="squar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4000" b="0" cap="none" spc="0">
                <a:ln w="0"/>
                <a:solidFill>
                  <a:schemeClr val="accent1"/>
                </a:solidFill>
                <a:effectLst/>
              </a:defRPr>
            </a:lvl1pPr>
            <a:lvl2pPr marL="457200" indent="0">
              <a:buNone/>
              <a:defRPr sz="2800">
                <a:solidFill>
                  <a:schemeClr val="bg1"/>
                </a:solidFill>
              </a:defRPr>
            </a:lvl2pPr>
            <a:lvl3pPr marL="914400" indent="0">
              <a:buNone/>
              <a:defRPr sz="2800">
                <a:solidFill>
                  <a:schemeClr val="bg1"/>
                </a:solidFill>
              </a:defRPr>
            </a:lvl3pPr>
            <a:lvl4pPr marL="1371600" indent="0">
              <a:buNone/>
              <a:defRPr sz="2800">
                <a:solidFill>
                  <a:schemeClr val="bg1"/>
                </a:solidFill>
              </a:defRPr>
            </a:lvl4pPr>
            <a:lvl5pPr marL="1828800" indent="0">
              <a:buNone/>
              <a:defRPr sz="2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9" name="Picture 18" descr="TVB_Logo_RGB_300_4_Line_Tag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025876" y="1603624"/>
            <a:ext cx="4343400" cy="1230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58480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-9527" y="-5"/>
            <a:ext cx="12201525" cy="4642308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-9526" y="4642304"/>
            <a:ext cx="12201525" cy="2343814"/>
          </a:xfrm>
          <a:prstGeom prst="rect">
            <a:avLst/>
          </a:prstGeom>
          <a:solidFill>
            <a:srgbClr val="C8F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0" y="4642304"/>
            <a:ext cx="12201729" cy="128217"/>
            <a:chOff x="-9727" y="3419275"/>
            <a:chExt cx="12201729" cy="128217"/>
          </a:xfrm>
        </p:grpSpPr>
        <p:sp>
          <p:nvSpPr>
            <p:cNvPr id="10" name="Rectangle 9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450376" y="647805"/>
            <a:ext cx="11341291" cy="938719"/>
          </a:xfrm>
        </p:spPr>
        <p:txBody>
          <a:bodyPr wrap="squar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5500" b="0" cap="none" spc="0">
                <a:ln w="0"/>
                <a:solidFill>
                  <a:schemeClr val="bg1"/>
                </a:solidFill>
                <a:effectLst/>
              </a:defRPr>
            </a:lvl1pPr>
            <a:lvl2pPr marL="457200" indent="0">
              <a:buNone/>
              <a:defRPr sz="2800">
                <a:solidFill>
                  <a:schemeClr val="bg1"/>
                </a:solidFill>
              </a:defRPr>
            </a:lvl2pPr>
            <a:lvl3pPr marL="914400" indent="0">
              <a:buNone/>
              <a:defRPr sz="2800">
                <a:solidFill>
                  <a:schemeClr val="bg1"/>
                </a:solidFill>
              </a:defRPr>
            </a:lvl3pPr>
            <a:lvl4pPr marL="1371600" indent="0">
              <a:buNone/>
              <a:defRPr sz="2800">
                <a:solidFill>
                  <a:schemeClr val="bg1"/>
                </a:solidFill>
              </a:defRPr>
            </a:lvl4pPr>
            <a:lvl5pPr marL="1828800" indent="0">
              <a:buNone/>
              <a:defRPr sz="2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3790" y="5133155"/>
            <a:ext cx="5228437" cy="1481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9946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584" y="1253330"/>
            <a:ext cx="11351819" cy="4909963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25199" y="6380100"/>
            <a:ext cx="988621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550968"/>
            <a:ext cx="8641773" cy="230832"/>
          </a:xfrm>
        </p:spPr>
        <p:txBody>
          <a:bodyPr anchor="b"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92797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for blue and green bkg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409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 for blue and green bkg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 flipH="1">
            <a:off x="6096000" y="5317"/>
            <a:ext cx="6105526" cy="1483015"/>
          </a:xfrm>
          <a:prstGeom prst="rect">
            <a:avLst/>
          </a:prstGeom>
          <a:solidFill>
            <a:srgbClr val="FF2F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1" y="5317"/>
            <a:ext cx="6095999" cy="1483015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 rot="16200000" flipV="1">
            <a:off x="2667203" y="3381297"/>
            <a:ext cx="6880179" cy="128217"/>
            <a:chOff x="-9727" y="3419275"/>
            <a:chExt cx="12201729" cy="128217"/>
          </a:xfrm>
        </p:grpSpPr>
        <p:sp>
          <p:nvSpPr>
            <p:cNvPr id="11" name="Rectangle 10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+mn-ea"/>
                <a:cs typeface="Arial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+mn-ea"/>
                <a:cs typeface="Arial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+mn-ea"/>
                <a:cs typeface="Arial"/>
              </a:endParaRPr>
            </a:p>
          </p:txBody>
        </p:sp>
      </p:grpSp>
      <p:sp>
        <p:nvSpPr>
          <p:cNvPr id="18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344537"/>
            <a:ext cx="5445673" cy="230832"/>
          </a:xfrm>
        </p:spPr>
        <p:txBody>
          <a:bodyPr wrap="square"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9" name="Picture 18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0" y="209549"/>
            <a:ext cx="6096000" cy="1104900"/>
          </a:xfrm>
        </p:spPr>
        <p:txBody>
          <a:bodyPr>
            <a:no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 sz="3600">
                <a:solidFill>
                  <a:schemeClr val="bg1"/>
                </a:solidFill>
              </a:defRPr>
            </a:lvl2pPr>
            <a:lvl3pPr marL="914400" indent="0" algn="ctr">
              <a:buNone/>
              <a:defRPr sz="3600">
                <a:solidFill>
                  <a:schemeClr val="bg1"/>
                </a:solidFill>
              </a:defRPr>
            </a:lvl3pPr>
            <a:lvl4pPr marL="1371600" indent="0" algn="ctr">
              <a:buNone/>
              <a:defRPr sz="3600">
                <a:solidFill>
                  <a:schemeClr val="bg1"/>
                </a:solidFill>
              </a:defRPr>
            </a:lvl4pPr>
            <a:lvl5pPr marL="1828800" indent="0" algn="ctr">
              <a:buNone/>
              <a:defRPr sz="3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1" name="Text Placeholder 19"/>
          <p:cNvSpPr>
            <a:spLocks noGrp="1"/>
          </p:cNvSpPr>
          <p:nvPr>
            <p:ph type="body" sz="quarter" idx="15"/>
          </p:nvPr>
        </p:nvSpPr>
        <p:spPr>
          <a:xfrm>
            <a:off x="6017821" y="209549"/>
            <a:ext cx="6096000" cy="1104900"/>
          </a:xfrm>
        </p:spPr>
        <p:txBody>
          <a:bodyPr>
            <a:no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 sz="3600">
                <a:solidFill>
                  <a:schemeClr val="bg1"/>
                </a:solidFill>
              </a:defRPr>
            </a:lvl2pPr>
            <a:lvl3pPr marL="914400" indent="0" algn="ctr">
              <a:buNone/>
              <a:defRPr sz="3600">
                <a:solidFill>
                  <a:schemeClr val="bg1"/>
                </a:solidFill>
              </a:defRPr>
            </a:lvl3pPr>
            <a:lvl4pPr marL="1371600" indent="0" algn="ctr">
              <a:buNone/>
              <a:defRPr sz="3600">
                <a:solidFill>
                  <a:schemeClr val="bg1"/>
                </a:solidFill>
              </a:defRPr>
            </a:lvl4pPr>
            <a:lvl5pPr marL="1828800" indent="0" algn="ctr">
              <a:buNone/>
              <a:defRPr sz="3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262759" y="1692565"/>
            <a:ext cx="5600527" cy="4478090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3" name="Content Placeholder 2"/>
          <p:cNvSpPr>
            <a:spLocks noGrp="1"/>
          </p:cNvSpPr>
          <p:nvPr>
            <p:ph idx="16"/>
          </p:nvPr>
        </p:nvSpPr>
        <p:spPr>
          <a:xfrm>
            <a:off x="6349813" y="1692565"/>
            <a:ext cx="5600527" cy="4478090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185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344538"/>
            <a:ext cx="8641773" cy="230832"/>
          </a:xfrm>
        </p:spPr>
        <p:txBody>
          <a:bodyPr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4"/>
          </p:nvPr>
        </p:nvSpPr>
        <p:spPr>
          <a:xfrm>
            <a:off x="419100" y="1093788"/>
            <a:ext cx="11353304" cy="490696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754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344538"/>
            <a:ext cx="8641773" cy="230832"/>
          </a:xfrm>
        </p:spPr>
        <p:txBody>
          <a:bodyPr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4"/>
          </p:nvPr>
        </p:nvSpPr>
        <p:spPr>
          <a:xfrm>
            <a:off x="419100" y="1103915"/>
            <a:ext cx="11353800" cy="48561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2784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dist="25400" dir="1800000" algn="ctr" rotWithShape="0">
                    <a:schemeClr val="bg1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EB4B4-1FD9-4839-9E2F-E9539FB6F072}" type="slidenum">
              <a:rPr lang="en-US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32412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8B489-69ED-4F0A-A940-13A5E0BFFC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955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64" r:id="rId5"/>
    <p:sldLayoutId id="2147483662" r:id="rId6"/>
    <p:sldLayoutId id="2147483663" r:id="rId7"/>
    <p:sldLayoutId id="2147483665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1609" y="3544472"/>
            <a:ext cx="12180390" cy="3313528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5223" y="-136698"/>
            <a:ext cx="12201525" cy="3651245"/>
          </a:xfrm>
          <a:prstGeom prst="rect">
            <a:avLst/>
          </a:prstGeom>
          <a:solidFill>
            <a:srgbClr val="C8F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Content Placeholder 4"/>
          <p:cNvSpPr txBox="1">
            <a:spLocks/>
          </p:cNvSpPr>
          <p:nvPr/>
        </p:nvSpPr>
        <p:spPr>
          <a:xfrm>
            <a:off x="15240" y="2057400"/>
            <a:ext cx="12192000" cy="46482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FF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FF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FF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FF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FF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Tx/>
              <a:buFont typeface="Wingdings" panose="05000000000000000000" pitchFamily="2" charset="2"/>
              <a:buNone/>
              <a:tabLst>
                <a:tab pos="0" algn="l"/>
                <a:tab pos="1198563" algn="l"/>
              </a:tabLst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Weather Emergency</a:t>
            </a:r>
            <a:r>
              <a:rPr kumimoji="0" lang="en-US" sz="48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Survey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Tx/>
              <a:buFont typeface="Wingdings" panose="05000000000000000000" pitchFamily="2" charset="2"/>
              <a:buNone/>
              <a:tabLst>
                <a:tab pos="0" algn="l"/>
              </a:tabLst>
              <a:defRPr/>
            </a:pPr>
            <a:endParaRPr lang="en-US" sz="3600" baseline="0" dirty="0" smtClean="0">
              <a:solidFill>
                <a:sysClr val="windowText" lastClr="000000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Tx/>
              <a:buFont typeface="Wingdings" panose="05000000000000000000" pitchFamily="2" charset="2"/>
              <a:buNone/>
              <a:tabLst>
                <a:tab pos="0" algn="l"/>
              </a:tabLst>
              <a:defRPr/>
            </a:pPr>
            <a:endParaRPr lang="en-US" sz="3600" dirty="0">
              <a:solidFill>
                <a:sysClr val="windowText" lastClr="000000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Tx/>
              <a:buFont typeface="Wingdings" panose="05000000000000000000" pitchFamily="2" charset="2"/>
              <a:buNone/>
              <a:tabLst>
                <a:tab pos="0" algn="l"/>
              </a:tabLst>
              <a:defRPr/>
            </a:pPr>
            <a:r>
              <a:rPr lang="en-US" sz="4000" baseline="0" dirty="0" smtClean="0">
                <a:solidFill>
                  <a:schemeClr val="bg1"/>
                </a:solidFill>
              </a:rPr>
              <a:t>The “Bomb Cyclone” of 2018,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Tx/>
              <a:buFont typeface="Wingdings" panose="05000000000000000000" pitchFamily="2" charset="2"/>
              <a:buNone/>
              <a:tabLst>
                <a:tab pos="0" algn="l"/>
              </a:tabLst>
              <a:defRPr/>
            </a:pPr>
            <a:r>
              <a:rPr lang="en-US" sz="4000" baseline="0" dirty="0" smtClean="0">
                <a:solidFill>
                  <a:schemeClr val="bg1"/>
                </a:solidFill>
              </a:rPr>
              <a:t> &amp;</a:t>
            </a:r>
            <a:r>
              <a:rPr lang="en-US" sz="4000" dirty="0" smtClean="0">
                <a:solidFill>
                  <a:schemeClr val="bg1"/>
                </a:solidFill>
              </a:rPr>
              <a:t> its Impact on Boston, MA</a:t>
            </a:r>
            <a:endParaRPr lang="en-US" sz="3600" baseline="0" dirty="0" smtClean="0">
              <a:solidFill>
                <a:schemeClr val="bg1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Tx/>
              <a:buFont typeface="Wingdings" panose="05000000000000000000" pitchFamily="2" charset="2"/>
              <a:buNone/>
              <a:tabLst>
                <a:tab pos="0" algn="l"/>
              </a:tabLst>
              <a:defRPr/>
            </a:pPr>
            <a:endParaRPr kumimoji="0" lang="en-US" sz="36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2618" y="262061"/>
            <a:ext cx="4806765" cy="1361587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0" y="3416256"/>
            <a:ext cx="12201729" cy="128217"/>
            <a:chOff x="-9727" y="3419275"/>
            <a:chExt cx="12201729" cy="128217"/>
          </a:xfrm>
        </p:grpSpPr>
        <p:sp>
          <p:nvSpPr>
            <p:cNvPr id="16" name="Rectangle 15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78053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11885219" cy="590931"/>
          </a:xfrm>
        </p:spPr>
        <p:txBody>
          <a:bodyPr/>
          <a:lstStyle/>
          <a:p>
            <a:r>
              <a:rPr lang="en-US" sz="3600" dirty="0" smtClean="0"/>
              <a:t>Why Local TV?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447800" y="668096"/>
            <a:ext cx="105537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What are your reasons for watching local TV news during this dangerous weather time?</a:t>
            </a:r>
          </a:p>
        </p:txBody>
      </p:sp>
      <p:sp>
        <p:nvSpPr>
          <p:cNvPr id="9" name="Oval Callout 8"/>
          <p:cNvSpPr/>
          <p:nvPr/>
        </p:nvSpPr>
        <p:spPr>
          <a:xfrm>
            <a:off x="1114051" y="1236486"/>
            <a:ext cx="3240962" cy="1294576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Callout 9"/>
          <p:cNvSpPr/>
          <p:nvPr/>
        </p:nvSpPr>
        <p:spPr>
          <a:xfrm>
            <a:off x="341140" y="3596855"/>
            <a:ext cx="2966977" cy="1045899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Callout 11"/>
          <p:cNvSpPr/>
          <p:nvPr/>
        </p:nvSpPr>
        <p:spPr>
          <a:xfrm>
            <a:off x="9338166" y="3736949"/>
            <a:ext cx="2663335" cy="2318223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Callout 12"/>
          <p:cNvSpPr/>
          <p:nvPr/>
        </p:nvSpPr>
        <p:spPr>
          <a:xfrm>
            <a:off x="5971782" y="1269924"/>
            <a:ext cx="4315217" cy="1244064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Callout 13"/>
          <p:cNvSpPr/>
          <p:nvPr/>
        </p:nvSpPr>
        <p:spPr>
          <a:xfrm>
            <a:off x="2667000" y="2698045"/>
            <a:ext cx="6701444" cy="1123382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 want to know the</a:t>
            </a:r>
            <a:endParaRPr lang="en-US" dirty="0"/>
          </a:p>
        </p:txBody>
      </p:sp>
      <p:sp>
        <p:nvSpPr>
          <p:cNvPr id="16" name="Oval Callout 15"/>
          <p:cNvSpPr/>
          <p:nvPr/>
        </p:nvSpPr>
        <p:spPr>
          <a:xfrm>
            <a:off x="1200886" y="4858043"/>
            <a:ext cx="2928932" cy="1197129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Callout 16"/>
          <p:cNvSpPr/>
          <p:nvPr/>
        </p:nvSpPr>
        <p:spPr>
          <a:xfrm>
            <a:off x="4076491" y="4076889"/>
            <a:ext cx="5218427" cy="1482488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224888" y="1446236"/>
            <a:ext cx="30192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 want information that</a:t>
            </a:r>
          </a:p>
          <a:p>
            <a:pPr algn="ctr"/>
            <a:r>
              <a:rPr lang="en-US" dirty="0" smtClean="0"/>
              <a:t>pertains to the area I live in</a:t>
            </a:r>
          </a:p>
          <a:p>
            <a:pPr algn="ctr"/>
            <a:r>
              <a:rPr lang="en-US" b="1" dirty="0" smtClean="0">
                <a:solidFill>
                  <a:srgbClr val="0000FF"/>
                </a:solidFill>
              </a:rPr>
              <a:t>68%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017305" y="1490768"/>
            <a:ext cx="41354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 like that they are constantly</a:t>
            </a:r>
          </a:p>
          <a:p>
            <a:pPr algn="ctr"/>
            <a:r>
              <a:rPr lang="en-US" dirty="0" smtClean="0"/>
              <a:t> updating and giving latest information</a:t>
            </a:r>
          </a:p>
          <a:p>
            <a:pPr algn="ctr"/>
            <a:r>
              <a:rPr lang="en-US" b="1" dirty="0" smtClean="0">
                <a:solidFill>
                  <a:srgbClr val="0000FF"/>
                </a:solidFill>
              </a:rPr>
              <a:t>58%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412918" y="4404677"/>
            <a:ext cx="45425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 feel my local broadcast station is looking </a:t>
            </a:r>
            <a:br>
              <a:rPr lang="en-US" dirty="0" smtClean="0"/>
            </a:br>
            <a:r>
              <a:rPr lang="en-US" dirty="0" smtClean="0"/>
              <a:t>out for </a:t>
            </a:r>
            <a:r>
              <a:rPr lang="en-US" dirty="0" smtClean="0"/>
              <a:t>what I need to know and</a:t>
            </a:r>
          </a:p>
          <a:p>
            <a:pPr algn="ctr"/>
            <a:r>
              <a:rPr lang="en-US" dirty="0" smtClean="0"/>
              <a:t> will keep me safe</a:t>
            </a:r>
          </a:p>
          <a:p>
            <a:pPr algn="ctr"/>
            <a:r>
              <a:rPr lang="en-US" b="1" dirty="0" smtClean="0">
                <a:solidFill>
                  <a:srgbClr val="0000FF"/>
                </a:solidFill>
              </a:rPr>
              <a:t>43%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886803" y="2898097"/>
            <a:ext cx="61699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 want to know the status of  public services</a:t>
            </a:r>
          </a:p>
          <a:p>
            <a:pPr algn="ctr"/>
            <a:r>
              <a:rPr lang="en-US" dirty="0" smtClean="0"/>
              <a:t>e.g. school closings, road conditions public transit, shelters</a:t>
            </a:r>
          </a:p>
          <a:p>
            <a:pPr algn="ctr"/>
            <a:r>
              <a:rPr lang="en-US" b="1" dirty="0" smtClean="0">
                <a:solidFill>
                  <a:srgbClr val="0000FF"/>
                </a:solidFill>
              </a:rPr>
              <a:t>56%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397827" y="5032406"/>
            <a:ext cx="23972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 trust the news</a:t>
            </a:r>
          </a:p>
          <a:p>
            <a:pPr algn="ctr"/>
            <a:r>
              <a:rPr lang="en-US" dirty="0" smtClean="0"/>
              <a:t> from my local station</a:t>
            </a:r>
          </a:p>
          <a:p>
            <a:pPr algn="ctr"/>
            <a:r>
              <a:rPr lang="en-US" b="1" dirty="0" smtClean="0">
                <a:solidFill>
                  <a:srgbClr val="0000FF"/>
                </a:solidFill>
              </a:rPr>
              <a:t>47%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79479" y="3736949"/>
            <a:ext cx="24902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 like that they visually</a:t>
            </a:r>
          </a:p>
          <a:p>
            <a:r>
              <a:rPr lang="en-US" dirty="0" smtClean="0"/>
              <a:t> show areas affected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            </a:t>
            </a:r>
            <a:r>
              <a:rPr lang="en-US" b="1" dirty="0" smtClean="0">
                <a:solidFill>
                  <a:srgbClr val="0000FF"/>
                </a:solidFill>
              </a:rPr>
              <a:t>48%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576323" y="4155243"/>
            <a:ext cx="22076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 like that they are reporting from</a:t>
            </a:r>
          </a:p>
          <a:p>
            <a:pPr algn="ctr"/>
            <a:r>
              <a:rPr lang="en-US" dirty="0" smtClean="0"/>
              <a:t> different neighborhoods in my area</a:t>
            </a:r>
          </a:p>
          <a:p>
            <a:pPr algn="ctr"/>
            <a:r>
              <a:rPr lang="en-US" b="1" dirty="0" smtClean="0">
                <a:solidFill>
                  <a:srgbClr val="0000FF"/>
                </a:solidFill>
              </a:rPr>
              <a:t>40%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21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19099" y="6550968"/>
            <a:ext cx="8641773" cy="230832"/>
          </a:xfrm>
        </p:spPr>
        <p:txBody>
          <a:bodyPr/>
          <a:lstStyle/>
          <a:p>
            <a:r>
              <a:rPr lang="en-US" dirty="0" smtClean="0"/>
              <a:t>Source: Research Now Weather Survey. 1/5-1/6/18 Adults 18+. </a:t>
            </a:r>
          </a:p>
        </p:txBody>
      </p:sp>
    </p:spTree>
    <p:extLst>
      <p:ext uri="{BB962C8B-B14F-4D97-AF65-F5344CB8AC3E}">
        <p14:creationId xmlns:p14="http://schemas.microsoft.com/office/powerpoint/2010/main" val="234148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Callout 27"/>
          <p:cNvSpPr/>
          <p:nvPr/>
        </p:nvSpPr>
        <p:spPr>
          <a:xfrm>
            <a:off x="5231016" y="1358381"/>
            <a:ext cx="6701444" cy="1123382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11885219" cy="590931"/>
          </a:xfrm>
        </p:spPr>
        <p:txBody>
          <a:bodyPr/>
          <a:lstStyle/>
          <a:p>
            <a:r>
              <a:rPr lang="en-US" sz="3600" dirty="0" smtClean="0"/>
              <a:t>Why Local TV News Website/Apps?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65808" y="667131"/>
            <a:ext cx="105537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What are your reasons for using local TV news websites/apps during this dangerous weather time?</a:t>
            </a:r>
          </a:p>
        </p:txBody>
      </p:sp>
      <p:sp>
        <p:nvSpPr>
          <p:cNvPr id="9" name="Oval Callout 8"/>
          <p:cNvSpPr/>
          <p:nvPr/>
        </p:nvSpPr>
        <p:spPr>
          <a:xfrm>
            <a:off x="548984" y="1368675"/>
            <a:ext cx="4596978" cy="1288314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Callout 13"/>
          <p:cNvSpPr/>
          <p:nvPr/>
        </p:nvSpPr>
        <p:spPr>
          <a:xfrm>
            <a:off x="2225327" y="3062956"/>
            <a:ext cx="3260011" cy="1288314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Callout 15"/>
          <p:cNvSpPr/>
          <p:nvPr/>
        </p:nvSpPr>
        <p:spPr>
          <a:xfrm>
            <a:off x="6895028" y="3222752"/>
            <a:ext cx="3609359" cy="1288314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Callout 16"/>
          <p:cNvSpPr/>
          <p:nvPr/>
        </p:nvSpPr>
        <p:spPr>
          <a:xfrm>
            <a:off x="5943600" y="4814649"/>
            <a:ext cx="3410178" cy="1419503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" y="1672565"/>
            <a:ext cx="41443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 like that they are constantly updating</a:t>
            </a:r>
          </a:p>
          <a:p>
            <a:pPr algn="ctr"/>
            <a:r>
              <a:rPr lang="en-US" dirty="0" smtClean="0"/>
              <a:t> and giving me the latest information</a:t>
            </a:r>
          </a:p>
          <a:p>
            <a:pPr algn="ctr"/>
            <a:r>
              <a:rPr lang="en-US" b="1" dirty="0" smtClean="0">
                <a:solidFill>
                  <a:srgbClr val="0000FF"/>
                </a:solidFill>
              </a:rPr>
              <a:t>51%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27171" y="4793419"/>
            <a:ext cx="24990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 like getting the alerts</a:t>
            </a:r>
          </a:p>
          <a:p>
            <a:pPr algn="ctr"/>
            <a:r>
              <a:rPr lang="en-US" b="1" dirty="0" smtClean="0">
                <a:solidFill>
                  <a:srgbClr val="0000FF"/>
                </a:solidFill>
              </a:rPr>
              <a:t>34%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514484" y="3336552"/>
            <a:ext cx="26816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 like that I can access it</a:t>
            </a:r>
          </a:p>
          <a:p>
            <a:pPr algn="ctr"/>
            <a:r>
              <a:rPr lang="en-US" dirty="0" smtClean="0"/>
              <a:t> wherever I am</a:t>
            </a:r>
          </a:p>
          <a:p>
            <a:pPr algn="ctr"/>
            <a:r>
              <a:rPr lang="en-US" b="1" dirty="0" smtClean="0">
                <a:solidFill>
                  <a:srgbClr val="0000FF"/>
                </a:solidFill>
              </a:rPr>
              <a:t>44%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17591" y="4994362"/>
            <a:ext cx="3018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 trust the news from</a:t>
            </a:r>
          </a:p>
          <a:p>
            <a:pPr algn="ctr"/>
            <a:r>
              <a:rPr lang="en-US" dirty="0" smtClean="0"/>
              <a:t> my local broadcast stations</a:t>
            </a:r>
          </a:p>
          <a:p>
            <a:pPr algn="ctr"/>
            <a:r>
              <a:rPr lang="en-US" dirty="0" smtClean="0"/>
              <a:t>website/app</a:t>
            </a:r>
          </a:p>
          <a:p>
            <a:pPr algn="ctr"/>
            <a:r>
              <a:rPr lang="en-US" b="1" dirty="0" smtClean="0">
                <a:solidFill>
                  <a:srgbClr val="0000FF"/>
                </a:solidFill>
              </a:rPr>
              <a:t>34%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010398" y="3507601"/>
            <a:ext cx="33786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 like that I can get information</a:t>
            </a:r>
          </a:p>
          <a:p>
            <a:pPr algn="ctr"/>
            <a:r>
              <a:rPr lang="en-US" dirty="0" smtClean="0"/>
              <a:t> I need on my timetable</a:t>
            </a:r>
          </a:p>
          <a:p>
            <a:pPr algn="ctr"/>
            <a:r>
              <a:rPr lang="en-US" b="1" dirty="0" smtClean="0">
                <a:solidFill>
                  <a:srgbClr val="0000FF"/>
                </a:solidFill>
              </a:rPr>
              <a:t>43%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24" name="Oval Callout 23"/>
          <p:cNvSpPr/>
          <p:nvPr/>
        </p:nvSpPr>
        <p:spPr>
          <a:xfrm>
            <a:off x="2898904" y="4679447"/>
            <a:ext cx="3044696" cy="760303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485338" y="1503962"/>
            <a:ext cx="61699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 want to know the status of public services</a:t>
            </a:r>
          </a:p>
          <a:p>
            <a:pPr algn="ctr"/>
            <a:r>
              <a:rPr lang="en-US" dirty="0" smtClean="0"/>
              <a:t>e.g. school closings, road conditions public transit, shelters</a:t>
            </a:r>
          </a:p>
          <a:p>
            <a:pPr algn="ctr"/>
            <a:r>
              <a:rPr lang="en-US" b="1" dirty="0" smtClean="0">
                <a:solidFill>
                  <a:srgbClr val="0000FF"/>
                </a:solidFill>
              </a:rPr>
              <a:t>48%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19099" y="6550968"/>
            <a:ext cx="8641773" cy="230832"/>
          </a:xfrm>
        </p:spPr>
        <p:txBody>
          <a:bodyPr/>
          <a:lstStyle/>
          <a:p>
            <a:r>
              <a:rPr lang="en-US" dirty="0" smtClean="0"/>
              <a:t>Source: Research Now Weather Survey. 1/5-1/6/18 Adults 18+. </a:t>
            </a:r>
          </a:p>
        </p:txBody>
      </p:sp>
    </p:spTree>
    <p:extLst>
      <p:ext uri="{BB962C8B-B14F-4D97-AF65-F5344CB8AC3E}">
        <p14:creationId xmlns:p14="http://schemas.microsoft.com/office/powerpoint/2010/main" val="378327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76200"/>
            <a:ext cx="11352809" cy="646331"/>
          </a:xfrm>
        </p:spPr>
        <p:txBody>
          <a:bodyPr/>
          <a:lstStyle/>
          <a:p>
            <a:r>
              <a:rPr lang="en-US" dirty="0" smtClean="0"/>
              <a:t>Key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0015" y="914556"/>
            <a:ext cx="11543805" cy="583066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sz="1800" dirty="0" smtClean="0"/>
              <a:t>News </a:t>
            </a:r>
            <a:r>
              <a:rPr lang="en-US" sz="1800" dirty="0"/>
              <a:t>Sources: </a:t>
            </a:r>
            <a:r>
              <a:rPr lang="en-US" sz="1800" dirty="0" smtClean="0"/>
              <a:t>97% </a:t>
            </a:r>
            <a:r>
              <a:rPr lang="en-US" sz="1800" dirty="0"/>
              <a:t>of respondents used local TV news </a:t>
            </a:r>
            <a:r>
              <a:rPr lang="en-US" sz="1800" dirty="0" smtClean="0"/>
              <a:t>for information about the storm. </a:t>
            </a:r>
            <a:endParaRPr lang="en-US" sz="1800" dirty="0"/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sz="1800" dirty="0"/>
              <a:t>Time Spent: </a:t>
            </a:r>
            <a:r>
              <a:rPr lang="en-US" sz="1800" dirty="0" smtClean="0"/>
              <a:t>At 3 hours and 37 minutes, respondents </a:t>
            </a:r>
            <a:r>
              <a:rPr lang="en-US" sz="1800" dirty="0"/>
              <a:t>spent more time </a:t>
            </a:r>
            <a:r>
              <a:rPr lang="en-US" sz="1800" dirty="0" smtClean="0"/>
              <a:t>with local </a:t>
            </a:r>
            <a:r>
              <a:rPr lang="en-US" sz="1800" dirty="0"/>
              <a:t>television than any other </a:t>
            </a:r>
            <a:r>
              <a:rPr lang="en-US" sz="1800" dirty="0" smtClean="0"/>
              <a:t>source, nearly four times more than time spent with the 2</a:t>
            </a:r>
            <a:r>
              <a:rPr lang="en-US" sz="1800" baseline="30000" dirty="0" smtClean="0"/>
              <a:t>nd</a:t>
            </a:r>
            <a:r>
              <a:rPr lang="en-US" sz="1800" dirty="0" smtClean="0"/>
              <a:t> highest platform.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sz="1800" dirty="0" smtClean="0"/>
              <a:t>Local TV News Skewed Younger than Cable TV: 58% of the local TV news audience fell between the ages of 18 and 54, compared to just 46% for cable network news. </a:t>
            </a:r>
            <a:endParaRPr lang="en-US" sz="1800" dirty="0"/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sz="1800" dirty="0" smtClean="0"/>
              <a:t>Information Source: 69% of respondents chose local </a:t>
            </a:r>
            <a:r>
              <a:rPr lang="en-US" sz="1800" dirty="0"/>
              <a:t>TV for information </a:t>
            </a:r>
            <a:r>
              <a:rPr lang="en-US" sz="1800" dirty="0" smtClean="0"/>
              <a:t>when facing severe weather. </a:t>
            </a:r>
            <a:endParaRPr lang="en-US" sz="1800" dirty="0"/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sz="1800" dirty="0"/>
              <a:t>Trust: Local TV </a:t>
            </a:r>
            <a:r>
              <a:rPr lang="en-US" sz="1800" dirty="0" smtClean="0"/>
              <a:t>news </a:t>
            </a:r>
            <a:r>
              <a:rPr lang="en-US" sz="1800" dirty="0"/>
              <a:t>was the most trusted source for </a:t>
            </a:r>
            <a:r>
              <a:rPr lang="en-US" sz="1800" dirty="0" smtClean="0"/>
              <a:t>coverage </a:t>
            </a:r>
            <a:r>
              <a:rPr lang="en-US" sz="1800" dirty="0"/>
              <a:t>and </a:t>
            </a:r>
            <a:r>
              <a:rPr lang="en-US" sz="1800" dirty="0" smtClean="0"/>
              <a:t>information (84% of respondents agreed). </a:t>
            </a:r>
            <a:r>
              <a:rPr lang="en-US" sz="1800" dirty="0"/>
              <a:t>Local TV digital assets were the most trusted digital </a:t>
            </a:r>
            <a:r>
              <a:rPr lang="en-US" sz="1800" dirty="0" smtClean="0"/>
              <a:t>source at 67%. Social media was the lowest at 36%.</a:t>
            </a:r>
            <a:endParaRPr lang="en-US" sz="1800" dirty="0"/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sz="1800" dirty="0"/>
              <a:t>The top reason cited for watching local TV news </a:t>
            </a:r>
            <a:r>
              <a:rPr lang="en-US" sz="1800" dirty="0" smtClean="0"/>
              <a:t>was </a:t>
            </a:r>
            <a:r>
              <a:rPr lang="en-US" sz="1800" dirty="0"/>
              <a:t>that </a:t>
            </a:r>
            <a:r>
              <a:rPr lang="en-US" sz="1800" dirty="0" smtClean="0"/>
              <a:t>respondents wanted </a:t>
            </a:r>
            <a:r>
              <a:rPr lang="en-US" sz="1800" dirty="0"/>
              <a:t>information that </a:t>
            </a:r>
            <a:r>
              <a:rPr lang="en-US" sz="1800" dirty="0" smtClean="0"/>
              <a:t>pertained </a:t>
            </a:r>
            <a:r>
              <a:rPr lang="en-US" sz="1800" dirty="0"/>
              <a:t>to their area.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sz="1800" dirty="0"/>
              <a:t>The top reason for using local TV news websites and apps </a:t>
            </a:r>
            <a:r>
              <a:rPr lang="en-US" sz="1800" dirty="0" smtClean="0"/>
              <a:t>was for constant updates and latest </a:t>
            </a:r>
            <a:r>
              <a:rPr lang="en-US" sz="1800" dirty="0"/>
              <a:t>information</a:t>
            </a:r>
            <a:r>
              <a:rPr lang="en-US" sz="18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79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68069"/>
            <a:ext cx="11352809" cy="646331"/>
          </a:xfrm>
        </p:spPr>
        <p:txBody>
          <a:bodyPr/>
          <a:lstStyle/>
          <a:p>
            <a:r>
              <a:rPr lang="en-US" dirty="0" smtClean="0"/>
              <a:t>The “Bomb Cyclone” of 2018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1066800"/>
            <a:ext cx="5181600" cy="514213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b="1" dirty="0" smtClean="0"/>
              <a:t>Snow </a:t>
            </a:r>
            <a:r>
              <a:rPr lang="en-US" sz="2000" dirty="0" smtClean="0"/>
              <a:t>– The storm not only produced knee-deep snow from North Carolina to Maine, but also some historically significant amounts in Florida, Georgia and South Carolina.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b="1" dirty="0" smtClean="0"/>
              <a:t>Wind</a:t>
            </a:r>
            <a:r>
              <a:rPr lang="en-US" sz="2000" dirty="0" smtClean="0"/>
              <a:t> – Winds roared, reaching 50 to 80 mph along the coast in the Northeast. </a:t>
            </a:r>
            <a:endParaRPr lang="en-US" sz="2000" b="1" dirty="0" smtClean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b="1" dirty="0" smtClean="0"/>
              <a:t>Water </a:t>
            </a:r>
            <a:r>
              <a:rPr lang="en-US" sz="2000" dirty="0" smtClean="0"/>
              <a:t>– Like a hurricane storm surge, the storm’s enormous circulation and winds pushed a large amount of seawater inland. </a:t>
            </a:r>
            <a:r>
              <a:rPr lang="en-US" sz="2000" b="1" dirty="0" smtClean="0"/>
              <a:t>Boston set its highest water level on record, narrowly exceeding the level reached during the blizzard of 1978.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b="1" dirty="0" smtClean="0"/>
              <a:t>Temperature</a:t>
            </a:r>
            <a:r>
              <a:rPr lang="en-US" sz="2000" dirty="0" smtClean="0"/>
              <a:t> – As regions like Boston began cleanup, frigid temperatures rapidly descended upon the region.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FF0E6-B28D-47FB-82BB-E6AB0AF17B14}" type="slidenum">
              <a:rPr lang="en-US" smtClean="0">
                <a:solidFill>
                  <a:srgbClr val="1C1C1C"/>
                </a:solidFill>
              </a:rPr>
              <a:pPr/>
              <a:t>2</a:t>
            </a:fld>
            <a:endParaRPr lang="en-US" dirty="0">
              <a:solidFill>
                <a:srgbClr val="1C1C1C"/>
              </a:solidFill>
            </a:endParaRPr>
          </a:p>
        </p:txBody>
      </p:sp>
      <p:pic>
        <p:nvPicPr>
          <p:cNvPr id="1026" name="Picture 2" descr="boston stor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1597" y="1295400"/>
            <a:ext cx="5407912" cy="3603636"/>
          </a:xfrm>
          <a:prstGeom prst="rect">
            <a:avLst/>
          </a:prstGeom>
          <a:noFill/>
          <a:ln w="38100">
            <a:solidFill>
              <a:srgbClr val="0000FF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6121399" y="5010240"/>
            <a:ext cx="54282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222222"/>
                </a:solidFill>
                <a:latin typeface="headline-semi-bold"/>
              </a:rPr>
              <a:t>Boston firefighters wade through a street flooded from tidal surge during Storm Grayson in Boston, Massachusetts, U.S., January 4, 2018.</a:t>
            </a:r>
            <a:r>
              <a:rPr lang="en-US" sz="1200" dirty="0">
                <a:solidFill>
                  <a:srgbClr val="222222"/>
                </a:solidFill>
                <a:latin typeface="Georgia" panose="02040502050405020303" pitchFamily="18" charset="0"/>
              </a:rPr>
              <a:t> </a:t>
            </a:r>
            <a:r>
              <a:rPr lang="en-US" sz="1200" dirty="0">
                <a:solidFill>
                  <a:srgbClr val="999999"/>
                </a:solidFill>
                <a:latin typeface="Helvetica" pitchFamily="34" charset="0"/>
              </a:rPr>
              <a:t>Reuters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21798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68069"/>
            <a:ext cx="11352809" cy="646331"/>
          </a:xfrm>
        </p:spPr>
        <p:txBody>
          <a:bodyPr/>
          <a:lstStyle/>
          <a:p>
            <a:r>
              <a:rPr lang="en-US" dirty="0" smtClean="0"/>
              <a:t>TVB and Research Now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219200"/>
            <a:ext cx="11162804" cy="293126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smtClean="0"/>
              <a:t>The results of this Boston survey mirror the findings of previous severe weather-related surveys, including Hurricanes Harvey &amp; Irma. </a:t>
            </a:r>
          </a:p>
          <a:p>
            <a:pPr marL="0" indent="0" algn="ctr">
              <a:buNone/>
            </a:pPr>
            <a:endParaRPr lang="en-US" sz="2800" smtClean="0"/>
          </a:p>
          <a:p>
            <a:pPr marL="0" indent="0" algn="ctr">
              <a:buNone/>
            </a:pPr>
            <a:r>
              <a:rPr lang="en-US" sz="2800" smtClean="0"/>
              <a:t>The main information source for residents in a time of crisis – and the most trusted – is their local broadcast television station.</a:t>
            </a: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FF0E6-B28D-47FB-82BB-E6AB0AF17B14}" type="slidenum">
              <a:rPr lang="en-US" smtClean="0">
                <a:solidFill>
                  <a:srgbClr val="1C1C1C"/>
                </a:solidFill>
              </a:rPr>
              <a:pPr/>
              <a:t>3</a:t>
            </a:fld>
            <a:endParaRPr lang="en-US" dirty="0">
              <a:solidFill>
                <a:srgbClr val="1C1C1C"/>
              </a:solidFill>
            </a:endParaRPr>
          </a:p>
        </p:txBody>
      </p:sp>
      <p:pic>
        <p:nvPicPr>
          <p:cNvPr id="1026" name="Picture 2" descr="http://historycenter.org/wp-content/uploads/2015/11/Stormy_Weath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982022"/>
            <a:ext cx="3425825" cy="2398078"/>
          </a:xfrm>
          <a:prstGeom prst="rect">
            <a:avLst/>
          </a:prstGeom>
          <a:noFill/>
          <a:ln w="285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4068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Overview: Methodology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19099" y="838200"/>
            <a:ext cx="11010901" cy="5096493"/>
          </a:xfrm>
        </p:spPr>
        <p:txBody>
          <a:bodyPr>
            <a:noAutofit/>
          </a:bodyPr>
          <a:lstStyle/>
          <a:p>
            <a:pPr marL="1201738" indent="-1201738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 WHO: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 dirty="0" smtClean="0"/>
              <a:t>796 interviews were collected via opt-in sample.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 dirty="0"/>
              <a:t>To </a:t>
            </a:r>
            <a:r>
              <a:rPr lang="en-US" sz="2000" dirty="0" smtClean="0"/>
              <a:t>qualify </a:t>
            </a:r>
            <a:r>
              <a:rPr lang="en-US" sz="2000" dirty="0"/>
              <a:t>respondents needed to be age 18+ and: </a:t>
            </a:r>
            <a:endParaRPr lang="en-US" sz="2000" dirty="0" smtClean="0"/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1800" dirty="0" smtClean="0"/>
              <a:t>Reside in the </a:t>
            </a:r>
            <a:r>
              <a:rPr lang="en-US" sz="1800" b="1" dirty="0" smtClean="0"/>
              <a:t>Boston (Manchester) </a:t>
            </a:r>
            <a:r>
              <a:rPr lang="en-US" sz="1800" dirty="0" smtClean="0"/>
              <a:t>DMA.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1800" dirty="0" smtClean="0"/>
              <a:t>Had seen or heard any information or coverage of the approaching severe weather on any media platform.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1800" dirty="0" smtClean="0"/>
              <a:t>Had to be in their own home and have electricity at the time of the survey (about </a:t>
            </a:r>
            <a:r>
              <a:rPr lang="en-US" sz="1800" dirty="0"/>
              <a:t>2</a:t>
            </a:r>
            <a:r>
              <a:rPr lang="en-US" sz="1800" dirty="0" smtClean="0"/>
              <a:t>% were not).</a:t>
            </a:r>
          </a:p>
          <a:p>
            <a:pPr marL="969963" indent="-969963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WHEN</a:t>
            </a:r>
            <a:r>
              <a:rPr lang="en-US" sz="2000" b="1" dirty="0">
                <a:solidFill>
                  <a:schemeClr val="tx2"/>
                </a:solidFill>
              </a:rPr>
              <a:t>: </a:t>
            </a:r>
            <a:r>
              <a:rPr lang="en-US" sz="2000" dirty="0"/>
              <a:t>Interviews </a:t>
            </a:r>
            <a:r>
              <a:rPr lang="en-US" sz="2000" dirty="0" smtClean="0"/>
              <a:t>began Friday morning, January 5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, and concluded Saturday morning, January 6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, 2018. </a:t>
            </a:r>
          </a:p>
          <a:p>
            <a:pPr marL="969963" indent="-969963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WHAT: </a:t>
            </a:r>
            <a:r>
              <a:rPr lang="en-US" sz="2000" dirty="0" smtClean="0"/>
              <a:t>A short online survey </a:t>
            </a:r>
            <a:r>
              <a:rPr lang="en-US" sz="2000" dirty="0"/>
              <a:t>about respondents’ </a:t>
            </a:r>
            <a:r>
              <a:rPr lang="en-US" sz="2000" dirty="0" smtClean="0"/>
              <a:t>news media habits regarding the severe weather. Respondents were asked about their media usage the previous day, from </a:t>
            </a:r>
            <a:br>
              <a:rPr lang="en-US" sz="2000" dirty="0" smtClean="0"/>
            </a:br>
            <a:r>
              <a:rPr lang="en-US" sz="2000" dirty="0" smtClean="0"/>
              <a:t>6 a.m. to 12 midnight.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1800" dirty="0"/>
              <a:t>Please note that to avoid any confusion between broadcast and cable, broadcast stations were delineated by call letters and channel numbers, with separate questions for cable networks/channels.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en-US" sz="2000" dirty="0" smtClean="0"/>
          </a:p>
          <a:p>
            <a:pPr marL="1035050" indent="-103505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2000" dirty="0" smtClean="0"/>
              <a:t>	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FF0E6-B28D-47FB-82BB-E6AB0AF17B14}" type="slidenum">
              <a:rPr lang="en-US" smtClean="0">
                <a:solidFill>
                  <a:srgbClr val="1C1C1C"/>
                </a:solidFill>
              </a:rPr>
              <a:pPr/>
              <a:t>4</a:t>
            </a:fld>
            <a:endParaRPr lang="en-US" dirty="0">
              <a:solidFill>
                <a:srgbClr val="1C1C1C"/>
              </a:solidFill>
            </a:endParaRP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19099" y="6550968"/>
            <a:ext cx="8641773" cy="230832"/>
          </a:xfrm>
        </p:spPr>
        <p:txBody>
          <a:bodyPr/>
          <a:lstStyle/>
          <a:p>
            <a:r>
              <a:rPr lang="en-US" dirty="0" smtClean="0"/>
              <a:t>Source: Research Now Weather Survey. 1/5-1/6/18 Adults 18+. </a:t>
            </a:r>
          </a:p>
        </p:txBody>
      </p:sp>
    </p:spTree>
    <p:extLst>
      <p:ext uri="{BB962C8B-B14F-4D97-AF65-F5344CB8AC3E}">
        <p14:creationId xmlns:p14="http://schemas.microsoft.com/office/powerpoint/2010/main" val="1958002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80114"/>
            <a:ext cx="11885219" cy="590931"/>
          </a:xfrm>
        </p:spPr>
        <p:txBody>
          <a:bodyPr/>
          <a:lstStyle/>
          <a:p>
            <a:r>
              <a:rPr lang="en-US" sz="3600" dirty="0" smtClean="0"/>
              <a:t>Local TV News Tops for Severe Weather Information</a:t>
            </a:r>
            <a:endParaRPr lang="en-US" sz="36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0337502"/>
              </p:ext>
            </p:extLst>
          </p:nvPr>
        </p:nvGraphicFramePr>
        <p:xfrm>
          <a:off x="419099" y="762000"/>
          <a:ext cx="11694719" cy="5884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370609" y="1030069"/>
            <a:ext cx="96011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 Which of these sources did you </a:t>
            </a:r>
            <a:r>
              <a:rPr lang="en-US" dirty="0" smtClean="0"/>
              <a:t>watch, listen to or go to </a:t>
            </a:r>
            <a:r>
              <a:rPr lang="en-US" dirty="0"/>
              <a:t>for information about the approaching </a:t>
            </a:r>
            <a:r>
              <a:rPr lang="en-US" dirty="0" smtClean="0"/>
              <a:t>severe weather conditions?</a:t>
            </a:r>
            <a:endParaRPr lang="en-US" dirty="0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Source: Research Now Weather Survey. 1/5-1/6/18 Adults 18+. </a:t>
            </a:r>
          </a:p>
        </p:txBody>
      </p:sp>
    </p:spTree>
    <p:extLst>
      <p:ext uri="{BB962C8B-B14F-4D97-AF65-F5344CB8AC3E}">
        <p14:creationId xmlns:p14="http://schemas.microsoft.com/office/powerpoint/2010/main" val="3944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152400"/>
            <a:ext cx="11352809" cy="1089529"/>
          </a:xfrm>
        </p:spPr>
        <p:txBody>
          <a:bodyPr/>
          <a:lstStyle/>
          <a:p>
            <a:r>
              <a:rPr lang="en-US" sz="3600" dirty="0" smtClean="0"/>
              <a:t>Adults 18+ Spent Most Time with</a:t>
            </a:r>
            <a:br>
              <a:rPr lang="en-US" sz="3600" dirty="0" smtClean="0"/>
            </a:br>
            <a:r>
              <a:rPr lang="en-US" sz="3600" dirty="0" smtClean="0"/>
              <a:t>Local TV News Assets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562838174"/>
              </p:ext>
            </p:extLst>
          </p:nvPr>
        </p:nvGraphicFramePr>
        <p:xfrm>
          <a:off x="609600" y="1162070"/>
          <a:ext cx="10972800" cy="5086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19099" y="6550968"/>
            <a:ext cx="8641773" cy="230832"/>
          </a:xfrm>
        </p:spPr>
        <p:txBody>
          <a:bodyPr/>
          <a:lstStyle/>
          <a:p>
            <a:r>
              <a:rPr lang="en-US" dirty="0" smtClean="0"/>
              <a:t>Source: Research Now Weather Survey. 1/5-1/6/18 Adults 18+. Time Spent between 6 a.m. and 12 midnight  </a:t>
            </a:r>
          </a:p>
        </p:txBody>
      </p:sp>
    </p:spTree>
    <p:extLst>
      <p:ext uri="{BB962C8B-B14F-4D97-AF65-F5344CB8AC3E}">
        <p14:creationId xmlns:p14="http://schemas.microsoft.com/office/powerpoint/2010/main" val="408749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11885219" cy="1089529"/>
          </a:xfrm>
        </p:spPr>
        <p:txBody>
          <a:bodyPr/>
          <a:lstStyle/>
          <a:p>
            <a:r>
              <a:rPr lang="en-US" sz="3600" dirty="0" smtClean="0"/>
              <a:t>Local TV Station News Tops For</a:t>
            </a:r>
            <a:br>
              <a:rPr lang="en-US" sz="3600" dirty="0" smtClean="0"/>
            </a:br>
            <a:r>
              <a:rPr lang="en-US" sz="3600" dirty="0" smtClean="0"/>
              <a:t>Severe Weather Preparation Information</a:t>
            </a:r>
            <a:endParaRPr lang="en-US" sz="36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4958698"/>
              </p:ext>
            </p:extLst>
          </p:nvPr>
        </p:nvGraphicFramePr>
        <p:xfrm>
          <a:off x="533400" y="1066800"/>
          <a:ext cx="11430000" cy="55799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469570" y="1165729"/>
            <a:ext cx="94270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When facing </a:t>
            </a:r>
            <a:r>
              <a:rPr lang="en-US" dirty="0" smtClean="0"/>
              <a:t>severe </a:t>
            </a:r>
            <a:r>
              <a:rPr lang="en-US" dirty="0"/>
              <a:t>weather approaching your city/town/region, which source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do you </a:t>
            </a:r>
            <a:r>
              <a:rPr lang="en-US" dirty="0"/>
              <a:t>feel gives you the best information on how to prepare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(e.g</a:t>
            </a:r>
            <a:r>
              <a:rPr lang="en-US" dirty="0"/>
              <a:t>. emergency procedures, traffic information, closures)?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19099" y="6550968"/>
            <a:ext cx="8641773" cy="230832"/>
          </a:xfrm>
        </p:spPr>
        <p:txBody>
          <a:bodyPr/>
          <a:lstStyle/>
          <a:p>
            <a:r>
              <a:rPr lang="en-US" dirty="0" smtClean="0"/>
              <a:t>Source: Research Now Weather Survey. 1/5-1/6/18 Adults 18+. </a:t>
            </a:r>
          </a:p>
        </p:txBody>
      </p:sp>
    </p:spTree>
    <p:extLst>
      <p:ext uri="{BB962C8B-B14F-4D97-AF65-F5344CB8AC3E}">
        <p14:creationId xmlns:p14="http://schemas.microsoft.com/office/powerpoint/2010/main" val="87424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152400"/>
            <a:ext cx="11352809" cy="1089529"/>
          </a:xfrm>
        </p:spPr>
        <p:txBody>
          <a:bodyPr/>
          <a:lstStyle/>
          <a:p>
            <a:r>
              <a:rPr lang="en-US" sz="3600" dirty="0" smtClean="0"/>
              <a:t>Local TV News Skewed Younger</a:t>
            </a:r>
            <a:br>
              <a:rPr lang="en-US" sz="3600" dirty="0" smtClean="0"/>
            </a:br>
            <a:r>
              <a:rPr lang="en-US" sz="3600" dirty="0" smtClean="0"/>
              <a:t>than Cable Network News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510475696"/>
              </p:ext>
            </p:extLst>
          </p:nvPr>
        </p:nvGraphicFramePr>
        <p:xfrm>
          <a:off x="685800" y="1447800"/>
          <a:ext cx="5283200" cy="4309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72914630"/>
              </p:ext>
            </p:extLst>
          </p:nvPr>
        </p:nvGraphicFramePr>
        <p:xfrm>
          <a:off x="6095999" y="1447799"/>
          <a:ext cx="5283200" cy="4309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19099" y="6550968"/>
            <a:ext cx="8641773" cy="230832"/>
          </a:xfrm>
        </p:spPr>
        <p:txBody>
          <a:bodyPr/>
          <a:lstStyle/>
          <a:p>
            <a:r>
              <a:rPr lang="en-US" dirty="0" smtClean="0"/>
              <a:t>Source: Research Now Weather Survey. 1/5-1/6/18 Adults 18+. </a:t>
            </a:r>
          </a:p>
        </p:txBody>
      </p:sp>
    </p:spTree>
    <p:extLst>
      <p:ext uri="{BB962C8B-B14F-4D97-AF65-F5344CB8AC3E}">
        <p14:creationId xmlns:p14="http://schemas.microsoft.com/office/powerpoint/2010/main" val="301224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11885219" cy="1089529"/>
          </a:xfrm>
        </p:spPr>
        <p:txBody>
          <a:bodyPr/>
          <a:lstStyle/>
          <a:p>
            <a:r>
              <a:rPr lang="en-US" sz="3600" dirty="0" smtClean="0"/>
              <a:t>Local TV News: #1 For Trust</a:t>
            </a:r>
            <a:br>
              <a:rPr lang="en-US" sz="3600" dirty="0" smtClean="0"/>
            </a:br>
            <a:r>
              <a:rPr lang="en-US" sz="3600" dirty="0" smtClean="0"/>
              <a:t>Websites/Apps for Local TV News Tops for Digital</a:t>
            </a:r>
            <a:endParaRPr lang="en-US" sz="36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7791199"/>
              </p:ext>
            </p:extLst>
          </p:nvPr>
        </p:nvGraphicFramePr>
        <p:xfrm>
          <a:off x="456209" y="1887681"/>
          <a:ext cx="11430000" cy="4970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06728" y="1287516"/>
            <a:ext cx="107823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For each source, please indicate the extent to which you agree or disagree with the following statement: I trust the </a:t>
            </a:r>
            <a:r>
              <a:rPr lang="en-US" dirty="0" smtClean="0"/>
              <a:t>news </a:t>
            </a:r>
            <a:r>
              <a:rPr lang="en-US" dirty="0"/>
              <a:t>that I see/hear on this media </a:t>
            </a:r>
            <a:r>
              <a:rPr lang="en-US" dirty="0" smtClean="0"/>
              <a:t>source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Top 2 Boxes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19099" y="6550968"/>
            <a:ext cx="8641773" cy="230832"/>
          </a:xfrm>
        </p:spPr>
        <p:txBody>
          <a:bodyPr/>
          <a:lstStyle/>
          <a:p>
            <a:r>
              <a:rPr lang="en-US" dirty="0" smtClean="0"/>
              <a:t>Source: Research Now Weather Survey. 1/5-1/6/18 Adults 18+. Top 2 boxes = Agree Strongly and Agree Somewhat </a:t>
            </a:r>
          </a:p>
        </p:txBody>
      </p:sp>
    </p:spTree>
    <p:extLst>
      <p:ext uri="{BB962C8B-B14F-4D97-AF65-F5344CB8AC3E}">
        <p14:creationId xmlns:p14="http://schemas.microsoft.com/office/powerpoint/2010/main" val="39186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VB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3333FF"/>
      </a:accent1>
      <a:accent2>
        <a:srgbClr val="36CF13"/>
      </a:accent2>
      <a:accent3>
        <a:srgbClr val="FF0000"/>
      </a:accent3>
      <a:accent4>
        <a:srgbClr val="7030A0"/>
      </a:accent4>
      <a:accent5>
        <a:srgbClr val="FF3399"/>
      </a:accent5>
      <a:accent6>
        <a:srgbClr val="FF9900"/>
      </a:accent6>
      <a:hlink>
        <a:srgbClr val="3333FF"/>
      </a:hlink>
      <a:folHlink>
        <a:srgbClr val="00B0F0"/>
      </a:folHlink>
    </a:clrScheme>
    <a:fontScheme name="Custom 1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TVB16x8_Standard</Template>
  <TotalTime>5478</TotalTime>
  <Words>985</Words>
  <Application>Microsoft Office PowerPoint</Application>
  <PresentationFormat>Widescreen</PresentationFormat>
  <Paragraphs>119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Georgia</vt:lpstr>
      <vt:lpstr>headline-semi-bold</vt:lpstr>
      <vt:lpstr>Helvetica</vt:lpstr>
      <vt:lpstr>Tahoma</vt:lpstr>
      <vt:lpstr>Wingdings</vt:lpstr>
      <vt:lpstr>Office Theme</vt:lpstr>
      <vt:lpstr>PowerPoint Presentation</vt:lpstr>
      <vt:lpstr>The “Bomb Cyclone” of 2018</vt:lpstr>
      <vt:lpstr>TVB and Research Now</vt:lpstr>
      <vt:lpstr>Research Overview: Methodology</vt:lpstr>
      <vt:lpstr>Local TV News Tops for Severe Weather Information</vt:lpstr>
      <vt:lpstr>Adults 18+ Spent Most Time with Local TV News Assets</vt:lpstr>
      <vt:lpstr>Local TV Station News Tops For Severe Weather Preparation Information</vt:lpstr>
      <vt:lpstr>Local TV News Skewed Younger than Cable Network News</vt:lpstr>
      <vt:lpstr>Local TV News: #1 For Trust Websites/Apps for Local TV News Tops for Digital</vt:lpstr>
      <vt:lpstr>Why Local TV?</vt:lpstr>
      <vt:lpstr>Why Local TV News Website/Apps?</vt:lpstr>
      <vt:lpstr>Key Points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clairew</dc:creator>
  <cp:lastModifiedBy>Rons</cp:lastModifiedBy>
  <cp:revision>723</cp:revision>
  <cp:lastPrinted>2018-01-08T18:50:51Z</cp:lastPrinted>
  <dcterms:created xsi:type="dcterms:W3CDTF">2017-03-08T14:37:33Z</dcterms:created>
  <dcterms:modified xsi:type="dcterms:W3CDTF">2018-01-18T20:07:18Z</dcterms:modified>
</cp:coreProperties>
</file>