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4" r:id="rId2"/>
    <p:sldId id="308" r:id="rId3"/>
    <p:sldId id="306" r:id="rId4"/>
    <p:sldId id="294" r:id="rId5"/>
    <p:sldId id="303" r:id="rId6"/>
    <p:sldId id="298" r:id="rId7"/>
    <p:sldId id="299" r:id="rId8"/>
    <p:sldId id="300" r:id="rId9"/>
    <p:sldId id="301" r:id="rId10"/>
    <p:sldId id="307" r:id="rId11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504" userDrawn="1">
          <p15:clr>
            <a:srgbClr val="A4A3A4"/>
          </p15:clr>
        </p15:guide>
        <p15:guide id="5" orient="horz" pos="3984" userDrawn="1">
          <p15:clr>
            <a:srgbClr val="A4A3A4"/>
          </p15:clr>
        </p15:guide>
        <p15:guide id="6" pos="3504" userDrawn="1">
          <p15:clr>
            <a:srgbClr val="A4A3A4"/>
          </p15:clr>
        </p15:guide>
        <p15:guide id="7" pos="4176" userDrawn="1">
          <p15:clr>
            <a:srgbClr val="A4A3A4"/>
          </p15:clr>
        </p15:guide>
        <p15:guide id="10" pos="7296" userDrawn="1">
          <p15:clr>
            <a:srgbClr val="A4A3A4"/>
          </p15:clr>
        </p15:guide>
        <p15:guide id="11" orient="horz" pos="1104" userDrawn="1">
          <p15:clr>
            <a:srgbClr val="A4A3A4"/>
          </p15:clr>
        </p15:guide>
        <p15:guide id="12" orient="horz" pos="480" userDrawn="1">
          <p15:clr>
            <a:srgbClr val="A4A3A4"/>
          </p15:clr>
        </p15:guide>
        <p15:guide id="13" orient="horz" pos="3264" userDrawn="1">
          <p15:clr>
            <a:srgbClr val="A4A3A4"/>
          </p15:clr>
        </p15:guide>
        <p15:guide id="14" orient="horz" pos="3744" userDrawn="1">
          <p15:clr>
            <a:srgbClr val="A4A3A4"/>
          </p15:clr>
        </p15:guide>
        <p15:guide id="15" pos="384" userDrawn="1">
          <p15:clr>
            <a:srgbClr val="A4A3A4"/>
          </p15:clr>
        </p15:guide>
        <p15:guide id="16" orient="horz" pos="912" userDrawn="1">
          <p15:clr>
            <a:srgbClr val="A4A3A4"/>
          </p15:clr>
        </p15:guide>
        <p15:guide id="17" orient="horz" pos="6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0099FF"/>
    <a:srgbClr val="C47E00"/>
    <a:srgbClr val="CC00CC"/>
    <a:srgbClr val="7355FF"/>
    <a:srgbClr val="4DFAFA"/>
    <a:srgbClr val="E63F09"/>
    <a:srgbClr val="000086"/>
    <a:srgbClr val="0000FF"/>
    <a:srgbClr val="FFA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1" autoAdjust="0"/>
    <p:restoredTop sz="94660"/>
  </p:normalViewPr>
  <p:slideViewPr>
    <p:cSldViewPr showGuides="1">
      <p:cViewPr varScale="1">
        <p:scale>
          <a:sx n="75" d="100"/>
          <a:sy n="75" d="100"/>
        </p:scale>
        <p:origin x="403" y="48"/>
      </p:cViewPr>
      <p:guideLst>
        <p:guide orient="horz" pos="2160"/>
        <p:guide pos="3840"/>
        <p:guide orient="horz" pos="3504"/>
        <p:guide orient="horz" pos="3984"/>
        <p:guide pos="3504"/>
        <p:guide pos="4176"/>
        <p:guide pos="7296"/>
        <p:guide orient="horz" pos="1104"/>
        <p:guide orient="horz" pos="480"/>
        <p:guide orient="horz" pos="3264"/>
        <p:guide orient="horz" pos="3744"/>
        <p:guide pos="384"/>
        <p:guide orient="horz" pos="912"/>
        <p:guide orient="horz" pos="67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77684390574775E-2"/>
          <c:y val="1.3878976963214072E-2"/>
          <c:w val="0.92270282320479169"/>
          <c:h val="0.84605358292477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rgbClr val="0099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000086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rgbClr val="FFAE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rgbClr val="FFAE17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7355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invertIfNegative val="0"/>
            <c:bubble3D val="0"/>
            <c:spPr>
              <a:solidFill>
                <a:srgbClr val="C47E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9"/>
            <c:invertIfNegative val="0"/>
            <c:bubble3D val="0"/>
            <c:spPr>
              <a:solidFill>
                <a:srgbClr val="E63F0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0"/>
            <c:invertIfNegative val="0"/>
            <c:bubble3D val="0"/>
            <c:spPr>
              <a:solidFill>
                <a:srgbClr val="4DFAF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2"/>
            <c:invertIfNegative val="0"/>
            <c:bubble3D val="0"/>
            <c:spPr>
              <a:solidFill>
                <a:srgbClr val="CC00C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Local TV News Program</c:v>
                </c:pt>
                <c:pt idx="1">
                  <c:v>Local TV Station's Website</c:v>
                </c:pt>
                <c:pt idx="2">
                  <c:v>National TV News Program</c:v>
                </c:pt>
                <c:pt idx="3">
                  <c:v>Social Media</c:v>
                </c:pt>
                <c:pt idx="4">
                  <c:v>Radio</c:v>
                </c:pt>
                <c:pt idx="5">
                  <c:v>Cable News Network</c:v>
                </c:pt>
                <c:pt idx="6">
                  <c:v>Newspapers</c:v>
                </c:pt>
                <c:pt idx="7">
                  <c:v>All Other Internet Use on the Computer</c:v>
                </c:pt>
                <c:pt idx="8">
                  <c:v>Cable News Channel's Website</c:v>
                </c:pt>
                <c:pt idx="9">
                  <c:v>Digital Version of a Newspaper Website</c:v>
                </c:pt>
                <c:pt idx="10">
                  <c:v>Broadcast TV Network's Website</c:v>
                </c:pt>
                <c:pt idx="11">
                  <c:v>Online News Aggregator or Blog Website</c:v>
                </c:pt>
                <c:pt idx="12">
                  <c:v>Radio Website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0.89</c:v>
                </c:pt>
                <c:pt idx="1">
                  <c:v>0.45</c:v>
                </c:pt>
                <c:pt idx="2">
                  <c:v>0.44</c:v>
                </c:pt>
                <c:pt idx="3">
                  <c:v>0.42</c:v>
                </c:pt>
                <c:pt idx="4">
                  <c:v>0.4</c:v>
                </c:pt>
                <c:pt idx="5">
                  <c:v>0.28999999999999998</c:v>
                </c:pt>
                <c:pt idx="6">
                  <c:v>0.27</c:v>
                </c:pt>
                <c:pt idx="7">
                  <c:v>0.2</c:v>
                </c:pt>
                <c:pt idx="8">
                  <c:v>0.18</c:v>
                </c:pt>
                <c:pt idx="9">
                  <c:v>0.15</c:v>
                </c:pt>
                <c:pt idx="10">
                  <c:v>0.11</c:v>
                </c:pt>
                <c:pt idx="11">
                  <c:v>0.09</c:v>
                </c:pt>
                <c:pt idx="12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-30"/>
        <c:axId val="271972904"/>
        <c:axId val="271973296"/>
      </c:barChart>
      <c:catAx>
        <c:axId val="271972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1973296"/>
        <c:crosses val="autoZero"/>
        <c:auto val="1"/>
        <c:lblAlgn val="ctr"/>
        <c:lblOffset val="100"/>
        <c:noMultiLvlLbl val="0"/>
      </c:catAx>
      <c:valAx>
        <c:axId val="27197329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71972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smtClean="0">
                <a:effectLst/>
              </a:rPr>
              <a:t>Daily Time Spent Yesterday A18+</a:t>
            </a:r>
            <a:endParaRPr lang="en-US" sz="1400" dirty="0" smtClean="0">
              <a:effectLst/>
            </a:endParaRPr>
          </a:p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smtClean="0">
                <a:effectLst/>
              </a:rPr>
              <a:t>(In Hours:Minutes)</a:t>
            </a:r>
            <a:endParaRPr lang="en-US" sz="1400" dirty="0">
              <a:effectLst/>
            </a:endParaRPr>
          </a:p>
        </c:rich>
      </c:tx>
      <c:layout>
        <c:manualLayout>
          <c:xMode val="edge"/>
          <c:yMode val="edge"/>
          <c:x val="0.35902340332458443"/>
          <c:y val="5.742844054554069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2592519685039373"/>
          <c:y val="0.17495856540963717"/>
          <c:w val="0.67374972659667554"/>
          <c:h val="0.813541001075431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invertIfNegative val="0"/>
            <c:bubble3D val="0"/>
            <c:spPr>
              <a:solidFill>
                <a:srgbClr val="0099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2"/>
            <c:invertIfNegative val="0"/>
            <c:bubble3D val="0"/>
            <c:spPr>
              <a:solidFill>
                <a:srgbClr val="000086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3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5"/>
            <c:invertIfNegative val="0"/>
            <c:bubble3D val="0"/>
            <c:spPr>
              <a:solidFill>
                <a:srgbClr val="FF050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6"/>
            <c:invertIfNegative val="0"/>
            <c:bubble3D val="0"/>
            <c:spPr>
              <a:solidFill>
                <a:srgbClr val="FF669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7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8"/>
            <c:invertIfNegative val="0"/>
            <c:bubble3D val="0"/>
            <c:spPr>
              <a:solidFill>
                <a:srgbClr val="7355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9"/>
            <c:invertIfNegative val="0"/>
            <c:bubble3D val="0"/>
            <c:spPr>
              <a:solidFill>
                <a:srgbClr val="C47E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0"/>
            <c:invertIfNegative val="0"/>
            <c:bubble3D val="0"/>
            <c:spPr>
              <a:solidFill>
                <a:srgbClr val="E63F0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1"/>
            <c:invertIfNegative val="0"/>
            <c:bubble3D val="0"/>
            <c:spPr>
              <a:solidFill>
                <a:srgbClr val="FF730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2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3"/>
            <c:invertIfNegative val="0"/>
            <c:bubble3D val="0"/>
            <c:spPr>
              <a:solidFill>
                <a:srgbClr val="CC00C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Local TV News</c:v>
                </c:pt>
                <c:pt idx="1">
                  <c:v>Local TV News Website/App</c:v>
                </c:pt>
                <c:pt idx="2">
                  <c:v>National TV News</c:v>
                </c:pt>
                <c:pt idx="3">
                  <c:v>Cable TV News</c:v>
                </c:pt>
                <c:pt idx="4">
                  <c:v>Radio Broadcast</c:v>
                </c:pt>
                <c:pt idx="5">
                  <c:v>Social Media</c:v>
                </c:pt>
                <c:pt idx="6">
                  <c:v>Internet Radio Broadcast</c:v>
                </c:pt>
                <c:pt idx="7">
                  <c:v>Newspaper</c:v>
                </c:pt>
                <c:pt idx="8">
                  <c:v>Other Internet</c:v>
                </c:pt>
                <c:pt idx="9">
                  <c:v>Cable News Website/App</c:v>
                </c:pt>
                <c:pt idx="10">
                  <c:v>Newspaper Website/App</c:v>
                </c:pt>
                <c:pt idx="11">
                  <c:v>National TV News Website/App</c:v>
                </c:pt>
                <c:pt idx="12">
                  <c:v>Blog Website</c:v>
                </c:pt>
                <c:pt idx="13">
                  <c:v>Radio Website/App</c:v>
                </c:pt>
              </c:strCache>
            </c:strRef>
          </c:cat>
          <c:val>
            <c:numRef>
              <c:f>Sheet1!$B$2:$B$15</c:f>
              <c:numCache>
                <c:formatCode>h:mm;@</c:formatCode>
                <c:ptCount val="14"/>
                <c:pt idx="0">
                  <c:v>0.14652777777777778</c:v>
                </c:pt>
                <c:pt idx="1">
                  <c:v>7.9861111111111105E-2</c:v>
                </c:pt>
                <c:pt idx="2">
                  <c:v>5.4166666666666669E-2</c:v>
                </c:pt>
                <c:pt idx="3">
                  <c:v>4.1666666666666664E-2</c:v>
                </c:pt>
                <c:pt idx="4">
                  <c:v>4.1666666666666664E-2</c:v>
                </c:pt>
                <c:pt idx="5">
                  <c:v>4.0972222222222222E-2</c:v>
                </c:pt>
                <c:pt idx="6">
                  <c:v>3.7499999999999999E-2</c:v>
                </c:pt>
                <c:pt idx="7">
                  <c:v>2.013888888888889E-2</c:v>
                </c:pt>
                <c:pt idx="8">
                  <c:v>1.1111111111111112E-2</c:v>
                </c:pt>
                <c:pt idx="9">
                  <c:v>1.1111111111111112E-2</c:v>
                </c:pt>
                <c:pt idx="10">
                  <c:v>9.0277777777777787E-3</c:v>
                </c:pt>
                <c:pt idx="11">
                  <c:v>7.6388888888888886E-3</c:v>
                </c:pt>
                <c:pt idx="12">
                  <c:v>4.1666666666666666E-3</c:v>
                </c:pt>
                <c:pt idx="13">
                  <c:v>2.7777777777777779E-3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271974080"/>
        <c:axId val="271974472"/>
      </c:barChart>
      <c:catAx>
        <c:axId val="2719740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1974472"/>
        <c:crosses val="autoZero"/>
        <c:auto val="1"/>
        <c:lblAlgn val="ctr"/>
        <c:lblOffset val="100"/>
        <c:noMultiLvlLbl val="0"/>
      </c:catAx>
      <c:valAx>
        <c:axId val="271974472"/>
        <c:scaling>
          <c:orientation val="minMax"/>
        </c:scaling>
        <c:delete val="1"/>
        <c:axPos val="t"/>
        <c:numFmt formatCode="h:mm;@" sourceLinked="1"/>
        <c:majorTickMark val="none"/>
        <c:minorTickMark val="none"/>
        <c:tickLblPos val="none"/>
        <c:crossAx val="27197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1.5331007929269731E-2"/>
          <c:w val="1"/>
          <c:h val="0.84605358292477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rgbClr val="FFAE17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000086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rgbClr val="FFAE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rgbClr val="7F7F7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E63F0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invertIfNegative val="0"/>
            <c:bubble3D val="0"/>
            <c:spPr>
              <a:solidFill>
                <a:srgbClr val="C47E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9"/>
            <c:invertIfNegative val="0"/>
            <c:bubble3D val="0"/>
            <c:spPr>
              <a:solidFill>
                <a:srgbClr val="4DFAF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0"/>
            <c:invertIfNegative val="0"/>
            <c:bubble3D val="0"/>
            <c:spPr>
              <a:solidFill>
                <a:srgbClr val="7355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1"/>
            <c:invertIfNegative val="0"/>
            <c:bubble3D val="0"/>
            <c:spPr>
              <a:solidFill>
                <a:srgbClr val="CC00C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2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Local Broadcast Television Station News</c:v>
                </c:pt>
                <c:pt idx="1">
                  <c:v>Cable News Channels</c:v>
                </c:pt>
                <c:pt idx="2">
                  <c:v>Social Media</c:v>
                </c:pt>
                <c:pt idx="3">
                  <c:v>Broadcast Network National News Telecasts</c:v>
                </c:pt>
                <c:pt idx="4">
                  <c:v>Websites or Apps of Local TV News</c:v>
                </c:pt>
                <c:pt idx="5">
                  <c:v>Radio Stations</c:v>
                </c:pt>
                <c:pt idx="6">
                  <c:v>Local Newspapers</c:v>
                </c:pt>
                <c:pt idx="7">
                  <c:v>Websites or Apps of National or Local Newspapers</c:v>
                </c:pt>
                <c:pt idx="8">
                  <c:v>Websites or Apps of Cable TV News</c:v>
                </c:pt>
                <c:pt idx="9">
                  <c:v>Websites or Apps of National Broadcast TV News</c:v>
                </c:pt>
                <c:pt idx="10">
                  <c:v>All Other Internet News</c:v>
                </c:pt>
                <c:pt idx="11">
                  <c:v>Websites or Apps of Radio Stations</c:v>
                </c:pt>
                <c:pt idx="12">
                  <c:v>National Newspapers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0.67</c:v>
                </c:pt>
                <c:pt idx="1">
                  <c:v>0.34</c:v>
                </c:pt>
                <c:pt idx="2">
                  <c:v>0.23</c:v>
                </c:pt>
                <c:pt idx="3">
                  <c:v>0.22</c:v>
                </c:pt>
                <c:pt idx="4">
                  <c:v>0.22</c:v>
                </c:pt>
                <c:pt idx="5">
                  <c:v>0.22</c:v>
                </c:pt>
                <c:pt idx="6">
                  <c:v>0.12</c:v>
                </c:pt>
                <c:pt idx="7">
                  <c:v>0.11</c:v>
                </c:pt>
                <c:pt idx="8">
                  <c:v>0.11</c:v>
                </c:pt>
                <c:pt idx="9">
                  <c:v>0.1</c:v>
                </c:pt>
                <c:pt idx="10">
                  <c:v>0.1</c:v>
                </c:pt>
                <c:pt idx="11">
                  <c:v>0.08</c:v>
                </c:pt>
                <c:pt idx="12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-30"/>
        <c:axId val="271975256"/>
        <c:axId val="271975648"/>
      </c:barChart>
      <c:catAx>
        <c:axId val="271975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1975648"/>
        <c:crosses val="autoZero"/>
        <c:auto val="1"/>
        <c:lblAlgn val="ctr"/>
        <c:lblOffset val="100"/>
        <c:noMultiLvlLbl val="0"/>
      </c:catAx>
      <c:valAx>
        <c:axId val="2719756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71975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1.0220671952846488E-2"/>
          <c:w val="1"/>
          <c:h val="0.84605358292477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rgbClr val="FFAE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0099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FFAE17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rgbClr val="000086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rgbClr val="7F7F7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rgbClr val="E63F0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4DFAF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invertIfNegative val="0"/>
            <c:bubble3D val="0"/>
            <c:spPr>
              <a:solidFill>
                <a:srgbClr val="C47E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9"/>
            <c:invertIfNegative val="0"/>
            <c:bubble3D val="0"/>
            <c:spPr>
              <a:solidFill>
                <a:srgbClr val="CC00C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0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1"/>
            <c:invertIfNegative val="0"/>
            <c:bubble3D val="0"/>
            <c:spPr>
              <a:solidFill>
                <a:srgbClr val="7355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Local Broadcast TV News </c:v>
                </c:pt>
                <c:pt idx="1">
                  <c:v>Radio Stations</c:v>
                </c:pt>
                <c:pt idx="2">
                  <c:v>Websites or Apps of Local TV News</c:v>
                </c:pt>
                <c:pt idx="3">
                  <c:v>Cable News Channels </c:v>
                </c:pt>
                <c:pt idx="4">
                  <c:v>Broadcast Network National News </c:v>
                </c:pt>
                <c:pt idx="5">
                  <c:v>Local Newspapers</c:v>
                </c:pt>
                <c:pt idx="6">
                  <c:v>Websites or Apps of National or Local Newspapers</c:v>
                </c:pt>
                <c:pt idx="7">
                  <c:v>Websites or Apps of National Broadcast TV News</c:v>
                </c:pt>
                <c:pt idx="8">
                  <c:v>Websites or Apps of Cable TV News</c:v>
                </c:pt>
                <c:pt idx="9">
                  <c:v>Websites or Apps of Radio Stations</c:v>
                </c:pt>
                <c:pt idx="10">
                  <c:v>National Newspapers</c:v>
                </c:pt>
                <c:pt idx="11">
                  <c:v>All Other Internet News</c:v>
                </c:pt>
                <c:pt idx="12">
                  <c:v>Social Media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0.84</c:v>
                </c:pt>
                <c:pt idx="1">
                  <c:v>0.72</c:v>
                </c:pt>
                <c:pt idx="2">
                  <c:v>0.68</c:v>
                </c:pt>
                <c:pt idx="3">
                  <c:v>0.68</c:v>
                </c:pt>
                <c:pt idx="4">
                  <c:v>0.67</c:v>
                </c:pt>
                <c:pt idx="5">
                  <c:v>0.65</c:v>
                </c:pt>
                <c:pt idx="6">
                  <c:v>0.59</c:v>
                </c:pt>
                <c:pt idx="7">
                  <c:v>0.57999999999999996</c:v>
                </c:pt>
                <c:pt idx="8">
                  <c:v>0.55000000000000004</c:v>
                </c:pt>
                <c:pt idx="9">
                  <c:v>0.53</c:v>
                </c:pt>
                <c:pt idx="10">
                  <c:v>0.5</c:v>
                </c:pt>
                <c:pt idx="11">
                  <c:v>0.45</c:v>
                </c:pt>
                <c:pt idx="12">
                  <c:v>0.35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-30"/>
        <c:axId val="271978000"/>
        <c:axId val="271966280"/>
      </c:barChart>
      <c:catAx>
        <c:axId val="271978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1966280"/>
        <c:crosses val="autoZero"/>
        <c:auto val="1"/>
        <c:lblAlgn val="ctr"/>
        <c:lblOffset val="100"/>
        <c:noMultiLvlLbl val="0"/>
      </c:catAx>
      <c:valAx>
        <c:axId val="2719662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71978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121224846894139"/>
          <c:y val="1.0220671952846488E-2"/>
          <c:w val="0.49899001971115708"/>
          <c:h val="0.8460535829247757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2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I want information that pertains to the area I live in</c:v>
                </c:pt>
                <c:pt idx="1">
                  <c:v>I like that they are constantly updating and giving me the latest information</c:v>
                </c:pt>
                <c:pt idx="2">
                  <c:v>I feel my local station is looking out for what I need to know and will keep me safe</c:v>
                </c:pt>
                <c:pt idx="3">
                  <c:v>I like that they visually show areas affected</c:v>
                </c:pt>
                <c:pt idx="4">
                  <c:v>I want to know the status of public services e.g school closing, road conditions, public transit, shelters</c:v>
                </c:pt>
                <c:pt idx="5">
                  <c:v>I like that they are reporting from different neighborhoods in my area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0.65</c:v>
                </c:pt>
                <c:pt idx="1">
                  <c:v>0.6</c:v>
                </c:pt>
                <c:pt idx="2">
                  <c:v>0.53</c:v>
                </c:pt>
                <c:pt idx="3">
                  <c:v>0.51</c:v>
                </c:pt>
                <c:pt idx="4">
                  <c:v>0.5</c:v>
                </c:pt>
                <c:pt idx="5">
                  <c:v>0.41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4199816"/>
        <c:axId val="276185264"/>
      </c:barChart>
      <c:catAx>
        <c:axId val="941998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6185264"/>
        <c:crosses val="autoZero"/>
        <c:auto val="1"/>
        <c:lblAlgn val="ctr"/>
        <c:lblOffset val="100"/>
        <c:noMultiLvlLbl val="0"/>
      </c:catAx>
      <c:valAx>
        <c:axId val="27618526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94199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111345581909569"/>
          <c:y val="1.0220671952846488E-2"/>
          <c:w val="0.51546624711140931"/>
          <c:h val="0.8460535829247757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rgbClr val="3333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3333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3333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I like that they are constantly updating and giving me the latest information</c:v>
                </c:pt>
                <c:pt idx="1">
                  <c:v>I like that I can access it wherever I am</c:v>
                </c:pt>
                <c:pt idx="2">
                  <c:v>I want to know the status of public services e.g school closing, road conditions, public transit, shelters</c:v>
                </c:pt>
                <c:pt idx="3">
                  <c:v>I trust the news from my local stations website/app</c:v>
                </c:pt>
                <c:pt idx="4">
                  <c:v>I like that I can get at the information I need on my timetable</c:v>
                </c:pt>
                <c:pt idx="5">
                  <c:v>I like getting the alerts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0.38</c:v>
                </c:pt>
                <c:pt idx="1">
                  <c:v>0.34</c:v>
                </c:pt>
                <c:pt idx="2">
                  <c:v>0.32</c:v>
                </c:pt>
                <c:pt idx="3">
                  <c:v>0.3</c:v>
                </c:pt>
                <c:pt idx="4">
                  <c:v>0.3</c:v>
                </c:pt>
                <c:pt idx="5">
                  <c:v>0.28000000000000003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134389384"/>
        <c:axId val="276186048"/>
      </c:barChart>
      <c:catAx>
        <c:axId val="134389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6186048"/>
        <c:crosses val="autoZero"/>
        <c:auto val="1"/>
        <c:lblAlgn val="ctr"/>
        <c:lblOffset val="100"/>
        <c:noMultiLvlLbl val="0"/>
      </c:catAx>
      <c:valAx>
        <c:axId val="27618604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34389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83F17-7D89-4BF5-A68F-9E09FC4D3C46}" type="datetimeFigureOut">
              <a:rPr lang="en-US" smtClean="0"/>
              <a:t>8/30/2017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D0739-FA2F-4F32-B028-424CE00DC1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491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F05FFA-EE28-429C-BCEB-74ED7364C62D}" type="datetimeFigureOut">
              <a:rPr lang="en-US" smtClean="0"/>
              <a:t>8/30/2017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CBFF038-FE79-4731-8216-C523A2A3B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006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6" y="-5"/>
            <a:ext cx="12201525" cy="3429000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9526" y="3428995"/>
            <a:ext cx="12201525" cy="355712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-9727" y="3419275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546728" y="1140676"/>
            <a:ext cx="9127230" cy="4813629"/>
            <a:chOff x="1546728" y="1140676"/>
            <a:chExt cx="9127230" cy="4813629"/>
          </a:xfrm>
          <a:effectLst>
            <a:reflection blurRad="63500" stA="58000" endPos="20000" dist="101600" dir="5400000" sy="-100000" algn="bl" rotWithShape="0"/>
          </a:effectLst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6728" y="1140676"/>
              <a:ext cx="9127230" cy="4813629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8" name="Rectangle 17"/>
            <p:cNvSpPr/>
            <p:nvPr userDrawn="1"/>
          </p:nvSpPr>
          <p:spPr>
            <a:xfrm>
              <a:off x="1778112" y="1419366"/>
              <a:ext cx="8629882" cy="42717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innerShdw blurRad="241300">
                <a:prstClr val="black">
                  <a:alpha val="8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 Placeholder 14"/>
          <p:cNvSpPr>
            <a:spLocks noGrp="1"/>
          </p:cNvSpPr>
          <p:nvPr userDrawn="1">
            <p:ph type="body" sz="quarter" idx="10"/>
          </p:nvPr>
        </p:nvSpPr>
        <p:spPr>
          <a:xfrm>
            <a:off x="2325979" y="3147550"/>
            <a:ext cx="7568727" cy="707886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4000" b="0" cap="none" spc="0">
                <a:ln w="0"/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25876" y="1603624"/>
            <a:ext cx="4343400" cy="123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5848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7" y="-5"/>
            <a:ext cx="12201525" cy="4642308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9526" y="4642304"/>
            <a:ext cx="12201525" cy="2343814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642304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450376" y="647805"/>
            <a:ext cx="11341291" cy="938719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5500" b="0" cap="none" spc="0">
                <a:ln w="0"/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790" y="5133155"/>
            <a:ext cx="5228437" cy="148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9946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584" y="1253330"/>
            <a:ext cx="11351819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92797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40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 flipH="1">
            <a:off x="6096000" y="5317"/>
            <a:ext cx="6105526" cy="1483015"/>
          </a:xfrm>
          <a:prstGeom prst="rect">
            <a:avLst/>
          </a:prstGeom>
          <a:solidFill>
            <a:srgbClr val="F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1" y="5317"/>
            <a:ext cx="6095999" cy="1483015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 rot="16200000" flipV="1">
            <a:off x="2667203" y="3381297"/>
            <a:ext cx="6880179" cy="128217"/>
            <a:chOff x="-9727" y="3419275"/>
            <a:chExt cx="12201729" cy="128217"/>
          </a:xfrm>
        </p:grpSpPr>
        <p:sp>
          <p:nvSpPr>
            <p:cNvPr id="11" name="Rectangle 1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</p:grp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7"/>
            <a:ext cx="5445673" cy="230832"/>
          </a:xfrm>
        </p:spPr>
        <p:txBody>
          <a:bodyPr wrap="square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0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6017821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262759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6"/>
          </p:nvPr>
        </p:nvSpPr>
        <p:spPr>
          <a:xfrm>
            <a:off x="6349813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8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19100" y="1093788"/>
            <a:ext cx="11353304" cy="49069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75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4"/>
          </p:nvPr>
        </p:nvSpPr>
        <p:spPr>
          <a:xfrm>
            <a:off x="419100" y="1103915"/>
            <a:ext cx="11353800" cy="48561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784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dist="25400" dir="1800000" algn="ctr" rotWithShape="0">
                    <a:schemeClr val="bg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EB4B4-1FD9-4839-9E2F-E9539FB6F072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32412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B489-69ED-4F0A-A940-13A5E0BFFC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5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64" r:id="rId5"/>
    <p:sldLayoutId id="2147483662" r:id="rId6"/>
    <p:sldLayoutId id="2147483663" r:id="rId7"/>
    <p:sldLayoutId id="2147483665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609" y="3544472"/>
            <a:ext cx="12180390" cy="3313528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5223" y="-136698"/>
            <a:ext cx="12201525" cy="3651245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0" y="1710438"/>
            <a:ext cx="12192000" cy="12335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Tx/>
              <a:buFont typeface="Wingdings" panose="05000000000000000000" pitchFamily="2" charset="2"/>
              <a:buNone/>
              <a:tabLst>
                <a:tab pos="0" algn="l"/>
                <a:tab pos="1198563" algn="l"/>
              </a:tabLst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Weather Emergency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Survey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Tx/>
              <a:buFont typeface="Wingdings" panose="05000000000000000000" pitchFamily="2" charset="2"/>
              <a:buNone/>
              <a:tabLst>
                <a:tab pos="0" algn="l"/>
              </a:tabLst>
              <a:defRPr/>
            </a:pPr>
            <a:r>
              <a:rPr lang="en-US" sz="3600" baseline="0" dirty="0" smtClean="0">
                <a:solidFill>
                  <a:sysClr val="windowText" lastClr="000000"/>
                </a:solidFill>
              </a:rPr>
              <a:t>Hurricane Harvey</a:t>
            </a: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618" y="262061"/>
            <a:ext cx="4806765" cy="1361587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0" y="3416256"/>
            <a:ext cx="12201729" cy="128217"/>
            <a:chOff x="-9727" y="3419275"/>
            <a:chExt cx="12201729" cy="128217"/>
          </a:xfrm>
        </p:grpSpPr>
        <p:sp>
          <p:nvSpPr>
            <p:cNvPr id="16" name="Rectangle 15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805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76200"/>
            <a:ext cx="11352809" cy="646331"/>
          </a:xfrm>
        </p:spPr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11162803" cy="5257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700" dirty="0" smtClean="0"/>
              <a:t>News </a:t>
            </a:r>
            <a:r>
              <a:rPr lang="en-US" sz="1700" dirty="0"/>
              <a:t>Sources: 89% of respondents used local TV news for Hurricane Harvey </a:t>
            </a:r>
            <a:r>
              <a:rPr lang="en-US" sz="1700" dirty="0" smtClean="0"/>
              <a:t>information; </a:t>
            </a:r>
            <a:r>
              <a:rPr lang="en-US" sz="1700" dirty="0"/>
              <a:t>the second choice was local TV station’s </a:t>
            </a:r>
            <a:r>
              <a:rPr lang="en-US" sz="1700" dirty="0" smtClean="0"/>
              <a:t>websites. </a:t>
            </a:r>
            <a:endParaRPr lang="en-US" sz="1700" dirty="0"/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700" dirty="0"/>
              <a:t>Time Spent: Respondents spent more time </a:t>
            </a:r>
            <a:r>
              <a:rPr lang="en-US" sz="1700" dirty="0" smtClean="0"/>
              <a:t>with Hurricane </a:t>
            </a:r>
            <a:r>
              <a:rPr lang="en-US" sz="1700" dirty="0"/>
              <a:t>Harvey coverage on local television than any other source, nearly three times more than </a:t>
            </a:r>
            <a:r>
              <a:rPr lang="en-US" sz="1700" dirty="0" smtClean="0"/>
              <a:t>cable </a:t>
            </a:r>
            <a:r>
              <a:rPr lang="en-US" sz="1700" dirty="0"/>
              <a:t>TV news. In the digital sphere, respondents spent almost twice the amount of time with local TV websites and apps as social media.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700" dirty="0"/>
              <a:t>Preparation </a:t>
            </a:r>
            <a:r>
              <a:rPr lang="en-US" sz="1700" dirty="0" smtClean="0"/>
              <a:t>Information</a:t>
            </a:r>
            <a:r>
              <a:rPr lang="en-US" sz="1700" dirty="0"/>
              <a:t>: Twice as many people chose </a:t>
            </a:r>
            <a:r>
              <a:rPr lang="en-US" sz="1700" dirty="0" smtClean="0"/>
              <a:t>local </a:t>
            </a:r>
            <a:r>
              <a:rPr lang="en-US" sz="1700" dirty="0"/>
              <a:t>TV for information on how to prepare for Hurricane </a:t>
            </a:r>
            <a:r>
              <a:rPr lang="en-US" sz="1700" dirty="0" smtClean="0"/>
              <a:t>Harvey than they </a:t>
            </a:r>
            <a:r>
              <a:rPr lang="en-US" sz="1700" dirty="0"/>
              <a:t>did </a:t>
            </a:r>
            <a:r>
              <a:rPr lang="en-US" sz="1700" dirty="0" smtClean="0"/>
              <a:t>cable </a:t>
            </a:r>
            <a:r>
              <a:rPr lang="en-US" sz="1700" dirty="0"/>
              <a:t>n</a:t>
            </a:r>
            <a:r>
              <a:rPr lang="en-US" sz="1700" dirty="0" smtClean="0"/>
              <a:t>ews</a:t>
            </a:r>
            <a:r>
              <a:rPr lang="en-US" sz="1700" dirty="0"/>
              <a:t>. 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700" dirty="0"/>
              <a:t>Trust: Local TV </a:t>
            </a:r>
            <a:r>
              <a:rPr lang="en-US" sz="1700" dirty="0" smtClean="0"/>
              <a:t>news </a:t>
            </a:r>
            <a:r>
              <a:rPr lang="en-US" sz="1700" dirty="0"/>
              <a:t>was the most trusted source for Hurricane Harvey coverage and information. Local TV digital assets were the most trusted digital </a:t>
            </a:r>
            <a:r>
              <a:rPr lang="en-US" sz="1700" dirty="0" smtClean="0"/>
              <a:t>source.</a:t>
            </a:r>
            <a:endParaRPr lang="en-US" sz="1700" dirty="0"/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700" dirty="0"/>
              <a:t>The top reason cited for watching local TV news during Hurricane Harvey is that </a:t>
            </a:r>
            <a:r>
              <a:rPr lang="en-US" sz="1700" dirty="0" smtClean="0"/>
              <a:t>respondents wanted </a:t>
            </a:r>
            <a:r>
              <a:rPr lang="en-US" sz="1700" dirty="0"/>
              <a:t>information that </a:t>
            </a:r>
            <a:r>
              <a:rPr lang="en-US" sz="1700" dirty="0" smtClean="0"/>
              <a:t>pertained </a:t>
            </a:r>
            <a:r>
              <a:rPr lang="en-US" sz="1700" dirty="0"/>
              <a:t>to their area.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700" dirty="0"/>
              <a:t>The top reason for using local TV news websites and apps is that they are constantly updating and giving </a:t>
            </a:r>
            <a:r>
              <a:rPr lang="en-US" sz="1700" dirty="0" smtClean="0"/>
              <a:t>the </a:t>
            </a:r>
            <a:r>
              <a:rPr lang="en-US" sz="1700" dirty="0"/>
              <a:t>latest information.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76200"/>
            <a:ext cx="11352809" cy="646331"/>
          </a:xfrm>
        </p:spPr>
        <p:txBody>
          <a:bodyPr/>
          <a:lstStyle/>
          <a:p>
            <a:r>
              <a:rPr lang="en-US" dirty="0" smtClean="0"/>
              <a:t>Hurricane Harvey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9020" y="838200"/>
            <a:ext cx="11734800" cy="509649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 smtClean="0"/>
              <a:t>Around 10pm</a:t>
            </a:r>
            <a:r>
              <a:rPr lang="en-US" sz="2000" dirty="0"/>
              <a:t> </a:t>
            </a:r>
            <a:r>
              <a:rPr lang="en-US" sz="2000" dirty="0" smtClean="0"/>
              <a:t>Texas time, </a:t>
            </a:r>
            <a:r>
              <a:rPr lang="en-US" sz="2000" dirty="0"/>
              <a:t>on August </a:t>
            </a:r>
            <a:r>
              <a:rPr lang="en-US" sz="2000" dirty="0" smtClean="0"/>
              <a:t>25, 2017, </a:t>
            </a:r>
            <a:r>
              <a:rPr lang="en-US" sz="2000" dirty="0"/>
              <a:t>the hurricane made landfall at peak intensity </a:t>
            </a:r>
            <a:r>
              <a:rPr lang="en-US" sz="2000" dirty="0" smtClean="0"/>
              <a:t>in</a:t>
            </a:r>
            <a:r>
              <a:rPr lang="en-US" sz="2000" dirty="0"/>
              <a:t> </a:t>
            </a:r>
            <a:r>
              <a:rPr lang="en-US" sz="2000" dirty="0" smtClean="0"/>
              <a:t>Rockport, Texas as a category 4 hurricane.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/>
              <a:t>After striking land, the storm moved over the </a:t>
            </a:r>
            <a:r>
              <a:rPr lang="en-US" sz="2000" dirty="0" smtClean="0"/>
              <a:t>Copano Bay and </a:t>
            </a:r>
            <a:r>
              <a:rPr lang="en-US" sz="2000" dirty="0"/>
              <a:t>made a second landfall in Texas just north of Holiday Beach at </a:t>
            </a:r>
            <a:r>
              <a:rPr lang="en-US" sz="2000" dirty="0" smtClean="0"/>
              <a:t>1am CDT on </a:t>
            </a:r>
            <a:r>
              <a:rPr lang="en-US" sz="2000" dirty="0"/>
              <a:t>August 26 as a Category 3 </a:t>
            </a:r>
            <a:r>
              <a:rPr lang="en-US" sz="2000" dirty="0" smtClean="0"/>
              <a:t>hurricane.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/>
              <a:t>Afterwards, rapid weakening ensued as its speed slowed dramatically to a </a:t>
            </a:r>
            <a:r>
              <a:rPr lang="en-US" sz="2000" dirty="0" smtClean="0"/>
              <a:t>crawl. It was deemed a </a:t>
            </a:r>
            <a:r>
              <a:rPr lang="en-US" sz="2000" dirty="0"/>
              <a:t>tropical storm at </a:t>
            </a:r>
            <a:r>
              <a:rPr lang="en-US" sz="2000" dirty="0" smtClean="0"/>
              <a:t>1 pm CDT on </a:t>
            </a:r>
            <a:r>
              <a:rPr lang="en-US" sz="2000" dirty="0"/>
              <a:t>August </a:t>
            </a:r>
            <a:r>
              <a:rPr lang="en-US" sz="2000" dirty="0" smtClean="0"/>
              <a:t>26.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 smtClean="0"/>
              <a:t>TVB </a:t>
            </a:r>
            <a:r>
              <a:rPr lang="en-US" sz="2000" dirty="0"/>
              <a:t>engaged Research Now to </a:t>
            </a:r>
            <a:r>
              <a:rPr lang="en-US" sz="2000" dirty="0" smtClean="0"/>
              <a:t>conduct </a:t>
            </a:r>
            <a:r>
              <a:rPr lang="en-US" sz="2000" dirty="0"/>
              <a:t>a survey on </a:t>
            </a:r>
            <a:r>
              <a:rPr lang="en-US" sz="2000" dirty="0" smtClean="0"/>
              <a:t>news </a:t>
            </a:r>
            <a:r>
              <a:rPr lang="en-US" sz="2000" dirty="0"/>
              <a:t>media usage concerning </a:t>
            </a:r>
            <a:r>
              <a:rPr lang="en-US" sz="2000" dirty="0" smtClean="0"/>
              <a:t>Hurricane Harvey August 24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-26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F0E6-B28D-47FB-82BB-E6AB0AF17B14}" type="slidenum">
              <a:rPr lang="en-US" smtClean="0">
                <a:solidFill>
                  <a:srgbClr val="1C1C1C"/>
                </a:solidFill>
              </a:rPr>
              <a:pPr/>
              <a:t>2</a:t>
            </a:fld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Hurricane timeline: Wikipedia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21653"/>
          <a:stretch/>
        </p:blipFill>
        <p:spPr>
          <a:xfrm>
            <a:off x="3657600" y="3712465"/>
            <a:ext cx="4724400" cy="303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47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Overview: Methodology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075707"/>
            <a:ext cx="11162803" cy="5096493"/>
          </a:xfrm>
        </p:spPr>
        <p:txBody>
          <a:bodyPr>
            <a:noAutofit/>
          </a:bodyPr>
          <a:lstStyle/>
          <a:p>
            <a:pPr marL="1201738" indent="-1201738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 WHO: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 smtClean="0"/>
              <a:t>724 interviews were collected via opt-in sample.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/>
              <a:t>To </a:t>
            </a:r>
            <a:r>
              <a:rPr lang="en-US" sz="2000" dirty="0" smtClean="0"/>
              <a:t>qualify </a:t>
            </a:r>
            <a:r>
              <a:rPr lang="en-US" sz="2000" dirty="0"/>
              <a:t>respondents needed to be age 18+ and: </a:t>
            </a:r>
            <a:endParaRPr lang="en-US" sz="2000" dirty="0" smtClean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1800" dirty="0" smtClean="0"/>
              <a:t>Reside </a:t>
            </a:r>
            <a:r>
              <a:rPr lang="en-US" sz="1800" dirty="0"/>
              <a:t>in either Corpus </a:t>
            </a:r>
            <a:r>
              <a:rPr lang="en-US" sz="1800" dirty="0" smtClean="0"/>
              <a:t>Christi or Houston, Texas.</a:t>
            </a:r>
            <a:endParaRPr lang="en-US" sz="1800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800" dirty="0" smtClean="0"/>
              <a:t>Had seen or heard any information or coverage of Hurricane Harvey on any media platform.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800" dirty="0" smtClean="0"/>
              <a:t>Had to be in their own home and have electricity at the time of the survey (about 5% were not).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WHEN</a:t>
            </a:r>
            <a:r>
              <a:rPr lang="en-US" sz="2000" b="1" dirty="0">
                <a:solidFill>
                  <a:schemeClr val="tx2"/>
                </a:solidFill>
              </a:rPr>
              <a:t>: </a:t>
            </a:r>
            <a:r>
              <a:rPr lang="en-US" sz="2000" dirty="0"/>
              <a:t>Interviews took </a:t>
            </a:r>
            <a:r>
              <a:rPr lang="en-US" sz="2000" dirty="0" smtClean="0"/>
              <a:t>place Thursday evening, August 24</a:t>
            </a:r>
            <a:r>
              <a:rPr lang="en-US" sz="2000" baseline="30000" dirty="0" smtClean="0"/>
              <a:t>th, </a:t>
            </a:r>
            <a:r>
              <a:rPr lang="en-US" sz="2000" dirty="0" smtClean="0"/>
              <a:t>2017 and ended August 26</a:t>
            </a:r>
            <a:r>
              <a:rPr lang="en-US" sz="2000" baseline="30000" dirty="0" smtClean="0"/>
              <a:t>th,</a:t>
            </a:r>
            <a:r>
              <a:rPr lang="en-US" sz="2000" dirty="0" smtClean="0"/>
              <a:t> 2017 at midnight.</a:t>
            </a:r>
          </a:p>
          <a:p>
            <a:pPr marL="1035050" indent="-103505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WHAT: </a:t>
            </a:r>
            <a:r>
              <a:rPr lang="en-US" sz="2000" dirty="0" smtClean="0"/>
              <a:t>A short online survey </a:t>
            </a:r>
            <a:r>
              <a:rPr lang="en-US" sz="2000" dirty="0"/>
              <a:t>about respondents’ </a:t>
            </a:r>
            <a:r>
              <a:rPr lang="en-US" sz="2000" dirty="0" smtClean="0"/>
              <a:t>news media habits regarding Hurricane Harvey in those two markets. Respondents were asked about their media usage the previous day.</a:t>
            </a:r>
            <a:endParaRPr lang="en-US" sz="2000" dirty="0"/>
          </a:p>
          <a:p>
            <a:pPr marL="1035050" indent="-1035050">
              <a:lnSpc>
                <a:spcPct val="100000"/>
              </a:lnSpc>
              <a:spcBef>
                <a:spcPts val="120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F0E6-B28D-47FB-82BB-E6AB0AF17B14}" type="slidenum">
              <a:rPr lang="en-US" smtClean="0">
                <a:solidFill>
                  <a:srgbClr val="1C1C1C"/>
                </a:solidFill>
              </a:rPr>
              <a:pPr/>
              <a:t>3</a:t>
            </a:fld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Research Now </a:t>
            </a:r>
            <a:r>
              <a:rPr lang="en-US" dirty="0"/>
              <a:t>Hurricane Harvey Survey</a:t>
            </a:r>
            <a:r>
              <a:rPr lang="en-US" dirty="0" smtClean="0"/>
              <a:t>. 8/24/17 Evening-8/26/17 12AM Adults 18+.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00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80114"/>
            <a:ext cx="11885219" cy="590931"/>
          </a:xfrm>
        </p:spPr>
        <p:txBody>
          <a:bodyPr/>
          <a:lstStyle/>
          <a:p>
            <a:r>
              <a:rPr lang="en-US" sz="3600" dirty="0" smtClean="0"/>
              <a:t>Local TV News Tops For Hurricane Harvey Information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8860747"/>
              </p:ext>
            </p:extLst>
          </p:nvPr>
        </p:nvGraphicFramePr>
        <p:xfrm>
          <a:off x="419099" y="1676400"/>
          <a:ext cx="11694719" cy="497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0420" y="1219200"/>
            <a:ext cx="1196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Which of these sources did you </a:t>
            </a:r>
            <a:r>
              <a:rPr lang="en-US" dirty="0" smtClean="0"/>
              <a:t>watch, listen to or go to </a:t>
            </a:r>
            <a:r>
              <a:rPr lang="en-US" dirty="0"/>
              <a:t>for information about the approaching dangerous weather?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Research Now </a:t>
            </a:r>
            <a:r>
              <a:rPr lang="en-US" dirty="0"/>
              <a:t>Hurricane Harvey Survey</a:t>
            </a:r>
            <a:r>
              <a:rPr lang="en-US" dirty="0" smtClean="0"/>
              <a:t>. 8/24/17 Evening-8/26/17 12AM Adults 18+.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152400"/>
            <a:ext cx="11352809" cy="1089529"/>
          </a:xfrm>
        </p:spPr>
        <p:txBody>
          <a:bodyPr/>
          <a:lstStyle/>
          <a:p>
            <a:r>
              <a:rPr lang="en-US" sz="3600" dirty="0" smtClean="0"/>
              <a:t>Most Time Spent with</a:t>
            </a:r>
            <a:br>
              <a:rPr lang="en-US" sz="3600" dirty="0" smtClean="0"/>
            </a:br>
            <a:r>
              <a:rPr lang="en-US" sz="3600" dirty="0" smtClean="0"/>
              <a:t>Local TV News Assets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385942275"/>
              </p:ext>
            </p:extLst>
          </p:nvPr>
        </p:nvGraphicFramePr>
        <p:xfrm>
          <a:off x="609600" y="1162070"/>
          <a:ext cx="10972800" cy="5086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/>
          <a:lstStyle/>
          <a:p>
            <a:r>
              <a:rPr lang="en-US" dirty="0"/>
              <a:t>Source: </a:t>
            </a:r>
            <a:r>
              <a:rPr lang="en-US" dirty="0" smtClean="0"/>
              <a:t>Research </a:t>
            </a:r>
            <a:r>
              <a:rPr lang="en-US" dirty="0"/>
              <a:t>Now Hurricane Harvey Survey. 8/24/17 </a:t>
            </a:r>
            <a:r>
              <a:rPr lang="en-US" dirty="0" smtClean="0"/>
              <a:t>Evening-8/26/17 12AM </a:t>
            </a:r>
            <a:r>
              <a:rPr lang="en-US" dirty="0"/>
              <a:t>Adults 18</a:t>
            </a:r>
            <a:r>
              <a:rPr lang="en-US" dirty="0" smtClean="0"/>
              <a:t>+.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49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1885219" cy="1089529"/>
          </a:xfrm>
        </p:spPr>
        <p:txBody>
          <a:bodyPr/>
          <a:lstStyle/>
          <a:p>
            <a:r>
              <a:rPr lang="en-US" sz="3600" dirty="0" smtClean="0"/>
              <a:t>Local TV Station News Tops For</a:t>
            </a:r>
            <a:br>
              <a:rPr lang="en-US" sz="3600" dirty="0" smtClean="0"/>
            </a:br>
            <a:r>
              <a:rPr lang="en-US" sz="3600" dirty="0" smtClean="0"/>
              <a:t>Hurricane Harvey Preparation Information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047978"/>
              </p:ext>
            </p:extLst>
          </p:nvPr>
        </p:nvGraphicFramePr>
        <p:xfrm>
          <a:off x="533400" y="1676400"/>
          <a:ext cx="11430000" cy="497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1219200"/>
            <a:ext cx="105537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When facing dangerous weather approaching your city/town/region, which source do you feel gives you the best information on how to prepare </a:t>
            </a:r>
            <a:r>
              <a:rPr lang="en-US" dirty="0" smtClean="0"/>
              <a:t>(e.g. </a:t>
            </a:r>
            <a:r>
              <a:rPr lang="en-US" dirty="0"/>
              <a:t>emergency procedures, traffic information, closures)?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Source: </a:t>
            </a:r>
            <a:r>
              <a:rPr lang="en-US" dirty="0" smtClean="0"/>
              <a:t>Research </a:t>
            </a:r>
            <a:r>
              <a:rPr lang="en-US" dirty="0"/>
              <a:t>Now Hurricane Harvey Survey. 8/24/17 </a:t>
            </a:r>
            <a:r>
              <a:rPr lang="en-US" dirty="0" smtClean="0"/>
              <a:t>Evening-8/26/17 12AM </a:t>
            </a:r>
            <a:r>
              <a:rPr lang="en-US" dirty="0"/>
              <a:t>Adults 18</a:t>
            </a:r>
            <a:r>
              <a:rPr lang="en-US" dirty="0" smtClean="0"/>
              <a:t>+.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24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1885219" cy="590931"/>
          </a:xfrm>
        </p:spPr>
        <p:txBody>
          <a:bodyPr/>
          <a:lstStyle/>
          <a:p>
            <a:r>
              <a:rPr lang="en-US" sz="3600" dirty="0" smtClean="0"/>
              <a:t>Local TV News: #1 For Trust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45999"/>
              </p:ext>
            </p:extLst>
          </p:nvPr>
        </p:nvGraphicFramePr>
        <p:xfrm>
          <a:off x="533400" y="1676400"/>
          <a:ext cx="11430000" cy="497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990600"/>
            <a:ext cx="107823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For each source, please indicate the extent to which you agree or disagree with the following statement: I trust the </a:t>
            </a:r>
            <a:r>
              <a:rPr lang="en-US" dirty="0" smtClean="0"/>
              <a:t>news </a:t>
            </a:r>
            <a:r>
              <a:rPr lang="en-US" dirty="0"/>
              <a:t>that I see/hear on this media </a:t>
            </a:r>
            <a:r>
              <a:rPr lang="en-US" dirty="0" smtClean="0"/>
              <a:t>source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Top 2 Boxes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Source: </a:t>
            </a:r>
            <a:r>
              <a:rPr lang="en-US" dirty="0" smtClean="0"/>
              <a:t>Research </a:t>
            </a:r>
            <a:r>
              <a:rPr lang="en-US" dirty="0"/>
              <a:t>Now Hurricane Harvey Survey. 8/24/17 </a:t>
            </a:r>
            <a:r>
              <a:rPr lang="en-US" dirty="0" smtClean="0"/>
              <a:t>Evening-8/26/17 </a:t>
            </a:r>
            <a:r>
              <a:rPr lang="en-US" dirty="0"/>
              <a:t>12AM. </a:t>
            </a:r>
            <a:r>
              <a:rPr lang="en-US" dirty="0" smtClean="0"/>
              <a:t>Top 2 Boxes: Agree strongly and Agree somewhat. </a:t>
            </a:r>
            <a:r>
              <a:rPr lang="en-US" dirty="0"/>
              <a:t>Adults 18</a:t>
            </a:r>
            <a:r>
              <a:rPr lang="en-US" dirty="0" smtClean="0"/>
              <a:t>+.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1885219" cy="1089529"/>
          </a:xfrm>
        </p:spPr>
        <p:txBody>
          <a:bodyPr/>
          <a:lstStyle/>
          <a:p>
            <a:r>
              <a:rPr lang="en-US" sz="3600" dirty="0" smtClean="0"/>
              <a:t>Why Local TV?</a:t>
            </a:r>
            <a:br>
              <a:rPr lang="en-US" sz="3600" dirty="0" smtClean="0"/>
            </a:br>
            <a:r>
              <a:rPr lang="en-US" sz="3600" dirty="0" smtClean="0"/>
              <a:t> Information That Pertains to Their Area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216078"/>
              </p:ext>
            </p:extLst>
          </p:nvPr>
        </p:nvGraphicFramePr>
        <p:xfrm>
          <a:off x="416640" y="1774906"/>
          <a:ext cx="11546760" cy="497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09699" y="1219200"/>
            <a:ext cx="10553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are your reasons for watching local TV news during this dangerous weather time?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Source: </a:t>
            </a:r>
            <a:r>
              <a:rPr lang="en-US" dirty="0" smtClean="0"/>
              <a:t>Research </a:t>
            </a:r>
            <a:r>
              <a:rPr lang="en-US" dirty="0"/>
              <a:t>Now Hurricane Harvey Survey. 8/24/17 </a:t>
            </a:r>
            <a:r>
              <a:rPr lang="en-US" dirty="0" smtClean="0"/>
              <a:t>Evening-8/26/17 12AM </a:t>
            </a:r>
            <a:r>
              <a:rPr lang="en-US" dirty="0"/>
              <a:t>Adults 18</a:t>
            </a:r>
            <a:r>
              <a:rPr lang="en-US" dirty="0" smtClean="0"/>
              <a:t>+.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64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1885219" cy="1089529"/>
          </a:xfrm>
        </p:spPr>
        <p:txBody>
          <a:bodyPr/>
          <a:lstStyle/>
          <a:p>
            <a:r>
              <a:rPr lang="en-US" sz="3600" dirty="0" smtClean="0"/>
              <a:t>Why Local TV News Website/Apps?</a:t>
            </a:r>
            <a:br>
              <a:rPr lang="en-US" sz="3600" dirty="0" smtClean="0"/>
            </a:br>
            <a:r>
              <a:rPr lang="en-US" sz="3600" dirty="0" smtClean="0"/>
              <a:t> Updates and Accessibility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4094998"/>
              </p:ext>
            </p:extLst>
          </p:nvPr>
        </p:nvGraphicFramePr>
        <p:xfrm>
          <a:off x="416641" y="1774906"/>
          <a:ext cx="11470559" cy="497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219200"/>
            <a:ext cx="10553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are your reasons for using local TV news websites/apps during this dangerous weather time?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Source: </a:t>
            </a:r>
            <a:r>
              <a:rPr lang="en-US" dirty="0" smtClean="0"/>
              <a:t>Research </a:t>
            </a:r>
            <a:r>
              <a:rPr lang="en-US" dirty="0"/>
              <a:t>Now Hurricane Harvey Survey. 8/24/17 </a:t>
            </a:r>
            <a:r>
              <a:rPr lang="en-US" dirty="0" smtClean="0"/>
              <a:t>Evening-8/26/17 12AM </a:t>
            </a:r>
            <a:r>
              <a:rPr lang="en-US" dirty="0"/>
              <a:t>Adults 18</a:t>
            </a:r>
            <a:r>
              <a:rPr lang="en-US" dirty="0" smtClean="0"/>
              <a:t>+.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56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VB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333FF"/>
      </a:accent1>
      <a:accent2>
        <a:srgbClr val="36CF13"/>
      </a:accent2>
      <a:accent3>
        <a:srgbClr val="FF0000"/>
      </a:accent3>
      <a:accent4>
        <a:srgbClr val="7030A0"/>
      </a:accent4>
      <a:accent5>
        <a:srgbClr val="FF3399"/>
      </a:accent5>
      <a:accent6>
        <a:srgbClr val="FF9900"/>
      </a:accent6>
      <a:hlink>
        <a:srgbClr val="3333FF"/>
      </a:hlink>
      <a:folHlink>
        <a:srgbClr val="00B0F0"/>
      </a:folHlink>
    </a:clrScheme>
    <a:fontScheme name="Custom 1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TVB16x8_Standard</Template>
  <TotalTime>5085</TotalTime>
  <Words>600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Office Theme</vt:lpstr>
      <vt:lpstr>PowerPoint Presentation</vt:lpstr>
      <vt:lpstr>Hurricane Harvey</vt:lpstr>
      <vt:lpstr>Research Overview: Methodology</vt:lpstr>
      <vt:lpstr>Local TV News Tops For Hurricane Harvey Information</vt:lpstr>
      <vt:lpstr>Most Time Spent with Local TV News Assets</vt:lpstr>
      <vt:lpstr>Local TV Station News Tops For Hurricane Harvey Preparation Information</vt:lpstr>
      <vt:lpstr>Local TV News: #1 For Trust</vt:lpstr>
      <vt:lpstr>Why Local TV?  Information That Pertains to Their Area</vt:lpstr>
      <vt:lpstr>Why Local TV News Website/Apps?  Updates and Accessibility</vt:lpstr>
      <vt:lpstr>Key Points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clairew</dc:creator>
  <cp:lastModifiedBy>Rons</cp:lastModifiedBy>
  <cp:revision>636</cp:revision>
  <cp:lastPrinted>2017-05-09T21:32:00Z</cp:lastPrinted>
  <dcterms:created xsi:type="dcterms:W3CDTF">2017-03-08T14:37:33Z</dcterms:created>
  <dcterms:modified xsi:type="dcterms:W3CDTF">2017-08-30T19:42:49Z</dcterms:modified>
</cp:coreProperties>
</file>