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4" r:id="rId2"/>
    <p:sldId id="328" r:id="rId3"/>
    <p:sldId id="326" r:id="rId4"/>
    <p:sldId id="323" r:id="rId5"/>
    <p:sldId id="329" r:id="rId6"/>
    <p:sldId id="324" r:id="rId7"/>
    <p:sldId id="298" r:id="rId8"/>
    <p:sldId id="299" r:id="rId9"/>
    <p:sldId id="319" r:id="rId10"/>
    <p:sldId id="320" r:id="rId11"/>
    <p:sldId id="321" r:id="rId1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504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104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3264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912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615"/>
    <a:srgbClr val="AA68DC"/>
    <a:srgbClr val="14C6FF"/>
    <a:srgbClr val="D8D8D8"/>
    <a:srgbClr val="CA704B"/>
    <a:srgbClr val="F3057C"/>
    <a:srgbClr val="0F0F98"/>
    <a:srgbClr val="959595"/>
    <a:srgbClr val="659643"/>
    <a:srgbClr val="FF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1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120" y="150"/>
      </p:cViewPr>
      <p:guideLst>
        <p:guide orient="horz" pos="2160"/>
        <p:guide pos="3840"/>
        <p:guide orient="horz" pos="3504"/>
        <p:guide orient="horz" pos="3984"/>
        <p:guide pos="3504"/>
        <p:guide pos="4176"/>
        <p:guide pos="7296"/>
        <p:guide orient="horz" pos="1104"/>
        <p:guide orient="horz" pos="480"/>
        <p:guide orient="horz" pos="3264"/>
        <p:guide orient="horz" pos="3744"/>
        <p:guide pos="384"/>
        <p:guide orient="horz" pos="912"/>
        <p:guide orient="horz" pos="6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38410106305244E-3"/>
          <c:y val="9.3020584330364895E-4"/>
          <c:w val="0.98096328778827435"/>
          <c:h val="0.78994222154022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545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5E-4467-8326-13E7DD1175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5E-4467-8326-13E7DD117588}"/>
              </c:ext>
            </c:extLst>
          </c:dPt>
          <c:dPt>
            <c:idx val="2"/>
            <c:invertIfNegative val="0"/>
            <c:bubble3D val="0"/>
            <c:spPr>
              <a:solidFill>
                <a:srgbClr val="1B1BAE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5E-4467-8326-13E7DD117588}"/>
              </c:ext>
            </c:extLst>
          </c:dPt>
          <c:dPt>
            <c:idx val="3"/>
            <c:invertIfNegative val="0"/>
            <c:bubble3D val="0"/>
            <c:spPr>
              <a:solidFill>
                <a:srgbClr val="D8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5E-4467-8326-13E7DD117588}"/>
              </c:ext>
            </c:extLst>
          </c:dPt>
          <c:dPt>
            <c:idx val="4"/>
            <c:invertIfNegative val="0"/>
            <c:bubble3D val="0"/>
            <c:spPr>
              <a:solidFill>
                <a:srgbClr val="FFC7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5E-4467-8326-13E7DD117588}"/>
              </c:ext>
            </c:extLst>
          </c:dPt>
          <c:dPt>
            <c:idx val="5"/>
            <c:invertIfNegative val="0"/>
            <c:bubble3D val="0"/>
            <c:spPr>
              <a:solidFill>
                <a:srgbClr val="A0A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5E-4467-8326-13E7DD117588}"/>
              </c:ext>
            </c:extLst>
          </c:dPt>
          <c:dPt>
            <c:idx val="6"/>
            <c:invertIfNegative val="0"/>
            <c:bubble3D val="0"/>
            <c:spPr>
              <a:solidFill>
                <a:srgbClr val="FF901B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E5E-4467-8326-13E7DD117588}"/>
              </c:ext>
            </c:extLst>
          </c:dPt>
          <c:dPt>
            <c:idx val="7"/>
            <c:invertIfNegative val="0"/>
            <c:bubble3D val="0"/>
            <c:spPr>
              <a:solidFill>
                <a:srgbClr val="E5E5E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E5E-4467-8326-13E7DD117588}"/>
              </c:ext>
            </c:extLst>
          </c:dPt>
          <c:dPt>
            <c:idx val="8"/>
            <c:invertIfNegative val="0"/>
            <c:bubble3D val="0"/>
            <c:spPr>
              <a:solidFill>
                <a:srgbClr val="B671E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E5E-4467-8326-13E7DD117588}"/>
              </c:ext>
            </c:extLst>
          </c:dPt>
          <c:dPt>
            <c:idx val="9"/>
            <c:invertIfNegative val="0"/>
            <c:bubble3D val="0"/>
            <c:spPr>
              <a:solidFill>
                <a:srgbClr val="1AD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E5E-4467-8326-13E7DD117588}"/>
              </c:ext>
            </c:extLst>
          </c:dPt>
          <c:dPt>
            <c:idx val="10"/>
            <c:invertIfNegative val="0"/>
            <c:bubble3D val="0"/>
            <c:spPr>
              <a:solidFill>
                <a:srgbClr val="BE67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E5E-4467-8326-13E7DD117588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E5E-4467-8326-13E7DD117588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E5E-4467-8326-13E7DD1175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TV News</c:v>
                </c:pt>
                <c:pt idx="1">
                  <c:v>Social Media</c:v>
                </c:pt>
                <c:pt idx="2">
                  <c:v>Network 
Broadcast 
TV News</c:v>
                </c:pt>
                <c:pt idx="3">
                  <c:v>Local TV 
News 
Websites/Apps</c:v>
                </c:pt>
                <c:pt idx="4">
                  <c:v>Radio Stations</c:v>
                </c:pt>
                <c:pt idx="5">
                  <c:v>Cable News Channels</c:v>
                </c:pt>
                <c:pt idx="6">
                  <c:v>Newspapers</c:v>
                </c:pt>
                <c:pt idx="7">
                  <c:v>Cable TV 
News 
Websites/Apps</c:v>
                </c:pt>
                <c:pt idx="8">
                  <c:v>All Other Internet News Websites/
Apps</c:v>
                </c:pt>
                <c:pt idx="9">
                  <c:v>Network Broadcast 
TV News Websites/Apps </c:v>
                </c:pt>
                <c:pt idx="10">
                  <c:v>Newspapers Websites/
Apps</c:v>
                </c:pt>
                <c:pt idx="11">
                  <c:v>Online News Aggregator or Blog Website</c:v>
                </c:pt>
                <c:pt idx="12">
                  <c:v>Radio 
Stations Websites/
Apps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0.84</c:v>
                </c:pt>
                <c:pt idx="1">
                  <c:v>0.45100000000000001</c:v>
                </c:pt>
                <c:pt idx="2">
                  <c:v>0.45100000000000001</c:v>
                </c:pt>
                <c:pt idx="3">
                  <c:v>0.38100000000000001</c:v>
                </c:pt>
                <c:pt idx="4">
                  <c:v>0.36199999999999999</c:v>
                </c:pt>
                <c:pt idx="5">
                  <c:v>0.32400000000000001</c:v>
                </c:pt>
                <c:pt idx="6">
                  <c:v>0.25900000000000001</c:v>
                </c:pt>
                <c:pt idx="7">
                  <c:v>0.224</c:v>
                </c:pt>
                <c:pt idx="8">
                  <c:v>0.20399999999999999</c:v>
                </c:pt>
                <c:pt idx="9">
                  <c:v>0.18099999999999999</c:v>
                </c:pt>
                <c:pt idx="10">
                  <c:v>0.18</c:v>
                </c:pt>
                <c:pt idx="11">
                  <c:v>7.2999999999999995E-2</c:v>
                </c:pt>
                <c:pt idx="1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E5E-4467-8326-13E7DD117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444914096"/>
        <c:axId val="444914488"/>
      </c:barChart>
      <c:catAx>
        <c:axId val="44491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14488"/>
        <c:crosses val="autoZero"/>
        <c:auto val="1"/>
        <c:lblAlgn val="ctr"/>
        <c:lblOffset val="100"/>
        <c:noMultiLvlLbl val="0"/>
      </c:catAx>
      <c:valAx>
        <c:axId val="44491448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4491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Time Spent Yesterday A18+</a:t>
            </a:r>
            <a:endParaRPr lang="en-US" sz="1400" dirty="0">
              <a:effectLst/>
            </a:endParaRP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(In </a:t>
            </a:r>
            <a:r>
              <a:rPr lang="en-US" sz="1400" b="1" i="0" baseline="0" dirty="0" err="1">
                <a:effectLst/>
              </a:rPr>
              <a:t>Hours:Minutes</a:t>
            </a:r>
            <a:r>
              <a:rPr lang="en-US" sz="1400" b="1" i="0" baseline="0" dirty="0">
                <a:effectLst/>
              </a:rPr>
              <a:t>)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35902340332458443"/>
          <c:y val="5.74284405455406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675853018372704"/>
          <c:y val="0.17495856540963717"/>
          <c:w val="0.65291639326334217"/>
          <c:h val="0.813541001075431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545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9F-4773-9C5A-82CB4674249A}"/>
              </c:ext>
            </c:extLst>
          </c:dPt>
          <c:dPt>
            <c:idx val="1"/>
            <c:invertIfNegative val="0"/>
            <c:bubble3D val="0"/>
            <c:spPr>
              <a:solidFill>
                <a:srgbClr val="1B1BAE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9F-4773-9C5A-82CB4674249A}"/>
              </c:ext>
            </c:extLst>
          </c:dPt>
          <c:dPt>
            <c:idx val="2"/>
            <c:invertIfNegative val="0"/>
            <c:bubble3D val="0"/>
            <c:spPr>
              <a:solidFill>
                <a:srgbClr val="FF05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9F-4773-9C5A-82CB4674249A}"/>
              </c:ext>
            </c:extLst>
          </c:dPt>
          <c:dPt>
            <c:idx val="3"/>
            <c:invertIfNegative val="0"/>
            <c:bubble3D val="0"/>
            <c:spPr>
              <a:solidFill>
                <a:srgbClr val="A0A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9F-4773-9C5A-82CB4674249A}"/>
              </c:ext>
            </c:extLst>
          </c:dPt>
          <c:dPt>
            <c:idx val="4"/>
            <c:invertIfNegative val="0"/>
            <c:bubble3D val="0"/>
            <c:spPr>
              <a:solidFill>
                <a:srgbClr val="FFC7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9F-4773-9C5A-82CB4674249A}"/>
              </c:ext>
            </c:extLst>
          </c:dPt>
          <c:dPt>
            <c:idx val="5"/>
            <c:invertIfNegative val="0"/>
            <c:bubble3D val="0"/>
            <c:spPr>
              <a:solidFill>
                <a:srgbClr val="D8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9F-4773-9C5A-82CB4674249A}"/>
              </c:ext>
            </c:extLst>
          </c:dPt>
          <c:dPt>
            <c:idx val="6"/>
            <c:invertIfNegative val="0"/>
            <c:bubble3D val="0"/>
            <c:spPr>
              <a:solidFill>
                <a:srgbClr val="E5E5E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9F-4773-9C5A-82CB4674249A}"/>
              </c:ext>
            </c:extLst>
          </c:dPt>
          <c:dPt>
            <c:idx val="7"/>
            <c:invertIfNegative val="0"/>
            <c:bubble3D val="0"/>
            <c:spPr>
              <a:solidFill>
                <a:srgbClr val="1AD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69F-4773-9C5A-82CB4674249A}"/>
              </c:ext>
            </c:extLst>
          </c:dPt>
          <c:dPt>
            <c:idx val="8"/>
            <c:invertIfNegative val="0"/>
            <c:bubble3D val="0"/>
            <c:spPr>
              <a:solidFill>
                <a:srgbClr val="FF901B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69F-4773-9C5A-82CB4674249A}"/>
              </c:ext>
            </c:extLst>
          </c:dPt>
          <c:dPt>
            <c:idx val="9"/>
            <c:invertIfNegative val="0"/>
            <c:bubble3D val="0"/>
            <c:spPr>
              <a:solidFill>
                <a:srgbClr val="BE67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69F-4773-9C5A-82CB4674249A}"/>
              </c:ext>
            </c:extLst>
          </c:dPt>
          <c:dPt>
            <c:idx val="10"/>
            <c:invertIfNegative val="0"/>
            <c:bubble3D val="0"/>
            <c:spPr>
              <a:solidFill>
                <a:srgbClr val="B671E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69F-4773-9C5A-82CB4674249A}"/>
              </c:ext>
            </c:extLst>
          </c:dPt>
          <c:dPt>
            <c:idx val="11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69F-4773-9C5A-82CB4674249A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69F-4773-9C5A-82CB467424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Local Broadcast TV News</c:v>
                </c:pt>
                <c:pt idx="1">
                  <c:v>Network Broadcast TV News</c:v>
                </c:pt>
                <c:pt idx="2">
                  <c:v>Social Media</c:v>
                </c:pt>
                <c:pt idx="3">
                  <c:v>Cable News Channels</c:v>
                </c:pt>
                <c:pt idx="4">
                  <c:v>Radio Stations</c:v>
                </c:pt>
                <c:pt idx="5">
                  <c:v>Local TV News Websites/Apps</c:v>
                </c:pt>
                <c:pt idx="6">
                  <c:v>Cable TV News Websites/Apps</c:v>
                </c:pt>
                <c:pt idx="7">
                  <c:v>Network Broadcast TV News Websites/Apps</c:v>
                </c:pt>
                <c:pt idx="8">
                  <c:v>Newspapers</c:v>
                </c:pt>
                <c:pt idx="9">
                  <c:v>Newspapers Websites/Apps</c:v>
                </c:pt>
                <c:pt idx="10">
                  <c:v>All Other Internet News Websites/Apps</c:v>
                </c:pt>
                <c:pt idx="11">
                  <c:v>Radio Stations Websites/Apps</c:v>
                </c:pt>
                <c:pt idx="12">
                  <c:v>Online News Aggregator or Blog Website</c:v>
                </c:pt>
              </c:strCache>
            </c:strRef>
          </c:cat>
          <c:val>
            <c:numRef>
              <c:f>Sheet1!$B$2:$B$15</c:f>
              <c:numCache>
                <c:formatCode>h:mm;@</c:formatCode>
                <c:ptCount val="13"/>
                <c:pt idx="0">
                  <c:v>0.14166666666666666</c:v>
                </c:pt>
                <c:pt idx="1">
                  <c:v>5.9027777777777783E-2</c:v>
                </c:pt>
                <c:pt idx="2">
                  <c:v>5.486111111111111E-2</c:v>
                </c:pt>
                <c:pt idx="3">
                  <c:v>5.347222222222222E-2</c:v>
                </c:pt>
                <c:pt idx="4">
                  <c:v>3.8194444444444441E-2</c:v>
                </c:pt>
                <c:pt idx="5">
                  <c:v>3.4722222222222224E-2</c:v>
                </c:pt>
                <c:pt idx="6">
                  <c:v>2.0833333333333332E-2</c:v>
                </c:pt>
                <c:pt idx="7">
                  <c:v>2.013888888888889E-2</c:v>
                </c:pt>
                <c:pt idx="8">
                  <c:v>1.8749999999999999E-2</c:v>
                </c:pt>
                <c:pt idx="9">
                  <c:v>1.5277777777777777E-2</c:v>
                </c:pt>
                <c:pt idx="10">
                  <c:v>1.1805555555555555E-2</c:v>
                </c:pt>
                <c:pt idx="11">
                  <c:v>6.9444444444444441E-3</c:v>
                </c:pt>
                <c:pt idx="12">
                  <c:v>6.2499999999999995E-3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69F-4773-9C5A-82CB46742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442950560"/>
        <c:axId val="438166968"/>
      </c:barChart>
      <c:catAx>
        <c:axId val="442950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66968"/>
        <c:crosses val="autoZero"/>
        <c:auto val="1"/>
        <c:lblAlgn val="ctr"/>
        <c:lblOffset val="100"/>
        <c:noMultiLvlLbl val="0"/>
      </c:catAx>
      <c:valAx>
        <c:axId val="438166968"/>
        <c:scaling>
          <c:orientation val="minMax"/>
        </c:scaling>
        <c:delete val="1"/>
        <c:axPos val="t"/>
        <c:numFmt formatCode="h:mm;@" sourceLinked="1"/>
        <c:majorTickMark val="none"/>
        <c:minorTickMark val="none"/>
        <c:tickLblPos val="none"/>
        <c:crossAx val="44295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886175917481352E-2"/>
          <c:w val="1"/>
          <c:h val="0.75956478938135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8A-446E-8631-16463A6FC761}"/>
              </c:ext>
            </c:extLst>
          </c:dPt>
          <c:dPt>
            <c:idx val="1"/>
            <c:invertIfNegative val="0"/>
            <c:bubble3D val="0"/>
            <c:spPr>
              <a:solidFill>
                <a:srgbClr val="9595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8A-446E-8631-16463A6FC761}"/>
              </c:ext>
            </c:extLst>
          </c:dPt>
          <c:dPt>
            <c:idx val="2"/>
            <c:invertIfNegative val="0"/>
            <c:bubble3D val="0"/>
            <c:spPr>
              <a:solidFill>
                <a:srgbClr val="0F0F9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8A-446E-8631-16463A6FC761}"/>
              </c:ext>
            </c:extLst>
          </c:dPt>
          <c:dPt>
            <c:idx val="3"/>
            <c:invertIfNegative val="0"/>
            <c:bubble3D val="0"/>
            <c:spPr>
              <a:solidFill>
                <a:srgbClr val="FFBB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8A-446E-8631-16463A6FC7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8A-446E-8631-16463A6FC761}"/>
              </c:ext>
            </c:extLst>
          </c:dPt>
          <c:dPt>
            <c:idx val="5"/>
            <c:invertIfNegative val="0"/>
            <c:bubble3D val="0"/>
            <c:spPr>
              <a:solidFill>
                <a:srgbClr val="D8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AC89-4D82-9039-D593362352B1}"/>
              </c:ext>
            </c:extLst>
          </c:dPt>
          <c:dPt>
            <c:idx val="6"/>
            <c:invertIfNegative val="0"/>
            <c:bubble3D val="0"/>
            <c:spPr>
              <a:solidFill>
                <a:srgbClr val="6596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68A-446E-8631-16463A6FC761}"/>
              </c:ext>
            </c:extLst>
          </c:dPt>
          <c:dPt>
            <c:idx val="7"/>
            <c:invertIfNegative val="0"/>
            <c:bubble3D val="0"/>
            <c:spPr>
              <a:solidFill>
                <a:srgbClr val="B671E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68A-446E-8631-16463A6FC761}"/>
              </c:ext>
            </c:extLst>
          </c:dPt>
          <c:dPt>
            <c:idx val="8"/>
            <c:invertIfNegative val="0"/>
            <c:bubble3D val="0"/>
            <c:spPr>
              <a:solidFill>
                <a:srgbClr val="E5E5E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68A-446E-8631-16463A6FC761}"/>
              </c:ext>
            </c:extLst>
          </c:dPt>
          <c:dPt>
            <c:idx val="9"/>
            <c:invertIfNegative val="0"/>
            <c:bubble3D val="0"/>
            <c:spPr>
              <a:solidFill>
                <a:srgbClr val="1AD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68A-446E-8631-16463A6FC761}"/>
              </c:ext>
            </c:extLst>
          </c:dPt>
          <c:dPt>
            <c:idx val="10"/>
            <c:invertIfNegative val="0"/>
            <c:bubble3D val="0"/>
            <c:spPr>
              <a:solidFill>
                <a:srgbClr val="BE67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68A-446E-8631-16463A6FC761}"/>
              </c:ext>
            </c:extLst>
          </c:dPt>
          <c:dPt>
            <c:idx val="11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68A-446E-8631-16463A6FC761}"/>
              </c:ext>
            </c:extLst>
          </c:dPt>
          <c:dPt>
            <c:idx val="12"/>
            <c:invertIfNegative val="0"/>
            <c:bubble3D val="0"/>
            <c:spPr>
              <a:solidFill>
                <a:srgbClr val="FF861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68A-446E-8631-16463A6FC7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
TV News</c:v>
                </c:pt>
                <c:pt idx="1">
                  <c:v>Cable News Channels</c:v>
                </c:pt>
                <c:pt idx="2">
                  <c:v>Network 
Broadcast 
TV News</c:v>
                </c:pt>
                <c:pt idx="3">
                  <c:v>Radio Stations</c:v>
                </c:pt>
                <c:pt idx="4">
                  <c:v>Social Media</c:v>
                </c:pt>
                <c:pt idx="5">
                  <c:v>Local TV
News 
Websites/Apps</c:v>
                </c:pt>
                <c:pt idx="6">
                  <c:v>Local Newspapers</c:v>
                </c:pt>
                <c:pt idx="7">
                  <c:v>All Other Internet News Websites/
Apps</c:v>
                </c:pt>
                <c:pt idx="8">
                  <c:v>Cable TV 
News 
Websites/Apps</c:v>
                </c:pt>
                <c:pt idx="9">
                  <c:v>Network Broadcast TV News Websites/Apps </c:v>
                </c:pt>
                <c:pt idx="10">
                  <c:v>Newspapers Websites/
Apps</c:v>
                </c:pt>
                <c:pt idx="11">
                  <c:v>Radio 
Stations Websites/Apps</c:v>
                </c:pt>
                <c:pt idx="12">
                  <c:v>National Newspapers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0.75</c:v>
                </c:pt>
                <c:pt idx="1">
                  <c:v>0.34</c:v>
                </c:pt>
                <c:pt idx="2">
                  <c:v>0.25</c:v>
                </c:pt>
                <c:pt idx="3">
                  <c:v>0.18</c:v>
                </c:pt>
                <c:pt idx="4">
                  <c:v>0.17</c:v>
                </c:pt>
                <c:pt idx="5">
                  <c:v>0.17</c:v>
                </c:pt>
                <c:pt idx="6">
                  <c:v>0.09</c:v>
                </c:pt>
                <c:pt idx="7">
                  <c:v>0.09</c:v>
                </c:pt>
                <c:pt idx="8">
                  <c:v>0.08</c:v>
                </c:pt>
                <c:pt idx="9">
                  <c:v>7.0000000000000007E-2</c:v>
                </c:pt>
                <c:pt idx="10">
                  <c:v>0.04</c:v>
                </c:pt>
                <c:pt idx="11">
                  <c:v>0.04</c:v>
                </c:pt>
                <c:pt idx="12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68A-446E-8631-16463A6FC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573242272"/>
        <c:axId val="573237568"/>
      </c:barChart>
      <c:catAx>
        <c:axId val="57324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237568"/>
        <c:crosses val="autoZero"/>
        <c:auto val="1"/>
        <c:lblAlgn val="ctr"/>
        <c:lblOffset val="100"/>
        <c:noMultiLvlLbl val="0"/>
      </c:catAx>
      <c:valAx>
        <c:axId val="573237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324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8548191776020815E-2"/>
          <c:w val="1"/>
          <c:h val="0.6596791875933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545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C4-4DE1-913E-12EF35FF3264}"/>
              </c:ext>
            </c:extLst>
          </c:dPt>
          <c:dPt>
            <c:idx val="1"/>
            <c:invertIfNegative val="0"/>
            <c:bubble3D val="0"/>
            <c:spPr>
              <a:solidFill>
                <a:srgbClr val="D8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C4-4DE1-913E-12EF35FF3264}"/>
              </c:ext>
            </c:extLst>
          </c:dPt>
          <c:dPt>
            <c:idx val="2"/>
            <c:invertIfNegative val="0"/>
            <c:bubble3D val="0"/>
            <c:spPr>
              <a:solidFill>
                <a:srgbClr val="FFC7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C4-4DE1-913E-12EF35FF3264}"/>
              </c:ext>
            </c:extLst>
          </c:dPt>
          <c:dPt>
            <c:idx val="3"/>
            <c:invertIfNegative val="0"/>
            <c:bubble3D val="0"/>
            <c:spPr>
              <a:solidFill>
                <a:srgbClr val="65964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C4-4DE1-913E-12EF35FF3264}"/>
              </c:ext>
            </c:extLst>
          </c:dPt>
          <c:dPt>
            <c:idx val="4"/>
            <c:invertIfNegative val="0"/>
            <c:bubble3D val="0"/>
            <c:spPr>
              <a:solidFill>
                <a:srgbClr val="9595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C4-4DE1-913E-12EF35FF3264}"/>
              </c:ext>
            </c:extLst>
          </c:dPt>
          <c:dPt>
            <c:idx val="5"/>
            <c:invertIfNegative val="0"/>
            <c:bubble3D val="0"/>
            <c:spPr>
              <a:solidFill>
                <a:srgbClr val="0F0F9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FC4-4DE1-913E-12EF35FF3264}"/>
              </c:ext>
            </c:extLst>
          </c:dPt>
          <c:dPt>
            <c:idx val="6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FC4-4DE1-913E-12EF35FF3264}"/>
              </c:ext>
            </c:extLst>
          </c:dPt>
          <c:dPt>
            <c:idx val="7"/>
            <c:invertIfNegative val="0"/>
            <c:bubble3D val="0"/>
            <c:spPr>
              <a:solidFill>
                <a:srgbClr val="CA704B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FC4-4DE1-913E-12EF35FF3264}"/>
              </c:ext>
            </c:extLst>
          </c:dPt>
          <c:dPt>
            <c:idx val="8"/>
            <c:invertIfNegative val="0"/>
            <c:bubble3D val="0"/>
            <c:spPr>
              <a:solidFill>
                <a:srgbClr val="D8D8D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FC4-4DE1-913E-12EF35FF3264}"/>
              </c:ext>
            </c:extLst>
          </c:dPt>
          <c:dPt>
            <c:idx val="9"/>
            <c:invertIfNegative val="0"/>
            <c:bubble3D val="0"/>
            <c:spPr>
              <a:solidFill>
                <a:srgbClr val="14C6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FC4-4DE1-913E-12EF35FF3264}"/>
              </c:ext>
            </c:extLst>
          </c:dPt>
          <c:dPt>
            <c:idx val="10"/>
            <c:invertIfNegative val="0"/>
            <c:bubble3D val="0"/>
            <c:spPr>
              <a:solidFill>
                <a:srgbClr val="AA68D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FC4-4DE1-913E-12EF35FF3264}"/>
              </c:ext>
            </c:extLst>
          </c:dPt>
          <c:dPt>
            <c:idx val="11"/>
            <c:invertIfNegative val="0"/>
            <c:bubble3D val="0"/>
            <c:spPr>
              <a:solidFill>
                <a:srgbClr val="FF861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FC4-4DE1-913E-12EF35FF32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FC4-4DE1-913E-12EF35FF32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
TV News</c:v>
                </c:pt>
                <c:pt idx="1">
                  <c:v>Local TV 
News 
Websites/Apps</c:v>
                </c:pt>
                <c:pt idx="2">
                  <c:v>Radio Stations</c:v>
                </c:pt>
                <c:pt idx="3">
                  <c:v>Local Newspapers</c:v>
                </c:pt>
                <c:pt idx="4">
                  <c:v>Cable News Channels </c:v>
                </c:pt>
                <c:pt idx="5">
                  <c:v>Network 
Broadcast 
TV News</c:v>
                </c:pt>
                <c:pt idx="6">
                  <c:v>Radio Stations Websites/
Apps</c:v>
                </c:pt>
                <c:pt idx="7">
                  <c:v>Newspapers Websites/
Apps</c:v>
                </c:pt>
                <c:pt idx="8">
                  <c:v>Cable TV 
News 
Websites/
Apps</c:v>
                </c:pt>
                <c:pt idx="9">
                  <c:v>Network Broadcast 
TV News Websites/Apps </c:v>
                </c:pt>
                <c:pt idx="10">
                  <c:v>All Other Internet News Websites/
Apps</c:v>
                </c:pt>
                <c:pt idx="11">
                  <c:v>Newspapers</c:v>
                </c:pt>
                <c:pt idx="12">
                  <c:v>Social Media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0.94</c:v>
                </c:pt>
                <c:pt idx="1">
                  <c:v>0.88</c:v>
                </c:pt>
                <c:pt idx="2">
                  <c:v>0.85</c:v>
                </c:pt>
                <c:pt idx="3">
                  <c:v>0.81</c:v>
                </c:pt>
                <c:pt idx="4">
                  <c:v>0.8</c:v>
                </c:pt>
                <c:pt idx="5">
                  <c:v>0.79</c:v>
                </c:pt>
                <c:pt idx="6">
                  <c:v>0.79</c:v>
                </c:pt>
                <c:pt idx="7">
                  <c:v>0.77</c:v>
                </c:pt>
                <c:pt idx="8">
                  <c:v>0.76</c:v>
                </c:pt>
                <c:pt idx="9">
                  <c:v>0.75</c:v>
                </c:pt>
                <c:pt idx="10">
                  <c:v>0.71</c:v>
                </c:pt>
                <c:pt idx="11">
                  <c:v>0.69</c:v>
                </c:pt>
                <c:pt idx="12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FC4-4DE1-913E-12EF35FF3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573236392"/>
        <c:axId val="573239920"/>
      </c:barChart>
      <c:catAx>
        <c:axId val="57323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239920"/>
        <c:crosses val="autoZero"/>
        <c:auto val="1"/>
        <c:lblAlgn val="ctr"/>
        <c:lblOffset val="100"/>
        <c:noMultiLvlLbl val="0"/>
      </c:catAx>
      <c:valAx>
        <c:axId val="573239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323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63" y="-136698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99" y="3112937"/>
            <a:ext cx="12192001" cy="37450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1609" y="1905000"/>
            <a:ext cx="12192000" cy="464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Weather Emergency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Survey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endParaRPr lang="en-US" sz="3600" baseline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en-US" sz="4000" baseline="0" dirty="0">
                <a:solidFill>
                  <a:schemeClr val="bg1"/>
                </a:solidFill>
              </a:rPr>
              <a:t>Hurricane Dorian</a:t>
            </a:r>
            <a:endParaRPr lang="en-US" sz="3600" baseline="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8" y="262061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3565" y="2995983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46" t="2542"/>
          <a:stretch/>
        </p:blipFill>
        <p:spPr>
          <a:xfrm>
            <a:off x="1470614" y="3962400"/>
            <a:ext cx="4552194" cy="256513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40"/>
          <a:stretch/>
        </p:blipFill>
        <p:spPr>
          <a:xfrm>
            <a:off x="6183688" y="3962400"/>
            <a:ext cx="4631389" cy="257050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805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Callout 23"/>
          <p:cNvSpPr/>
          <p:nvPr/>
        </p:nvSpPr>
        <p:spPr>
          <a:xfrm>
            <a:off x="1826509" y="4898381"/>
            <a:ext cx="3044696" cy="760303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Callout 27"/>
          <p:cNvSpPr/>
          <p:nvPr/>
        </p:nvSpPr>
        <p:spPr>
          <a:xfrm>
            <a:off x="1078165" y="3115310"/>
            <a:ext cx="6701444" cy="1123382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590931"/>
          </a:xfrm>
        </p:spPr>
        <p:txBody>
          <a:bodyPr/>
          <a:lstStyle/>
          <a:p>
            <a:r>
              <a:rPr lang="en-US" sz="3600" dirty="0"/>
              <a:t>Why Local TV News Website/Apps?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5808" y="667131"/>
            <a:ext cx="1055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are your reasons for using local TV news websites/apps during this dangerous weather time?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114800" y="1250398"/>
            <a:ext cx="4596978" cy="1288314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8502748" y="3643018"/>
            <a:ext cx="3260011" cy="1288314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8153400" y="2109798"/>
            <a:ext cx="3609359" cy="1288314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341441" y="1258062"/>
            <a:ext cx="3410178" cy="1419503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27816" y="1554288"/>
            <a:ext cx="4144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they are constantly updating</a:t>
            </a:r>
          </a:p>
          <a:p>
            <a:pPr algn="ctr"/>
            <a:r>
              <a:rPr lang="en-US" dirty="0"/>
              <a:t> and giving me the latest information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51%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4776" y="4971893"/>
            <a:ext cx="2499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getting the alerts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42%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91905" y="3916614"/>
            <a:ext cx="2681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I can access it</a:t>
            </a:r>
          </a:p>
          <a:p>
            <a:pPr algn="ctr"/>
            <a:r>
              <a:rPr lang="en-US" dirty="0"/>
              <a:t> wherever I am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41%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5432" y="1437775"/>
            <a:ext cx="3018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trust the news from</a:t>
            </a:r>
          </a:p>
          <a:p>
            <a:pPr algn="ctr"/>
            <a:r>
              <a:rPr lang="en-US" dirty="0"/>
              <a:t> my local broadcast stations</a:t>
            </a:r>
          </a:p>
          <a:p>
            <a:pPr algn="ctr"/>
            <a:r>
              <a:rPr lang="en-US" dirty="0"/>
              <a:t>website/app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66%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68770" y="2394647"/>
            <a:ext cx="3378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I can get information</a:t>
            </a:r>
          </a:p>
          <a:p>
            <a:pPr algn="ctr"/>
            <a:r>
              <a:rPr lang="en-US" dirty="0"/>
              <a:t> I need on my timetable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52%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2487" y="3260891"/>
            <a:ext cx="6169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want to know the status of public services</a:t>
            </a:r>
          </a:p>
          <a:p>
            <a:pPr algn="ctr"/>
            <a:r>
              <a:rPr lang="en-US" dirty="0"/>
              <a:t>e.g. school closings, road conditions public transit, shelters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49%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Dynata</a:t>
            </a:r>
            <a:r>
              <a:rPr lang="en-US" dirty="0"/>
              <a:t> Hurricane Dorian Weather Survey. 9/3/19-9/6/19 Adults 18+. 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5199473" y="4751075"/>
            <a:ext cx="4180452" cy="1566464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80205" y="5038308"/>
            <a:ext cx="354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downloaded the app from my local broadcast TV station specifically for situations like this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38%</a:t>
            </a:r>
          </a:p>
        </p:txBody>
      </p:sp>
    </p:spTree>
    <p:extLst>
      <p:ext uri="{BB962C8B-B14F-4D97-AF65-F5344CB8AC3E}">
        <p14:creationId xmlns:p14="http://schemas.microsoft.com/office/powerpoint/2010/main" val="37832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76200"/>
            <a:ext cx="11352809" cy="646331"/>
          </a:xfrm>
        </p:spPr>
        <p:txBody>
          <a:bodyPr/>
          <a:lstStyle/>
          <a:p>
            <a:r>
              <a:rPr lang="en-US" dirty="0"/>
              <a:t>Hurricane Dorian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64" y="1027331"/>
            <a:ext cx="11543805" cy="58306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/>
              <a:t>News Sources: 84% of respondents used local TV news for information about Hurricane Dorian.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/>
              <a:t>Time Spent: At 3 hours and 24 minutes, respondents spent more time with local television than any other source, more than twice than the time spent with the 2</a:t>
            </a:r>
            <a:r>
              <a:rPr lang="en-US" sz="1800" baseline="30000" dirty="0"/>
              <a:t>nd</a:t>
            </a:r>
            <a:r>
              <a:rPr lang="en-US" sz="1800" dirty="0"/>
              <a:t> highest platform.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/>
              <a:t>Information Source for Hurricane preparation: 75% of respondents chose local TV for information when preparing to face severe weather.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/>
              <a:t>Trust: Local TV news assets were the most trusted source for coverage and information. 94% of respondents agreed that Local TV News was the most trusted, while local TV news websites and apps were the second most trusted source at 88%. Social media was the lowest at 57%.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/>
              <a:t>The top reason cited for watching local TV news was that respondents wanted information that pertained to their area.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/>
              <a:t>The top reason for using local TV news websites and apps was that they trust the news from their station’s website/app.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68069"/>
            <a:ext cx="11352809" cy="646331"/>
          </a:xfrm>
        </p:spPr>
        <p:txBody>
          <a:bodyPr/>
          <a:lstStyle/>
          <a:p>
            <a:r>
              <a:rPr lang="en-US" dirty="0"/>
              <a:t>Hurricane Dorian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4260" y="1068403"/>
            <a:ext cx="6377539" cy="521787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/>
              <a:t>On 9/1 Hurricane Dorian intensified to a </a:t>
            </a:r>
            <a:r>
              <a:rPr lang="en-US" sz="2000" b="1" dirty="0"/>
              <a:t>Category 5 storm</a:t>
            </a:r>
            <a:r>
              <a:rPr lang="en-US" sz="2000" dirty="0"/>
              <a:t>, the most powerful storm seen since the 2003-2005 period and was forecast to make landfall in the Northern Bahamas. </a:t>
            </a:r>
            <a:r>
              <a:rPr lang="en-US" sz="2000" dirty="0" smtClean="0"/>
              <a:t>Later </a:t>
            </a:r>
            <a:r>
              <a:rPr lang="en-US" sz="2000" dirty="0"/>
              <a:t>in the day, it made landfall on Elbow Cay, Bahamas with sustained winds of 185 mph.  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The direction Dorian would be taking and where and if it would make landfall in America shifted daily.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Ultimately it travelled parallel to the east coast of Florida, Georgia, coming close to South and North Carolina as a category 3 hurricane, with storm surge also effecting Virginia.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TVB through </a:t>
            </a:r>
            <a:r>
              <a:rPr lang="en-US" sz="2000" dirty="0" err="1"/>
              <a:t>Dynata</a:t>
            </a:r>
            <a:r>
              <a:rPr lang="en-US" sz="2000" dirty="0"/>
              <a:t> measured the media usage of the markets in the areas impacted in Georgia, South Carolina, North Carolina and Virginia.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2</a:t>
            </a:fld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282" y="1514937"/>
            <a:ext cx="4993018" cy="41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099" y="838200"/>
            <a:ext cx="11010901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861 interviews were collected via opt-in sample.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To qualify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Reside in the following DMAs: Savannah GA, Charleston SC, Myrtle Beach-Florence SC, Wilmington NC, Greenville-New Bern NC, Norfolk-Portsmouth-Newport News VA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Had seen or heard any information or coverage of the approaching severe weather on any media platform.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Had to be in their own home and have electricity at the time of the survey                                                             (6% of initial respondents were not included because of this reason).</a:t>
            </a:r>
          </a:p>
          <a:p>
            <a:pPr marL="969963" indent="-969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tx2"/>
                </a:solidFill>
              </a:rPr>
              <a:t>WHEN: </a:t>
            </a:r>
            <a:r>
              <a:rPr lang="en-US" sz="1800" dirty="0"/>
              <a:t>Interviews began Tuesday early evening on September 3</a:t>
            </a:r>
            <a:r>
              <a:rPr lang="en-US" sz="1800" baseline="30000" dirty="0"/>
              <a:t>rd</a:t>
            </a:r>
            <a:r>
              <a:rPr lang="en-US" sz="1800" dirty="0"/>
              <a:t>, 2019 and concluded Thursday September 5</a:t>
            </a:r>
            <a:r>
              <a:rPr lang="en-US" sz="1800" baseline="30000" dirty="0"/>
              <a:t>th  </a:t>
            </a:r>
            <a:r>
              <a:rPr lang="en-US" sz="1800" dirty="0"/>
              <a:t>at 2PM for Savannah and September 6th, 2019 (10AM for Charleston and Myrtle Beach, and noon for Wilmington, Greenville and Norfolk). </a:t>
            </a:r>
          </a:p>
          <a:p>
            <a:pPr marL="969963" indent="-969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tx2"/>
                </a:solidFill>
              </a:rPr>
              <a:t>WHAT: </a:t>
            </a:r>
            <a:r>
              <a:rPr lang="en-US" sz="1800" dirty="0"/>
              <a:t>A short online survey about respondents’ news media habits regarding the severe weather. Respondents were asked about their media usage the previous day, from </a:t>
            </a:r>
            <a:br>
              <a:rPr lang="en-US" sz="1800" dirty="0"/>
            </a:br>
            <a:r>
              <a:rPr lang="en-US" sz="1800" dirty="0"/>
              <a:t>5 a.m. to 1 a.m.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Please note that to avoid any confusion between broadcast and cable, broadcast stations were delineated by call letters and channel numbers, with separate questions for cable networks/channels.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1800" dirty="0"/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3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Dynata Weather Survey. 9/3-9/6/19 Adults 18+. </a:t>
            </a:r>
          </a:p>
        </p:txBody>
      </p:sp>
    </p:spTree>
    <p:extLst>
      <p:ext uri="{BB962C8B-B14F-4D97-AF65-F5344CB8AC3E}">
        <p14:creationId xmlns:p14="http://schemas.microsoft.com/office/powerpoint/2010/main" val="395916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68069"/>
            <a:ext cx="11352809" cy="646331"/>
          </a:xfrm>
        </p:spPr>
        <p:txBody>
          <a:bodyPr/>
          <a:lstStyle/>
          <a:p>
            <a:r>
              <a:rPr lang="en-US" dirty="0"/>
              <a:t>TVB and </a:t>
            </a:r>
            <a:r>
              <a:rPr lang="en-US" dirty="0" err="1"/>
              <a:t>Dynata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11162804" cy="29312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2800" dirty="0"/>
              <a:t>The results of this survey mirror the findings of previous severe weather-related surveys, including Hurricanes Harvey &amp; Irma, as well as the Boston Bomb Cyclone.</a:t>
            </a:r>
          </a:p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2800" dirty="0" smtClean="0"/>
              <a:t>The </a:t>
            </a:r>
            <a:r>
              <a:rPr lang="en-US" sz="2800" dirty="0"/>
              <a:t>main information source for residents in a time of crisis – and the most trusted – is their local broadcast television station assets.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125" t="2221" r="8125" b="1112"/>
          <a:stretch/>
        </p:blipFill>
        <p:spPr>
          <a:xfrm>
            <a:off x="3959100" y="3930821"/>
            <a:ext cx="4273798" cy="27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0114"/>
            <a:ext cx="11885219" cy="590931"/>
          </a:xfrm>
        </p:spPr>
        <p:txBody>
          <a:bodyPr/>
          <a:lstStyle/>
          <a:p>
            <a:r>
              <a:rPr lang="en-US" sz="3600" dirty="0"/>
              <a:t>Local TV News Tops for Hurricane Dorian Information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573377"/>
              </p:ext>
            </p:extLst>
          </p:nvPr>
        </p:nvGraphicFramePr>
        <p:xfrm>
          <a:off x="358815" y="762000"/>
          <a:ext cx="11755004" cy="588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0609" y="1030069"/>
            <a:ext cx="960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Which of these sources did you watch, listen to or go to for information about the approaching severe weather conditions?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Dynata</a:t>
            </a:r>
            <a:r>
              <a:rPr lang="en-US" dirty="0"/>
              <a:t> Hurricane Dorian Weather Survey. 9/3/19-9/6/19 Adults 18+. </a:t>
            </a:r>
          </a:p>
        </p:txBody>
      </p:sp>
    </p:spTree>
    <p:extLst>
      <p:ext uri="{BB962C8B-B14F-4D97-AF65-F5344CB8AC3E}">
        <p14:creationId xmlns:p14="http://schemas.microsoft.com/office/powerpoint/2010/main" val="30464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089529"/>
          </a:xfrm>
        </p:spPr>
        <p:txBody>
          <a:bodyPr/>
          <a:lstStyle/>
          <a:p>
            <a:r>
              <a:rPr lang="en-US" sz="3600" dirty="0"/>
              <a:t>Adults 18+ Spent Most Time with</a:t>
            </a:r>
            <a:br>
              <a:rPr lang="en-US" sz="3600" dirty="0"/>
            </a:br>
            <a:r>
              <a:rPr lang="en-US" sz="3600" dirty="0"/>
              <a:t>Local TV News For Hurricane </a:t>
            </a:r>
            <a:r>
              <a:rPr lang="en-US" sz="3600"/>
              <a:t>Dorian Coverage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56450498"/>
              </p:ext>
            </p:extLst>
          </p:nvPr>
        </p:nvGraphicFramePr>
        <p:xfrm>
          <a:off x="609600" y="1162070"/>
          <a:ext cx="10972800" cy="521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Dynata</a:t>
            </a:r>
            <a:r>
              <a:rPr lang="en-US" dirty="0"/>
              <a:t> Hurricane Dorian Weather Survey. 9/3/19-9/6/19 Adults 18+. Time Spent between 5 a.m. and </a:t>
            </a:r>
            <a:r>
              <a:rPr lang="en-US"/>
              <a:t>1 a.m.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1089529"/>
          </a:xfrm>
        </p:spPr>
        <p:txBody>
          <a:bodyPr/>
          <a:lstStyle/>
          <a:p>
            <a:r>
              <a:rPr lang="en-US" sz="3600" dirty="0"/>
              <a:t>Local TV Station News Tops For</a:t>
            </a:r>
            <a:br>
              <a:rPr lang="en-US" sz="3600" dirty="0"/>
            </a:br>
            <a:r>
              <a:rPr lang="en-US" sz="3600" dirty="0"/>
              <a:t>Severe Weather Preparation Information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572869"/>
              </p:ext>
            </p:extLst>
          </p:nvPr>
        </p:nvGraphicFramePr>
        <p:xfrm>
          <a:off x="419099" y="1066800"/>
          <a:ext cx="11544301" cy="557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9570" y="1165729"/>
            <a:ext cx="9427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When facing severe weather approaching your city/town/region, which source </a:t>
            </a:r>
            <a:br>
              <a:rPr lang="en-US" dirty="0"/>
            </a:br>
            <a:r>
              <a:rPr lang="en-US" dirty="0"/>
              <a:t>do you feel gives you the best information on how to prepare </a:t>
            </a:r>
            <a:br>
              <a:rPr lang="en-US" dirty="0"/>
            </a:br>
            <a:r>
              <a:rPr lang="en-US" dirty="0"/>
              <a:t>(e.g. emergency procedures, traffic information, closures)?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Dynata</a:t>
            </a:r>
            <a:r>
              <a:rPr lang="en-US" dirty="0"/>
              <a:t> Hurricane Dorian Weather Survey. 9/3/19-9/6/19 Adults 18+. </a:t>
            </a:r>
          </a:p>
        </p:txBody>
      </p:sp>
    </p:spTree>
    <p:extLst>
      <p:ext uri="{BB962C8B-B14F-4D97-AF65-F5344CB8AC3E}">
        <p14:creationId xmlns:p14="http://schemas.microsoft.com/office/powerpoint/2010/main" val="8742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590931"/>
          </a:xfrm>
        </p:spPr>
        <p:txBody>
          <a:bodyPr/>
          <a:lstStyle/>
          <a:p>
            <a:r>
              <a:rPr lang="en-US" sz="3600" dirty="0"/>
              <a:t>Local TV News Assets: #1 For Trust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505297"/>
              </p:ext>
            </p:extLst>
          </p:nvPr>
        </p:nvGraphicFramePr>
        <p:xfrm>
          <a:off x="456209" y="1600201"/>
          <a:ext cx="11430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0058" y="914400"/>
            <a:ext cx="10782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For each source, please indicate the extent to which you agree or disagree with the following statement: I trust the news that I see/hear on this media source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Top 2 Boxes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Dynata</a:t>
            </a:r>
            <a:r>
              <a:rPr lang="en-US" dirty="0"/>
              <a:t> Hurricane Dorian Weather Survey. 9/3/19-9/6/19 Adults 18+. Top 2 boxes = Agree Strongly and Agree Somewhat </a:t>
            </a:r>
          </a:p>
        </p:txBody>
      </p:sp>
    </p:spTree>
    <p:extLst>
      <p:ext uri="{BB962C8B-B14F-4D97-AF65-F5344CB8AC3E}">
        <p14:creationId xmlns:p14="http://schemas.microsoft.com/office/powerpoint/2010/main" val="3918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85219" cy="590931"/>
          </a:xfrm>
        </p:spPr>
        <p:txBody>
          <a:bodyPr/>
          <a:lstStyle/>
          <a:p>
            <a:r>
              <a:rPr lang="en-US" sz="3600" dirty="0"/>
              <a:t>Why Local TV?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668096"/>
            <a:ext cx="1055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are your reasons for watching local TV news during this dangerous weather time?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016838" y="1236486"/>
            <a:ext cx="3240962" cy="1294576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7500183" y="4961302"/>
            <a:ext cx="3396417" cy="1219369"/>
          </a:xfrm>
          <a:prstGeom prst="wedgeEllipseCallou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419099" y="4800600"/>
            <a:ext cx="6701444" cy="1355043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to know the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7696200" y="1278153"/>
            <a:ext cx="2928932" cy="1197129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1524000" y="2815283"/>
            <a:ext cx="5218427" cy="1482488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27675" y="1446236"/>
            <a:ext cx="3019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want information that</a:t>
            </a:r>
          </a:p>
          <a:p>
            <a:pPr algn="ctr"/>
            <a:r>
              <a:rPr lang="en-US" dirty="0"/>
              <a:t>pertains to the area I live in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75%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467600" y="3124200"/>
            <a:ext cx="4315217" cy="12440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90548" y="3318033"/>
            <a:ext cx="4135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like that they are constantly</a:t>
            </a:r>
          </a:p>
          <a:p>
            <a:pPr algn="ctr"/>
            <a:r>
              <a:rPr lang="en-US" dirty="0"/>
              <a:t> updating and giving latest information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46%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0427" y="3143071"/>
            <a:ext cx="4542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feel my local broadcast station is looking </a:t>
            </a:r>
            <a:br>
              <a:rPr lang="en-US" dirty="0"/>
            </a:br>
            <a:r>
              <a:rPr lang="en-US" dirty="0"/>
              <a:t>out for what I need to know and</a:t>
            </a:r>
          </a:p>
          <a:p>
            <a:pPr algn="ctr"/>
            <a:r>
              <a:rPr lang="en-US" dirty="0"/>
              <a:t> will keep me safe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51%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842" y="5016456"/>
            <a:ext cx="6169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want to know the status of public services</a:t>
            </a:r>
          </a:p>
          <a:p>
            <a:pPr algn="ctr"/>
            <a:r>
              <a:rPr lang="en-US" dirty="0"/>
              <a:t>e.g. school closings, road conditions public transit, shelters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46%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93141" y="1452516"/>
            <a:ext cx="2397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 trust the news</a:t>
            </a:r>
          </a:p>
          <a:p>
            <a:pPr algn="ctr"/>
            <a:r>
              <a:rPr lang="en-US" dirty="0"/>
              <a:t> from my local station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70%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9761" y="5109321"/>
            <a:ext cx="2777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like that </a:t>
            </a:r>
            <a:r>
              <a:rPr lang="en-US" dirty="0" smtClean="0"/>
              <a:t>they visually </a:t>
            </a:r>
            <a:r>
              <a:rPr lang="en-US" dirty="0"/>
              <a:t>show areas affected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39%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Dynata</a:t>
            </a:r>
            <a:r>
              <a:rPr lang="en-US" dirty="0"/>
              <a:t> Hurricane Dorian Weather Survey. 9/3/19-9/6/19 Adults 18+. </a:t>
            </a:r>
          </a:p>
        </p:txBody>
      </p:sp>
    </p:spTree>
    <p:extLst>
      <p:ext uri="{BB962C8B-B14F-4D97-AF65-F5344CB8AC3E}">
        <p14:creationId xmlns:p14="http://schemas.microsoft.com/office/powerpoint/2010/main" val="23414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6043</TotalTime>
  <Words>980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Office Theme</vt:lpstr>
      <vt:lpstr>PowerPoint Presentation</vt:lpstr>
      <vt:lpstr>Hurricane Dorian </vt:lpstr>
      <vt:lpstr>Research Overview: Methodology</vt:lpstr>
      <vt:lpstr>TVB and Dynata</vt:lpstr>
      <vt:lpstr>Local TV News Tops for Hurricane Dorian Information</vt:lpstr>
      <vt:lpstr>Adults 18+ Spent Most Time with Local TV News For Hurricane Dorian Coverage</vt:lpstr>
      <vt:lpstr>Local TV Station News Tops For Severe Weather Preparation Information</vt:lpstr>
      <vt:lpstr>Local TV News Assets: #1 For Trust</vt:lpstr>
      <vt:lpstr>Why Local TV?</vt:lpstr>
      <vt:lpstr>Why Local TV News Website/Apps?</vt:lpstr>
      <vt:lpstr>Hurricane Dorian Key Points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clairew</cp:lastModifiedBy>
  <cp:revision>772</cp:revision>
  <cp:lastPrinted>2018-01-08T18:50:51Z</cp:lastPrinted>
  <dcterms:created xsi:type="dcterms:W3CDTF">2017-03-08T14:37:33Z</dcterms:created>
  <dcterms:modified xsi:type="dcterms:W3CDTF">2019-09-09T15:17:33Z</dcterms:modified>
</cp:coreProperties>
</file>