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308" r:id="rId3"/>
    <p:sldId id="306" r:id="rId4"/>
    <p:sldId id="294" r:id="rId5"/>
    <p:sldId id="309" r:id="rId6"/>
    <p:sldId id="303" r:id="rId7"/>
    <p:sldId id="310" r:id="rId8"/>
    <p:sldId id="298" r:id="rId9"/>
    <p:sldId id="317" r:id="rId10"/>
    <p:sldId id="299" r:id="rId11"/>
    <p:sldId id="319" r:id="rId12"/>
    <p:sldId id="320" r:id="rId13"/>
    <p:sldId id="321" r:id="rId14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504" userDrawn="1">
          <p15:clr>
            <a:srgbClr val="A4A3A4"/>
          </p15:clr>
        </p15:guide>
        <p15:guide id="5" orient="horz" pos="3984" userDrawn="1">
          <p15:clr>
            <a:srgbClr val="A4A3A4"/>
          </p15:clr>
        </p15:guide>
        <p15:guide id="6" pos="3504" userDrawn="1">
          <p15:clr>
            <a:srgbClr val="A4A3A4"/>
          </p15:clr>
        </p15:guide>
        <p15:guide id="7" pos="4176" userDrawn="1">
          <p15:clr>
            <a:srgbClr val="A4A3A4"/>
          </p15:clr>
        </p15:guide>
        <p15:guide id="10" pos="7296" userDrawn="1">
          <p15:clr>
            <a:srgbClr val="A4A3A4"/>
          </p15:clr>
        </p15:guide>
        <p15:guide id="11" orient="horz" pos="1104" userDrawn="1">
          <p15:clr>
            <a:srgbClr val="A4A3A4"/>
          </p15:clr>
        </p15:guide>
        <p15:guide id="12" orient="horz" pos="480" userDrawn="1">
          <p15:clr>
            <a:srgbClr val="A4A3A4"/>
          </p15:clr>
        </p15:guide>
        <p15:guide id="13" orient="horz" pos="3264" userDrawn="1">
          <p15:clr>
            <a:srgbClr val="A4A3A4"/>
          </p15:clr>
        </p15:guide>
        <p15:guide id="14" orient="horz" pos="3744" userDrawn="1">
          <p15:clr>
            <a:srgbClr val="A4A3A4"/>
          </p15:clr>
        </p15:guide>
        <p15:guide id="15" pos="384" userDrawn="1">
          <p15:clr>
            <a:srgbClr val="A4A3A4"/>
          </p15:clr>
        </p15:guide>
        <p15:guide id="16" orient="horz" pos="912" userDrawn="1">
          <p15:clr>
            <a:srgbClr val="A4A3A4"/>
          </p15:clr>
        </p15:guide>
        <p15:guide id="17" orient="horz" pos="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99FF"/>
    <a:srgbClr val="C47E00"/>
    <a:srgbClr val="CC00CC"/>
    <a:srgbClr val="7355FF"/>
    <a:srgbClr val="4DFAFA"/>
    <a:srgbClr val="E63F09"/>
    <a:srgbClr val="000086"/>
    <a:srgbClr val="0000FF"/>
    <a:srgbClr val="FF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1" autoAdjust="0"/>
    <p:restoredTop sz="94660"/>
  </p:normalViewPr>
  <p:slideViewPr>
    <p:cSldViewPr showGuides="1">
      <p:cViewPr varScale="1">
        <p:scale>
          <a:sx n="70" d="100"/>
          <a:sy n="70" d="100"/>
        </p:scale>
        <p:origin x="595" y="43"/>
      </p:cViewPr>
      <p:guideLst>
        <p:guide orient="horz" pos="2160"/>
        <p:guide pos="3840"/>
        <p:guide orient="horz" pos="3504"/>
        <p:guide orient="horz" pos="3984"/>
        <p:guide pos="3504"/>
        <p:guide pos="4176"/>
        <p:guide pos="7296"/>
        <p:guide orient="horz" pos="1104"/>
        <p:guide orient="horz" pos="480"/>
        <p:guide orient="horz" pos="3264"/>
        <p:guide orient="horz" pos="3744"/>
        <p:guide pos="384"/>
        <p:guide orient="horz" pos="912"/>
        <p:guide orient="horz" pos="67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77684390574775E-2"/>
          <c:y val="1.3878976963214072E-2"/>
          <c:w val="0.92270282320479169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TV News Program</c:v>
                </c:pt>
                <c:pt idx="1">
                  <c:v>National TV News Program</c:v>
                </c:pt>
                <c:pt idx="2">
                  <c:v>Social Media</c:v>
                </c:pt>
                <c:pt idx="3">
                  <c:v>Radio</c:v>
                </c:pt>
                <c:pt idx="4">
                  <c:v>Cable News Network</c:v>
                </c:pt>
                <c:pt idx="5">
                  <c:v>Local TV Station's Website</c:v>
                </c:pt>
                <c:pt idx="6">
                  <c:v>Newspapers</c:v>
                </c:pt>
                <c:pt idx="7">
                  <c:v>Cable News Channel's Website</c:v>
                </c:pt>
                <c:pt idx="8">
                  <c:v>Digital Version of a Newspaper Website</c:v>
                </c:pt>
                <c:pt idx="9">
                  <c:v>All Other Internet Use on the Computer</c:v>
                </c:pt>
                <c:pt idx="10">
                  <c:v>Broadcast TV Network's Website</c:v>
                </c:pt>
                <c:pt idx="11">
                  <c:v>Online News Aggregator or Blog Website</c:v>
                </c:pt>
                <c:pt idx="12">
                  <c:v>Radio Website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0.84899999999999998</c:v>
                </c:pt>
                <c:pt idx="1">
                  <c:v>0.50700000000000001</c:v>
                </c:pt>
                <c:pt idx="2">
                  <c:v>0.47099999999999997</c:v>
                </c:pt>
                <c:pt idx="3">
                  <c:v>0.40200000000000002</c:v>
                </c:pt>
                <c:pt idx="4">
                  <c:v>0.39700000000000002</c:v>
                </c:pt>
                <c:pt idx="5">
                  <c:v>0.377</c:v>
                </c:pt>
                <c:pt idx="6">
                  <c:v>0.31</c:v>
                </c:pt>
                <c:pt idx="7">
                  <c:v>0.23</c:v>
                </c:pt>
                <c:pt idx="8">
                  <c:v>0.19600000000000001</c:v>
                </c:pt>
                <c:pt idx="9">
                  <c:v>0.184</c:v>
                </c:pt>
                <c:pt idx="10">
                  <c:v>0.18099999999999999</c:v>
                </c:pt>
                <c:pt idx="11">
                  <c:v>0.113</c:v>
                </c:pt>
                <c:pt idx="12">
                  <c:v>6.8000000000000005E-2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181257208"/>
        <c:axId val="181258776"/>
      </c:barChart>
      <c:catAx>
        <c:axId val="181257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258776"/>
        <c:crosses val="autoZero"/>
        <c:auto val="1"/>
        <c:lblAlgn val="ctr"/>
        <c:lblOffset val="100"/>
        <c:noMultiLvlLbl val="0"/>
      </c:catAx>
      <c:valAx>
        <c:axId val="1812587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257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77684390574775E-2"/>
          <c:y val="1.3878976963214072E-2"/>
          <c:w val="0.92270282320479169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TV News Program</c:v>
                </c:pt>
                <c:pt idx="1">
                  <c:v>Social Media</c:v>
                </c:pt>
                <c:pt idx="2">
                  <c:v>Radio</c:v>
                </c:pt>
                <c:pt idx="3">
                  <c:v>National TV News Program</c:v>
                </c:pt>
                <c:pt idx="4">
                  <c:v>Local TV Station's Website</c:v>
                </c:pt>
                <c:pt idx="5">
                  <c:v>Cable News Network</c:v>
                </c:pt>
                <c:pt idx="6">
                  <c:v>Newspapers</c:v>
                </c:pt>
                <c:pt idx="7">
                  <c:v>Cable News Channel's Website</c:v>
                </c:pt>
                <c:pt idx="8">
                  <c:v>Digital Version of a Newspaper Website</c:v>
                </c:pt>
                <c:pt idx="9">
                  <c:v>Broadcast TV Network's Website</c:v>
                </c:pt>
                <c:pt idx="10">
                  <c:v>Online News Aggregator or Blog Website</c:v>
                </c:pt>
                <c:pt idx="11">
                  <c:v>All Other Internet Use on the Computer</c:v>
                </c:pt>
                <c:pt idx="12">
                  <c:v>Radio Website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0.86199999999999999</c:v>
                </c:pt>
                <c:pt idx="1">
                  <c:v>0.68</c:v>
                </c:pt>
                <c:pt idx="2">
                  <c:v>0.57599999999999996</c:v>
                </c:pt>
                <c:pt idx="3">
                  <c:v>0.54200000000000004</c:v>
                </c:pt>
                <c:pt idx="4">
                  <c:v>0.50700000000000001</c:v>
                </c:pt>
                <c:pt idx="5">
                  <c:v>0.36399999999999999</c:v>
                </c:pt>
                <c:pt idx="6">
                  <c:v>0.32500000000000001</c:v>
                </c:pt>
                <c:pt idx="7">
                  <c:v>0.28599999999999998</c:v>
                </c:pt>
                <c:pt idx="8">
                  <c:v>0.22700000000000001</c:v>
                </c:pt>
                <c:pt idx="9">
                  <c:v>0.20200000000000001</c:v>
                </c:pt>
                <c:pt idx="10">
                  <c:v>0.153</c:v>
                </c:pt>
                <c:pt idx="11">
                  <c:v>0.113</c:v>
                </c:pt>
                <c:pt idx="12">
                  <c:v>0.10299999999999999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183565936"/>
        <c:axId val="183562408"/>
      </c:barChart>
      <c:catAx>
        <c:axId val="18356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562408"/>
        <c:crosses val="autoZero"/>
        <c:auto val="1"/>
        <c:lblAlgn val="ctr"/>
        <c:lblOffset val="100"/>
        <c:noMultiLvlLbl val="0"/>
      </c:catAx>
      <c:valAx>
        <c:axId val="183562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356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Daily Time Spent Yesterday A18+</a:t>
            </a:r>
            <a:endParaRPr lang="en-US" sz="1400" dirty="0" smtClean="0">
              <a:effectLst/>
            </a:endParaRPr>
          </a:p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(In </a:t>
            </a:r>
            <a:r>
              <a:rPr lang="en-US" sz="1400" b="1" i="0" baseline="0" dirty="0" err="1" smtClean="0">
                <a:effectLst/>
              </a:rPr>
              <a:t>Hours:Minutes</a:t>
            </a:r>
            <a:r>
              <a:rPr lang="en-US" sz="1400" b="1" i="0" baseline="0" dirty="0" smtClean="0">
                <a:effectLst/>
              </a:rPr>
              <a:t>)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5902340332458443"/>
          <c:y val="5.742844054554069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592519685039373"/>
          <c:y val="0.17495856540963717"/>
          <c:w val="0.67374972659667554"/>
          <c:h val="0.813541001075431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invertIfNegative val="0"/>
            <c:bubble3D val="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9"/>
            <c:invertIfNegative val="0"/>
            <c:bubble3D val="0"/>
            <c:spPr>
              <a:solidFill>
                <a:srgbClr val="FF730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0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1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3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Local TV News</c:v>
                </c:pt>
                <c:pt idx="1">
                  <c:v>National TV News</c:v>
                </c:pt>
                <c:pt idx="2">
                  <c:v>Cable TV News</c:v>
                </c:pt>
                <c:pt idx="3">
                  <c:v>Social Media</c:v>
                </c:pt>
                <c:pt idx="4">
                  <c:v>Radio Broadcast</c:v>
                </c:pt>
                <c:pt idx="5">
                  <c:v>Internet Radio Broadcast</c:v>
                </c:pt>
                <c:pt idx="6">
                  <c:v>Local TV News Website/App</c:v>
                </c:pt>
                <c:pt idx="7">
                  <c:v>Newspaper</c:v>
                </c:pt>
                <c:pt idx="8">
                  <c:v>Cable News Website/App</c:v>
                </c:pt>
                <c:pt idx="9">
                  <c:v>National TV News Website/App</c:v>
                </c:pt>
                <c:pt idx="10">
                  <c:v>Other Internet</c:v>
                </c:pt>
                <c:pt idx="11">
                  <c:v>Newspaper Website/App</c:v>
                </c:pt>
                <c:pt idx="12">
                  <c:v>Blog Website</c:v>
                </c:pt>
                <c:pt idx="13">
                  <c:v>Radio Website/App</c:v>
                </c:pt>
              </c:strCache>
            </c:strRef>
          </c:cat>
          <c:val>
            <c:numRef>
              <c:f>Sheet1!$B$2:$B$15</c:f>
              <c:numCache>
                <c:formatCode>h:mm;@</c:formatCode>
                <c:ptCount val="14"/>
                <c:pt idx="0">
                  <c:v>0.21458333333333335</c:v>
                </c:pt>
                <c:pt idx="1">
                  <c:v>8.1944444444444445E-2</c:v>
                </c:pt>
                <c:pt idx="2">
                  <c:v>7.2222222222222229E-2</c:v>
                </c:pt>
                <c:pt idx="3">
                  <c:v>5.5555555555555552E-2</c:v>
                </c:pt>
                <c:pt idx="4">
                  <c:v>4.4444444444444446E-2</c:v>
                </c:pt>
                <c:pt idx="5">
                  <c:v>4.0972222222222222E-2</c:v>
                </c:pt>
                <c:pt idx="6">
                  <c:v>2.9166666666666664E-2</c:v>
                </c:pt>
                <c:pt idx="7">
                  <c:v>2.4999999999999998E-2</c:v>
                </c:pt>
                <c:pt idx="8">
                  <c:v>1.8055555555555557E-2</c:v>
                </c:pt>
                <c:pt idx="9">
                  <c:v>1.3194444444444444E-2</c:v>
                </c:pt>
                <c:pt idx="10">
                  <c:v>1.2499999999999999E-2</c:v>
                </c:pt>
                <c:pt idx="11">
                  <c:v>1.1805555555555555E-2</c:v>
                </c:pt>
                <c:pt idx="12">
                  <c:v>5.5555555555555558E-3</c:v>
                </c:pt>
                <c:pt idx="13">
                  <c:v>4.8611111111111112E-3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83563584"/>
        <c:axId val="183563976"/>
      </c:barChart>
      <c:catAx>
        <c:axId val="183563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563976"/>
        <c:crosses val="autoZero"/>
        <c:auto val="1"/>
        <c:lblAlgn val="ctr"/>
        <c:lblOffset val="100"/>
        <c:noMultiLvlLbl val="0"/>
      </c:catAx>
      <c:valAx>
        <c:axId val="183563976"/>
        <c:scaling>
          <c:orientation val="minMax"/>
        </c:scaling>
        <c:delete val="1"/>
        <c:axPos val="t"/>
        <c:numFmt formatCode="h:mm;@" sourceLinked="1"/>
        <c:majorTickMark val="none"/>
        <c:minorTickMark val="none"/>
        <c:tickLblPos val="none"/>
        <c:crossAx val="18356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Daily Time Spent Yesterday Hispanic A18+</a:t>
            </a:r>
            <a:endParaRPr lang="en-US" sz="1400" dirty="0" smtClean="0">
              <a:effectLst/>
            </a:endParaRPr>
          </a:p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(In </a:t>
            </a:r>
            <a:r>
              <a:rPr lang="en-US" sz="1400" b="1" i="0" baseline="0" dirty="0" err="1" smtClean="0">
                <a:effectLst/>
              </a:rPr>
              <a:t>Hours:Minutes</a:t>
            </a:r>
            <a:r>
              <a:rPr lang="en-US" sz="1400" b="1" i="0" baseline="0" dirty="0" smtClean="0">
                <a:effectLst/>
              </a:rPr>
              <a:t>)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5902340332458443"/>
          <c:y val="5.742844054554069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592519685039373"/>
          <c:y val="0.17495856540963717"/>
          <c:w val="0.67374972659667554"/>
          <c:h val="0.813541001075431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9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0"/>
            <c:invertIfNegative val="0"/>
            <c:bubble3D val="0"/>
            <c:spPr>
              <a:solidFill>
                <a:srgbClr val="FF730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2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3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Local TV News</c:v>
                </c:pt>
                <c:pt idx="1">
                  <c:v>National TV News</c:v>
                </c:pt>
                <c:pt idx="2">
                  <c:v>Social Media</c:v>
                </c:pt>
                <c:pt idx="3">
                  <c:v>Radio Broadcast</c:v>
                </c:pt>
                <c:pt idx="4">
                  <c:v>Internet Radio Broadcast</c:v>
                </c:pt>
                <c:pt idx="5">
                  <c:v>Cable TV News</c:v>
                </c:pt>
                <c:pt idx="6">
                  <c:v>Newspaper</c:v>
                </c:pt>
                <c:pt idx="7">
                  <c:v>Local TV News Website/App</c:v>
                </c:pt>
                <c:pt idx="8">
                  <c:v>Cable News Website/App</c:v>
                </c:pt>
                <c:pt idx="9">
                  <c:v>Newspaper Website/App</c:v>
                </c:pt>
                <c:pt idx="10">
                  <c:v>National TV News Website/App</c:v>
                </c:pt>
                <c:pt idx="11">
                  <c:v>Blog Website</c:v>
                </c:pt>
                <c:pt idx="12">
                  <c:v>Other Internet</c:v>
                </c:pt>
                <c:pt idx="13">
                  <c:v>Radio Website/App</c:v>
                </c:pt>
              </c:strCache>
            </c:strRef>
          </c:cat>
          <c:val>
            <c:numRef>
              <c:f>Sheet1!$B$2:$B$15</c:f>
              <c:numCache>
                <c:formatCode>h:mm;@</c:formatCode>
                <c:ptCount val="14"/>
                <c:pt idx="0">
                  <c:v>0.24583333333333335</c:v>
                </c:pt>
                <c:pt idx="1">
                  <c:v>0.10277777777777779</c:v>
                </c:pt>
                <c:pt idx="2">
                  <c:v>8.819444444444445E-2</c:v>
                </c:pt>
                <c:pt idx="3">
                  <c:v>8.1250000000000003E-2</c:v>
                </c:pt>
                <c:pt idx="4">
                  <c:v>7.9861111111111105E-2</c:v>
                </c:pt>
                <c:pt idx="5">
                  <c:v>7.2222222222222229E-2</c:v>
                </c:pt>
                <c:pt idx="6">
                  <c:v>4.7222222222222221E-2</c:v>
                </c:pt>
                <c:pt idx="7">
                  <c:v>4.2361111111111106E-2</c:v>
                </c:pt>
                <c:pt idx="8">
                  <c:v>2.1527777777777781E-2</c:v>
                </c:pt>
                <c:pt idx="9">
                  <c:v>1.5972222222222224E-2</c:v>
                </c:pt>
                <c:pt idx="10">
                  <c:v>1.5277777777777777E-2</c:v>
                </c:pt>
                <c:pt idx="11">
                  <c:v>9.7222222222222224E-3</c:v>
                </c:pt>
                <c:pt idx="12">
                  <c:v>9.0277777777777787E-3</c:v>
                </c:pt>
                <c:pt idx="13">
                  <c:v>9.0277777777777787E-3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83559272"/>
        <c:axId val="183560840"/>
      </c:barChart>
      <c:catAx>
        <c:axId val="183559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560840"/>
        <c:crosses val="autoZero"/>
        <c:auto val="1"/>
        <c:lblAlgn val="ctr"/>
        <c:lblOffset val="100"/>
        <c:noMultiLvlLbl val="0"/>
      </c:catAx>
      <c:valAx>
        <c:axId val="183560840"/>
        <c:scaling>
          <c:orientation val="minMax"/>
        </c:scaling>
        <c:delete val="1"/>
        <c:axPos val="t"/>
        <c:numFmt formatCode="h:mm;@" sourceLinked="1"/>
        <c:majorTickMark val="none"/>
        <c:minorTickMark val="none"/>
        <c:tickLblPos val="none"/>
        <c:crossAx val="183559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7886175917481352E-2"/>
          <c:w val="1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7F7F7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Broadcast Television Station News</c:v>
                </c:pt>
                <c:pt idx="1">
                  <c:v>Cable News Channels</c:v>
                </c:pt>
                <c:pt idx="2">
                  <c:v>Broadcast Network National News Telecasts</c:v>
                </c:pt>
                <c:pt idx="3">
                  <c:v>Social Media</c:v>
                </c:pt>
                <c:pt idx="4">
                  <c:v>Websites or Apps of Local TV News</c:v>
                </c:pt>
                <c:pt idx="5">
                  <c:v>Radio Stations</c:v>
                </c:pt>
                <c:pt idx="6">
                  <c:v>Local Newspapers</c:v>
                </c:pt>
                <c:pt idx="7">
                  <c:v>All Other Internet News</c:v>
                </c:pt>
                <c:pt idx="8">
                  <c:v>Websites or Apps of Cable TV News</c:v>
                </c:pt>
                <c:pt idx="9">
                  <c:v>Websites or Apps of National or Local Newspapers</c:v>
                </c:pt>
                <c:pt idx="10">
                  <c:v>Websites or Apps of National Broadcast TV News</c:v>
                </c:pt>
                <c:pt idx="11">
                  <c:v>National Newspapers</c:v>
                </c:pt>
                <c:pt idx="12">
                  <c:v>Websites or Apps of Radio Stations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0.55400000000000005</c:v>
                </c:pt>
                <c:pt idx="1">
                  <c:v>0.439</c:v>
                </c:pt>
                <c:pt idx="2">
                  <c:v>0.224</c:v>
                </c:pt>
                <c:pt idx="3">
                  <c:v>0.214</c:v>
                </c:pt>
                <c:pt idx="4">
                  <c:v>0.17399999999999999</c:v>
                </c:pt>
                <c:pt idx="5">
                  <c:v>0.16600000000000001</c:v>
                </c:pt>
                <c:pt idx="6">
                  <c:v>0.127</c:v>
                </c:pt>
                <c:pt idx="7">
                  <c:v>0.122</c:v>
                </c:pt>
                <c:pt idx="8">
                  <c:v>0.11700000000000001</c:v>
                </c:pt>
                <c:pt idx="9">
                  <c:v>0.112</c:v>
                </c:pt>
                <c:pt idx="10">
                  <c:v>0.10299999999999999</c:v>
                </c:pt>
                <c:pt idx="11">
                  <c:v>8.5999999999999993E-2</c:v>
                </c:pt>
                <c:pt idx="1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182391232"/>
        <c:axId val="182390056"/>
      </c:barChart>
      <c:catAx>
        <c:axId val="1823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90056"/>
        <c:crosses val="autoZero"/>
        <c:auto val="1"/>
        <c:lblAlgn val="ctr"/>
        <c:lblOffset val="100"/>
        <c:noMultiLvlLbl val="0"/>
      </c:catAx>
      <c:valAx>
        <c:axId val="1823900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239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Local TV News Program</a:t>
            </a:r>
          </a:p>
          <a:p>
            <a:pPr>
              <a:defRPr/>
            </a:pPr>
            <a:r>
              <a:rPr lang="en-US" sz="2400" dirty="0" smtClean="0"/>
              <a:t>Audience Composition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3798067459115688"/>
                  <c:y val="-0.184840909676292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CD6D373-20C1-4CF8-91A9-9331840ECF88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2800"/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A1B83C8B-D657-4879-B057-D60510B7D9C0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2800"/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83653846153844"/>
                      <c:h val="0.3543713437163609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8AFD828-DD69-45AA-ADD9-FF25C24D2BFB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F4ADC66F-04ED-4883-A2D8-EE2773DF9FAA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A18-54</c:v>
                </c:pt>
                <c:pt idx="1">
                  <c:v>A55+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0.64600000000000002</c:v>
                </c:pt>
                <c:pt idx="1">
                  <c:v>0.35399999999999998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Cable News Network</a:t>
            </a:r>
          </a:p>
          <a:p>
            <a:pPr>
              <a:defRPr/>
            </a:pPr>
            <a:r>
              <a:rPr lang="en-US" sz="2400" dirty="0" smtClean="0"/>
              <a:t>Audience Composition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2355759766807995"/>
                  <c:y val="-2.275838240477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CD6D373-20C1-4CF8-91A9-9331840ECF88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2800"/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A1B83C8B-D657-4879-B057-D60510B7D9C0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2800"/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83653846153844"/>
                      <c:h val="0.3543713437163609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5862185796486975"/>
                  <c:y val="-2.2854216454543913E-2"/>
                </c:manualLayout>
              </c:layout>
              <c:tx>
                <c:rich>
                  <a:bodyPr/>
                  <a:lstStyle/>
                  <a:p>
                    <a:fld id="{08AFD828-DD69-45AA-ADD9-FF25C24D2BFB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F4ADC66F-04ED-4883-A2D8-EE2773DF9FAA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A18-54</c:v>
                </c:pt>
                <c:pt idx="1">
                  <c:v>A55+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0.53800000000000003</c:v>
                </c:pt>
                <c:pt idx="1">
                  <c:v>0.46200000000000002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220671952846488E-2"/>
          <c:w val="1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7F7F7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Broadcast TV News </c:v>
                </c:pt>
                <c:pt idx="1">
                  <c:v>Cable News Channels </c:v>
                </c:pt>
                <c:pt idx="2">
                  <c:v>Broadcast Network National News </c:v>
                </c:pt>
                <c:pt idx="3">
                  <c:v>Radio Stations</c:v>
                </c:pt>
                <c:pt idx="4">
                  <c:v>Websites or Apps of Local TV News</c:v>
                </c:pt>
                <c:pt idx="5">
                  <c:v>Local Newspapers</c:v>
                </c:pt>
                <c:pt idx="6">
                  <c:v>Websites or Apps of Cable TV News</c:v>
                </c:pt>
                <c:pt idx="7">
                  <c:v>Websites or Apps of National Broadcast TV News</c:v>
                </c:pt>
                <c:pt idx="8">
                  <c:v>Websites or Apps of National or Local Newspapers</c:v>
                </c:pt>
                <c:pt idx="9">
                  <c:v>National Newspapers</c:v>
                </c:pt>
                <c:pt idx="10">
                  <c:v>Websites or Apps of Radio Stations</c:v>
                </c:pt>
                <c:pt idx="11">
                  <c:v>All Other Internet News</c:v>
                </c:pt>
                <c:pt idx="12">
                  <c:v>Social Media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0.80100000000000005</c:v>
                </c:pt>
                <c:pt idx="1">
                  <c:v>0.74</c:v>
                </c:pt>
                <c:pt idx="2">
                  <c:v>0.71199999999999997</c:v>
                </c:pt>
                <c:pt idx="3">
                  <c:v>0.68500000000000005</c:v>
                </c:pt>
                <c:pt idx="4">
                  <c:v>0.67300000000000004</c:v>
                </c:pt>
                <c:pt idx="5">
                  <c:v>0.64700000000000002</c:v>
                </c:pt>
                <c:pt idx="6">
                  <c:v>0.60699999999999998</c:v>
                </c:pt>
                <c:pt idx="7">
                  <c:v>0.60599999999999998</c:v>
                </c:pt>
                <c:pt idx="8">
                  <c:v>0.60499999999999998</c:v>
                </c:pt>
                <c:pt idx="9">
                  <c:v>0.54800000000000004</c:v>
                </c:pt>
                <c:pt idx="10">
                  <c:v>0.54700000000000004</c:v>
                </c:pt>
                <c:pt idx="11">
                  <c:v>0.48699999999999999</c:v>
                </c:pt>
                <c:pt idx="12">
                  <c:v>0.39600000000000002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182482672"/>
        <c:axId val="182480712"/>
      </c:barChart>
      <c:catAx>
        <c:axId val="18248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80712"/>
        <c:crosses val="autoZero"/>
        <c:auto val="1"/>
        <c:lblAlgn val="ctr"/>
        <c:lblOffset val="100"/>
        <c:noMultiLvlLbl val="0"/>
      </c:catAx>
      <c:valAx>
        <c:axId val="1824807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248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3F17-7D89-4BF5-A68F-9E09FC4D3C46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D0739-FA2F-4F32-B028-424CE00DC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91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F05FFA-EE28-429C-BCEB-74ED7364C62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BFF038-FE79-4731-8216-C523A2A3B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0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848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94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92797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0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5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8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241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5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4" r:id="rId5"/>
    <p:sldLayoutId id="2147483662" r:id="rId6"/>
    <p:sldLayoutId id="2147483663" r:id="rId7"/>
    <p:sldLayoutId id="2147483665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3544472"/>
            <a:ext cx="12180390" cy="331352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8"/>
            <a:ext cx="12201525" cy="3651245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0" y="1710438"/>
            <a:ext cx="12192000" cy="12335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  <a:tab pos="1198563" algn="l"/>
              </a:tabLst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Weather Emergency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Survey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lang="en-US" sz="3600" baseline="0" dirty="0" smtClean="0">
                <a:solidFill>
                  <a:sysClr val="windowText" lastClr="000000"/>
                </a:solidFill>
              </a:rPr>
              <a:t>Hurricane </a:t>
            </a:r>
            <a:r>
              <a:rPr lang="en-US" sz="3600" dirty="0">
                <a:solidFill>
                  <a:sysClr val="windowText" lastClr="000000"/>
                </a:solidFill>
              </a:rPr>
              <a:t>I</a:t>
            </a:r>
            <a:r>
              <a:rPr lang="en-US" sz="3600" baseline="0" dirty="0" smtClean="0">
                <a:solidFill>
                  <a:sysClr val="windowText" lastClr="000000"/>
                </a:solidFill>
              </a:rPr>
              <a:t>rma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3416256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805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590931"/>
          </a:xfrm>
        </p:spPr>
        <p:txBody>
          <a:bodyPr/>
          <a:lstStyle/>
          <a:p>
            <a:r>
              <a:rPr lang="en-US" sz="3600" dirty="0" smtClean="0"/>
              <a:t>Local TV News: #1 For Trust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2918"/>
              </p:ext>
            </p:extLst>
          </p:nvPr>
        </p:nvGraphicFramePr>
        <p:xfrm>
          <a:off x="456209" y="1551809"/>
          <a:ext cx="11430000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990600"/>
            <a:ext cx="107823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For each source, please indicate the extent to which you agree or disagree with the following statement: I trust the </a:t>
            </a:r>
            <a:r>
              <a:rPr lang="en-US" dirty="0" smtClean="0"/>
              <a:t>news </a:t>
            </a:r>
            <a:r>
              <a:rPr lang="en-US" dirty="0"/>
              <a:t>that I see/hear on this media </a:t>
            </a:r>
            <a:r>
              <a:rPr lang="en-US" dirty="0" smtClean="0"/>
              <a:t>source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Top 2 Boxes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</a:t>
            </a:r>
            <a:r>
              <a:rPr lang="en-US" dirty="0" smtClean="0"/>
              <a:t>Irma </a:t>
            </a:r>
            <a:r>
              <a:rPr lang="en-US" dirty="0"/>
              <a:t>Survey</a:t>
            </a:r>
            <a:r>
              <a:rPr lang="en-US" dirty="0" smtClean="0"/>
              <a:t>. 9/8/17 Midday-9/10/17 12M Adults 18+. Top 2 boxes = Agree Strongly and Agree Somewhat</a:t>
            </a:r>
          </a:p>
        </p:txBody>
      </p:sp>
    </p:spTree>
    <p:extLst>
      <p:ext uri="{BB962C8B-B14F-4D97-AF65-F5344CB8AC3E}">
        <p14:creationId xmlns:p14="http://schemas.microsoft.com/office/powerpoint/2010/main" val="3918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590931"/>
          </a:xfrm>
        </p:spPr>
        <p:txBody>
          <a:bodyPr/>
          <a:lstStyle/>
          <a:p>
            <a:r>
              <a:rPr lang="en-US" sz="3600" dirty="0" smtClean="0"/>
              <a:t>Why Local TV?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668096"/>
            <a:ext cx="1055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your reasons for watching local TV news during this dangerous weather time?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/>
              <a:t>Source: Research Now Hurricane Irma Survey. 9/8/17 Midday-9/10/17 12M Adults 18+. 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676399" y="1607286"/>
            <a:ext cx="3164763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>
            <a:off x="270704" y="3985102"/>
            <a:ext cx="2966977" cy="1045899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6447595" y="5063413"/>
            <a:ext cx="4036619" cy="994146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Callout 12"/>
          <p:cNvSpPr/>
          <p:nvPr/>
        </p:nvSpPr>
        <p:spPr>
          <a:xfrm>
            <a:off x="5685822" y="1601024"/>
            <a:ext cx="4677378" cy="1078269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Callout 13"/>
          <p:cNvSpPr/>
          <p:nvPr/>
        </p:nvSpPr>
        <p:spPr>
          <a:xfrm>
            <a:off x="7723375" y="3474724"/>
            <a:ext cx="3626253" cy="1062868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want to know the</a:t>
            </a:r>
            <a:endParaRPr lang="en-US" dirty="0"/>
          </a:p>
        </p:txBody>
      </p:sp>
      <p:sp>
        <p:nvSpPr>
          <p:cNvPr id="16" name="Oval Callout 15"/>
          <p:cNvSpPr/>
          <p:nvPr/>
        </p:nvSpPr>
        <p:spPr>
          <a:xfrm>
            <a:off x="3258032" y="4394768"/>
            <a:ext cx="2928932" cy="1197129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Callout 16"/>
          <p:cNvSpPr/>
          <p:nvPr/>
        </p:nvSpPr>
        <p:spPr>
          <a:xfrm>
            <a:off x="3514122" y="2823331"/>
            <a:ext cx="4343400" cy="1255907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798329"/>
            <a:ext cx="30123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want information that</a:t>
            </a:r>
          </a:p>
          <a:p>
            <a:r>
              <a:rPr lang="en-US" dirty="0" smtClean="0"/>
              <a:t>pertains to the area I live in</a:t>
            </a:r>
          </a:p>
          <a:p>
            <a:r>
              <a:rPr lang="en-US" dirty="0" smtClean="0"/>
              <a:t>               68%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0" y="1798329"/>
            <a:ext cx="41354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they are constantly</a:t>
            </a:r>
          </a:p>
          <a:p>
            <a:r>
              <a:rPr lang="en-US" dirty="0" smtClean="0"/>
              <a:t> updating and giving latest information</a:t>
            </a:r>
          </a:p>
          <a:p>
            <a:r>
              <a:rPr lang="en-US" dirty="0" smtClean="0"/>
              <a:t>                      63%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26857" y="3008885"/>
            <a:ext cx="3726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my station is looking out</a:t>
            </a:r>
          </a:p>
          <a:p>
            <a:r>
              <a:rPr lang="en-US" dirty="0" smtClean="0"/>
              <a:t>for what I need to know and</a:t>
            </a:r>
          </a:p>
          <a:p>
            <a:r>
              <a:rPr lang="en-US" dirty="0" smtClean="0"/>
              <a:t> will keep me safe</a:t>
            </a:r>
          </a:p>
          <a:p>
            <a:r>
              <a:rPr lang="en-US" dirty="0" smtClean="0"/>
              <a:t>           51%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57522" y="3614262"/>
            <a:ext cx="34302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want to know the status of</a:t>
            </a:r>
          </a:p>
          <a:p>
            <a:r>
              <a:rPr lang="en-US" dirty="0" smtClean="0"/>
              <a:t> public services, road conditions</a:t>
            </a:r>
          </a:p>
          <a:p>
            <a:r>
              <a:rPr lang="en-US" dirty="0" smtClean="0"/>
              <a:t>              51%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42059" y="4075927"/>
            <a:ext cx="2397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trust the news</a:t>
            </a:r>
          </a:p>
          <a:p>
            <a:r>
              <a:rPr lang="en-US" dirty="0" smtClean="0"/>
              <a:t> from my local station</a:t>
            </a:r>
          </a:p>
          <a:p>
            <a:r>
              <a:rPr lang="en-US" dirty="0" smtClean="0"/>
              <a:t>     49%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50493" y="4607459"/>
            <a:ext cx="2490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they visually</a:t>
            </a:r>
          </a:p>
          <a:p>
            <a:r>
              <a:rPr lang="en-US" dirty="0" smtClean="0"/>
              <a:t> show areas affected</a:t>
            </a:r>
          </a:p>
          <a:p>
            <a:r>
              <a:rPr lang="en-US" dirty="0" smtClean="0"/>
              <a:t>            47%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65916" y="5209503"/>
            <a:ext cx="36182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they are reporting from</a:t>
            </a:r>
          </a:p>
          <a:p>
            <a:r>
              <a:rPr lang="en-US" dirty="0" smtClean="0"/>
              <a:t> different neighbors in my area</a:t>
            </a:r>
          </a:p>
          <a:p>
            <a:r>
              <a:rPr lang="en-US" dirty="0" smtClean="0"/>
              <a:t>             35%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590931"/>
          </a:xfrm>
        </p:spPr>
        <p:txBody>
          <a:bodyPr/>
          <a:lstStyle/>
          <a:p>
            <a:r>
              <a:rPr lang="en-US" sz="3600" dirty="0" smtClean="0"/>
              <a:t>Why Local TV News Website/Apps?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5808" y="667131"/>
            <a:ext cx="1055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your reasons for using local TV news websites/apps during this dangerous weather time?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/>
              <a:t>Source: Research Now Hurricane Irma Survey. 9/8/17 Midday-9/10/17 12M Adults 18+. 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548984" y="1368675"/>
            <a:ext cx="4596978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Callout 12"/>
          <p:cNvSpPr/>
          <p:nvPr/>
        </p:nvSpPr>
        <p:spPr>
          <a:xfrm>
            <a:off x="5638800" y="1458593"/>
            <a:ext cx="2971800" cy="1035542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Callout 13"/>
          <p:cNvSpPr/>
          <p:nvPr/>
        </p:nvSpPr>
        <p:spPr>
          <a:xfrm>
            <a:off x="548984" y="3120159"/>
            <a:ext cx="3565816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Callout 14"/>
          <p:cNvSpPr/>
          <p:nvPr/>
        </p:nvSpPr>
        <p:spPr>
          <a:xfrm>
            <a:off x="8778583" y="1380043"/>
            <a:ext cx="3164763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Callout 15"/>
          <p:cNvSpPr/>
          <p:nvPr/>
        </p:nvSpPr>
        <p:spPr>
          <a:xfrm>
            <a:off x="4612485" y="2916265"/>
            <a:ext cx="3609359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Callout 16"/>
          <p:cNvSpPr/>
          <p:nvPr/>
        </p:nvSpPr>
        <p:spPr>
          <a:xfrm>
            <a:off x="1981199" y="4575478"/>
            <a:ext cx="3410178" cy="141950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672565"/>
            <a:ext cx="4144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they are constantly updating</a:t>
            </a:r>
          </a:p>
          <a:p>
            <a:r>
              <a:rPr lang="en-US" dirty="0" smtClean="0"/>
              <a:t> and giving me the latest information</a:t>
            </a:r>
          </a:p>
          <a:p>
            <a:r>
              <a:rPr lang="en-US" dirty="0" smtClean="0"/>
              <a:t>                       60%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06783" y="1711345"/>
            <a:ext cx="2499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getting the alerts</a:t>
            </a:r>
          </a:p>
          <a:p>
            <a:r>
              <a:rPr lang="en-US" dirty="0" smtClean="0"/>
              <a:t>            53%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020116" y="1585945"/>
            <a:ext cx="26816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I can access it</a:t>
            </a:r>
          </a:p>
          <a:p>
            <a:r>
              <a:rPr lang="en-US" dirty="0" smtClean="0"/>
              <a:t> wherever I am</a:t>
            </a:r>
          </a:p>
          <a:p>
            <a:r>
              <a:rPr lang="en-US" dirty="0" smtClean="0"/>
              <a:t>           51%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3358533"/>
            <a:ext cx="32688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trust the news from</a:t>
            </a:r>
          </a:p>
          <a:p>
            <a:r>
              <a:rPr lang="en-US" dirty="0" smtClean="0"/>
              <a:t> my local stations website/app</a:t>
            </a:r>
          </a:p>
          <a:p>
            <a:r>
              <a:rPr lang="en-US" dirty="0" smtClean="0"/>
              <a:t>             50%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39985" y="3218983"/>
            <a:ext cx="33786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I can get information</a:t>
            </a:r>
          </a:p>
          <a:p>
            <a:r>
              <a:rPr lang="en-US" dirty="0" smtClean="0"/>
              <a:t> I need on my timetable</a:t>
            </a:r>
          </a:p>
          <a:p>
            <a:r>
              <a:rPr lang="en-US" dirty="0" smtClean="0"/>
              <a:t>             47%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585183" y="3120159"/>
            <a:ext cx="3358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want to know the status of </a:t>
            </a:r>
          </a:p>
          <a:p>
            <a:r>
              <a:rPr lang="en-US" dirty="0" smtClean="0"/>
              <a:t>public services, road conditions</a:t>
            </a:r>
          </a:p>
          <a:p>
            <a:r>
              <a:rPr lang="en-US" dirty="0" smtClean="0"/>
              <a:t>                43%</a:t>
            </a:r>
            <a:endParaRPr lang="en-US" dirty="0"/>
          </a:p>
        </p:txBody>
      </p:sp>
      <p:sp>
        <p:nvSpPr>
          <p:cNvPr id="23" name="Oval Callout 22"/>
          <p:cNvSpPr/>
          <p:nvPr/>
        </p:nvSpPr>
        <p:spPr>
          <a:xfrm>
            <a:off x="6429293" y="4629381"/>
            <a:ext cx="5514053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Callout 23"/>
          <p:cNvSpPr/>
          <p:nvPr/>
        </p:nvSpPr>
        <p:spPr>
          <a:xfrm>
            <a:off x="8359191" y="2916265"/>
            <a:ext cx="3491832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09800" y="4794653"/>
            <a:ext cx="3181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share information I get</a:t>
            </a:r>
          </a:p>
          <a:p>
            <a:r>
              <a:rPr lang="en-US" dirty="0" smtClean="0"/>
              <a:t> from my station website/app</a:t>
            </a:r>
          </a:p>
          <a:p>
            <a:r>
              <a:rPr lang="en-US" dirty="0" smtClean="0"/>
              <a:t> with friends/family</a:t>
            </a:r>
          </a:p>
          <a:p>
            <a:r>
              <a:rPr lang="en-US" dirty="0" smtClean="0"/>
              <a:t>             32%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81800" y="4953000"/>
            <a:ext cx="4981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downloaded the app from my local TV station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specifically for situations like this</a:t>
            </a:r>
          </a:p>
          <a:p>
            <a:r>
              <a:rPr lang="en-US" b="1" dirty="0" smtClean="0"/>
              <a:t>                   </a:t>
            </a:r>
            <a:r>
              <a:rPr lang="en-US" dirty="0" smtClean="0"/>
              <a:t>31%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7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76200"/>
            <a:ext cx="11352809" cy="646331"/>
          </a:xfrm>
        </p:spPr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595" y="722531"/>
            <a:ext cx="11543805" cy="5257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 smtClean="0"/>
              <a:t>News </a:t>
            </a:r>
            <a:r>
              <a:rPr lang="en-US" sz="1600" dirty="0"/>
              <a:t>Sources: </a:t>
            </a:r>
            <a:r>
              <a:rPr lang="en-US" sz="1600" dirty="0" smtClean="0"/>
              <a:t>85% </a:t>
            </a:r>
            <a:r>
              <a:rPr lang="en-US" sz="1600" dirty="0"/>
              <a:t>of respondents used local TV news for Hurricane </a:t>
            </a:r>
            <a:r>
              <a:rPr lang="en-US" sz="1600" dirty="0" smtClean="0"/>
              <a:t>Irma information. That number increased to 86% with Hispanic respondents.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/>
              <a:t>Time Spent: </a:t>
            </a:r>
            <a:r>
              <a:rPr lang="en-US" sz="1600" dirty="0" smtClean="0"/>
              <a:t>At 5 hours and 9 minutes, respondents </a:t>
            </a:r>
            <a:r>
              <a:rPr lang="en-US" sz="1600" dirty="0"/>
              <a:t>spent more time </a:t>
            </a:r>
            <a:r>
              <a:rPr lang="en-US" sz="1600" dirty="0" smtClean="0"/>
              <a:t>with Hurricane Irma </a:t>
            </a:r>
            <a:r>
              <a:rPr lang="en-US" sz="1600" dirty="0"/>
              <a:t>coverage on local television than any other </a:t>
            </a:r>
            <a:r>
              <a:rPr lang="en-US" sz="1600" dirty="0" smtClean="0"/>
              <a:t>source. Hispanic respondents spent almost an additional hour with local television, coming in at 5 hours and 54 minutes.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 smtClean="0"/>
              <a:t>Local TV News Skewed Younger than Cable TV: 65% of the local TV news audience fell between the ages of 18 and 54, compared to just 54% for cable network news. 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 smtClean="0"/>
              <a:t>Preparation Information</a:t>
            </a:r>
            <a:r>
              <a:rPr lang="en-US" sz="1600" dirty="0"/>
              <a:t>: </a:t>
            </a:r>
            <a:r>
              <a:rPr lang="en-US" sz="1600" dirty="0" smtClean="0"/>
              <a:t>55% of respondents chose local </a:t>
            </a:r>
            <a:r>
              <a:rPr lang="en-US" sz="1600" dirty="0"/>
              <a:t>TV for information </a:t>
            </a:r>
            <a:r>
              <a:rPr lang="en-US" sz="1600" dirty="0" smtClean="0"/>
              <a:t>to </a:t>
            </a:r>
            <a:r>
              <a:rPr lang="en-US" sz="1600" dirty="0"/>
              <a:t>prepare for Hurricane </a:t>
            </a:r>
            <a:r>
              <a:rPr lang="en-US" sz="1600" dirty="0" smtClean="0"/>
              <a:t>Irma. 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/>
              <a:t>Trust: Local TV </a:t>
            </a:r>
            <a:r>
              <a:rPr lang="en-US" sz="1600" dirty="0" smtClean="0"/>
              <a:t>news </a:t>
            </a:r>
            <a:r>
              <a:rPr lang="en-US" sz="1600" dirty="0"/>
              <a:t>was the most trusted source for Hurricane </a:t>
            </a:r>
            <a:r>
              <a:rPr lang="en-US" sz="1600" dirty="0" smtClean="0"/>
              <a:t>Irma </a:t>
            </a:r>
            <a:r>
              <a:rPr lang="en-US" sz="1600" dirty="0"/>
              <a:t>coverage and information. Local TV digital assets were the most trusted digital </a:t>
            </a:r>
            <a:r>
              <a:rPr lang="en-US" sz="1600" dirty="0" smtClean="0"/>
              <a:t>source.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/>
              <a:t>The top reason cited for watching local TV news during Hurricane Harvey is that </a:t>
            </a:r>
            <a:r>
              <a:rPr lang="en-US" sz="1600" dirty="0" smtClean="0"/>
              <a:t>respondents wanted </a:t>
            </a:r>
            <a:r>
              <a:rPr lang="en-US" sz="1600" dirty="0"/>
              <a:t>information that </a:t>
            </a:r>
            <a:r>
              <a:rPr lang="en-US" sz="1600" dirty="0" smtClean="0"/>
              <a:t>pertained </a:t>
            </a:r>
            <a:r>
              <a:rPr lang="en-US" sz="1600" dirty="0"/>
              <a:t>to their area.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/>
              <a:t>The top reason for using local TV news websites and apps is that they are constantly updating and giving </a:t>
            </a:r>
            <a:r>
              <a:rPr lang="en-US" sz="1600" dirty="0" smtClean="0"/>
              <a:t>the </a:t>
            </a:r>
            <a:r>
              <a:rPr lang="en-US" sz="1600" dirty="0"/>
              <a:t>latest information</a:t>
            </a:r>
            <a:r>
              <a:rPr lang="en-US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600" dirty="0" smtClean="0"/>
              <a:t>Interestingly, 31% downloaded the app from their local TV station specifically for situations like this.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9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76200"/>
            <a:ext cx="11352809" cy="646331"/>
          </a:xfrm>
        </p:spPr>
        <p:txBody>
          <a:bodyPr/>
          <a:lstStyle/>
          <a:p>
            <a:r>
              <a:rPr lang="en-US" dirty="0" smtClean="0"/>
              <a:t>Hurricane </a:t>
            </a:r>
            <a:r>
              <a:rPr lang="en-US" dirty="0"/>
              <a:t>I</a:t>
            </a:r>
            <a:r>
              <a:rPr lang="en-US" dirty="0" smtClean="0"/>
              <a:t>rma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78041" y="722531"/>
            <a:ext cx="7694364" cy="5334000"/>
          </a:xfrm>
        </p:spPr>
        <p:txBody>
          <a:bodyPr>
            <a:noAutofit/>
          </a:bodyPr>
          <a:lstStyle/>
          <a:p>
            <a:r>
              <a:rPr lang="en-US" sz="2000" b="1" dirty="0"/>
              <a:t>September 4: </a:t>
            </a:r>
            <a:r>
              <a:rPr lang="en-US" sz="2000" dirty="0"/>
              <a:t>Florida Governor Rick Scott declared a state of emergency for Florida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b="1" dirty="0"/>
              <a:t>September 6: </a:t>
            </a:r>
            <a:r>
              <a:rPr lang="en-US" sz="2000" dirty="0"/>
              <a:t>The mayor of Ft. Lauderdale ordered mandatory evacuations for all residents east of US 1. The city of Tampa declared a local state of emergency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b="1" dirty="0"/>
              <a:t>September 8: </a:t>
            </a:r>
            <a:r>
              <a:rPr lang="en-US" sz="2000" dirty="0"/>
              <a:t>A hurricane warning was issued for the Florida Keys, extending as far north as Miami. By evening, hundreds of thousands of Floridians had evacuated.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/>
              <a:t>September 10: </a:t>
            </a:r>
            <a:r>
              <a:rPr lang="en-US" sz="2000" dirty="0"/>
              <a:t>After crossing the Straits of Florida and being upgraded to a Category 4 hurricane, initial landfall took place at </a:t>
            </a:r>
            <a:r>
              <a:rPr lang="en-US" sz="2000" dirty="0" err="1"/>
              <a:t>Cudjoe</a:t>
            </a:r>
            <a:r>
              <a:rPr lang="en-US" sz="2000" dirty="0"/>
              <a:t> Key at 9:10 am. Second landfall was made, as a Category 3 hurricane, at Marco Island at 3:35 pm. </a:t>
            </a:r>
            <a:r>
              <a:rPr lang="en-US" sz="2000" dirty="0" smtClean="0"/>
              <a:t>Irma made its way up the west side of Florida, weakening to a Category 2 hurricane by Sunday night and reaching Tampa </a:t>
            </a:r>
            <a:r>
              <a:rPr lang="en-US" sz="2000" dirty="0" smtClean="0"/>
              <a:t>Monday, </a:t>
            </a:r>
            <a:r>
              <a:rPr lang="en-US" sz="2000" dirty="0" smtClean="0"/>
              <a:t>September </a:t>
            </a:r>
            <a:r>
              <a:rPr lang="en-US" sz="2000" dirty="0" smtClean="0"/>
              <a:t>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at </a:t>
            </a:r>
            <a:r>
              <a:rPr lang="en-US" sz="2000" dirty="0" smtClean="0"/>
              <a:t>2 am. 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2</a:t>
            </a:fld>
            <a:endParaRPr lang="en-US" dirty="0">
              <a:solidFill>
                <a:srgbClr val="1C1C1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95" y="393919"/>
            <a:ext cx="3560245" cy="599122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6547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Overview: Methodology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099" y="838200"/>
            <a:ext cx="11620501" cy="5096493"/>
          </a:xfrm>
        </p:spPr>
        <p:txBody>
          <a:bodyPr>
            <a:noAutofit/>
          </a:bodyPr>
          <a:lstStyle/>
          <a:p>
            <a:pPr marL="1201738" indent="-1201738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WHO: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1,193 interviews were collected via opt-in sample.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To </a:t>
            </a:r>
            <a:r>
              <a:rPr lang="en-US" sz="2000" dirty="0" smtClean="0"/>
              <a:t>qualify </a:t>
            </a:r>
            <a:r>
              <a:rPr lang="en-US" sz="2000" dirty="0"/>
              <a:t>respondents needed to be age 18+ and: </a:t>
            </a:r>
            <a:endParaRPr lang="en-US" sz="2000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dirty="0" smtClean="0"/>
              <a:t>Reside in one of the following Florida DMAs: </a:t>
            </a:r>
            <a:r>
              <a:rPr lang="en-US" sz="1800" b="1" dirty="0" smtClean="0"/>
              <a:t>Miami-Ft. Lauderdale</a:t>
            </a:r>
            <a:r>
              <a:rPr lang="en-US" sz="1800" dirty="0" smtClean="0"/>
              <a:t>, </a:t>
            </a:r>
            <a:r>
              <a:rPr lang="en-US" sz="1800" b="1" dirty="0" smtClean="0"/>
              <a:t>Ft. </a:t>
            </a:r>
            <a:r>
              <a:rPr lang="en-US" sz="1800" b="1" dirty="0"/>
              <a:t>M</a:t>
            </a:r>
            <a:r>
              <a:rPr lang="en-US" sz="1800" b="1" dirty="0" smtClean="0"/>
              <a:t>yers-Naples</a:t>
            </a:r>
            <a:r>
              <a:rPr lang="en-US" sz="1800" dirty="0" smtClean="0"/>
              <a:t>, </a:t>
            </a:r>
            <a:r>
              <a:rPr lang="en-US" sz="1800" b="1" dirty="0" smtClean="0"/>
              <a:t>West Palm Beach-Ft. Pierce</a:t>
            </a:r>
            <a:r>
              <a:rPr lang="en-US" sz="1800" b="1" dirty="0"/>
              <a:t>, Tampa-St. Petersburg (Sarasota)</a:t>
            </a:r>
            <a:r>
              <a:rPr lang="en-US" sz="1800" dirty="0"/>
              <a:t>,</a:t>
            </a:r>
            <a:r>
              <a:rPr lang="en-US" sz="1800" b="1" dirty="0"/>
              <a:t> Orlando-Daytona Beach-Melbourne </a:t>
            </a:r>
            <a:r>
              <a:rPr lang="en-US" sz="1800" dirty="0"/>
              <a:t>or </a:t>
            </a:r>
            <a:r>
              <a:rPr lang="en-US" sz="1800" b="1" dirty="0"/>
              <a:t>Jacksonville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Had seen or heard any information or coverage of Hurricane Irma on any media platform.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Had to be in their own home and have electricity at the time of the survey (about 8% were not).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WHEN</a:t>
            </a:r>
            <a:r>
              <a:rPr lang="en-US" sz="2000" b="1" dirty="0">
                <a:solidFill>
                  <a:schemeClr val="tx2"/>
                </a:solidFill>
              </a:rPr>
              <a:t>: </a:t>
            </a:r>
            <a:r>
              <a:rPr lang="en-US" sz="2000" dirty="0"/>
              <a:t>Interviews </a:t>
            </a:r>
            <a:r>
              <a:rPr lang="en-US" sz="2000" dirty="0" smtClean="0"/>
              <a:t>began midday Friday, September 8</a:t>
            </a:r>
            <a:r>
              <a:rPr lang="en-US" sz="2000" baseline="30000" dirty="0" smtClean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in Miami, Ft. Myers and West Palm and 	midday Saturday, September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in the remaining Florida markets. All interviews concluded 	September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 </a:t>
            </a:r>
          </a:p>
          <a:p>
            <a:pPr marL="1035050" indent="-103505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WHAT: </a:t>
            </a:r>
            <a:r>
              <a:rPr lang="en-US" sz="2000" dirty="0" smtClean="0"/>
              <a:t>A short online survey </a:t>
            </a:r>
            <a:r>
              <a:rPr lang="en-US" sz="2000" dirty="0"/>
              <a:t>about respondents’ </a:t>
            </a:r>
            <a:r>
              <a:rPr lang="en-US" sz="2000" dirty="0" smtClean="0"/>
              <a:t>news media habits regarding Hurricane Irma in these markets. Respondents were asked about their media usage the previous day.</a:t>
            </a:r>
            <a:endParaRPr lang="en-US" sz="2000" dirty="0"/>
          </a:p>
          <a:p>
            <a:pPr marL="1035050" indent="-1035050">
              <a:lnSpc>
                <a:spcPct val="100000"/>
              </a:lnSpc>
              <a:spcBef>
                <a:spcPts val="120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3</a:t>
            </a:fld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</a:t>
            </a:r>
            <a:r>
              <a:rPr lang="en-US" dirty="0" smtClean="0"/>
              <a:t>Irma </a:t>
            </a:r>
            <a:r>
              <a:rPr lang="en-US" dirty="0"/>
              <a:t>Survey</a:t>
            </a:r>
            <a:r>
              <a:rPr lang="en-US" dirty="0" smtClean="0"/>
              <a:t>. 9/8/17 Midday-9/10/17 12M Adults 18+.</a:t>
            </a:r>
          </a:p>
        </p:txBody>
      </p:sp>
    </p:spTree>
    <p:extLst>
      <p:ext uri="{BB962C8B-B14F-4D97-AF65-F5344CB8AC3E}">
        <p14:creationId xmlns:p14="http://schemas.microsoft.com/office/powerpoint/2010/main" val="195800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0114"/>
            <a:ext cx="11885219" cy="590931"/>
          </a:xfrm>
        </p:spPr>
        <p:txBody>
          <a:bodyPr/>
          <a:lstStyle/>
          <a:p>
            <a:r>
              <a:rPr lang="en-US" sz="3600" dirty="0" smtClean="0"/>
              <a:t>Local TV News Tops For Hurricane Irma Information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218851"/>
              </p:ext>
            </p:extLst>
          </p:nvPr>
        </p:nvGraphicFramePr>
        <p:xfrm>
          <a:off x="419099" y="1676400"/>
          <a:ext cx="11694719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0609" y="1030069"/>
            <a:ext cx="960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Which of these sources did you </a:t>
            </a:r>
            <a:r>
              <a:rPr lang="en-US" dirty="0" smtClean="0"/>
              <a:t>watch, listen to or go to </a:t>
            </a:r>
            <a:r>
              <a:rPr lang="en-US" dirty="0"/>
              <a:t>for information about the approaching dangerous weather?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</a:t>
            </a:r>
            <a:r>
              <a:rPr lang="en-US" dirty="0" smtClean="0"/>
              <a:t>Irma </a:t>
            </a:r>
            <a:r>
              <a:rPr lang="en-US" dirty="0"/>
              <a:t>Survey</a:t>
            </a:r>
            <a:r>
              <a:rPr lang="en-US" dirty="0" smtClean="0"/>
              <a:t>. 9/8/17 Midday-9/10/17 12M Adults 18+. </a:t>
            </a:r>
          </a:p>
        </p:txBody>
      </p:sp>
    </p:spTree>
    <p:extLst>
      <p:ext uri="{BB962C8B-B14F-4D97-AF65-F5344CB8AC3E}">
        <p14:creationId xmlns:p14="http://schemas.microsoft.com/office/powerpoint/2010/main" val="3944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0114"/>
            <a:ext cx="11885219" cy="1588127"/>
          </a:xfrm>
        </p:spPr>
        <p:txBody>
          <a:bodyPr/>
          <a:lstStyle/>
          <a:p>
            <a:r>
              <a:rPr lang="en-US" sz="3600" dirty="0" smtClean="0"/>
              <a:t>Local TV News Was Top Source For Hispanics</a:t>
            </a:r>
            <a:br>
              <a:rPr lang="en-US" sz="3600" dirty="0" smtClean="0"/>
            </a:br>
            <a:r>
              <a:rPr lang="en-US" sz="3600" dirty="0" smtClean="0"/>
              <a:t>Social Media was Second</a:t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654556"/>
              </p:ext>
            </p:extLst>
          </p:nvPr>
        </p:nvGraphicFramePr>
        <p:xfrm>
          <a:off x="419099" y="1676400"/>
          <a:ext cx="11694719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0609" y="1752600"/>
            <a:ext cx="960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Which of these sources did you </a:t>
            </a:r>
            <a:r>
              <a:rPr lang="en-US" dirty="0" smtClean="0"/>
              <a:t>watch, listen to or go to </a:t>
            </a:r>
            <a:r>
              <a:rPr lang="en-US" dirty="0"/>
              <a:t>for information about the approaching dangerous weather?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</a:t>
            </a:r>
            <a:r>
              <a:rPr lang="en-US" dirty="0" smtClean="0"/>
              <a:t>Irma </a:t>
            </a:r>
            <a:r>
              <a:rPr lang="en-US" dirty="0"/>
              <a:t>Survey</a:t>
            </a:r>
            <a:r>
              <a:rPr lang="en-US" dirty="0" smtClean="0"/>
              <a:t>. 9/8/17 Midday-9/10/17 12M Hispanic Adults 18+. </a:t>
            </a:r>
          </a:p>
        </p:txBody>
      </p:sp>
    </p:spTree>
    <p:extLst>
      <p:ext uri="{BB962C8B-B14F-4D97-AF65-F5344CB8AC3E}">
        <p14:creationId xmlns:p14="http://schemas.microsoft.com/office/powerpoint/2010/main" val="283802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52400"/>
            <a:ext cx="11352809" cy="1089529"/>
          </a:xfrm>
        </p:spPr>
        <p:txBody>
          <a:bodyPr/>
          <a:lstStyle/>
          <a:p>
            <a:r>
              <a:rPr lang="en-US" sz="3600" dirty="0" smtClean="0"/>
              <a:t>Adults 18+ Spent Most Time with</a:t>
            </a:r>
            <a:br>
              <a:rPr lang="en-US" sz="3600" dirty="0" smtClean="0"/>
            </a:br>
            <a:r>
              <a:rPr lang="en-US" sz="3600" dirty="0" smtClean="0"/>
              <a:t>Local TV News Assets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65327344"/>
              </p:ext>
            </p:extLst>
          </p:nvPr>
        </p:nvGraphicFramePr>
        <p:xfrm>
          <a:off x="609600" y="1162070"/>
          <a:ext cx="10972800" cy="508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/>
              <a:t>Source: Research Now Hurricane Irma Survey. 9/8/17 Midday-9/10/17 12M Adults 18+. </a:t>
            </a:r>
          </a:p>
        </p:txBody>
      </p:sp>
    </p:spTree>
    <p:extLst>
      <p:ext uri="{BB962C8B-B14F-4D97-AF65-F5344CB8AC3E}">
        <p14:creationId xmlns:p14="http://schemas.microsoft.com/office/powerpoint/2010/main" val="40874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52400"/>
            <a:ext cx="11352809" cy="1089529"/>
          </a:xfrm>
        </p:spPr>
        <p:txBody>
          <a:bodyPr/>
          <a:lstStyle/>
          <a:p>
            <a:r>
              <a:rPr lang="en-US" sz="3600" dirty="0" smtClean="0"/>
              <a:t>Hispanics Spent Close to Six Hours</a:t>
            </a:r>
            <a:br>
              <a:rPr lang="en-US" sz="3600" dirty="0" smtClean="0"/>
            </a:br>
            <a:r>
              <a:rPr lang="en-US" sz="3600" dirty="0" smtClean="0"/>
              <a:t> with Local TV News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15006392"/>
              </p:ext>
            </p:extLst>
          </p:nvPr>
        </p:nvGraphicFramePr>
        <p:xfrm>
          <a:off x="609600" y="1162070"/>
          <a:ext cx="10972800" cy="508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/>
              <a:t>Source: Research Now Hurricane Irma Survey. 9/8/17 Midday-9/10/17 12M </a:t>
            </a:r>
            <a:r>
              <a:rPr lang="en-US" dirty="0" smtClean="0"/>
              <a:t>Hispanic Adults </a:t>
            </a:r>
            <a:r>
              <a:rPr lang="en-US" dirty="0"/>
              <a:t>18+. </a:t>
            </a:r>
          </a:p>
        </p:txBody>
      </p:sp>
    </p:spTree>
    <p:extLst>
      <p:ext uri="{BB962C8B-B14F-4D97-AF65-F5344CB8AC3E}">
        <p14:creationId xmlns:p14="http://schemas.microsoft.com/office/powerpoint/2010/main" val="166676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1089529"/>
          </a:xfrm>
        </p:spPr>
        <p:txBody>
          <a:bodyPr/>
          <a:lstStyle/>
          <a:p>
            <a:r>
              <a:rPr lang="en-US" sz="3600" dirty="0" smtClean="0"/>
              <a:t>Local TV Station News Tops For</a:t>
            </a:r>
            <a:br>
              <a:rPr lang="en-US" sz="3600" dirty="0" smtClean="0"/>
            </a:br>
            <a:r>
              <a:rPr lang="en-US" sz="3600" dirty="0" smtClean="0"/>
              <a:t>Hurricane Irma Preparation Information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64740"/>
              </p:ext>
            </p:extLst>
          </p:nvPr>
        </p:nvGraphicFramePr>
        <p:xfrm>
          <a:off x="533400" y="1676400"/>
          <a:ext cx="11430000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69570" y="1165729"/>
            <a:ext cx="9427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When facing dangerous weather approaching your city/town/region, which source do you feel gives you the best information on how to prepare (</a:t>
            </a:r>
            <a:r>
              <a:rPr lang="en-US" dirty="0" smtClean="0"/>
              <a:t>e.g</a:t>
            </a:r>
            <a:r>
              <a:rPr lang="en-US" dirty="0"/>
              <a:t>. emergency procedures, traffic information, closures)?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Research Now </a:t>
            </a:r>
            <a:r>
              <a:rPr lang="en-US" dirty="0"/>
              <a:t>Hurricane </a:t>
            </a:r>
            <a:r>
              <a:rPr lang="en-US" dirty="0" smtClean="0"/>
              <a:t>Irma </a:t>
            </a:r>
            <a:r>
              <a:rPr lang="en-US" dirty="0"/>
              <a:t>Survey</a:t>
            </a:r>
            <a:r>
              <a:rPr lang="en-US" dirty="0" smtClean="0"/>
              <a:t>. 9/8/17 Midday-9/10/17 12M Adults 18+. </a:t>
            </a:r>
          </a:p>
        </p:txBody>
      </p:sp>
    </p:spTree>
    <p:extLst>
      <p:ext uri="{BB962C8B-B14F-4D97-AF65-F5344CB8AC3E}">
        <p14:creationId xmlns:p14="http://schemas.microsoft.com/office/powerpoint/2010/main" val="87424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52400"/>
            <a:ext cx="11352809" cy="1089529"/>
          </a:xfrm>
        </p:spPr>
        <p:txBody>
          <a:bodyPr/>
          <a:lstStyle/>
          <a:p>
            <a:r>
              <a:rPr lang="en-US" sz="3600" dirty="0" smtClean="0"/>
              <a:t>Local TV News Skewed Younger</a:t>
            </a:r>
            <a:br>
              <a:rPr lang="en-US" sz="3600" dirty="0" smtClean="0"/>
            </a:br>
            <a:r>
              <a:rPr lang="en-US" sz="3600" dirty="0" smtClean="0"/>
              <a:t>than Cable Network News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/>
              <a:t>Source: Research Now Hurricane Irma Survey. 9/8/17 Midday-9/10/17 12M Adults 18+. 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360020841"/>
              </p:ext>
            </p:extLst>
          </p:nvPr>
        </p:nvGraphicFramePr>
        <p:xfrm>
          <a:off x="685800" y="1447800"/>
          <a:ext cx="5283200" cy="43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74976431"/>
              </p:ext>
            </p:extLst>
          </p:nvPr>
        </p:nvGraphicFramePr>
        <p:xfrm>
          <a:off x="6095999" y="1447799"/>
          <a:ext cx="5283200" cy="43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22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TVB16x8_Standard</Template>
  <TotalTime>5285</TotalTime>
  <Words>1134</Words>
  <Application>Microsoft Office PowerPoint</Application>
  <PresentationFormat>Widescreen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Office Theme</vt:lpstr>
      <vt:lpstr>PowerPoint Presentation</vt:lpstr>
      <vt:lpstr>Hurricane Irma</vt:lpstr>
      <vt:lpstr>Research Overview: Methodology</vt:lpstr>
      <vt:lpstr>Local TV News Tops For Hurricane Irma Information</vt:lpstr>
      <vt:lpstr>Local TV News Was Top Source For Hispanics Social Media was Second </vt:lpstr>
      <vt:lpstr>Adults 18+ Spent Most Time with Local TV News Assets</vt:lpstr>
      <vt:lpstr>Hispanics Spent Close to Six Hours  with Local TV News</vt:lpstr>
      <vt:lpstr>Local TV Station News Tops For Hurricane Irma Preparation Information</vt:lpstr>
      <vt:lpstr>Local TV News Skewed Younger than Cable Network News</vt:lpstr>
      <vt:lpstr>Local TV News: #1 For Trust</vt:lpstr>
      <vt:lpstr>Why Local TV?</vt:lpstr>
      <vt:lpstr>Why Local TV News Website/Apps?</vt:lpstr>
      <vt:lpstr>Key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clairew</dc:creator>
  <cp:lastModifiedBy>Rons</cp:lastModifiedBy>
  <cp:revision>677</cp:revision>
  <cp:lastPrinted>2017-09-12T18:34:11Z</cp:lastPrinted>
  <dcterms:created xsi:type="dcterms:W3CDTF">2017-03-08T14:37:33Z</dcterms:created>
  <dcterms:modified xsi:type="dcterms:W3CDTF">2017-09-12T20:38:33Z</dcterms:modified>
</cp:coreProperties>
</file>