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328" r:id="rId3"/>
    <p:sldId id="330" r:id="rId4"/>
    <p:sldId id="326" r:id="rId5"/>
    <p:sldId id="323" r:id="rId6"/>
    <p:sldId id="329" r:id="rId7"/>
    <p:sldId id="331" r:id="rId8"/>
    <p:sldId id="339" r:id="rId9"/>
    <p:sldId id="340" r:id="rId10"/>
    <p:sldId id="298" r:id="rId11"/>
    <p:sldId id="333" r:id="rId12"/>
    <p:sldId id="299" r:id="rId13"/>
    <p:sldId id="334" r:id="rId14"/>
    <p:sldId id="335" r:id="rId15"/>
    <p:sldId id="337" r:id="rId16"/>
    <p:sldId id="336" r:id="rId17"/>
    <p:sldId id="338" r:id="rId18"/>
    <p:sldId id="321" r:id="rId1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04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104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3264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912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8615"/>
    <a:srgbClr val="0F0F98"/>
    <a:srgbClr val="AA68DC"/>
    <a:srgbClr val="14C6FF"/>
    <a:srgbClr val="D8D8D8"/>
    <a:srgbClr val="CA704B"/>
    <a:srgbClr val="F3057C"/>
    <a:srgbClr val="959595"/>
    <a:srgbClr val="65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1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516" y="138"/>
      </p:cViewPr>
      <p:guideLst>
        <p:guide orient="horz" pos="2160"/>
        <p:guide pos="3840"/>
        <p:guide orient="horz" pos="3504"/>
        <p:guide orient="horz" pos="3984"/>
        <p:guide pos="3504"/>
        <p:guide pos="4176"/>
        <p:guide pos="7296"/>
        <p:guide orient="horz" pos="1104"/>
        <p:guide orient="horz" pos="480"/>
        <p:guide orient="horz" pos="3264"/>
        <p:guide orient="horz" pos="3744"/>
        <p:guide pos="384"/>
        <p:guide orient="horz" pos="912"/>
        <p:guide orient="horz" pos="6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38410106305244E-3"/>
          <c:y val="9.3020584330364895E-4"/>
          <c:w val="0.98096328778827435"/>
          <c:h val="0.78994222154022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545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5E-4467-8326-13E7DD117588}"/>
              </c:ext>
            </c:extLst>
          </c:dPt>
          <c:dPt>
            <c:idx val="1"/>
            <c:invertIfNegative val="0"/>
            <c:bubble3D val="0"/>
            <c:spPr>
              <a:solidFill>
                <a:srgbClr val="FFC7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5E-4467-8326-13E7DD1175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5E-4467-8326-13E7DD117588}"/>
              </c:ext>
            </c:extLst>
          </c:dPt>
          <c:dPt>
            <c:idx val="3"/>
            <c:invertIfNegative val="0"/>
            <c:bubble3D val="0"/>
            <c:spPr>
              <a:solidFill>
                <a:srgbClr val="FF901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5E-4467-8326-13E7DD117588}"/>
              </c:ext>
            </c:extLst>
          </c:dPt>
          <c:dPt>
            <c:idx val="4"/>
            <c:invertIfNegative val="0"/>
            <c:bubble3D val="0"/>
            <c:spPr>
              <a:solidFill>
                <a:srgbClr val="1B1BAE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5E-4467-8326-13E7DD117588}"/>
              </c:ext>
            </c:extLst>
          </c:dPt>
          <c:dPt>
            <c:idx val="5"/>
            <c:invertIfNegative val="0"/>
            <c:bubble3D val="0"/>
            <c:spPr>
              <a:solidFill>
                <a:srgbClr val="D8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5E-4467-8326-13E7DD117588}"/>
              </c:ext>
            </c:extLst>
          </c:dPt>
          <c:dPt>
            <c:idx val="6"/>
            <c:invertIfNegative val="0"/>
            <c:bubble3D val="0"/>
            <c:spPr>
              <a:solidFill>
                <a:srgbClr val="BE67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E5E-4467-8326-13E7DD117588}"/>
              </c:ext>
            </c:extLst>
          </c:dPt>
          <c:dPt>
            <c:idx val="7"/>
            <c:invertIfNegative val="0"/>
            <c:bubble3D val="0"/>
            <c:spPr>
              <a:solidFill>
                <a:srgbClr val="A0A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E5E-4467-8326-13E7DD117588}"/>
              </c:ext>
            </c:extLst>
          </c:dPt>
          <c:dPt>
            <c:idx val="8"/>
            <c:invertIfNegative val="0"/>
            <c:bubble3D val="0"/>
            <c:spPr>
              <a:solidFill>
                <a:srgbClr val="1AD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E5E-4467-8326-13E7DD117588}"/>
              </c:ext>
            </c:extLst>
          </c:dPt>
          <c:dPt>
            <c:idx val="9"/>
            <c:invertIfNegative val="0"/>
            <c:bubble3D val="0"/>
            <c:spPr>
              <a:solidFill>
                <a:srgbClr val="B671E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E5E-4467-8326-13E7DD117588}"/>
              </c:ext>
            </c:extLst>
          </c:dPt>
          <c:dPt>
            <c:idx val="10"/>
            <c:invertIfNegative val="0"/>
            <c:bubble3D val="0"/>
            <c:spPr>
              <a:solidFill>
                <a:srgbClr val="E5E5E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E5E-4467-8326-13E7DD117588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E5E-4467-8326-13E7DD117588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E5E-4467-8326-13E7DD1175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TV News</c:v>
                </c:pt>
                <c:pt idx="1">
                  <c:v>Radio Stations</c:v>
                </c:pt>
                <c:pt idx="2">
                  <c:v>Social Media</c:v>
                </c:pt>
                <c:pt idx="3">
                  <c:v>Newspapers</c:v>
                </c:pt>
                <c:pt idx="4">
                  <c:v>Network 
Broadcast 
TV News</c:v>
                </c:pt>
                <c:pt idx="5">
                  <c:v>Local TV 
News 
Websites/Apps</c:v>
                </c:pt>
                <c:pt idx="6">
                  <c:v>Newspapers Websites/
Apps</c:v>
                </c:pt>
                <c:pt idx="7">
                  <c:v>Cable News Channels</c:v>
                </c:pt>
                <c:pt idx="8">
                  <c:v>Network Broadcast 
TV News Websites/Apps </c:v>
                </c:pt>
                <c:pt idx="9">
                  <c:v>All Other Internet News Websites/
Apps</c:v>
                </c:pt>
                <c:pt idx="10">
                  <c:v>Cable TV 
News 
Websites/Apps</c:v>
                </c:pt>
                <c:pt idx="11">
                  <c:v>Online News Aggregator or Blog Website</c:v>
                </c:pt>
                <c:pt idx="12">
                  <c:v>Radio 
Stations Websites/
Apps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0.79400000000000004</c:v>
                </c:pt>
                <c:pt idx="1">
                  <c:v>0.46600000000000003</c:v>
                </c:pt>
                <c:pt idx="2">
                  <c:v>0.39300000000000002</c:v>
                </c:pt>
                <c:pt idx="3">
                  <c:v>0.33200000000000002</c:v>
                </c:pt>
                <c:pt idx="4">
                  <c:v>0.27200000000000002</c:v>
                </c:pt>
                <c:pt idx="5">
                  <c:v>0.27</c:v>
                </c:pt>
                <c:pt idx="6">
                  <c:v>0.24099999999999999</c:v>
                </c:pt>
                <c:pt idx="7">
                  <c:v>0.151</c:v>
                </c:pt>
                <c:pt idx="8">
                  <c:v>0.13</c:v>
                </c:pt>
                <c:pt idx="9">
                  <c:v>0.126</c:v>
                </c:pt>
                <c:pt idx="10">
                  <c:v>0.115</c:v>
                </c:pt>
                <c:pt idx="11">
                  <c:v>0.10199999999999999</c:v>
                </c:pt>
                <c:pt idx="12">
                  <c:v>7.1999999999999995E-2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E5E-4467-8326-13E7DD117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157575552"/>
        <c:axId val="334249704"/>
      </c:barChart>
      <c:catAx>
        <c:axId val="1575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49704"/>
        <c:crosses val="autoZero"/>
        <c:auto val="1"/>
        <c:lblAlgn val="ctr"/>
        <c:lblOffset val="100"/>
        <c:noMultiLvlLbl val="0"/>
      </c:catAx>
      <c:valAx>
        <c:axId val="33424970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5757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38410106305244E-3"/>
          <c:y val="9.3020584330364895E-4"/>
          <c:w val="0.98096328778827435"/>
          <c:h val="0.75109584671757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E5E-4467-8326-13E7DD11758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E5E-4467-8326-13E7DD11758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E5E-4467-8326-13E7DD11758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E5E-4467-8326-13E7DD11758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E5E-4467-8326-13E7DD11758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E5E-4467-8326-13E7DD11758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E5E-4467-8326-13E7DD11758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E5E-4467-8326-13E7DD11758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E5E-4467-8326-13E7DD117588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BE5E-4467-8326-13E7DD11758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E5E-4467-8326-13E7DD117588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BE5E-4467-8326-13E7DD117588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BE5E-4467-8326-13E7DD117588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TV News</c:v>
                </c:pt>
                <c:pt idx="1">
                  <c:v>Radio Stations</c:v>
                </c:pt>
                <c:pt idx="2">
                  <c:v>Social Media</c:v>
                </c:pt>
                <c:pt idx="3">
                  <c:v>Newspapers</c:v>
                </c:pt>
                <c:pt idx="4">
                  <c:v>Network 
Broadcast 
TV News</c:v>
                </c:pt>
                <c:pt idx="5">
                  <c:v>Local TV 
News 
Websites/Apps</c:v>
                </c:pt>
                <c:pt idx="6">
                  <c:v>Newspapers Websites/
Apps</c:v>
                </c:pt>
                <c:pt idx="7">
                  <c:v>Cable News Channels</c:v>
                </c:pt>
                <c:pt idx="8">
                  <c:v>Network Broadcast 
TV News Websites/Apps </c:v>
                </c:pt>
                <c:pt idx="9">
                  <c:v>All Other Internet News Websites/
Apps</c:v>
                </c:pt>
                <c:pt idx="10">
                  <c:v>Cable TV 
News 
Websites/Apps</c:v>
                </c:pt>
                <c:pt idx="11">
                  <c:v>Online News Aggregator or Blog 
Website</c:v>
                </c:pt>
                <c:pt idx="12">
                  <c:v>Radio 
Stations Websites/
Apps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0.79400000000000004</c:v>
                </c:pt>
                <c:pt idx="1">
                  <c:v>0.46400000000000002</c:v>
                </c:pt>
                <c:pt idx="2">
                  <c:v>0.40200000000000002</c:v>
                </c:pt>
                <c:pt idx="3" formatCode="0.0%">
                  <c:v>0.294779938587513</c:v>
                </c:pt>
                <c:pt idx="4">
                  <c:v>0.26900000000000002</c:v>
                </c:pt>
                <c:pt idx="5">
                  <c:v>0.252</c:v>
                </c:pt>
                <c:pt idx="6">
                  <c:v>0.21099999999999999</c:v>
                </c:pt>
                <c:pt idx="7">
                  <c:v>0.154</c:v>
                </c:pt>
                <c:pt idx="8">
                  <c:v>0.13100000000000001</c:v>
                </c:pt>
                <c:pt idx="9">
                  <c:v>0.11700000000000001</c:v>
                </c:pt>
                <c:pt idx="10">
                  <c:v>0.113</c:v>
                </c:pt>
                <c:pt idx="11">
                  <c:v>9.6000000000000002E-2</c:v>
                </c:pt>
                <c:pt idx="12">
                  <c:v>6.2E-2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E5E-4467-8326-13E7DD1175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San Francisco</c:v>
                </c:pt>
              </c:strCache>
            </c:strRef>
          </c:tx>
          <c:spPr>
            <a:solidFill>
              <a:srgbClr val="FF861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TV News</c:v>
                </c:pt>
                <c:pt idx="1">
                  <c:v>Radio Stations</c:v>
                </c:pt>
                <c:pt idx="2">
                  <c:v>Social Media</c:v>
                </c:pt>
                <c:pt idx="3">
                  <c:v>Newspapers</c:v>
                </c:pt>
                <c:pt idx="4">
                  <c:v>Network 
Broadcast 
TV News</c:v>
                </c:pt>
                <c:pt idx="5">
                  <c:v>Local TV 
News 
Websites/Apps</c:v>
                </c:pt>
                <c:pt idx="6">
                  <c:v>Newspapers Websites/
Apps</c:v>
                </c:pt>
                <c:pt idx="7">
                  <c:v>Cable News Channels</c:v>
                </c:pt>
                <c:pt idx="8">
                  <c:v>Network Broadcast 
TV News Websites/Apps </c:v>
                </c:pt>
                <c:pt idx="9">
                  <c:v>All Other Internet News Websites/
Apps</c:v>
                </c:pt>
                <c:pt idx="10">
                  <c:v>Cable TV 
News 
Websites/Apps</c:v>
                </c:pt>
                <c:pt idx="11">
                  <c:v>Online News Aggregator or Blog 
Website</c:v>
                </c:pt>
                <c:pt idx="12">
                  <c:v>Radio 
Stations Websites/
Apps 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0.79300000000000004</c:v>
                </c:pt>
                <c:pt idx="1">
                  <c:v>0.46899999999999997</c:v>
                </c:pt>
                <c:pt idx="2">
                  <c:v>0.378</c:v>
                </c:pt>
                <c:pt idx="3">
                  <c:v>0.39400000000000002</c:v>
                </c:pt>
                <c:pt idx="4">
                  <c:v>0.27800000000000002</c:v>
                </c:pt>
                <c:pt idx="5">
                  <c:v>0.30199999999999999</c:v>
                </c:pt>
                <c:pt idx="6">
                  <c:v>0.29199999999999998</c:v>
                </c:pt>
                <c:pt idx="7">
                  <c:v>0.14799999999999999</c:v>
                </c:pt>
                <c:pt idx="8">
                  <c:v>0.128</c:v>
                </c:pt>
                <c:pt idx="9">
                  <c:v>0.14099999999999999</c:v>
                </c:pt>
                <c:pt idx="10">
                  <c:v>0.12</c:v>
                </c:pt>
                <c:pt idx="11">
                  <c:v>0.111</c:v>
                </c:pt>
                <c:pt idx="12">
                  <c:v>8.8999999999999996E-2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7451-48BE-B531-E4F2CAEFA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334250488"/>
        <c:axId val="334250880"/>
      </c:barChart>
      <c:catAx>
        <c:axId val="33425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50880"/>
        <c:crosses val="autoZero"/>
        <c:auto val="1"/>
        <c:lblAlgn val="ctr"/>
        <c:lblOffset val="100"/>
        <c:noMultiLvlLbl val="0"/>
      </c:catAx>
      <c:valAx>
        <c:axId val="33425088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33425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10169626484176"/>
          <c:y val="0.91302626344605409"/>
          <c:w val="0.20897321685301001"/>
          <c:h val="4.3811097862106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Time Spent Yesterday A18+</a:t>
            </a:r>
            <a:endParaRPr lang="en-US" sz="1400" dirty="0">
              <a:effectLst/>
            </a:endParaRP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(In </a:t>
            </a:r>
            <a:r>
              <a:rPr lang="en-US" sz="1400" b="1" i="0" baseline="0" dirty="0" err="1">
                <a:effectLst/>
              </a:rPr>
              <a:t>Hours:Minutes</a:t>
            </a:r>
            <a:r>
              <a:rPr lang="en-US" sz="1400" b="1" i="0" baseline="0" dirty="0">
                <a:effectLst/>
              </a:rPr>
              <a:t>)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35902340332458443"/>
          <c:y val="5.74284405455406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675853018372704"/>
          <c:y val="0.17495856540963717"/>
          <c:w val="0.65291639326334217"/>
          <c:h val="0.813541001075431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545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9F-4773-9C5A-82CB4674249A}"/>
              </c:ext>
            </c:extLst>
          </c:dPt>
          <c:dPt>
            <c:idx val="1"/>
            <c:invertIfNegative val="0"/>
            <c:bubble3D val="0"/>
            <c:spPr>
              <a:solidFill>
                <a:srgbClr val="FFC7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9F-4773-9C5A-82CB4674249A}"/>
              </c:ext>
            </c:extLst>
          </c:dPt>
          <c:dPt>
            <c:idx val="2"/>
            <c:invertIfNegative val="0"/>
            <c:bubble3D val="0"/>
            <c:spPr>
              <a:solidFill>
                <a:srgbClr val="FF05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9F-4773-9C5A-82CB4674249A}"/>
              </c:ext>
            </c:extLst>
          </c:dPt>
          <c:dPt>
            <c:idx val="3"/>
            <c:invertIfNegative val="0"/>
            <c:bubble3D val="0"/>
            <c:spPr>
              <a:solidFill>
                <a:srgbClr val="1B1BAE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9F-4773-9C5A-82CB4674249A}"/>
              </c:ext>
            </c:extLst>
          </c:dPt>
          <c:dPt>
            <c:idx val="4"/>
            <c:invertIfNegative val="0"/>
            <c:bubble3D val="0"/>
            <c:spPr>
              <a:solidFill>
                <a:srgbClr val="FF901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9F-4773-9C5A-82CB4674249A}"/>
              </c:ext>
            </c:extLst>
          </c:dPt>
          <c:dPt>
            <c:idx val="5"/>
            <c:invertIfNegative val="0"/>
            <c:bubble3D val="0"/>
            <c:spPr>
              <a:solidFill>
                <a:srgbClr val="D8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9F-4773-9C5A-82CB4674249A}"/>
              </c:ext>
            </c:extLst>
          </c:dPt>
          <c:dPt>
            <c:idx val="6"/>
            <c:invertIfNegative val="0"/>
            <c:bubble3D val="0"/>
            <c:spPr>
              <a:solidFill>
                <a:srgbClr val="A0A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9F-4773-9C5A-82CB4674249A}"/>
              </c:ext>
            </c:extLst>
          </c:dPt>
          <c:dPt>
            <c:idx val="7"/>
            <c:invertIfNegative val="0"/>
            <c:bubble3D val="0"/>
            <c:spPr>
              <a:solidFill>
                <a:srgbClr val="BE67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9F-4773-9C5A-82CB4674249A}"/>
              </c:ext>
            </c:extLst>
          </c:dPt>
          <c:dPt>
            <c:idx val="8"/>
            <c:invertIfNegative val="0"/>
            <c:bubble3D val="0"/>
            <c:spPr>
              <a:solidFill>
                <a:srgbClr val="1AD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69F-4773-9C5A-82CB4674249A}"/>
              </c:ext>
            </c:extLst>
          </c:dPt>
          <c:dPt>
            <c:idx val="9"/>
            <c:invertIfNegative val="0"/>
            <c:bubble3D val="0"/>
            <c:spPr>
              <a:solidFill>
                <a:srgbClr val="E5E5E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69F-4773-9C5A-82CB4674249A}"/>
              </c:ext>
            </c:extLst>
          </c:dPt>
          <c:dPt>
            <c:idx val="10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69F-4773-9C5A-82CB4674249A}"/>
              </c:ext>
            </c:extLst>
          </c:dPt>
          <c:dPt>
            <c:idx val="11"/>
            <c:invertIfNegative val="0"/>
            <c:bubble3D val="0"/>
            <c:spPr>
              <a:solidFill>
                <a:srgbClr val="B671E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69F-4773-9C5A-82CB4674249A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69F-4773-9C5A-82CB467424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Local Broadcast TV News</c:v>
                </c:pt>
                <c:pt idx="1">
                  <c:v>Radio Stations</c:v>
                </c:pt>
                <c:pt idx="2">
                  <c:v>Social Media</c:v>
                </c:pt>
                <c:pt idx="3">
                  <c:v>Network Broadcast TV News</c:v>
                </c:pt>
                <c:pt idx="4">
                  <c:v>Newspapers</c:v>
                </c:pt>
                <c:pt idx="5">
                  <c:v>Local TV News Websites/Apps</c:v>
                </c:pt>
                <c:pt idx="6">
                  <c:v>Cable News Channels</c:v>
                </c:pt>
                <c:pt idx="7">
                  <c:v>Newspapers Websites/Apps</c:v>
                </c:pt>
                <c:pt idx="8">
                  <c:v>Network Broadcast TV News Websites/Apps</c:v>
                </c:pt>
                <c:pt idx="9">
                  <c:v>Cable TV News Websites/Apps</c:v>
                </c:pt>
                <c:pt idx="10">
                  <c:v>Radio Stations Websites/Apps</c:v>
                </c:pt>
                <c:pt idx="11">
                  <c:v>All Other Internet News Websites/Apps</c:v>
                </c:pt>
                <c:pt idx="12">
                  <c:v>Online News Aggregator or Blog Website</c:v>
                </c:pt>
              </c:strCache>
            </c:strRef>
          </c:cat>
          <c:val>
            <c:numRef>
              <c:f>Sheet1!$B$2:$B$15</c:f>
              <c:numCache>
                <c:formatCode>h:mm;@</c:formatCode>
                <c:ptCount val="13"/>
                <c:pt idx="0">
                  <c:v>0.1076388888888889</c:v>
                </c:pt>
                <c:pt idx="1">
                  <c:v>5.0694444444444452E-2</c:v>
                </c:pt>
                <c:pt idx="2">
                  <c:v>4.5138888888888888E-2</c:v>
                </c:pt>
                <c:pt idx="3">
                  <c:v>3.6111111111111115E-2</c:v>
                </c:pt>
                <c:pt idx="4">
                  <c:v>2.9166666666666664E-2</c:v>
                </c:pt>
                <c:pt idx="5">
                  <c:v>2.361111111111111E-2</c:v>
                </c:pt>
                <c:pt idx="6">
                  <c:v>2.1527777777777781E-2</c:v>
                </c:pt>
                <c:pt idx="7">
                  <c:v>1.6666666666666666E-2</c:v>
                </c:pt>
                <c:pt idx="8">
                  <c:v>1.3888888888888888E-2</c:v>
                </c:pt>
                <c:pt idx="9">
                  <c:v>1.1111111111111112E-2</c:v>
                </c:pt>
                <c:pt idx="10">
                  <c:v>8.3333333333333332E-3</c:v>
                </c:pt>
                <c:pt idx="11">
                  <c:v>6.2499999999999995E-3</c:v>
                </c:pt>
                <c:pt idx="12">
                  <c:v>6.2499999999999995E-3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69F-4773-9C5A-82CB46742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334251664"/>
        <c:axId val="334252056"/>
      </c:barChart>
      <c:catAx>
        <c:axId val="33425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52056"/>
        <c:crosses val="autoZero"/>
        <c:auto val="1"/>
        <c:lblAlgn val="ctr"/>
        <c:lblOffset val="100"/>
        <c:noMultiLvlLbl val="0"/>
      </c:catAx>
      <c:valAx>
        <c:axId val="334252056"/>
        <c:scaling>
          <c:orientation val="minMax"/>
        </c:scaling>
        <c:delete val="1"/>
        <c:axPos val="t"/>
        <c:numFmt formatCode="h:mm;@" sourceLinked="1"/>
        <c:majorTickMark val="none"/>
        <c:minorTickMark val="none"/>
        <c:tickLblPos val="none"/>
        <c:crossAx val="33425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Time Spent Yesterday A18+</a:t>
            </a:r>
            <a:endParaRPr lang="en-US" sz="1400" dirty="0">
              <a:effectLst/>
            </a:endParaRP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(In </a:t>
            </a:r>
            <a:r>
              <a:rPr lang="en-US" sz="1400" b="1" i="0" baseline="0" dirty="0" err="1">
                <a:effectLst/>
              </a:rPr>
              <a:t>Hours:Minutes</a:t>
            </a:r>
            <a:r>
              <a:rPr lang="en-US" sz="1400" b="1" i="0" baseline="0" dirty="0">
                <a:effectLst/>
              </a:rPr>
              <a:t>)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29912750164041996"/>
          <c:y val="2.57880847752887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3285236183733961"/>
          <c:y val="0.14609383234669024"/>
          <c:w val="0.52027260850723267"/>
          <c:h val="0.82773307167647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545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9F-4773-9C5A-82CB4674249A}"/>
              </c:ext>
            </c:extLst>
          </c:dPt>
          <c:dPt>
            <c:idx val="1"/>
            <c:invertIfNegative val="0"/>
            <c:bubble3D val="0"/>
            <c:spPr>
              <a:solidFill>
                <a:srgbClr val="FFC7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9F-4773-9C5A-82CB4674249A}"/>
              </c:ext>
            </c:extLst>
          </c:dPt>
          <c:dPt>
            <c:idx val="2"/>
            <c:invertIfNegative val="0"/>
            <c:bubble3D val="0"/>
            <c:spPr>
              <a:solidFill>
                <a:srgbClr val="FF05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9F-4773-9C5A-82CB4674249A}"/>
              </c:ext>
            </c:extLst>
          </c:dPt>
          <c:dPt>
            <c:idx val="3"/>
            <c:invertIfNegative val="0"/>
            <c:bubble3D val="0"/>
            <c:spPr>
              <a:solidFill>
                <a:srgbClr val="1B1BAE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9F-4773-9C5A-82CB4674249A}"/>
              </c:ext>
            </c:extLst>
          </c:dPt>
          <c:dPt>
            <c:idx val="4"/>
            <c:invertIfNegative val="0"/>
            <c:bubble3D val="0"/>
            <c:spPr>
              <a:solidFill>
                <a:srgbClr val="FF901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9F-4773-9C5A-82CB4674249A}"/>
              </c:ext>
            </c:extLst>
          </c:dPt>
          <c:dPt>
            <c:idx val="5"/>
            <c:invertIfNegative val="0"/>
            <c:bubble3D val="0"/>
            <c:spPr>
              <a:solidFill>
                <a:srgbClr val="A0A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9F-4773-9C5A-82CB4674249A}"/>
              </c:ext>
            </c:extLst>
          </c:dPt>
          <c:dPt>
            <c:idx val="6"/>
            <c:invertIfNegative val="0"/>
            <c:bubble3D val="0"/>
            <c:spPr>
              <a:solidFill>
                <a:srgbClr val="D8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9F-4773-9C5A-82CB4674249A}"/>
              </c:ext>
            </c:extLst>
          </c:dPt>
          <c:dPt>
            <c:idx val="7"/>
            <c:invertIfNegative val="0"/>
            <c:bubble3D val="0"/>
            <c:spPr>
              <a:solidFill>
                <a:srgbClr val="BE67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9F-4773-9C5A-82CB4674249A}"/>
              </c:ext>
            </c:extLst>
          </c:dPt>
          <c:dPt>
            <c:idx val="8"/>
            <c:invertIfNegative val="0"/>
            <c:bubble3D val="0"/>
            <c:spPr>
              <a:solidFill>
                <a:srgbClr val="1AD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69F-4773-9C5A-82CB4674249A}"/>
              </c:ext>
            </c:extLst>
          </c:dPt>
          <c:dPt>
            <c:idx val="9"/>
            <c:invertIfNegative val="0"/>
            <c:bubble3D val="0"/>
            <c:spPr>
              <a:solidFill>
                <a:srgbClr val="E5E5E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69F-4773-9C5A-82CB4674249A}"/>
              </c:ext>
            </c:extLst>
          </c:dPt>
          <c:dPt>
            <c:idx val="10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69F-4773-9C5A-82CB4674249A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69F-4773-9C5A-82CB4674249A}"/>
              </c:ext>
            </c:extLst>
          </c:dPt>
          <c:dPt>
            <c:idx val="12"/>
            <c:invertIfNegative val="0"/>
            <c:bubble3D val="0"/>
            <c:spPr>
              <a:solidFill>
                <a:srgbClr val="B671E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69F-4773-9C5A-82CB467424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Local Broadcast TV News</c:v>
                </c:pt>
                <c:pt idx="1">
                  <c:v>Radio Stations</c:v>
                </c:pt>
                <c:pt idx="2">
                  <c:v>Social Media</c:v>
                </c:pt>
                <c:pt idx="3">
                  <c:v>Network Broadcast TV News</c:v>
                </c:pt>
                <c:pt idx="4">
                  <c:v>Newspapers</c:v>
                </c:pt>
                <c:pt idx="5">
                  <c:v>Cable News Channels</c:v>
                </c:pt>
                <c:pt idx="6">
                  <c:v>Local TV News Websites/Apps</c:v>
                </c:pt>
                <c:pt idx="7">
                  <c:v>Newspapers Websites/Apps</c:v>
                </c:pt>
                <c:pt idx="8">
                  <c:v>Network Broadcast TV News Websites/Apps</c:v>
                </c:pt>
                <c:pt idx="9">
                  <c:v>Cable TV News Websites/Apps</c:v>
                </c:pt>
                <c:pt idx="10">
                  <c:v>Radio Stations Websites/Apps</c:v>
                </c:pt>
                <c:pt idx="11">
                  <c:v>Online News Aggregator or Blog Website</c:v>
                </c:pt>
                <c:pt idx="12">
                  <c:v>All Other Internet News Websites/Apps</c:v>
                </c:pt>
              </c:strCache>
            </c:strRef>
          </c:cat>
          <c:val>
            <c:numRef>
              <c:f>Sheet1!$B$2:$B$15</c:f>
              <c:numCache>
                <c:formatCode>h:mm;@</c:formatCode>
                <c:ptCount val="13"/>
                <c:pt idx="0">
                  <c:v>0.1125</c:v>
                </c:pt>
                <c:pt idx="1">
                  <c:v>4.9305555555555554E-2</c:v>
                </c:pt>
                <c:pt idx="2">
                  <c:v>4.5138888888888888E-2</c:v>
                </c:pt>
                <c:pt idx="3">
                  <c:v>3.7499999999999999E-2</c:v>
                </c:pt>
                <c:pt idx="4">
                  <c:v>2.7777777777777776E-2</c:v>
                </c:pt>
                <c:pt idx="5">
                  <c:v>2.2222222222222223E-2</c:v>
                </c:pt>
                <c:pt idx="6">
                  <c:v>2.2222222222222223E-2</c:v>
                </c:pt>
                <c:pt idx="7">
                  <c:v>1.6666666666666666E-2</c:v>
                </c:pt>
                <c:pt idx="8">
                  <c:v>1.2499999999999999E-2</c:v>
                </c:pt>
                <c:pt idx="9">
                  <c:v>1.1111111111111112E-2</c:v>
                </c:pt>
                <c:pt idx="10">
                  <c:v>6.9444444444444441E-3</c:v>
                </c:pt>
                <c:pt idx="11">
                  <c:v>6.2499999999999995E-3</c:v>
                </c:pt>
                <c:pt idx="12">
                  <c:v>5.5555555555555558E-3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69F-4773-9C5A-82CB46742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334252840"/>
        <c:axId val="334253232"/>
      </c:barChart>
      <c:catAx>
        <c:axId val="334252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53232"/>
        <c:crosses val="autoZero"/>
        <c:auto val="1"/>
        <c:lblAlgn val="ctr"/>
        <c:lblOffset val="100"/>
        <c:noMultiLvlLbl val="0"/>
      </c:catAx>
      <c:valAx>
        <c:axId val="334253232"/>
        <c:scaling>
          <c:orientation val="minMax"/>
        </c:scaling>
        <c:delete val="1"/>
        <c:axPos val="t"/>
        <c:numFmt formatCode="h:mm;@" sourceLinked="1"/>
        <c:majorTickMark val="none"/>
        <c:minorTickMark val="none"/>
        <c:tickLblPos val="none"/>
        <c:crossAx val="33425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Time Spent Yesterday A18+</a:t>
            </a:r>
            <a:endParaRPr lang="en-US" sz="1400" dirty="0">
              <a:effectLst/>
            </a:endParaRP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(In </a:t>
            </a:r>
            <a:r>
              <a:rPr lang="en-US" sz="1400" b="1" i="0" baseline="0" dirty="0" err="1">
                <a:effectLst/>
              </a:rPr>
              <a:t>Hours:Minutes</a:t>
            </a:r>
            <a:r>
              <a:rPr lang="en-US" sz="1400" b="1" i="0" baseline="0" dirty="0">
                <a:effectLst/>
              </a:rPr>
              <a:t>)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29912750164041996"/>
          <c:y val="2.57880847752887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490432763632798"/>
          <c:y val="0.14870904635407017"/>
          <c:w val="0.51826394754073457"/>
          <c:h val="0.82773307167647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545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9F-4773-9C5A-82CB4674249A}"/>
              </c:ext>
            </c:extLst>
          </c:dPt>
          <c:dPt>
            <c:idx val="1"/>
            <c:invertIfNegative val="0"/>
            <c:bubble3D val="0"/>
            <c:spPr>
              <a:solidFill>
                <a:srgbClr val="FFC7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9F-4773-9C5A-82CB4674249A}"/>
              </c:ext>
            </c:extLst>
          </c:dPt>
          <c:dPt>
            <c:idx val="2"/>
            <c:invertIfNegative val="0"/>
            <c:bubble3D val="0"/>
            <c:spPr>
              <a:solidFill>
                <a:srgbClr val="FF05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9F-4773-9C5A-82CB4674249A}"/>
              </c:ext>
            </c:extLst>
          </c:dPt>
          <c:dPt>
            <c:idx val="3"/>
            <c:invertIfNegative val="0"/>
            <c:bubble3D val="0"/>
            <c:spPr>
              <a:solidFill>
                <a:srgbClr val="1B1BAE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9F-4773-9C5A-82CB4674249A}"/>
              </c:ext>
            </c:extLst>
          </c:dPt>
          <c:dPt>
            <c:idx val="4"/>
            <c:invertIfNegative val="0"/>
            <c:bubble3D val="0"/>
            <c:spPr>
              <a:solidFill>
                <a:srgbClr val="FF901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9F-4773-9C5A-82CB4674249A}"/>
              </c:ext>
            </c:extLst>
          </c:dPt>
          <c:dPt>
            <c:idx val="5"/>
            <c:invertIfNegative val="0"/>
            <c:bubble3D val="0"/>
            <c:spPr>
              <a:solidFill>
                <a:srgbClr val="D8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9F-4773-9C5A-82CB4674249A}"/>
              </c:ext>
            </c:extLst>
          </c:dPt>
          <c:dPt>
            <c:idx val="6"/>
            <c:invertIfNegative val="0"/>
            <c:bubble3D val="0"/>
            <c:spPr>
              <a:solidFill>
                <a:srgbClr val="A0A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9F-4773-9C5A-82CB4674249A}"/>
              </c:ext>
            </c:extLst>
          </c:dPt>
          <c:dPt>
            <c:idx val="7"/>
            <c:invertIfNegative val="0"/>
            <c:bubble3D val="0"/>
            <c:spPr>
              <a:solidFill>
                <a:srgbClr val="BE67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9F-4773-9C5A-82CB4674249A}"/>
              </c:ext>
            </c:extLst>
          </c:dPt>
          <c:dPt>
            <c:idx val="8"/>
            <c:invertIfNegative val="0"/>
            <c:bubble3D val="0"/>
            <c:spPr>
              <a:solidFill>
                <a:srgbClr val="1AD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69F-4773-9C5A-82CB4674249A}"/>
              </c:ext>
            </c:extLst>
          </c:dPt>
          <c:dPt>
            <c:idx val="9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69F-4773-9C5A-82CB4674249A}"/>
              </c:ext>
            </c:extLst>
          </c:dPt>
          <c:dPt>
            <c:idx val="10"/>
            <c:invertIfNegative val="0"/>
            <c:bubble3D val="0"/>
            <c:spPr>
              <a:solidFill>
                <a:srgbClr val="E5E5E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69F-4773-9C5A-82CB4674249A}"/>
              </c:ext>
            </c:extLst>
          </c:dPt>
          <c:dPt>
            <c:idx val="11"/>
            <c:invertIfNegative val="0"/>
            <c:bubble3D val="0"/>
            <c:spPr>
              <a:solidFill>
                <a:srgbClr val="B671E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69F-4773-9C5A-82CB4674249A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69F-4773-9C5A-82CB467424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Local Broadcast TV News</c:v>
                </c:pt>
                <c:pt idx="1">
                  <c:v>Radio Stations</c:v>
                </c:pt>
                <c:pt idx="2">
                  <c:v>Social Media</c:v>
                </c:pt>
                <c:pt idx="3">
                  <c:v>Network Broadcast TV News</c:v>
                </c:pt>
                <c:pt idx="4">
                  <c:v>Newspapers</c:v>
                </c:pt>
                <c:pt idx="5">
                  <c:v>Local TV News Websites/Apps</c:v>
                </c:pt>
                <c:pt idx="6">
                  <c:v>Cable News Channels</c:v>
                </c:pt>
                <c:pt idx="7">
                  <c:v>Newspapers Websites/Apps</c:v>
                </c:pt>
                <c:pt idx="8">
                  <c:v>Network Broadcast TV News Websites/Apps</c:v>
                </c:pt>
                <c:pt idx="9">
                  <c:v>Radio Stations Websites/Apps</c:v>
                </c:pt>
                <c:pt idx="10">
                  <c:v>Cable TV News Websites/Apps</c:v>
                </c:pt>
                <c:pt idx="11">
                  <c:v>All Other Internet News Websites/Apps</c:v>
                </c:pt>
                <c:pt idx="12">
                  <c:v>Online News Aggregator or Blog Website</c:v>
                </c:pt>
              </c:strCache>
            </c:strRef>
          </c:cat>
          <c:val>
            <c:numRef>
              <c:f>Sheet1!$B$2:$B$15</c:f>
              <c:numCache>
                <c:formatCode>h:mm;@</c:formatCode>
                <c:ptCount val="13"/>
                <c:pt idx="0">
                  <c:v>0.10555555555555556</c:v>
                </c:pt>
                <c:pt idx="1">
                  <c:v>5.4166666666666669E-2</c:v>
                </c:pt>
                <c:pt idx="2">
                  <c:v>4.5833333333333337E-2</c:v>
                </c:pt>
                <c:pt idx="3">
                  <c:v>3.3333333333333333E-2</c:v>
                </c:pt>
                <c:pt idx="4">
                  <c:v>3.0555555555555555E-2</c:v>
                </c:pt>
                <c:pt idx="5">
                  <c:v>2.4999999999999998E-2</c:v>
                </c:pt>
                <c:pt idx="6">
                  <c:v>2.013888888888889E-2</c:v>
                </c:pt>
                <c:pt idx="7">
                  <c:v>1.7361111111111112E-2</c:v>
                </c:pt>
                <c:pt idx="8">
                  <c:v>1.5972222222222224E-2</c:v>
                </c:pt>
                <c:pt idx="9">
                  <c:v>1.1111111111111112E-2</c:v>
                </c:pt>
                <c:pt idx="10">
                  <c:v>1.0416666666666666E-2</c:v>
                </c:pt>
                <c:pt idx="11">
                  <c:v>7.6388888888888886E-3</c:v>
                </c:pt>
                <c:pt idx="12">
                  <c:v>7.6388888888888886E-3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69F-4773-9C5A-82CB46742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333694992"/>
        <c:axId val="333695384"/>
      </c:barChart>
      <c:catAx>
        <c:axId val="333694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95384"/>
        <c:crosses val="autoZero"/>
        <c:auto val="1"/>
        <c:lblAlgn val="ctr"/>
        <c:lblOffset val="100"/>
        <c:noMultiLvlLbl val="0"/>
      </c:catAx>
      <c:valAx>
        <c:axId val="333695384"/>
        <c:scaling>
          <c:orientation val="minMax"/>
        </c:scaling>
        <c:delete val="1"/>
        <c:axPos val="t"/>
        <c:numFmt formatCode="h:mm;@" sourceLinked="1"/>
        <c:majorTickMark val="none"/>
        <c:minorTickMark val="none"/>
        <c:tickLblPos val="none"/>
        <c:crossAx val="33369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886175917481352E-2"/>
          <c:w val="1"/>
          <c:h val="0.75956478938135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8A-446E-8631-16463A6FC761}"/>
              </c:ext>
            </c:extLst>
          </c:dPt>
          <c:dPt>
            <c:idx val="1"/>
            <c:invertIfNegative val="0"/>
            <c:bubble3D val="0"/>
            <c:spPr>
              <a:solidFill>
                <a:srgbClr val="0F0F9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8A-446E-8631-16463A6FC761}"/>
              </c:ext>
            </c:extLst>
          </c:dPt>
          <c:dPt>
            <c:idx val="2"/>
            <c:invertIfNegative val="0"/>
            <c:bubble3D val="0"/>
            <c:spPr>
              <a:solidFill>
                <a:srgbClr val="FFBB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8A-446E-8631-16463A6FC7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8A-446E-8631-16463A6FC761}"/>
              </c:ext>
            </c:extLst>
          </c:dPt>
          <c:dPt>
            <c:idx val="4"/>
            <c:invertIfNegative val="0"/>
            <c:bubble3D val="0"/>
            <c:spPr>
              <a:solidFill>
                <a:srgbClr val="9595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8A-446E-8631-16463A6FC761}"/>
              </c:ext>
            </c:extLst>
          </c:dPt>
          <c:dPt>
            <c:idx val="5"/>
            <c:invertIfNegative val="0"/>
            <c:bubble3D val="0"/>
            <c:spPr>
              <a:solidFill>
                <a:srgbClr val="D8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AC89-4D82-9039-D593362352B1}"/>
              </c:ext>
            </c:extLst>
          </c:dPt>
          <c:dPt>
            <c:idx val="6"/>
            <c:invertIfNegative val="0"/>
            <c:bubble3D val="0"/>
            <c:spPr>
              <a:solidFill>
                <a:srgbClr val="6596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8A-446E-8631-16463A6FC761}"/>
              </c:ext>
            </c:extLst>
          </c:dPt>
          <c:dPt>
            <c:idx val="7"/>
            <c:invertIfNegative val="0"/>
            <c:bubble3D val="0"/>
            <c:spPr>
              <a:solidFill>
                <a:srgbClr val="B671E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68A-446E-8631-16463A6FC761}"/>
              </c:ext>
            </c:extLst>
          </c:dPt>
          <c:dPt>
            <c:idx val="8"/>
            <c:invertIfNegative val="0"/>
            <c:bubble3D val="0"/>
            <c:spPr>
              <a:solidFill>
                <a:srgbClr val="FF861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68A-446E-8631-16463A6FC761}"/>
              </c:ext>
            </c:extLst>
          </c:dPt>
          <c:dPt>
            <c:idx val="9"/>
            <c:invertIfNegative val="0"/>
            <c:bubble3D val="0"/>
            <c:spPr>
              <a:solidFill>
                <a:srgbClr val="BE67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68A-446E-8631-16463A6FC761}"/>
              </c:ext>
            </c:extLst>
          </c:dPt>
          <c:dPt>
            <c:idx val="10"/>
            <c:invertIfNegative val="0"/>
            <c:bubble3D val="0"/>
            <c:spPr>
              <a:solidFill>
                <a:srgbClr val="1AD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68A-446E-8631-16463A6FC761}"/>
              </c:ext>
            </c:extLst>
          </c:dPt>
          <c:dPt>
            <c:idx val="11"/>
            <c:invertIfNegative val="0"/>
            <c:bubble3D val="0"/>
            <c:spPr>
              <a:solidFill>
                <a:srgbClr val="E5E5E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68A-446E-8631-16463A6FC761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68A-446E-8631-16463A6FC7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
TV News</c:v>
                </c:pt>
                <c:pt idx="1">
                  <c:v>Network 
Broadcast 
TV News</c:v>
                </c:pt>
                <c:pt idx="2">
                  <c:v>Radio
Stations</c:v>
                </c:pt>
                <c:pt idx="3">
                  <c:v>Social
Media</c:v>
                </c:pt>
                <c:pt idx="4">
                  <c:v>Cable News Channels</c:v>
                </c:pt>
                <c:pt idx="5">
                  <c:v>Local TV
News 
Websites/Apps</c:v>
                </c:pt>
                <c:pt idx="6">
                  <c:v>Local Newspapers</c:v>
                </c:pt>
                <c:pt idx="7">
                  <c:v>All Other Internet News Websites/
Apps</c:v>
                </c:pt>
                <c:pt idx="8">
                  <c:v>National Newspapers</c:v>
                </c:pt>
                <c:pt idx="9">
                  <c:v>Newspapers Websites/
Apps</c:v>
                </c:pt>
                <c:pt idx="10">
                  <c:v>Network Broadcast TV News Websites/Apps </c:v>
                </c:pt>
                <c:pt idx="11">
                  <c:v>Cable TV 
News 
Websites/
Apps</c:v>
                </c:pt>
                <c:pt idx="12">
                  <c:v>Radio 
Stations Websites/
Apps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0.621</c:v>
                </c:pt>
                <c:pt idx="1">
                  <c:v>0.247</c:v>
                </c:pt>
                <c:pt idx="2">
                  <c:v>0.222</c:v>
                </c:pt>
                <c:pt idx="3">
                  <c:v>0.17899999999999999</c:v>
                </c:pt>
                <c:pt idx="4">
                  <c:v>0.16200000000000001</c:v>
                </c:pt>
                <c:pt idx="5">
                  <c:v>0.107</c:v>
                </c:pt>
                <c:pt idx="6">
                  <c:v>0.106</c:v>
                </c:pt>
                <c:pt idx="7">
                  <c:v>7.8E-2</c:v>
                </c:pt>
                <c:pt idx="8">
                  <c:v>5.1999999999999998E-2</c:v>
                </c:pt>
                <c:pt idx="9">
                  <c:v>4.8000000000000001E-2</c:v>
                </c:pt>
                <c:pt idx="10">
                  <c:v>4.2999999999999997E-2</c:v>
                </c:pt>
                <c:pt idx="11">
                  <c:v>3.6703159999999999E-2</c:v>
                </c:pt>
                <c:pt idx="12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68A-446E-8631-16463A6FC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333696560"/>
        <c:axId val="333696952"/>
      </c:barChart>
      <c:catAx>
        <c:axId val="33369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96952"/>
        <c:crosses val="autoZero"/>
        <c:auto val="1"/>
        <c:lblAlgn val="ctr"/>
        <c:lblOffset val="100"/>
        <c:noMultiLvlLbl val="0"/>
      </c:catAx>
      <c:valAx>
        <c:axId val="333696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369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9539710164251487E-3"/>
          <c:w val="1"/>
          <c:h val="0.75956478938135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68A-446E-8631-16463A6FC76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68A-446E-8631-16463A6FC76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68A-446E-8631-16463A6FC76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68A-446E-8631-16463A6FC76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68A-446E-8631-16463A6FC761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AC89-4D82-9039-D593362352B1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68A-446E-8631-16463A6FC76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68A-446E-8631-16463A6FC761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68A-446E-8631-16463A6FC76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68A-446E-8631-16463A6FC761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68A-446E-8631-16463A6FC761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C68A-446E-8631-16463A6FC761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C68A-446E-8631-16463A6FC7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
TV News</c:v>
                </c:pt>
                <c:pt idx="1">
                  <c:v>Network 
Broadcast 
TV News</c:v>
                </c:pt>
                <c:pt idx="2">
                  <c:v>Radio
Stations</c:v>
                </c:pt>
                <c:pt idx="3">
                  <c:v>Cable News Channels</c:v>
                </c:pt>
                <c:pt idx="4">
                  <c:v>Social
Media</c:v>
                </c:pt>
                <c:pt idx="5">
                  <c:v>Local TV
News 
Websites/Apps</c:v>
                </c:pt>
                <c:pt idx="6">
                  <c:v>Local Newspapers</c:v>
                </c:pt>
                <c:pt idx="7">
                  <c:v>All Other Internet News Websites/
Apps</c:v>
                </c:pt>
                <c:pt idx="8">
                  <c:v>National Newspapers</c:v>
                </c:pt>
                <c:pt idx="9">
                  <c:v>Network Broadcast TV News Websites/Apps </c:v>
                </c:pt>
                <c:pt idx="10">
                  <c:v>Newspapers Websites/
Apps</c:v>
                </c:pt>
                <c:pt idx="11">
                  <c:v>Cable TV 
News 
Websites/
Apps</c:v>
                </c:pt>
                <c:pt idx="12">
                  <c:v>Radio 
Stations Websites/
Apps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0.624</c:v>
                </c:pt>
                <c:pt idx="1">
                  <c:v>0.25900000000000001</c:v>
                </c:pt>
                <c:pt idx="2">
                  <c:v>0.218</c:v>
                </c:pt>
                <c:pt idx="3">
                  <c:v>0.17899999999999999</c:v>
                </c:pt>
                <c:pt idx="4">
                  <c:v>0.17899999999999999</c:v>
                </c:pt>
                <c:pt idx="5">
                  <c:v>9.9000000000000005E-2</c:v>
                </c:pt>
                <c:pt idx="6">
                  <c:v>9.6000000000000002E-2</c:v>
                </c:pt>
                <c:pt idx="7">
                  <c:v>7.1999999999999995E-2</c:v>
                </c:pt>
                <c:pt idx="8">
                  <c:v>4.9000000000000002E-2</c:v>
                </c:pt>
                <c:pt idx="9">
                  <c:v>4.2999999999999997E-2</c:v>
                </c:pt>
                <c:pt idx="10">
                  <c:v>3.7999999999999999E-2</c:v>
                </c:pt>
                <c:pt idx="11">
                  <c:v>3.6999999999999998E-2</c:v>
                </c:pt>
                <c:pt idx="12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68A-446E-8631-16463A6FC7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San Francisco</c:v>
                </c:pt>
              </c:strCache>
            </c:strRef>
          </c:tx>
          <c:spPr>
            <a:solidFill>
              <a:srgbClr val="FF861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
TV News</c:v>
                </c:pt>
                <c:pt idx="1">
                  <c:v>Network 
Broadcast 
TV News</c:v>
                </c:pt>
                <c:pt idx="2">
                  <c:v>Radio
Stations</c:v>
                </c:pt>
                <c:pt idx="3">
                  <c:v>Cable News Channels</c:v>
                </c:pt>
                <c:pt idx="4">
                  <c:v>Social
Media</c:v>
                </c:pt>
                <c:pt idx="5">
                  <c:v>Local TV
News 
Websites/Apps</c:v>
                </c:pt>
                <c:pt idx="6">
                  <c:v>Local Newspapers</c:v>
                </c:pt>
                <c:pt idx="7">
                  <c:v>All Other Internet News Websites/
Apps</c:v>
                </c:pt>
                <c:pt idx="8">
                  <c:v>National Newspapers</c:v>
                </c:pt>
                <c:pt idx="9">
                  <c:v>Network Broadcast TV News Websites/Apps </c:v>
                </c:pt>
                <c:pt idx="10">
                  <c:v>Newspapers Websites/
Apps</c:v>
                </c:pt>
                <c:pt idx="11">
                  <c:v>Cable TV 
News 
Websites/
Apps</c:v>
                </c:pt>
                <c:pt idx="12">
                  <c:v>Radio 
Stations Websites/
Apps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0.61458333333333337</c:v>
                </c:pt>
                <c:pt idx="1">
                  <c:v>0.22600000000000001</c:v>
                </c:pt>
                <c:pt idx="2">
                  <c:v>0.22700000000000001</c:v>
                </c:pt>
                <c:pt idx="3">
                  <c:v>0.13200000000000001</c:v>
                </c:pt>
                <c:pt idx="4">
                  <c:v>0.17899999999999999</c:v>
                </c:pt>
                <c:pt idx="5">
                  <c:v>0.12</c:v>
                </c:pt>
                <c:pt idx="6">
                  <c:v>0.122</c:v>
                </c:pt>
                <c:pt idx="7">
                  <c:v>8.8999999999999996E-2</c:v>
                </c:pt>
                <c:pt idx="8">
                  <c:v>5.7000000000000002E-2</c:v>
                </c:pt>
                <c:pt idx="9">
                  <c:v>4.2999999999999997E-2</c:v>
                </c:pt>
                <c:pt idx="10">
                  <c:v>6.6000000000000003E-2</c:v>
                </c:pt>
                <c:pt idx="11">
                  <c:v>3.5999999999999997E-2</c:v>
                </c:pt>
                <c:pt idx="12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FC0-4BE5-8AD9-7FACA2CF7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333697736"/>
        <c:axId val="156561408"/>
      </c:barChart>
      <c:catAx>
        <c:axId val="33369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61408"/>
        <c:crosses val="autoZero"/>
        <c:auto val="1"/>
        <c:lblAlgn val="ctr"/>
        <c:lblOffset val="100"/>
        <c:noMultiLvlLbl val="0"/>
      </c:catAx>
      <c:valAx>
        <c:axId val="156561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369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60633441557014"/>
          <c:y val="0.93103555804304683"/>
          <c:w val="0.21278733116885987"/>
          <c:h val="4.6204254936317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548191776020815E-2"/>
          <c:w val="1"/>
          <c:h val="0.6596791875933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545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C4-4DE1-913E-12EF35FF3264}"/>
              </c:ext>
            </c:extLst>
          </c:dPt>
          <c:dPt>
            <c:idx val="1"/>
            <c:invertIfNegative val="0"/>
            <c:bubble3D val="0"/>
            <c:spPr>
              <a:solidFill>
                <a:srgbClr val="0F0F9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C4-4DE1-913E-12EF35FF3264}"/>
              </c:ext>
            </c:extLst>
          </c:dPt>
          <c:dPt>
            <c:idx val="2"/>
            <c:invertIfNegative val="0"/>
            <c:bubble3D val="0"/>
            <c:spPr>
              <a:solidFill>
                <a:srgbClr val="FFC7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C4-4DE1-913E-12EF35FF3264}"/>
              </c:ext>
            </c:extLst>
          </c:dPt>
          <c:dPt>
            <c:idx val="3"/>
            <c:invertIfNegative val="0"/>
            <c:bubble3D val="0"/>
            <c:spPr>
              <a:solidFill>
                <a:srgbClr val="6596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C4-4DE1-913E-12EF35FF3264}"/>
              </c:ext>
            </c:extLst>
          </c:dPt>
          <c:dPt>
            <c:idx val="4"/>
            <c:invertIfNegative val="0"/>
            <c:bubble3D val="0"/>
            <c:spPr>
              <a:solidFill>
                <a:srgbClr val="D8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C4-4DE1-913E-12EF35FF3264}"/>
              </c:ext>
            </c:extLst>
          </c:dPt>
          <c:dPt>
            <c:idx val="5"/>
            <c:invertIfNegative val="0"/>
            <c:bubble3D val="0"/>
            <c:spPr>
              <a:solidFill>
                <a:srgbClr val="CA704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FC4-4DE1-913E-12EF35FF3264}"/>
              </c:ext>
            </c:extLst>
          </c:dPt>
          <c:dPt>
            <c:idx val="6"/>
            <c:invertIfNegative val="0"/>
            <c:bubble3D val="0"/>
            <c:spPr>
              <a:solidFill>
                <a:srgbClr val="14C6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FC4-4DE1-913E-12EF35FF3264}"/>
              </c:ext>
            </c:extLst>
          </c:dPt>
          <c:dPt>
            <c:idx val="7"/>
            <c:invertIfNegative val="0"/>
            <c:bubble3D val="0"/>
            <c:spPr>
              <a:solidFill>
                <a:srgbClr val="9595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FC4-4DE1-913E-12EF35FF3264}"/>
              </c:ext>
            </c:extLst>
          </c:dPt>
          <c:dPt>
            <c:idx val="8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FC4-4DE1-913E-12EF35FF3264}"/>
              </c:ext>
            </c:extLst>
          </c:dPt>
          <c:dPt>
            <c:idx val="9"/>
            <c:invertIfNegative val="0"/>
            <c:bubble3D val="0"/>
            <c:spPr>
              <a:solidFill>
                <a:srgbClr val="FF861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FC4-4DE1-913E-12EF35FF3264}"/>
              </c:ext>
            </c:extLst>
          </c:dPt>
          <c:dPt>
            <c:idx val="10"/>
            <c:invertIfNegative val="0"/>
            <c:bubble3D val="0"/>
            <c:spPr>
              <a:solidFill>
                <a:srgbClr val="D8D8D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FC4-4DE1-913E-12EF35FF3264}"/>
              </c:ext>
            </c:extLst>
          </c:dPt>
          <c:dPt>
            <c:idx val="11"/>
            <c:invertIfNegative val="0"/>
            <c:bubble3D val="0"/>
            <c:spPr>
              <a:solidFill>
                <a:srgbClr val="AA68D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FC4-4DE1-913E-12EF35FF32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FC4-4DE1-913E-12EF35FF3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
TV News</c:v>
                </c:pt>
                <c:pt idx="1">
                  <c:v>Network 
Broadcast 
TV News</c:v>
                </c:pt>
                <c:pt idx="2">
                  <c:v>Radio 
Stations</c:v>
                </c:pt>
                <c:pt idx="3">
                  <c:v>Local Newspapers</c:v>
                </c:pt>
                <c:pt idx="4">
                  <c:v>Local TV 
News 
Websites/Apps</c:v>
                </c:pt>
                <c:pt idx="5">
                  <c:v>Newspapers Websites/
Apps</c:v>
                </c:pt>
                <c:pt idx="6">
                  <c:v>Network Broadcast 
TV News Websites/Apps </c:v>
                </c:pt>
                <c:pt idx="7">
                  <c:v>Cable News Channels </c:v>
                </c:pt>
                <c:pt idx="8">
                  <c:v>Radio Stations Websites/
Apps</c:v>
                </c:pt>
                <c:pt idx="9">
                  <c:v>Newspapers</c:v>
                </c:pt>
                <c:pt idx="10">
                  <c:v>Cable TV 
News 
Websites/
Apps</c:v>
                </c:pt>
                <c:pt idx="11">
                  <c:v>All Other Internet News Websites/
Apps</c:v>
                </c:pt>
                <c:pt idx="12">
                  <c:v>Social Media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0.9</c:v>
                </c:pt>
                <c:pt idx="1">
                  <c:v>0.87</c:v>
                </c:pt>
                <c:pt idx="2">
                  <c:v>0.84</c:v>
                </c:pt>
                <c:pt idx="3">
                  <c:v>0.84</c:v>
                </c:pt>
                <c:pt idx="4">
                  <c:v>0.81</c:v>
                </c:pt>
                <c:pt idx="5">
                  <c:v>0.78</c:v>
                </c:pt>
                <c:pt idx="6">
                  <c:v>0.78</c:v>
                </c:pt>
                <c:pt idx="7">
                  <c:v>0.76</c:v>
                </c:pt>
                <c:pt idx="8">
                  <c:v>0.76</c:v>
                </c:pt>
                <c:pt idx="9">
                  <c:v>0.76</c:v>
                </c:pt>
                <c:pt idx="10">
                  <c:v>0.75</c:v>
                </c:pt>
                <c:pt idx="11">
                  <c:v>0.71</c:v>
                </c:pt>
                <c:pt idx="12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FC4-4DE1-913E-12EF35FF3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334252448"/>
        <c:axId val="331792792"/>
      </c:barChart>
      <c:catAx>
        <c:axId val="33425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92792"/>
        <c:crosses val="autoZero"/>
        <c:auto val="1"/>
        <c:lblAlgn val="ctr"/>
        <c:lblOffset val="100"/>
        <c:noMultiLvlLbl val="0"/>
      </c:catAx>
      <c:valAx>
        <c:axId val="3317927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425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393662748678151E-2"/>
          <c:w val="1"/>
          <c:h val="0.6596791875933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FC4-4DE1-913E-12EF35FF32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FC4-4DE1-913E-12EF35FF326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FC4-4DE1-913E-12EF35FF326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FC4-4DE1-913E-12EF35FF326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FC4-4DE1-913E-12EF35FF3264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FC4-4DE1-913E-12EF35FF3264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FC4-4DE1-913E-12EF35FF3264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FC4-4DE1-913E-12EF35FF3264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4FC4-4DE1-913E-12EF35FF3264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4FC4-4DE1-913E-12EF35FF3264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4FC4-4DE1-913E-12EF35FF3264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4FC4-4DE1-913E-12EF35FF3264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4FC4-4DE1-913E-12EF35FF3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
TV News</c:v>
                </c:pt>
                <c:pt idx="1">
                  <c:v>Network 
Broadcast 
TV News</c:v>
                </c:pt>
                <c:pt idx="2">
                  <c:v>Radio
Stations</c:v>
                </c:pt>
                <c:pt idx="3">
                  <c:v>Local Newspapers</c:v>
                </c:pt>
                <c:pt idx="4">
                  <c:v>Local TV 
News 
Websites/Apps</c:v>
                </c:pt>
                <c:pt idx="5">
                  <c:v>Cable News Channels </c:v>
                </c:pt>
                <c:pt idx="6">
                  <c:v>Newspapers Websites/
Apps</c:v>
                </c:pt>
                <c:pt idx="7">
                  <c:v>Network Broadcast 
TV News Websites/Apps </c:v>
                </c:pt>
                <c:pt idx="8">
                  <c:v>Radio Stations Websites/
Apps</c:v>
                </c:pt>
                <c:pt idx="9">
                  <c:v>Cable TV 
News 
Websites/
Apps</c:v>
                </c:pt>
                <c:pt idx="10">
                  <c:v>Newspapers</c:v>
                </c:pt>
                <c:pt idx="11">
                  <c:v>All Other Internet News Websites/
Apps</c:v>
                </c:pt>
                <c:pt idx="12">
                  <c:v>Social
Media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0.89</c:v>
                </c:pt>
                <c:pt idx="1">
                  <c:v>0.86</c:v>
                </c:pt>
                <c:pt idx="2">
                  <c:v>0.84</c:v>
                </c:pt>
                <c:pt idx="3">
                  <c:v>0.83</c:v>
                </c:pt>
                <c:pt idx="4">
                  <c:v>0.8</c:v>
                </c:pt>
                <c:pt idx="5">
                  <c:v>0.77</c:v>
                </c:pt>
                <c:pt idx="6">
                  <c:v>0.77</c:v>
                </c:pt>
                <c:pt idx="7">
                  <c:v>0.77</c:v>
                </c:pt>
                <c:pt idx="8">
                  <c:v>0.76</c:v>
                </c:pt>
                <c:pt idx="9">
                  <c:v>0.75</c:v>
                </c:pt>
                <c:pt idx="10">
                  <c:v>0.75</c:v>
                </c:pt>
                <c:pt idx="11">
                  <c:v>0.71</c:v>
                </c:pt>
                <c:pt idx="12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FC4-4DE1-913E-12EF35FF32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San Francisco</c:v>
                </c:pt>
              </c:strCache>
            </c:strRef>
          </c:tx>
          <c:spPr>
            <a:solidFill>
              <a:srgbClr val="FF861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
TV News</c:v>
                </c:pt>
                <c:pt idx="1">
                  <c:v>Network 
Broadcast 
TV News</c:v>
                </c:pt>
                <c:pt idx="2">
                  <c:v>Radio
Stations</c:v>
                </c:pt>
                <c:pt idx="3">
                  <c:v>Local Newspapers</c:v>
                </c:pt>
                <c:pt idx="4">
                  <c:v>Local TV 
News 
Websites/Apps</c:v>
                </c:pt>
                <c:pt idx="5">
                  <c:v>Cable News Channels </c:v>
                </c:pt>
                <c:pt idx="6">
                  <c:v>Newspapers Websites/
Apps</c:v>
                </c:pt>
                <c:pt idx="7">
                  <c:v>Network Broadcast 
TV News Websites/Apps </c:v>
                </c:pt>
                <c:pt idx="8">
                  <c:v>Radio Stations Websites/
Apps</c:v>
                </c:pt>
                <c:pt idx="9">
                  <c:v>Cable TV 
News 
Websites/
Apps</c:v>
                </c:pt>
                <c:pt idx="10">
                  <c:v>Newspapers</c:v>
                </c:pt>
                <c:pt idx="11">
                  <c:v>All Other Internet News Websites/
Apps</c:v>
                </c:pt>
                <c:pt idx="12">
                  <c:v>Social
Media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0.93</c:v>
                </c:pt>
                <c:pt idx="1">
                  <c:v>0.89</c:v>
                </c:pt>
                <c:pt idx="2">
                  <c:v>0.85</c:v>
                </c:pt>
                <c:pt idx="3">
                  <c:v>0.86</c:v>
                </c:pt>
                <c:pt idx="4">
                  <c:v>0.82</c:v>
                </c:pt>
                <c:pt idx="5">
                  <c:v>0.74</c:v>
                </c:pt>
                <c:pt idx="6">
                  <c:v>0.79</c:v>
                </c:pt>
                <c:pt idx="7">
                  <c:v>0.79</c:v>
                </c:pt>
                <c:pt idx="8">
                  <c:v>0.78</c:v>
                </c:pt>
                <c:pt idx="9">
                  <c:v>0.76</c:v>
                </c:pt>
                <c:pt idx="10">
                  <c:v>0.77</c:v>
                </c:pt>
                <c:pt idx="11">
                  <c:v>0.71</c:v>
                </c:pt>
                <c:pt idx="12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7CC-41FC-B02C-FC3D98EA3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331793576"/>
        <c:axId val="331793968"/>
      </c:barChart>
      <c:catAx>
        <c:axId val="33179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93968"/>
        <c:crosses val="autoZero"/>
        <c:auto val="1"/>
        <c:lblAlgn val="ctr"/>
        <c:lblOffset val="100"/>
        <c:noMultiLvlLbl val="0"/>
      </c:catAx>
      <c:valAx>
        <c:axId val="331793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1793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32012248468944"/>
          <c:y val="0.86159306173684813"/>
          <c:w val="0.21491522309711286"/>
          <c:h val="4.9034957586823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63" y="-136698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99" y="3112937"/>
            <a:ext cx="12192001" cy="37450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1609" y="1905000"/>
            <a:ext cx="12192000" cy="464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Weather Emergency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Survey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endParaRPr lang="en-US" sz="3600" baseline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en-US" sz="4000" baseline="0" dirty="0">
                <a:solidFill>
                  <a:schemeClr val="bg1"/>
                </a:solidFill>
              </a:rPr>
              <a:t>Getty &amp; </a:t>
            </a:r>
            <a:r>
              <a:rPr lang="en-US" sz="4000" baseline="0" dirty="0" err="1">
                <a:solidFill>
                  <a:schemeClr val="bg1"/>
                </a:solidFill>
              </a:rPr>
              <a:t>Kincade</a:t>
            </a:r>
            <a:r>
              <a:rPr lang="en-US" sz="4000" baseline="0" dirty="0">
                <a:solidFill>
                  <a:schemeClr val="bg1"/>
                </a:solidFill>
              </a:rPr>
              <a:t> Wildfires</a:t>
            </a:r>
            <a:endParaRPr lang="en-US" sz="3600" baseline="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3565" y="2995983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6250"/>
          <a:stretch/>
        </p:blipFill>
        <p:spPr>
          <a:xfrm>
            <a:off x="6400800" y="4045381"/>
            <a:ext cx="4489035" cy="25624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468" r="45625"/>
          <a:stretch/>
        </p:blipFill>
        <p:spPr>
          <a:xfrm>
            <a:off x="1146522" y="4028164"/>
            <a:ext cx="4687406" cy="257966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805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1089529"/>
          </a:xfrm>
        </p:spPr>
        <p:txBody>
          <a:bodyPr/>
          <a:lstStyle/>
          <a:p>
            <a:r>
              <a:rPr lang="en-US" sz="3600" dirty="0"/>
              <a:t>Local TV Station News Tops For</a:t>
            </a:r>
            <a:br>
              <a:rPr lang="en-US" sz="3600" dirty="0"/>
            </a:br>
            <a:r>
              <a:rPr lang="en-US" sz="3600" dirty="0"/>
              <a:t>California Wildfire Preparation Information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238739"/>
              </p:ext>
            </p:extLst>
          </p:nvPr>
        </p:nvGraphicFramePr>
        <p:xfrm>
          <a:off x="419099" y="1066800"/>
          <a:ext cx="11544301" cy="557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9570" y="1165729"/>
            <a:ext cx="9427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Which source do you feel gives you the best information on how to prepare for emergency situations </a:t>
            </a:r>
            <a:r>
              <a:rPr lang="en-US" dirty="0" smtClean="0"/>
              <a:t>e.g</a:t>
            </a:r>
            <a:r>
              <a:rPr lang="en-US" dirty="0"/>
              <a:t>. procedures, traffic information, closures, how to help?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</a:t>
            </a:r>
          </a:p>
        </p:txBody>
      </p:sp>
    </p:spTree>
    <p:extLst>
      <p:ext uri="{BB962C8B-B14F-4D97-AF65-F5344CB8AC3E}">
        <p14:creationId xmlns:p14="http://schemas.microsoft.com/office/powerpoint/2010/main" val="8742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1089529"/>
          </a:xfrm>
        </p:spPr>
        <p:txBody>
          <a:bodyPr/>
          <a:lstStyle/>
          <a:p>
            <a:r>
              <a:rPr lang="en-US" sz="3600" dirty="0"/>
              <a:t>Local TV Station News Tops For</a:t>
            </a:r>
            <a:br>
              <a:rPr lang="en-US" sz="3600" dirty="0"/>
            </a:br>
            <a:r>
              <a:rPr lang="en-US" sz="3600" dirty="0"/>
              <a:t>California Wildfire Preparation Information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163416"/>
              </p:ext>
            </p:extLst>
          </p:nvPr>
        </p:nvGraphicFramePr>
        <p:xfrm>
          <a:off x="419099" y="1066800"/>
          <a:ext cx="11544301" cy="557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9570" y="1165729"/>
            <a:ext cx="9427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Which source do you feel gives you the best information on how to prepare for emergency situations </a:t>
            </a:r>
            <a:r>
              <a:rPr lang="en-US" dirty="0" smtClean="0"/>
              <a:t>e.g</a:t>
            </a:r>
            <a:r>
              <a:rPr lang="en-US" dirty="0"/>
              <a:t>. procedures, traffic information, closures, how to help?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</a:t>
            </a:r>
          </a:p>
        </p:txBody>
      </p:sp>
    </p:spTree>
    <p:extLst>
      <p:ext uri="{BB962C8B-B14F-4D97-AF65-F5344CB8AC3E}">
        <p14:creationId xmlns:p14="http://schemas.microsoft.com/office/powerpoint/2010/main" val="11803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590931"/>
          </a:xfrm>
        </p:spPr>
        <p:txBody>
          <a:bodyPr/>
          <a:lstStyle/>
          <a:p>
            <a:r>
              <a:rPr lang="en-US" sz="3600" dirty="0"/>
              <a:t>Local TV News Assets: #1 For Trust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335493"/>
              </p:ext>
            </p:extLst>
          </p:nvPr>
        </p:nvGraphicFramePr>
        <p:xfrm>
          <a:off x="456209" y="1600201"/>
          <a:ext cx="1143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0058" y="914400"/>
            <a:ext cx="10782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For each source, please indicate the extent to which you agree or disagree with the following statement: I trust the news that I see/hear on this media source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Top 2 Boxes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Top 2 boxes = Agree Strongly and Agree Somewhat </a:t>
            </a:r>
          </a:p>
        </p:txBody>
      </p:sp>
    </p:spTree>
    <p:extLst>
      <p:ext uri="{BB962C8B-B14F-4D97-AF65-F5344CB8AC3E}">
        <p14:creationId xmlns:p14="http://schemas.microsoft.com/office/powerpoint/2010/main" val="3918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Top 2 boxes = Agree Strongly and Agree Somewhat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590931"/>
          </a:xfrm>
        </p:spPr>
        <p:txBody>
          <a:bodyPr/>
          <a:lstStyle/>
          <a:p>
            <a:r>
              <a:rPr lang="en-US" sz="3600" dirty="0"/>
              <a:t>Local TV News Assets: #1 For Trust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319771"/>
              </p:ext>
            </p:extLst>
          </p:nvPr>
        </p:nvGraphicFramePr>
        <p:xfrm>
          <a:off x="456209" y="1600201"/>
          <a:ext cx="1143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0058" y="914400"/>
            <a:ext cx="10782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For each source, please indicate the extent to which you agree or disagree with the following statement: I trust the news that I see/hear on this media source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Top 2 Boxes</a:t>
            </a:r>
          </a:p>
        </p:txBody>
      </p:sp>
    </p:spTree>
    <p:extLst>
      <p:ext uri="{BB962C8B-B14F-4D97-AF65-F5344CB8AC3E}">
        <p14:creationId xmlns:p14="http://schemas.microsoft.com/office/powerpoint/2010/main" val="13650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590931"/>
          </a:xfrm>
        </p:spPr>
        <p:txBody>
          <a:bodyPr/>
          <a:lstStyle/>
          <a:p>
            <a:r>
              <a:rPr lang="en-US" sz="3600" dirty="0"/>
              <a:t>Why Local TV?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9149" y="690442"/>
            <a:ext cx="1055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are your reasons for watching local TV news during emergency situations?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47931" y="1150410"/>
            <a:ext cx="3240962" cy="1294576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>
            <a:off x="4139433" y="1402297"/>
            <a:ext cx="2928932" cy="1197129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Callout 25"/>
          <p:cNvSpPr/>
          <p:nvPr/>
        </p:nvSpPr>
        <p:spPr>
          <a:xfrm>
            <a:off x="6909691" y="1858182"/>
            <a:ext cx="5218427" cy="1482488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8768" y="1360160"/>
            <a:ext cx="3019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want information that</a:t>
            </a:r>
          </a:p>
          <a:p>
            <a:pPr algn="ctr"/>
            <a:r>
              <a:rPr lang="en-US" dirty="0"/>
              <a:t>pertains to the area I live in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64%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990600" y="3062608"/>
            <a:ext cx="4315217" cy="12440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13548" y="3256441"/>
            <a:ext cx="4135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they are constantly</a:t>
            </a:r>
          </a:p>
          <a:p>
            <a:pPr algn="ctr"/>
            <a:r>
              <a:rPr lang="en-US" dirty="0"/>
              <a:t> updating and giving latest information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38%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46118" y="2185970"/>
            <a:ext cx="4542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feel my local broadcast station is looking </a:t>
            </a:r>
            <a:br>
              <a:rPr lang="en-US" dirty="0"/>
            </a:br>
            <a:r>
              <a:rPr lang="en-US" dirty="0"/>
              <a:t>out for what I need to know and</a:t>
            </a:r>
          </a:p>
          <a:p>
            <a:pPr algn="ctr"/>
            <a:r>
              <a:rPr lang="en-US" dirty="0"/>
              <a:t> will keep me safe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40%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6374" y="1576660"/>
            <a:ext cx="2397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trust the news</a:t>
            </a:r>
          </a:p>
          <a:p>
            <a:pPr algn="ctr"/>
            <a:r>
              <a:rPr lang="en-US" dirty="0"/>
              <a:t> from my local station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63%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5791200" y="3602156"/>
            <a:ext cx="4610101" cy="1305288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to know the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10301" y="3818011"/>
            <a:ext cx="3690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they are reporting from </a:t>
            </a:r>
          </a:p>
          <a:p>
            <a:pPr algn="ctr"/>
            <a:r>
              <a:rPr lang="en-US" dirty="0"/>
              <a:t>different neighborhoods affected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36%</a:t>
            </a:r>
          </a:p>
        </p:txBody>
      </p:sp>
      <p:sp>
        <p:nvSpPr>
          <p:cNvPr id="34" name="Oval Callout 33"/>
          <p:cNvSpPr/>
          <p:nvPr/>
        </p:nvSpPr>
        <p:spPr>
          <a:xfrm>
            <a:off x="390916" y="4907444"/>
            <a:ext cx="6701444" cy="1355043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to know the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6659" y="5123300"/>
            <a:ext cx="6169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want to know the status of public services</a:t>
            </a:r>
          </a:p>
          <a:p>
            <a:pPr algn="ctr"/>
            <a:r>
              <a:rPr lang="en-US" dirty="0"/>
              <a:t>e.g. school closings, road conditions public transit, shelters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36%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7364281" y="4957199"/>
            <a:ext cx="4610101" cy="1305288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to know the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7621" y="5173054"/>
            <a:ext cx="3161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they visually show </a:t>
            </a:r>
          </a:p>
          <a:p>
            <a:pPr algn="ctr"/>
            <a:r>
              <a:rPr lang="en-US" dirty="0"/>
              <a:t>areas affected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32486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590931"/>
          </a:xfrm>
        </p:spPr>
        <p:txBody>
          <a:bodyPr/>
          <a:lstStyle/>
          <a:p>
            <a:r>
              <a:rPr lang="en-US" sz="3600" dirty="0"/>
              <a:t>Why Local TV?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9619" y="686313"/>
            <a:ext cx="1055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are your reasons for watching local TV news during emergency situations?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47931" y="1150410"/>
            <a:ext cx="3240962" cy="1294576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>
            <a:off x="4139433" y="1332691"/>
            <a:ext cx="2928932" cy="1266735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Callout 25"/>
          <p:cNvSpPr/>
          <p:nvPr/>
        </p:nvSpPr>
        <p:spPr>
          <a:xfrm>
            <a:off x="6909691" y="1701367"/>
            <a:ext cx="5218427" cy="163930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8768" y="1284753"/>
            <a:ext cx="3019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want information that</a:t>
            </a:r>
          </a:p>
          <a:p>
            <a:pPr algn="ctr"/>
            <a:r>
              <a:rPr lang="en-US" dirty="0"/>
              <a:t>pertains to the area I live in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63%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66%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990600" y="2964295"/>
            <a:ext cx="4315217" cy="134237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11666" y="3129589"/>
            <a:ext cx="4135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they are constantly</a:t>
            </a:r>
          </a:p>
          <a:p>
            <a:pPr algn="ctr"/>
            <a:r>
              <a:rPr lang="en-US" dirty="0"/>
              <a:t> updating and giving latest information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37%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40%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45568" y="1884522"/>
            <a:ext cx="43053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feel my local broadcast station is </a:t>
            </a:r>
          </a:p>
          <a:p>
            <a:pPr algn="ctr"/>
            <a:r>
              <a:rPr lang="en-US" dirty="0"/>
              <a:t>looking out for what I need to know and</a:t>
            </a:r>
          </a:p>
          <a:p>
            <a:pPr algn="ctr"/>
            <a:r>
              <a:rPr lang="en-US" dirty="0"/>
              <a:t> will keep me safe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40%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39%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9969" y="1409700"/>
            <a:ext cx="2397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trust the news</a:t>
            </a:r>
          </a:p>
          <a:p>
            <a:pPr algn="ctr"/>
            <a:r>
              <a:rPr lang="en-US" dirty="0"/>
              <a:t> from my local station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64%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61%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5791200" y="3602156"/>
            <a:ext cx="4610101" cy="1305288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to know the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08183" y="3745435"/>
            <a:ext cx="3690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they are reporting from </a:t>
            </a:r>
          </a:p>
          <a:p>
            <a:pPr algn="ctr"/>
            <a:r>
              <a:rPr lang="en-US" dirty="0"/>
              <a:t>different neighborhoods affected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38%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33%</a:t>
            </a:r>
          </a:p>
        </p:txBody>
      </p:sp>
      <p:sp>
        <p:nvSpPr>
          <p:cNvPr id="34" name="Oval Callout 33"/>
          <p:cNvSpPr/>
          <p:nvPr/>
        </p:nvSpPr>
        <p:spPr>
          <a:xfrm>
            <a:off x="390916" y="4907444"/>
            <a:ext cx="6701444" cy="1355043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to know the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6659" y="5086563"/>
            <a:ext cx="6169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want to know the status of public services</a:t>
            </a:r>
          </a:p>
          <a:p>
            <a:pPr algn="ctr"/>
            <a:r>
              <a:rPr lang="en-US" dirty="0"/>
              <a:t>e.g. school closings, road conditions public transit, shelters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37%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33%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7364281" y="4957199"/>
            <a:ext cx="4610101" cy="1305288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to know the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53400" y="5073593"/>
            <a:ext cx="3161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they visually show </a:t>
            </a:r>
          </a:p>
          <a:p>
            <a:pPr algn="ctr"/>
            <a:r>
              <a:rPr lang="en-US" dirty="0"/>
              <a:t>areas affected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33%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28%</a:t>
            </a:r>
          </a:p>
        </p:txBody>
      </p:sp>
    </p:spTree>
    <p:extLst>
      <p:ext uri="{BB962C8B-B14F-4D97-AF65-F5344CB8AC3E}">
        <p14:creationId xmlns:p14="http://schemas.microsoft.com/office/powerpoint/2010/main" val="28498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590931"/>
          </a:xfrm>
        </p:spPr>
        <p:txBody>
          <a:bodyPr/>
          <a:lstStyle/>
          <a:p>
            <a:r>
              <a:rPr lang="en-US" sz="3600" dirty="0"/>
              <a:t>Why Local TV News Website/Apps?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6629" y="667131"/>
            <a:ext cx="1055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are your reasons for using local TV news websites/apps during emergency situations?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7435118" y="1258062"/>
            <a:ext cx="4596978" cy="128831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Callout 32"/>
          <p:cNvSpPr/>
          <p:nvPr/>
        </p:nvSpPr>
        <p:spPr>
          <a:xfrm>
            <a:off x="3788689" y="1752600"/>
            <a:ext cx="3609359" cy="128831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Callout 33"/>
          <p:cNvSpPr/>
          <p:nvPr/>
        </p:nvSpPr>
        <p:spPr>
          <a:xfrm>
            <a:off x="341441" y="1258062"/>
            <a:ext cx="3410178" cy="1419503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48134" y="1561952"/>
            <a:ext cx="4144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they are constantly updating</a:t>
            </a:r>
          </a:p>
          <a:p>
            <a:pPr algn="ctr"/>
            <a:r>
              <a:rPr lang="en-US" dirty="0"/>
              <a:t> and giving me the latest information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45%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432" y="1437775"/>
            <a:ext cx="3018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trust the news from</a:t>
            </a:r>
          </a:p>
          <a:p>
            <a:pPr algn="ctr"/>
            <a:r>
              <a:rPr lang="en-US" dirty="0"/>
              <a:t> my local broadcast stations</a:t>
            </a:r>
          </a:p>
          <a:p>
            <a:pPr algn="ctr"/>
            <a:r>
              <a:rPr lang="en-US" dirty="0"/>
              <a:t>website/app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60%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04059" y="2037449"/>
            <a:ext cx="3378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I can get information</a:t>
            </a:r>
          </a:p>
          <a:p>
            <a:pPr algn="ctr"/>
            <a:r>
              <a:rPr lang="en-US" dirty="0"/>
              <a:t> I need on my timetable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46%</a:t>
            </a:r>
          </a:p>
        </p:txBody>
      </p:sp>
      <p:sp>
        <p:nvSpPr>
          <p:cNvPr id="38" name="Oval Callout 37"/>
          <p:cNvSpPr/>
          <p:nvPr/>
        </p:nvSpPr>
        <p:spPr>
          <a:xfrm>
            <a:off x="478362" y="4738870"/>
            <a:ext cx="3044696" cy="760303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Callout 38"/>
          <p:cNvSpPr/>
          <p:nvPr/>
        </p:nvSpPr>
        <p:spPr>
          <a:xfrm>
            <a:off x="355857" y="3328857"/>
            <a:ext cx="6701444" cy="1123382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7345649" y="3201419"/>
            <a:ext cx="3260011" cy="128831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06629" y="4812382"/>
            <a:ext cx="2499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getting the alerts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33%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34806" y="3475015"/>
            <a:ext cx="2681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I can access it</a:t>
            </a:r>
          </a:p>
          <a:p>
            <a:pPr algn="ctr"/>
            <a:r>
              <a:rPr lang="en-US" dirty="0"/>
              <a:t> wherever I am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35%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0179" y="3474438"/>
            <a:ext cx="6169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want to know the status of public services</a:t>
            </a:r>
          </a:p>
          <a:p>
            <a:pPr algn="ctr"/>
            <a:r>
              <a:rPr lang="en-US" dirty="0"/>
              <a:t>e.g. school closings, road conditions public transit, shelters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41%</a:t>
            </a:r>
          </a:p>
        </p:txBody>
      </p:sp>
      <p:sp>
        <p:nvSpPr>
          <p:cNvPr id="44" name="Oval Callout 43"/>
          <p:cNvSpPr/>
          <p:nvPr/>
        </p:nvSpPr>
        <p:spPr>
          <a:xfrm>
            <a:off x="3633913" y="4662856"/>
            <a:ext cx="4180452" cy="156646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014645" y="4950089"/>
            <a:ext cx="354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share information I get from my broadcast station's  website/app with friends/family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31%</a:t>
            </a:r>
          </a:p>
        </p:txBody>
      </p:sp>
      <p:sp>
        <p:nvSpPr>
          <p:cNvPr id="46" name="Oval Callout 45"/>
          <p:cNvSpPr/>
          <p:nvPr/>
        </p:nvSpPr>
        <p:spPr>
          <a:xfrm>
            <a:off x="7935348" y="4572000"/>
            <a:ext cx="4180452" cy="156646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316080" y="4859233"/>
            <a:ext cx="354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downloaded the app from my local broadcast TV station specifically for situations like this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27%</a:t>
            </a:r>
          </a:p>
        </p:txBody>
      </p:sp>
    </p:spTree>
    <p:extLst>
      <p:ext uri="{BB962C8B-B14F-4D97-AF65-F5344CB8AC3E}">
        <p14:creationId xmlns:p14="http://schemas.microsoft.com/office/powerpoint/2010/main" val="7409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590931"/>
          </a:xfrm>
        </p:spPr>
        <p:txBody>
          <a:bodyPr/>
          <a:lstStyle/>
          <a:p>
            <a:r>
              <a:rPr lang="en-US" sz="3600" dirty="0"/>
              <a:t>Why Local TV News Website/Apps?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9149" y="686696"/>
            <a:ext cx="1055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are your reasons for using local TV news websites/apps during emergency situations?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7435118" y="1118730"/>
            <a:ext cx="4596978" cy="1556298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Callout 32"/>
          <p:cNvSpPr/>
          <p:nvPr/>
        </p:nvSpPr>
        <p:spPr>
          <a:xfrm>
            <a:off x="3906958" y="1295400"/>
            <a:ext cx="3481460" cy="1663238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Callout 33"/>
          <p:cNvSpPr/>
          <p:nvPr/>
        </p:nvSpPr>
        <p:spPr>
          <a:xfrm>
            <a:off x="341441" y="1127542"/>
            <a:ext cx="3410178" cy="1638318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722787" y="1466671"/>
            <a:ext cx="4144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they are constantly updating</a:t>
            </a:r>
          </a:p>
          <a:p>
            <a:pPr algn="ctr"/>
            <a:r>
              <a:rPr lang="en-US" dirty="0"/>
              <a:t> and giving me the latest information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44%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47%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922" y="1265872"/>
            <a:ext cx="30187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trust the news from</a:t>
            </a:r>
          </a:p>
          <a:p>
            <a:pPr algn="ctr"/>
            <a:r>
              <a:rPr lang="en-US" dirty="0"/>
              <a:t> my local broadcast stations</a:t>
            </a:r>
          </a:p>
          <a:p>
            <a:pPr algn="ctr"/>
            <a:r>
              <a:rPr lang="en-US" dirty="0"/>
              <a:t>website/app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59%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62%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27679" y="1418272"/>
            <a:ext cx="26400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I can </a:t>
            </a:r>
            <a:endParaRPr lang="en-US" dirty="0" smtClean="0"/>
          </a:p>
          <a:p>
            <a:pPr algn="ctr"/>
            <a:r>
              <a:rPr lang="en-US" dirty="0" smtClean="0"/>
              <a:t>get </a:t>
            </a:r>
            <a:r>
              <a:rPr lang="en-US" dirty="0"/>
              <a:t>information</a:t>
            </a:r>
          </a:p>
          <a:p>
            <a:pPr algn="ctr"/>
            <a:r>
              <a:rPr lang="en-US" dirty="0"/>
              <a:t> I need on my timetable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44%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50%</a:t>
            </a:r>
          </a:p>
        </p:txBody>
      </p:sp>
      <p:sp>
        <p:nvSpPr>
          <p:cNvPr id="38" name="Oval Callout 37"/>
          <p:cNvSpPr/>
          <p:nvPr/>
        </p:nvSpPr>
        <p:spPr>
          <a:xfrm>
            <a:off x="478362" y="4738870"/>
            <a:ext cx="3044696" cy="1128530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Callout 38"/>
          <p:cNvSpPr/>
          <p:nvPr/>
        </p:nvSpPr>
        <p:spPr>
          <a:xfrm>
            <a:off x="355857" y="3214037"/>
            <a:ext cx="6701444" cy="1305202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7345649" y="3022969"/>
            <a:ext cx="3260011" cy="146676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2000" y="4876800"/>
            <a:ext cx="2499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getting the alerts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36%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29%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34806" y="3278371"/>
            <a:ext cx="2681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I can access it</a:t>
            </a:r>
          </a:p>
          <a:p>
            <a:pPr algn="ctr"/>
            <a:r>
              <a:rPr lang="en-US" dirty="0"/>
              <a:t> wherever I am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32%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39%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8934" y="3318910"/>
            <a:ext cx="6169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want to know the status of public services</a:t>
            </a:r>
          </a:p>
          <a:p>
            <a:pPr algn="ctr"/>
            <a:r>
              <a:rPr lang="en-US" dirty="0"/>
              <a:t>e.g. school closings, road conditions public transit, shelters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40%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43%</a:t>
            </a:r>
          </a:p>
        </p:txBody>
      </p:sp>
      <p:sp>
        <p:nvSpPr>
          <p:cNvPr id="44" name="Oval Callout 43"/>
          <p:cNvSpPr/>
          <p:nvPr/>
        </p:nvSpPr>
        <p:spPr>
          <a:xfrm>
            <a:off x="3633913" y="4557112"/>
            <a:ext cx="4180452" cy="1672208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024773" y="4787143"/>
            <a:ext cx="3542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share information I get from my broadcast station's  website/app with friends/family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32%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30%</a:t>
            </a:r>
          </a:p>
        </p:txBody>
      </p:sp>
      <p:sp>
        <p:nvSpPr>
          <p:cNvPr id="46" name="Oval Callout 45"/>
          <p:cNvSpPr/>
          <p:nvPr/>
        </p:nvSpPr>
        <p:spPr>
          <a:xfrm>
            <a:off x="7935348" y="4571999"/>
            <a:ext cx="4180452" cy="1692471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324318" y="4776230"/>
            <a:ext cx="3542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downloaded the app from my local broadcast TV station specifically for situations like this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LA: 24%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SF: 30%</a:t>
            </a:r>
          </a:p>
        </p:txBody>
      </p:sp>
    </p:spTree>
    <p:extLst>
      <p:ext uri="{BB962C8B-B14F-4D97-AF65-F5344CB8AC3E}">
        <p14:creationId xmlns:p14="http://schemas.microsoft.com/office/powerpoint/2010/main" val="7547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76200"/>
            <a:ext cx="11352809" cy="646331"/>
          </a:xfrm>
        </p:spPr>
        <p:txBody>
          <a:bodyPr/>
          <a:lstStyle/>
          <a:p>
            <a:r>
              <a:rPr lang="en-US" dirty="0"/>
              <a:t>Getty &amp; </a:t>
            </a:r>
            <a:r>
              <a:rPr lang="en-US" dirty="0" err="1"/>
              <a:t>Kincade</a:t>
            </a:r>
            <a:r>
              <a:rPr lang="en-US" dirty="0"/>
              <a:t> </a:t>
            </a:r>
            <a:r>
              <a:rPr lang="en-US" dirty="0" smtClean="0"/>
              <a:t>Wildfire </a:t>
            </a:r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64" y="1027331"/>
            <a:ext cx="11543805" cy="5830669"/>
          </a:xfrm>
        </p:spPr>
        <p:txBody>
          <a:bodyPr>
            <a:noAutofit/>
          </a:bodyPr>
          <a:lstStyle/>
          <a:p>
            <a:pPr lvl="0"/>
            <a:r>
              <a:rPr lang="en-US" sz="1800" b="1" dirty="0"/>
              <a:t>News Sources:</a:t>
            </a:r>
            <a:r>
              <a:rPr lang="en-US" sz="1800" dirty="0"/>
              <a:t> 79% of respondents used local TV news for information about the California wildfires as compared to the second highest radio at 47%. </a:t>
            </a:r>
            <a:endParaRPr lang="en-US" sz="2400" dirty="0"/>
          </a:p>
          <a:p>
            <a:pPr lvl="0"/>
            <a:endParaRPr lang="en-US" sz="1800" b="1" dirty="0"/>
          </a:p>
          <a:p>
            <a:pPr lvl="0"/>
            <a:r>
              <a:rPr lang="en-US" sz="1800" b="1" dirty="0" smtClean="0"/>
              <a:t>Time </a:t>
            </a:r>
            <a:r>
              <a:rPr lang="en-US" sz="1800" b="1" dirty="0"/>
              <a:t>Spent: </a:t>
            </a:r>
            <a:r>
              <a:rPr lang="en-US" sz="1800" dirty="0"/>
              <a:t>At 2 hours and 35 minutes, respondents spent more time with local television than any other source, more than twice than the time spent with radio, the 2nd highest platform. </a:t>
            </a:r>
            <a:endParaRPr lang="en-US" sz="2400" dirty="0"/>
          </a:p>
          <a:p>
            <a:pPr lvl="0"/>
            <a:endParaRPr lang="en-US" sz="1800" b="1" dirty="0" smtClean="0"/>
          </a:p>
          <a:p>
            <a:pPr lvl="0"/>
            <a:r>
              <a:rPr lang="en-US" sz="1800" b="1" dirty="0" smtClean="0"/>
              <a:t>Information </a:t>
            </a:r>
            <a:r>
              <a:rPr lang="en-US" sz="1800" b="1" dirty="0"/>
              <a:t>Source for Wildfire Preparation:</a:t>
            </a:r>
            <a:r>
              <a:rPr lang="en-US" sz="1800" dirty="0"/>
              <a:t> 62% of respondents chose local TV for information when preparing to face emergency situations.</a:t>
            </a:r>
            <a:endParaRPr lang="en-US" sz="2400" dirty="0"/>
          </a:p>
          <a:p>
            <a:pPr lvl="0"/>
            <a:endParaRPr lang="en-US" sz="1800" b="1" dirty="0" smtClean="0"/>
          </a:p>
          <a:p>
            <a:pPr lvl="0"/>
            <a:r>
              <a:rPr lang="en-US" sz="1800" b="1" dirty="0" smtClean="0"/>
              <a:t>Trust</a:t>
            </a:r>
            <a:r>
              <a:rPr lang="en-US" sz="1800" b="1" dirty="0"/>
              <a:t>:</a:t>
            </a:r>
            <a:r>
              <a:rPr lang="en-US" sz="1800" dirty="0"/>
              <a:t> Local TV news assets were the most trusted source for coverage and information. 90% of respondents agreed that local TV news was the most trusted, while local TV news websites and apps were also a trusted source at 81%. Social media was the lowest at 58%.</a:t>
            </a:r>
            <a:endParaRPr lang="en-US" sz="2400" dirty="0"/>
          </a:p>
          <a:p>
            <a:pPr lvl="0"/>
            <a:endParaRPr lang="en-US" sz="1800" b="1" dirty="0" smtClean="0"/>
          </a:p>
          <a:p>
            <a:pPr lvl="0"/>
            <a:r>
              <a:rPr lang="en-US" sz="1800" b="1" dirty="0" smtClean="0"/>
              <a:t>Why </a:t>
            </a:r>
            <a:r>
              <a:rPr lang="en-US" sz="1800" b="1" dirty="0"/>
              <a:t>local TV assets?</a:t>
            </a:r>
            <a:endParaRPr lang="en-US" sz="2400" dirty="0"/>
          </a:p>
          <a:p>
            <a:pPr lvl="1"/>
            <a:r>
              <a:rPr lang="en-US" sz="1400" b="1" dirty="0"/>
              <a:t>The top reason cited for watching local TV news </a:t>
            </a:r>
            <a:r>
              <a:rPr lang="en-US" sz="1400" dirty="0"/>
              <a:t>was that respondents wanted information that pertained to their area.</a:t>
            </a:r>
            <a:endParaRPr lang="en-US" sz="1800" dirty="0"/>
          </a:p>
          <a:p>
            <a:pPr lvl="1"/>
            <a:r>
              <a:rPr lang="en-US" sz="1400" b="1" dirty="0"/>
              <a:t>The top reason for using local TV news websites and apps </a:t>
            </a:r>
            <a:r>
              <a:rPr lang="en-US" sz="1400" dirty="0"/>
              <a:t>was that they trust the news from their station’s website/app.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68069"/>
            <a:ext cx="11352809" cy="646331"/>
          </a:xfrm>
        </p:spPr>
        <p:txBody>
          <a:bodyPr/>
          <a:lstStyle/>
          <a:p>
            <a:r>
              <a:rPr lang="en-US" dirty="0"/>
              <a:t>Getty Wildfire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4260" y="1068403"/>
            <a:ext cx="6834740" cy="521787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Where: Southern California (Los Angeles County)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Beginning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Began Monday October 28, 2019 shortly after 1:30 a.m. along the 405 Freeway, near the Getty Center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Deemed an accidental start. High wind conditions caused a tree branch to break off and hit nearby powerlines near North Sepulveda Boulevard.</a:t>
            </a:r>
            <a:endParaRPr lang="en-US" sz="14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As of Saturday Nov 2</a:t>
            </a:r>
            <a:r>
              <a:rPr lang="en-US" sz="2000" baseline="30000" dirty="0"/>
              <a:t>nd </a:t>
            </a:r>
            <a:r>
              <a:rPr lang="en-US" sz="2000" dirty="0"/>
              <a:t>2019, 7am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which was the final update):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Size: 745 acres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79% contained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10 residences have been destroyed and 15 residences have been damaged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Homes Threatened: 7,091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Evacuation orders were lifted Friday Nov 1</a:t>
            </a:r>
            <a:r>
              <a:rPr lang="en-US" sz="2000" baseline="30000" dirty="0"/>
              <a:t>st</a:t>
            </a:r>
            <a:r>
              <a:rPr lang="en-US" sz="2000" dirty="0"/>
              <a:t> for all residents.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The evacuation zone had stretched as far north as Mulholland Drive, and as far west as </a:t>
            </a:r>
            <a:r>
              <a:rPr lang="en-US" sz="1600" dirty="0" err="1"/>
              <a:t>Temescal</a:t>
            </a:r>
            <a:r>
              <a:rPr lang="en-US" sz="1600" dirty="0"/>
              <a:t> Canyon Road, between Sunset Boulevard and Mulholland Drive.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2</a:t>
            </a:fld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514600"/>
            <a:ext cx="4529721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68069"/>
            <a:ext cx="11352809" cy="646331"/>
          </a:xfrm>
        </p:spPr>
        <p:txBody>
          <a:bodyPr/>
          <a:lstStyle/>
          <a:p>
            <a:r>
              <a:rPr lang="en-US" dirty="0" err="1"/>
              <a:t>Kincade</a:t>
            </a:r>
            <a:r>
              <a:rPr lang="en-US" dirty="0"/>
              <a:t> Wildfire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595" y="1066800"/>
            <a:ext cx="6209805" cy="529567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Where: Primarily Sonoma County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Beginning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Began Tuesday October 22nd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Spread quickly on account of high winds that </a:t>
            </a:r>
            <a:r>
              <a:rPr lang="en-US" sz="1600" dirty="0" smtClean="0"/>
              <a:t>touched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/>
              <a:t>triple digits.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As of Saturday Nov 2</a:t>
            </a:r>
            <a:r>
              <a:rPr lang="en-US" sz="2000" baseline="30000" dirty="0"/>
              <a:t>nd</a:t>
            </a:r>
            <a:r>
              <a:rPr lang="en-US" sz="2000" dirty="0"/>
              <a:t> 2019: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Size: 75,000-80,000 acres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74% contained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Burned 175 homes and 372 total structures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12 homes have been destroyed and 5 have been </a:t>
            </a:r>
            <a:r>
              <a:rPr lang="en-US" sz="1600" dirty="0" smtClean="0"/>
              <a:t>damaged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No casualties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PG&amp;E likely to cancel projected power outages in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San </a:t>
            </a:r>
            <a:r>
              <a:rPr lang="en-US" sz="1600" dirty="0"/>
              <a:t>Fran area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The borders of the mandatory evacuation zone are: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West: East edge of Windsor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East: Knight’s Valley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North: Between 128 and Sonoma County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3</a:t>
            </a:fld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6250"/>
          <a:stretch/>
        </p:blipFill>
        <p:spPr>
          <a:xfrm>
            <a:off x="6705600" y="2117487"/>
            <a:ext cx="5334000" cy="30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099" y="838200"/>
            <a:ext cx="11010901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1,553 interviews were collected via opt-in sample.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To qualify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Reside in the following DMAs: Los Angeles (977 responses) or San Francisco (576 responses).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Had seen or heard any information or coverage of the fires on any media platform.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Had to be in safe quarters and have electricity at the time of the </a:t>
            </a:r>
            <a:r>
              <a:rPr lang="en-US" sz="1600" dirty="0" smtClean="0"/>
              <a:t>survey (4% answered no to this question and could not take the survey).</a:t>
            </a:r>
            <a:endParaRPr lang="en-US" sz="1600" dirty="0"/>
          </a:p>
          <a:p>
            <a:pPr marL="969963" indent="-969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tx2"/>
                </a:solidFill>
              </a:rPr>
              <a:t>WHEN: </a:t>
            </a:r>
            <a:r>
              <a:rPr lang="en-US" sz="1800" dirty="0"/>
              <a:t>Interviews began </a:t>
            </a:r>
            <a:r>
              <a:rPr lang="en-US" sz="1800" dirty="0" smtClean="0"/>
              <a:t>on the afternoon of </a:t>
            </a:r>
            <a:r>
              <a:rPr lang="en-US" sz="1800" dirty="0"/>
              <a:t>Tuesday October 29</a:t>
            </a:r>
            <a:r>
              <a:rPr lang="en-US" sz="1800" baseline="30000" dirty="0"/>
              <a:t>th</a:t>
            </a:r>
            <a:r>
              <a:rPr lang="en-US" sz="1800" dirty="0"/>
              <a:t> and </a:t>
            </a:r>
            <a:r>
              <a:rPr lang="en-US" sz="1800" dirty="0" smtClean="0"/>
              <a:t>concluded the morning of </a:t>
            </a:r>
            <a:r>
              <a:rPr lang="en-US" sz="1800" dirty="0"/>
              <a:t>Monday November 4</a:t>
            </a:r>
            <a:r>
              <a:rPr lang="en-US" sz="1800" baseline="30000" dirty="0"/>
              <a:t>th</a:t>
            </a:r>
            <a:r>
              <a:rPr lang="en-US" sz="1800" dirty="0"/>
              <a:t>, 2019. </a:t>
            </a:r>
          </a:p>
          <a:p>
            <a:pPr marL="969963" indent="-969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tx2"/>
                </a:solidFill>
              </a:rPr>
              <a:t>WHAT: </a:t>
            </a:r>
            <a:r>
              <a:rPr lang="en-US" sz="1800" dirty="0"/>
              <a:t>A short online survey about respondents’ news media habits regarding the severe fires. Respondents were asked about their media usage the previous day, from </a:t>
            </a:r>
            <a:br>
              <a:rPr lang="en-US" sz="1800" dirty="0"/>
            </a:br>
            <a:r>
              <a:rPr lang="en-US" sz="1800" dirty="0"/>
              <a:t>5 a.m. to 1 a.m.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Please note that to avoid any confusion between broadcast and cable, broadcast stations were delineated by call letters and channel numbers, with separate questions for cable networks/channels.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800" dirty="0"/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</a:t>
            </a:r>
          </a:p>
        </p:txBody>
      </p:sp>
    </p:spTree>
    <p:extLst>
      <p:ext uri="{BB962C8B-B14F-4D97-AF65-F5344CB8AC3E}">
        <p14:creationId xmlns:p14="http://schemas.microsoft.com/office/powerpoint/2010/main" val="395916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68069"/>
            <a:ext cx="11352809" cy="646331"/>
          </a:xfrm>
        </p:spPr>
        <p:txBody>
          <a:bodyPr/>
          <a:lstStyle/>
          <a:p>
            <a:r>
              <a:rPr lang="en-US" dirty="0"/>
              <a:t>TVB and </a:t>
            </a:r>
            <a:r>
              <a:rPr lang="en-US" dirty="0" err="1"/>
              <a:t>Dynata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11162804" cy="29312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2800" dirty="0"/>
              <a:t>The results of this survey mirror the findings of previous severe weather-related surveys, including Hurricanes Harvey, Irma and Dorian, as well as the Boston Bomb Cyclone.</a:t>
            </a:r>
          </a:p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2800" dirty="0"/>
              <a:t>The main information source in a time of crisis – and the most trusted – is their local broadcast television station assets.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5</a:t>
            </a:fld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18" y="3996198"/>
            <a:ext cx="2576761" cy="25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0114"/>
            <a:ext cx="11885219" cy="590931"/>
          </a:xfrm>
        </p:spPr>
        <p:txBody>
          <a:bodyPr/>
          <a:lstStyle/>
          <a:p>
            <a:r>
              <a:rPr lang="en-US" sz="3600" dirty="0"/>
              <a:t>Local TV News Tops for California Wildfire Information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326108"/>
              </p:ext>
            </p:extLst>
          </p:nvPr>
        </p:nvGraphicFramePr>
        <p:xfrm>
          <a:off x="358815" y="762000"/>
          <a:ext cx="11755004" cy="588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0609" y="1030069"/>
            <a:ext cx="960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Which of these sources did you watch, listen to or go to for information about the approaching severe fire?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Dynata California Wildfire Survey. 10/29/19-11/4/19 Adults 18+. </a:t>
            </a:r>
          </a:p>
        </p:txBody>
      </p:sp>
    </p:spTree>
    <p:extLst>
      <p:ext uri="{BB962C8B-B14F-4D97-AF65-F5344CB8AC3E}">
        <p14:creationId xmlns:p14="http://schemas.microsoft.com/office/powerpoint/2010/main" val="30464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0114"/>
            <a:ext cx="11885219" cy="590931"/>
          </a:xfrm>
        </p:spPr>
        <p:txBody>
          <a:bodyPr/>
          <a:lstStyle/>
          <a:p>
            <a:r>
              <a:rPr lang="en-US" sz="3600" dirty="0"/>
              <a:t>Local TV News Tops for California Wildfire Information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93121"/>
              </p:ext>
            </p:extLst>
          </p:nvPr>
        </p:nvGraphicFramePr>
        <p:xfrm>
          <a:off x="358815" y="762000"/>
          <a:ext cx="11755004" cy="588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0609" y="1030069"/>
            <a:ext cx="960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Which of these sources did you watch, listen to or go to for information about the approaching severe fire?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Dynata California Wildfire Survey. 10/29/19-11/4/19 Adults 18+. </a:t>
            </a:r>
          </a:p>
        </p:txBody>
      </p:sp>
    </p:spTree>
    <p:extLst>
      <p:ext uri="{BB962C8B-B14F-4D97-AF65-F5344CB8AC3E}">
        <p14:creationId xmlns:p14="http://schemas.microsoft.com/office/powerpoint/2010/main" val="11098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089529"/>
          </a:xfrm>
        </p:spPr>
        <p:txBody>
          <a:bodyPr/>
          <a:lstStyle/>
          <a:p>
            <a:r>
              <a:rPr lang="en-US" sz="3600" dirty="0"/>
              <a:t>Adults 18+ Spent Most Time with</a:t>
            </a:r>
            <a:br>
              <a:rPr lang="en-US" sz="3600" dirty="0"/>
            </a:br>
            <a:r>
              <a:rPr lang="en-US" sz="3600" dirty="0"/>
              <a:t>Local TV News For Wildfire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09600" y="1162070"/>
          <a:ext cx="10972800" cy="521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Time Spent between 5 a.m. and 1 a.m.</a:t>
            </a:r>
          </a:p>
        </p:txBody>
      </p:sp>
    </p:spTree>
    <p:extLst>
      <p:ext uri="{BB962C8B-B14F-4D97-AF65-F5344CB8AC3E}">
        <p14:creationId xmlns:p14="http://schemas.microsoft.com/office/powerpoint/2010/main" val="41561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089529"/>
          </a:xfrm>
        </p:spPr>
        <p:txBody>
          <a:bodyPr/>
          <a:lstStyle/>
          <a:p>
            <a:r>
              <a:rPr lang="en-US" sz="3600" dirty="0"/>
              <a:t>Adults 18+ Spent Most Time with</a:t>
            </a:r>
            <a:br>
              <a:rPr lang="en-US" sz="3600" dirty="0"/>
            </a:br>
            <a:r>
              <a:rPr lang="en-US" sz="3600" dirty="0"/>
              <a:t>Local TV News For Wildfire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39727895"/>
              </p:ext>
            </p:extLst>
          </p:nvPr>
        </p:nvGraphicFramePr>
        <p:xfrm>
          <a:off x="230580" y="1524000"/>
          <a:ext cx="6322620" cy="48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California Wildfire Survey. 10/29/19-11/4/19 Adults 18+. Time Spent between 5 a.m. and 1 a.m.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78128935"/>
              </p:ext>
            </p:extLst>
          </p:nvPr>
        </p:nvGraphicFramePr>
        <p:xfrm>
          <a:off x="5943600" y="1524000"/>
          <a:ext cx="6322620" cy="48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5440" y="1337846"/>
            <a:ext cx="140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Los Angeles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800" y="1337846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San Francisco</a:t>
            </a:r>
          </a:p>
        </p:txBody>
      </p:sp>
    </p:spTree>
    <p:extLst>
      <p:ext uri="{BB962C8B-B14F-4D97-AF65-F5344CB8AC3E}">
        <p14:creationId xmlns:p14="http://schemas.microsoft.com/office/powerpoint/2010/main" val="19208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6785</TotalTime>
  <Words>1383</Words>
  <Application>Microsoft Office PowerPoint</Application>
  <PresentationFormat>Widescreen</PresentationFormat>
  <Paragraphs>233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Office Theme</vt:lpstr>
      <vt:lpstr>PowerPoint Presentation</vt:lpstr>
      <vt:lpstr>Getty Wildfire</vt:lpstr>
      <vt:lpstr>Kincade Wildfire</vt:lpstr>
      <vt:lpstr>Research Overview: Methodology</vt:lpstr>
      <vt:lpstr>TVB and Dynata</vt:lpstr>
      <vt:lpstr>Local TV News Tops for California Wildfire Information</vt:lpstr>
      <vt:lpstr>Local TV News Tops for California Wildfire Information</vt:lpstr>
      <vt:lpstr>Adults 18+ Spent Most Time with Local TV News For Wildfire Coverage</vt:lpstr>
      <vt:lpstr>Adults 18+ Spent Most Time with Local TV News For Wildfire Coverage</vt:lpstr>
      <vt:lpstr>Local TV Station News Tops For California Wildfire Preparation Information</vt:lpstr>
      <vt:lpstr>Local TV Station News Tops For California Wildfire Preparation Information</vt:lpstr>
      <vt:lpstr>Local TV News Assets: #1 For Trust</vt:lpstr>
      <vt:lpstr>Local TV News Assets: #1 For Trust</vt:lpstr>
      <vt:lpstr>Why Local TV?</vt:lpstr>
      <vt:lpstr>Why Local TV?</vt:lpstr>
      <vt:lpstr>Why Local TV News Website/Apps?</vt:lpstr>
      <vt:lpstr>Why Local TV News Website/Apps?</vt:lpstr>
      <vt:lpstr>Getty &amp; Kincade Wildfire Key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Andrew Karamouzis</cp:lastModifiedBy>
  <cp:revision>818</cp:revision>
  <cp:lastPrinted>2018-01-08T18:50:51Z</cp:lastPrinted>
  <dcterms:created xsi:type="dcterms:W3CDTF">2017-03-08T14:37:33Z</dcterms:created>
  <dcterms:modified xsi:type="dcterms:W3CDTF">2019-11-05T15:57:15Z</dcterms:modified>
</cp:coreProperties>
</file>