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776" r:id="rId2"/>
    <p:sldId id="630" r:id="rId3"/>
    <p:sldId id="777" r:id="rId4"/>
    <p:sldId id="512" r:id="rId5"/>
    <p:sldId id="560" r:id="rId6"/>
    <p:sldId id="661" r:id="rId7"/>
    <p:sldId id="761" r:id="rId8"/>
    <p:sldId id="824" r:id="rId9"/>
    <p:sldId id="268" r:id="rId10"/>
    <p:sldId id="766" r:id="rId11"/>
    <p:sldId id="788" r:id="rId12"/>
    <p:sldId id="653" r:id="rId13"/>
    <p:sldId id="784" r:id="rId14"/>
    <p:sldId id="785" r:id="rId15"/>
    <p:sldId id="828" r:id="rId16"/>
    <p:sldId id="854" r:id="rId17"/>
    <p:sldId id="734" r:id="rId18"/>
  </p:sldIdLst>
  <p:sldSz cx="12192000" cy="685800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0" userDrawn="1">
          <p15:clr>
            <a:srgbClr val="A4A3A4"/>
          </p15:clr>
        </p15:guide>
        <p15:guide id="2" pos="3840" userDrawn="1">
          <p15:clr>
            <a:srgbClr val="A4A3A4"/>
          </p15:clr>
        </p15:guide>
        <p15:guide id="3" orient="horz" pos="3504" userDrawn="1">
          <p15:clr>
            <a:srgbClr val="A4A3A4"/>
          </p15:clr>
        </p15:guide>
        <p15:guide id="5" orient="horz" pos="3984" userDrawn="1">
          <p15:clr>
            <a:srgbClr val="A4A3A4"/>
          </p15:clr>
        </p15:guide>
        <p15:guide id="6" pos="3504" userDrawn="1">
          <p15:clr>
            <a:srgbClr val="A4A3A4"/>
          </p15:clr>
        </p15:guide>
        <p15:guide id="7" pos="4176" userDrawn="1">
          <p15:clr>
            <a:srgbClr val="A4A3A4"/>
          </p15:clr>
        </p15:guide>
        <p15:guide id="10" pos="7296" userDrawn="1">
          <p15:clr>
            <a:srgbClr val="A4A3A4"/>
          </p15:clr>
        </p15:guide>
        <p15:guide id="11" orient="horz" pos="1344" userDrawn="1">
          <p15:clr>
            <a:srgbClr val="A4A3A4"/>
          </p15:clr>
        </p15:guide>
        <p15:guide id="12" orient="horz" pos="480" userDrawn="1">
          <p15:clr>
            <a:srgbClr val="A4A3A4"/>
          </p15:clr>
        </p15:guide>
        <p15:guide id="13" orient="horz" pos="1632" userDrawn="1">
          <p15:clr>
            <a:srgbClr val="A4A3A4"/>
          </p15:clr>
        </p15:guide>
        <p15:guide id="14" orient="horz" pos="3744" userDrawn="1">
          <p15:clr>
            <a:srgbClr val="A4A3A4"/>
          </p15:clr>
        </p15:guide>
        <p15:guide id="15" pos="384" userDrawn="1">
          <p15:clr>
            <a:srgbClr val="A4A3A4"/>
          </p15:clr>
        </p15:guide>
        <p15:guide id="16" orient="horz" pos="624" userDrawn="1">
          <p15:clr>
            <a:srgbClr val="A4A3A4"/>
          </p15:clr>
        </p15:guide>
        <p15:guide id="17" orient="horz" userDrawn="1">
          <p15:clr>
            <a:srgbClr val="A4A3A4"/>
          </p15:clr>
        </p15:guide>
        <p15:guide id="18" pos="2544" userDrawn="1">
          <p15:clr>
            <a:srgbClr val="A4A3A4"/>
          </p15:clr>
        </p15:guide>
        <p15:guide id="19" orient="horz" pos="2832" userDrawn="1">
          <p15:clr>
            <a:srgbClr val="A4A3A4"/>
          </p15:clr>
        </p15:guide>
        <p15:guide id="20" orient="horz" pos="3312" userDrawn="1">
          <p15:clr>
            <a:srgbClr val="A4A3A4"/>
          </p15:clr>
        </p15:guide>
        <p15:guide id="21" orient="horz" pos="7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ns@TVB.local" initials="r" lastIdx="1" clrIdx="0">
    <p:extLst>
      <p:ext uri="{19B8F6BF-5375-455C-9EA6-DF929625EA0E}">
        <p15:presenceInfo xmlns:p15="http://schemas.microsoft.com/office/powerpoint/2012/main" userId="S-1-5-21-1806052843-716809477-2000239973-11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5E3C"/>
    <a:srgbClr val="B8B400"/>
    <a:srgbClr val="FF6600"/>
    <a:srgbClr val="E3B905"/>
    <a:srgbClr val="9999F9"/>
    <a:srgbClr val="007A54"/>
    <a:srgbClr val="4C4CFF"/>
    <a:srgbClr val="548235"/>
    <a:srgbClr val="B2E5FC"/>
    <a:srgbClr val="1515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17" autoAdjust="0"/>
    <p:restoredTop sz="94660"/>
  </p:normalViewPr>
  <p:slideViewPr>
    <p:cSldViewPr showGuides="1">
      <p:cViewPr varScale="1">
        <p:scale>
          <a:sx n="86" d="100"/>
          <a:sy n="86" d="100"/>
        </p:scale>
        <p:origin x="715" y="67"/>
      </p:cViewPr>
      <p:guideLst>
        <p:guide orient="horz" pos="2400"/>
        <p:guide pos="3840"/>
        <p:guide orient="horz" pos="3504"/>
        <p:guide orient="horz" pos="3984"/>
        <p:guide pos="3504"/>
        <p:guide pos="4176"/>
        <p:guide pos="7296"/>
        <p:guide orient="horz" pos="1344"/>
        <p:guide orient="horz" pos="480"/>
        <p:guide orient="horz" pos="1632"/>
        <p:guide orient="horz" pos="3744"/>
        <p:guide pos="384"/>
        <p:guide orient="horz" pos="624"/>
        <p:guide orient="horz"/>
        <p:guide pos="2544"/>
        <p:guide orient="horz" pos="2832"/>
        <p:guide orient="horz" pos="3312"/>
        <p:guide orient="horz" pos="768"/>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Saw/Heard/Read Ad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7"/>
                <c:pt idx="0">
                  <c:v>TV</c:v>
                </c:pt>
                <c:pt idx="1">
                  <c:v>Social Media</c:v>
                </c:pt>
                <c:pt idx="2">
                  <c:v>Radio</c:v>
                </c:pt>
                <c:pt idx="3">
                  <c:v>Text Message</c:v>
                </c:pt>
                <c:pt idx="4">
                  <c:v>Out of Home</c:v>
                </c:pt>
                <c:pt idx="5">
                  <c:v>Ad in Mail</c:v>
                </c:pt>
                <c:pt idx="6">
                  <c:v>Phone Call</c:v>
                </c:pt>
              </c:strCache>
            </c:strRef>
          </c:cat>
          <c:val>
            <c:numRef>
              <c:f>Sheet1!$B$2:$B$10</c:f>
              <c:numCache>
                <c:formatCode>0%</c:formatCode>
                <c:ptCount val="7"/>
                <c:pt idx="0">
                  <c:v>0.9</c:v>
                </c:pt>
                <c:pt idx="1">
                  <c:v>0.49</c:v>
                </c:pt>
                <c:pt idx="2">
                  <c:v>0.44</c:v>
                </c:pt>
                <c:pt idx="3">
                  <c:v>0.42</c:v>
                </c:pt>
                <c:pt idx="4">
                  <c:v>0.39</c:v>
                </c:pt>
                <c:pt idx="5">
                  <c:v>0.39</c:v>
                </c:pt>
                <c:pt idx="6">
                  <c:v>0.38</c:v>
                </c:pt>
              </c:numCache>
            </c:numRef>
          </c:val>
          <c:extLst>
            <c:ext xmlns:c16="http://schemas.microsoft.com/office/drawing/2014/chart" uri="{C3380CC4-5D6E-409C-BE32-E72D297353CC}">
              <c16:uniqueId val="{00000000-3FCA-4618-905B-7645F8020209}"/>
            </c:ext>
          </c:extLst>
        </c:ser>
        <c:ser>
          <c:idx val="1"/>
          <c:order val="1"/>
          <c:tx>
            <c:strRef>
              <c:f>Sheet1!$C$1</c:f>
              <c:strCache>
                <c:ptCount val="1"/>
                <c:pt idx="0">
                  <c:v>Most, 2nd Most and 3rd Most Important for Awareness</c:v>
                </c:pt>
              </c:strCache>
            </c:strRef>
          </c:tx>
          <c:spPr>
            <a:solidFill>
              <a:schemeClr val="accent2"/>
            </a:solidFill>
            <a:ln>
              <a:solidFill>
                <a:schemeClr val="tx1"/>
              </a:solidFill>
            </a:ln>
            <a:effectLst/>
          </c:spPr>
          <c:invertIfNegative val="0"/>
          <c:dLbls>
            <c:dLbl>
              <c:idx val="0"/>
              <c:layout>
                <c:manualLayout>
                  <c:x val="2.283105022831039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4CD-4D1C-8501-0B42544F8E7B}"/>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7"/>
                <c:pt idx="0">
                  <c:v>TV</c:v>
                </c:pt>
                <c:pt idx="1">
                  <c:v>Social Media</c:v>
                </c:pt>
                <c:pt idx="2">
                  <c:v>Radio</c:v>
                </c:pt>
                <c:pt idx="3">
                  <c:v>Text Message</c:v>
                </c:pt>
                <c:pt idx="4">
                  <c:v>Out of Home</c:v>
                </c:pt>
                <c:pt idx="5">
                  <c:v>Ad in Mail</c:v>
                </c:pt>
                <c:pt idx="6">
                  <c:v>Phone Call</c:v>
                </c:pt>
              </c:strCache>
            </c:strRef>
          </c:cat>
          <c:val>
            <c:numRef>
              <c:f>Sheet1!$C$2:$C$10</c:f>
              <c:numCache>
                <c:formatCode>0%</c:formatCode>
                <c:ptCount val="7"/>
                <c:pt idx="0">
                  <c:v>0.76</c:v>
                </c:pt>
                <c:pt idx="1">
                  <c:v>0.23</c:v>
                </c:pt>
                <c:pt idx="2">
                  <c:v>0.19</c:v>
                </c:pt>
                <c:pt idx="3">
                  <c:v>0.12</c:v>
                </c:pt>
                <c:pt idx="4">
                  <c:v>0.1</c:v>
                </c:pt>
                <c:pt idx="5">
                  <c:v>0.12</c:v>
                </c:pt>
                <c:pt idx="6">
                  <c:v>0.08</c:v>
                </c:pt>
              </c:numCache>
            </c:numRef>
          </c:val>
          <c:extLst>
            <c:ext xmlns:c16="http://schemas.microsoft.com/office/drawing/2014/chart" uri="{C3380CC4-5D6E-409C-BE32-E72D297353CC}">
              <c16:uniqueId val="{00000001-3FCA-4618-905B-7645F8020209}"/>
            </c:ext>
          </c:extLst>
        </c:ser>
        <c:dLbls>
          <c:showLegendKey val="0"/>
          <c:showVal val="0"/>
          <c:showCatName val="0"/>
          <c:showSerName val="0"/>
          <c:showPercent val="0"/>
          <c:showBubbleSize val="0"/>
        </c:dLbls>
        <c:gapWidth val="66"/>
        <c:overlap val="-6"/>
        <c:axId val="669787208"/>
        <c:axId val="669786032"/>
      </c:barChart>
      <c:catAx>
        <c:axId val="669787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69786032"/>
        <c:crosses val="autoZero"/>
        <c:auto val="1"/>
        <c:lblAlgn val="ctr"/>
        <c:lblOffset val="100"/>
        <c:noMultiLvlLbl val="0"/>
      </c:catAx>
      <c:valAx>
        <c:axId val="669786032"/>
        <c:scaling>
          <c:orientation val="minMax"/>
        </c:scaling>
        <c:delete val="1"/>
        <c:axPos val="l"/>
        <c:numFmt formatCode="0%" sourceLinked="1"/>
        <c:majorTickMark val="none"/>
        <c:minorTickMark val="none"/>
        <c:tickLblPos val="nextTo"/>
        <c:crossAx val="6697872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solidFill>
                <a:latin typeface="+mn-lt"/>
                <a:ea typeface="+mn-ea"/>
                <a:cs typeface="+mn-cs"/>
              </a:defRPr>
            </a:pPr>
            <a:r>
              <a:rPr lang="en-US" dirty="0">
                <a:solidFill>
                  <a:schemeClr val="tx1"/>
                </a:solidFill>
              </a:rPr>
              <a:t>Percent of those with opinion that Agree</a:t>
            </a:r>
          </a:p>
        </c:rich>
      </c:tx>
      <c:layout>
        <c:manualLayout>
          <c:xMode val="edge"/>
          <c:yMode val="edge"/>
          <c:x val="0.32608358011455174"/>
          <c:y val="4.8257761805007481E-2"/>
        </c:manualLayout>
      </c:layout>
      <c:overlay val="0"/>
      <c:spPr>
        <a:noFill/>
        <a:ln>
          <a:noFill/>
        </a:ln>
        <a:effectLst/>
      </c:spPr>
      <c:txPr>
        <a:bodyPr rot="0" spcFirstLastPara="1" vertOverflow="ellipsis" vert="horz" wrap="square" anchor="ctr" anchorCtr="1"/>
        <a:lstStyle/>
        <a:p>
          <a:pPr>
            <a:defRPr sz="192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2454853697941521"/>
          <c:y val="0.10417653829215401"/>
          <c:w val="0.64354827546509752"/>
          <c:h val="0.86928169271509192"/>
        </c:manualLayout>
      </c:layout>
      <c:barChart>
        <c:barDir val="bar"/>
        <c:grouping val="clustered"/>
        <c:varyColors val="0"/>
        <c:ser>
          <c:idx val="0"/>
          <c:order val="0"/>
          <c:tx>
            <c:strRef>
              <c:f>Sheet1!$B$1</c:f>
              <c:strCache>
                <c:ptCount val="1"/>
                <c:pt idx="0">
                  <c:v>Agree</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0047D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2B35-436C-AE96-0432D134F7BD}"/>
              </c:ext>
            </c:extLst>
          </c:dPt>
          <c:dPt>
            <c:idx val="1"/>
            <c:invertIfNegative val="0"/>
            <c:bubble3D val="0"/>
            <c:spPr>
              <a:solidFill>
                <a:srgbClr val="0047D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2B35-436C-AE96-0432D134F7BD}"/>
              </c:ext>
            </c:extLst>
          </c:dPt>
          <c:dPt>
            <c:idx val="2"/>
            <c:invertIfNegative val="0"/>
            <c:bubble3D val="0"/>
            <c:spPr>
              <a:solidFill>
                <a:srgbClr val="0047D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2B35-436C-AE96-0432D134F7BD}"/>
              </c:ext>
            </c:extLst>
          </c:dPt>
          <c:dPt>
            <c:idx val="3"/>
            <c:invertIfNegative val="0"/>
            <c:bubble3D val="0"/>
            <c:spPr>
              <a:solidFill>
                <a:srgbClr val="0047D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2B35-436C-AE96-0432D134F7BD}"/>
              </c:ext>
            </c:extLst>
          </c:dPt>
          <c:dPt>
            <c:idx val="4"/>
            <c:invertIfNegative val="0"/>
            <c:bubble3D val="0"/>
            <c:spPr>
              <a:solidFill>
                <a:srgbClr val="0047D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2B35-436C-AE96-0432D134F7BD}"/>
              </c:ext>
            </c:extLst>
          </c:dPt>
          <c:dPt>
            <c:idx val="5"/>
            <c:invertIfNegative val="0"/>
            <c:bubble3D val="0"/>
            <c:spPr>
              <a:solidFill>
                <a:srgbClr val="0047D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2B35-436C-AE96-0432D134F7BD}"/>
              </c:ext>
            </c:extLst>
          </c:dPt>
          <c:dPt>
            <c:idx val="6"/>
            <c:invertIfNegative val="0"/>
            <c:bubble3D val="0"/>
            <c:spPr>
              <a:solidFill>
                <a:srgbClr val="0047D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2B35-436C-AE96-0432D134F7BD}"/>
              </c:ext>
            </c:extLst>
          </c:dPt>
          <c:dPt>
            <c:idx val="7"/>
            <c:invertIfNegative val="0"/>
            <c:bubble3D val="0"/>
            <c:spPr>
              <a:solidFill>
                <a:srgbClr val="36CF1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F-2B35-436C-AE96-0432D134F7BD}"/>
              </c:ext>
            </c:extLst>
          </c:dPt>
          <c:dPt>
            <c:idx val="9"/>
            <c:invertIfNegative val="0"/>
            <c:bubble3D val="0"/>
            <c:spPr>
              <a:solidFill>
                <a:srgbClr val="36CF1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3-2B35-436C-AE96-0432D134F7BD}"/>
              </c:ext>
            </c:extLst>
          </c:dPt>
          <c:dPt>
            <c:idx val="10"/>
            <c:invertIfNegative val="0"/>
            <c:bubble3D val="0"/>
            <c:spPr>
              <a:solidFill>
                <a:srgbClr val="36CF1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3-47F7-4A1A-A941-AF9A94765B11}"/>
              </c:ext>
            </c:extLst>
          </c:dPt>
          <c:dPt>
            <c:idx val="11"/>
            <c:invertIfNegative val="0"/>
            <c:bubble3D val="0"/>
            <c:spPr>
              <a:solidFill>
                <a:srgbClr val="36CF1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7-2B35-436C-AE96-0432D134F7BD}"/>
              </c:ext>
            </c:extLst>
          </c:dPt>
          <c:dPt>
            <c:idx val="12"/>
            <c:invertIfNegative val="0"/>
            <c:bubble3D val="0"/>
            <c:spPr>
              <a:solidFill>
                <a:srgbClr val="36CF1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9-2B35-436C-AE96-0432D134F7BD}"/>
              </c:ext>
            </c:extLst>
          </c:dPt>
          <c:dPt>
            <c:idx val="13"/>
            <c:invertIfNegative val="0"/>
            <c:bubble3D val="0"/>
            <c:spPr>
              <a:solidFill>
                <a:srgbClr val="36CF1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B-2B35-436C-AE96-0432D134F7BD}"/>
              </c:ext>
            </c:extLst>
          </c:dPt>
          <c:dPt>
            <c:idx val="14"/>
            <c:invertIfNegative val="0"/>
            <c:bubble3D val="0"/>
            <c:spPr>
              <a:solidFill>
                <a:srgbClr val="36CF1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D-2B35-436C-AE96-0432D134F7BD}"/>
              </c:ext>
            </c:extLst>
          </c:dPt>
          <c:dPt>
            <c:idx val="15"/>
            <c:invertIfNegative val="0"/>
            <c:bubble3D val="0"/>
            <c:spPr>
              <a:solidFill>
                <a:srgbClr val="36CF1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D-83EE-449F-AB4B-097704C5CE98}"/>
              </c:ext>
            </c:extLst>
          </c:dPt>
          <c:dLbls>
            <c:dLbl>
              <c:idx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2B35-436C-AE96-0432D134F7BD}"/>
                </c:ext>
              </c:extLst>
            </c:dLbl>
            <c:dLbl>
              <c:idx val="15"/>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D-83EE-449F-AB4B-097704C5CE98}"/>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Local Broadcast TV News</c:v>
                </c:pt>
                <c:pt idx="1">
                  <c:v>Public TV News</c:v>
                </c:pt>
                <c:pt idx="2">
                  <c:v>Local Newspapers</c:v>
                </c:pt>
                <c:pt idx="3">
                  <c:v>Broadcast Network News</c:v>
                </c:pt>
                <c:pt idx="4">
                  <c:v>Radio News</c:v>
                </c:pt>
                <c:pt idx="5">
                  <c:v>Nat'l Newspapers</c:v>
                </c:pt>
                <c:pt idx="6">
                  <c:v>Cable News</c:v>
                </c:pt>
                <c:pt idx="7">
                  <c:v>Web/Apps of Local Broadcast TV News</c:v>
                </c:pt>
                <c:pt idx="8">
                  <c:v>Nat'l/Local Magazines</c:v>
                </c:pt>
                <c:pt idx="9">
                  <c:v>Web/Apps of Broadcast Network News</c:v>
                </c:pt>
                <c:pt idx="10">
                  <c:v>Web/Apps of Nat'l/Local Newspapers</c:v>
                </c:pt>
                <c:pt idx="11">
                  <c:v>Web/Apps of Cable News</c:v>
                </c:pt>
                <c:pt idx="12">
                  <c:v>Web/Apps of Nat'l/Local Magazines</c:v>
                </c:pt>
                <c:pt idx="13">
                  <c:v>Web/Apps of Radio</c:v>
                </c:pt>
                <c:pt idx="14">
                  <c:v>All Other Internet News</c:v>
                </c:pt>
                <c:pt idx="15">
                  <c:v>Social Media</c:v>
                </c:pt>
              </c:strCache>
            </c:strRef>
          </c:cat>
          <c:val>
            <c:numRef>
              <c:f>Sheet1!$B$2:$B$17</c:f>
              <c:numCache>
                <c:formatCode>0%</c:formatCode>
                <c:ptCount val="16"/>
                <c:pt idx="0">
                  <c:v>0.73</c:v>
                </c:pt>
                <c:pt idx="1">
                  <c:v>0.7</c:v>
                </c:pt>
                <c:pt idx="2">
                  <c:v>0.68</c:v>
                </c:pt>
                <c:pt idx="3">
                  <c:v>0.68</c:v>
                </c:pt>
                <c:pt idx="4">
                  <c:v>0.66</c:v>
                </c:pt>
                <c:pt idx="5">
                  <c:v>0.64</c:v>
                </c:pt>
                <c:pt idx="6">
                  <c:v>0.63</c:v>
                </c:pt>
                <c:pt idx="7">
                  <c:v>0.57999999999999996</c:v>
                </c:pt>
                <c:pt idx="8">
                  <c:v>0.57999999999999996</c:v>
                </c:pt>
                <c:pt idx="9">
                  <c:v>0.56999999999999995</c:v>
                </c:pt>
                <c:pt idx="10">
                  <c:v>0.56999999999999995</c:v>
                </c:pt>
                <c:pt idx="11">
                  <c:v>0.52</c:v>
                </c:pt>
                <c:pt idx="12">
                  <c:v>0.51</c:v>
                </c:pt>
                <c:pt idx="13">
                  <c:v>0.49</c:v>
                </c:pt>
                <c:pt idx="14">
                  <c:v>0.44</c:v>
                </c:pt>
                <c:pt idx="15">
                  <c:v>0.33</c:v>
                </c:pt>
              </c:numCache>
            </c:numRef>
          </c:val>
          <c:extLst>
            <c:ext xmlns:c16="http://schemas.microsoft.com/office/drawing/2014/chart" uri="{C3380CC4-5D6E-409C-BE32-E72D297353CC}">
              <c16:uniqueId val="{0000001E-2B35-436C-AE96-0432D134F7BD}"/>
            </c:ext>
          </c:extLst>
        </c:ser>
        <c:ser>
          <c:idx val="1"/>
          <c:order val="1"/>
          <c:tx>
            <c:strRef>
              <c:f>Sheet1!$C$1</c:f>
              <c:strCache>
                <c:ptCount val="1"/>
                <c:pt idx="0">
                  <c:v>Disagree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Local Broadcast TV News</c:v>
                </c:pt>
                <c:pt idx="1">
                  <c:v>Public TV News</c:v>
                </c:pt>
                <c:pt idx="2">
                  <c:v>Local Newspapers</c:v>
                </c:pt>
                <c:pt idx="3">
                  <c:v>Broadcast Network News</c:v>
                </c:pt>
                <c:pt idx="4">
                  <c:v>Radio News</c:v>
                </c:pt>
                <c:pt idx="5">
                  <c:v>Nat'l Newspapers</c:v>
                </c:pt>
                <c:pt idx="6">
                  <c:v>Cable News</c:v>
                </c:pt>
                <c:pt idx="7">
                  <c:v>Web/Apps of Local Broadcast TV News</c:v>
                </c:pt>
                <c:pt idx="8">
                  <c:v>Nat'l/Local Magazines</c:v>
                </c:pt>
                <c:pt idx="9">
                  <c:v>Web/Apps of Broadcast Network News</c:v>
                </c:pt>
                <c:pt idx="10">
                  <c:v>Web/Apps of Nat'l/Local Newspapers</c:v>
                </c:pt>
                <c:pt idx="11">
                  <c:v>Web/Apps of Cable News</c:v>
                </c:pt>
                <c:pt idx="12">
                  <c:v>Web/Apps of Nat'l/Local Magazines</c:v>
                </c:pt>
                <c:pt idx="13">
                  <c:v>Web/Apps of Radio</c:v>
                </c:pt>
                <c:pt idx="14">
                  <c:v>All Other Internet News</c:v>
                </c:pt>
                <c:pt idx="15">
                  <c:v>Social Media</c:v>
                </c:pt>
              </c:strCache>
            </c:strRef>
          </c:cat>
          <c:val>
            <c:numRef>
              <c:f>Sheet1!$C$2:$C$17</c:f>
            </c:numRef>
          </c:val>
          <c:extLst>
            <c:ext xmlns:c16="http://schemas.microsoft.com/office/drawing/2014/chart" uri="{C3380CC4-5D6E-409C-BE32-E72D297353CC}">
              <c16:uniqueId val="{0000001F-2B35-436C-AE96-0432D134F7BD}"/>
            </c:ext>
          </c:extLst>
        </c:ser>
        <c:dLbls>
          <c:showLegendKey val="0"/>
          <c:showVal val="0"/>
          <c:showCatName val="0"/>
          <c:showSerName val="0"/>
          <c:showPercent val="0"/>
          <c:showBubbleSize val="0"/>
        </c:dLbls>
        <c:gapWidth val="66"/>
        <c:axId val="673702520"/>
        <c:axId val="673707224"/>
      </c:barChart>
      <c:catAx>
        <c:axId val="673702520"/>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673707224"/>
        <c:crosses val="autoZero"/>
        <c:auto val="1"/>
        <c:lblAlgn val="ctr"/>
        <c:lblOffset val="100"/>
        <c:noMultiLvlLbl val="0"/>
      </c:catAx>
      <c:valAx>
        <c:axId val="673707224"/>
        <c:scaling>
          <c:orientation val="minMax"/>
        </c:scaling>
        <c:delete val="1"/>
        <c:axPos val="t"/>
        <c:numFmt formatCode="0%" sourceLinked="1"/>
        <c:majorTickMark val="out"/>
        <c:minorTickMark val="none"/>
        <c:tickLblPos val="nextTo"/>
        <c:crossAx val="67370252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D9E3-4FA3-8166-E044E597D854}"/>
              </c:ext>
            </c:extLst>
          </c:dPt>
          <c:dPt>
            <c:idx val="1"/>
            <c:invertIfNegative val="0"/>
            <c:bubble3D val="0"/>
            <c:spPr>
              <a:solidFill>
                <a:srgbClr val="B2E5F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D9E3-4FA3-8166-E044E597D854}"/>
              </c:ext>
            </c:extLst>
          </c:dPt>
          <c:dPt>
            <c:idx val="2"/>
            <c:invertIfNegative val="0"/>
            <c:bubble3D val="0"/>
            <c:spPr>
              <a:solidFill>
                <a:srgbClr val="9999F9"/>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D9E3-4FA3-8166-E044E597D854}"/>
              </c:ext>
            </c:extLst>
          </c:dPt>
          <c:dPt>
            <c:idx val="3"/>
            <c:invertIfNegative val="0"/>
            <c:bubble3D val="0"/>
            <c:spPr>
              <a:solidFill>
                <a:srgbClr val="B8B4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D9E3-4FA3-8166-E044E597D854}"/>
              </c:ext>
            </c:extLst>
          </c:dPt>
          <c:dPt>
            <c:idx val="4"/>
            <c:invertIfNegative val="0"/>
            <c:bubble3D val="0"/>
            <c:spPr>
              <a:solidFill>
                <a:srgbClr val="FFFF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D9E3-4FA3-8166-E044E597D854}"/>
              </c:ext>
            </c:extLst>
          </c:dPt>
          <c:dPt>
            <c:idx val="5"/>
            <c:invertIfNegative val="0"/>
            <c:bubble3D val="0"/>
            <c:spPr>
              <a:solidFill>
                <a:srgbClr val="54823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D9E3-4FA3-8166-E044E597D854}"/>
              </c:ext>
            </c:extLst>
          </c:dPt>
          <c:dPt>
            <c:idx val="6"/>
            <c:invertIfNegative val="0"/>
            <c:bubble3D val="0"/>
            <c:spPr>
              <a:solidFill>
                <a:srgbClr val="F3057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D9E3-4FA3-8166-E044E597D854}"/>
              </c:ext>
            </c:extLst>
          </c:dPt>
          <c:dPt>
            <c:idx val="7"/>
            <c:invertIfNegative val="0"/>
            <c:bubble3D val="0"/>
            <c:spPr>
              <a:solidFill>
                <a:srgbClr val="D8D8D8"/>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F-D9E3-4FA3-8166-E044E597D854}"/>
              </c:ext>
            </c:extLst>
          </c:dPt>
          <c:dPt>
            <c:idx val="8"/>
            <c:invertIfNegative val="0"/>
            <c:bubble3D val="0"/>
            <c:spPr>
              <a:solidFill>
                <a:srgbClr val="5AC69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1-D9E3-4FA3-8166-E044E597D854}"/>
              </c:ext>
            </c:extLst>
          </c:dPt>
          <c:dPt>
            <c:idx val="9"/>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3-D9E3-4FA3-8166-E044E597D854}"/>
              </c:ext>
            </c:extLst>
          </c:dPt>
          <c:dPt>
            <c:idx val="10"/>
            <c:invertIfNegative val="0"/>
            <c:bubble3D val="0"/>
            <c:spPr>
              <a:solidFill>
                <a:srgbClr val="4C4C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5-D9E3-4FA3-8166-E044E597D854}"/>
              </c:ext>
            </c:extLst>
          </c:dPt>
          <c:dPt>
            <c:idx val="11"/>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7-D9E3-4FA3-8166-E044E597D854}"/>
              </c:ext>
            </c:extLst>
          </c:dPt>
          <c:dPt>
            <c:idx val="12"/>
            <c:invertIfNegative val="0"/>
            <c:bubble3D val="0"/>
            <c:spPr>
              <a:solidFill>
                <a:srgbClr val="1515A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9-D9E3-4FA3-8166-E044E597D854}"/>
              </c:ext>
            </c:extLst>
          </c:dPt>
          <c:dPt>
            <c:idx val="13"/>
            <c:invertIfNegative val="0"/>
            <c:bubble3D val="0"/>
            <c:spPr>
              <a:solidFill>
                <a:srgbClr val="95959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B-D9E3-4FA3-8166-E044E597D854}"/>
              </c:ext>
            </c:extLst>
          </c:dPt>
          <c:dPt>
            <c:idx val="14"/>
            <c:invertIfNegative val="0"/>
            <c:bubble3D val="0"/>
            <c:spPr>
              <a:solidFill>
                <a:schemeClr val="accent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D-2029-4151-8B17-07A32C037B7D}"/>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5"/>
                <c:pt idx="0">
                  <c:v>Web/Apps of Newspapers (Nat'l or Local)</c:v>
                </c:pt>
                <c:pt idx="1">
                  <c:v>Web/Apps of Local TV News</c:v>
                </c:pt>
                <c:pt idx="2">
                  <c:v>Web/Apps of Nat'l Broadcast News</c:v>
                </c:pt>
                <c:pt idx="3">
                  <c:v>Web/Apps of Magazines (Nat'l or Local)</c:v>
                </c:pt>
                <c:pt idx="4">
                  <c:v>Nat'l or Local Magazines</c:v>
                </c:pt>
                <c:pt idx="5">
                  <c:v>Local Newspapers</c:v>
                </c:pt>
                <c:pt idx="6">
                  <c:v>Web/Apps of Radio</c:v>
                </c:pt>
                <c:pt idx="7">
                  <c:v>Web/Apps of Cable News</c:v>
                </c:pt>
                <c:pt idx="8">
                  <c:v>Public Television News</c:v>
                </c:pt>
                <c:pt idx="9">
                  <c:v>Radio</c:v>
                </c:pt>
                <c:pt idx="10">
                  <c:v>Local Broadcast TV News</c:v>
                </c:pt>
                <c:pt idx="11">
                  <c:v>National Newspapers</c:v>
                </c:pt>
                <c:pt idx="12">
                  <c:v>Broadcast Network Nat'l News</c:v>
                </c:pt>
                <c:pt idx="13">
                  <c:v>Cable News</c:v>
                </c:pt>
                <c:pt idx="14">
                  <c:v>Social Media</c:v>
                </c:pt>
              </c:strCache>
            </c:strRef>
          </c:cat>
          <c:val>
            <c:numRef>
              <c:f>Sheet1!$B$2:$B$17</c:f>
              <c:numCache>
                <c:formatCode>0%</c:formatCode>
                <c:ptCount val="15"/>
                <c:pt idx="0">
                  <c:v>0.02</c:v>
                </c:pt>
                <c:pt idx="1">
                  <c:v>0.03</c:v>
                </c:pt>
                <c:pt idx="2">
                  <c:v>0.03</c:v>
                </c:pt>
                <c:pt idx="3">
                  <c:v>0.03</c:v>
                </c:pt>
                <c:pt idx="4">
                  <c:v>0.05</c:v>
                </c:pt>
                <c:pt idx="5">
                  <c:v>0.05</c:v>
                </c:pt>
                <c:pt idx="6">
                  <c:v>0.06</c:v>
                </c:pt>
                <c:pt idx="7">
                  <c:v>0.08</c:v>
                </c:pt>
                <c:pt idx="8">
                  <c:v>0.08</c:v>
                </c:pt>
                <c:pt idx="9">
                  <c:v>0.08</c:v>
                </c:pt>
                <c:pt idx="10">
                  <c:v>0.09</c:v>
                </c:pt>
                <c:pt idx="11">
                  <c:v>0.14000000000000001</c:v>
                </c:pt>
                <c:pt idx="12">
                  <c:v>0.21</c:v>
                </c:pt>
                <c:pt idx="13">
                  <c:v>0.4</c:v>
                </c:pt>
                <c:pt idx="14">
                  <c:v>0.62</c:v>
                </c:pt>
              </c:numCache>
            </c:numRef>
          </c:val>
          <c:extLst>
            <c:ext xmlns:c16="http://schemas.microsoft.com/office/drawing/2014/chart" uri="{C3380CC4-5D6E-409C-BE32-E72D297353CC}">
              <c16:uniqueId val="{0000001C-D9E3-4FA3-8166-E044E597D854}"/>
            </c:ext>
          </c:extLst>
        </c:ser>
        <c:dLbls>
          <c:showLegendKey val="0"/>
          <c:showVal val="0"/>
          <c:showCatName val="0"/>
          <c:showSerName val="0"/>
          <c:showPercent val="0"/>
          <c:showBubbleSize val="0"/>
        </c:dLbls>
        <c:gapWidth val="72"/>
        <c:axId val="673709968"/>
        <c:axId val="673701736"/>
      </c:barChart>
      <c:catAx>
        <c:axId val="6737099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673701736"/>
        <c:crosses val="autoZero"/>
        <c:auto val="1"/>
        <c:lblAlgn val="ctr"/>
        <c:lblOffset val="100"/>
        <c:noMultiLvlLbl val="0"/>
      </c:catAx>
      <c:valAx>
        <c:axId val="673701736"/>
        <c:scaling>
          <c:orientation val="minMax"/>
        </c:scaling>
        <c:delete val="1"/>
        <c:axPos val="b"/>
        <c:numFmt formatCode="0%" sourceLinked="1"/>
        <c:majorTickMark val="none"/>
        <c:minorTickMark val="none"/>
        <c:tickLblPos val="nextTo"/>
        <c:crossAx val="673709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Sales</c:v>
                </c:pt>
              </c:strCache>
            </c:strRef>
          </c:tx>
          <c:spPr>
            <a:solidFill>
              <a:schemeClr val="accent1"/>
            </a:solidFill>
            <a:ln w="19050">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accent1"/>
              </a:solidFill>
              <a:ln w="19050">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2-F00C-49BA-B9DB-0B27F8D7E1DF}"/>
              </c:ext>
            </c:extLst>
          </c:dPt>
          <c:dPt>
            <c:idx val="1"/>
            <c:invertIfNegative val="0"/>
            <c:bubble3D val="0"/>
            <c:spPr>
              <a:solidFill>
                <a:schemeClr val="accent2"/>
              </a:solidFill>
              <a:ln w="19050">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F00C-49BA-B9DB-0B27F8D7E1DF}"/>
              </c:ext>
            </c:extLst>
          </c:dPt>
          <c:dPt>
            <c:idx val="2"/>
            <c:invertIfNegative val="0"/>
            <c:bubble3D val="0"/>
            <c:spPr>
              <a:solidFill>
                <a:srgbClr val="FF0000"/>
              </a:solidFill>
              <a:ln w="19050">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F00C-49BA-B9DB-0B27F8D7E1DF}"/>
              </c:ext>
            </c:extLst>
          </c:dPt>
          <c:dPt>
            <c:idx val="3"/>
            <c:invertIfNegative val="0"/>
            <c:bubble3D val="0"/>
            <c:spPr>
              <a:solidFill>
                <a:srgbClr val="7030A0"/>
              </a:solidFill>
              <a:ln w="19050">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4-F00C-49BA-B9DB-0B27F8D7E1DF}"/>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In person on 11/3/20</c:v>
                </c:pt>
                <c:pt idx="1">
                  <c:v>In person and BEFORE 11/3</c:v>
                </c:pt>
                <c:pt idx="2">
                  <c:v>By mail</c:v>
                </c:pt>
                <c:pt idx="3">
                  <c:v>Used a drop off box/location</c:v>
                </c:pt>
              </c:strCache>
            </c:strRef>
          </c:cat>
          <c:val>
            <c:numRef>
              <c:f>Sheet1!$B$2:$B$5</c:f>
              <c:numCache>
                <c:formatCode>0%</c:formatCode>
                <c:ptCount val="4"/>
                <c:pt idx="0">
                  <c:v>0.33</c:v>
                </c:pt>
                <c:pt idx="1">
                  <c:v>0.26</c:v>
                </c:pt>
                <c:pt idx="2">
                  <c:v>0.28000000000000003</c:v>
                </c:pt>
                <c:pt idx="3">
                  <c:v>0.13</c:v>
                </c:pt>
              </c:numCache>
            </c:numRef>
          </c:val>
          <c:extLst>
            <c:ext xmlns:c16="http://schemas.microsoft.com/office/drawing/2014/chart" uri="{C3380CC4-5D6E-409C-BE32-E72D297353CC}">
              <c16:uniqueId val="{00000000-F00C-49BA-B9DB-0B27F8D7E1DF}"/>
            </c:ext>
          </c:extLst>
        </c:ser>
        <c:dLbls>
          <c:showLegendKey val="0"/>
          <c:showVal val="0"/>
          <c:showCatName val="0"/>
          <c:showSerName val="0"/>
          <c:showPercent val="0"/>
          <c:showBubbleSize val="0"/>
        </c:dLbls>
        <c:gapWidth val="100"/>
        <c:axId val="666972432"/>
        <c:axId val="666972824"/>
      </c:barChart>
      <c:catAx>
        <c:axId val="6669724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66972824"/>
        <c:crosses val="autoZero"/>
        <c:auto val="1"/>
        <c:lblAlgn val="ctr"/>
        <c:lblOffset val="100"/>
        <c:noMultiLvlLbl val="0"/>
      </c:catAx>
      <c:valAx>
        <c:axId val="666972824"/>
        <c:scaling>
          <c:orientation val="minMax"/>
        </c:scaling>
        <c:delete val="1"/>
        <c:axPos val="l"/>
        <c:numFmt formatCode="0%" sourceLinked="1"/>
        <c:majorTickMark val="out"/>
        <c:minorTickMark val="none"/>
        <c:tickLblPos val="nextTo"/>
        <c:crossAx val="6669724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179583160652935"/>
          <c:y val="4.0145408566461198E-2"/>
          <c:w val="0.71853317469017786"/>
          <c:h val="0.95093338952988071"/>
        </c:manualLayout>
      </c:layout>
      <c:barChart>
        <c:barDir val="bar"/>
        <c:grouping val="clustered"/>
        <c:varyColors val="0"/>
        <c:ser>
          <c:idx val="0"/>
          <c:order val="0"/>
          <c:tx>
            <c:strRef>
              <c:f>Sheet1!$B$1</c:f>
              <c:strCache>
                <c:ptCount val="1"/>
                <c:pt idx="0">
                  <c:v>3+ weeks before</c:v>
                </c:pt>
              </c:strCache>
            </c:strRef>
          </c:tx>
          <c:spPr>
            <a:solidFill>
              <a:schemeClr val="tx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7030A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4-C09B-254D-B5C7-30592EC71EAD}"/>
              </c:ext>
            </c:extLst>
          </c:dPt>
          <c:dPt>
            <c:idx val="1"/>
            <c:invertIfNegative val="0"/>
            <c:bubble3D val="0"/>
            <c:spPr>
              <a:solidFill>
                <a:schemeClr val="accent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C09B-254D-B5C7-30592EC71EAD}"/>
              </c:ext>
            </c:extLst>
          </c:dPt>
          <c:dPt>
            <c:idx val="2"/>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2-C09B-254D-B5C7-30592EC71EAD}"/>
              </c:ext>
            </c:extLst>
          </c:dPt>
          <c:dPt>
            <c:idx val="3"/>
            <c:invertIfNegative val="0"/>
            <c:bubble3D val="0"/>
            <c:extLst>
              <c:ext xmlns:c16="http://schemas.microsoft.com/office/drawing/2014/chart" uri="{C3380CC4-5D6E-409C-BE32-E72D297353CC}">
                <c16:uniqueId val="{00000001-C09B-254D-B5C7-30592EC71EAD}"/>
              </c:ext>
            </c:extLst>
          </c:dPt>
          <c:dLbls>
            <c:dLbl>
              <c:idx val="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7030A0"/>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C09B-254D-B5C7-30592EC71EAD}"/>
                </c:ext>
              </c:extLst>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C09B-254D-B5C7-30592EC71EAD}"/>
                </c:ext>
              </c:extLst>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2-C09B-254D-B5C7-30592EC71EA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Independent</c:v>
                </c:pt>
                <c:pt idx="1">
                  <c:v>Democrat</c:v>
                </c:pt>
                <c:pt idx="2">
                  <c:v>Republican</c:v>
                </c:pt>
                <c:pt idx="3">
                  <c:v>Total</c:v>
                </c:pt>
              </c:strCache>
            </c:strRef>
          </c:cat>
          <c:val>
            <c:numRef>
              <c:f>Sheet1!$B$2:$B$5</c:f>
              <c:numCache>
                <c:formatCode>0%</c:formatCode>
                <c:ptCount val="4"/>
                <c:pt idx="0">
                  <c:v>0.38</c:v>
                </c:pt>
                <c:pt idx="1">
                  <c:v>0.46</c:v>
                </c:pt>
                <c:pt idx="2">
                  <c:v>0.32</c:v>
                </c:pt>
                <c:pt idx="3">
                  <c:v>0.39</c:v>
                </c:pt>
              </c:numCache>
            </c:numRef>
          </c:val>
          <c:extLst>
            <c:ext xmlns:c16="http://schemas.microsoft.com/office/drawing/2014/chart" uri="{C3380CC4-5D6E-409C-BE32-E72D297353CC}">
              <c16:uniqueId val="{00000000-EC1D-4E6A-8DF5-53D94B7CAC80}"/>
            </c:ext>
          </c:extLst>
        </c:ser>
        <c:dLbls>
          <c:showLegendKey val="0"/>
          <c:showVal val="0"/>
          <c:showCatName val="0"/>
          <c:showSerName val="0"/>
          <c:showPercent val="0"/>
          <c:showBubbleSize val="0"/>
        </c:dLbls>
        <c:gapWidth val="91"/>
        <c:overlap val="-14"/>
        <c:axId val="729670584"/>
        <c:axId val="729672152"/>
      </c:barChart>
      <c:catAx>
        <c:axId val="729670584"/>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729672152"/>
        <c:crosses val="autoZero"/>
        <c:auto val="1"/>
        <c:lblAlgn val="ctr"/>
        <c:lblOffset val="100"/>
        <c:noMultiLvlLbl val="0"/>
      </c:catAx>
      <c:valAx>
        <c:axId val="729672152"/>
        <c:scaling>
          <c:orientation val="minMax"/>
        </c:scaling>
        <c:delete val="1"/>
        <c:axPos val="b"/>
        <c:numFmt formatCode="0%" sourceLinked="1"/>
        <c:majorTickMark val="out"/>
        <c:minorTickMark val="none"/>
        <c:tickLblPos val="nextTo"/>
        <c:crossAx val="7296705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Saw/Heard/Read Ad</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7"/>
                <c:pt idx="0">
                  <c:v>TV</c:v>
                </c:pt>
                <c:pt idx="1">
                  <c:v>Social Media</c:v>
                </c:pt>
                <c:pt idx="2">
                  <c:v>Radio</c:v>
                </c:pt>
                <c:pt idx="3">
                  <c:v>Text Message</c:v>
                </c:pt>
                <c:pt idx="4">
                  <c:v>Out of Home</c:v>
                </c:pt>
                <c:pt idx="5">
                  <c:v>Ad in Mail</c:v>
                </c:pt>
                <c:pt idx="6">
                  <c:v>Phone Call</c:v>
                </c:pt>
              </c:strCache>
            </c:strRef>
          </c:cat>
          <c:val>
            <c:numRef>
              <c:f>Sheet1!$B$2:$B$10</c:f>
              <c:numCache>
                <c:formatCode>0%</c:formatCode>
                <c:ptCount val="7"/>
                <c:pt idx="0">
                  <c:v>0.9</c:v>
                </c:pt>
                <c:pt idx="1">
                  <c:v>0.49</c:v>
                </c:pt>
                <c:pt idx="2">
                  <c:v>0.44</c:v>
                </c:pt>
                <c:pt idx="3">
                  <c:v>0.42</c:v>
                </c:pt>
                <c:pt idx="4">
                  <c:v>0.39</c:v>
                </c:pt>
                <c:pt idx="5">
                  <c:v>0.39</c:v>
                </c:pt>
                <c:pt idx="6">
                  <c:v>0.38</c:v>
                </c:pt>
              </c:numCache>
            </c:numRef>
          </c:val>
          <c:extLst>
            <c:ext xmlns:c16="http://schemas.microsoft.com/office/drawing/2014/chart" uri="{C3380CC4-5D6E-409C-BE32-E72D297353CC}">
              <c16:uniqueId val="{00000000-BFCB-4F0C-B9DB-4BE30744F86C}"/>
            </c:ext>
          </c:extLst>
        </c:ser>
        <c:ser>
          <c:idx val="1"/>
          <c:order val="1"/>
          <c:tx>
            <c:strRef>
              <c:f>Sheet1!$C$1</c:f>
              <c:strCache>
                <c:ptCount val="1"/>
                <c:pt idx="0">
                  <c:v>Most Important for Awareness</c:v>
                </c:pt>
              </c:strCache>
            </c:strRef>
          </c:tx>
          <c:spPr>
            <a:solidFill>
              <a:schemeClr val="accent3"/>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7"/>
                <c:pt idx="0">
                  <c:v>TV</c:v>
                </c:pt>
                <c:pt idx="1">
                  <c:v>Social Media</c:v>
                </c:pt>
                <c:pt idx="2">
                  <c:v>Radio</c:v>
                </c:pt>
                <c:pt idx="3">
                  <c:v>Text Message</c:v>
                </c:pt>
                <c:pt idx="4">
                  <c:v>Out of Home</c:v>
                </c:pt>
                <c:pt idx="5">
                  <c:v>Ad in Mail</c:v>
                </c:pt>
                <c:pt idx="6">
                  <c:v>Phone Call</c:v>
                </c:pt>
              </c:strCache>
            </c:strRef>
          </c:cat>
          <c:val>
            <c:numRef>
              <c:f>Sheet1!$C$2:$C$10</c:f>
              <c:numCache>
                <c:formatCode>0%</c:formatCode>
                <c:ptCount val="7"/>
                <c:pt idx="0">
                  <c:v>0.56999999999999995</c:v>
                </c:pt>
                <c:pt idx="1">
                  <c:v>7.0000000000000007E-2</c:v>
                </c:pt>
                <c:pt idx="2">
                  <c:v>0.03</c:v>
                </c:pt>
                <c:pt idx="3">
                  <c:v>0.02</c:v>
                </c:pt>
                <c:pt idx="4">
                  <c:v>0.01</c:v>
                </c:pt>
                <c:pt idx="5">
                  <c:v>0.03</c:v>
                </c:pt>
                <c:pt idx="6">
                  <c:v>0.01</c:v>
                </c:pt>
              </c:numCache>
            </c:numRef>
          </c:val>
          <c:extLst>
            <c:ext xmlns:c16="http://schemas.microsoft.com/office/drawing/2014/chart" uri="{C3380CC4-5D6E-409C-BE32-E72D297353CC}">
              <c16:uniqueId val="{00000001-BFCB-4F0C-B9DB-4BE30744F86C}"/>
            </c:ext>
          </c:extLst>
        </c:ser>
        <c:dLbls>
          <c:showLegendKey val="0"/>
          <c:showVal val="0"/>
          <c:showCatName val="0"/>
          <c:showSerName val="0"/>
          <c:showPercent val="0"/>
          <c:showBubbleSize val="0"/>
        </c:dLbls>
        <c:gapWidth val="66"/>
        <c:overlap val="-6"/>
        <c:axId val="669791128"/>
        <c:axId val="669783288"/>
      </c:barChart>
      <c:catAx>
        <c:axId val="669791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69783288"/>
        <c:crosses val="autoZero"/>
        <c:auto val="1"/>
        <c:lblAlgn val="ctr"/>
        <c:lblOffset val="100"/>
        <c:noMultiLvlLbl val="0"/>
      </c:catAx>
      <c:valAx>
        <c:axId val="669783288"/>
        <c:scaling>
          <c:orientation val="minMax"/>
        </c:scaling>
        <c:delete val="1"/>
        <c:axPos val="l"/>
        <c:numFmt formatCode="0%" sourceLinked="1"/>
        <c:majorTickMark val="none"/>
        <c:minorTickMark val="none"/>
        <c:tickLblPos val="nextTo"/>
        <c:crossAx val="669791128"/>
        <c:crosses val="autoZero"/>
        <c:crossBetween val="between"/>
      </c:valAx>
      <c:spPr>
        <a:noFill/>
        <a:ln>
          <a:noFill/>
        </a:ln>
        <a:effectLst/>
      </c:spPr>
    </c:plotArea>
    <c:legend>
      <c:legendPos val="t"/>
      <c:legendEntry>
        <c:idx val="0"/>
        <c:delete val="1"/>
      </c:legendEntry>
      <c:layout>
        <c:manualLayout>
          <c:xMode val="edge"/>
          <c:yMode val="edge"/>
          <c:x val="0.1713233919390213"/>
          <c:y val="0.11559633862575588"/>
          <c:w val="0.67105184625894365"/>
          <c:h val="8.2289683037613456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4640116043287377E-2"/>
          <c:y val="8.5254230726451635E-2"/>
          <c:w val="0.97252290950573728"/>
          <c:h val="0.78100204940134477"/>
        </c:manualLayout>
      </c:layout>
      <c:lineChart>
        <c:grouping val="standard"/>
        <c:varyColors val="0"/>
        <c:ser>
          <c:idx val="0"/>
          <c:order val="0"/>
          <c:tx>
            <c:strRef>
              <c:f>Sheet1!$B$1</c:f>
              <c:strCache>
                <c:ptCount val="1"/>
                <c:pt idx="0">
                  <c:v>Television</c:v>
                </c:pt>
              </c:strCache>
            </c:strRef>
          </c:tx>
          <c:spPr>
            <a:ln>
              <a:solidFill>
                <a:schemeClr val="bg1"/>
              </a:solidFill>
            </a:ln>
            <a:effectLst>
              <a:outerShdw blurRad="50800" dist="38100" dir="2700000" algn="tl" rotWithShape="0">
                <a:prstClr val="black">
                  <a:alpha val="40000"/>
                </a:prstClr>
              </a:outerShdw>
            </a:effectLst>
          </c:spPr>
          <c:dLbls>
            <c:spPr>
              <a:noFill/>
              <a:ln>
                <a:noFill/>
              </a:ln>
              <a:effectLst/>
            </c:spPr>
            <c:txPr>
              <a:bodyPr/>
              <a:lstStyle/>
              <a:p>
                <a:pPr>
                  <a:defRPr sz="1400" b="0">
                    <a:solidFill>
                      <a:schemeClr val="bg1"/>
                    </a:solidFill>
                    <a:effectLst>
                      <a:outerShdw blurRad="50800" dist="38100" dir="2700000" algn="tl" rotWithShape="0">
                        <a:prstClr val="black">
                          <a:alpha val="40000"/>
                        </a:prstClr>
                      </a:outerShdw>
                    </a:effectLs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Awareness</c:v>
                </c:pt>
                <c:pt idx="1">
                  <c:v>Interest</c:v>
                </c:pt>
                <c:pt idx="2">
                  <c:v>Get More Info</c:v>
                </c:pt>
                <c:pt idx="3">
                  <c:v>Consider Voting</c:v>
                </c:pt>
                <c:pt idx="4">
                  <c:v>Vote</c:v>
                </c:pt>
              </c:strCache>
            </c:strRef>
          </c:cat>
          <c:val>
            <c:numRef>
              <c:f>Sheet1!$B$2:$B$6</c:f>
            </c:numRef>
          </c:val>
          <c:smooth val="0"/>
          <c:extLst>
            <c:ext xmlns:c16="http://schemas.microsoft.com/office/drawing/2014/chart" uri="{C3380CC4-5D6E-409C-BE32-E72D297353CC}">
              <c16:uniqueId val="{00000000-0190-4EAD-8B08-32E0954C6A70}"/>
            </c:ext>
          </c:extLst>
        </c:ser>
        <c:ser>
          <c:idx val="1"/>
          <c:order val="1"/>
          <c:tx>
            <c:strRef>
              <c:f>Sheet1!$C$1</c:f>
              <c:strCache>
                <c:ptCount val="1"/>
                <c:pt idx="0">
                  <c:v>Newspaper</c:v>
                </c:pt>
              </c:strCache>
            </c:strRef>
          </c:tx>
          <c:spPr>
            <a:ln>
              <a:solidFill>
                <a:schemeClr val="bg1"/>
              </a:solidFill>
            </a:ln>
            <a:effectLst>
              <a:outerShdw blurRad="50800" dist="38100" dir="2700000" algn="tl" rotWithShape="0">
                <a:prstClr val="black">
                  <a:alpha val="40000"/>
                </a:prstClr>
              </a:outerShdw>
            </a:effectLst>
          </c:spPr>
          <c:dLbls>
            <c:spPr>
              <a:noFill/>
              <a:ln>
                <a:noFill/>
              </a:ln>
              <a:effectLst/>
            </c:spPr>
            <c:txPr>
              <a:bodyPr/>
              <a:lstStyle/>
              <a:p>
                <a:pPr>
                  <a:defRPr>
                    <a:solidFill>
                      <a:schemeClr val="bg1"/>
                    </a:solidFill>
                    <a:effectLst>
                      <a:outerShdw blurRad="50800" dist="38100" dir="2700000" algn="tl" rotWithShape="0">
                        <a:prstClr val="black">
                          <a:alpha val="40000"/>
                        </a:prstClr>
                      </a:outerShdw>
                    </a:effectLs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Awareness</c:v>
                </c:pt>
                <c:pt idx="1">
                  <c:v>Interest</c:v>
                </c:pt>
                <c:pt idx="2">
                  <c:v>Get More Info</c:v>
                </c:pt>
                <c:pt idx="3">
                  <c:v>Consider Voting</c:v>
                </c:pt>
                <c:pt idx="4">
                  <c:v>Vote</c:v>
                </c:pt>
              </c:strCache>
            </c:strRef>
          </c:cat>
          <c:val>
            <c:numRef>
              <c:f>Sheet1!$C$2:$C$6</c:f>
            </c:numRef>
          </c:val>
          <c:smooth val="0"/>
          <c:extLst>
            <c:ext xmlns:c16="http://schemas.microsoft.com/office/drawing/2014/chart" uri="{C3380CC4-5D6E-409C-BE32-E72D297353CC}">
              <c16:uniqueId val="{00000001-0190-4EAD-8B08-32E0954C6A70}"/>
            </c:ext>
          </c:extLst>
        </c:ser>
        <c:ser>
          <c:idx val="2"/>
          <c:order val="2"/>
          <c:tx>
            <c:strRef>
              <c:f>Sheet1!$D$1</c:f>
              <c:strCache>
                <c:ptCount val="1"/>
                <c:pt idx="0">
                  <c:v>Network TV Website</c:v>
                </c:pt>
              </c:strCache>
            </c:strRef>
          </c:tx>
          <c:spPr>
            <a:ln>
              <a:solidFill>
                <a:schemeClr val="bg1"/>
              </a:solidFill>
            </a:ln>
            <a:effectLst>
              <a:outerShdw blurRad="50800" dist="38100" dir="2700000" algn="tl" rotWithShape="0">
                <a:prstClr val="black">
                  <a:alpha val="40000"/>
                </a:prstClr>
              </a:outerShdw>
            </a:effectLst>
          </c:spPr>
          <c:dLbls>
            <c:spPr>
              <a:noFill/>
              <a:ln>
                <a:noFill/>
              </a:ln>
              <a:effectLst/>
            </c:spPr>
            <c:txPr>
              <a:bodyPr/>
              <a:lstStyle/>
              <a:p>
                <a:pPr>
                  <a:defRPr>
                    <a:solidFill>
                      <a:schemeClr val="bg1"/>
                    </a:solidFill>
                    <a:effectLst>
                      <a:outerShdw blurRad="50800" dist="38100" dir="2700000" algn="tl" rotWithShape="0">
                        <a:prstClr val="black">
                          <a:alpha val="40000"/>
                        </a:prstClr>
                      </a:outerShdw>
                    </a:effectLs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Awareness</c:v>
                </c:pt>
                <c:pt idx="1">
                  <c:v>Interest</c:v>
                </c:pt>
                <c:pt idx="2">
                  <c:v>Get More Info</c:v>
                </c:pt>
                <c:pt idx="3">
                  <c:v>Consider Voting</c:v>
                </c:pt>
                <c:pt idx="4">
                  <c:v>Vote</c:v>
                </c:pt>
              </c:strCache>
            </c:strRef>
          </c:cat>
          <c:val>
            <c:numRef>
              <c:f>Sheet1!$D$2:$D$6</c:f>
            </c:numRef>
          </c:val>
          <c:smooth val="0"/>
          <c:extLst>
            <c:ext xmlns:c16="http://schemas.microsoft.com/office/drawing/2014/chart" uri="{C3380CC4-5D6E-409C-BE32-E72D297353CC}">
              <c16:uniqueId val="{00000002-0190-4EAD-8B08-32E0954C6A70}"/>
            </c:ext>
          </c:extLst>
        </c:ser>
        <c:ser>
          <c:idx val="3"/>
          <c:order val="3"/>
          <c:tx>
            <c:strRef>
              <c:f>Sheet1!$E$1</c:f>
              <c:strCache>
                <c:ptCount val="1"/>
                <c:pt idx="0">
                  <c:v>Local TV Station Website</c:v>
                </c:pt>
              </c:strCache>
            </c:strRef>
          </c:tx>
          <c:spPr>
            <a:ln>
              <a:solidFill>
                <a:schemeClr val="bg1"/>
              </a:solidFill>
            </a:ln>
            <a:effectLst>
              <a:outerShdw blurRad="50800" dist="38100" dir="2700000" algn="tl" rotWithShape="0">
                <a:prstClr val="black">
                  <a:alpha val="40000"/>
                </a:prstClr>
              </a:outerShdw>
            </a:effectLst>
          </c:spPr>
          <c:dLbls>
            <c:spPr>
              <a:noFill/>
              <a:ln>
                <a:noFill/>
              </a:ln>
              <a:effectLst/>
            </c:spPr>
            <c:txPr>
              <a:bodyPr/>
              <a:lstStyle/>
              <a:p>
                <a:pPr>
                  <a:defRPr>
                    <a:solidFill>
                      <a:schemeClr val="bg1"/>
                    </a:solidFill>
                    <a:effectLst>
                      <a:outerShdw blurRad="50800" dist="38100" dir="2700000" algn="tl" rotWithShape="0">
                        <a:prstClr val="black">
                          <a:alpha val="40000"/>
                        </a:prstClr>
                      </a:outerShdw>
                    </a:effectLs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Awareness</c:v>
                </c:pt>
                <c:pt idx="1">
                  <c:v>Interest</c:v>
                </c:pt>
                <c:pt idx="2">
                  <c:v>Get More Info</c:v>
                </c:pt>
                <c:pt idx="3">
                  <c:v>Consider Voting</c:v>
                </c:pt>
                <c:pt idx="4">
                  <c:v>Vote</c:v>
                </c:pt>
              </c:strCache>
            </c:strRef>
          </c:cat>
          <c:val>
            <c:numRef>
              <c:f>Sheet1!$E$2:$E$6</c:f>
            </c:numRef>
          </c:val>
          <c:smooth val="0"/>
          <c:extLst>
            <c:ext xmlns:c16="http://schemas.microsoft.com/office/drawing/2014/chart" uri="{C3380CC4-5D6E-409C-BE32-E72D297353CC}">
              <c16:uniqueId val="{00000003-0190-4EAD-8B08-32E0954C6A70}"/>
            </c:ext>
          </c:extLst>
        </c:ser>
        <c:ser>
          <c:idx val="4"/>
          <c:order val="4"/>
          <c:tx>
            <c:strRef>
              <c:f>Sheet1!$F$1</c:f>
              <c:strCache>
                <c:ptCount val="1"/>
                <c:pt idx="0">
                  <c:v>Email</c:v>
                </c:pt>
              </c:strCache>
            </c:strRef>
          </c:tx>
          <c:spPr>
            <a:ln>
              <a:solidFill>
                <a:schemeClr val="bg1"/>
              </a:solidFill>
            </a:ln>
            <a:effectLst>
              <a:outerShdw blurRad="50800" dist="38100" dir="2700000" algn="tl" rotWithShape="0">
                <a:prstClr val="black">
                  <a:alpha val="40000"/>
                </a:prstClr>
              </a:outerShdw>
            </a:effectLst>
          </c:spPr>
          <c:dLbls>
            <c:spPr>
              <a:noFill/>
              <a:ln>
                <a:noFill/>
              </a:ln>
              <a:effectLst/>
            </c:spPr>
            <c:txPr>
              <a:bodyPr/>
              <a:lstStyle/>
              <a:p>
                <a:pPr algn="ctr">
                  <a:defRPr lang="en-US" sz="1200" b="0" i="0" u="none" strike="noStrike" kern="1200" baseline="0">
                    <a:solidFill>
                      <a:srgbClr val="FFFFFF"/>
                    </a:solidFill>
                    <a:effectLst>
                      <a:outerShdw blurRad="50800" dist="38100" dir="2700000" algn="tl" rotWithShape="0">
                        <a:prstClr val="black">
                          <a:alpha val="40000"/>
                        </a:prst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Awareness</c:v>
                </c:pt>
                <c:pt idx="1">
                  <c:v>Interest</c:v>
                </c:pt>
                <c:pt idx="2">
                  <c:v>Get More Info</c:v>
                </c:pt>
                <c:pt idx="3">
                  <c:v>Consider Voting</c:v>
                </c:pt>
                <c:pt idx="4">
                  <c:v>Vote</c:v>
                </c:pt>
              </c:strCache>
            </c:strRef>
          </c:cat>
          <c:val>
            <c:numRef>
              <c:f>Sheet1!$F$2:$F$6</c:f>
            </c:numRef>
          </c:val>
          <c:smooth val="0"/>
          <c:extLst>
            <c:ext xmlns:c16="http://schemas.microsoft.com/office/drawing/2014/chart" uri="{C3380CC4-5D6E-409C-BE32-E72D297353CC}">
              <c16:uniqueId val="{00000004-0190-4EAD-8B08-32E0954C6A70}"/>
            </c:ext>
          </c:extLst>
        </c:ser>
        <c:ser>
          <c:idx val="5"/>
          <c:order val="5"/>
          <c:tx>
            <c:strRef>
              <c:f>Sheet1!$G$1</c:f>
              <c:strCache>
                <c:ptCount val="1"/>
                <c:pt idx="0">
                  <c:v>Internet Search Engine</c:v>
                </c:pt>
              </c:strCache>
            </c:strRef>
          </c:tx>
          <c:spPr>
            <a:ln>
              <a:solidFill>
                <a:schemeClr val="bg1"/>
              </a:solidFill>
            </a:ln>
            <a:effectLst>
              <a:outerShdw blurRad="50800" dist="38100" dir="2700000" algn="tl" rotWithShape="0">
                <a:prstClr val="black">
                  <a:alpha val="40000"/>
                </a:prstClr>
              </a:outerShdw>
            </a:effectLst>
          </c:spPr>
          <c:dLbls>
            <c:spPr>
              <a:noFill/>
              <a:ln>
                <a:noFill/>
              </a:ln>
              <a:effectLst/>
            </c:spPr>
            <c:txPr>
              <a:bodyPr/>
              <a:lstStyle/>
              <a:p>
                <a:pPr>
                  <a:defRPr>
                    <a:solidFill>
                      <a:schemeClr val="bg1"/>
                    </a:solidFill>
                    <a:effectLst>
                      <a:outerShdw blurRad="50800" dist="38100" dir="2700000" algn="tl" rotWithShape="0">
                        <a:prstClr val="black">
                          <a:alpha val="40000"/>
                        </a:prstClr>
                      </a:outerShdw>
                    </a:effectLs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Awareness</c:v>
                </c:pt>
                <c:pt idx="1">
                  <c:v>Interest</c:v>
                </c:pt>
                <c:pt idx="2">
                  <c:v>Get More Info</c:v>
                </c:pt>
                <c:pt idx="3">
                  <c:v>Consider Voting</c:v>
                </c:pt>
                <c:pt idx="4">
                  <c:v>Vote</c:v>
                </c:pt>
              </c:strCache>
            </c:strRef>
          </c:cat>
          <c:val>
            <c:numRef>
              <c:f>Sheet1!$G$2:$G$6</c:f>
            </c:numRef>
          </c:val>
          <c:smooth val="0"/>
          <c:extLst>
            <c:ext xmlns:c16="http://schemas.microsoft.com/office/drawing/2014/chart" uri="{C3380CC4-5D6E-409C-BE32-E72D297353CC}">
              <c16:uniqueId val="{00000005-0190-4EAD-8B08-32E0954C6A70}"/>
            </c:ext>
          </c:extLst>
        </c:ser>
        <c:ser>
          <c:idx val="6"/>
          <c:order val="6"/>
          <c:tx>
            <c:strRef>
              <c:f>Sheet1!$H$1</c:f>
              <c:strCache>
                <c:ptCount val="1"/>
                <c:pt idx="0">
                  <c:v>Internet Video Ad</c:v>
                </c:pt>
              </c:strCache>
            </c:strRef>
          </c:tx>
          <c:spPr>
            <a:ln>
              <a:solidFill>
                <a:schemeClr val="bg1"/>
              </a:solidFill>
            </a:ln>
            <a:effectLst>
              <a:outerShdw blurRad="50800" dist="38100" dir="2700000" algn="tl" rotWithShape="0">
                <a:prstClr val="black">
                  <a:alpha val="40000"/>
                </a:prstClr>
              </a:outerShdw>
            </a:effectLst>
          </c:spPr>
          <c:dLbls>
            <c:spPr>
              <a:noFill/>
              <a:ln>
                <a:noFill/>
              </a:ln>
              <a:effectLst/>
            </c:spPr>
            <c:txPr>
              <a:bodyPr/>
              <a:lstStyle/>
              <a:p>
                <a:pPr algn="ctr">
                  <a:defRPr lang="en-US" sz="1200" b="0" i="0" u="none" strike="noStrike" kern="1200" baseline="0">
                    <a:solidFill>
                      <a:srgbClr val="FFFFFF"/>
                    </a:solidFill>
                    <a:effectLst>
                      <a:outerShdw blurRad="50800" dist="38100" dir="2700000" algn="tl" rotWithShape="0">
                        <a:prstClr val="black">
                          <a:alpha val="40000"/>
                        </a:prst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Awareness</c:v>
                </c:pt>
                <c:pt idx="1">
                  <c:v>Interest</c:v>
                </c:pt>
                <c:pt idx="2">
                  <c:v>Get More Info</c:v>
                </c:pt>
                <c:pt idx="3">
                  <c:v>Consider Voting</c:v>
                </c:pt>
                <c:pt idx="4">
                  <c:v>Vote</c:v>
                </c:pt>
              </c:strCache>
            </c:strRef>
          </c:cat>
          <c:val>
            <c:numRef>
              <c:f>Sheet1!$H$2:$H$6</c:f>
            </c:numRef>
          </c:val>
          <c:smooth val="0"/>
          <c:extLst>
            <c:ext xmlns:c16="http://schemas.microsoft.com/office/drawing/2014/chart" uri="{C3380CC4-5D6E-409C-BE32-E72D297353CC}">
              <c16:uniqueId val="{00000006-0190-4EAD-8B08-32E0954C6A70}"/>
            </c:ext>
          </c:extLst>
        </c:ser>
        <c:ser>
          <c:idx val="7"/>
          <c:order val="7"/>
          <c:tx>
            <c:strRef>
              <c:f>Sheet1!$I$1</c:f>
              <c:strCache>
                <c:ptCount val="1"/>
                <c:pt idx="0">
                  <c:v>Radio</c:v>
                </c:pt>
              </c:strCache>
            </c:strRef>
          </c:tx>
          <c:spPr>
            <a:ln>
              <a:solidFill>
                <a:schemeClr val="bg1"/>
              </a:solidFill>
            </a:ln>
            <a:effectLst>
              <a:outerShdw blurRad="50800" dist="38100" dir="2700000" algn="tl" rotWithShape="0">
                <a:prstClr val="black">
                  <a:alpha val="40000"/>
                </a:prstClr>
              </a:outerShdw>
            </a:effectLst>
          </c:spPr>
          <c:dLbls>
            <c:delete val="1"/>
          </c:dLbls>
          <c:cat>
            <c:strRef>
              <c:f>Sheet1!$A$2:$A$6</c:f>
              <c:strCache>
                <c:ptCount val="5"/>
                <c:pt idx="0">
                  <c:v>Awareness</c:v>
                </c:pt>
                <c:pt idx="1">
                  <c:v>Interest</c:v>
                </c:pt>
                <c:pt idx="2">
                  <c:v>Get More Info</c:v>
                </c:pt>
                <c:pt idx="3">
                  <c:v>Consider Voting</c:v>
                </c:pt>
                <c:pt idx="4">
                  <c:v>Vote</c:v>
                </c:pt>
              </c:strCache>
            </c:strRef>
          </c:cat>
          <c:val>
            <c:numRef>
              <c:f>Sheet1!$I$2:$I$6</c:f>
            </c:numRef>
          </c:val>
          <c:smooth val="0"/>
          <c:extLst>
            <c:ext xmlns:c16="http://schemas.microsoft.com/office/drawing/2014/chart" uri="{C3380CC4-5D6E-409C-BE32-E72D297353CC}">
              <c16:uniqueId val="{00000007-0190-4EAD-8B08-32E0954C6A70}"/>
            </c:ext>
          </c:extLst>
        </c:ser>
        <c:ser>
          <c:idx val="8"/>
          <c:order val="8"/>
          <c:tx>
            <c:strRef>
              <c:f>Sheet1!$J$1</c:f>
              <c:strCache>
                <c:ptCount val="1"/>
                <c:pt idx="0">
                  <c:v>Social Media</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Sheet1!$J$2:$J$6</c:f>
            </c:numRef>
          </c:val>
          <c:smooth val="0"/>
          <c:extLst>
            <c:ext xmlns:c16="http://schemas.microsoft.com/office/drawing/2014/chart" uri="{C3380CC4-5D6E-409C-BE32-E72D297353CC}">
              <c16:uniqueId val="{00000008-0190-4EAD-8B08-32E0954C6A70}"/>
            </c:ext>
          </c:extLst>
        </c:ser>
        <c:ser>
          <c:idx val="9"/>
          <c:order val="9"/>
          <c:tx>
            <c:strRef>
              <c:f>Sheet1!$K$1</c:f>
              <c:strCache>
                <c:ptCount val="1"/>
                <c:pt idx="0">
                  <c:v>Outdoor</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Sheet1!$K$2:$K$6</c:f>
            </c:numRef>
          </c:val>
          <c:smooth val="0"/>
          <c:extLst>
            <c:ext xmlns:c16="http://schemas.microsoft.com/office/drawing/2014/chart" uri="{C3380CC4-5D6E-409C-BE32-E72D297353CC}">
              <c16:uniqueId val="{00000009-0190-4EAD-8B08-32E0954C6A70}"/>
            </c:ext>
          </c:extLst>
        </c:ser>
        <c:ser>
          <c:idx val="10"/>
          <c:order val="10"/>
          <c:tx>
            <c:strRef>
              <c:f>Sheet1!$L$1</c:f>
              <c:strCache>
                <c:ptCount val="1"/>
                <c:pt idx="0">
                  <c:v>Internet Display Ad</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Sheet1!$L$2:$L$6</c:f>
            </c:numRef>
          </c:val>
          <c:smooth val="0"/>
          <c:extLst>
            <c:ext xmlns:c16="http://schemas.microsoft.com/office/drawing/2014/chart" uri="{C3380CC4-5D6E-409C-BE32-E72D297353CC}">
              <c16:uniqueId val="{0000000A-0190-4EAD-8B08-32E0954C6A70}"/>
            </c:ext>
          </c:extLst>
        </c:ser>
        <c:ser>
          <c:idx val="11"/>
          <c:order val="11"/>
          <c:tx>
            <c:strRef>
              <c:f>Sheet1!$M$1</c:f>
              <c:strCache>
                <c:ptCount val="1"/>
                <c:pt idx="0">
                  <c:v>Streaming TV or Movies online</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Sheet1!$M$2:$M$6</c:f>
            </c:numRef>
          </c:val>
          <c:smooth val="0"/>
          <c:extLst>
            <c:ext xmlns:c16="http://schemas.microsoft.com/office/drawing/2014/chart" uri="{C3380CC4-5D6E-409C-BE32-E72D297353CC}">
              <c16:uniqueId val="{0000000B-0190-4EAD-8B08-32E0954C6A70}"/>
            </c:ext>
          </c:extLst>
        </c:ser>
        <c:ser>
          <c:idx val="12"/>
          <c:order val="12"/>
          <c:tx>
            <c:strRef>
              <c:f>Sheet1!$N$1</c:f>
              <c:strCache>
                <c:ptCount val="1"/>
                <c:pt idx="0">
                  <c:v>Cell/Smart phone oother mobile device</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Sheet1!$N$2:$N$6</c:f>
            </c:numRef>
          </c:val>
          <c:smooth val="0"/>
          <c:extLst>
            <c:ext xmlns:c16="http://schemas.microsoft.com/office/drawing/2014/chart" uri="{C3380CC4-5D6E-409C-BE32-E72D297353CC}">
              <c16:uniqueId val="{0000000C-0190-4EAD-8B08-32E0954C6A70}"/>
            </c:ext>
          </c:extLst>
        </c:ser>
        <c:ser>
          <c:idx val="13"/>
          <c:order val="13"/>
          <c:tx>
            <c:strRef>
              <c:f>Sheet1!$O$1</c:f>
              <c:strCache>
                <c:ptCount val="1"/>
                <c:pt idx="0">
                  <c:v>Magazines</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Sheet1!$O$2:$O$6</c:f>
            </c:numRef>
          </c:val>
          <c:smooth val="0"/>
          <c:extLst>
            <c:ext xmlns:c16="http://schemas.microsoft.com/office/drawing/2014/chart" uri="{C3380CC4-5D6E-409C-BE32-E72D297353CC}">
              <c16:uniqueId val="{0000000D-0190-4EAD-8B08-32E0954C6A70}"/>
            </c:ext>
          </c:extLst>
        </c:ser>
        <c:ser>
          <c:idx val="14"/>
          <c:order val="14"/>
          <c:tx>
            <c:strRef>
              <c:f>Sheet1!$P$1</c:f>
              <c:strCache>
                <c:ptCount val="1"/>
                <c:pt idx="0">
                  <c:v>Online Deal or coupon site</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Sheet1!$P$2:$P$6</c:f>
            </c:numRef>
          </c:val>
          <c:smooth val="0"/>
          <c:extLst>
            <c:ext xmlns:c16="http://schemas.microsoft.com/office/drawing/2014/chart" uri="{C3380CC4-5D6E-409C-BE32-E72D297353CC}">
              <c16:uniqueId val="{0000000E-0190-4EAD-8B08-32E0954C6A70}"/>
            </c:ext>
          </c:extLst>
        </c:ser>
        <c:ser>
          <c:idx val="15"/>
          <c:order val="15"/>
          <c:tx>
            <c:strRef>
              <c:f>Sheet1!$Q$1</c:f>
              <c:strCache>
                <c:ptCount val="1"/>
                <c:pt idx="0">
                  <c:v>Tablet computer</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Sheet1!$Q$2:$Q$6</c:f>
            </c:numRef>
          </c:val>
          <c:smooth val="0"/>
          <c:extLst>
            <c:ext xmlns:c16="http://schemas.microsoft.com/office/drawing/2014/chart" uri="{C3380CC4-5D6E-409C-BE32-E72D297353CC}">
              <c16:uniqueId val="{0000000F-0190-4EAD-8B08-32E0954C6A70}"/>
            </c:ext>
          </c:extLst>
        </c:ser>
        <c:ser>
          <c:idx val="16"/>
          <c:order val="16"/>
          <c:tx>
            <c:strRef>
              <c:f>Sheet1!$R$1</c:f>
              <c:strCache>
                <c:ptCount val="1"/>
                <c:pt idx="0">
                  <c:v>Movie Theatre</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Sheet1!$R$2:$R$6</c:f>
            </c:numRef>
          </c:val>
          <c:smooth val="0"/>
          <c:extLst>
            <c:ext xmlns:c16="http://schemas.microsoft.com/office/drawing/2014/chart" uri="{C3380CC4-5D6E-409C-BE32-E72D297353CC}">
              <c16:uniqueId val="{00000010-0190-4EAD-8B08-32E0954C6A70}"/>
            </c:ext>
          </c:extLst>
        </c:ser>
        <c:ser>
          <c:idx val="17"/>
          <c:order val="17"/>
          <c:tx>
            <c:strRef>
              <c:f>Sheet1!$S$1</c:f>
              <c:strCache>
                <c:ptCount val="1"/>
                <c:pt idx="0">
                  <c:v>Newspaper online only</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Sheet1!$S$2:$S$6</c:f>
            </c:numRef>
          </c:val>
          <c:smooth val="0"/>
          <c:extLst>
            <c:ext xmlns:c16="http://schemas.microsoft.com/office/drawing/2014/chart" uri="{C3380CC4-5D6E-409C-BE32-E72D297353CC}">
              <c16:uniqueId val="{00000011-0190-4EAD-8B08-32E0954C6A70}"/>
            </c:ext>
          </c:extLst>
        </c:ser>
        <c:ser>
          <c:idx val="18"/>
          <c:order val="18"/>
          <c:tx>
            <c:strRef>
              <c:f>Sheet1!$T$1</c:f>
              <c:strCache>
                <c:ptCount val="1"/>
                <c:pt idx="0">
                  <c:v>Blog or consumer review website</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Sheet1!$T$2:$T$6</c:f>
            </c:numRef>
          </c:val>
          <c:smooth val="0"/>
          <c:extLst>
            <c:ext xmlns:c16="http://schemas.microsoft.com/office/drawing/2014/chart" uri="{C3380CC4-5D6E-409C-BE32-E72D297353CC}">
              <c16:uniqueId val="{00000012-0190-4EAD-8B08-32E0954C6A70}"/>
            </c:ext>
          </c:extLst>
        </c:ser>
        <c:ser>
          <c:idx val="19"/>
          <c:order val="19"/>
          <c:tx>
            <c:strRef>
              <c:f>Sheet1!$U$1</c:f>
              <c:strCache>
                <c:ptCount val="1"/>
                <c:pt idx="0">
                  <c:v>Magazine online only</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Sheet1!$U$2:$U$6</c:f>
            </c:numRef>
          </c:val>
          <c:smooth val="0"/>
          <c:extLst>
            <c:ext xmlns:c16="http://schemas.microsoft.com/office/drawing/2014/chart" uri="{C3380CC4-5D6E-409C-BE32-E72D297353CC}">
              <c16:uniqueId val="{00000013-0190-4EAD-8B08-32E0954C6A70}"/>
            </c:ext>
          </c:extLst>
        </c:ser>
        <c:ser>
          <c:idx val="20"/>
          <c:order val="20"/>
          <c:tx>
            <c:strRef>
              <c:f>Sheet1!$V$1</c:f>
              <c:strCache>
                <c:ptCount val="1"/>
                <c:pt idx="0">
                  <c:v>Other</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Sheet1!$V$2:$V$6</c:f>
            </c:numRef>
          </c:val>
          <c:smooth val="0"/>
          <c:extLst>
            <c:ext xmlns:c16="http://schemas.microsoft.com/office/drawing/2014/chart" uri="{C3380CC4-5D6E-409C-BE32-E72D297353CC}">
              <c16:uniqueId val="{00000014-0190-4EAD-8B08-32E0954C6A70}"/>
            </c:ext>
          </c:extLst>
        </c:ser>
        <c:ser>
          <c:idx val="21"/>
          <c:order val="21"/>
          <c:tx>
            <c:strRef>
              <c:f>Sheet1!$W$1</c:f>
              <c:strCache>
                <c:ptCount val="1"/>
                <c:pt idx="0">
                  <c:v>Any Media</c:v>
                </c:pt>
              </c:strCache>
            </c:strRef>
          </c:tx>
          <c:spPr>
            <a:ln w="50800">
              <a:solidFill>
                <a:sysClr val="windowText" lastClr="000000"/>
              </a:solidFill>
            </a:ln>
            <a:effectLst>
              <a:outerShdw blurRad="50800" dist="38100" dir="2700000" algn="tl" rotWithShape="0">
                <a:prstClr val="black">
                  <a:alpha val="40000"/>
                </a:prstClr>
              </a:outerShdw>
            </a:effectLst>
          </c:spPr>
          <c:marker>
            <c:symbol val="square"/>
            <c:size val="11"/>
            <c:spPr>
              <a:solidFill>
                <a:sysClr val="windowText" lastClr="000000"/>
              </a:solidFill>
              <a:ln>
                <a:solidFill>
                  <a:sysClr val="windowText" lastClr="000000"/>
                </a:solidFill>
              </a:ln>
              <a:effectLst>
                <a:outerShdw blurRad="50800" dist="38100" dir="2700000" algn="tl" rotWithShape="0">
                  <a:prstClr val="black">
                    <a:alpha val="40000"/>
                  </a:prstClr>
                </a:outerShdw>
              </a:effectLst>
            </c:spPr>
          </c:marker>
          <c:dLbls>
            <c:numFmt formatCode="0%" sourceLinked="0"/>
            <c:spPr>
              <a:noFill/>
              <a:ln>
                <a:noFill/>
              </a:ln>
              <a:effectLst/>
            </c:spPr>
            <c:txPr>
              <a:bodyPr wrap="square" lIns="38100" tIns="19050" rIns="38100" bIns="19050" anchor="ctr">
                <a:spAutoFit/>
              </a:bodyPr>
              <a:lstStyle/>
              <a:p>
                <a:pPr>
                  <a:defRPr sz="1600">
                    <a:solidFill>
                      <a:schemeClr val="tx1"/>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Awareness</c:v>
                </c:pt>
                <c:pt idx="1">
                  <c:v>Interest</c:v>
                </c:pt>
                <c:pt idx="2">
                  <c:v>Get More Info</c:v>
                </c:pt>
                <c:pt idx="3">
                  <c:v>Consider Voting</c:v>
                </c:pt>
                <c:pt idx="4">
                  <c:v>Vote</c:v>
                </c:pt>
              </c:strCache>
            </c:strRef>
          </c:cat>
          <c:val>
            <c:numRef>
              <c:f>Sheet1!$W$2:$W$6</c:f>
              <c:numCache>
                <c:formatCode>General</c:formatCode>
                <c:ptCount val="5"/>
                <c:pt idx="0">
                  <c:v>0.94</c:v>
                </c:pt>
                <c:pt idx="1">
                  <c:v>0.93</c:v>
                </c:pt>
                <c:pt idx="2">
                  <c:v>0.92</c:v>
                </c:pt>
                <c:pt idx="3">
                  <c:v>0.9</c:v>
                </c:pt>
                <c:pt idx="4">
                  <c:v>0.89</c:v>
                </c:pt>
              </c:numCache>
            </c:numRef>
          </c:val>
          <c:smooth val="0"/>
          <c:extLst>
            <c:ext xmlns:c16="http://schemas.microsoft.com/office/drawing/2014/chart" uri="{C3380CC4-5D6E-409C-BE32-E72D297353CC}">
              <c16:uniqueId val="{00000015-0190-4EAD-8B08-32E0954C6A70}"/>
            </c:ext>
          </c:extLst>
        </c:ser>
        <c:dLbls>
          <c:showLegendKey val="0"/>
          <c:showVal val="1"/>
          <c:showCatName val="0"/>
          <c:showSerName val="0"/>
          <c:showPercent val="0"/>
          <c:showBubbleSize val="0"/>
        </c:dLbls>
        <c:marker val="1"/>
        <c:smooth val="0"/>
        <c:axId val="669786424"/>
        <c:axId val="669786816"/>
      </c:lineChart>
      <c:catAx>
        <c:axId val="669786424"/>
        <c:scaling>
          <c:orientation val="minMax"/>
        </c:scaling>
        <c:delete val="1"/>
        <c:axPos val="b"/>
        <c:numFmt formatCode="General" sourceLinked="0"/>
        <c:majorTickMark val="out"/>
        <c:minorTickMark val="none"/>
        <c:tickLblPos val="nextTo"/>
        <c:crossAx val="669786816"/>
        <c:crosses val="autoZero"/>
        <c:auto val="1"/>
        <c:lblAlgn val="ctr"/>
        <c:lblOffset val="100"/>
        <c:noMultiLvlLbl val="0"/>
      </c:catAx>
      <c:valAx>
        <c:axId val="669786816"/>
        <c:scaling>
          <c:orientation val="minMax"/>
          <c:max val="1"/>
          <c:min val="0"/>
        </c:scaling>
        <c:delete val="1"/>
        <c:axPos val="l"/>
        <c:numFmt formatCode="0%" sourceLinked="0"/>
        <c:majorTickMark val="out"/>
        <c:minorTickMark val="none"/>
        <c:tickLblPos val="nextTo"/>
        <c:crossAx val="669786424"/>
        <c:crosses val="autoZero"/>
        <c:crossBetween val="between"/>
      </c:valAx>
      <c:spPr>
        <a:effectLst/>
        <a:scene3d>
          <a:camera prst="orthographicFront"/>
          <a:lightRig rig="threePt" dir="t"/>
        </a:scene3d>
        <a:sp3d>
          <a:bevelT/>
        </a:sp3d>
      </c:spPr>
    </c:plotArea>
    <c:plotVisOnly val="1"/>
    <c:dispBlanksAs val="gap"/>
    <c:showDLblsOverMax val="0"/>
  </c:chart>
  <c:spPr>
    <a:scene3d>
      <a:camera prst="orthographicFront"/>
      <a:lightRig rig="threePt" dir="t"/>
    </a:scene3d>
    <a:sp3d>
      <a:bevelT/>
    </a:sp3d>
  </c:spPr>
  <c:txPr>
    <a:bodyPr/>
    <a:lstStyle/>
    <a:p>
      <a:pPr>
        <a:defRPr sz="12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780870547519727E-2"/>
          <c:y val="8.8735203176171402E-3"/>
          <c:w val="0.97538805653030436"/>
          <c:h val="0.76472805144657552"/>
        </c:manualLayout>
      </c:layout>
      <c:barChart>
        <c:barDir val="col"/>
        <c:grouping val="stacked"/>
        <c:varyColors val="0"/>
        <c:ser>
          <c:idx val="0"/>
          <c:order val="0"/>
          <c:tx>
            <c:strRef>
              <c:f>Sheet1!$B$1</c:f>
              <c:strCache>
                <c:ptCount val="1"/>
                <c:pt idx="0">
                  <c:v>TV (Broadcast &amp; Cable)</c:v>
                </c:pt>
              </c:strCache>
            </c:strRef>
          </c:tx>
          <c:spPr>
            <a:solidFill>
              <a:srgbClr val="0505FF"/>
            </a:solidFill>
            <a:ln>
              <a:solidFill>
                <a:schemeClr val="tx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Awareness</c:v>
                </c:pt>
                <c:pt idx="1">
                  <c:v>Interest</c:v>
                </c:pt>
                <c:pt idx="2">
                  <c:v>Get More Info</c:v>
                </c:pt>
                <c:pt idx="3">
                  <c:v>Consider Voting</c:v>
                </c:pt>
                <c:pt idx="4">
                  <c:v>Vote</c:v>
                </c:pt>
              </c:strCache>
            </c:strRef>
          </c:cat>
          <c:val>
            <c:numRef>
              <c:f>Sheet1!$B$2:$B$6</c:f>
              <c:numCache>
                <c:formatCode>0%</c:formatCode>
                <c:ptCount val="5"/>
                <c:pt idx="0">
                  <c:v>0.56999999999999995</c:v>
                </c:pt>
                <c:pt idx="1">
                  <c:v>0.55000000000000004</c:v>
                </c:pt>
                <c:pt idx="2">
                  <c:v>0.52</c:v>
                </c:pt>
                <c:pt idx="3">
                  <c:v>0.52</c:v>
                </c:pt>
                <c:pt idx="4">
                  <c:v>0.51</c:v>
                </c:pt>
              </c:numCache>
            </c:numRef>
          </c:val>
          <c:extLst>
            <c:ext xmlns:c16="http://schemas.microsoft.com/office/drawing/2014/chart" uri="{C3380CC4-5D6E-409C-BE32-E72D297353CC}">
              <c16:uniqueId val="{00000000-E86F-4E65-B1A7-18AB5348FE7F}"/>
            </c:ext>
          </c:extLst>
        </c:ser>
        <c:ser>
          <c:idx val="1"/>
          <c:order val="1"/>
          <c:tx>
            <c:strRef>
              <c:f>Sheet1!$C$1</c:f>
              <c:strCache>
                <c:ptCount val="1"/>
                <c:pt idx="0">
                  <c:v>Social Media</c:v>
                </c:pt>
              </c:strCache>
            </c:strRef>
          </c:tx>
          <c:spPr>
            <a:solidFill>
              <a:srgbClr val="FF0505"/>
            </a:solidFill>
            <a:ln>
              <a:solidFill>
                <a:schemeClr val="tx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Awareness</c:v>
                </c:pt>
                <c:pt idx="1">
                  <c:v>Interest</c:v>
                </c:pt>
                <c:pt idx="2">
                  <c:v>Get More Info</c:v>
                </c:pt>
                <c:pt idx="3">
                  <c:v>Consider Voting</c:v>
                </c:pt>
                <c:pt idx="4">
                  <c:v>Vote</c:v>
                </c:pt>
              </c:strCache>
            </c:strRef>
          </c:cat>
          <c:val>
            <c:numRef>
              <c:f>Sheet1!$C$2:$C$6</c:f>
              <c:numCache>
                <c:formatCode>0%</c:formatCode>
                <c:ptCount val="5"/>
                <c:pt idx="0">
                  <c:v>7.0000000000000007E-2</c:v>
                </c:pt>
                <c:pt idx="1">
                  <c:v>7.0000000000000007E-2</c:v>
                </c:pt>
                <c:pt idx="2">
                  <c:v>0.08</c:v>
                </c:pt>
                <c:pt idx="3">
                  <c:v>7.0000000000000007E-2</c:v>
                </c:pt>
                <c:pt idx="4">
                  <c:v>7.0000000000000007E-2</c:v>
                </c:pt>
              </c:numCache>
            </c:numRef>
          </c:val>
          <c:extLst>
            <c:ext xmlns:c16="http://schemas.microsoft.com/office/drawing/2014/chart" uri="{C3380CC4-5D6E-409C-BE32-E72D297353CC}">
              <c16:uniqueId val="{00000001-E86F-4E65-B1A7-18AB5348FE7F}"/>
            </c:ext>
          </c:extLst>
        </c:ser>
        <c:ser>
          <c:idx val="2"/>
          <c:order val="2"/>
          <c:tx>
            <c:strRef>
              <c:f>Sheet1!$D$1</c:f>
              <c:strCache>
                <c:ptCount val="1"/>
                <c:pt idx="0">
                  <c:v>Radio</c:v>
                </c:pt>
              </c:strCache>
            </c:strRef>
          </c:tx>
          <c:spPr>
            <a:solidFill>
              <a:srgbClr val="FFA4FF"/>
            </a:solidFill>
            <a:ln>
              <a:solidFill>
                <a:schemeClr val="tx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Awareness</c:v>
                </c:pt>
                <c:pt idx="1">
                  <c:v>Interest</c:v>
                </c:pt>
                <c:pt idx="2">
                  <c:v>Get More Info</c:v>
                </c:pt>
                <c:pt idx="3">
                  <c:v>Consider Voting</c:v>
                </c:pt>
                <c:pt idx="4">
                  <c:v>Vote</c:v>
                </c:pt>
              </c:strCache>
            </c:strRef>
          </c:cat>
          <c:val>
            <c:numRef>
              <c:f>Sheet1!$D$2:$D$6</c:f>
              <c:numCache>
                <c:formatCode>0%</c:formatCode>
                <c:ptCount val="5"/>
                <c:pt idx="0">
                  <c:v>0.03</c:v>
                </c:pt>
                <c:pt idx="1">
                  <c:v>0.04</c:v>
                </c:pt>
                <c:pt idx="2">
                  <c:v>0.04</c:v>
                </c:pt>
                <c:pt idx="3">
                  <c:v>0.03</c:v>
                </c:pt>
                <c:pt idx="4">
                  <c:v>0.04</c:v>
                </c:pt>
              </c:numCache>
            </c:numRef>
          </c:val>
          <c:extLst>
            <c:ext xmlns:c16="http://schemas.microsoft.com/office/drawing/2014/chart" uri="{C3380CC4-5D6E-409C-BE32-E72D297353CC}">
              <c16:uniqueId val="{00000002-E86F-4E65-B1A7-18AB5348FE7F}"/>
            </c:ext>
          </c:extLst>
        </c:ser>
        <c:ser>
          <c:idx val="3"/>
          <c:order val="3"/>
          <c:tx>
            <c:strRef>
              <c:f>Sheet1!$E$1</c:f>
              <c:strCache>
                <c:ptCount val="1"/>
                <c:pt idx="0">
                  <c:v>Streaming TV</c:v>
                </c:pt>
              </c:strCache>
            </c:strRef>
          </c:tx>
          <c:spPr>
            <a:solidFill>
              <a:srgbClr val="C5E0B4"/>
            </a:solidFill>
            <a:ln>
              <a:solidFill>
                <a:schemeClr val="tx1"/>
              </a:solidFill>
            </a:ln>
            <a:effectLst>
              <a:outerShdw blurRad="50800" dist="38100" dir="2700000" algn="tl" rotWithShape="0">
                <a:prstClr val="black">
                  <a:alpha val="40000"/>
                </a:prstClr>
              </a:outerShdw>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2-B05D-4A7D-9E21-775BA6895D9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Awareness</c:v>
                </c:pt>
                <c:pt idx="1">
                  <c:v>Interest</c:v>
                </c:pt>
                <c:pt idx="2">
                  <c:v>Get More Info</c:v>
                </c:pt>
                <c:pt idx="3">
                  <c:v>Consider Voting</c:v>
                </c:pt>
                <c:pt idx="4">
                  <c:v>Vote</c:v>
                </c:pt>
              </c:strCache>
            </c:strRef>
          </c:cat>
          <c:val>
            <c:numRef>
              <c:f>Sheet1!$E$2:$E$6</c:f>
              <c:numCache>
                <c:formatCode>0%</c:formatCode>
                <c:ptCount val="5"/>
                <c:pt idx="0">
                  <c:v>0.03</c:v>
                </c:pt>
                <c:pt idx="1">
                  <c:v>0.03</c:v>
                </c:pt>
                <c:pt idx="2">
                  <c:v>0.03</c:v>
                </c:pt>
                <c:pt idx="3">
                  <c:v>2.5650949999999999E-2</c:v>
                </c:pt>
                <c:pt idx="4">
                  <c:v>0.03</c:v>
                </c:pt>
              </c:numCache>
            </c:numRef>
          </c:val>
          <c:extLst>
            <c:ext xmlns:c16="http://schemas.microsoft.com/office/drawing/2014/chart" uri="{C3380CC4-5D6E-409C-BE32-E72D297353CC}">
              <c16:uniqueId val="{00000003-E86F-4E65-B1A7-18AB5348FE7F}"/>
            </c:ext>
          </c:extLst>
        </c:ser>
        <c:ser>
          <c:idx val="4"/>
          <c:order val="4"/>
          <c:tx>
            <c:strRef>
              <c:f>Sheet1!$F$1</c:f>
              <c:strCache>
                <c:ptCount val="1"/>
                <c:pt idx="0">
                  <c:v>Local TV Web/App</c:v>
                </c:pt>
              </c:strCache>
            </c:strRef>
          </c:tx>
          <c:spPr>
            <a:solidFill>
              <a:srgbClr val="B2E5FC"/>
            </a:solidFill>
            <a:ln>
              <a:solidFill>
                <a:schemeClr val="tx1"/>
              </a:solidFill>
            </a:ln>
            <a:effectLst>
              <a:outerShdw blurRad="50800" dist="38100" dir="2700000" algn="tl" rotWithShape="0">
                <a:prstClr val="black">
                  <a:alpha val="40000"/>
                </a:prstClr>
              </a:outerShdw>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1-B18C-40A1-85B6-1355B2A3C43A}"/>
                </c:ext>
              </c:extLst>
            </c:dLbl>
            <c:dLbl>
              <c:idx val="3"/>
              <c:delete val="1"/>
              <c:extLst>
                <c:ext xmlns:c15="http://schemas.microsoft.com/office/drawing/2012/chart" uri="{CE6537A1-D6FC-4f65-9D91-7224C49458BB}"/>
                <c:ext xmlns:c16="http://schemas.microsoft.com/office/drawing/2014/chart" uri="{C3380CC4-5D6E-409C-BE32-E72D297353CC}">
                  <c16:uniqueId val="{00000001-B05D-4A7D-9E21-775BA6895D91}"/>
                </c:ext>
              </c:extLst>
            </c:dLbl>
            <c:dLbl>
              <c:idx val="4"/>
              <c:delete val="1"/>
              <c:extLst>
                <c:ext xmlns:c15="http://schemas.microsoft.com/office/drawing/2012/chart" uri="{CE6537A1-D6FC-4f65-9D91-7224C49458BB}"/>
                <c:ext xmlns:c16="http://schemas.microsoft.com/office/drawing/2014/chart" uri="{C3380CC4-5D6E-409C-BE32-E72D297353CC}">
                  <c16:uniqueId val="{00000003-B05D-4A7D-9E21-775BA6895D9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Awareness</c:v>
                </c:pt>
                <c:pt idx="1">
                  <c:v>Interest</c:v>
                </c:pt>
                <c:pt idx="2">
                  <c:v>Get More Info</c:v>
                </c:pt>
                <c:pt idx="3">
                  <c:v>Consider Voting</c:v>
                </c:pt>
                <c:pt idx="4">
                  <c:v>Vote</c:v>
                </c:pt>
              </c:strCache>
            </c:strRef>
          </c:cat>
          <c:val>
            <c:numRef>
              <c:f>Sheet1!$F$2:$F$6</c:f>
              <c:numCache>
                <c:formatCode>0%</c:formatCode>
                <c:ptCount val="5"/>
                <c:pt idx="0">
                  <c:v>0.03</c:v>
                </c:pt>
                <c:pt idx="1">
                  <c:v>0.03</c:v>
                </c:pt>
                <c:pt idx="2">
                  <c:v>0.02</c:v>
                </c:pt>
                <c:pt idx="3">
                  <c:v>0.02</c:v>
                </c:pt>
                <c:pt idx="4">
                  <c:v>0.02</c:v>
                </c:pt>
              </c:numCache>
            </c:numRef>
          </c:val>
          <c:extLst>
            <c:ext xmlns:c16="http://schemas.microsoft.com/office/drawing/2014/chart" uri="{C3380CC4-5D6E-409C-BE32-E72D297353CC}">
              <c16:uniqueId val="{00000004-E86F-4E65-B1A7-18AB5348FE7F}"/>
            </c:ext>
          </c:extLst>
        </c:ser>
        <c:ser>
          <c:idx val="5"/>
          <c:order val="5"/>
          <c:tx>
            <c:strRef>
              <c:f>Sheet1!$G$1</c:f>
              <c:strCache>
                <c:ptCount val="1"/>
                <c:pt idx="0">
                  <c:v>Mail</c:v>
                </c:pt>
              </c:strCache>
            </c:strRef>
          </c:tx>
          <c:spPr>
            <a:solidFill>
              <a:srgbClr val="A46F05"/>
            </a:solidFill>
            <a:ln>
              <a:solidFill>
                <a:schemeClr val="tx1"/>
              </a:solidFill>
            </a:ln>
            <a:effectLst>
              <a:outerShdw blurRad="50800" dist="38100" dir="2700000" algn="tl" rotWithShape="0">
                <a:prstClr val="black">
                  <a:alpha val="40000"/>
                </a:prstClr>
              </a:outerShdw>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05D-4A7D-9E21-775BA6895D91}"/>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A1F-4380-B0E0-D7DD7FB62FEE}"/>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A1F-4380-B0E0-D7DD7FB62FEE}"/>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18C-40A1-85B6-1355B2A3C43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Awareness</c:v>
                </c:pt>
                <c:pt idx="1">
                  <c:v>Interest</c:v>
                </c:pt>
                <c:pt idx="2">
                  <c:v>Get More Info</c:v>
                </c:pt>
                <c:pt idx="3">
                  <c:v>Consider Voting</c:v>
                </c:pt>
                <c:pt idx="4">
                  <c:v>Vote</c:v>
                </c:pt>
              </c:strCache>
            </c:strRef>
          </c:cat>
          <c:val>
            <c:numRef>
              <c:f>Sheet1!$G$2:$G$6</c:f>
              <c:numCache>
                <c:formatCode>0%</c:formatCode>
                <c:ptCount val="5"/>
                <c:pt idx="0">
                  <c:v>0.03</c:v>
                </c:pt>
                <c:pt idx="1">
                  <c:v>0.03</c:v>
                </c:pt>
                <c:pt idx="2">
                  <c:v>0.03</c:v>
                </c:pt>
                <c:pt idx="3">
                  <c:v>0.03</c:v>
                </c:pt>
                <c:pt idx="4">
                  <c:v>2.8651969999999999E-2</c:v>
                </c:pt>
              </c:numCache>
            </c:numRef>
          </c:val>
          <c:extLst>
            <c:ext xmlns:c16="http://schemas.microsoft.com/office/drawing/2014/chart" uri="{C3380CC4-5D6E-409C-BE32-E72D297353CC}">
              <c16:uniqueId val="{00000005-E86F-4E65-B1A7-18AB5348FE7F}"/>
            </c:ext>
          </c:extLst>
        </c:ser>
        <c:ser>
          <c:idx val="6"/>
          <c:order val="6"/>
          <c:tx>
            <c:strRef>
              <c:f>Sheet1!$H$1</c:f>
              <c:strCache>
                <c:ptCount val="1"/>
                <c:pt idx="0">
                  <c:v>Internet video ad</c:v>
                </c:pt>
              </c:strCache>
            </c:strRef>
          </c:tx>
          <c:spPr>
            <a:solidFill>
              <a:srgbClr val="6E6EA2"/>
            </a:solidFill>
            <a:ln>
              <a:solidFill>
                <a:schemeClr val="tx1"/>
              </a:solidFill>
            </a:ln>
            <a:effectLst>
              <a:outerShdw blurRad="50800" dist="38100" dir="2700000" algn="tl" rotWithShape="0">
                <a:prstClr val="black">
                  <a:alpha val="40000"/>
                </a:prstClr>
              </a:outerShdw>
            </a:effectLst>
          </c:spPr>
          <c:invertIfNegative val="0"/>
          <c:cat>
            <c:strRef>
              <c:f>Sheet1!$A$2:$A$6</c:f>
              <c:strCache>
                <c:ptCount val="5"/>
                <c:pt idx="0">
                  <c:v>Awareness</c:v>
                </c:pt>
                <c:pt idx="1">
                  <c:v>Interest</c:v>
                </c:pt>
                <c:pt idx="2">
                  <c:v>Get More Info</c:v>
                </c:pt>
                <c:pt idx="3">
                  <c:v>Consider Voting</c:v>
                </c:pt>
                <c:pt idx="4">
                  <c:v>Vote</c:v>
                </c:pt>
              </c:strCache>
            </c:strRef>
          </c:cat>
          <c:val>
            <c:numRef>
              <c:f>Sheet1!$H$2:$H$6</c:f>
              <c:numCache>
                <c:formatCode>0%</c:formatCode>
                <c:ptCount val="5"/>
                <c:pt idx="0">
                  <c:v>0.02</c:v>
                </c:pt>
                <c:pt idx="1">
                  <c:v>0.02</c:v>
                </c:pt>
                <c:pt idx="2">
                  <c:v>0.02</c:v>
                </c:pt>
                <c:pt idx="3">
                  <c:v>0.02</c:v>
                </c:pt>
                <c:pt idx="4">
                  <c:v>0.02</c:v>
                </c:pt>
              </c:numCache>
            </c:numRef>
          </c:val>
          <c:extLst>
            <c:ext xmlns:c16="http://schemas.microsoft.com/office/drawing/2014/chart" uri="{C3380CC4-5D6E-409C-BE32-E72D297353CC}">
              <c16:uniqueId val="{00000009-E86F-4E65-B1A7-18AB5348FE7F}"/>
            </c:ext>
          </c:extLst>
        </c:ser>
        <c:ser>
          <c:idx val="7"/>
          <c:order val="7"/>
          <c:tx>
            <c:strRef>
              <c:f>Sheet1!$I$1</c:f>
              <c:strCache>
                <c:ptCount val="1"/>
                <c:pt idx="0">
                  <c:v>Text message</c:v>
                </c:pt>
              </c:strCache>
            </c:strRef>
          </c:tx>
          <c:spPr>
            <a:solidFill>
              <a:srgbClr val="FFE699"/>
            </a:solidFill>
            <a:ln>
              <a:solidFill>
                <a:schemeClr val="tx1"/>
              </a:solidFill>
            </a:ln>
            <a:effectLst>
              <a:outerShdw blurRad="50800" dist="38100" dir="2700000" algn="tl" rotWithShape="0">
                <a:prstClr val="black">
                  <a:alpha val="40000"/>
                </a:prstClr>
              </a:outerShdw>
            </a:effectLst>
          </c:spPr>
          <c:invertIfNegative val="0"/>
          <c:cat>
            <c:strRef>
              <c:f>Sheet1!$A$2:$A$6</c:f>
              <c:strCache>
                <c:ptCount val="5"/>
                <c:pt idx="0">
                  <c:v>Awareness</c:v>
                </c:pt>
                <c:pt idx="1">
                  <c:v>Interest</c:v>
                </c:pt>
                <c:pt idx="2">
                  <c:v>Get More Info</c:v>
                </c:pt>
                <c:pt idx="3">
                  <c:v>Consider Voting</c:v>
                </c:pt>
                <c:pt idx="4">
                  <c:v>Vote</c:v>
                </c:pt>
              </c:strCache>
            </c:strRef>
          </c:cat>
          <c:val>
            <c:numRef>
              <c:f>Sheet1!$I$2:$I$6</c:f>
              <c:numCache>
                <c:formatCode>0%</c:formatCode>
                <c:ptCount val="5"/>
                <c:pt idx="0">
                  <c:v>0.02</c:v>
                </c:pt>
                <c:pt idx="1">
                  <c:v>0.02</c:v>
                </c:pt>
                <c:pt idx="2">
                  <c:v>0.01</c:v>
                </c:pt>
                <c:pt idx="3">
                  <c:v>0.02</c:v>
                </c:pt>
                <c:pt idx="4">
                  <c:v>0.02</c:v>
                </c:pt>
              </c:numCache>
            </c:numRef>
          </c:val>
          <c:extLst>
            <c:ext xmlns:c16="http://schemas.microsoft.com/office/drawing/2014/chart" uri="{C3380CC4-5D6E-409C-BE32-E72D297353CC}">
              <c16:uniqueId val="{0000000B-E86F-4E65-B1A7-18AB5348FE7F}"/>
            </c:ext>
          </c:extLst>
        </c:ser>
        <c:ser>
          <c:idx val="8"/>
          <c:order val="8"/>
          <c:tx>
            <c:strRef>
              <c:f>Sheet1!$J$1</c:f>
              <c:strCache>
                <c:ptCount val="1"/>
                <c:pt idx="0">
                  <c:v>Cable TV web/app</c:v>
                </c:pt>
              </c:strCache>
            </c:strRef>
          </c:tx>
          <c:spPr>
            <a:solidFill>
              <a:srgbClr val="D3D3D3"/>
            </a:solidFill>
            <a:ln>
              <a:solidFill>
                <a:schemeClr val="tx1"/>
              </a:solidFill>
            </a:ln>
            <a:effectLst>
              <a:outerShdw blurRad="50800" dist="38100" dir="2700000" algn="tl" rotWithShape="0">
                <a:prstClr val="black">
                  <a:alpha val="40000"/>
                </a:prstClr>
              </a:outerShdw>
            </a:effectLst>
          </c:spPr>
          <c:invertIfNegative val="0"/>
          <c:cat>
            <c:strRef>
              <c:f>Sheet1!$A$2:$A$6</c:f>
              <c:strCache>
                <c:ptCount val="5"/>
                <c:pt idx="0">
                  <c:v>Awareness</c:v>
                </c:pt>
                <c:pt idx="1">
                  <c:v>Interest</c:v>
                </c:pt>
                <c:pt idx="2">
                  <c:v>Get More Info</c:v>
                </c:pt>
                <c:pt idx="3">
                  <c:v>Consider Voting</c:v>
                </c:pt>
                <c:pt idx="4">
                  <c:v>Vote</c:v>
                </c:pt>
              </c:strCache>
            </c:strRef>
          </c:cat>
          <c:val>
            <c:numRef>
              <c:f>Sheet1!$J$2:$J$6</c:f>
              <c:numCache>
                <c:formatCode>0%</c:formatCode>
                <c:ptCount val="5"/>
                <c:pt idx="0">
                  <c:v>0.02</c:v>
                </c:pt>
                <c:pt idx="1">
                  <c:v>0.01</c:v>
                </c:pt>
                <c:pt idx="2">
                  <c:v>0.02</c:v>
                </c:pt>
                <c:pt idx="3">
                  <c:v>0.02</c:v>
                </c:pt>
                <c:pt idx="4">
                  <c:v>0.02</c:v>
                </c:pt>
              </c:numCache>
            </c:numRef>
          </c:val>
          <c:extLst>
            <c:ext xmlns:c16="http://schemas.microsoft.com/office/drawing/2014/chart" uri="{C3380CC4-5D6E-409C-BE32-E72D297353CC}">
              <c16:uniqueId val="{0000000C-E86F-4E65-B1A7-18AB5348FE7F}"/>
            </c:ext>
          </c:extLst>
        </c:ser>
        <c:ser>
          <c:idx val="9"/>
          <c:order val="9"/>
          <c:tx>
            <c:strRef>
              <c:f>Sheet1!$K$1</c:f>
              <c:strCache>
                <c:ptCount val="1"/>
                <c:pt idx="0">
                  <c:v>Newspaper (Print Only)</c:v>
                </c:pt>
              </c:strCache>
            </c:strRef>
          </c:tx>
          <c:spPr>
            <a:solidFill>
              <a:srgbClr val="FF6600"/>
            </a:solidFill>
            <a:ln>
              <a:solidFill>
                <a:schemeClr val="tx1"/>
              </a:solidFill>
            </a:ln>
            <a:effectLst>
              <a:outerShdw blurRad="50800" dist="38100" dir="2700000" algn="tl" rotWithShape="0">
                <a:prstClr val="black">
                  <a:alpha val="40000"/>
                </a:prstClr>
              </a:outerShdw>
            </a:effectLst>
          </c:spPr>
          <c:invertIfNegative val="0"/>
          <c:cat>
            <c:strRef>
              <c:f>Sheet1!$A$2:$A$6</c:f>
              <c:strCache>
                <c:ptCount val="5"/>
                <c:pt idx="0">
                  <c:v>Awareness</c:v>
                </c:pt>
                <c:pt idx="1">
                  <c:v>Interest</c:v>
                </c:pt>
                <c:pt idx="2">
                  <c:v>Get More Info</c:v>
                </c:pt>
                <c:pt idx="3">
                  <c:v>Consider Voting</c:v>
                </c:pt>
                <c:pt idx="4">
                  <c:v>Vote</c:v>
                </c:pt>
              </c:strCache>
            </c:strRef>
          </c:cat>
          <c:val>
            <c:numRef>
              <c:f>Sheet1!$K$2:$K$6</c:f>
              <c:numCache>
                <c:formatCode>0%</c:formatCode>
                <c:ptCount val="5"/>
                <c:pt idx="0">
                  <c:v>0.02</c:v>
                </c:pt>
                <c:pt idx="1">
                  <c:v>0.02</c:v>
                </c:pt>
                <c:pt idx="2">
                  <c:v>0.02</c:v>
                </c:pt>
                <c:pt idx="3">
                  <c:v>0.02</c:v>
                </c:pt>
                <c:pt idx="4">
                  <c:v>0.02</c:v>
                </c:pt>
              </c:numCache>
            </c:numRef>
          </c:val>
          <c:extLst>
            <c:ext xmlns:c16="http://schemas.microsoft.com/office/drawing/2014/chart" uri="{C3380CC4-5D6E-409C-BE32-E72D297353CC}">
              <c16:uniqueId val="{0000000D-E86F-4E65-B1A7-18AB5348FE7F}"/>
            </c:ext>
          </c:extLst>
        </c:ser>
        <c:ser>
          <c:idx val="10"/>
          <c:order val="10"/>
          <c:tx>
            <c:strRef>
              <c:f>Sheet1!$L$1</c:f>
              <c:strCache>
                <c:ptCount val="1"/>
                <c:pt idx="0">
                  <c:v>Phone call</c:v>
                </c:pt>
              </c:strCache>
            </c:strRef>
          </c:tx>
          <c:spPr>
            <a:solidFill>
              <a:srgbClr val="007A54"/>
            </a:solidFill>
            <a:ln>
              <a:solidFill>
                <a:schemeClr val="tx1"/>
              </a:solidFill>
            </a:ln>
            <a:effectLst>
              <a:outerShdw blurRad="50800" dist="38100" dir="2700000" algn="tl" rotWithShape="0">
                <a:prstClr val="black">
                  <a:alpha val="40000"/>
                </a:prstClr>
              </a:outerShdw>
            </a:effectLst>
          </c:spPr>
          <c:invertIfNegative val="0"/>
          <c:cat>
            <c:strRef>
              <c:f>Sheet1!$A$2:$A$6</c:f>
              <c:strCache>
                <c:ptCount val="5"/>
                <c:pt idx="0">
                  <c:v>Awareness</c:v>
                </c:pt>
                <c:pt idx="1">
                  <c:v>Interest</c:v>
                </c:pt>
                <c:pt idx="2">
                  <c:v>Get More Info</c:v>
                </c:pt>
                <c:pt idx="3">
                  <c:v>Consider Voting</c:v>
                </c:pt>
                <c:pt idx="4">
                  <c:v>Vote</c:v>
                </c:pt>
              </c:strCache>
            </c:strRef>
          </c:cat>
          <c:val>
            <c:numRef>
              <c:f>Sheet1!$L$2:$L$6</c:f>
              <c:numCache>
                <c:formatCode>0%</c:formatCode>
                <c:ptCount val="5"/>
                <c:pt idx="0">
                  <c:v>0.01</c:v>
                </c:pt>
                <c:pt idx="1">
                  <c:v>0.02</c:v>
                </c:pt>
                <c:pt idx="2">
                  <c:v>0.02</c:v>
                </c:pt>
                <c:pt idx="3">
                  <c:v>0.02</c:v>
                </c:pt>
                <c:pt idx="4">
                  <c:v>0.02</c:v>
                </c:pt>
              </c:numCache>
            </c:numRef>
          </c:val>
          <c:extLst>
            <c:ext xmlns:c16="http://schemas.microsoft.com/office/drawing/2014/chart" uri="{C3380CC4-5D6E-409C-BE32-E72D297353CC}">
              <c16:uniqueId val="{0000000E-E86F-4E65-B1A7-18AB5348FE7F}"/>
            </c:ext>
          </c:extLst>
        </c:ser>
        <c:ser>
          <c:idx val="11"/>
          <c:order val="11"/>
          <c:tx>
            <c:strRef>
              <c:f>Sheet1!$M$1</c:f>
              <c:strCache>
                <c:ptCount val="1"/>
                <c:pt idx="0">
                  <c:v>Out of home</c:v>
                </c:pt>
              </c:strCache>
            </c:strRef>
          </c:tx>
          <c:spPr>
            <a:solidFill>
              <a:srgbClr val="E3B905"/>
            </a:solidFill>
            <a:ln>
              <a:solidFill>
                <a:schemeClr val="tx1"/>
              </a:solidFill>
            </a:ln>
            <a:effectLst>
              <a:outerShdw blurRad="50800" dist="38100" dir="2700000" algn="tl" rotWithShape="0">
                <a:prstClr val="black">
                  <a:alpha val="40000"/>
                </a:prstClr>
              </a:outerShdw>
            </a:effectLst>
          </c:spPr>
          <c:invertIfNegative val="0"/>
          <c:cat>
            <c:strRef>
              <c:f>Sheet1!$A$2:$A$6</c:f>
              <c:strCache>
                <c:ptCount val="5"/>
                <c:pt idx="0">
                  <c:v>Awareness</c:v>
                </c:pt>
                <c:pt idx="1">
                  <c:v>Interest</c:v>
                </c:pt>
                <c:pt idx="2">
                  <c:v>Get More Info</c:v>
                </c:pt>
                <c:pt idx="3">
                  <c:v>Consider Voting</c:v>
                </c:pt>
                <c:pt idx="4">
                  <c:v>Vote</c:v>
                </c:pt>
              </c:strCache>
            </c:strRef>
          </c:cat>
          <c:val>
            <c:numRef>
              <c:f>Sheet1!$M$2:$M$6</c:f>
              <c:numCache>
                <c:formatCode>0%</c:formatCode>
                <c:ptCount val="5"/>
                <c:pt idx="0">
                  <c:v>0.01</c:v>
                </c:pt>
                <c:pt idx="1">
                  <c:v>0.01</c:v>
                </c:pt>
                <c:pt idx="2">
                  <c:v>0.02</c:v>
                </c:pt>
                <c:pt idx="3">
                  <c:v>0.01</c:v>
                </c:pt>
                <c:pt idx="4">
                  <c:v>0.01</c:v>
                </c:pt>
              </c:numCache>
            </c:numRef>
          </c:val>
          <c:extLst>
            <c:ext xmlns:c16="http://schemas.microsoft.com/office/drawing/2014/chart" uri="{C3380CC4-5D6E-409C-BE32-E72D297353CC}">
              <c16:uniqueId val="{0000000F-E86F-4E65-B1A7-18AB5348FE7F}"/>
            </c:ext>
          </c:extLst>
        </c:ser>
        <c:ser>
          <c:idx val="12"/>
          <c:order val="12"/>
          <c:tx>
            <c:strRef>
              <c:f>Sheet1!$N$1</c:f>
              <c:strCache>
                <c:ptCount val="1"/>
                <c:pt idx="0">
                  <c:v>Net TV web/app</c:v>
                </c:pt>
              </c:strCache>
            </c:strRef>
          </c:tx>
          <c:spPr>
            <a:solidFill>
              <a:schemeClr val="accent1">
                <a:lumMod val="80000"/>
                <a:lumOff val="2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Sheet1!$N$2:$N$6</c:f>
            </c:numRef>
          </c:val>
          <c:extLst>
            <c:ext xmlns:c16="http://schemas.microsoft.com/office/drawing/2014/chart" uri="{C3380CC4-5D6E-409C-BE32-E72D297353CC}">
              <c16:uniqueId val="{00000010-E86F-4E65-B1A7-18AB5348FE7F}"/>
            </c:ext>
          </c:extLst>
        </c:ser>
        <c:ser>
          <c:idx val="13"/>
          <c:order val="13"/>
          <c:tx>
            <c:strRef>
              <c:f>Sheet1!$O$1</c:f>
              <c:strCache>
                <c:ptCount val="1"/>
                <c:pt idx="0">
                  <c:v>Email</c:v>
                </c:pt>
              </c:strCache>
            </c:strRef>
          </c:tx>
          <c:spPr>
            <a:solidFill>
              <a:schemeClr val="accent2">
                <a:lumMod val="80000"/>
                <a:lumOff val="2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Sheet1!$O$2:$O$6</c:f>
            </c:numRef>
          </c:val>
          <c:extLst>
            <c:ext xmlns:c16="http://schemas.microsoft.com/office/drawing/2014/chart" uri="{C3380CC4-5D6E-409C-BE32-E72D297353CC}">
              <c16:uniqueId val="{00000011-E86F-4E65-B1A7-18AB5348FE7F}"/>
            </c:ext>
          </c:extLst>
        </c:ser>
        <c:ser>
          <c:idx val="14"/>
          <c:order val="14"/>
          <c:tx>
            <c:strRef>
              <c:f>Sheet1!$P$1</c:f>
              <c:strCache>
                <c:ptCount val="1"/>
                <c:pt idx="0">
                  <c:v>Online newspaper</c:v>
                </c:pt>
              </c:strCache>
            </c:strRef>
          </c:tx>
          <c:spPr>
            <a:solidFill>
              <a:schemeClr val="accent3">
                <a:lumMod val="80000"/>
                <a:lumOff val="2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Sheet1!$P$2:$P$6</c:f>
            </c:numRef>
          </c:val>
          <c:extLst>
            <c:ext xmlns:c16="http://schemas.microsoft.com/office/drawing/2014/chart" uri="{C3380CC4-5D6E-409C-BE32-E72D297353CC}">
              <c16:uniqueId val="{00000012-E86F-4E65-B1A7-18AB5348FE7F}"/>
            </c:ext>
          </c:extLst>
        </c:ser>
        <c:ser>
          <c:idx val="15"/>
          <c:order val="15"/>
          <c:tx>
            <c:strRef>
              <c:f>Sheet1!$Q$1</c:f>
              <c:strCache>
                <c:ptCount val="1"/>
                <c:pt idx="0">
                  <c:v>Ad on a website</c:v>
                </c:pt>
              </c:strCache>
            </c:strRef>
          </c:tx>
          <c:spPr>
            <a:solidFill>
              <a:schemeClr val="accent4">
                <a:lumMod val="80000"/>
                <a:lumOff val="2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Sheet1!$Q$2:$Q$6</c:f>
            </c:numRef>
          </c:val>
          <c:extLst>
            <c:ext xmlns:c16="http://schemas.microsoft.com/office/drawing/2014/chart" uri="{C3380CC4-5D6E-409C-BE32-E72D297353CC}">
              <c16:uniqueId val="{00000013-E86F-4E65-B1A7-18AB5348FE7F}"/>
            </c:ext>
          </c:extLst>
        </c:ser>
        <c:ser>
          <c:idx val="16"/>
          <c:order val="16"/>
          <c:tx>
            <c:strRef>
              <c:f>Sheet1!$R$1</c:f>
              <c:strCache>
                <c:ptCount val="1"/>
                <c:pt idx="0">
                  <c:v>Other internet</c:v>
                </c:pt>
              </c:strCache>
            </c:strRef>
          </c:tx>
          <c:spPr>
            <a:solidFill>
              <a:schemeClr val="accent5">
                <a:lumMod val="80000"/>
                <a:lumOff val="2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Sheet1!$R$2:$R$6</c:f>
            </c:numRef>
          </c:val>
          <c:extLst>
            <c:ext xmlns:c16="http://schemas.microsoft.com/office/drawing/2014/chart" uri="{C3380CC4-5D6E-409C-BE32-E72D297353CC}">
              <c16:uniqueId val="{00000014-E86F-4E65-B1A7-18AB5348FE7F}"/>
            </c:ext>
          </c:extLst>
        </c:ser>
        <c:ser>
          <c:idx val="17"/>
          <c:order val="17"/>
          <c:tx>
            <c:strRef>
              <c:f>Sheet1!$S$1</c:f>
              <c:strCache>
                <c:ptCount val="1"/>
                <c:pt idx="0">
                  <c:v>Search engine</c:v>
                </c:pt>
              </c:strCache>
            </c:strRef>
          </c:tx>
          <c:spPr>
            <a:solidFill>
              <a:schemeClr val="accent6">
                <a:lumMod val="80000"/>
                <a:lumOff val="2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Sheet1!$S$2:$S$6</c:f>
            </c:numRef>
          </c:val>
          <c:extLst>
            <c:ext xmlns:c16="http://schemas.microsoft.com/office/drawing/2014/chart" uri="{C3380CC4-5D6E-409C-BE32-E72D297353CC}">
              <c16:uniqueId val="{00000015-E86F-4E65-B1A7-18AB5348FE7F}"/>
            </c:ext>
          </c:extLst>
        </c:ser>
        <c:ser>
          <c:idx val="18"/>
          <c:order val="18"/>
          <c:tx>
            <c:strRef>
              <c:f>Sheet1!$T$1</c:f>
              <c:strCache>
                <c:ptCount val="1"/>
                <c:pt idx="0">
                  <c:v>Internet display/banner</c:v>
                </c:pt>
              </c:strCache>
            </c:strRef>
          </c:tx>
          <c:spPr>
            <a:solidFill>
              <a:schemeClr val="accent1">
                <a:lumMod val="8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Sheet1!$T$2:$T$6</c:f>
            </c:numRef>
          </c:val>
          <c:extLst>
            <c:ext xmlns:c16="http://schemas.microsoft.com/office/drawing/2014/chart" uri="{C3380CC4-5D6E-409C-BE32-E72D297353CC}">
              <c16:uniqueId val="{00000016-E86F-4E65-B1A7-18AB5348FE7F}"/>
            </c:ext>
          </c:extLst>
        </c:ser>
        <c:ser>
          <c:idx val="19"/>
          <c:order val="19"/>
          <c:tx>
            <c:strRef>
              <c:f>Sheet1!$U$1</c:f>
              <c:strCache>
                <c:ptCount val="1"/>
                <c:pt idx="0">
                  <c:v>Radio web/app</c:v>
                </c:pt>
              </c:strCache>
            </c:strRef>
          </c:tx>
          <c:spPr>
            <a:solidFill>
              <a:schemeClr val="accent2">
                <a:lumMod val="8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Sheet1!$U$2:$U$6</c:f>
            </c:numRef>
          </c:val>
          <c:extLst>
            <c:ext xmlns:c16="http://schemas.microsoft.com/office/drawing/2014/chart" uri="{C3380CC4-5D6E-409C-BE32-E72D297353CC}">
              <c16:uniqueId val="{00000017-E86F-4E65-B1A7-18AB5348FE7F}"/>
            </c:ext>
          </c:extLst>
        </c:ser>
        <c:ser>
          <c:idx val="20"/>
          <c:order val="20"/>
          <c:tx>
            <c:strRef>
              <c:f>Sheet1!$V$1</c:f>
              <c:strCache>
                <c:ptCount val="1"/>
                <c:pt idx="0">
                  <c:v>Movie theater</c:v>
                </c:pt>
              </c:strCache>
            </c:strRef>
          </c:tx>
          <c:spPr>
            <a:solidFill>
              <a:schemeClr val="accent3">
                <a:lumMod val="8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Sheet1!$V$2:$V$6</c:f>
            </c:numRef>
          </c:val>
          <c:extLst>
            <c:ext xmlns:c16="http://schemas.microsoft.com/office/drawing/2014/chart" uri="{C3380CC4-5D6E-409C-BE32-E72D297353CC}">
              <c16:uniqueId val="{00000018-E86F-4E65-B1A7-18AB5348FE7F}"/>
            </c:ext>
          </c:extLst>
        </c:ser>
        <c:ser>
          <c:idx val="21"/>
          <c:order val="21"/>
          <c:tx>
            <c:strRef>
              <c:f>Sheet1!$W$1</c:f>
              <c:strCache>
                <c:ptCount val="1"/>
                <c:pt idx="0">
                  <c:v>Magazine (Print Only)</c:v>
                </c:pt>
              </c:strCache>
            </c:strRef>
          </c:tx>
          <c:spPr>
            <a:solidFill>
              <a:schemeClr val="accent4">
                <a:lumMod val="8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Sheet1!$W$2:$W$6</c:f>
            </c:numRef>
          </c:val>
          <c:extLst>
            <c:ext xmlns:c16="http://schemas.microsoft.com/office/drawing/2014/chart" uri="{C3380CC4-5D6E-409C-BE32-E72D297353CC}">
              <c16:uniqueId val="{00000001-0A1F-4380-B0E0-D7DD7FB62FEE}"/>
            </c:ext>
          </c:extLst>
        </c:ser>
        <c:ser>
          <c:idx val="22"/>
          <c:order val="22"/>
          <c:tx>
            <c:strRef>
              <c:f>Sheet1!$X$1</c:f>
              <c:strCache>
                <c:ptCount val="1"/>
                <c:pt idx="0">
                  <c:v>Internet radio</c:v>
                </c:pt>
              </c:strCache>
            </c:strRef>
          </c:tx>
          <c:spPr>
            <a:solidFill>
              <a:schemeClr val="accent5">
                <a:lumMod val="8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Sheet1!$X$2:$X$6</c:f>
            </c:numRef>
          </c:val>
          <c:extLst>
            <c:ext xmlns:c16="http://schemas.microsoft.com/office/drawing/2014/chart" uri="{C3380CC4-5D6E-409C-BE32-E72D297353CC}">
              <c16:uniqueId val="{00000002-0A1F-4380-B0E0-D7DD7FB62FEE}"/>
            </c:ext>
          </c:extLst>
        </c:ser>
        <c:ser>
          <c:idx val="23"/>
          <c:order val="23"/>
          <c:tx>
            <c:strRef>
              <c:f>Sheet1!$Y$1</c:f>
              <c:strCache>
                <c:ptCount val="1"/>
                <c:pt idx="0">
                  <c:v>Online magazine</c:v>
                </c:pt>
              </c:strCache>
            </c:strRef>
          </c:tx>
          <c:spPr>
            <a:solidFill>
              <a:schemeClr val="accent6">
                <a:lumMod val="80000"/>
              </a:schemeClr>
            </a:solidFill>
            <a:ln>
              <a:noFill/>
            </a:ln>
            <a:effectLst/>
          </c:spPr>
          <c:invertIfNegative val="0"/>
          <c:cat>
            <c:strRef>
              <c:f>Sheet1!$A$2:$A$6</c:f>
              <c:strCache>
                <c:ptCount val="5"/>
                <c:pt idx="0">
                  <c:v>Awareness</c:v>
                </c:pt>
                <c:pt idx="1">
                  <c:v>Interest</c:v>
                </c:pt>
                <c:pt idx="2">
                  <c:v>Get More Info</c:v>
                </c:pt>
                <c:pt idx="3">
                  <c:v>Consider Voting</c:v>
                </c:pt>
                <c:pt idx="4">
                  <c:v>Vote</c:v>
                </c:pt>
              </c:strCache>
            </c:strRef>
          </c:cat>
          <c:val>
            <c:numRef>
              <c:f>Sheet1!$Y$2:$Y$6</c:f>
            </c:numRef>
          </c:val>
          <c:extLst>
            <c:ext xmlns:c16="http://schemas.microsoft.com/office/drawing/2014/chart" uri="{C3380CC4-5D6E-409C-BE32-E72D297353CC}">
              <c16:uniqueId val="{00000003-0A1F-4380-B0E0-D7DD7FB62FEE}"/>
            </c:ext>
          </c:extLst>
        </c:ser>
        <c:dLbls>
          <c:showLegendKey val="0"/>
          <c:showVal val="0"/>
          <c:showCatName val="0"/>
          <c:showSerName val="0"/>
          <c:showPercent val="0"/>
          <c:showBubbleSize val="0"/>
        </c:dLbls>
        <c:gapWidth val="41"/>
        <c:overlap val="100"/>
        <c:axId val="669785248"/>
        <c:axId val="669787600"/>
      </c:barChart>
      <c:catAx>
        <c:axId val="669785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669787600"/>
        <c:crosses val="autoZero"/>
        <c:auto val="1"/>
        <c:lblAlgn val="ctr"/>
        <c:lblOffset val="0"/>
        <c:noMultiLvlLbl val="0"/>
      </c:catAx>
      <c:valAx>
        <c:axId val="669787600"/>
        <c:scaling>
          <c:orientation val="minMax"/>
        </c:scaling>
        <c:delete val="1"/>
        <c:axPos val="l"/>
        <c:numFmt formatCode="0%" sourceLinked="1"/>
        <c:majorTickMark val="none"/>
        <c:minorTickMark val="none"/>
        <c:tickLblPos val="nextTo"/>
        <c:crossAx val="669785248"/>
        <c:crosses val="autoZero"/>
        <c:crossBetween val="between"/>
      </c:valAx>
      <c:spPr>
        <a:noFill/>
        <a:ln>
          <a:noFill/>
        </a:ln>
        <a:effectLst/>
      </c:spPr>
    </c:plotArea>
    <c:legend>
      <c:legendPos val="b"/>
      <c:layout>
        <c:manualLayout>
          <c:xMode val="edge"/>
          <c:yMode val="edge"/>
          <c:x val="2.7772384800424797E-2"/>
          <c:y val="0.85537168157783994"/>
          <c:w val="0.96633607617616724"/>
          <c:h val="0.1446283184221600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780870547519727E-2"/>
          <c:y val="8.8735203176171402E-3"/>
          <c:w val="0.97538805653030436"/>
          <c:h val="0.76472805144657552"/>
        </c:manualLayout>
      </c:layout>
      <c:barChart>
        <c:barDir val="col"/>
        <c:grouping val="stacked"/>
        <c:varyColors val="0"/>
        <c:ser>
          <c:idx val="0"/>
          <c:order val="0"/>
          <c:tx>
            <c:strRef>
              <c:f>Sheet1!$B$1</c:f>
              <c:strCache>
                <c:ptCount val="1"/>
                <c:pt idx="0">
                  <c:v>TV (Broadcast &amp; Cable)</c:v>
                </c:pt>
              </c:strCache>
            </c:strRef>
          </c:tx>
          <c:spPr>
            <a:solidFill>
              <a:srgbClr val="0505FF"/>
            </a:solidFill>
            <a:ln>
              <a:solidFill>
                <a:schemeClr val="tx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Consider Voting</c:v>
                </c:pt>
                <c:pt idx="1">
                  <c:v>Vote</c:v>
                </c:pt>
              </c:strCache>
            </c:strRef>
          </c:cat>
          <c:val>
            <c:numRef>
              <c:f>Sheet1!$B$2:$B$3</c:f>
              <c:numCache>
                <c:formatCode>General</c:formatCode>
                <c:ptCount val="2"/>
                <c:pt idx="0" formatCode="0%">
                  <c:v>0.51</c:v>
                </c:pt>
              </c:numCache>
            </c:numRef>
          </c:val>
          <c:extLst>
            <c:ext xmlns:c16="http://schemas.microsoft.com/office/drawing/2014/chart" uri="{C3380CC4-5D6E-409C-BE32-E72D297353CC}">
              <c16:uniqueId val="{00000000-8E3A-4485-AEB9-305B3BD1B973}"/>
            </c:ext>
          </c:extLst>
        </c:ser>
        <c:ser>
          <c:idx val="1"/>
          <c:order val="1"/>
          <c:tx>
            <c:strRef>
              <c:f>Sheet1!$C$1</c:f>
              <c:strCache>
                <c:ptCount val="1"/>
                <c:pt idx="0">
                  <c:v>Social Media</c:v>
                </c:pt>
              </c:strCache>
            </c:strRef>
          </c:tx>
          <c:spPr>
            <a:solidFill>
              <a:srgbClr val="FF0000"/>
            </a:solidFill>
            <a:ln>
              <a:solidFill>
                <a:schemeClr val="tx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Consider Voting</c:v>
                </c:pt>
                <c:pt idx="1">
                  <c:v>Vote</c:v>
                </c:pt>
              </c:strCache>
            </c:strRef>
          </c:cat>
          <c:val>
            <c:numRef>
              <c:f>Sheet1!$C$2:$C$3</c:f>
              <c:numCache>
                <c:formatCode>0%</c:formatCode>
                <c:ptCount val="2"/>
                <c:pt idx="1">
                  <c:v>7.0000000000000007E-2</c:v>
                </c:pt>
              </c:numCache>
            </c:numRef>
          </c:val>
          <c:extLst>
            <c:ext xmlns:c16="http://schemas.microsoft.com/office/drawing/2014/chart" uri="{C3380CC4-5D6E-409C-BE32-E72D297353CC}">
              <c16:uniqueId val="{00000001-8E3A-4485-AEB9-305B3BD1B973}"/>
            </c:ext>
          </c:extLst>
        </c:ser>
        <c:ser>
          <c:idx val="2"/>
          <c:order val="2"/>
          <c:tx>
            <c:strRef>
              <c:f>Sheet1!$D$1</c:f>
              <c:strCache>
                <c:ptCount val="1"/>
                <c:pt idx="0">
                  <c:v>Radio</c:v>
                </c:pt>
              </c:strCache>
            </c:strRef>
          </c:tx>
          <c:spPr>
            <a:solidFill>
              <a:srgbClr val="FFA4FF"/>
            </a:solidFill>
            <a:ln>
              <a:solidFill>
                <a:schemeClr val="tx1"/>
              </a:solidFill>
            </a:ln>
            <a:effectLst>
              <a:outerShdw blurRad="50800" dist="38100" dir="2700000" algn="tl" rotWithShape="0">
                <a:prstClr val="black">
                  <a:alpha val="40000"/>
                </a:prstClr>
              </a:outerShdw>
            </a:effectLst>
          </c:spPr>
          <c:invertIfNegative val="0"/>
          <c:dPt>
            <c:idx val="1"/>
            <c:invertIfNegative val="0"/>
            <c:bubble3D val="0"/>
            <c:extLst>
              <c:ext xmlns:c16="http://schemas.microsoft.com/office/drawing/2014/chart" uri="{C3380CC4-5D6E-409C-BE32-E72D297353CC}">
                <c16:uniqueId val="{00000000-81AE-4BDA-81D0-BFDE67F88451}"/>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Consider Voting</c:v>
                </c:pt>
                <c:pt idx="1">
                  <c:v>Vote</c:v>
                </c:pt>
              </c:strCache>
            </c:strRef>
          </c:cat>
          <c:val>
            <c:numRef>
              <c:f>Sheet1!$D$2:$D$3</c:f>
              <c:numCache>
                <c:formatCode>0%</c:formatCode>
                <c:ptCount val="2"/>
                <c:pt idx="1">
                  <c:v>0.03</c:v>
                </c:pt>
              </c:numCache>
            </c:numRef>
          </c:val>
          <c:extLst>
            <c:ext xmlns:c16="http://schemas.microsoft.com/office/drawing/2014/chart" uri="{C3380CC4-5D6E-409C-BE32-E72D297353CC}">
              <c16:uniqueId val="{00000002-8E3A-4485-AEB9-305B3BD1B973}"/>
            </c:ext>
          </c:extLst>
        </c:ser>
        <c:ser>
          <c:idx val="3"/>
          <c:order val="3"/>
          <c:tx>
            <c:strRef>
              <c:f>Sheet1!$E$1</c:f>
              <c:strCache>
                <c:ptCount val="1"/>
                <c:pt idx="0">
                  <c:v>Streaming TV</c:v>
                </c:pt>
              </c:strCache>
            </c:strRef>
          </c:tx>
          <c:spPr>
            <a:solidFill>
              <a:srgbClr val="C5E0B4"/>
            </a:solidFill>
            <a:ln>
              <a:solidFill>
                <a:schemeClr val="tx1"/>
              </a:solidFill>
            </a:ln>
            <a:effectLst>
              <a:outerShdw blurRad="50800" dist="38100" dir="2700000" algn="tl" rotWithShape="0">
                <a:prstClr val="black">
                  <a:alpha val="40000"/>
                </a:prstClr>
              </a:outerShdw>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F9ED-4A89-A60B-97EC332242A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Consider Voting</c:v>
                </c:pt>
                <c:pt idx="1">
                  <c:v>Vote</c:v>
                </c:pt>
              </c:strCache>
            </c:strRef>
          </c:cat>
          <c:val>
            <c:numRef>
              <c:f>Sheet1!$E$2:$E$3</c:f>
              <c:numCache>
                <c:formatCode>0%</c:formatCode>
                <c:ptCount val="2"/>
                <c:pt idx="1">
                  <c:v>2.5185119999999998E-2</c:v>
                </c:pt>
              </c:numCache>
            </c:numRef>
          </c:val>
          <c:extLst>
            <c:ext xmlns:c16="http://schemas.microsoft.com/office/drawing/2014/chart" uri="{C3380CC4-5D6E-409C-BE32-E72D297353CC}">
              <c16:uniqueId val="{00000004-8E3A-4485-AEB9-305B3BD1B973}"/>
            </c:ext>
          </c:extLst>
        </c:ser>
        <c:ser>
          <c:idx val="4"/>
          <c:order val="4"/>
          <c:tx>
            <c:strRef>
              <c:f>Sheet1!$F$1</c:f>
              <c:strCache>
                <c:ptCount val="1"/>
                <c:pt idx="0">
                  <c:v>Local TV Web/App</c:v>
                </c:pt>
              </c:strCache>
            </c:strRef>
          </c:tx>
          <c:spPr>
            <a:solidFill>
              <a:srgbClr val="B2E5FC"/>
            </a:solidFill>
            <a:ln>
              <a:solidFill>
                <a:schemeClr val="tx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Consider Voting</c:v>
                </c:pt>
                <c:pt idx="1">
                  <c:v>Vote</c:v>
                </c:pt>
              </c:strCache>
            </c:strRef>
          </c:cat>
          <c:val>
            <c:numRef>
              <c:f>Sheet1!$F$2:$F$3</c:f>
              <c:numCache>
                <c:formatCode>0%</c:formatCode>
                <c:ptCount val="2"/>
                <c:pt idx="1">
                  <c:v>0.02</c:v>
                </c:pt>
              </c:numCache>
            </c:numRef>
          </c:val>
          <c:extLst>
            <c:ext xmlns:c16="http://schemas.microsoft.com/office/drawing/2014/chart" uri="{C3380CC4-5D6E-409C-BE32-E72D297353CC}">
              <c16:uniqueId val="{00000008-8E3A-4485-AEB9-305B3BD1B973}"/>
            </c:ext>
          </c:extLst>
        </c:ser>
        <c:ser>
          <c:idx val="5"/>
          <c:order val="5"/>
          <c:tx>
            <c:strRef>
              <c:f>Sheet1!$G$1</c:f>
              <c:strCache>
                <c:ptCount val="1"/>
                <c:pt idx="0">
                  <c:v>Mail</c:v>
                </c:pt>
              </c:strCache>
            </c:strRef>
          </c:tx>
          <c:spPr>
            <a:solidFill>
              <a:srgbClr val="A46F05"/>
            </a:solidFill>
            <a:ln>
              <a:solidFill>
                <a:schemeClr val="tx1"/>
              </a:solidFill>
            </a:ln>
            <a:effectLst>
              <a:outerShdw blurRad="50800" dist="38100" dir="2700000" algn="tl" rotWithShape="0">
                <a:prstClr val="black">
                  <a:alpha val="40000"/>
                </a:prstClr>
              </a:outerShdw>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E3A-4485-AEB9-305B3BD1B97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E3A-4485-AEB9-305B3BD1B97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Consider Voting</c:v>
                </c:pt>
                <c:pt idx="1">
                  <c:v>Vote</c:v>
                </c:pt>
              </c:strCache>
            </c:strRef>
          </c:cat>
          <c:val>
            <c:numRef>
              <c:f>Sheet1!$G$2:$G$3</c:f>
              <c:numCache>
                <c:formatCode>0%</c:formatCode>
                <c:ptCount val="2"/>
                <c:pt idx="1">
                  <c:v>0.03</c:v>
                </c:pt>
              </c:numCache>
            </c:numRef>
          </c:val>
          <c:extLst>
            <c:ext xmlns:c16="http://schemas.microsoft.com/office/drawing/2014/chart" uri="{C3380CC4-5D6E-409C-BE32-E72D297353CC}">
              <c16:uniqueId val="{0000000D-8E3A-4485-AEB9-305B3BD1B973}"/>
            </c:ext>
          </c:extLst>
        </c:ser>
        <c:ser>
          <c:idx val="6"/>
          <c:order val="6"/>
          <c:tx>
            <c:strRef>
              <c:f>Sheet1!$H$1</c:f>
              <c:strCache>
                <c:ptCount val="1"/>
                <c:pt idx="0">
                  <c:v>Internet video ad</c:v>
                </c:pt>
              </c:strCache>
            </c:strRef>
          </c:tx>
          <c:spPr>
            <a:solidFill>
              <a:srgbClr val="6E6EA2"/>
            </a:solidFill>
            <a:ln>
              <a:solidFill>
                <a:schemeClr val="tx1"/>
              </a:solidFill>
            </a:ln>
            <a:effectLst>
              <a:outerShdw blurRad="50800" dist="38100" dir="2700000" algn="tl" rotWithShape="0">
                <a:prstClr val="black">
                  <a:alpha val="40000"/>
                </a:prstClr>
              </a:outerShdw>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8E3A-4485-AEB9-305B3BD1B97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Consider Voting</c:v>
                </c:pt>
                <c:pt idx="1">
                  <c:v>Vote</c:v>
                </c:pt>
              </c:strCache>
            </c:strRef>
          </c:cat>
          <c:val>
            <c:numRef>
              <c:f>Sheet1!$H$2:$H$3</c:f>
              <c:numCache>
                <c:formatCode>0%</c:formatCode>
                <c:ptCount val="2"/>
                <c:pt idx="1">
                  <c:v>0.02</c:v>
                </c:pt>
              </c:numCache>
            </c:numRef>
          </c:val>
          <c:extLst>
            <c:ext xmlns:c16="http://schemas.microsoft.com/office/drawing/2014/chart" uri="{C3380CC4-5D6E-409C-BE32-E72D297353CC}">
              <c16:uniqueId val="{0000000E-8E3A-4485-AEB9-305B3BD1B973}"/>
            </c:ext>
          </c:extLst>
        </c:ser>
        <c:ser>
          <c:idx val="7"/>
          <c:order val="7"/>
          <c:tx>
            <c:strRef>
              <c:f>Sheet1!$I$1</c:f>
              <c:strCache>
                <c:ptCount val="1"/>
                <c:pt idx="0">
                  <c:v>Text message</c:v>
                </c:pt>
              </c:strCache>
            </c:strRef>
          </c:tx>
          <c:spPr>
            <a:solidFill>
              <a:srgbClr val="FFE699"/>
            </a:solidFill>
            <a:ln>
              <a:solidFill>
                <a:schemeClr val="tx1"/>
              </a:solidFill>
            </a:ln>
            <a:effectLst>
              <a:outerShdw blurRad="50800" dist="38100" dir="2700000" algn="tl" rotWithShape="0">
                <a:prstClr val="black">
                  <a:alpha val="40000"/>
                </a:prstClr>
              </a:outerShdw>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8E3A-4485-AEB9-305B3BD1B97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Consider Voting</c:v>
                </c:pt>
                <c:pt idx="1">
                  <c:v>Vote</c:v>
                </c:pt>
              </c:strCache>
            </c:strRef>
          </c:cat>
          <c:val>
            <c:numRef>
              <c:f>Sheet1!$I$2:$I$3</c:f>
              <c:numCache>
                <c:formatCode>0%</c:formatCode>
                <c:ptCount val="2"/>
                <c:pt idx="1">
                  <c:v>0.02</c:v>
                </c:pt>
              </c:numCache>
            </c:numRef>
          </c:val>
          <c:extLst>
            <c:ext xmlns:c16="http://schemas.microsoft.com/office/drawing/2014/chart" uri="{C3380CC4-5D6E-409C-BE32-E72D297353CC}">
              <c16:uniqueId val="{0000000F-8E3A-4485-AEB9-305B3BD1B973}"/>
            </c:ext>
          </c:extLst>
        </c:ser>
        <c:ser>
          <c:idx val="8"/>
          <c:order val="8"/>
          <c:tx>
            <c:strRef>
              <c:f>Sheet1!$J$1</c:f>
              <c:strCache>
                <c:ptCount val="1"/>
                <c:pt idx="0">
                  <c:v>Cable TV web/app</c:v>
                </c:pt>
              </c:strCache>
            </c:strRef>
          </c:tx>
          <c:spPr>
            <a:solidFill>
              <a:srgbClr val="D3D3D3"/>
            </a:solidFill>
            <a:ln>
              <a:solidFill>
                <a:schemeClr val="tx1"/>
              </a:solidFill>
            </a:ln>
            <a:effectLst>
              <a:outerShdw blurRad="50800" dist="38100" dir="2700000" algn="tl" rotWithShape="0">
                <a:prstClr val="black">
                  <a:alpha val="40000"/>
                </a:prstClr>
              </a:outerShdw>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8E3A-4485-AEB9-305B3BD1B97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Consider Voting</c:v>
                </c:pt>
                <c:pt idx="1">
                  <c:v>Vote</c:v>
                </c:pt>
              </c:strCache>
            </c:strRef>
          </c:cat>
          <c:val>
            <c:numRef>
              <c:f>Sheet1!$J$2:$J$3</c:f>
              <c:numCache>
                <c:formatCode>0%</c:formatCode>
                <c:ptCount val="2"/>
                <c:pt idx="1">
                  <c:v>0.02</c:v>
                </c:pt>
              </c:numCache>
            </c:numRef>
          </c:val>
          <c:extLst>
            <c:ext xmlns:c16="http://schemas.microsoft.com/office/drawing/2014/chart" uri="{C3380CC4-5D6E-409C-BE32-E72D297353CC}">
              <c16:uniqueId val="{00000010-8E3A-4485-AEB9-305B3BD1B973}"/>
            </c:ext>
          </c:extLst>
        </c:ser>
        <c:ser>
          <c:idx val="9"/>
          <c:order val="9"/>
          <c:tx>
            <c:strRef>
              <c:f>Sheet1!$K$1</c:f>
              <c:strCache>
                <c:ptCount val="1"/>
                <c:pt idx="0">
                  <c:v>Newspaper (Print Only)</c:v>
                </c:pt>
              </c:strCache>
            </c:strRef>
          </c:tx>
          <c:spPr>
            <a:solidFill>
              <a:srgbClr val="FF6600"/>
            </a:solidFill>
            <a:ln>
              <a:solidFill>
                <a:schemeClr val="tx1"/>
              </a:solidFill>
            </a:ln>
            <a:effectLst>
              <a:outerShdw blurRad="50800" dist="38100" dir="2700000" algn="tl" rotWithShape="0">
                <a:prstClr val="black">
                  <a:alpha val="40000"/>
                </a:prstClr>
              </a:outerShdw>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8E3A-4485-AEB9-305B3BD1B97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Consider Voting</c:v>
                </c:pt>
                <c:pt idx="1">
                  <c:v>Vote</c:v>
                </c:pt>
              </c:strCache>
            </c:strRef>
          </c:cat>
          <c:val>
            <c:numRef>
              <c:f>Sheet1!$K$2:$K$3</c:f>
              <c:numCache>
                <c:formatCode>0%</c:formatCode>
                <c:ptCount val="2"/>
                <c:pt idx="1">
                  <c:v>0.02</c:v>
                </c:pt>
              </c:numCache>
            </c:numRef>
          </c:val>
          <c:extLst>
            <c:ext xmlns:c16="http://schemas.microsoft.com/office/drawing/2014/chart" uri="{C3380CC4-5D6E-409C-BE32-E72D297353CC}">
              <c16:uniqueId val="{00000011-8E3A-4485-AEB9-305B3BD1B973}"/>
            </c:ext>
          </c:extLst>
        </c:ser>
        <c:ser>
          <c:idx val="10"/>
          <c:order val="10"/>
          <c:tx>
            <c:strRef>
              <c:f>Sheet1!$L$1</c:f>
              <c:strCache>
                <c:ptCount val="1"/>
                <c:pt idx="0">
                  <c:v>Phone call</c:v>
                </c:pt>
              </c:strCache>
            </c:strRef>
          </c:tx>
          <c:spPr>
            <a:solidFill>
              <a:srgbClr val="007A54"/>
            </a:solidFill>
            <a:ln>
              <a:solidFill>
                <a:schemeClr val="tx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Consider Voting</c:v>
                </c:pt>
                <c:pt idx="1">
                  <c:v>Vote</c:v>
                </c:pt>
              </c:strCache>
            </c:strRef>
          </c:cat>
          <c:val>
            <c:numRef>
              <c:f>Sheet1!$L$2:$L$3</c:f>
              <c:numCache>
                <c:formatCode>0%</c:formatCode>
                <c:ptCount val="2"/>
                <c:pt idx="1">
                  <c:v>0.02</c:v>
                </c:pt>
              </c:numCache>
            </c:numRef>
          </c:val>
          <c:extLst>
            <c:ext xmlns:c16="http://schemas.microsoft.com/office/drawing/2014/chart" uri="{C3380CC4-5D6E-409C-BE32-E72D297353CC}">
              <c16:uniqueId val="{00000012-8E3A-4485-AEB9-305B3BD1B973}"/>
            </c:ext>
          </c:extLst>
        </c:ser>
        <c:ser>
          <c:idx val="11"/>
          <c:order val="11"/>
          <c:tx>
            <c:strRef>
              <c:f>Sheet1!$M$1</c:f>
              <c:strCache>
                <c:ptCount val="1"/>
                <c:pt idx="0">
                  <c:v>Out of home</c:v>
                </c:pt>
              </c:strCache>
            </c:strRef>
          </c:tx>
          <c:spPr>
            <a:solidFill>
              <a:srgbClr val="E3B905"/>
            </a:solidFill>
            <a:ln>
              <a:solidFill>
                <a:schemeClr val="tx1"/>
              </a:solidFill>
            </a:ln>
            <a:effectLst>
              <a:outerShdw blurRad="50800" dist="38100" dir="2700000" algn="tl" rotWithShape="0">
                <a:prstClr val="black">
                  <a:alpha val="40000"/>
                </a:prstClr>
              </a:outerShdw>
            </a:effectLst>
          </c:spPr>
          <c:invertIfNegative val="0"/>
          <c:cat>
            <c:strRef>
              <c:f>Sheet1!$A$2:$A$3</c:f>
              <c:strCache>
                <c:ptCount val="2"/>
                <c:pt idx="0">
                  <c:v>Consider Voting</c:v>
                </c:pt>
                <c:pt idx="1">
                  <c:v>Vote</c:v>
                </c:pt>
              </c:strCache>
            </c:strRef>
          </c:cat>
          <c:val>
            <c:numRef>
              <c:f>Sheet1!$M$2:$M$3</c:f>
              <c:numCache>
                <c:formatCode>0%</c:formatCode>
                <c:ptCount val="2"/>
                <c:pt idx="1">
                  <c:v>0.01</c:v>
                </c:pt>
              </c:numCache>
            </c:numRef>
          </c:val>
          <c:extLst>
            <c:ext xmlns:c16="http://schemas.microsoft.com/office/drawing/2014/chart" uri="{C3380CC4-5D6E-409C-BE32-E72D297353CC}">
              <c16:uniqueId val="{00000013-8E3A-4485-AEB9-305B3BD1B973}"/>
            </c:ext>
          </c:extLst>
        </c:ser>
        <c:ser>
          <c:idx val="12"/>
          <c:order val="12"/>
          <c:tx>
            <c:strRef>
              <c:f>Sheet1!$N$1</c:f>
              <c:strCache>
                <c:ptCount val="1"/>
                <c:pt idx="0">
                  <c:v>Net TV web/app</c:v>
                </c:pt>
              </c:strCache>
            </c:strRef>
          </c:tx>
          <c:spPr>
            <a:solidFill>
              <a:srgbClr val="9999F9"/>
            </a:solidFill>
            <a:ln>
              <a:solidFill>
                <a:schemeClr val="tx1"/>
              </a:solidFill>
            </a:ln>
            <a:effectLst>
              <a:outerShdw blurRad="50800" dist="38100" dir="2700000" algn="tl" rotWithShape="0">
                <a:prstClr val="black">
                  <a:alpha val="40000"/>
                </a:prstClr>
              </a:outerShdw>
            </a:effectLst>
          </c:spPr>
          <c:invertIfNegative val="0"/>
          <c:cat>
            <c:strRef>
              <c:f>Sheet1!$A$2:$A$3</c:f>
              <c:strCache>
                <c:ptCount val="2"/>
                <c:pt idx="0">
                  <c:v>Consider Voting</c:v>
                </c:pt>
                <c:pt idx="1">
                  <c:v>Vote</c:v>
                </c:pt>
              </c:strCache>
            </c:strRef>
          </c:cat>
          <c:val>
            <c:numRef>
              <c:f>Sheet1!$N$2:$N$3</c:f>
              <c:numCache>
                <c:formatCode>0%</c:formatCode>
                <c:ptCount val="2"/>
                <c:pt idx="1">
                  <c:v>0.01</c:v>
                </c:pt>
              </c:numCache>
            </c:numRef>
          </c:val>
          <c:extLst>
            <c:ext xmlns:c16="http://schemas.microsoft.com/office/drawing/2014/chart" uri="{C3380CC4-5D6E-409C-BE32-E72D297353CC}">
              <c16:uniqueId val="{00000014-8E3A-4485-AEB9-305B3BD1B973}"/>
            </c:ext>
          </c:extLst>
        </c:ser>
        <c:ser>
          <c:idx val="13"/>
          <c:order val="13"/>
          <c:tx>
            <c:strRef>
              <c:f>Sheet1!$O$1</c:f>
              <c:strCache>
                <c:ptCount val="1"/>
                <c:pt idx="0">
                  <c:v>Email</c:v>
                </c:pt>
              </c:strCache>
            </c:strRef>
          </c:tx>
          <c:spPr>
            <a:solidFill>
              <a:schemeClr val="accent2">
                <a:lumMod val="80000"/>
                <a:lumOff val="20000"/>
              </a:schemeClr>
            </a:solidFill>
            <a:ln>
              <a:solidFill>
                <a:schemeClr val="tx1"/>
              </a:solidFill>
            </a:ln>
            <a:effectLst>
              <a:outerShdw blurRad="50800" dist="38100" dir="2700000" algn="tl" rotWithShape="0">
                <a:prstClr val="black">
                  <a:alpha val="40000"/>
                </a:prstClr>
              </a:outerShdw>
            </a:effectLst>
          </c:spPr>
          <c:invertIfNegative val="0"/>
          <c:cat>
            <c:strRef>
              <c:f>Sheet1!$A$2:$A$3</c:f>
              <c:strCache>
                <c:ptCount val="2"/>
                <c:pt idx="0">
                  <c:v>Consider Voting</c:v>
                </c:pt>
                <c:pt idx="1">
                  <c:v>Vote</c:v>
                </c:pt>
              </c:strCache>
            </c:strRef>
          </c:cat>
          <c:val>
            <c:numRef>
              <c:f>Sheet1!$O$2:$O$3</c:f>
              <c:numCache>
                <c:formatCode>0%</c:formatCode>
                <c:ptCount val="2"/>
                <c:pt idx="1">
                  <c:v>0.01</c:v>
                </c:pt>
              </c:numCache>
            </c:numRef>
          </c:val>
          <c:extLst>
            <c:ext xmlns:c16="http://schemas.microsoft.com/office/drawing/2014/chart" uri="{C3380CC4-5D6E-409C-BE32-E72D297353CC}">
              <c16:uniqueId val="{00000015-8E3A-4485-AEB9-305B3BD1B973}"/>
            </c:ext>
          </c:extLst>
        </c:ser>
        <c:ser>
          <c:idx val="14"/>
          <c:order val="14"/>
          <c:tx>
            <c:strRef>
              <c:f>Sheet1!$P$1</c:f>
              <c:strCache>
                <c:ptCount val="1"/>
                <c:pt idx="0">
                  <c:v>Online newspaper</c:v>
                </c:pt>
              </c:strCache>
            </c:strRef>
          </c:tx>
          <c:spPr>
            <a:solidFill>
              <a:srgbClr val="B25E3C"/>
            </a:solidFill>
            <a:ln>
              <a:solidFill>
                <a:schemeClr val="tx1"/>
              </a:solidFill>
            </a:ln>
            <a:effectLst>
              <a:outerShdw blurRad="50800" dist="38100" dir="2700000" algn="tl" rotWithShape="0">
                <a:prstClr val="black">
                  <a:alpha val="40000"/>
                </a:prstClr>
              </a:outerShdw>
            </a:effectLst>
          </c:spPr>
          <c:invertIfNegative val="0"/>
          <c:cat>
            <c:strRef>
              <c:f>Sheet1!$A$2:$A$3</c:f>
              <c:strCache>
                <c:ptCount val="2"/>
                <c:pt idx="0">
                  <c:v>Consider Voting</c:v>
                </c:pt>
                <c:pt idx="1">
                  <c:v>Vote</c:v>
                </c:pt>
              </c:strCache>
            </c:strRef>
          </c:cat>
          <c:val>
            <c:numRef>
              <c:f>Sheet1!$P$2:$P$3</c:f>
              <c:numCache>
                <c:formatCode>0%</c:formatCode>
                <c:ptCount val="2"/>
                <c:pt idx="1">
                  <c:v>0.01</c:v>
                </c:pt>
              </c:numCache>
            </c:numRef>
          </c:val>
          <c:extLst>
            <c:ext xmlns:c16="http://schemas.microsoft.com/office/drawing/2014/chart" uri="{C3380CC4-5D6E-409C-BE32-E72D297353CC}">
              <c16:uniqueId val="{00000016-8E3A-4485-AEB9-305B3BD1B973}"/>
            </c:ext>
          </c:extLst>
        </c:ser>
        <c:ser>
          <c:idx val="15"/>
          <c:order val="15"/>
          <c:tx>
            <c:strRef>
              <c:f>Sheet1!$Q$1</c:f>
              <c:strCache>
                <c:ptCount val="1"/>
                <c:pt idx="0">
                  <c:v>Ad on a website</c:v>
                </c:pt>
              </c:strCache>
            </c:strRef>
          </c:tx>
          <c:spPr>
            <a:solidFill>
              <a:srgbClr val="663300"/>
            </a:solidFill>
            <a:ln>
              <a:solidFill>
                <a:schemeClr val="tx1"/>
              </a:solidFill>
            </a:ln>
            <a:effectLst>
              <a:outerShdw blurRad="50800" dist="38100" dir="2700000" algn="tl" rotWithShape="0">
                <a:prstClr val="black">
                  <a:alpha val="40000"/>
                </a:prstClr>
              </a:outerShdw>
            </a:effectLst>
          </c:spPr>
          <c:invertIfNegative val="0"/>
          <c:cat>
            <c:strRef>
              <c:f>Sheet1!$A$2:$A$3</c:f>
              <c:strCache>
                <c:ptCount val="2"/>
                <c:pt idx="0">
                  <c:v>Consider Voting</c:v>
                </c:pt>
                <c:pt idx="1">
                  <c:v>Vote</c:v>
                </c:pt>
              </c:strCache>
            </c:strRef>
          </c:cat>
          <c:val>
            <c:numRef>
              <c:f>Sheet1!$Q$2:$Q$3</c:f>
              <c:numCache>
                <c:formatCode>0%</c:formatCode>
                <c:ptCount val="2"/>
                <c:pt idx="1">
                  <c:v>0.01</c:v>
                </c:pt>
              </c:numCache>
            </c:numRef>
          </c:val>
          <c:extLst>
            <c:ext xmlns:c16="http://schemas.microsoft.com/office/drawing/2014/chart" uri="{C3380CC4-5D6E-409C-BE32-E72D297353CC}">
              <c16:uniqueId val="{00000017-8E3A-4485-AEB9-305B3BD1B973}"/>
            </c:ext>
          </c:extLst>
        </c:ser>
        <c:ser>
          <c:idx val="16"/>
          <c:order val="16"/>
          <c:tx>
            <c:strRef>
              <c:f>Sheet1!$R$1</c:f>
              <c:strCache>
                <c:ptCount val="1"/>
                <c:pt idx="0">
                  <c:v>Other internet</c:v>
                </c:pt>
              </c:strCache>
            </c:strRef>
          </c:tx>
          <c:spPr>
            <a:solidFill>
              <a:srgbClr val="9F5FCF"/>
            </a:solidFill>
            <a:ln>
              <a:solidFill>
                <a:schemeClr val="tx1"/>
              </a:solidFill>
            </a:ln>
            <a:effectLst>
              <a:outerShdw blurRad="50800" dist="38100" dir="2700000" algn="tl" rotWithShape="0">
                <a:prstClr val="black">
                  <a:alpha val="40000"/>
                </a:prstClr>
              </a:outerShdw>
            </a:effectLst>
          </c:spPr>
          <c:invertIfNegative val="0"/>
          <c:cat>
            <c:strRef>
              <c:f>Sheet1!$A$2:$A$3</c:f>
              <c:strCache>
                <c:ptCount val="2"/>
                <c:pt idx="0">
                  <c:v>Consider Voting</c:v>
                </c:pt>
                <c:pt idx="1">
                  <c:v>Vote</c:v>
                </c:pt>
              </c:strCache>
            </c:strRef>
          </c:cat>
          <c:val>
            <c:numRef>
              <c:f>Sheet1!$R$2:$R$3</c:f>
              <c:numCache>
                <c:formatCode>0%</c:formatCode>
                <c:ptCount val="2"/>
                <c:pt idx="1">
                  <c:v>0.01</c:v>
                </c:pt>
              </c:numCache>
            </c:numRef>
          </c:val>
          <c:extLst>
            <c:ext xmlns:c16="http://schemas.microsoft.com/office/drawing/2014/chart" uri="{C3380CC4-5D6E-409C-BE32-E72D297353CC}">
              <c16:uniqueId val="{00000018-8E3A-4485-AEB9-305B3BD1B973}"/>
            </c:ext>
          </c:extLst>
        </c:ser>
        <c:ser>
          <c:idx val="17"/>
          <c:order val="17"/>
          <c:tx>
            <c:strRef>
              <c:f>Sheet1!$S$1</c:f>
              <c:strCache>
                <c:ptCount val="1"/>
                <c:pt idx="0">
                  <c:v>Search engine</c:v>
                </c:pt>
              </c:strCache>
            </c:strRef>
          </c:tx>
          <c:spPr>
            <a:solidFill>
              <a:srgbClr val="059005"/>
            </a:solidFill>
            <a:ln>
              <a:solidFill>
                <a:schemeClr val="tx1"/>
              </a:solidFill>
            </a:ln>
            <a:effectLst>
              <a:outerShdw blurRad="50800" dist="38100" dir="2700000" algn="tl" rotWithShape="0">
                <a:prstClr val="black">
                  <a:alpha val="40000"/>
                </a:prstClr>
              </a:outerShdw>
            </a:effectLst>
          </c:spPr>
          <c:invertIfNegative val="0"/>
          <c:cat>
            <c:strRef>
              <c:f>Sheet1!$A$2:$A$3</c:f>
              <c:strCache>
                <c:ptCount val="2"/>
                <c:pt idx="0">
                  <c:v>Consider Voting</c:v>
                </c:pt>
                <c:pt idx="1">
                  <c:v>Vote</c:v>
                </c:pt>
              </c:strCache>
            </c:strRef>
          </c:cat>
          <c:val>
            <c:numRef>
              <c:f>Sheet1!$S$2:$S$3</c:f>
              <c:numCache>
                <c:formatCode>0%</c:formatCode>
                <c:ptCount val="2"/>
                <c:pt idx="1">
                  <c:v>0.01</c:v>
                </c:pt>
              </c:numCache>
            </c:numRef>
          </c:val>
          <c:extLst>
            <c:ext xmlns:c16="http://schemas.microsoft.com/office/drawing/2014/chart" uri="{C3380CC4-5D6E-409C-BE32-E72D297353CC}">
              <c16:uniqueId val="{00000019-8E3A-4485-AEB9-305B3BD1B973}"/>
            </c:ext>
          </c:extLst>
        </c:ser>
        <c:ser>
          <c:idx val="18"/>
          <c:order val="18"/>
          <c:tx>
            <c:strRef>
              <c:f>Sheet1!$T$1</c:f>
              <c:strCache>
                <c:ptCount val="1"/>
                <c:pt idx="0">
                  <c:v>Internet display/banner</c:v>
                </c:pt>
              </c:strCache>
            </c:strRef>
          </c:tx>
          <c:spPr>
            <a:solidFill>
              <a:srgbClr val="FF7373"/>
            </a:solidFill>
            <a:ln>
              <a:solidFill>
                <a:schemeClr val="tx1"/>
              </a:solidFill>
            </a:ln>
            <a:effectLst>
              <a:outerShdw blurRad="50800" dist="38100" dir="2700000" algn="tl" rotWithShape="0">
                <a:prstClr val="black">
                  <a:alpha val="40000"/>
                </a:prstClr>
              </a:outerShdw>
            </a:effectLst>
          </c:spPr>
          <c:invertIfNegative val="0"/>
          <c:cat>
            <c:strRef>
              <c:f>Sheet1!$A$2:$A$3</c:f>
              <c:strCache>
                <c:ptCount val="2"/>
                <c:pt idx="0">
                  <c:v>Consider Voting</c:v>
                </c:pt>
                <c:pt idx="1">
                  <c:v>Vote</c:v>
                </c:pt>
              </c:strCache>
            </c:strRef>
          </c:cat>
          <c:val>
            <c:numRef>
              <c:f>Sheet1!$T$2:$T$3</c:f>
              <c:numCache>
                <c:formatCode>0%</c:formatCode>
                <c:ptCount val="2"/>
                <c:pt idx="1">
                  <c:v>0.01</c:v>
                </c:pt>
              </c:numCache>
            </c:numRef>
          </c:val>
          <c:extLst>
            <c:ext xmlns:c16="http://schemas.microsoft.com/office/drawing/2014/chart" uri="{C3380CC4-5D6E-409C-BE32-E72D297353CC}">
              <c16:uniqueId val="{0000001A-8E3A-4485-AEB9-305B3BD1B973}"/>
            </c:ext>
          </c:extLst>
        </c:ser>
        <c:ser>
          <c:idx val="19"/>
          <c:order val="19"/>
          <c:tx>
            <c:strRef>
              <c:f>Sheet1!$U$1</c:f>
              <c:strCache>
                <c:ptCount val="1"/>
                <c:pt idx="0">
                  <c:v>Radio web/app</c:v>
                </c:pt>
              </c:strCache>
            </c:strRef>
          </c:tx>
          <c:spPr>
            <a:solidFill>
              <a:srgbClr val="F3057C"/>
            </a:solidFill>
            <a:ln>
              <a:solidFill>
                <a:schemeClr val="tx1"/>
              </a:solidFill>
            </a:ln>
            <a:effectLst/>
          </c:spPr>
          <c:invertIfNegative val="0"/>
          <c:cat>
            <c:strRef>
              <c:f>Sheet1!$A$2:$A$3</c:f>
              <c:strCache>
                <c:ptCount val="2"/>
                <c:pt idx="0">
                  <c:v>Consider Voting</c:v>
                </c:pt>
                <c:pt idx="1">
                  <c:v>Vote</c:v>
                </c:pt>
              </c:strCache>
            </c:strRef>
          </c:cat>
          <c:val>
            <c:numRef>
              <c:f>Sheet1!$U$2:$U$3</c:f>
              <c:numCache>
                <c:formatCode>0%</c:formatCode>
                <c:ptCount val="2"/>
                <c:pt idx="1">
                  <c:v>0</c:v>
                </c:pt>
              </c:numCache>
            </c:numRef>
          </c:val>
          <c:extLst>
            <c:ext xmlns:c16="http://schemas.microsoft.com/office/drawing/2014/chart" uri="{C3380CC4-5D6E-409C-BE32-E72D297353CC}">
              <c16:uniqueId val="{0000001B-8E3A-4485-AEB9-305B3BD1B973}"/>
            </c:ext>
          </c:extLst>
        </c:ser>
        <c:ser>
          <c:idx val="20"/>
          <c:order val="20"/>
          <c:tx>
            <c:strRef>
              <c:f>Sheet1!$V$1</c:f>
              <c:strCache>
                <c:ptCount val="1"/>
                <c:pt idx="0">
                  <c:v>Movie theater</c:v>
                </c:pt>
              </c:strCache>
            </c:strRef>
          </c:tx>
          <c:spPr>
            <a:solidFill>
              <a:srgbClr val="9966FF"/>
            </a:solidFill>
            <a:ln>
              <a:solidFill>
                <a:schemeClr val="tx1"/>
              </a:solidFill>
            </a:ln>
            <a:effectLst/>
          </c:spPr>
          <c:invertIfNegative val="0"/>
          <c:cat>
            <c:strRef>
              <c:f>Sheet1!$A$2:$A$3</c:f>
              <c:strCache>
                <c:ptCount val="2"/>
                <c:pt idx="0">
                  <c:v>Consider Voting</c:v>
                </c:pt>
                <c:pt idx="1">
                  <c:v>Vote</c:v>
                </c:pt>
              </c:strCache>
            </c:strRef>
          </c:cat>
          <c:val>
            <c:numRef>
              <c:f>Sheet1!$V$2:$V$3</c:f>
              <c:numCache>
                <c:formatCode>0%</c:formatCode>
                <c:ptCount val="2"/>
                <c:pt idx="1">
                  <c:v>0</c:v>
                </c:pt>
              </c:numCache>
            </c:numRef>
          </c:val>
          <c:extLst>
            <c:ext xmlns:c16="http://schemas.microsoft.com/office/drawing/2014/chart" uri="{C3380CC4-5D6E-409C-BE32-E72D297353CC}">
              <c16:uniqueId val="{0000001C-8E3A-4485-AEB9-305B3BD1B973}"/>
            </c:ext>
          </c:extLst>
        </c:ser>
        <c:ser>
          <c:idx val="21"/>
          <c:order val="21"/>
          <c:tx>
            <c:strRef>
              <c:f>Sheet1!$W$1</c:f>
              <c:strCache>
                <c:ptCount val="1"/>
                <c:pt idx="0">
                  <c:v>Magazine (Print Only)</c:v>
                </c:pt>
              </c:strCache>
            </c:strRef>
          </c:tx>
          <c:spPr>
            <a:solidFill>
              <a:srgbClr val="FFFF00"/>
            </a:solidFill>
            <a:ln>
              <a:solidFill>
                <a:schemeClr val="tx1"/>
              </a:solidFill>
            </a:ln>
            <a:effectLst/>
          </c:spPr>
          <c:invertIfNegative val="0"/>
          <c:cat>
            <c:strRef>
              <c:f>Sheet1!$A$2:$A$3</c:f>
              <c:strCache>
                <c:ptCount val="2"/>
                <c:pt idx="0">
                  <c:v>Consider Voting</c:v>
                </c:pt>
                <c:pt idx="1">
                  <c:v>Vote</c:v>
                </c:pt>
              </c:strCache>
            </c:strRef>
          </c:cat>
          <c:val>
            <c:numRef>
              <c:f>Sheet1!$W$2:$W$3</c:f>
              <c:numCache>
                <c:formatCode>0%</c:formatCode>
                <c:ptCount val="2"/>
                <c:pt idx="1">
                  <c:v>0</c:v>
                </c:pt>
              </c:numCache>
            </c:numRef>
          </c:val>
          <c:extLst>
            <c:ext xmlns:c16="http://schemas.microsoft.com/office/drawing/2014/chart" uri="{C3380CC4-5D6E-409C-BE32-E72D297353CC}">
              <c16:uniqueId val="{0000001D-8E3A-4485-AEB9-305B3BD1B973}"/>
            </c:ext>
          </c:extLst>
        </c:ser>
        <c:ser>
          <c:idx val="22"/>
          <c:order val="22"/>
          <c:tx>
            <c:strRef>
              <c:f>Sheet1!$X$1</c:f>
              <c:strCache>
                <c:ptCount val="1"/>
                <c:pt idx="0">
                  <c:v>Internet radio</c:v>
                </c:pt>
              </c:strCache>
            </c:strRef>
          </c:tx>
          <c:spPr>
            <a:solidFill>
              <a:srgbClr val="B539B8"/>
            </a:solidFill>
            <a:ln>
              <a:solidFill>
                <a:schemeClr val="tx1"/>
              </a:solidFill>
            </a:ln>
            <a:effectLst/>
          </c:spPr>
          <c:invertIfNegative val="0"/>
          <c:cat>
            <c:strRef>
              <c:f>Sheet1!$A$2:$A$3</c:f>
              <c:strCache>
                <c:ptCount val="2"/>
                <c:pt idx="0">
                  <c:v>Consider Voting</c:v>
                </c:pt>
                <c:pt idx="1">
                  <c:v>Vote</c:v>
                </c:pt>
              </c:strCache>
            </c:strRef>
          </c:cat>
          <c:val>
            <c:numRef>
              <c:f>Sheet1!$X$2:$X$3</c:f>
              <c:numCache>
                <c:formatCode>0%</c:formatCode>
                <c:ptCount val="2"/>
                <c:pt idx="1">
                  <c:v>0</c:v>
                </c:pt>
              </c:numCache>
            </c:numRef>
          </c:val>
          <c:extLst>
            <c:ext xmlns:c16="http://schemas.microsoft.com/office/drawing/2014/chart" uri="{C3380CC4-5D6E-409C-BE32-E72D297353CC}">
              <c16:uniqueId val="{0000001E-8E3A-4485-AEB9-305B3BD1B973}"/>
            </c:ext>
          </c:extLst>
        </c:ser>
        <c:ser>
          <c:idx val="23"/>
          <c:order val="23"/>
          <c:tx>
            <c:strRef>
              <c:f>Sheet1!$Y$1</c:f>
              <c:strCache>
                <c:ptCount val="1"/>
                <c:pt idx="0">
                  <c:v>Online magazine</c:v>
                </c:pt>
              </c:strCache>
            </c:strRef>
          </c:tx>
          <c:spPr>
            <a:solidFill>
              <a:srgbClr val="B8B400"/>
            </a:solidFill>
            <a:ln>
              <a:solidFill>
                <a:schemeClr val="tx1"/>
              </a:solidFill>
            </a:ln>
            <a:effectLst/>
          </c:spPr>
          <c:invertIfNegative val="0"/>
          <c:cat>
            <c:strRef>
              <c:f>Sheet1!$A$2:$A$3</c:f>
              <c:strCache>
                <c:ptCount val="2"/>
                <c:pt idx="0">
                  <c:v>Consider Voting</c:v>
                </c:pt>
                <c:pt idx="1">
                  <c:v>Vote</c:v>
                </c:pt>
              </c:strCache>
            </c:strRef>
          </c:cat>
          <c:val>
            <c:numRef>
              <c:f>Sheet1!$Y$2:$Y$3</c:f>
              <c:numCache>
                <c:formatCode>0%</c:formatCode>
                <c:ptCount val="2"/>
                <c:pt idx="1">
                  <c:v>0</c:v>
                </c:pt>
              </c:numCache>
            </c:numRef>
          </c:val>
          <c:extLst>
            <c:ext xmlns:c16="http://schemas.microsoft.com/office/drawing/2014/chart" uri="{C3380CC4-5D6E-409C-BE32-E72D297353CC}">
              <c16:uniqueId val="{0000001F-8E3A-4485-AEB9-305B3BD1B973}"/>
            </c:ext>
          </c:extLst>
        </c:ser>
        <c:dLbls>
          <c:showLegendKey val="0"/>
          <c:showVal val="0"/>
          <c:showCatName val="0"/>
          <c:showSerName val="0"/>
          <c:showPercent val="0"/>
          <c:showBubbleSize val="0"/>
        </c:dLbls>
        <c:gapWidth val="41"/>
        <c:overlap val="100"/>
        <c:axId val="669785640"/>
        <c:axId val="669791520"/>
      </c:barChart>
      <c:catAx>
        <c:axId val="669785640"/>
        <c:scaling>
          <c:orientation val="minMax"/>
        </c:scaling>
        <c:delete val="1"/>
        <c:axPos val="b"/>
        <c:numFmt formatCode="General" sourceLinked="1"/>
        <c:majorTickMark val="none"/>
        <c:minorTickMark val="none"/>
        <c:tickLblPos val="nextTo"/>
        <c:crossAx val="669791520"/>
        <c:crosses val="autoZero"/>
        <c:auto val="1"/>
        <c:lblAlgn val="ctr"/>
        <c:lblOffset val="0"/>
        <c:noMultiLvlLbl val="0"/>
      </c:catAx>
      <c:valAx>
        <c:axId val="669791520"/>
        <c:scaling>
          <c:orientation val="minMax"/>
        </c:scaling>
        <c:delete val="1"/>
        <c:axPos val="l"/>
        <c:numFmt formatCode="0%" sourceLinked="1"/>
        <c:majorTickMark val="none"/>
        <c:minorTickMark val="none"/>
        <c:tickLblPos val="nextTo"/>
        <c:crossAx val="669785640"/>
        <c:crosses val="autoZero"/>
        <c:crossBetween val="between"/>
      </c:valAx>
      <c:spPr>
        <a:noFill/>
        <a:ln>
          <a:noFill/>
        </a:ln>
        <a:effectLst/>
      </c:spPr>
    </c:plotArea>
    <c:legend>
      <c:legendPos val="b"/>
      <c:layout>
        <c:manualLayout>
          <c:xMode val="edge"/>
          <c:yMode val="edge"/>
          <c:x val="2.7772384800424797E-2"/>
          <c:y val="0.7945444709085544"/>
          <c:w val="0.96633607617616724"/>
          <c:h val="0.2003433149677721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369068237089188"/>
          <c:y val="0.11658704858297175"/>
          <c:w val="0.34271619552806959"/>
          <c:h val="0.84454533576656665"/>
        </c:manualLayout>
      </c:layout>
      <c:pieChart>
        <c:varyColors val="1"/>
        <c:ser>
          <c:idx val="0"/>
          <c:order val="0"/>
          <c:tx>
            <c:strRef>
              <c:f>Sheet1!$B$1</c:f>
              <c:strCache>
                <c:ptCount val="1"/>
                <c:pt idx="0">
                  <c:v>All 6 Categories</c:v>
                </c:pt>
              </c:strCache>
            </c:strRef>
          </c:tx>
          <c:spPr>
            <a:solidFill>
              <a:schemeClr val="accent6">
                <a:lumMod val="60000"/>
                <a:lumOff val="40000"/>
              </a:schemeClr>
            </a:solidFill>
            <a:ln>
              <a:solidFill>
                <a:schemeClr val="tx1"/>
              </a:solidFill>
            </a:ln>
          </c:spPr>
          <c:dPt>
            <c:idx val="0"/>
            <c:bubble3D val="0"/>
            <c:spPr>
              <a:solidFill>
                <a:srgbClr val="008000"/>
              </a:solidFill>
              <a:ln w="19050">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8072-7A40-B249-5709A9C9A6FF}"/>
              </c:ext>
            </c:extLst>
          </c:dPt>
          <c:dPt>
            <c:idx val="1"/>
            <c:bubble3D val="0"/>
            <c:spPr>
              <a:solidFill>
                <a:srgbClr val="99CC00"/>
              </a:solidFill>
              <a:ln w="19050">
                <a:solidFill>
                  <a:schemeClr val="tx1"/>
                </a:solidFill>
              </a:ln>
              <a:effectLst/>
            </c:spPr>
            <c:extLst>
              <c:ext xmlns:c16="http://schemas.microsoft.com/office/drawing/2014/chart" uri="{C3380CC4-5D6E-409C-BE32-E72D297353CC}">
                <c16:uniqueId val="{00000003-8072-7A40-B249-5709A9C9A6FF}"/>
              </c:ext>
            </c:extLst>
          </c:dPt>
          <c:dLbls>
            <c:dLbl>
              <c:idx val="0"/>
              <c:layout>
                <c:manualLayout>
                  <c:x val="0.21718299106682992"/>
                  <c:y val="9.901360538408395E-2"/>
                </c:manualLayout>
              </c:layout>
              <c:tx>
                <c:rich>
                  <a:bodyPr rot="0" spcFirstLastPara="1" vertOverflow="ellipsis" vert="horz" wrap="square" lIns="38100" tIns="19050" rIns="38100" bIns="19050" anchor="ctr" anchorCtr="1">
                    <a:spAutoFit/>
                  </a:bodyPr>
                  <a:lstStyle/>
                  <a:p>
                    <a:pPr>
                      <a:defRPr sz="20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fld id="{6FCABB7D-C89A-4122-BFF3-2CCDE32638BE}" type="CATEGORYNAME">
                      <a:rPr lang="en-US">
                        <a:effectLst>
                          <a:outerShdw blurRad="38100" dist="38100" dir="2700000" algn="tl">
                            <a:srgbClr val="000000">
                              <a:alpha val="43137"/>
                            </a:srgbClr>
                          </a:outerShdw>
                        </a:effectLst>
                      </a:rPr>
                      <a:pPr>
                        <a:defRPr sz="2000">
                          <a:solidFill>
                            <a:schemeClr val="bg1"/>
                          </a:solidFill>
                          <a:effectLst>
                            <a:outerShdw blurRad="38100" dist="38100" dir="2700000" algn="tl">
                              <a:srgbClr val="000000">
                                <a:alpha val="43137"/>
                              </a:srgbClr>
                            </a:outerShdw>
                          </a:effectLst>
                        </a:defRPr>
                      </a:pPr>
                      <a:t>[CATEGORY NAME]</a:t>
                    </a:fld>
                    <a:endParaRPr lang="en-US" baseline="0" dirty="0">
                      <a:effectLst>
                        <a:outerShdw blurRad="38100" dist="38100" dir="2700000" algn="tl">
                          <a:srgbClr val="000000">
                            <a:alpha val="43137"/>
                          </a:srgbClr>
                        </a:outerShdw>
                      </a:effectLst>
                    </a:endParaRPr>
                  </a:p>
                  <a:p>
                    <a:pPr>
                      <a:defRPr sz="2000">
                        <a:solidFill>
                          <a:schemeClr val="bg1"/>
                        </a:solidFill>
                        <a:effectLst>
                          <a:outerShdw blurRad="38100" dist="38100" dir="2700000" algn="tl">
                            <a:srgbClr val="000000">
                              <a:alpha val="43137"/>
                            </a:srgbClr>
                          </a:outerShdw>
                        </a:effectLst>
                      </a:defRPr>
                    </a:pPr>
                    <a:fld id="{EA7D4FC5-D34C-4A1E-8E2D-FCDC2B99DE5C}" type="VALUE">
                      <a:rPr lang="en-US" b="1">
                        <a:effectLst>
                          <a:outerShdw blurRad="38100" dist="38100" dir="2700000" algn="tl">
                            <a:srgbClr val="000000">
                              <a:alpha val="43137"/>
                            </a:srgbClr>
                          </a:outerShdw>
                        </a:effectLst>
                      </a:rPr>
                      <a:pPr>
                        <a:defRPr sz="2000">
                          <a:solidFill>
                            <a:schemeClr val="bg1"/>
                          </a:solidFill>
                          <a:effectLst>
                            <a:outerShdw blurRad="38100" dist="38100" dir="2700000" algn="tl">
                              <a:srgbClr val="000000">
                                <a:alpha val="43137"/>
                              </a:srgbClr>
                            </a:outerShdw>
                          </a:effectLst>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0025172186706872"/>
                      <c:h val="0.14196242171189979"/>
                    </c:manualLayout>
                  </c15:layout>
                  <c15:dlblFieldTable/>
                  <c15:showDataLabelsRange val="0"/>
                </c:ext>
                <c:ext xmlns:c16="http://schemas.microsoft.com/office/drawing/2014/chart" uri="{C3380CC4-5D6E-409C-BE32-E72D297353CC}">
                  <c16:uniqueId val="{00000001-8072-7A40-B249-5709A9C9A6FF}"/>
                </c:ext>
              </c:extLst>
            </c:dLbl>
            <c:dLbl>
              <c:idx val="1"/>
              <c:layout>
                <c:manualLayout>
                  <c:x val="-0.12258290101866026"/>
                  <c:y val="-0.10899678652646824"/>
                </c:manualLayout>
              </c:layout>
              <c:tx>
                <c:rich>
                  <a:bodyPr rot="0" spcFirstLastPara="1" vertOverflow="ellipsis" vert="horz" wrap="square" lIns="38100" tIns="19050" rIns="38100" bIns="19050" anchor="ctr" anchorCtr="1">
                    <a:spAutoFit/>
                  </a:bodyPr>
                  <a:lstStyle/>
                  <a:p>
                    <a:pPr>
                      <a:defRPr sz="20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fld id="{7BED724B-A85C-44CE-BFB6-1F00A40E46CC}" type="CATEGORYNAME">
                      <a:rPr lang="en-US">
                        <a:solidFill>
                          <a:schemeClr val="bg1"/>
                        </a:solidFill>
                        <a:effectLst>
                          <a:outerShdw blurRad="38100" dist="38100" dir="2700000" algn="tl">
                            <a:srgbClr val="000000">
                              <a:alpha val="43137"/>
                            </a:srgbClr>
                          </a:outerShdw>
                        </a:effectLst>
                      </a:rPr>
                      <a:pPr>
                        <a:defRPr sz="2000">
                          <a:solidFill>
                            <a:schemeClr val="bg1"/>
                          </a:solidFill>
                          <a:effectLst>
                            <a:outerShdw blurRad="38100" dist="38100" dir="2700000" algn="tl">
                              <a:srgbClr val="000000">
                                <a:alpha val="43137"/>
                              </a:srgbClr>
                            </a:outerShdw>
                          </a:effectLst>
                        </a:defRPr>
                      </a:pPr>
                      <a:t>[CATEGORY NAME]</a:t>
                    </a:fld>
                    <a:endParaRPr lang="en-US" baseline="0" dirty="0">
                      <a:solidFill>
                        <a:schemeClr val="bg1"/>
                      </a:solidFill>
                      <a:effectLst>
                        <a:outerShdw blurRad="38100" dist="38100" dir="2700000" algn="tl">
                          <a:srgbClr val="000000">
                            <a:alpha val="43137"/>
                          </a:srgbClr>
                        </a:outerShdw>
                      </a:effectLst>
                    </a:endParaRPr>
                  </a:p>
                  <a:p>
                    <a:pPr>
                      <a:defRPr sz="2000">
                        <a:solidFill>
                          <a:schemeClr val="bg1"/>
                        </a:solidFill>
                        <a:effectLst>
                          <a:outerShdw blurRad="38100" dist="38100" dir="2700000" algn="tl">
                            <a:srgbClr val="000000">
                              <a:alpha val="43137"/>
                            </a:srgbClr>
                          </a:outerShdw>
                        </a:effectLst>
                      </a:defRPr>
                    </a:pPr>
                    <a:fld id="{7CE3CEAC-4F1E-4553-B2A7-0B952D768FA9}" type="VALUE">
                      <a:rPr lang="en-US" b="1">
                        <a:solidFill>
                          <a:schemeClr val="bg1"/>
                        </a:solidFill>
                        <a:effectLst>
                          <a:outerShdw blurRad="38100" dist="38100" dir="2700000" algn="tl">
                            <a:srgbClr val="000000">
                              <a:alpha val="43137"/>
                            </a:srgbClr>
                          </a:outerShdw>
                        </a:effectLst>
                      </a:rPr>
                      <a:pPr>
                        <a:defRPr sz="2000">
                          <a:solidFill>
                            <a:schemeClr val="bg1"/>
                          </a:solidFill>
                          <a:effectLst>
                            <a:outerShdw blurRad="38100" dist="38100" dir="2700000" algn="tl">
                              <a:srgbClr val="000000">
                                <a:alpha val="43137"/>
                              </a:srgbClr>
                            </a:outerShdw>
                          </a:effectLst>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3-8072-7A40-B249-5709A9C9A6FF}"/>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Broadcast TV</c:v>
                </c:pt>
                <c:pt idx="1">
                  <c:v>Cable TV</c:v>
                </c:pt>
              </c:strCache>
            </c:strRef>
          </c:cat>
          <c:val>
            <c:numRef>
              <c:f>Sheet1!$B$2:$B$3</c:f>
              <c:numCache>
                <c:formatCode>0.00%</c:formatCode>
                <c:ptCount val="2"/>
                <c:pt idx="0">
                  <c:v>0.69</c:v>
                </c:pt>
                <c:pt idx="1">
                  <c:v>0.31</c:v>
                </c:pt>
              </c:numCache>
            </c:numRef>
          </c:val>
          <c:extLst>
            <c:ext xmlns:c16="http://schemas.microsoft.com/office/drawing/2014/chart" uri="{C3380CC4-5D6E-409C-BE32-E72D297353CC}">
              <c16:uniqueId val="{00000004-8072-7A40-B249-5709A9C9A6FF}"/>
            </c:ext>
          </c:extLst>
        </c:ser>
        <c:dLbls>
          <c:showLegendKey val="0"/>
          <c:showVal val="0"/>
          <c:showCatName val="0"/>
          <c:showSerName val="0"/>
          <c:showPercent val="0"/>
          <c:showBubbleSize val="0"/>
          <c:showLeaderLines val="1"/>
        </c:dLbls>
        <c:firstSliceAng val="168"/>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E3B90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292B-47D7-96F8-8DF1E535C880}"/>
              </c:ext>
            </c:extLst>
          </c:dPt>
          <c:dPt>
            <c:idx val="1"/>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292B-47D7-96F8-8DF1E535C880}"/>
              </c:ext>
            </c:extLst>
          </c:dPt>
          <c:dPt>
            <c:idx val="2"/>
            <c:invertIfNegative val="0"/>
            <c:bubble3D val="0"/>
            <c:spPr>
              <a:solidFill>
                <a:srgbClr val="92D05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292B-47D7-96F8-8DF1E535C880}"/>
              </c:ext>
            </c:extLst>
          </c:dPt>
          <c:dPt>
            <c:idx val="3"/>
            <c:invertIfNegative val="0"/>
            <c:bubble3D val="0"/>
            <c:spPr>
              <a:solidFill>
                <a:srgbClr val="007A54"/>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292B-47D7-96F8-8DF1E535C880}"/>
              </c:ext>
            </c:extLst>
          </c:dPt>
          <c:dPt>
            <c:idx val="4"/>
            <c:invertIfNegative val="0"/>
            <c:bubble3D val="0"/>
            <c:spPr>
              <a:solidFill>
                <a:srgbClr val="54823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292B-47D7-96F8-8DF1E535C880}"/>
              </c:ext>
            </c:extLst>
          </c:dPt>
          <c:dPt>
            <c:idx val="5"/>
            <c:invertIfNegative val="0"/>
            <c:bubble3D val="0"/>
            <c:spPr>
              <a:solidFill>
                <a:srgbClr val="84F058"/>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292B-47D7-96F8-8DF1E535C880}"/>
              </c:ext>
            </c:extLst>
          </c:dPt>
          <c:dPt>
            <c:idx val="6"/>
            <c:invertIfNegative val="0"/>
            <c:bubble3D val="0"/>
            <c:spPr>
              <a:solidFill>
                <a:srgbClr val="FFE699"/>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292B-47D7-96F8-8DF1E535C880}"/>
              </c:ext>
            </c:extLst>
          </c:dPt>
          <c:dPt>
            <c:idx val="7"/>
            <c:invertIfNegative val="0"/>
            <c:bubble3D val="0"/>
            <c:spPr>
              <a:solidFill>
                <a:srgbClr val="F7A5F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F-292B-47D7-96F8-8DF1E535C880}"/>
              </c:ext>
            </c:extLst>
          </c:dPt>
          <c:dPt>
            <c:idx val="8"/>
            <c:invertIfNegative val="0"/>
            <c:bubble3D val="0"/>
            <c:spPr>
              <a:solidFill>
                <a:srgbClr val="A46F0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1-292B-47D7-96F8-8DF1E535C880}"/>
              </c:ext>
            </c:extLst>
          </c:dPt>
          <c:dPt>
            <c:idx val="9"/>
            <c:invertIfNegative val="0"/>
            <c:bubble3D val="0"/>
            <c:spPr>
              <a:solidFill>
                <a:schemeClr val="accent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3-DCE5-402C-B8BE-82486E945690}"/>
              </c:ext>
            </c:extLst>
          </c:dPt>
          <c:dPt>
            <c:idx val="10"/>
            <c:invertIfNegative val="0"/>
            <c:bubble3D val="0"/>
            <c:spPr>
              <a:solidFill>
                <a:srgbClr val="0505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5-DCE5-402C-B8BE-82486E945690}"/>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1"/>
                <c:pt idx="0">
                  <c:v>Out of Home</c:v>
                </c:pt>
                <c:pt idx="1">
                  <c:v>Nat'l Newspapers</c:v>
                </c:pt>
                <c:pt idx="2">
                  <c:v>Volunteers</c:v>
                </c:pt>
                <c:pt idx="3">
                  <c:v>Phone Calls</c:v>
                </c:pt>
                <c:pt idx="4">
                  <c:v>Local Newspapers</c:v>
                </c:pt>
                <c:pt idx="5">
                  <c:v>Email</c:v>
                </c:pt>
                <c:pt idx="6">
                  <c:v>Text Messages</c:v>
                </c:pt>
                <c:pt idx="7">
                  <c:v>Radio</c:v>
                </c:pt>
                <c:pt idx="8">
                  <c:v>Ad in Mail</c:v>
                </c:pt>
                <c:pt idx="9">
                  <c:v>Social Media</c:v>
                </c:pt>
                <c:pt idx="10">
                  <c:v>Television</c:v>
                </c:pt>
              </c:strCache>
            </c:strRef>
          </c:cat>
          <c:val>
            <c:numRef>
              <c:f>Sheet1!$B$2:$B$14</c:f>
              <c:numCache>
                <c:formatCode>0%</c:formatCode>
                <c:ptCount val="11"/>
                <c:pt idx="0">
                  <c:v>0.09</c:v>
                </c:pt>
                <c:pt idx="1">
                  <c:v>0.11</c:v>
                </c:pt>
                <c:pt idx="2">
                  <c:v>0.11</c:v>
                </c:pt>
                <c:pt idx="3">
                  <c:v>0.11</c:v>
                </c:pt>
                <c:pt idx="4">
                  <c:v>0.13</c:v>
                </c:pt>
                <c:pt idx="5">
                  <c:v>0.17</c:v>
                </c:pt>
                <c:pt idx="6">
                  <c:v>0.18</c:v>
                </c:pt>
                <c:pt idx="7">
                  <c:v>0.18</c:v>
                </c:pt>
                <c:pt idx="8">
                  <c:v>0.18</c:v>
                </c:pt>
                <c:pt idx="9">
                  <c:v>0.32</c:v>
                </c:pt>
                <c:pt idx="10">
                  <c:v>0.65</c:v>
                </c:pt>
              </c:numCache>
            </c:numRef>
          </c:val>
          <c:extLst>
            <c:ext xmlns:c16="http://schemas.microsoft.com/office/drawing/2014/chart" uri="{C3380CC4-5D6E-409C-BE32-E72D297353CC}">
              <c16:uniqueId val="{00000014-292B-47D7-96F8-8DF1E535C880}"/>
            </c:ext>
          </c:extLst>
        </c:ser>
        <c:dLbls>
          <c:showLegendKey val="0"/>
          <c:showVal val="0"/>
          <c:showCatName val="0"/>
          <c:showSerName val="0"/>
          <c:showPercent val="0"/>
          <c:showBubbleSize val="0"/>
        </c:dLbls>
        <c:gapWidth val="62"/>
        <c:axId val="669795048"/>
        <c:axId val="669795832"/>
      </c:barChart>
      <c:catAx>
        <c:axId val="6697950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669795832"/>
        <c:crosses val="autoZero"/>
        <c:auto val="1"/>
        <c:lblAlgn val="ctr"/>
        <c:lblOffset val="100"/>
        <c:noMultiLvlLbl val="0"/>
      </c:catAx>
      <c:valAx>
        <c:axId val="669795832"/>
        <c:scaling>
          <c:orientation val="minMax"/>
        </c:scaling>
        <c:delete val="1"/>
        <c:axPos val="b"/>
        <c:numFmt formatCode="0%" sourceLinked="1"/>
        <c:majorTickMark val="none"/>
        <c:minorTickMark val="none"/>
        <c:tickLblPos val="nextTo"/>
        <c:crossAx val="66979504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solidFill>
                  <a:schemeClr val="tx1"/>
                </a:solidFill>
              </a:rPr>
              <a:t>“Yes”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Total</c:v>
                </c:pt>
              </c:strCache>
            </c:strRef>
          </c:tx>
          <c:spPr>
            <a:solidFill>
              <a:schemeClr val="tx1"/>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0%</c:formatCode>
                <c:ptCount val="1"/>
                <c:pt idx="0">
                  <c:v>0.75</c:v>
                </c:pt>
              </c:numCache>
            </c:numRef>
          </c:val>
          <c:extLst>
            <c:ext xmlns:c16="http://schemas.microsoft.com/office/drawing/2014/chart" uri="{C3380CC4-5D6E-409C-BE32-E72D297353CC}">
              <c16:uniqueId val="{00000000-70B9-4AC1-9A7C-67CDEE66E942}"/>
            </c:ext>
          </c:extLst>
        </c:ser>
        <c:ser>
          <c:idx val="1"/>
          <c:order val="1"/>
          <c:tx>
            <c:strRef>
              <c:f>Sheet1!$C$1</c:f>
              <c:strCache>
                <c:ptCount val="1"/>
                <c:pt idx="0">
                  <c:v>Republican</c:v>
                </c:pt>
              </c:strCache>
            </c:strRef>
          </c:tx>
          <c:spPr>
            <a:solidFill>
              <a:srgbClr val="FF0000"/>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extLst>
              <c:ext xmlns:c16="http://schemas.microsoft.com/office/drawing/2014/chart" uri="{C3380CC4-5D6E-409C-BE32-E72D297353CC}">
                <c16:uniqueId val="{00000001-1C6A-4610-93EE-F43794AC4002}"/>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C6A-4610-93EE-F43794AC4002}"/>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0%</c:formatCode>
                <c:ptCount val="1"/>
                <c:pt idx="0">
                  <c:v>0.74</c:v>
                </c:pt>
              </c:numCache>
            </c:numRef>
          </c:val>
          <c:extLst>
            <c:ext xmlns:c16="http://schemas.microsoft.com/office/drawing/2014/chart" uri="{C3380CC4-5D6E-409C-BE32-E72D297353CC}">
              <c16:uniqueId val="{00000001-70B9-4AC1-9A7C-67CDEE66E942}"/>
            </c:ext>
          </c:extLst>
        </c:ser>
        <c:ser>
          <c:idx val="2"/>
          <c:order val="2"/>
          <c:tx>
            <c:strRef>
              <c:f>Sheet1!$D$1</c:f>
              <c:strCache>
                <c:ptCount val="1"/>
                <c:pt idx="0">
                  <c:v>Democrat</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Sheet1!$D$2</c:f>
              <c:numCache>
                <c:formatCode>0%</c:formatCode>
                <c:ptCount val="1"/>
                <c:pt idx="0">
                  <c:v>0.8</c:v>
                </c:pt>
              </c:numCache>
            </c:numRef>
          </c:val>
          <c:extLst>
            <c:ext xmlns:c16="http://schemas.microsoft.com/office/drawing/2014/chart" uri="{C3380CC4-5D6E-409C-BE32-E72D297353CC}">
              <c16:uniqueId val="{00000002-70B9-4AC1-9A7C-67CDEE66E942}"/>
            </c:ext>
          </c:extLst>
        </c:ser>
        <c:ser>
          <c:idx val="3"/>
          <c:order val="3"/>
          <c:tx>
            <c:strRef>
              <c:f>Sheet1!$E$1</c:f>
              <c:strCache>
                <c:ptCount val="1"/>
                <c:pt idx="0">
                  <c:v>Independent</c:v>
                </c:pt>
              </c:strCache>
            </c:strRef>
          </c:tx>
          <c:spPr>
            <a:solidFill>
              <a:srgbClr val="7030A0"/>
            </a:solidFill>
            <a:ln>
              <a:solidFill>
                <a:schemeClr val="tx1"/>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7030A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Sheet1!$E$2</c:f>
              <c:numCache>
                <c:formatCode>0%</c:formatCode>
                <c:ptCount val="1"/>
                <c:pt idx="0">
                  <c:v>0.71</c:v>
                </c:pt>
              </c:numCache>
            </c:numRef>
          </c:val>
          <c:extLst>
            <c:ext xmlns:c16="http://schemas.microsoft.com/office/drawing/2014/chart" uri="{C3380CC4-5D6E-409C-BE32-E72D297353CC}">
              <c16:uniqueId val="{00000003-475A-4ECF-A23B-B3F4F2FCEF6E}"/>
            </c:ext>
          </c:extLst>
        </c:ser>
        <c:dLbls>
          <c:showLegendKey val="0"/>
          <c:showVal val="0"/>
          <c:showCatName val="0"/>
          <c:showSerName val="0"/>
          <c:showPercent val="0"/>
          <c:showBubbleSize val="0"/>
        </c:dLbls>
        <c:gapWidth val="219"/>
        <c:overlap val="-27"/>
        <c:axId val="729665096"/>
        <c:axId val="729663528"/>
      </c:barChart>
      <c:catAx>
        <c:axId val="729665096"/>
        <c:scaling>
          <c:orientation val="minMax"/>
        </c:scaling>
        <c:delete val="1"/>
        <c:axPos val="b"/>
        <c:numFmt formatCode="General" sourceLinked="1"/>
        <c:majorTickMark val="out"/>
        <c:minorTickMark val="none"/>
        <c:tickLblPos val="nextTo"/>
        <c:crossAx val="729663528"/>
        <c:crosses val="autoZero"/>
        <c:auto val="1"/>
        <c:lblAlgn val="ctr"/>
        <c:lblOffset val="100"/>
        <c:noMultiLvlLbl val="0"/>
      </c:catAx>
      <c:valAx>
        <c:axId val="729663528"/>
        <c:scaling>
          <c:orientation val="minMax"/>
          <c:min val="0"/>
        </c:scaling>
        <c:delete val="1"/>
        <c:axPos val="l"/>
        <c:numFmt formatCode="0%" sourceLinked="1"/>
        <c:majorTickMark val="out"/>
        <c:minorTickMark val="none"/>
        <c:tickLblPos val="nextTo"/>
        <c:crossAx val="72966509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3636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8ED5-4342-BEBA-5F655CC7C1E7}"/>
              </c:ext>
            </c:extLst>
          </c:dPt>
          <c:dPt>
            <c:idx val="1"/>
            <c:invertIfNegative val="0"/>
            <c:bubble3D val="0"/>
            <c:spPr>
              <a:solidFill>
                <a:srgbClr val="888888"/>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8ED5-4342-BEBA-5F655CC7C1E7}"/>
              </c:ext>
            </c:extLst>
          </c:dPt>
          <c:dPt>
            <c:idx val="2"/>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8ED5-4342-BEBA-5F655CC7C1E7}"/>
              </c:ext>
            </c:extLst>
          </c:dPt>
          <c:dPt>
            <c:idx val="3"/>
            <c:invertIfNegative val="0"/>
            <c:bubble3D val="0"/>
            <c:spPr>
              <a:solidFill>
                <a:srgbClr val="9F5FC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8ED5-4342-BEBA-5F655CC7C1E7}"/>
              </c:ext>
            </c:extLst>
          </c:dPt>
          <c:dPt>
            <c:idx val="4"/>
            <c:invertIfNegative val="0"/>
            <c:bubble3D val="0"/>
            <c:spPr>
              <a:solidFill>
                <a:srgbClr val="5AC69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8ED5-4342-BEBA-5F655CC7C1E7}"/>
              </c:ext>
            </c:extLst>
          </c:dPt>
          <c:dPt>
            <c:idx val="5"/>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8ED5-4342-BEBA-5F655CC7C1E7}"/>
              </c:ext>
            </c:extLst>
          </c:dPt>
          <c:dPt>
            <c:idx val="6"/>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8ED5-4342-BEBA-5F655CC7C1E7}"/>
              </c:ext>
            </c:extLst>
          </c:dPt>
          <c:dPt>
            <c:idx val="7"/>
            <c:invertIfNegative val="0"/>
            <c:bubble3D val="0"/>
            <c:spPr>
              <a:solidFill>
                <a:srgbClr val="54823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F-8ED5-4342-BEBA-5F655CC7C1E7}"/>
              </c:ext>
            </c:extLst>
          </c:dPt>
          <c:dPt>
            <c:idx val="8"/>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1-8ED5-4342-BEBA-5F655CC7C1E7}"/>
              </c:ext>
            </c:extLst>
          </c:dPt>
          <c:dPt>
            <c:idx val="9"/>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13-8ED5-4342-BEBA-5F655CC7C1E7}"/>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0"/>
                <c:pt idx="0">
                  <c:v>Broadcast TV News</c:v>
                </c:pt>
                <c:pt idx="1">
                  <c:v>Cable 
News</c:v>
                </c:pt>
                <c:pt idx="2">
                  <c:v>Social 
Media</c:v>
                </c:pt>
                <c:pt idx="3">
                  <c:v>All Other Internet 
News</c:v>
                </c:pt>
                <c:pt idx="4">
                  <c:v>Public Television News</c:v>
                </c:pt>
                <c:pt idx="5">
                  <c:v>Radio 
News</c:v>
                </c:pt>
                <c:pt idx="6">
                  <c:v>Broadcast TV News Web/Apps</c:v>
                </c:pt>
                <c:pt idx="7">
                  <c:v>Local Newspapers</c:v>
                </c:pt>
                <c:pt idx="8">
                  <c:v>National Newspapers</c:v>
                </c:pt>
                <c:pt idx="9">
                  <c:v>Nat'l / Local Newspaper Web/Apps</c:v>
                </c:pt>
              </c:strCache>
            </c:strRef>
          </c:cat>
          <c:val>
            <c:numRef>
              <c:f>Sheet1!$B$2:$B$13</c:f>
              <c:numCache>
                <c:formatCode>0%</c:formatCode>
                <c:ptCount val="10"/>
                <c:pt idx="0">
                  <c:v>0.31</c:v>
                </c:pt>
                <c:pt idx="1">
                  <c:v>0.24</c:v>
                </c:pt>
                <c:pt idx="2">
                  <c:v>0.1</c:v>
                </c:pt>
                <c:pt idx="3">
                  <c:v>0.05</c:v>
                </c:pt>
                <c:pt idx="4">
                  <c:v>0.05</c:v>
                </c:pt>
                <c:pt idx="5">
                  <c:v>0.04</c:v>
                </c:pt>
                <c:pt idx="6">
                  <c:v>0.03</c:v>
                </c:pt>
                <c:pt idx="7">
                  <c:v>0.03</c:v>
                </c:pt>
                <c:pt idx="8">
                  <c:v>0.03</c:v>
                </c:pt>
                <c:pt idx="9">
                  <c:v>0.03</c:v>
                </c:pt>
              </c:numCache>
            </c:numRef>
          </c:val>
          <c:extLst>
            <c:ext xmlns:c16="http://schemas.microsoft.com/office/drawing/2014/chart" uri="{C3380CC4-5D6E-409C-BE32-E72D297353CC}">
              <c16:uniqueId val="{00000014-8ED5-4342-BEBA-5F655CC7C1E7}"/>
            </c:ext>
          </c:extLst>
        </c:ser>
        <c:dLbls>
          <c:showLegendKey val="0"/>
          <c:showVal val="0"/>
          <c:showCatName val="0"/>
          <c:showSerName val="0"/>
          <c:showPercent val="0"/>
          <c:showBubbleSize val="0"/>
        </c:dLbls>
        <c:gapWidth val="66"/>
        <c:overlap val="-27"/>
        <c:axId val="669795440"/>
        <c:axId val="669793480"/>
      </c:barChart>
      <c:catAx>
        <c:axId val="669795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669793480"/>
        <c:crosses val="autoZero"/>
        <c:auto val="1"/>
        <c:lblAlgn val="ctr"/>
        <c:lblOffset val="0"/>
        <c:noMultiLvlLbl val="0"/>
      </c:catAx>
      <c:valAx>
        <c:axId val="669793480"/>
        <c:scaling>
          <c:orientation val="minMax"/>
        </c:scaling>
        <c:delete val="1"/>
        <c:axPos val="l"/>
        <c:numFmt formatCode="0%" sourceLinked="1"/>
        <c:majorTickMark val="none"/>
        <c:minorTickMark val="none"/>
        <c:tickLblPos val="nextTo"/>
        <c:crossAx val="669795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9190" cy="356580"/>
          </a:xfrm>
          <a:prstGeom prst="rect">
            <a:avLst/>
          </a:prstGeom>
        </p:spPr>
        <p:txBody>
          <a:bodyPr vert="horz" lIns="92464" tIns="46232" rIns="92464" bIns="46232" rtlCol="0"/>
          <a:lstStyle>
            <a:lvl1pPr algn="l">
              <a:defRPr sz="1200"/>
            </a:lvl1pPr>
          </a:lstStyle>
          <a:p>
            <a:endParaRPr lang="en-US" dirty="0"/>
          </a:p>
        </p:txBody>
      </p:sp>
      <p:sp>
        <p:nvSpPr>
          <p:cNvPr id="3" name="Date Placeholder 2"/>
          <p:cNvSpPr>
            <a:spLocks noGrp="1"/>
          </p:cNvSpPr>
          <p:nvPr>
            <p:ph type="dt" sz="quarter" idx="1"/>
          </p:nvPr>
        </p:nvSpPr>
        <p:spPr>
          <a:xfrm>
            <a:off x="5317160" y="0"/>
            <a:ext cx="4069190" cy="356580"/>
          </a:xfrm>
          <a:prstGeom prst="rect">
            <a:avLst/>
          </a:prstGeom>
        </p:spPr>
        <p:txBody>
          <a:bodyPr vert="horz" lIns="92464" tIns="46232" rIns="92464" bIns="46232" rtlCol="0"/>
          <a:lstStyle>
            <a:lvl1pPr algn="r">
              <a:defRPr sz="1200"/>
            </a:lvl1pPr>
          </a:lstStyle>
          <a:p>
            <a:fld id="{D5383F17-7D89-4BF5-A68F-9E09FC4D3C46}" type="datetimeFigureOut">
              <a:rPr lang="en-US" smtClean="0"/>
              <a:t>12/4/2020</a:t>
            </a:fld>
            <a:endParaRPr lang="en-US" dirty="0"/>
          </a:p>
        </p:txBody>
      </p:sp>
      <p:sp>
        <p:nvSpPr>
          <p:cNvPr id="4" name="Footer Placeholder 3"/>
          <p:cNvSpPr>
            <a:spLocks noGrp="1"/>
          </p:cNvSpPr>
          <p:nvPr>
            <p:ph type="ftr" sz="quarter" idx="2"/>
          </p:nvPr>
        </p:nvSpPr>
        <p:spPr>
          <a:xfrm>
            <a:off x="1" y="6745897"/>
            <a:ext cx="4069190" cy="356580"/>
          </a:xfrm>
          <a:prstGeom prst="rect">
            <a:avLst/>
          </a:prstGeom>
        </p:spPr>
        <p:txBody>
          <a:bodyPr vert="horz" lIns="92464" tIns="46232" rIns="92464" bIns="46232" rtlCol="0" anchor="b"/>
          <a:lstStyle>
            <a:lvl1pPr algn="l">
              <a:defRPr sz="1200"/>
            </a:lvl1pPr>
          </a:lstStyle>
          <a:p>
            <a:endParaRPr lang="en-US" dirty="0"/>
          </a:p>
        </p:txBody>
      </p:sp>
      <p:sp>
        <p:nvSpPr>
          <p:cNvPr id="5" name="Slide Number Placeholder 4"/>
          <p:cNvSpPr>
            <a:spLocks noGrp="1"/>
          </p:cNvSpPr>
          <p:nvPr>
            <p:ph type="sldNum" sz="quarter" idx="3"/>
          </p:nvPr>
        </p:nvSpPr>
        <p:spPr>
          <a:xfrm>
            <a:off x="5317160" y="6745897"/>
            <a:ext cx="4069190" cy="356580"/>
          </a:xfrm>
          <a:prstGeom prst="rect">
            <a:avLst/>
          </a:prstGeom>
        </p:spPr>
        <p:txBody>
          <a:bodyPr vert="horz" lIns="92464" tIns="46232" rIns="92464" bIns="46232" rtlCol="0" anchor="b"/>
          <a:lstStyle>
            <a:lvl1pPr algn="r">
              <a:defRPr sz="1200"/>
            </a:lvl1pPr>
          </a:lstStyle>
          <a:p>
            <a:fld id="{FB8D0739-FA2F-4F32-B028-424CE00DC1A7}" type="slidenum">
              <a:rPr lang="en-US" smtClean="0"/>
              <a:t>‹#›</a:t>
            </a:fld>
            <a:endParaRPr lang="en-US" dirty="0"/>
          </a:p>
        </p:txBody>
      </p:sp>
    </p:spTree>
    <p:extLst>
      <p:ext uri="{BB962C8B-B14F-4D97-AF65-F5344CB8AC3E}">
        <p14:creationId xmlns:p14="http://schemas.microsoft.com/office/powerpoint/2010/main" val="4260491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339" cy="356357"/>
          </a:xfrm>
          <a:prstGeom prst="rect">
            <a:avLst/>
          </a:prstGeom>
        </p:spPr>
        <p:txBody>
          <a:bodyPr vert="horz" lIns="94221" tIns="47111" rIns="94221" bIns="47111" rtlCol="0"/>
          <a:lstStyle>
            <a:lvl1pPr algn="l">
              <a:defRPr sz="1200"/>
            </a:lvl1pPr>
          </a:lstStyle>
          <a:p>
            <a:endParaRPr lang="en-US" dirty="0"/>
          </a:p>
        </p:txBody>
      </p:sp>
      <p:sp>
        <p:nvSpPr>
          <p:cNvPr id="3" name="Date Placeholder 2"/>
          <p:cNvSpPr>
            <a:spLocks noGrp="1"/>
          </p:cNvSpPr>
          <p:nvPr>
            <p:ph type="dt" idx="1"/>
          </p:nvPr>
        </p:nvSpPr>
        <p:spPr>
          <a:xfrm>
            <a:off x="5317964" y="0"/>
            <a:ext cx="4068339" cy="356357"/>
          </a:xfrm>
          <a:prstGeom prst="rect">
            <a:avLst/>
          </a:prstGeom>
        </p:spPr>
        <p:txBody>
          <a:bodyPr vert="horz" lIns="94221" tIns="47111" rIns="94221" bIns="47111" rtlCol="0"/>
          <a:lstStyle>
            <a:lvl1pPr algn="r">
              <a:defRPr sz="1200"/>
            </a:lvl1pPr>
          </a:lstStyle>
          <a:p>
            <a:fld id="{F6F05FFA-EE28-429C-BCEB-74ED7364C62D}" type="datetimeFigureOut">
              <a:rPr lang="en-US" smtClean="0"/>
              <a:t>12/4/2020</a:t>
            </a:fld>
            <a:endParaRPr lang="en-US" dirty="0"/>
          </a:p>
        </p:txBody>
      </p:sp>
      <p:sp>
        <p:nvSpPr>
          <p:cNvPr id="4" name="Slide Image Placeholder 3"/>
          <p:cNvSpPr>
            <a:spLocks noGrp="1" noRot="1" noChangeAspect="1"/>
          </p:cNvSpPr>
          <p:nvPr>
            <p:ph type="sldImg" idx="2"/>
          </p:nvPr>
        </p:nvSpPr>
        <p:spPr>
          <a:xfrm>
            <a:off x="2563813" y="887413"/>
            <a:ext cx="4260850" cy="2397125"/>
          </a:xfrm>
          <a:prstGeom prst="rect">
            <a:avLst/>
          </a:prstGeom>
          <a:noFill/>
          <a:ln w="12700">
            <a:solidFill>
              <a:prstClr val="black"/>
            </a:solidFill>
          </a:ln>
        </p:spPr>
        <p:txBody>
          <a:bodyPr vert="horz" lIns="94221" tIns="47111" rIns="94221" bIns="47111" rtlCol="0" anchor="ctr"/>
          <a:lstStyle/>
          <a:p>
            <a:endParaRPr lang="en-US" dirty="0"/>
          </a:p>
        </p:txBody>
      </p:sp>
      <p:sp>
        <p:nvSpPr>
          <p:cNvPr id="5" name="Notes Placeholder 4"/>
          <p:cNvSpPr>
            <a:spLocks noGrp="1"/>
          </p:cNvSpPr>
          <p:nvPr>
            <p:ph type="body" sz="quarter" idx="3"/>
          </p:nvPr>
        </p:nvSpPr>
        <p:spPr>
          <a:xfrm>
            <a:off x="938848" y="3418066"/>
            <a:ext cx="7510780" cy="2796600"/>
          </a:xfrm>
          <a:prstGeom prst="rect">
            <a:avLst/>
          </a:prstGeom>
        </p:spPr>
        <p:txBody>
          <a:bodyPr vert="horz" lIns="94221" tIns="47111" rIns="94221" bIns="471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746119"/>
            <a:ext cx="4068339" cy="356356"/>
          </a:xfrm>
          <a:prstGeom prst="rect">
            <a:avLst/>
          </a:prstGeom>
        </p:spPr>
        <p:txBody>
          <a:bodyPr vert="horz" lIns="94221" tIns="47111" rIns="94221" bIns="47111" rtlCol="0" anchor="b"/>
          <a:lstStyle>
            <a:lvl1pPr algn="l">
              <a:defRPr sz="1200"/>
            </a:lvl1pPr>
          </a:lstStyle>
          <a:p>
            <a:endParaRPr lang="en-US" dirty="0"/>
          </a:p>
        </p:txBody>
      </p:sp>
      <p:sp>
        <p:nvSpPr>
          <p:cNvPr id="7" name="Slide Number Placeholder 6"/>
          <p:cNvSpPr>
            <a:spLocks noGrp="1"/>
          </p:cNvSpPr>
          <p:nvPr>
            <p:ph type="sldNum" sz="quarter" idx="5"/>
          </p:nvPr>
        </p:nvSpPr>
        <p:spPr>
          <a:xfrm>
            <a:off x="5317964" y="6746119"/>
            <a:ext cx="4068339" cy="356356"/>
          </a:xfrm>
          <a:prstGeom prst="rect">
            <a:avLst/>
          </a:prstGeom>
        </p:spPr>
        <p:txBody>
          <a:bodyPr vert="horz" lIns="94221" tIns="47111" rIns="94221" bIns="47111" rtlCol="0" anchor="b"/>
          <a:lstStyle>
            <a:lvl1pPr algn="r">
              <a:defRPr sz="1200"/>
            </a:lvl1pPr>
          </a:lstStyle>
          <a:p>
            <a:fld id="{5CBFF038-FE79-4731-8216-C523A2A3BC48}" type="slidenum">
              <a:rPr lang="en-US" smtClean="0"/>
              <a:t>‹#›</a:t>
            </a:fld>
            <a:endParaRPr lang="en-US" dirty="0"/>
          </a:p>
        </p:txBody>
      </p:sp>
    </p:spTree>
    <p:extLst>
      <p:ext uri="{BB962C8B-B14F-4D97-AF65-F5344CB8AC3E}">
        <p14:creationId xmlns:p14="http://schemas.microsoft.com/office/powerpoint/2010/main" val="3994006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screen">
    <p:spTree>
      <p:nvGrpSpPr>
        <p:cNvPr id="1" name=""/>
        <p:cNvGrpSpPr/>
        <p:nvPr/>
      </p:nvGrpSpPr>
      <p:grpSpPr>
        <a:xfrm>
          <a:off x="0" y="0"/>
          <a:ext cx="0" cy="0"/>
          <a:chOff x="0" y="0"/>
          <a:chExt cx="0" cy="0"/>
        </a:xfrm>
      </p:grpSpPr>
      <p:sp>
        <p:nvSpPr>
          <p:cNvPr id="7" name="Rectangle 6"/>
          <p:cNvSpPr/>
          <p:nvPr userDrawn="1"/>
        </p:nvSpPr>
        <p:spPr>
          <a:xfrm flipH="1">
            <a:off x="-9526" y="-5"/>
            <a:ext cx="12201525" cy="3429000"/>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9526" y="3428995"/>
            <a:ext cx="12201525" cy="355712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p:nvPr userDrawn="1"/>
        </p:nvGrpSpPr>
        <p:grpSpPr>
          <a:xfrm>
            <a:off x="-9727" y="3419275"/>
            <a:ext cx="12201729" cy="128217"/>
            <a:chOff x="-9727" y="3419275"/>
            <a:chExt cx="12201729" cy="128217"/>
          </a:xfrm>
        </p:grpSpPr>
        <p:sp>
          <p:nvSpPr>
            <p:cNvPr id="10" name="Rectangle 9"/>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p:cNvGrpSpPr/>
          <p:nvPr userDrawn="1"/>
        </p:nvGrpSpPr>
        <p:grpSpPr>
          <a:xfrm>
            <a:off x="1546728" y="1140676"/>
            <a:ext cx="9127230" cy="4813629"/>
            <a:chOff x="1546728" y="1140676"/>
            <a:chExt cx="9127230" cy="4813629"/>
          </a:xfrm>
          <a:effectLst>
            <a:reflection blurRad="63500" stA="58000" endPos="20000" dist="101600" dir="5400000" sy="-100000" algn="bl" rotWithShape="0"/>
          </a:effectLst>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6728" y="1140676"/>
              <a:ext cx="9127230" cy="4813629"/>
            </a:xfrm>
            <a:prstGeom prst="rect">
              <a:avLst/>
            </a:prstGeom>
            <a:effectLst>
              <a:outerShdw blurRad="50800" dist="38100" dir="5400000" algn="t" rotWithShape="0">
                <a:prstClr val="black">
                  <a:alpha val="40000"/>
                </a:prstClr>
              </a:outerShdw>
            </a:effectLst>
          </p:spPr>
        </p:pic>
        <p:sp>
          <p:nvSpPr>
            <p:cNvPr id="18" name="Rectangle 17"/>
            <p:cNvSpPr/>
            <p:nvPr userDrawn="1"/>
          </p:nvSpPr>
          <p:spPr>
            <a:xfrm>
              <a:off x="1778112" y="1419366"/>
              <a:ext cx="8629882" cy="4271749"/>
            </a:xfrm>
            <a:prstGeom prst="rect">
              <a:avLst/>
            </a:prstGeom>
            <a:solidFill>
              <a:schemeClr val="bg1"/>
            </a:solidFill>
            <a:ln>
              <a:noFill/>
            </a:ln>
            <a:effectLst>
              <a:innerShdw blurRad="241300">
                <a:prstClr val="black">
                  <a:alpha val="8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 Placeholder 14"/>
          <p:cNvSpPr>
            <a:spLocks noGrp="1"/>
          </p:cNvSpPr>
          <p:nvPr userDrawn="1">
            <p:ph type="body" sz="quarter" idx="10"/>
          </p:nvPr>
        </p:nvSpPr>
        <p:spPr>
          <a:xfrm>
            <a:off x="2325979" y="3147550"/>
            <a:ext cx="7568727" cy="707886"/>
          </a:xfrm>
        </p:spPr>
        <p:txBody>
          <a:bodyPr wrap="square">
            <a:spAutoFit/>
          </a:bodyPr>
          <a:lstStyle>
            <a:lvl1pPr marL="0" indent="0" algn="ctr">
              <a:lnSpc>
                <a:spcPct val="100000"/>
              </a:lnSpc>
              <a:spcBef>
                <a:spcPts val="0"/>
              </a:spcBef>
              <a:spcAft>
                <a:spcPts val="1200"/>
              </a:spcAft>
              <a:buNone/>
              <a:defRPr sz="4000" b="0" cap="none" spc="0">
                <a:ln w="0"/>
                <a:solidFill>
                  <a:schemeClr val="accent1"/>
                </a:solidFill>
                <a:effectLst/>
              </a:defRPr>
            </a:lvl1pPr>
            <a:lvl2pPr marL="457200" indent="0">
              <a:buNone/>
              <a:defRPr sz="2800">
                <a:solidFill>
                  <a:schemeClr val="bg1"/>
                </a:solidFill>
              </a:defRPr>
            </a:lvl2pPr>
            <a:lvl3pPr marL="914400" indent="0">
              <a:buNone/>
              <a:defRPr sz="2800">
                <a:solidFill>
                  <a:schemeClr val="bg1"/>
                </a:solidFill>
              </a:defRPr>
            </a:lvl3pPr>
            <a:lvl4pPr marL="1371600" indent="0">
              <a:buNone/>
              <a:defRPr sz="2800">
                <a:solidFill>
                  <a:schemeClr val="bg1"/>
                </a:solidFill>
              </a:defRPr>
            </a:lvl4pPr>
            <a:lvl5pPr marL="1828800" indent="0">
              <a:buNone/>
              <a:defRPr sz="2800">
                <a:solidFill>
                  <a:schemeClr val="bg1"/>
                </a:solidFill>
              </a:defRPr>
            </a:lvl5pPr>
          </a:lstStyle>
          <a:p>
            <a:pPr lvl="0"/>
            <a:r>
              <a:rPr lang="en-US" dirty="0"/>
              <a:t>Click to edit Master text styles</a:t>
            </a:r>
          </a:p>
        </p:txBody>
      </p:sp>
      <p:pic>
        <p:nvPicPr>
          <p:cNvPr id="19" name="Picture 18" descr="TVB_Logo_RGB_300_4_Line_Tag.jpg"/>
          <p:cNvPicPr>
            <a:picLocks noChangeAspect="1"/>
          </p:cNvPicPr>
          <p:nvPr userDrawn="1"/>
        </p:nvPicPr>
        <p:blipFill>
          <a:blip r:embed="rId3" cstate="print"/>
          <a:stretch>
            <a:fillRect/>
          </a:stretch>
        </p:blipFill>
        <p:spPr>
          <a:xfrm>
            <a:off x="4025876" y="1603624"/>
            <a:ext cx="4343400" cy="1230332"/>
          </a:xfrm>
          <a:prstGeom prst="rect">
            <a:avLst/>
          </a:prstGeom>
        </p:spPr>
      </p:pic>
    </p:spTree>
    <p:extLst>
      <p:ext uri="{BB962C8B-B14F-4D97-AF65-F5344CB8AC3E}">
        <p14:creationId xmlns:p14="http://schemas.microsoft.com/office/powerpoint/2010/main" val="29725848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Rectangle 6"/>
          <p:cNvSpPr/>
          <p:nvPr userDrawn="1"/>
        </p:nvSpPr>
        <p:spPr>
          <a:xfrm flipH="1">
            <a:off x="-9527" y="-5"/>
            <a:ext cx="12201525" cy="4642308"/>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9526" y="4642304"/>
            <a:ext cx="12201525" cy="2343814"/>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p:nvPr userDrawn="1"/>
        </p:nvGrpSpPr>
        <p:grpSpPr>
          <a:xfrm>
            <a:off x="0" y="4642304"/>
            <a:ext cx="12201729" cy="128217"/>
            <a:chOff x="-9727" y="3419275"/>
            <a:chExt cx="12201729" cy="128217"/>
          </a:xfrm>
        </p:grpSpPr>
        <p:sp>
          <p:nvSpPr>
            <p:cNvPr id="10" name="Rectangle 9"/>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 Placeholder 14"/>
          <p:cNvSpPr>
            <a:spLocks noGrp="1"/>
          </p:cNvSpPr>
          <p:nvPr>
            <p:ph type="body" sz="quarter" idx="10"/>
          </p:nvPr>
        </p:nvSpPr>
        <p:spPr>
          <a:xfrm>
            <a:off x="450376" y="647805"/>
            <a:ext cx="11341291" cy="938719"/>
          </a:xfrm>
        </p:spPr>
        <p:txBody>
          <a:bodyPr wrap="square">
            <a:spAutoFit/>
          </a:bodyPr>
          <a:lstStyle>
            <a:lvl1pPr marL="0" indent="0" algn="ctr">
              <a:lnSpc>
                <a:spcPct val="100000"/>
              </a:lnSpc>
              <a:spcBef>
                <a:spcPts val="0"/>
              </a:spcBef>
              <a:spcAft>
                <a:spcPts val="1200"/>
              </a:spcAft>
              <a:buNone/>
              <a:defRPr sz="5500" b="0" cap="none" spc="0">
                <a:ln w="0"/>
                <a:solidFill>
                  <a:schemeClr val="bg1"/>
                </a:solidFill>
                <a:effectLst/>
              </a:defRPr>
            </a:lvl1pPr>
            <a:lvl2pPr marL="457200" indent="0">
              <a:buNone/>
              <a:defRPr sz="2800">
                <a:solidFill>
                  <a:schemeClr val="bg1"/>
                </a:solidFill>
              </a:defRPr>
            </a:lvl2pPr>
            <a:lvl3pPr marL="914400" indent="0">
              <a:buNone/>
              <a:defRPr sz="2800">
                <a:solidFill>
                  <a:schemeClr val="bg1"/>
                </a:solidFill>
              </a:defRPr>
            </a:lvl3pPr>
            <a:lvl4pPr marL="1371600" indent="0">
              <a:buNone/>
              <a:defRPr sz="2800">
                <a:solidFill>
                  <a:schemeClr val="bg1"/>
                </a:solidFill>
              </a:defRPr>
            </a:lvl4pPr>
            <a:lvl5pPr marL="1828800" indent="0">
              <a:buNone/>
              <a:defRPr sz="2800">
                <a:solidFill>
                  <a:schemeClr val="bg1"/>
                </a:solidFill>
              </a:defRPr>
            </a:lvl5pPr>
          </a:lstStyle>
          <a:p>
            <a:pPr lvl="0"/>
            <a:r>
              <a:rPr lang="en-US" dirty="0"/>
              <a:t>Click to edit Master text styles</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93790" y="5133155"/>
            <a:ext cx="5228437" cy="1481032"/>
          </a:xfrm>
          <a:prstGeom prst="rect">
            <a:avLst/>
          </a:prstGeom>
        </p:spPr>
      </p:pic>
    </p:spTree>
    <p:extLst>
      <p:ext uri="{BB962C8B-B14F-4D97-AF65-F5344CB8AC3E}">
        <p14:creationId xmlns:p14="http://schemas.microsoft.com/office/powerpoint/2010/main" val="208599468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352809" cy="646331"/>
          </a:xfrm>
        </p:spPr>
        <p:txBody>
          <a:bodyPr wrap="square" anchor="t">
            <a:spAutoFit/>
          </a:bodyPr>
          <a:lstStyle>
            <a:lvl1pPr algn="ctr">
              <a:defRPr sz="4000">
                <a:solidFill>
                  <a:srgbClr val="0000FF"/>
                </a:solidFill>
              </a:defRPr>
            </a:lvl1pPr>
          </a:lstStyle>
          <a:p>
            <a:r>
              <a:rPr lang="en-US" dirty="0"/>
              <a:t>Click to edit Master title style</a:t>
            </a:r>
          </a:p>
        </p:txBody>
      </p:sp>
      <p:sp>
        <p:nvSpPr>
          <p:cNvPr id="3" name="Content Placeholder 2"/>
          <p:cNvSpPr>
            <a:spLocks noGrp="1"/>
          </p:cNvSpPr>
          <p:nvPr>
            <p:ph idx="1"/>
          </p:nvPr>
        </p:nvSpPr>
        <p:spPr>
          <a:xfrm>
            <a:off x="420584" y="1253330"/>
            <a:ext cx="11351819" cy="4909963"/>
          </a:xfrm>
        </p:spPr>
        <p:txBody>
          <a:bodyPr/>
          <a:lstStyle>
            <a:lvl1pPr marL="228600" indent="-228600">
              <a:buClr>
                <a:srgbClr val="0000FF"/>
              </a:buClr>
              <a:buFont typeface="Wingdings" panose="05000000000000000000" pitchFamily="2" charset="2"/>
              <a:buChar char="§"/>
              <a:defRPr sz="3000"/>
            </a:lvl1pPr>
            <a:lvl2pPr marL="685800" indent="-228600">
              <a:buClr>
                <a:schemeClr val="accent2"/>
              </a:buClr>
              <a:buFont typeface="Wingdings" panose="05000000000000000000" pitchFamily="2" charset="2"/>
              <a:buChar char="§"/>
              <a:defRPr/>
            </a:lvl2pPr>
            <a:lvl3pPr marL="1143000" indent="-228600">
              <a:buClr>
                <a:srgbClr val="FF0000"/>
              </a:buClr>
              <a:buFont typeface="Wingdings" panose="05000000000000000000" pitchFamily="2" charset="2"/>
              <a:buChar char="§"/>
              <a:defRPr/>
            </a:lvl3pPr>
            <a:lvl4pPr marL="1600200" indent="-228600">
              <a:buClr>
                <a:schemeClr val="accent4"/>
              </a:buClr>
              <a:buFont typeface="Wingdings" panose="05000000000000000000" pitchFamily="2" charset="2"/>
              <a:buChar char="§"/>
              <a:defRPr/>
            </a:lvl4pPr>
            <a:lvl5pPr marL="2057400" indent="-228600">
              <a:buClr>
                <a:srgbClr val="FFC000"/>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1125199" y="6380100"/>
            <a:ext cx="988621" cy="365125"/>
          </a:xfrm>
        </p:spPr>
        <p:txBody>
          <a:bodyPr/>
          <a:lstStyle>
            <a:lvl1pPr>
              <a:defRPr sz="1000">
                <a:solidFill>
                  <a:schemeClr val="tx1"/>
                </a:solidFill>
              </a:defRPr>
            </a:lvl1pPr>
          </a:lstStyle>
          <a:p>
            <a:fld id="{BB88B489-69ED-4F0A-A940-13A5E0BFFCBC}" type="slidenum">
              <a:rPr lang="en-US" smtClean="0"/>
              <a:pPr/>
              <a:t>‹#›</a:t>
            </a:fld>
            <a:endParaRPr lang="en-US" dirty="0"/>
          </a:p>
        </p:txBody>
      </p:sp>
      <p:grpSp>
        <p:nvGrpSpPr>
          <p:cNvPr id="8" name="Group 7"/>
          <p:cNvGrpSpPr/>
          <p:nvPr userDrawn="1"/>
        </p:nvGrpSpPr>
        <p:grpSpPr>
          <a:xfrm>
            <a:off x="106759" y="0"/>
            <a:ext cx="91723" cy="6858000"/>
            <a:chOff x="72034" y="0"/>
            <a:chExt cx="193017" cy="6858000"/>
          </a:xfrm>
        </p:grpSpPr>
        <p:sp>
          <p:nvSpPr>
            <p:cNvPr id="9" name="Rectangle 8"/>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2" name="Picture 11" descr="TVB_Logo_RGB_300_4_Line_Tag.jpg"/>
          <p:cNvPicPr>
            <a:picLocks noChangeAspect="1"/>
          </p:cNvPicPr>
          <p:nvPr userDrawn="1"/>
        </p:nvPicPr>
        <p:blipFill>
          <a:blip r:embed="rId2" cstate="print"/>
          <a:stretch>
            <a:fillRect/>
          </a:stretch>
        </p:blipFill>
        <p:spPr>
          <a:xfrm>
            <a:off x="10198360" y="6356350"/>
            <a:ext cx="1434197" cy="405559"/>
          </a:xfrm>
          <a:prstGeom prst="rect">
            <a:avLst/>
          </a:prstGeom>
        </p:spPr>
      </p:pic>
      <p:sp>
        <p:nvSpPr>
          <p:cNvPr id="14" name="Text Placeholder 13"/>
          <p:cNvSpPr>
            <a:spLocks noGrp="1"/>
          </p:cNvSpPr>
          <p:nvPr>
            <p:ph type="body" sz="quarter" idx="13"/>
          </p:nvPr>
        </p:nvSpPr>
        <p:spPr>
          <a:xfrm>
            <a:off x="419099" y="6550968"/>
            <a:ext cx="8641773" cy="230832"/>
          </a:xfrm>
        </p:spPr>
        <p:txBody>
          <a:bodyPr anchor="b">
            <a:spAutoFit/>
          </a:bodyPr>
          <a:lstStyle>
            <a:lvl1pPr marL="0" indent="0">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endParaRPr lang="en-US" dirty="0"/>
          </a:p>
        </p:txBody>
      </p:sp>
    </p:spTree>
    <p:extLst>
      <p:ext uri="{BB962C8B-B14F-4D97-AF65-F5344CB8AC3E}">
        <p14:creationId xmlns:p14="http://schemas.microsoft.com/office/powerpoint/2010/main" val="37792797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for blue and green bkgn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370621" y="6380100"/>
            <a:ext cx="2743200" cy="365125"/>
          </a:xfrm>
        </p:spPr>
        <p:txBody>
          <a:bodyPr/>
          <a:lstStyle>
            <a:lvl1pPr>
              <a:defRPr sz="1000">
                <a:solidFill>
                  <a:schemeClr val="tx1"/>
                </a:solidFill>
              </a:defRPr>
            </a:lvl1pPr>
          </a:lstStyle>
          <a:p>
            <a:fld id="{BB88B489-69ED-4F0A-A940-13A5E0BFFCBC}" type="slidenum">
              <a:rPr lang="en-US" smtClean="0"/>
              <a:pPr/>
              <a:t>‹#›</a:t>
            </a:fld>
            <a:endParaRPr lang="en-US" dirty="0"/>
          </a:p>
        </p:txBody>
      </p:sp>
    </p:spTree>
    <p:extLst>
      <p:ext uri="{BB962C8B-B14F-4D97-AF65-F5344CB8AC3E}">
        <p14:creationId xmlns:p14="http://schemas.microsoft.com/office/powerpoint/2010/main" val="29924094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lank for blue and green bkgnd">
    <p:spTree>
      <p:nvGrpSpPr>
        <p:cNvPr id="1" name=""/>
        <p:cNvGrpSpPr/>
        <p:nvPr/>
      </p:nvGrpSpPr>
      <p:grpSpPr>
        <a:xfrm>
          <a:off x="0" y="0"/>
          <a:ext cx="0" cy="0"/>
          <a:chOff x="0" y="0"/>
          <a:chExt cx="0" cy="0"/>
        </a:xfrm>
      </p:grpSpPr>
      <p:sp>
        <p:nvSpPr>
          <p:cNvPr id="16" name="Rectangle 15"/>
          <p:cNvSpPr/>
          <p:nvPr userDrawn="1"/>
        </p:nvSpPr>
        <p:spPr>
          <a:xfrm flipH="1">
            <a:off x="6096000" y="5317"/>
            <a:ext cx="6105526" cy="1483015"/>
          </a:xfrm>
          <a:prstGeom prst="rect">
            <a:avLst/>
          </a:prstGeom>
          <a:solidFill>
            <a:srgbClr val="FF2F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1" y="5317"/>
            <a:ext cx="6095999" cy="1483015"/>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9370621" y="6380100"/>
            <a:ext cx="2743200" cy="365125"/>
          </a:xfrm>
        </p:spPr>
        <p:txBody>
          <a:bodyPr/>
          <a:lstStyle>
            <a:lvl1pPr>
              <a:defRPr sz="1000">
                <a:solidFill>
                  <a:schemeClr val="tx1"/>
                </a:solidFill>
              </a:defRPr>
            </a:lvl1pPr>
          </a:lstStyle>
          <a:p>
            <a:fld id="{BB88B489-69ED-4F0A-A940-13A5E0BFFCBC}" type="slidenum">
              <a:rPr lang="en-US" smtClean="0"/>
              <a:pPr/>
              <a:t>‹#›</a:t>
            </a:fld>
            <a:endParaRPr lang="en-US" dirty="0"/>
          </a:p>
        </p:txBody>
      </p:sp>
      <p:grpSp>
        <p:nvGrpSpPr>
          <p:cNvPr id="10" name="Group 9"/>
          <p:cNvGrpSpPr/>
          <p:nvPr userDrawn="1"/>
        </p:nvGrpSpPr>
        <p:grpSpPr>
          <a:xfrm rot="16200000" flipV="1">
            <a:off x="2667203" y="3381297"/>
            <a:ext cx="6880179" cy="128217"/>
            <a:chOff x="-9727" y="3419275"/>
            <a:chExt cx="12201729" cy="128217"/>
          </a:xfrm>
        </p:grpSpPr>
        <p:sp>
          <p:nvSpPr>
            <p:cNvPr id="11" name="Rectangle 10"/>
            <p:cNvSpPr/>
            <p:nvPr/>
          </p:nvSpPr>
          <p:spPr>
            <a:xfrm rot="10800000" flipH="1">
              <a:off x="-9727" y="3419276"/>
              <a:ext cx="3493790" cy="128216"/>
            </a:xfrm>
            <a:prstGeom prst="rect">
              <a:avLst/>
            </a:prstGeom>
            <a:solidFill>
              <a:srgbClr val="FE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ahoma"/>
                <a:ea typeface="+mn-ea"/>
                <a:cs typeface="Arial"/>
              </a:endParaRPr>
            </a:p>
          </p:txBody>
        </p:sp>
        <p:sp>
          <p:nvSpPr>
            <p:cNvPr id="12" name="Rectangle 11"/>
            <p:cNvSpPr/>
            <p:nvPr/>
          </p:nvSpPr>
          <p:spPr>
            <a:xfrm rot="10800000" flipH="1">
              <a:off x="3484063" y="3419276"/>
              <a:ext cx="5058036" cy="128216"/>
            </a:xfrm>
            <a:prstGeom prst="rect">
              <a:avLst/>
            </a:prstGeom>
            <a:solidFill>
              <a:srgbClr val="36CF1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ahoma"/>
                <a:ea typeface="+mn-ea"/>
                <a:cs typeface="Arial"/>
              </a:endParaRPr>
            </a:p>
          </p:txBody>
        </p:sp>
        <p:sp>
          <p:nvSpPr>
            <p:cNvPr id="13" name="Rectangle 12"/>
            <p:cNvSpPr/>
            <p:nvPr/>
          </p:nvSpPr>
          <p:spPr>
            <a:xfrm rot="10800000" flipH="1">
              <a:off x="8542098" y="3419275"/>
              <a:ext cx="3649904" cy="128216"/>
            </a:xfrm>
            <a:prstGeom prst="rect">
              <a:avLst/>
            </a:prstGeom>
            <a:solidFill>
              <a:srgbClr val="1322F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ahoma"/>
                <a:ea typeface="+mn-ea"/>
                <a:cs typeface="Arial"/>
              </a:endParaRPr>
            </a:p>
          </p:txBody>
        </p:sp>
      </p:grpSp>
      <p:sp>
        <p:nvSpPr>
          <p:cNvPr id="18" name="Text Placeholder 13"/>
          <p:cNvSpPr>
            <a:spLocks noGrp="1"/>
          </p:cNvSpPr>
          <p:nvPr>
            <p:ph type="body" sz="quarter" idx="13"/>
          </p:nvPr>
        </p:nvSpPr>
        <p:spPr>
          <a:xfrm>
            <a:off x="419099" y="6344537"/>
            <a:ext cx="5445673" cy="230832"/>
          </a:xfrm>
        </p:spPr>
        <p:txBody>
          <a:bodyPr wrap="square">
            <a:spAutoFit/>
          </a:bodyPr>
          <a:lstStyle>
            <a:lvl1pPr marL="0" indent="0">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dirty="0"/>
              <a:t>Click to edit Master text styles</a:t>
            </a:r>
          </a:p>
        </p:txBody>
      </p:sp>
      <p:pic>
        <p:nvPicPr>
          <p:cNvPr id="19" name="Picture 18" descr="TVB_Logo_RGB_300_4_Line_Tag.jpg"/>
          <p:cNvPicPr>
            <a:picLocks noChangeAspect="1"/>
          </p:cNvPicPr>
          <p:nvPr userDrawn="1"/>
        </p:nvPicPr>
        <p:blipFill>
          <a:blip r:embed="rId2" cstate="print"/>
          <a:stretch>
            <a:fillRect/>
          </a:stretch>
        </p:blipFill>
        <p:spPr>
          <a:xfrm>
            <a:off x="10198360" y="6356350"/>
            <a:ext cx="1434197" cy="405559"/>
          </a:xfrm>
          <a:prstGeom prst="rect">
            <a:avLst/>
          </a:prstGeom>
        </p:spPr>
      </p:pic>
      <p:sp>
        <p:nvSpPr>
          <p:cNvPr id="20" name="Text Placeholder 19"/>
          <p:cNvSpPr>
            <a:spLocks noGrp="1"/>
          </p:cNvSpPr>
          <p:nvPr>
            <p:ph type="body" sz="quarter" idx="14"/>
          </p:nvPr>
        </p:nvSpPr>
        <p:spPr>
          <a:xfrm>
            <a:off x="0" y="209549"/>
            <a:ext cx="6096000" cy="1104900"/>
          </a:xfrm>
        </p:spPr>
        <p:txBody>
          <a:bodyPr>
            <a:noAutofit/>
          </a:bodyPr>
          <a:lstStyle>
            <a:lvl1pPr marL="0" indent="0" algn="ctr">
              <a:buNone/>
              <a:defRPr sz="3600">
                <a:solidFill>
                  <a:schemeClr val="bg1"/>
                </a:solidFill>
              </a:defRPr>
            </a:lvl1pPr>
            <a:lvl2pPr marL="457200" indent="0" algn="ctr">
              <a:buNone/>
              <a:defRPr sz="3600">
                <a:solidFill>
                  <a:schemeClr val="bg1"/>
                </a:solidFill>
              </a:defRPr>
            </a:lvl2pPr>
            <a:lvl3pPr marL="914400" indent="0" algn="ctr">
              <a:buNone/>
              <a:defRPr sz="3600">
                <a:solidFill>
                  <a:schemeClr val="bg1"/>
                </a:solidFill>
              </a:defRPr>
            </a:lvl3pPr>
            <a:lvl4pPr marL="1371600" indent="0" algn="ctr">
              <a:buNone/>
              <a:defRPr sz="3600">
                <a:solidFill>
                  <a:schemeClr val="bg1"/>
                </a:solidFill>
              </a:defRPr>
            </a:lvl4pPr>
            <a:lvl5pPr marL="1828800" indent="0" algn="ctr">
              <a:buNone/>
              <a:defRPr sz="3600">
                <a:solidFill>
                  <a:schemeClr val="bg1"/>
                </a:solidFill>
              </a:defRPr>
            </a:lvl5pPr>
          </a:lstStyle>
          <a:p>
            <a:pPr lvl="0"/>
            <a:r>
              <a:rPr lang="en-US" dirty="0"/>
              <a:t>Click to edit Master text styles</a:t>
            </a:r>
          </a:p>
        </p:txBody>
      </p:sp>
      <p:sp>
        <p:nvSpPr>
          <p:cNvPr id="21" name="Text Placeholder 19"/>
          <p:cNvSpPr>
            <a:spLocks noGrp="1"/>
          </p:cNvSpPr>
          <p:nvPr>
            <p:ph type="body" sz="quarter" idx="15"/>
          </p:nvPr>
        </p:nvSpPr>
        <p:spPr>
          <a:xfrm>
            <a:off x="6017821" y="209549"/>
            <a:ext cx="6096000" cy="1104900"/>
          </a:xfrm>
        </p:spPr>
        <p:txBody>
          <a:bodyPr>
            <a:noAutofit/>
          </a:bodyPr>
          <a:lstStyle>
            <a:lvl1pPr marL="0" indent="0" algn="ctr">
              <a:buNone/>
              <a:defRPr sz="3600">
                <a:solidFill>
                  <a:schemeClr val="bg1"/>
                </a:solidFill>
              </a:defRPr>
            </a:lvl1pPr>
            <a:lvl2pPr marL="457200" indent="0" algn="ctr">
              <a:buNone/>
              <a:defRPr sz="3600">
                <a:solidFill>
                  <a:schemeClr val="bg1"/>
                </a:solidFill>
              </a:defRPr>
            </a:lvl2pPr>
            <a:lvl3pPr marL="914400" indent="0" algn="ctr">
              <a:buNone/>
              <a:defRPr sz="3600">
                <a:solidFill>
                  <a:schemeClr val="bg1"/>
                </a:solidFill>
              </a:defRPr>
            </a:lvl3pPr>
            <a:lvl4pPr marL="1371600" indent="0" algn="ctr">
              <a:buNone/>
              <a:defRPr sz="3600">
                <a:solidFill>
                  <a:schemeClr val="bg1"/>
                </a:solidFill>
              </a:defRPr>
            </a:lvl4pPr>
            <a:lvl5pPr marL="1828800" indent="0" algn="ctr">
              <a:buNone/>
              <a:defRPr sz="3600">
                <a:solidFill>
                  <a:schemeClr val="bg1"/>
                </a:solidFill>
              </a:defRPr>
            </a:lvl5pPr>
          </a:lstStyle>
          <a:p>
            <a:pPr lvl="0"/>
            <a:r>
              <a:rPr lang="en-US" dirty="0"/>
              <a:t>Click to edit Master text styles</a:t>
            </a:r>
          </a:p>
        </p:txBody>
      </p:sp>
      <p:sp>
        <p:nvSpPr>
          <p:cNvPr id="22" name="Content Placeholder 2"/>
          <p:cNvSpPr>
            <a:spLocks noGrp="1"/>
          </p:cNvSpPr>
          <p:nvPr>
            <p:ph idx="1"/>
          </p:nvPr>
        </p:nvSpPr>
        <p:spPr>
          <a:xfrm>
            <a:off x="262759" y="1692565"/>
            <a:ext cx="5600527" cy="4478090"/>
          </a:xfrm>
        </p:spPr>
        <p:txBody>
          <a:bodyPr/>
          <a:lstStyle>
            <a:lvl1pPr marL="228600" indent="-228600">
              <a:buClr>
                <a:srgbClr val="0000FF"/>
              </a:buClr>
              <a:buFont typeface="Wingdings" panose="05000000000000000000" pitchFamily="2" charset="2"/>
              <a:buChar char="§"/>
              <a:defRPr sz="3000"/>
            </a:lvl1pPr>
            <a:lvl2pPr marL="685800" indent="-228600">
              <a:buClr>
                <a:schemeClr val="accent2"/>
              </a:buClr>
              <a:buFont typeface="Wingdings" panose="05000000000000000000" pitchFamily="2" charset="2"/>
              <a:buChar char="§"/>
              <a:defRPr/>
            </a:lvl2pPr>
            <a:lvl3pPr marL="1143000" indent="-228600">
              <a:buClr>
                <a:srgbClr val="FF0000"/>
              </a:buClr>
              <a:buFont typeface="Wingdings" panose="05000000000000000000" pitchFamily="2" charset="2"/>
              <a:buChar char="§"/>
              <a:defRPr/>
            </a:lvl3pPr>
            <a:lvl4pPr marL="1600200" indent="-228600">
              <a:buClr>
                <a:schemeClr val="accent4"/>
              </a:buClr>
              <a:buFont typeface="Wingdings" panose="05000000000000000000" pitchFamily="2" charset="2"/>
              <a:buChar char="§"/>
              <a:defRPr/>
            </a:lvl4pPr>
            <a:lvl5pPr marL="2057400" indent="-228600">
              <a:buClr>
                <a:srgbClr val="FFC000"/>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2"/>
          <p:cNvSpPr>
            <a:spLocks noGrp="1"/>
          </p:cNvSpPr>
          <p:nvPr>
            <p:ph idx="16"/>
          </p:nvPr>
        </p:nvSpPr>
        <p:spPr>
          <a:xfrm>
            <a:off x="6349813" y="1692565"/>
            <a:ext cx="5600527" cy="4478090"/>
          </a:xfrm>
        </p:spPr>
        <p:txBody>
          <a:bodyPr/>
          <a:lstStyle>
            <a:lvl1pPr marL="228600" indent="-228600">
              <a:buClr>
                <a:srgbClr val="0000FF"/>
              </a:buClr>
              <a:buFont typeface="Wingdings" panose="05000000000000000000" pitchFamily="2" charset="2"/>
              <a:buChar char="§"/>
              <a:defRPr sz="3000"/>
            </a:lvl1pPr>
            <a:lvl2pPr marL="685800" indent="-228600">
              <a:buClr>
                <a:schemeClr val="accent2"/>
              </a:buClr>
              <a:buFont typeface="Wingdings" panose="05000000000000000000" pitchFamily="2" charset="2"/>
              <a:buChar char="§"/>
              <a:defRPr/>
            </a:lvl2pPr>
            <a:lvl3pPr marL="1143000" indent="-228600">
              <a:buClr>
                <a:srgbClr val="FF0000"/>
              </a:buClr>
              <a:buFont typeface="Wingdings" panose="05000000000000000000" pitchFamily="2" charset="2"/>
              <a:buChar char="§"/>
              <a:defRPr/>
            </a:lvl3pPr>
            <a:lvl4pPr marL="1600200" indent="-228600">
              <a:buClr>
                <a:schemeClr val="accent4"/>
              </a:buClr>
              <a:buFont typeface="Wingdings" panose="05000000000000000000" pitchFamily="2" charset="2"/>
              <a:buChar char="§"/>
              <a:defRPr/>
            </a:lvl4pPr>
            <a:lvl5pPr marL="2057400" indent="-228600">
              <a:buClr>
                <a:srgbClr val="FFC000"/>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8918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master">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352809" cy="646331"/>
          </a:xfrm>
        </p:spPr>
        <p:txBody>
          <a:bodyPr wrap="square" anchor="t">
            <a:spAutoFit/>
          </a:bodyPr>
          <a:lstStyle>
            <a:lvl1pPr algn="ctr">
              <a:defRPr sz="4000">
                <a:solidFill>
                  <a:srgbClr val="0000FF"/>
                </a:solidFill>
              </a:defRPr>
            </a:lvl1pPr>
          </a:lstStyle>
          <a:p>
            <a:r>
              <a:rPr lang="en-US" dirty="0"/>
              <a:t>Click to edit Master title style</a:t>
            </a:r>
          </a:p>
        </p:txBody>
      </p:sp>
      <p:sp>
        <p:nvSpPr>
          <p:cNvPr id="6" name="Slide Number Placeholder 5"/>
          <p:cNvSpPr>
            <a:spLocks noGrp="1"/>
          </p:cNvSpPr>
          <p:nvPr>
            <p:ph type="sldNum" sz="quarter" idx="12"/>
          </p:nvPr>
        </p:nvSpPr>
        <p:spPr>
          <a:xfrm>
            <a:off x="9370621" y="6380100"/>
            <a:ext cx="2743200" cy="365125"/>
          </a:xfrm>
        </p:spPr>
        <p:txBody>
          <a:bodyPr/>
          <a:lstStyle>
            <a:lvl1pPr>
              <a:defRPr sz="1000">
                <a:solidFill>
                  <a:schemeClr val="tx1"/>
                </a:solidFill>
              </a:defRPr>
            </a:lvl1pPr>
          </a:lstStyle>
          <a:p>
            <a:fld id="{BB88B489-69ED-4F0A-A940-13A5E0BFFCBC}" type="slidenum">
              <a:rPr lang="en-US" smtClean="0"/>
              <a:pPr/>
              <a:t>‹#›</a:t>
            </a:fld>
            <a:endParaRPr lang="en-US" dirty="0"/>
          </a:p>
        </p:txBody>
      </p:sp>
      <p:grpSp>
        <p:nvGrpSpPr>
          <p:cNvPr id="8" name="Group 7"/>
          <p:cNvGrpSpPr/>
          <p:nvPr userDrawn="1"/>
        </p:nvGrpSpPr>
        <p:grpSpPr>
          <a:xfrm>
            <a:off x="106759" y="0"/>
            <a:ext cx="91723" cy="6858000"/>
            <a:chOff x="72034" y="0"/>
            <a:chExt cx="193017" cy="6858000"/>
          </a:xfrm>
        </p:grpSpPr>
        <p:sp>
          <p:nvSpPr>
            <p:cNvPr id="9" name="Rectangle 8"/>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2" name="Picture 11" descr="TVB_Logo_RGB_300_4_Line_Tag.jpg"/>
          <p:cNvPicPr>
            <a:picLocks noChangeAspect="1"/>
          </p:cNvPicPr>
          <p:nvPr userDrawn="1"/>
        </p:nvPicPr>
        <p:blipFill>
          <a:blip r:embed="rId2" cstate="print"/>
          <a:stretch>
            <a:fillRect/>
          </a:stretch>
        </p:blipFill>
        <p:spPr>
          <a:xfrm>
            <a:off x="10198360" y="6356350"/>
            <a:ext cx="1434197" cy="405559"/>
          </a:xfrm>
          <a:prstGeom prst="rect">
            <a:avLst/>
          </a:prstGeom>
        </p:spPr>
      </p:pic>
      <p:sp>
        <p:nvSpPr>
          <p:cNvPr id="14" name="Text Placeholder 13"/>
          <p:cNvSpPr>
            <a:spLocks noGrp="1"/>
          </p:cNvSpPr>
          <p:nvPr>
            <p:ph type="body" sz="quarter" idx="13"/>
          </p:nvPr>
        </p:nvSpPr>
        <p:spPr>
          <a:xfrm>
            <a:off x="419099" y="6344538"/>
            <a:ext cx="8641773" cy="230832"/>
          </a:xfrm>
        </p:spPr>
        <p:txBody>
          <a:bodyPr>
            <a:spAutoFit/>
          </a:bodyPr>
          <a:lstStyle>
            <a:lvl1pPr marL="0" indent="0">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dirty="0"/>
              <a:t>Click to edit Master text styles</a:t>
            </a:r>
          </a:p>
        </p:txBody>
      </p:sp>
      <p:sp>
        <p:nvSpPr>
          <p:cNvPr id="5" name="Chart Placeholder 4"/>
          <p:cNvSpPr>
            <a:spLocks noGrp="1"/>
          </p:cNvSpPr>
          <p:nvPr>
            <p:ph type="chart" sz="quarter" idx="14"/>
          </p:nvPr>
        </p:nvSpPr>
        <p:spPr>
          <a:xfrm>
            <a:off x="419100" y="1093788"/>
            <a:ext cx="11353304" cy="4906962"/>
          </a:xfrm>
        </p:spPr>
        <p:txBody>
          <a:bodyPr/>
          <a:lstStyle>
            <a:lvl1pPr>
              <a:defRPr>
                <a:solidFill>
                  <a:schemeClr val="tx1"/>
                </a:solidFill>
              </a:defRPr>
            </a:lvl1pPr>
          </a:lstStyle>
          <a:p>
            <a:endParaRPr lang="en-US" dirty="0"/>
          </a:p>
        </p:txBody>
      </p:sp>
    </p:spTree>
    <p:extLst>
      <p:ext uri="{BB962C8B-B14F-4D97-AF65-F5344CB8AC3E}">
        <p14:creationId xmlns:p14="http://schemas.microsoft.com/office/powerpoint/2010/main" val="42807545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master">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352809" cy="646331"/>
          </a:xfrm>
        </p:spPr>
        <p:txBody>
          <a:bodyPr wrap="square" anchor="t">
            <a:spAutoFit/>
          </a:bodyPr>
          <a:lstStyle>
            <a:lvl1pPr algn="ctr">
              <a:defRPr sz="4000">
                <a:solidFill>
                  <a:srgbClr val="0000FF"/>
                </a:solidFill>
              </a:defRPr>
            </a:lvl1pPr>
          </a:lstStyle>
          <a:p>
            <a:r>
              <a:rPr lang="en-US" dirty="0"/>
              <a:t>Click to edit Master title style</a:t>
            </a:r>
          </a:p>
        </p:txBody>
      </p:sp>
      <p:sp>
        <p:nvSpPr>
          <p:cNvPr id="6" name="Slide Number Placeholder 5"/>
          <p:cNvSpPr>
            <a:spLocks noGrp="1"/>
          </p:cNvSpPr>
          <p:nvPr>
            <p:ph type="sldNum" sz="quarter" idx="12"/>
          </p:nvPr>
        </p:nvSpPr>
        <p:spPr>
          <a:xfrm>
            <a:off x="9370621" y="6380100"/>
            <a:ext cx="2743200" cy="365125"/>
          </a:xfrm>
        </p:spPr>
        <p:txBody>
          <a:bodyPr/>
          <a:lstStyle>
            <a:lvl1pPr>
              <a:defRPr sz="1000">
                <a:solidFill>
                  <a:schemeClr val="tx1"/>
                </a:solidFill>
              </a:defRPr>
            </a:lvl1pPr>
          </a:lstStyle>
          <a:p>
            <a:fld id="{BB88B489-69ED-4F0A-A940-13A5E0BFFCBC}" type="slidenum">
              <a:rPr lang="en-US" smtClean="0"/>
              <a:pPr/>
              <a:t>‹#›</a:t>
            </a:fld>
            <a:endParaRPr lang="en-US" dirty="0"/>
          </a:p>
        </p:txBody>
      </p:sp>
      <p:grpSp>
        <p:nvGrpSpPr>
          <p:cNvPr id="8" name="Group 7"/>
          <p:cNvGrpSpPr/>
          <p:nvPr userDrawn="1"/>
        </p:nvGrpSpPr>
        <p:grpSpPr>
          <a:xfrm>
            <a:off x="106759" y="0"/>
            <a:ext cx="91723" cy="6858000"/>
            <a:chOff x="72034" y="0"/>
            <a:chExt cx="193017" cy="6858000"/>
          </a:xfrm>
        </p:grpSpPr>
        <p:sp>
          <p:nvSpPr>
            <p:cNvPr id="9" name="Rectangle 8"/>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2" name="Picture 11" descr="TVB_Logo_RGB_300_4_Line_Tag.jpg"/>
          <p:cNvPicPr>
            <a:picLocks noChangeAspect="1"/>
          </p:cNvPicPr>
          <p:nvPr userDrawn="1"/>
        </p:nvPicPr>
        <p:blipFill>
          <a:blip r:embed="rId2" cstate="print"/>
          <a:stretch>
            <a:fillRect/>
          </a:stretch>
        </p:blipFill>
        <p:spPr>
          <a:xfrm>
            <a:off x="10198360" y="6356350"/>
            <a:ext cx="1434197" cy="405559"/>
          </a:xfrm>
          <a:prstGeom prst="rect">
            <a:avLst/>
          </a:prstGeom>
        </p:spPr>
      </p:pic>
      <p:sp>
        <p:nvSpPr>
          <p:cNvPr id="14" name="Text Placeholder 13"/>
          <p:cNvSpPr>
            <a:spLocks noGrp="1"/>
          </p:cNvSpPr>
          <p:nvPr>
            <p:ph type="body" sz="quarter" idx="13"/>
          </p:nvPr>
        </p:nvSpPr>
        <p:spPr>
          <a:xfrm>
            <a:off x="419099" y="6344538"/>
            <a:ext cx="8641773" cy="230832"/>
          </a:xfrm>
        </p:spPr>
        <p:txBody>
          <a:bodyPr>
            <a:spAutoFit/>
          </a:bodyPr>
          <a:lstStyle>
            <a:lvl1pPr marL="0" indent="0">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dirty="0"/>
              <a:t>Click to edit Master text styles</a:t>
            </a:r>
          </a:p>
        </p:txBody>
      </p:sp>
      <p:sp>
        <p:nvSpPr>
          <p:cNvPr id="4" name="Table Placeholder 3"/>
          <p:cNvSpPr>
            <a:spLocks noGrp="1"/>
          </p:cNvSpPr>
          <p:nvPr>
            <p:ph type="tbl" sz="quarter" idx="14"/>
          </p:nvPr>
        </p:nvSpPr>
        <p:spPr>
          <a:xfrm>
            <a:off x="419100" y="1103915"/>
            <a:ext cx="11353800" cy="4856163"/>
          </a:xfrm>
        </p:spPr>
        <p:txBody>
          <a:bodyPr/>
          <a:lstStyle/>
          <a:p>
            <a:endParaRPr lang="en-US" dirty="0"/>
          </a:p>
        </p:txBody>
      </p:sp>
    </p:spTree>
    <p:extLst>
      <p:ext uri="{BB962C8B-B14F-4D97-AF65-F5344CB8AC3E}">
        <p14:creationId xmlns:p14="http://schemas.microsoft.com/office/powerpoint/2010/main" val="7162784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18" name="Rectangle 17"/>
          <p:cNvSpPr/>
          <p:nvPr/>
        </p:nvSpPr>
        <p:spPr>
          <a:xfrm flipH="1">
            <a:off x="-9527" y="-6"/>
            <a:ext cx="12201525" cy="5890663"/>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9" name="Rectangle 18"/>
          <p:cNvSpPr/>
          <p:nvPr/>
        </p:nvSpPr>
        <p:spPr>
          <a:xfrm>
            <a:off x="0" y="5890657"/>
            <a:ext cx="12201525" cy="96734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20" name="Group 19"/>
          <p:cNvGrpSpPr/>
          <p:nvPr/>
        </p:nvGrpSpPr>
        <p:grpSpPr>
          <a:xfrm>
            <a:off x="-9727" y="5890659"/>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2" name="Title 1"/>
          <p:cNvSpPr>
            <a:spLocks noGrp="1"/>
          </p:cNvSpPr>
          <p:nvPr>
            <p:ph type="ctrTitle"/>
          </p:nvPr>
        </p:nvSpPr>
        <p:spPr>
          <a:xfrm>
            <a:off x="381000" y="1671688"/>
            <a:ext cx="11425813" cy="854080"/>
          </a:xfrm>
        </p:spPr>
        <p:txBody>
          <a:bodyPr wrap="square" anchor="ctr">
            <a:spAutoFit/>
          </a:bodyPr>
          <a:lstStyle>
            <a:lvl1pPr algn="ctr">
              <a:defRPr sz="5500">
                <a:solidFill>
                  <a:schemeClr val="bg1"/>
                </a:solidFill>
              </a:defRPr>
            </a:lvl1pPr>
          </a:lstStyle>
          <a:p>
            <a:r>
              <a:rPr lang="en-US"/>
              <a:t>Click to edit Master title style</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08642" y="6150922"/>
            <a:ext cx="1702358" cy="482218"/>
          </a:xfrm>
          <a:prstGeom prst="rect">
            <a:avLst/>
          </a:prstGeom>
        </p:spPr>
      </p:pic>
    </p:spTree>
    <p:extLst>
      <p:ext uri="{BB962C8B-B14F-4D97-AF65-F5344CB8AC3E}">
        <p14:creationId xmlns:p14="http://schemas.microsoft.com/office/powerpoint/2010/main" val="2115663489"/>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8B489-69ED-4F0A-A940-13A5E0BFFCBC}" type="slidenum">
              <a:rPr lang="en-US" smtClean="0"/>
              <a:t>‹#›</a:t>
            </a:fld>
            <a:endParaRPr lang="en-US" dirty="0"/>
          </a:p>
        </p:txBody>
      </p:sp>
    </p:spTree>
    <p:extLst>
      <p:ext uri="{BB962C8B-B14F-4D97-AF65-F5344CB8AC3E}">
        <p14:creationId xmlns:p14="http://schemas.microsoft.com/office/powerpoint/2010/main" val="231695587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64" r:id="rId5"/>
    <p:sldLayoutId id="2147483662" r:id="rId6"/>
    <p:sldLayoutId id="2147483663" r:id="rId7"/>
    <p:sldLayoutId id="2147483666" r:id="rId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15223" y="3544472"/>
            <a:ext cx="12216952" cy="3313528"/>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p>
        </p:txBody>
      </p:sp>
      <p:sp>
        <p:nvSpPr>
          <p:cNvPr id="7" name="Rectangle 6"/>
          <p:cNvSpPr/>
          <p:nvPr/>
        </p:nvSpPr>
        <p:spPr>
          <a:xfrm>
            <a:off x="-15223" y="-136698"/>
            <a:ext cx="12201525" cy="3651245"/>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4"/>
          <p:cNvSpPr txBox="1">
            <a:spLocks/>
          </p:cNvSpPr>
          <p:nvPr/>
        </p:nvSpPr>
        <p:spPr>
          <a:xfrm>
            <a:off x="609600" y="1919193"/>
            <a:ext cx="10972800" cy="1233539"/>
          </a:xfrm>
          <a:prstGeom prst="rect">
            <a:avLst/>
          </a:prstGeom>
          <a:ln>
            <a:no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rgbClr val="0000FF"/>
              </a:buClr>
              <a:buFont typeface="Wingdings" panose="05000000000000000000" pitchFamily="2" charset="2"/>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Clr>
                <a:srgbClr val="0000FF"/>
              </a:buClr>
              <a:buFont typeface="Wingdings" panose="05000000000000000000" pitchFamily="2" charset="2"/>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Clr>
                <a:srgbClr val="0000FF"/>
              </a:buClr>
              <a:buFont typeface="Wingdings" panose="05000000000000000000" pitchFamily="2" charset="2"/>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Clr>
                <a:srgbClr val="0000FF"/>
              </a:buClr>
              <a:buFont typeface="Wingdings" panose="05000000000000000000" pitchFamily="2" charset="2"/>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Clr>
                <a:srgbClr val="0000FF"/>
              </a:buClr>
              <a:buFont typeface="Wingdings" panose="05000000000000000000" pitchFamily="2" charset="2"/>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FF"/>
              </a:buClr>
              <a:buSzTx/>
              <a:buFont typeface="Wingdings" panose="05000000000000000000" pitchFamily="2" charset="2"/>
              <a:buNone/>
              <a:tabLst>
                <a:tab pos="0" algn="l"/>
              </a:tabLst>
              <a:defRPr/>
            </a:pPr>
            <a:r>
              <a:rPr kumimoji="0" lang="en-US" sz="4800" b="1" i="0" u="none" strike="noStrike" kern="1200" cap="none" spc="0" normalizeH="0" baseline="0" noProof="0" dirty="0">
                <a:ln>
                  <a:noFill/>
                </a:ln>
                <a:solidFill>
                  <a:sysClr val="windowText" lastClr="000000"/>
                </a:solidFill>
                <a:effectLst/>
                <a:uLnTx/>
                <a:uFillTx/>
                <a:latin typeface="Tahoma" panose="020B0604030504040204" pitchFamily="34" charset="0"/>
                <a:ea typeface="Tahoma" panose="020B0604030504040204" pitchFamily="34" charset="0"/>
                <a:cs typeface="Tahoma" panose="020B0604030504040204" pitchFamily="34" charset="0"/>
              </a:rPr>
              <a:t>The 2020 Voter </a:t>
            </a:r>
            <a:r>
              <a:rPr kumimoji="0" lang="en-US" sz="4800" b="1" i="0" u="none" strike="noStrike" kern="1200" cap="none" spc="0" normalizeH="0" noProof="0" dirty="0">
                <a:ln>
                  <a:noFill/>
                </a:ln>
                <a:solidFill>
                  <a:sysClr val="windowText" lastClr="000000"/>
                </a:solidFill>
                <a:effectLst/>
                <a:uLnTx/>
                <a:uFillTx/>
                <a:latin typeface="Tahoma" panose="020B0604030504040204" pitchFamily="34" charset="0"/>
                <a:ea typeface="Tahoma" panose="020B0604030504040204" pitchFamily="34" charset="0"/>
                <a:cs typeface="Tahoma" panose="020B0604030504040204" pitchFamily="34" charset="0"/>
              </a:rPr>
              <a:t>Funnel Study</a:t>
            </a: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92618" y="262061"/>
            <a:ext cx="4806765" cy="1361587"/>
          </a:xfrm>
          <a:prstGeom prst="rect">
            <a:avLst/>
          </a:prstGeom>
        </p:spPr>
      </p:pic>
      <p:grpSp>
        <p:nvGrpSpPr>
          <p:cNvPr id="13" name="Group 12"/>
          <p:cNvGrpSpPr/>
          <p:nvPr/>
        </p:nvGrpSpPr>
        <p:grpSpPr>
          <a:xfrm>
            <a:off x="-15222" y="3380381"/>
            <a:ext cx="12216952" cy="201019"/>
            <a:chOff x="-9727" y="3419275"/>
            <a:chExt cx="12201729" cy="128217"/>
          </a:xfrm>
        </p:grpSpPr>
        <p:sp>
          <p:nvSpPr>
            <p:cNvPr id="16" name="Rectangle 15"/>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Rectangle 9"/>
          <p:cNvSpPr/>
          <p:nvPr/>
        </p:nvSpPr>
        <p:spPr>
          <a:xfrm>
            <a:off x="381000" y="3799344"/>
            <a:ext cx="11353800" cy="523220"/>
          </a:xfrm>
          <a:prstGeom prst="rect">
            <a:avLst/>
          </a:prstGeom>
        </p:spPr>
        <p:txBody>
          <a:bodyPr wrap="square">
            <a:spAutoFit/>
          </a:bodyPr>
          <a:lstStyle/>
          <a:p>
            <a:pPr algn="ctr"/>
            <a:r>
              <a:rPr lang="en-US" sz="2800" dirty="0">
                <a:solidFill>
                  <a:schemeClr val="bg1"/>
                </a:solidFill>
                <a:latin typeface="+mj-lt"/>
              </a:rPr>
              <a:t> </a:t>
            </a:r>
            <a:endParaRPr lang="en-US" sz="4000" b="1" dirty="0">
              <a:solidFill>
                <a:schemeClr val="bg1"/>
              </a:solidFill>
              <a:effectLst>
                <a:outerShdw blurRad="38100" dist="38100" dir="2700000" algn="tl">
                  <a:srgbClr val="000000">
                    <a:alpha val="43137"/>
                  </a:srgbClr>
                </a:outerShdw>
              </a:effectLst>
              <a:latin typeface="+mj-lt"/>
            </a:endParaRPr>
          </a:p>
        </p:txBody>
      </p:sp>
      <p:grpSp>
        <p:nvGrpSpPr>
          <p:cNvPr id="3" name="Group 2"/>
          <p:cNvGrpSpPr/>
          <p:nvPr/>
        </p:nvGrpSpPr>
        <p:grpSpPr>
          <a:xfrm>
            <a:off x="3878120" y="3182657"/>
            <a:ext cx="4414838" cy="3058163"/>
            <a:chOff x="3509962" y="2834089"/>
            <a:chExt cx="5172075" cy="3835402"/>
          </a:xfrm>
        </p:grpSpPr>
        <p:sp>
          <p:nvSpPr>
            <p:cNvPr id="14" name="Can 13"/>
            <p:cNvSpPr/>
            <p:nvPr/>
          </p:nvSpPr>
          <p:spPr>
            <a:xfrm>
              <a:off x="4535861" y="5824940"/>
              <a:ext cx="3061447" cy="844551"/>
            </a:xfrm>
            <a:prstGeom prst="can">
              <a:avLst/>
            </a:prstGeom>
            <a:solidFill>
              <a:srgbClr val="00DA00"/>
            </a:solidFill>
            <a:ln w="12700">
              <a:solidFill>
                <a:srgbClr val="FFFFFF"/>
              </a:solidFill>
            </a:ln>
            <a:effectLst>
              <a:outerShdw blurRad="215900" dist="63500" dir="2700000" algn="tl"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FFFF"/>
                  </a:solidFill>
                  <a:effectLst>
                    <a:outerShdw blurRad="203200" dist="38100" dir="2700000" algn="tl" rotWithShape="0">
                      <a:prstClr val="black">
                        <a:alpha val="79000"/>
                      </a:prstClr>
                    </a:outerShdw>
                  </a:effectLst>
                </a:rPr>
                <a:t>Vote</a:t>
              </a:r>
            </a:p>
          </p:txBody>
        </p:sp>
        <p:sp>
          <p:nvSpPr>
            <p:cNvPr id="20" name="Can 19"/>
            <p:cNvSpPr/>
            <p:nvPr/>
          </p:nvSpPr>
          <p:spPr>
            <a:xfrm>
              <a:off x="4191280" y="5077228"/>
              <a:ext cx="3680573" cy="844551"/>
            </a:xfrm>
            <a:prstGeom prst="can">
              <a:avLst/>
            </a:prstGeom>
            <a:solidFill>
              <a:srgbClr val="4080FF"/>
            </a:solidFill>
            <a:ln w="12700">
              <a:solidFill>
                <a:srgbClr val="FFFFFF"/>
              </a:solidFill>
            </a:ln>
            <a:effectLst>
              <a:outerShdw blurRad="215900" dist="63500" dir="2700000" algn="tl"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FFFF"/>
                  </a:solidFill>
                  <a:effectLst>
                    <a:outerShdw blurRad="203200" dist="38100" dir="2700000" algn="tl" rotWithShape="0">
                      <a:prstClr val="black">
                        <a:alpha val="79000"/>
                      </a:prstClr>
                    </a:outerShdw>
                  </a:effectLst>
                </a:rPr>
                <a:t>Consider Voting</a:t>
              </a:r>
            </a:p>
          </p:txBody>
        </p:sp>
        <p:sp>
          <p:nvSpPr>
            <p:cNvPr id="21" name="Can 20"/>
            <p:cNvSpPr/>
            <p:nvPr/>
          </p:nvSpPr>
          <p:spPr>
            <a:xfrm>
              <a:off x="3979486" y="4329515"/>
              <a:ext cx="4147858" cy="844551"/>
            </a:xfrm>
            <a:prstGeom prst="can">
              <a:avLst/>
            </a:prstGeom>
            <a:solidFill>
              <a:srgbClr val="0047D5"/>
            </a:solidFill>
            <a:ln w="12700">
              <a:solidFill>
                <a:srgbClr val="FFFFFF"/>
              </a:solidFill>
            </a:ln>
            <a:effectLst>
              <a:outerShdw blurRad="215900" dist="63500" dir="2700000" algn="tl"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a:solidFill>
                  <a:srgbClr val="FFFFFF"/>
                </a:solidFill>
                <a:effectLst>
                  <a:outerShdw blurRad="203200" dist="38100" dir="2700000" algn="tl" rotWithShape="0">
                    <a:prstClr val="black">
                      <a:alpha val="79000"/>
                    </a:prstClr>
                  </a:outerShdw>
                </a:effectLst>
              </a:endParaRPr>
            </a:p>
            <a:p>
              <a:pPr algn="ctr">
                <a:lnSpc>
                  <a:spcPts val="2500"/>
                </a:lnSpc>
              </a:pPr>
              <a:r>
                <a:rPr lang="en-US" sz="2000" b="1" dirty="0">
                  <a:solidFill>
                    <a:srgbClr val="FFFFFF"/>
                  </a:solidFill>
                  <a:effectLst>
                    <a:outerShdw blurRad="203200" dist="38100" dir="2700000" algn="tl" rotWithShape="0">
                      <a:prstClr val="black">
                        <a:alpha val="79000"/>
                      </a:prstClr>
                    </a:outerShdw>
                  </a:effectLst>
                </a:rPr>
                <a:t>Get More Information</a:t>
              </a:r>
            </a:p>
          </p:txBody>
        </p:sp>
        <p:sp>
          <p:nvSpPr>
            <p:cNvPr id="22" name="Can 21"/>
            <p:cNvSpPr/>
            <p:nvPr/>
          </p:nvSpPr>
          <p:spPr>
            <a:xfrm>
              <a:off x="3719512" y="3581803"/>
              <a:ext cx="4752975" cy="844551"/>
            </a:xfrm>
            <a:prstGeom prst="can">
              <a:avLst/>
            </a:prstGeom>
            <a:solidFill>
              <a:srgbClr val="0000BF"/>
            </a:solidFill>
            <a:ln w="12700">
              <a:solidFill>
                <a:srgbClr val="FFFF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FFFF"/>
                  </a:solidFill>
                  <a:effectLst>
                    <a:outerShdw blurRad="203200" dist="38100" dir="2700000" algn="tl" rotWithShape="0">
                      <a:prstClr val="black">
                        <a:alpha val="79000"/>
                      </a:prstClr>
                    </a:outerShdw>
                  </a:effectLst>
                </a:rPr>
                <a:t>Interest</a:t>
              </a:r>
            </a:p>
          </p:txBody>
        </p:sp>
        <p:sp>
          <p:nvSpPr>
            <p:cNvPr id="23" name="Can 22"/>
            <p:cNvSpPr/>
            <p:nvPr/>
          </p:nvSpPr>
          <p:spPr>
            <a:xfrm>
              <a:off x="3509962" y="2834089"/>
              <a:ext cx="5172075" cy="844551"/>
            </a:xfrm>
            <a:prstGeom prst="can">
              <a:avLst/>
            </a:prstGeom>
            <a:solidFill>
              <a:srgbClr val="E70000"/>
            </a:solidFill>
            <a:ln w="12700">
              <a:solidFill>
                <a:srgbClr val="FFFF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FFFF"/>
                  </a:solidFill>
                  <a:effectLst>
                    <a:outerShdw blurRad="203200" dist="38100" dir="2700000" algn="tl" rotWithShape="0">
                      <a:prstClr val="black">
                        <a:alpha val="79000"/>
                      </a:prstClr>
                    </a:outerShdw>
                  </a:effectLst>
                </a:rPr>
                <a:t>Awareness</a:t>
              </a:r>
            </a:p>
          </p:txBody>
        </p:sp>
      </p:grpSp>
    </p:spTree>
    <p:extLst>
      <p:ext uri="{BB962C8B-B14F-4D97-AF65-F5344CB8AC3E}">
        <p14:creationId xmlns:p14="http://schemas.microsoft.com/office/powerpoint/2010/main" val="3979900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237025"/>
            <a:ext cx="11352809" cy="535531"/>
          </a:xfrm>
        </p:spPr>
        <p:txBody>
          <a:bodyPr/>
          <a:lstStyle/>
          <a:p>
            <a:r>
              <a:rPr lang="en-US" sz="3200" dirty="0"/>
              <a:t>Television Was Key in Motivating Voters to Get Out and Vote</a:t>
            </a:r>
          </a:p>
        </p:txBody>
      </p:sp>
      <p:sp>
        <p:nvSpPr>
          <p:cNvPr id="4" name="Slide Number Placeholder 3"/>
          <p:cNvSpPr>
            <a:spLocks noGrp="1"/>
          </p:cNvSpPr>
          <p:nvPr>
            <p:ph type="sldNum" sz="quarter" idx="12"/>
          </p:nvPr>
        </p:nvSpPr>
        <p:spPr/>
        <p:txBody>
          <a:bodyPr/>
          <a:lstStyle/>
          <a:p>
            <a:fld id="{BB88B489-69ED-4F0A-A940-13A5E0BFFCBC}" type="slidenum">
              <a:rPr lang="en-US" smtClean="0"/>
              <a:pPr/>
              <a:t>10</a:t>
            </a:fld>
            <a:endParaRPr lang="en-US" dirty="0"/>
          </a:p>
        </p:txBody>
      </p:sp>
      <p:sp>
        <p:nvSpPr>
          <p:cNvPr id="13" name="Text Placeholder 4"/>
          <p:cNvSpPr>
            <a:spLocks noGrp="1"/>
          </p:cNvSpPr>
          <p:nvPr>
            <p:ph type="body" sz="quarter" idx="13"/>
          </p:nvPr>
        </p:nvSpPr>
        <p:spPr>
          <a:xfrm>
            <a:off x="419595" y="6096227"/>
            <a:ext cx="9638805" cy="636072"/>
          </a:xfrm>
        </p:spPr>
        <p:txBody>
          <a:bodyPr/>
          <a:lstStyle/>
          <a:p>
            <a:r>
              <a:rPr lang="en-US" dirty="0"/>
              <a:t>Source: </a:t>
            </a:r>
            <a:r>
              <a:rPr lang="en-US" dirty="0" err="1"/>
              <a:t>Dynata</a:t>
            </a:r>
            <a:r>
              <a:rPr lang="en-US" dirty="0"/>
              <a:t> / TVB 2020 Voter Funnel; Adults 18+ / N = 10442 (Television = Nat’l Broadcast, Local Broadcast, Cable and/or Public Television News)</a:t>
            </a:r>
          </a:p>
          <a:p>
            <a:r>
              <a:rPr lang="en-US" dirty="0"/>
              <a:t>Q9: “Sometimes we need a push to actually go out and vote or mail in our ballots. Please pick up to 5 media/methods that you feel most motivated you to get out and vote or mail in your ballot.” </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593678985"/>
              </p:ext>
            </p:extLst>
          </p:nvPr>
        </p:nvGraphicFramePr>
        <p:xfrm>
          <a:off x="429574" y="871046"/>
          <a:ext cx="11352212" cy="50866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23665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352809" cy="1089529"/>
          </a:xfrm>
        </p:spPr>
        <p:txBody>
          <a:bodyPr/>
          <a:lstStyle/>
          <a:p>
            <a:r>
              <a:rPr lang="en-US" sz="3600" dirty="0"/>
              <a:t>“When doing a political online search,</a:t>
            </a:r>
            <a:br>
              <a:rPr lang="en-US" sz="3600" dirty="0"/>
            </a:br>
            <a:r>
              <a:rPr lang="en-US" sz="3600" dirty="0"/>
              <a:t>have TV ads influenced you in any way?”</a:t>
            </a:r>
          </a:p>
        </p:txBody>
      </p:sp>
      <p:sp>
        <p:nvSpPr>
          <p:cNvPr id="4" name="Slide Number Placeholder 3"/>
          <p:cNvSpPr>
            <a:spLocks noGrp="1"/>
          </p:cNvSpPr>
          <p:nvPr>
            <p:ph type="sldNum" sz="quarter" idx="12"/>
          </p:nvPr>
        </p:nvSpPr>
        <p:spPr/>
        <p:txBody>
          <a:bodyPr/>
          <a:lstStyle/>
          <a:p>
            <a:fld id="{BB88B489-69ED-4F0A-A940-13A5E0BFFCBC}" type="slidenum">
              <a:rPr lang="en-US" smtClean="0"/>
              <a:pPr/>
              <a:t>11</a:t>
            </a:fld>
            <a:endParaRPr lang="en-US" dirty="0"/>
          </a:p>
        </p:txBody>
      </p:sp>
      <p:sp>
        <p:nvSpPr>
          <p:cNvPr id="13" name="Text Placeholder 4"/>
          <p:cNvSpPr>
            <a:spLocks noGrp="1"/>
          </p:cNvSpPr>
          <p:nvPr>
            <p:ph type="body" sz="quarter" idx="13"/>
          </p:nvPr>
        </p:nvSpPr>
        <p:spPr>
          <a:xfrm>
            <a:off x="419595" y="6050061"/>
            <a:ext cx="9715501" cy="682238"/>
          </a:xfrm>
        </p:spPr>
        <p:txBody>
          <a:bodyPr/>
          <a:lstStyle/>
          <a:p>
            <a:pPr>
              <a:lnSpc>
                <a:spcPct val="100000"/>
              </a:lnSpc>
            </a:pPr>
            <a:r>
              <a:rPr lang="en-US" dirty="0"/>
              <a:t>Source: </a:t>
            </a:r>
            <a:r>
              <a:rPr lang="en-US" dirty="0" err="1"/>
              <a:t>Dynata</a:t>
            </a:r>
            <a:r>
              <a:rPr lang="en-US" dirty="0"/>
              <a:t> / TVB 2020 Voter Funnel; Adults 18+ / N = 7127, 2306, 2633, 1960 (Yes = Every time, Most of the time &amp; Sometimes)</a:t>
            </a:r>
          </a:p>
          <a:p>
            <a:pPr>
              <a:lnSpc>
                <a:spcPct val="100000"/>
              </a:lnSpc>
            </a:pPr>
            <a:r>
              <a:rPr lang="en-US" dirty="0"/>
              <a:t>QA10: “When doing an online search for candidates or ballot issues, how often, if at all, have the TV advertisements you have seen in this category influenced you in some way in your search selections?”</a:t>
            </a:r>
          </a:p>
        </p:txBody>
      </p:sp>
      <p:sp>
        <p:nvSpPr>
          <p:cNvPr id="5" name="TextBox 4">
            <a:extLst>
              <a:ext uri="{FF2B5EF4-FFF2-40B4-BE49-F238E27FC236}">
                <a16:creationId xmlns:a16="http://schemas.microsoft.com/office/drawing/2014/main" id="{BE80CF38-031A-40CA-9784-8E87D7CCB3A8}"/>
              </a:ext>
            </a:extLst>
          </p:cNvPr>
          <p:cNvSpPr txBox="1"/>
          <p:nvPr/>
        </p:nvSpPr>
        <p:spPr>
          <a:xfrm>
            <a:off x="4319141" y="1455863"/>
            <a:ext cx="3515258" cy="369332"/>
          </a:xfrm>
          <a:prstGeom prst="rect">
            <a:avLst/>
          </a:prstGeom>
          <a:noFill/>
        </p:spPr>
        <p:txBody>
          <a:bodyPr wrap="none" rtlCol="0">
            <a:spAutoFit/>
          </a:bodyPr>
          <a:lstStyle/>
          <a:p>
            <a:r>
              <a:rPr lang="en-US" dirty="0"/>
              <a:t>Those Who Do Online Searches</a:t>
            </a:r>
            <a:endParaRPr lang="en-US" b="1" dirty="0"/>
          </a:p>
        </p:txBody>
      </p:sp>
      <p:graphicFrame>
        <p:nvGraphicFramePr>
          <p:cNvPr id="10" name="Chart 9">
            <a:extLst>
              <a:ext uri="{FF2B5EF4-FFF2-40B4-BE49-F238E27FC236}">
                <a16:creationId xmlns:a16="http://schemas.microsoft.com/office/drawing/2014/main" id="{EF12B15D-7750-49E8-9E81-CC1A61045D3E}"/>
              </a:ext>
            </a:extLst>
          </p:cNvPr>
          <p:cNvGraphicFramePr/>
          <p:nvPr/>
        </p:nvGraphicFramePr>
        <p:xfrm>
          <a:off x="1219020" y="1825195"/>
          <a:ext cx="9715501" cy="39128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6708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11582400" cy="646331"/>
          </a:xfrm>
        </p:spPr>
        <p:txBody>
          <a:bodyPr>
            <a:noAutofit/>
          </a:bodyPr>
          <a:lstStyle/>
          <a:p>
            <a:r>
              <a:rPr lang="en-US" sz="3600" dirty="0"/>
              <a:t>The Primary Source for News is </a:t>
            </a:r>
            <a:r>
              <a:rPr lang="en-US" sz="3600" b="1" dirty="0"/>
              <a:t>Broadcast </a:t>
            </a:r>
            <a:r>
              <a:rPr lang="en-US" sz="3600" dirty="0"/>
              <a:t>TV</a:t>
            </a:r>
          </a:p>
        </p:txBody>
      </p:sp>
      <p:sp>
        <p:nvSpPr>
          <p:cNvPr id="4" name="Slide Number Placeholder 3"/>
          <p:cNvSpPr>
            <a:spLocks noGrp="1"/>
          </p:cNvSpPr>
          <p:nvPr>
            <p:ph type="sldNum" sz="quarter" idx="12"/>
          </p:nvPr>
        </p:nvSpPr>
        <p:spPr/>
        <p:txBody>
          <a:bodyPr/>
          <a:lstStyle/>
          <a:p>
            <a:fld id="{E24FF0E6-B28D-47FB-82BB-E6AB0AF17B14}" type="slidenum">
              <a:rPr lang="en-US" smtClean="0">
                <a:solidFill>
                  <a:srgbClr val="1C1C1C"/>
                </a:solidFill>
              </a:rPr>
              <a:pPr/>
              <a:t>12</a:t>
            </a:fld>
            <a:endParaRPr lang="en-US" dirty="0">
              <a:solidFill>
                <a:srgbClr val="1C1C1C"/>
              </a:solidFill>
            </a:endParaRPr>
          </a:p>
        </p:txBody>
      </p:sp>
      <p:graphicFrame>
        <p:nvGraphicFramePr>
          <p:cNvPr id="6" name="Chart 5"/>
          <p:cNvGraphicFramePr/>
          <p:nvPr>
            <p:extLst>
              <p:ext uri="{D42A27DB-BD31-4B8C-83A1-F6EECF244321}">
                <p14:modId xmlns:p14="http://schemas.microsoft.com/office/powerpoint/2010/main" val="3180067661"/>
              </p:ext>
            </p:extLst>
          </p:nvPr>
        </p:nvGraphicFramePr>
        <p:xfrm>
          <a:off x="434835" y="762001"/>
          <a:ext cx="11582400" cy="51726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4"/>
          <p:cNvSpPr>
            <a:spLocks noGrp="1"/>
          </p:cNvSpPr>
          <p:nvPr>
            <p:ph type="body" sz="quarter" idx="13"/>
          </p:nvPr>
        </p:nvSpPr>
        <p:spPr>
          <a:xfrm>
            <a:off x="419595" y="6234727"/>
            <a:ext cx="9715501" cy="497572"/>
          </a:xfrm>
        </p:spPr>
        <p:txBody>
          <a:bodyPr/>
          <a:lstStyle/>
          <a:p>
            <a:r>
              <a:rPr lang="en-US" dirty="0"/>
              <a:t>Source: </a:t>
            </a:r>
            <a:r>
              <a:rPr lang="en-US" dirty="0" err="1"/>
              <a:t>Dynata</a:t>
            </a:r>
            <a:r>
              <a:rPr lang="en-US" dirty="0"/>
              <a:t> / TVB 2020 Voter Funnel; Adults 18+ / N = 10946; Broadcast = National Broadcast and Local Broadcast</a:t>
            </a:r>
          </a:p>
          <a:p>
            <a:r>
              <a:rPr lang="en-US" dirty="0"/>
              <a:t>Q5: “Which one of the following sources, if any, would you say is your primary source for news?” </a:t>
            </a:r>
          </a:p>
        </p:txBody>
      </p:sp>
    </p:spTree>
    <p:extLst>
      <p:ext uri="{BB962C8B-B14F-4D97-AF65-F5344CB8AC3E}">
        <p14:creationId xmlns:p14="http://schemas.microsoft.com/office/powerpoint/2010/main" val="2031476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11582400" cy="646331"/>
          </a:xfrm>
        </p:spPr>
        <p:txBody>
          <a:bodyPr>
            <a:noAutofit/>
          </a:bodyPr>
          <a:lstStyle/>
          <a:p>
            <a:r>
              <a:rPr lang="en-US" sz="3600" dirty="0"/>
              <a:t>“I trust the news that I see/hear on this media source”</a:t>
            </a:r>
          </a:p>
        </p:txBody>
      </p:sp>
      <p:sp>
        <p:nvSpPr>
          <p:cNvPr id="4" name="Slide Number Placeholder 3"/>
          <p:cNvSpPr>
            <a:spLocks noGrp="1"/>
          </p:cNvSpPr>
          <p:nvPr>
            <p:ph type="sldNum" sz="quarter" idx="12"/>
          </p:nvPr>
        </p:nvSpPr>
        <p:spPr/>
        <p:txBody>
          <a:bodyPr/>
          <a:lstStyle/>
          <a:p>
            <a:fld id="{E24FF0E6-B28D-47FB-82BB-E6AB0AF17B14}" type="slidenum">
              <a:rPr lang="en-US" smtClean="0">
                <a:solidFill>
                  <a:srgbClr val="1C1C1C"/>
                </a:solidFill>
              </a:rPr>
              <a:pPr/>
              <a:t>13</a:t>
            </a:fld>
            <a:endParaRPr lang="en-US" dirty="0">
              <a:solidFill>
                <a:srgbClr val="1C1C1C"/>
              </a:solidFill>
            </a:endParaRPr>
          </a:p>
        </p:txBody>
      </p:sp>
      <p:graphicFrame>
        <p:nvGraphicFramePr>
          <p:cNvPr id="6" name="Chart 5"/>
          <p:cNvGraphicFramePr/>
          <p:nvPr>
            <p:extLst>
              <p:ext uri="{D42A27DB-BD31-4B8C-83A1-F6EECF244321}">
                <p14:modId xmlns:p14="http://schemas.microsoft.com/office/powerpoint/2010/main" val="1379181878"/>
              </p:ext>
            </p:extLst>
          </p:nvPr>
        </p:nvGraphicFramePr>
        <p:xfrm>
          <a:off x="435831" y="854673"/>
          <a:ext cx="11544301" cy="526340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3"/>
          </p:nvPr>
        </p:nvSpPr>
        <p:spPr>
          <a:xfrm>
            <a:off x="419099" y="6284228"/>
            <a:ext cx="9791701" cy="497572"/>
          </a:xfrm>
        </p:spPr>
        <p:txBody>
          <a:bodyPr/>
          <a:lstStyle/>
          <a:p>
            <a:r>
              <a:rPr lang="en-US" dirty="0"/>
              <a:t>Source: </a:t>
            </a:r>
            <a:r>
              <a:rPr lang="en-US" dirty="0" err="1"/>
              <a:t>Dynata</a:t>
            </a:r>
            <a:r>
              <a:rPr lang="en-US" dirty="0"/>
              <a:t> / TVB 2020 Voter Funnel; Adults 18+ / N = 10946 (Agree Strongly + Agree Somewhat) </a:t>
            </a:r>
          </a:p>
          <a:p>
            <a:r>
              <a:rPr lang="en-US" dirty="0"/>
              <a:t>Q6: “For each source, please indicate the extent to which you agree or disagree with the following statement: I trust the news that I see/hear on this media source”</a:t>
            </a:r>
          </a:p>
        </p:txBody>
      </p:sp>
      <p:sp>
        <p:nvSpPr>
          <p:cNvPr id="7" name="Oval 6"/>
          <p:cNvSpPr/>
          <p:nvPr/>
        </p:nvSpPr>
        <p:spPr>
          <a:xfrm>
            <a:off x="10925124" y="1258026"/>
            <a:ext cx="810402" cy="5434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Oval 8"/>
          <p:cNvSpPr/>
          <p:nvPr/>
        </p:nvSpPr>
        <p:spPr>
          <a:xfrm>
            <a:off x="7239000" y="5551819"/>
            <a:ext cx="685800" cy="5662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0" name="Rectangle 9"/>
          <p:cNvSpPr/>
          <p:nvPr/>
        </p:nvSpPr>
        <p:spPr>
          <a:xfrm>
            <a:off x="9863569" y="5353355"/>
            <a:ext cx="197223" cy="170330"/>
          </a:xfrm>
          <a:prstGeom prst="rect">
            <a:avLst/>
          </a:prstGeom>
          <a:solidFill>
            <a:srgbClr val="3333FF"/>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TextBox 6"/>
          <p:cNvSpPr txBox="1"/>
          <p:nvPr/>
        </p:nvSpPr>
        <p:spPr>
          <a:xfrm>
            <a:off x="10066428" y="5282874"/>
            <a:ext cx="1717393" cy="33855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t>Traditional Media</a:t>
            </a:r>
          </a:p>
        </p:txBody>
      </p:sp>
      <p:sp>
        <p:nvSpPr>
          <p:cNvPr id="12" name="Rectangle 11"/>
          <p:cNvSpPr/>
          <p:nvPr/>
        </p:nvSpPr>
        <p:spPr>
          <a:xfrm>
            <a:off x="9863564" y="5622300"/>
            <a:ext cx="197223" cy="170330"/>
          </a:xfrm>
          <a:prstGeom prst="rect">
            <a:avLst/>
          </a:prstGeom>
          <a:solidFill>
            <a:srgbClr val="36CF13"/>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TextBox 10"/>
          <p:cNvSpPr txBox="1"/>
          <p:nvPr/>
        </p:nvSpPr>
        <p:spPr>
          <a:xfrm>
            <a:off x="10075388" y="5551819"/>
            <a:ext cx="1352037" cy="33855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t>Digital Media</a:t>
            </a:r>
          </a:p>
        </p:txBody>
      </p:sp>
      <p:sp>
        <p:nvSpPr>
          <p:cNvPr id="14" name="Oval 13">
            <a:extLst>
              <a:ext uri="{FF2B5EF4-FFF2-40B4-BE49-F238E27FC236}">
                <a16:creationId xmlns:a16="http://schemas.microsoft.com/office/drawing/2014/main" id="{8340BAAA-9285-4C64-B8CF-0F53F21FDFD9}"/>
              </a:ext>
            </a:extLst>
          </p:cNvPr>
          <p:cNvSpPr/>
          <p:nvPr/>
        </p:nvSpPr>
        <p:spPr>
          <a:xfrm>
            <a:off x="9404968" y="3296451"/>
            <a:ext cx="685800" cy="5662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Tree>
    <p:extLst>
      <p:ext uri="{BB962C8B-B14F-4D97-AF65-F5344CB8AC3E}">
        <p14:creationId xmlns:p14="http://schemas.microsoft.com/office/powerpoint/2010/main" val="419517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352809" cy="1089529"/>
          </a:xfrm>
        </p:spPr>
        <p:txBody>
          <a:bodyPr/>
          <a:lstStyle/>
          <a:p>
            <a:r>
              <a:rPr lang="en-US" sz="3600" dirty="0"/>
              <a:t>“I find the problem with ‘fake news’</a:t>
            </a:r>
            <a:br>
              <a:rPr lang="en-US" sz="3600" dirty="0"/>
            </a:br>
            <a:r>
              <a:rPr lang="en-US" sz="3600" dirty="0"/>
              <a:t>to be most prevalent on...”</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62556363"/>
              </p:ext>
            </p:extLst>
          </p:nvPr>
        </p:nvGraphicFramePr>
        <p:xfrm>
          <a:off x="420192" y="1332012"/>
          <a:ext cx="11352212" cy="491013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BB88B489-69ED-4F0A-A940-13A5E0BFFCBC}" type="slidenum">
              <a:rPr lang="en-US" smtClean="0"/>
              <a:pPr/>
              <a:t>14</a:t>
            </a:fld>
            <a:endParaRPr lang="en-US" dirty="0"/>
          </a:p>
        </p:txBody>
      </p:sp>
      <p:sp>
        <p:nvSpPr>
          <p:cNvPr id="13" name="Text Placeholder 4"/>
          <p:cNvSpPr>
            <a:spLocks noGrp="1"/>
          </p:cNvSpPr>
          <p:nvPr>
            <p:ph type="body" sz="quarter" idx="13"/>
          </p:nvPr>
        </p:nvSpPr>
        <p:spPr>
          <a:xfrm>
            <a:off x="419099" y="6284228"/>
            <a:ext cx="8641773" cy="497572"/>
          </a:xfrm>
        </p:spPr>
        <p:txBody>
          <a:bodyPr/>
          <a:lstStyle/>
          <a:p>
            <a:r>
              <a:rPr lang="en-US" dirty="0"/>
              <a:t>Source: </a:t>
            </a:r>
            <a:r>
              <a:rPr lang="en-US" dirty="0" err="1"/>
              <a:t>Dynata</a:t>
            </a:r>
            <a:r>
              <a:rPr lang="en-US" dirty="0"/>
              <a:t> / TVB 2020 Voter Funnel; Adults 18+ / N = 10946</a:t>
            </a:r>
          </a:p>
          <a:p>
            <a:r>
              <a:rPr lang="en-US" dirty="0"/>
              <a:t>Q7: “I find the problem with “fake news” to be most prevalent on...”</a:t>
            </a:r>
          </a:p>
        </p:txBody>
      </p:sp>
    </p:spTree>
    <p:extLst>
      <p:ext uri="{BB962C8B-B14F-4D97-AF65-F5344CB8AC3E}">
        <p14:creationId xmlns:p14="http://schemas.microsoft.com/office/powerpoint/2010/main" val="2439202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352809" cy="646331"/>
          </a:xfrm>
        </p:spPr>
        <p:txBody>
          <a:bodyPr/>
          <a:lstStyle/>
          <a:p>
            <a:r>
              <a:rPr lang="en-US" dirty="0"/>
              <a:t>“Yes! I Voted!”</a:t>
            </a:r>
          </a:p>
        </p:txBody>
      </p:sp>
      <p:sp>
        <p:nvSpPr>
          <p:cNvPr id="4" name="Slide Number Placeholder 3"/>
          <p:cNvSpPr>
            <a:spLocks noGrp="1"/>
          </p:cNvSpPr>
          <p:nvPr>
            <p:ph type="sldNum" sz="quarter" idx="12"/>
          </p:nvPr>
        </p:nvSpPr>
        <p:spPr/>
        <p:txBody>
          <a:bodyPr/>
          <a:lstStyle/>
          <a:p>
            <a:fld id="{BB88B489-69ED-4F0A-A940-13A5E0BFFCBC}" type="slidenum">
              <a:rPr lang="en-US" smtClean="0"/>
              <a:pPr/>
              <a:t>15</a:t>
            </a:fld>
            <a:endParaRPr lang="en-US" dirty="0"/>
          </a:p>
        </p:txBody>
      </p:sp>
      <p:sp>
        <p:nvSpPr>
          <p:cNvPr id="13" name="Text Placeholder 4"/>
          <p:cNvSpPr>
            <a:spLocks noGrp="1"/>
          </p:cNvSpPr>
          <p:nvPr>
            <p:ph type="body" sz="quarter" idx="13"/>
          </p:nvPr>
        </p:nvSpPr>
        <p:spPr>
          <a:xfrm>
            <a:off x="419595" y="6234727"/>
            <a:ext cx="9715501" cy="497572"/>
          </a:xfrm>
        </p:spPr>
        <p:txBody>
          <a:bodyPr/>
          <a:lstStyle/>
          <a:p>
            <a:r>
              <a:rPr lang="en-US"/>
              <a:t>Source: Dynata / TVB 2020 Voter Funnel;  Adults 18+ N = 10442</a:t>
            </a:r>
          </a:p>
          <a:p>
            <a:r>
              <a:rPr lang="en-US"/>
              <a:t>Q8: “Did you vote?”</a:t>
            </a:r>
            <a:endParaRPr lang="en-US" dirty="0"/>
          </a:p>
        </p:txBody>
      </p:sp>
      <p:graphicFrame>
        <p:nvGraphicFramePr>
          <p:cNvPr id="7" name="Chart 6">
            <a:extLst>
              <a:ext uri="{FF2B5EF4-FFF2-40B4-BE49-F238E27FC236}">
                <a16:creationId xmlns:a16="http://schemas.microsoft.com/office/drawing/2014/main" id="{9C580473-0CEA-46A5-A52A-B049F1453B01}"/>
              </a:ext>
            </a:extLst>
          </p:cNvPr>
          <p:cNvGraphicFramePr/>
          <p:nvPr/>
        </p:nvGraphicFramePr>
        <p:xfrm>
          <a:off x="914399" y="719666"/>
          <a:ext cx="10210799"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9880965A-7A55-45A8-A154-0DA608D22109}"/>
              </a:ext>
            </a:extLst>
          </p:cNvPr>
          <p:cNvSpPr txBox="1"/>
          <p:nvPr/>
        </p:nvSpPr>
        <p:spPr>
          <a:xfrm>
            <a:off x="8504188" y="1033738"/>
            <a:ext cx="3124199" cy="1200329"/>
          </a:xfrm>
          <a:prstGeom prst="rect">
            <a:avLst/>
          </a:prstGeom>
          <a:noFill/>
        </p:spPr>
        <p:txBody>
          <a:bodyPr wrap="square" rtlCol="0">
            <a:spAutoFit/>
          </a:bodyPr>
          <a:lstStyle/>
          <a:p>
            <a:pPr algn="ctr"/>
            <a:r>
              <a:rPr lang="en-US" sz="2400" dirty="0"/>
              <a:t>59% voted in person, </a:t>
            </a:r>
          </a:p>
          <a:p>
            <a:pPr algn="ctr"/>
            <a:r>
              <a:rPr lang="en-US" sz="2400" dirty="0"/>
              <a:t>either on Election Day or before!</a:t>
            </a:r>
          </a:p>
        </p:txBody>
      </p:sp>
    </p:spTree>
    <p:extLst>
      <p:ext uri="{BB962C8B-B14F-4D97-AF65-F5344CB8AC3E}">
        <p14:creationId xmlns:p14="http://schemas.microsoft.com/office/powerpoint/2010/main" val="3319547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352809" cy="535531"/>
          </a:xfrm>
        </p:spPr>
        <p:txBody>
          <a:bodyPr/>
          <a:lstStyle/>
          <a:p>
            <a:r>
              <a:rPr lang="en-US" sz="3200" dirty="0"/>
              <a:t>“How Early Did You Vote, Mail-In, or Drop-Off Your Ballot?</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88B489-69ED-4F0A-A940-13A5E0BFFCBC}" type="slidenum">
              <a:rPr kumimoji="0" lang="en-US" sz="1000" b="0" i="0" u="none" strike="noStrike" kern="1200" cap="none" spc="0" normalizeH="0" baseline="0" noProof="0" smtClean="0">
                <a:ln>
                  <a:noFill/>
                </a:ln>
                <a:solidFill>
                  <a:prstClr val="black"/>
                </a:solidFill>
                <a:effectLst/>
                <a:uLnTx/>
                <a:uFillTx/>
                <a:latin typeface="Tahoma"/>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000" b="0" i="0" u="none" strike="noStrike" kern="1200" cap="none" spc="0" normalizeH="0" baseline="0" noProof="0" dirty="0">
              <a:ln>
                <a:noFill/>
              </a:ln>
              <a:solidFill>
                <a:prstClr val="black"/>
              </a:solidFill>
              <a:effectLst/>
              <a:uLnTx/>
              <a:uFillTx/>
              <a:latin typeface="Tahoma"/>
              <a:ea typeface="+mn-ea"/>
              <a:cs typeface="Arial"/>
            </a:endParaRPr>
          </a:p>
        </p:txBody>
      </p:sp>
      <p:graphicFrame>
        <p:nvGraphicFramePr>
          <p:cNvPr id="8" name="Content Placeholder 7"/>
          <p:cNvGraphicFramePr>
            <a:graphicFrameLocks noGrp="1"/>
          </p:cNvGraphicFramePr>
          <p:nvPr>
            <p:ph idx="1"/>
          </p:nvPr>
        </p:nvGraphicFramePr>
        <p:xfrm>
          <a:off x="304800" y="1600199"/>
          <a:ext cx="11220150" cy="436109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E26B6672-9472-F147-BF63-B12938EAD0C9}"/>
              </a:ext>
            </a:extLst>
          </p:cNvPr>
          <p:cNvSpPr txBox="1"/>
          <p:nvPr/>
        </p:nvSpPr>
        <p:spPr>
          <a:xfrm>
            <a:off x="3009899" y="1154668"/>
            <a:ext cx="61722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ahoma"/>
                <a:ea typeface="+mn-ea"/>
                <a:cs typeface="Arial"/>
              </a:rPr>
              <a:t>% P18+ who voted 3 or more weeks before election day</a:t>
            </a:r>
          </a:p>
        </p:txBody>
      </p:sp>
      <p:sp>
        <p:nvSpPr>
          <p:cNvPr id="6" name="Text Placeholder 5">
            <a:extLst>
              <a:ext uri="{FF2B5EF4-FFF2-40B4-BE49-F238E27FC236}">
                <a16:creationId xmlns:a16="http://schemas.microsoft.com/office/drawing/2014/main" id="{A4ADD598-A932-43A7-AFDF-5DDBCAB536B1}"/>
              </a:ext>
            </a:extLst>
          </p:cNvPr>
          <p:cNvSpPr>
            <a:spLocks noGrp="1"/>
          </p:cNvSpPr>
          <p:nvPr>
            <p:ph type="body" sz="quarter" idx="13"/>
          </p:nvPr>
        </p:nvSpPr>
        <p:spPr>
          <a:xfrm>
            <a:off x="419099" y="6284228"/>
            <a:ext cx="8641773" cy="497572"/>
          </a:xfrm>
        </p:spPr>
        <p:txBody>
          <a:bodyPr/>
          <a:lstStyle/>
          <a:p>
            <a:r>
              <a:rPr lang="en-US" dirty="0"/>
              <a:t>Source: </a:t>
            </a:r>
            <a:r>
              <a:rPr lang="en-US" dirty="0" err="1"/>
              <a:t>Dynata</a:t>
            </a:r>
            <a:r>
              <a:rPr lang="en-US" dirty="0"/>
              <a:t> / TVB 2020 Voter Funnel: Adults 18+ / N = 6975, 1973, 2816, 1996</a:t>
            </a:r>
          </a:p>
          <a:p>
            <a:r>
              <a:rPr lang="en-US" dirty="0"/>
              <a:t>Q8A: “How early did you vote, mail-in, or drop-off your ballot?”</a:t>
            </a:r>
          </a:p>
        </p:txBody>
      </p:sp>
    </p:spTree>
    <p:extLst>
      <p:ext uri="{BB962C8B-B14F-4D97-AF65-F5344CB8AC3E}">
        <p14:creationId xmlns:p14="http://schemas.microsoft.com/office/powerpoint/2010/main" val="3178093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Thank You</a:t>
            </a:r>
          </a:p>
        </p:txBody>
      </p:sp>
      <p:sp>
        <p:nvSpPr>
          <p:cNvPr id="4" name="Slide Number Placeholder 3"/>
          <p:cNvSpPr>
            <a:spLocks noGrp="1"/>
          </p:cNvSpPr>
          <p:nvPr>
            <p:ph type="sldNum" sz="quarter" idx="4294967295"/>
          </p:nvPr>
        </p:nvSpPr>
        <p:spPr>
          <a:xfrm>
            <a:off x="11202988" y="6380163"/>
            <a:ext cx="989012" cy="365125"/>
          </a:xfrm>
        </p:spPr>
        <p:txBody>
          <a:bodyPr/>
          <a:lstStyle/>
          <a:p>
            <a:fld id="{BB88B489-69ED-4F0A-A940-13A5E0BFFCBC}" type="slidenum">
              <a:rPr lang="en-US" smtClean="0"/>
              <a:pPr/>
              <a:t>17</a:t>
            </a:fld>
            <a:endParaRPr lang="en-US" dirty="0"/>
          </a:p>
        </p:txBody>
      </p:sp>
    </p:spTree>
    <p:extLst>
      <p:ext uri="{BB962C8B-B14F-4D97-AF65-F5344CB8AC3E}">
        <p14:creationId xmlns:p14="http://schemas.microsoft.com/office/powerpoint/2010/main" val="133085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9448800" y="6380163"/>
            <a:ext cx="2743200" cy="365125"/>
          </a:xfrm>
        </p:spPr>
        <p:txBody>
          <a:bodyPr/>
          <a:lstStyle/>
          <a:p>
            <a:fld id="{BB88B489-69ED-4F0A-A940-13A5E0BFFCBC}" type="slidenum">
              <a:rPr lang="en-US" smtClean="0"/>
              <a:pPr/>
              <a:t>2</a:t>
            </a:fld>
            <a:endParaRPr lang="en-US" dirty="0"/>
          </a:p>
        </p:txBody>
      </p:sp>
      <p:sp>
        <p:nvSpPr>
          <p:cNvPr id="6" name="TextBox 5"/>
          <p:cNvSpPr txBox="1"/>
          <p:nvPr/>
        </p:nvSpPr>
        <p:spPr>
          <a:xfrm>
            <a:off x="609600" y="1219200"/>
            <a:ext cx="10972800" cy="2862322"/>
          </a:xfrm>
          <a:prstGeom prst="rect">
            <a:avLst/>
          </a:prstGeom>
          <a:noFill/>
        </p:spPr>
        <p:txBody>
          <a:bodyPr wrap="square" rtlCol="0">
            <a:spAutoFit/>
          </a:bodyPr>
          <a:lstStyle/>
          <a:p>
            <a:pPr algn="ctr"/>
            <a:r>
              <a:rPr lang="en-US" sz="3600" b="1" dirty="0">
                <a:solidFill>
                  <a:schemeClr val="bg1"/>
                </a:solidFill>
                <a:effectLst>
                  <a:outerShdw blurRad="38100" dist="38100" dir="2700000" algn="tl">
                    <a:srgbClr val="000000">
                      <a:alpha val="43137"/>
                    </a:srgbClr>
                  </a:outerShdw>
                </a:effectLst>
              </a:rPr>
              <a:t>When you want to win, </a:t>
            </a:r>
            <a:br>
              <a:rPr lang="en-US" sz="3600" b="1" dirty="0">
                <a:solidFill>
                  <a:schemeClr val="bg1"/>
                </a:solidFill>
                <a:effectLst>
                  <a:outerShdw blurRad="38100" dist="38100" dir="2700000" algn="tl">
                    <a:srgbClr val="000000">
                      <a:alpha val="43137"/>
                    </a:srgbClr>
                  </a:outerShdw>
                </a:effectLst>
              </a:rPr>
            </a:br>
            <a:r>
              <a:rPr lang="en-US" sz="3600" b="1" dirty="0">
                <a:solidFill>
                  <a:schemeClr val="bg1"/>
                </a:solidFill>
                <a:effectLst>
                  <a:outerShdw blurRad="38100" dist="38100" dir="2700000" algn="tl">
                    <a:srgbClr val="000000">
                      <a:alpha val="43137"/>
                    </a:srgbClr>
                  </a:outerShdw>
                </a:effectLst>
              </a:rPr>
              <a:t>which platforms are most important?</a:t>
            </a:r>
          </a:p>
          <a:p>
            <a:pPr algn="ctr"/>
            <a:endParaRPr lang="en-US" sz="3600" b="1" dirty="0">
              <a:solidFill>
                <a:schemeClr val="bg1"/>
              </a:solidFill>
              <a:effectLst>
                <a:outerShdw blurRad="38100" dist="38100" dir="2700000" algn="tl">
                  <a:srgbClr val="000000">
                    <a:alpha val="43137"/>
                  </a:srgbClr>
                </a:outerShdw>
              </a:effectLst>
            </a:endParaRPr>
          </a:p>
          <a:p>
            <a:pPr algn="ctr"/>
            <a:r>
              <a:rPr lang="en-US" sz="3600" b="1" dirty="0">
                <a:solidFill>
                  <a:schemeClr val="bg1"/>
                </a:solidFill>
                <a:effectLst>
                  <a:outerShdw blurRad="38100" dist="38100" dir="2700000" algn="tl">
                    <a:srgbClr val="000000">
                      <a:alpha val="43137"/>
                    </a:srgbClr>
                  </a:outerShdw>
                </a:effectLst>
              </a:rPr>
              <a:t>The Voter Funnel Study set out to find the answer through a survey of Registered Voters</a:t>
            </a:r>
          </a:p>
        </p:txBody>
      </p:sp>
    </p:spTree>
    <p:extLst>
      <p:ext uri="{BB962C8B-B14F-4D97-AF65-F5344CB8AC3E}">
        <p14:creationId xmlns:p14="http://schemas.microsoft.com/office/powerpoint/2010/main" val="3470634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620005" cy="646331"/>
          </a:xfrm>
        </p:spPr>
        <p:txBody>
          <a:bodyPr>
            <a:noAutofit/>
          </a:bodyPr>
          <a:lstStyle/>
          <a:p>
            <a:r>
              <a:rPr lang="en-US" sz="3600" dirty="0"/>
              <a:t>Research Overview: Methodology</a:t>
            </a:r>
          </a:p>
        </p:txBody>
      </p:sp>
      <p:sp>
        <p:nvSpPr>
          <p:cNvPr id="4" name="Slide Number Placeholder 3"/>
          <p:cNvSpPr>
            <a:spLocks noGrp="1"/>
          </p:cNvSpPr>
          <p:nvPr>
            <p:ph type="sldNum" sz="quarter" idx="12"/>
          </p:nvPr>
        </p:nvSpPr>
        <p:spPr/>
        <p:txBody>
          <a:bodyPr/>
          <a:lstStyle/>
          <a:p>
            <a:fld id="{E24FF0E6-B28D-47FB-82BB-E6AB0AF17B14}" type="slidenum">
              <a:rPr lang="en-US" smtClean="0">
                <a:solidFill>
                  <a:srgbClr val="1C1C1C"/>
                </a:solidFill>
              </a:rPr>
              <a:pPr/>
              <a:t>3</a:t>
            </a:fld>
            <a:endParaRPr lang="en-US" dirty="0">
              <a:solidFill>
                <a:srgbClr val="1C1C1C"/>
              </a:solidFill>
            </a:endParaRPr>
          </a:p>
        </p:txBody>
      </p:sp>
      <p:sp>
        <p:nvSpPr>
          <p:cNvPr id="15" name="Content Placeholder 4"/>
          <p:cNvSpPr>
            <a:spLocks noGrp="1"/>
          </p:cNvSpPr>
          <p:nvPr>
            <p:ph idx="1"/>
          </p:nvPr>
        </p:nvSpPr>
        <p:spPr>
          <a:xfrm>
            <a:off x="1104900" y="1219200"/>
            <a:ext cx="9982199" cy="5015219"/>
          </a:xfrm>
        </p:spPr>
        <p:txBody>
          <a:bodyPr>
            <a:noAutofit/>
          </a:bodyPr>
          <a:lstStyle/>
          <a:p>
            <a:pPr marL="1035050" indent="-1035050">
              <a:buNone/>
            </a:pPr>
            <a:r>
              <a:rPr lang="en-US" sz="2200" b="1" dirty="0">
                <a:solidFill>
                  <a:schemeClr val="tx2"/>
                </a:solidFill>
              </a:rPr>
              <a:t> WHO:</a:t>
            </a:r>
          </a:p>
          <a:p>
            <a:pPr lvl="1"/>
            <a:r>
              <a:rPr lang="en-US" sz="2000" dirty="0"/>
              <a:t>10,000+ interviews were collected via an opt-in survey in the following ten (10) competitive states: </a:t>
            </a:r>
            <a:r>
              <a:rPr lang="en-US" sz="2000" b="1" dirty="0"/>
              <a:t>Arizona, Florida, Georgia, Michigan, Minnesota, North Carolina, Ohio, Pennsylvania, Texas</a:t>
            </a:r>
            <a:r>
              <a:rPr lang="en-US" sz="2000" dirty="0"/>
              <a:t> and </a:t>
            </a:r>
            <a:r>
              <a:rPr lang="en-US" sz="2000" b="1" dirty="0"/>
              <a:t>Wisconsin</a:t>
            </a:r>
            <a:r>
              <a:rPr lang="en-US" sz="2000" dirty="0"/>
              <a:t> with about 1,000 respondents in each state</a:t>
            </a:r>
          </a:p>
          <a:p>
            <a:pPr lvl="1">
              <a:spcBef>
                <a:spcPts val="1200"/>
              </a:spcBef>
            </a:pPr>
            <a:r>
              <a:rPr lang="en-US" sz="2000" dirty="0"/>
              <a:t>To qualify, respondents needed to: </a:t>
            </a:r>
          </a:p>
          <a:p>
            <a:pPr lvl="2">
              <a:spcBef>
                <a:spcPts val="600"/>
              </a:spcBef>
            </a:pPr>
            <a:r>
              <a:rPr lang="en-US" sz="1600" dirty="0"/>
              <a:t>Be a registered voter</a:t>
            </a:r>
          </a:p>
          <a:p>
            <a:pPr lvl="2">
              <a:spcBef>
                <a:spcPts val="600"/>
              </a:spcBef>
            </a:pPr>
            <a:r>
              <a:rPr lang="en-US" sz="1600" dirty="0"/>
              <a:t>Have seen/heard or read an advertisement for any candidate running for office or ballot issue in </a:t>
            </a:r>
            <a:r>
              <a:rPr lang="en-US" sz="1600" b="1" dirty="0"/>
              <a:t>ANY </a:t>
            </a:r>
            <a:r>
              <a:rPr lang="en-US" sz="1600" dirty="0"/>
              <a:t>of over 20 media platforms both traditional and digital, in the past 2 months</a:t>
            </a:r>
          </a:p>
          <a:p>
            <a:pPr marL="1035050" indent="-1035050">
              <a:buNone/>
            </a:pPr>
            <a:r>
              <a:rPr lang="en-US" sz="2200" b="1" dirty="0">
                <a:solidFill>
                  <a:schemeClr val="tx2"/>
                </a:solidFill>
              </a:rPr>
              <a:t>WHEN:</a:t>
            </a:r>
            <a:r>
              <a:rPr lang="en-US" sz="2400" b="1" dirty="0">
                <a:solidFill>
                  <a:schemeClr val="tx2"/>
                </a:solidFill>
              </a:rPr>
              <a:t> </a:t>
            </a:r>
            <a:r>
              <a:rPr lang="en-US" sz="2000" dirty="0"/>
              <a:t>Right after Election Day, 11/4-11/18/20</a:t>
            </a:r>
          </a:p>
          <a:p>
            <a:pPr marL="1035050" indent="-1035050">
              <a:buNone/>
            </a:pPr>
            <a:r>
              <a:rPr lang="en-US" sz="2200" b="1" dirty="0">
                <a:solidFill>
                  <a:schemeClr val="tx2"/>
                </a:solidFill>
              </a:rPr>
              <a:t>WHAT:</a:t>
            </a:r>
            <a:r>
              <a:rPr lang="en-US" sz="2400" b="1" dirty="0">
                <a:solidFill>
                  <a:schemeClr val="tx2"/>
                </a:solidFill>
              </a:rPr>
              <a:t> </a:t>
            </a:r>
            <a:r>
              <a:rPr lang="en-US" sz="2000" dirty="0"/>
              <a:t>Via 10-minute online quantitative survey administered by Dynata, about respondents’ exposure to the advertising at each stage of the funnel, post-advertising actions, and some attitudinal questions</a:t>
            </a:r>
          </a:p>
          <a:p>
            <a:pPr marL="1035050" indent="-1035050">
              <a:buNone/>
            </a:pPr>
            <a:r>
              <a:rPr lang="en-US" sz="2000" dirty="0"/>
              <a:t>             Respondents were given the opportunity to take the survey in either English or Spanish.</a:t>
            </a:r>
          </a:p>
          <a:p>
            <a:pPr marL="1035050" indent="-1035050">
              <a:buNone/>
            </a:pPr>
            <a:endParaRPr lang="en-US" b="1" dirty="0">
              <a:solidFill>
                <a:schemeClr val="tx2"/>
              </a:solidFill>
            </a:endParaRPr>
          </a:p>
        </p:txBody>
      </p:sp>
    </p:spTree>
    <p:extLst>
      <p:ext uri="{BB962C8B-B14F-4D97-AF65-F5344CB8AC3E}">
        <p14:creationId xmlns:p14="http://schemas.microsoft.com/office/powerpoint/2010/main" val="124882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620005" cy="646331"/>
          </a:xfrm>
        </p:spPr>
        <p:txBody>
          <a:bodyPr>
            <a:noAutofit/>
          </a:bodyPr>
          <a:lstStyle/>
          <a:p>
            <a:r>
              <a:rPr lang="en-US" sz="3600" dirty="0"/>
              <a:t>Respondents were asked to rate which medium was important in each stage of the Voter Funnel</a:t>
            </a:r>
          </a:p>
        </p:txBody>
      </p:sp>
      <p:sp>
        <p:nvSpPr>
          <p:cNvPr id="4" name="Slide Number Placeholder 3"/>
          <p:cNvSpPr>
            <a:spLocks noGrp="1"/>
          </p:cNvSpPr>
          <p:nvPr>
            <p:ph type="sldNum" sz="quarter" idx="12"/>
          </p:nvPr>
        </p:nvSpPr>
        <p:spPr/>
        <p:txBody>
          <a:bodyPr/>
          <a:lstStyle/>
          <a:p>
            <a:fld id="{E24FF0E6-B28D-47FB-82BB-E6AB0AF17B14}" type="slidenum">
              <a:rPr lang="en-US" smtClean="0">
                <a:solidFill>
                  <a:srgbClr val="1C1C1C"/>
                </a:solidFill>
              </a:rPr>
              <a:pPr/>
              <a:t>4</a:t>
            </a:fld>
            <a:endParaRPr lang="en-US" dirty="0">
              <a:solidFill>
                <a:srgbClr val="1C1C1C"/>
              </a:solidFill>
            </a:endParaRPr>
          </a:p>
        </p:txBody>
      </p:sp>
      <p:sp>
        <p:nvSpPr>
          <p:cNvPr id="22" name="Can 21"/>
          <p:cNvSpPr/>
          <p:nvPr/>
        </p:nvSpPr>
        <p:spPr>
          <a:xfrm>
            <a:off x="4540624" y="4961961"/>
            <a:ext cx="3061446" cy="844550"/>
          </a:xfrm>
          <a:prstGeom prst="can">
            <a:avLst/>
          </a:prstGeom>
          <a:solidFill>
            <a:srgbClr val="00DA00"/>
          </a:solidFill>
          <a:ln w="12700">
            <a:solidFill>
              <a:srgbClr val="FFFFFF"/>
            </a:solidFill>
          </a:ln>
          <a:effectLst>
            <a:outerShdw blurRad="215900" dist="63500" dir="2700000" algn="tl"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FFFF"/>
                </a:solidFill>
                <a:effectLst>
                  <a:outerShdw blurRad="203200" dist="38100" dir="2700000" algn="tl" rotWithShape="0">
                    <a:prstClr val="black">
                      <a:alpha val="79000"/>
                    </a:prstClr>
                  </a:outerShdw>
                </a:effectLst>
              </a:rPr>
              <a:t>Vote</a:t>
            </a:r>
          </a:p>
        </p:txBody>
      </p:sp>
      <p:sp>
        <p:nvSpPr>
          <p:cNvPr id="23" name="Can 22"/>
          <p:cNvSpPr/>
          <p:nvPr/>
        </p:nvSpPr>
        <p:spPr>
          <a:xfrm>
            <a:off x="4196044" y="4214249"/>
            <a:ext cx="3680573" cy="844550"/>
          </a:xfrm>
          <a:prstGeom prst="can">
            <a:avLst/>
          </a:prstGeom>
          <a:solidFill>
            <a:srgbClr val="4080FF"/>
          </a:solidFill>
          <a:ln w="12700">
            <a:solidFill>
              <a:srgbClr val="FFFFFF"/>
            </a:solidFill>
          </a:ln>
          <a:effectLst>
            <a:outerShdw blurRad="215900" dist="63500" dir="2700000" algn="tl"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FFFF"/>
                </a:solidFill>
                <a:effectLst>
                  <a:outerShdw blurRad="203200" dist="38100" dir="2700000" algn="tl" rotWithShape="0">
                    <a:prstClr val="black">
                      <a:alpha val="79000"/>
                    </a:prstClr>
                  </a:outerShdw>
                </a:effectLst>
              </a:rPr>
              <a:t>Consider Voting</a:t>
            </a:r>
          </a:p>
        </p:txBody>
      </p:sp>
      <p:sp>
        <p:nvSpPr>
          <p:cNvPr id="32" name="Right Brace 31"/>
          <p:cNvSpPr/>
          <p:nvPr/>
        </p:nvSpPr>
        <p:spPr>
          <a:xfrm>
            <a:off x="7658100" y="5076824"/>
            <a:ext cx="419660" cy="6238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Can 24"/>
          <p:cNvSpPr/>
          <p:nvPr/>
        </p:nvSpPr>
        <p:spPr>
          <a:xfrm>
            <a:off x="3984251" y="3466537"/>
            <a:ext cx="4147858" cy="844550"/>
          </a:xfrm>
          <a:prstGeom prst="can">
            <a:avLst/>
          </a:prstGeom>
          <a:solidFill>
            <a:srgbClr val="0047D5"/>
          </a:solidFill>
          <a:ln w="12700">
            <a:solidFill>
              <a:srgbClr val="FFFFFF"/>
            </a:solidFill>
          </a:ln>
          <a:effectLst>
            <a:outerShdw blurRad="215900" dist="63500" dir="2700000" algn="tl"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rgbClr val="FFFFFF"/>
              </a:solidFill>
              <a:effectLst>
                <a:outerShdw blurRad="203200" dist="38100" dir="2700000" algn="tl" rotWithShape="0">
                  <a:prstClr val="black">
                    <a:alpha val="79000"/>
                  </a:prstClr>
                </a:outerShdw>
              </a:effectLst>
            </a:endParaRPr>
          </a:p>
          <a:p>
            <a:pPr algn="ctr">
              <a:lnSpc>
                <a:spcPts val="2500"/>
              </a:lnSpc>
            </a:pPr>
            <a:r>
              <a:rPr lang="en-US" sz="2400" b="1" dirty="0">
                <a:solidFill>
                  <a:srgbClr val="FFFFFF"/>
                </a:solidFill>
                <a:effectLst>
                  <a:outerShdw blurRad="203200" dist="38100" dir="2700000" algn="tl" rotWithShape="0">
                    <a:prstClr val="black">
                      <a:alpha val="79000"/>
                    </a:prstClr>
                  </a:outerShdw>
                </a:effectLst>
              </a:rPr>
              <a:t>Get More Information</a:t>
            </a:r>
          </a:p>
        </p:txBody>
      </p:sp>
      <p:sp>
        <p:nvSpPr>
          <p:cNvPr id="26" name="Can 25"/>
          <p:cNvSpPr/>
          <p:nvPr/>
        </p:nvSpPr>
        <p:spPr>
          <a:xfrm>
            <a:off x="3724276" y="2718825"/>
            <a:ext cx="4752975" cy="844550"/>
          </a:xfrm>
          <a:prstGeom prst="can">
            <a:avLst/>
          </a:prstGeom>
          <a:solidFill>
            <a:srgbClr val="0000BF"/>
          </a:solidFill>
          <a:ln w="12700">
            <a:solidFill>
              <a:srgbClr val="FFFFFF"/>
            </a:solidFill>
          </a:ln>
          <a:effectLst>
            <a:outerShdw blurRad="215900" dist="63500" dir="2700000" algn="tl"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FFFF"/>
                </a:solidFill>
                <a:effectLst>
                  <a:outerShdw blurRad="203200" dist="38100" dir="2700000" algn="tl" rotWithShape="0">
                    <a:prstClr val="black">
                      <a:alpha val="79000"/>
                    </a:prstClr>
                  </a:outerShdw>
                </a:effectLst>
              </a:rPr>
              <a:t>Interest</a:t>
            </a:r>
          </a:p>
        </p:txBody>
      </p:sp>
      <p:sp>
        <p:nvSpPr>
          <p:cNvPr id="30" name="Right Brace 29"/>
          <p:cNvSpPr/>
          <p:nvPr/>
        </p:nvSpPr>
        <p:spPr>
          <a:xfrm>
            <a:off x="8642499" y="2111585"/>
            <a:ext cx="425302" cy="574464"/>
          </a:xfrm>
          <a:prstGeom prst="rightBrace">
            <a:avLst>
              <a:gd name="adj1" fmla="val 8333"/>
              <a:gd name="adj2" fmla="val 48302"/>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8" name="Can 27"/>
          <p:cNvSpPr/>
          <p:nvPr/>
        </p:nvSpPr>
        <p:spPr>
          <a:xfrm>
            <a:off x="3514726" y="1971113"/>
            <a:ext cx="5172075" cy="844550"/>
          </a:xfrm>
          <a:prstGeom prst="can">
            <a:avLst/>
          </a:prstGeom>
          <a:solidFill>
            <a:srgbClr val="E70000"/>
          </a:solidFill>
          <a:ln w="12700">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FFFF"/>
                </a:solidFill>
                <a:effectLst>
                  <a:outerShdw blurRad="203200" dist="38100" dir="2700000" algn="tl" rotWithShape="0">
                    <a:prstClr val="black">
                      <a:alpha val="79000"/>
                    </a:prstClr>
                  </a:outerShdw>
                </a:effectLst>
              </a:rPr>
              <a:t>Awareness</a:t>
            </a:r>
          </a:p>
        </p:txBody>
      </p:sp>
      <p:sp>
        <p:nvSpPr>
          <p:cNvPr id="17" name="Right Brace 16"/>
          <p:cNvSpPr/>
          <p:nvPr/>
        </p:nvSpPr>
        <p:spPr>
          <a:xfrm rot="10800000">
            <a:off x="3278644" y="2806788"/>
            <a:ext cx="403048" cy="2252011"/>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TextBox 28"/>
          <p:cNvSpPr txBox="1"/>
          <p:nvPr/>
        </p:nvSpPr>
        <p:spPr>
          <a:xfrm>
            <a:off x="9010650" y="1905000"/>
            <a:ext cx="1657350" cy="1015663"/>
          </a:xfrm>
          <a:prstGeom prst="rect">
            <a:avLst/>
          </a:prstGeom>
          <a:solidFill>
            <a:schemeClr val="bg1"/>
          </a:solidFill>
          <a:ln>
            <a:noFill/>
          </a:ln>
          <a:effectLst/>
        </p:spPr>
        <p:txBody>
          <a:bodyPr wrap="square" rtlCol="0">
            <a:spAutoFit/>
          </a:bodyPr>
          <a:lstStyle/>
          <a:p>
            <a:r>
              <a:rPr lang="en-US" sz="2000" b="1" dirty="0"/>
              <a:t>Reaching </a:t>
            </a:r>
          </a:p>
          <a:p>
            <a:r>
              <a:rPr lang="en-US" sz="2000" b="1" dirty="0"/>
              <a:t>Voters</a:t>
            </a:r>
          </a:p>
          <a:p>
            <a:r>
              <a:rPr lang="en-US" sz="2000" b="1" dirty="0"/>
              <a:t>Early</a:t>
            </a:r>
          </a:p>
        </p:txBody>
      </p:sp>
      <p:sp>
        <p:nvSpPr>
          <p:cNvPr id="31" name="TextBox 30"/>
          <p:cNvSpPr txBox="1"/>
          <p:nvPr/>
        </p:nvSpPr>
        <p:spPr>
          <a:xfrm>
            <a:off x="8115300" y="5048249"/>
            <a:ext cx="1809750" cy="707886"/>
          </a:xfrm>
          <a:prstGeom prst="rect">
            <a:avLst/>
          </a:prstGeom>
          <a:solidFill>
            <a:schemeClr val="bg1"/>
          </a:solidFill>
          <a:ln>
            <a:noFill/>
          </a:ln>
          <a:effectLst/>
        </p:spPr>
        <p:txBody>
          <a:bodyPr wrap="square" rtlCol="0">
            <a:spAutoFit/>
          </a:bodyPr>
          <a:lstStyle/>
          <a:p>
            <a:r>
              <a:rPr lang="en-US" sz="2000" b="1" dirty="0"/>
              <a:t>Voting For A Candidate</a:t>
            </a:r>
          </a:p>
        </p:txBody>
      </p:sp>
      <p:sp>
        <p:nvSpPr>
          <p:cNvPr id="33" name="TextBox 32"/>
          <p:cNvSpPr txBox="1"/>
          <p:nvPr/>
        </p:nvSpPr>
        <p:spPr>
          <a:xfrm>
            <a:off x="1371600" y="3371850"/>
            <a:ext cx="1956152" cy="1015663"/>
          </a:xfrm>
          <a:prstGeom prst="rect">
            <a:avLst/>
          </a:prstGeom>
          <a:solidFill>
            <a:schemeClr val="bg1"/>
          </a:solidFill>
          <a:ln>
            <a:noFill/>
          </a:ln>
          <a:effectLst/>
        </p:spPr>
        <p:txBody>
          <a:bodyPr wrap="square" rtlCol="0" anchor="ctr">
            <a:spAutoFit/>
          </a:bodyPr>
          <a:lstStyle/>
          <a:p>
            <a:pPr algn="r"/>
            <a:r>
              <a:rPr lang="en-US" sz="2000" b="1" dirty="0"/>
              <a:t>Influencing Voting Decision</a:t>
            </a:r>
          </a:p>
        </p:txBody>
      </p:sp>
    </p:spTree>
    <p:extLst>
      <p:ext uri="{BB962C8B-B14F-4D97-AF65-F5344CB8AC3E}">
        <p14:creationId xmlns:p14="http://schemas.microsoft.com/office/powerpoint/2010/main" val="3220544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620005" cy="646331"/>
          </a:xfrm>
        </p:spPr>
        <p:txBody>
          <a:bodyPr>
            <a:noAutofit/>
          </a:bodyPr>
          <a:lstStyle/>
          <a:p>
            <a:r>
              <a:rPr lang="en-US" sz="3600" dirty="0"/>
              <a:t>Research Overview: Media Measures</a:t>
            </a:r>
          </a:p>
        </p:txBody>
      </p:sp>
      <p:sp>
        <p:nvSpPr>
          <p:cNvPr id="4" name="Slide Number Placeholder 3"/>
          <p:cNvSpPr>
            <a:spLocks noGrp="1"/>
          </p:cNvSpPr>
          <p:nvPr>
            <p:ph type="sldNum" sz="quarter" idx="12"/>
          </p:nvPr>
        </p:nvSpPr>
        <p:spPr/>
        <p:txBody>
          <a:bodyPr/>
          <a:lstStyle/>
          <a:p>
            <a:fld id="{E24FF0E6-B28D-47FB-82BB-E6AB0AF17B14}" type="slidenum">
              <a:rPr lang="en-US" smtClean="0">
                <a:solidFill>
                  <a:srgbClr val="1C1C1C"/>
                </a:solidFill>
              </a:rPr>
              <a:pPr/>
              <a:t>5</a:t>
            </a:fld>
            <a:endParaRPr lang="en-US" dirty="0">
              <a:solidFill>
                <a:srgbClr val="1C1C1C"/>
              </a:solidFill>
            </a:endParaRPr>
          </a:p>
        </p:txBody>
      </p:sp>
      <p:sp>
        <p:nvSpPr>
          <p:cNvPr id="9" name="Rectangle 8"/>
          <p:cNvSpPr/>
          <p:nvPr/>
        </p:nvSpPr>
        <p:spPr bwMode="auto">
          <a:xfrm>
            <a:off x="2196354" y="3647674"/>
            <a:ext cx="7785846" cy="2438400"/>
          </a:xfrm>
          <a:prstGeom prst="rect">
            <a:avLst/>
          </a:prstGeom>
          <a:noFill/>
          <a:ln w="19050" cap="flat" cmpd="sng" algn="ctr">
            <a:solidFill>
              <a:schemeClr val="tx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endParaRPr lang="en-US" dirty="0"/>
          </a:p>
        </p:txBody>
      </p:sp>
      <p:sp>
        <p:nvSpPr>
          <p:cNvPr id="40" name="TextBox 39"/>
          <p:cNvSpPr txBox="1"/>
          <p:nvPr/>
        </p:nvSpPr>
        <p:spPr>
          <a:xfrm>
            <a:off x="3853379" y="3742718"/>
            <a:ext cx="4583851" cy="430887"/>
          </a:xfrm>
          <a:prstGeom prst="rect">
            <a:avLst/>
          </a:prstGeom>
          <a:noFill/>
        </p:spPr>
        <p:txBody>
          <a:bodyPr wrap="square" rtlCol="0">
            <a:spAutoFit/>
          </a:bodyPr>
          <a:lstStyle/>
          <a:p>
            <a:pPr algn="ctr"/>
            <a:r>
              <a:rPr lang="en-US" sz="2200" b="1" dirty="0">
                <a:latin typeface="+mj-lt"/>
                <a:cs typeface="Helvetica" panose="020B0604020202020204" pitchFamily="34" charset="0"/>
              </a:rPr>
              <a:t>    Digital media include:</a:t>
            </a:r>
          </a:p>
        </p:txBody>
      </p:sp>
      <p:pic>
        <p:nvPicPr>
          <p:cNvPr id="41" name="Picture 40" descr="Laptop.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573877" y="3737052"/>
            <a:ext cx="708617" cy="396777"/>
          </a:xfrm>
          <a:prstGeom prst="rect">
            <a:avLst/>
          </a:prstGeom>
        </p:spPr>
      </p:pic>
      <p:sp>
        <p:nvSpPr>
          <p:cNvPr id="42" name="Freeform 98"/>
          <p:cNvSpPr>
            <a:spLocks noEditPoints="1"/>
          </p:cNvSpPr>
          <p:nvPr/>
        </p:nvSpPr>
        <p:spPr bwMode="auto">
          <a:xfrm>
            <a:off x="4423408" y="3741936"/>
            <a:ext cx="259610" cy="387006"/>
          </a:xfrm>
          <a:custGeom>
            <a:avLst/>
            <a:gdLst>
              <a:gd name="T0" fmla="*/ 85 w 101"/>
              <a:gd name="T1" fmla="*/ 2 h 148"/>
              <a:gd name="T2" fmla="*/ 16 w 101"/>
              <a:gd name="T3" fmla="*/ 2 h 148"/>
              <a:gd name="T4" fmla="*/ 0 w 101"/>
              <a:gd name="T5" fmla="*/ 20 h 148"/>
              <a:gd name="T6" fmla="*/ 0 w 101"/>
              <a:gd name="T7" fmla="*/ 128 h 148"/>
              <a:gd name="T8" fmla="*/ 16 w 101"/>
              <a:gd name="T9" fmla="*/ 145 h 148"/>
              <a:gd name="T10" fmla="*/ 85 w 101"/>
              <a:gd name="T11" fmla="*/ 145 h 148"/>
              <a:gd name="T12" fmla="*/ 101 w 101"/>
              <a:gd name="T13" fmla="*/ 128 h 148"/>
              <a:gd name="T14" fmla="*/ 101 w 101"/>
              <a:gd name="T15" fmla="*/ 20 h 148"/>
              <a:gd name="T16" fmla="*/ 85 w 101"/>
              <a:gd name="T17" fmla="*/ 2 h 148"/>
              <a:gd name="T18" fmla="*/ 36 w 101"/>
              <a:gd name="T19" fmla="*/ 135 h 148"/>
              <a:gd name="T20" fmla="*/ 29 w 101"/>
              <a:gd name="T21" fmla="*/ 135 h 148"/>
              <a:gd name="T22" fmla="*/ 24 w 101"/>
              <a:gd name="T23" fmla="*/ 131 h 148"/>
              <a:gd name="T24" fmla="*/ 24 w 101"/>
              <a:gd name="T25" fmla="*/ 130 h 148"/>
              <a:gd name="T26" fmla="*/ 29 w 101"/>
              <a:gd name="T27" fmla="*/ 125 h 148"/>
              <a:gd name="T28" fmla="*/ 36 w 101"/>
              <a:gd name="T29" fmla="*/ 125 h 148"/>
              <a:gd name="T30" fmla="*/ 36 w 101"/>
              <a:gd name="T31" fmla="*/ 135 h 148"/>
              <a:gd name="T32" fmla="*/ 59 w 101"/>
              <a:gd name="T33" fmla="*/ 135 h 148"/>
              <a:gd name="T34" fmla="*/ 56 w 101"/>
              <a:gd name="T35" fmla="*/ 138 h 148"/>
              <a:gd name="T36" fmla="*/ 45 w 101"/>
              <a:gd name="T37" fmla="*/ 138 h 148"/>
              <a:gd name="T38" fmla="*/ 42 w 101"/>
              <a:gd name="T39" fmla="*/ 135 h 148"/>
              <a:gd name="T40" fmla="*/ 42 w 101"/>
              <a:gd name="T41" fmla="*/ 125 h 148"/>
              <a:gd name="T42" fmla="*/ 45 w 101"/>
              <a:gd name="T43" fmla="*/ 122 h 148"/>
              <a:gd name="T44" fmla="*/ 56 w 101"/>
              <a:gd name="T45" fmla="*/ 122 h 148"/>
              <a:gd name="T46" fmla="*/ 59 w 101"/>
              <a:gd name="T47" fmla="*/ 125 h 148"/>
              <a:gd name="T48" fmla="*/ 59 w 101"/>
              <a:gd name="T49" fmla="*/ 135 h 148"/>
              <a:gd name="T50" fmla="*/ 77 w 101"/>
              <a:gd name="T51" fmla="*/ 131 h 148"/>
              <a:gd name="T52" fmla="*/ 72 w 101"/>
              <a:gd name="T53" fmla="*/ 135 h 148"/>
              <a:gd name="T54" fmla="*/ 65 w 101"/>
              <a:gd name="T55" fmla="*/ 135 h 148"/>
              <a:gd name="T56" fmla="*/ 65 w 101"/>
              <a:gd name="T57" fmla="*/ 125 h 148"/>
              <a:gd name="T58" fmla="*/ 72 w 101"/>
              <a:gd name="T59" fmla="*/ 125 h 148"/>
              <a:gd name="T60" fmla="*/ 77 w 101"/>
              <a:gd name="T61" fmla="*/ 130 h 148"/>
              <a:gd name="T62" fmla="*/ 77 w 101"/>
              <a:gd name="T63" fmla="*/ 131 h 148"/>
              <a:gd name="T64" fmla="*/ 88 w 101"/>
              <a:gd name="T65" fmla="*/ 111 h 148"/>
              <a:gd name="T66" fmla="*/ 85 w 101"/>
              <a:gd name="T67" fmla="*/ 114 h 148"/>
              <a:gd name="T68" fmla="*/ 16 w 101"/>
              <a:gd name="T69" fmla="*/ 114 h 148"/>
              <a:gd name="T70" fmla="*/ 13 w 101"/>
              <a:gd name="T71" fmla="*/ 111 h 148"/>
              <a:gd name="T72" fmla="*/ 13 w 101"/>
              <a:gd name="T73" fmla="*/ 18 h 148"/>
              <a:gd name="T74" fmla="*/ 16 w 101"/>
              <a:gd name="T75" fmla="*/ 15 h 148"/>
              <a:gd name="T76" fmla="*/ 85 w 101"/>
              <a:gd name="T77" fmla="*/ 15 h 148"/>
              <a:gd name="T78" fmla="*/ 88 w 101"/>
              <a:gd name="T79" fmla="*/ 18 h 148"/>
              <a:gd name="T80" fmla="*/ 88 w 101"/>
              <a:gd name="T81" fmla="*/ 11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1" h="148">
                <a:moveTo>
                  <a:pt x="85" y="2"/>
                </a:moveTo>
                <a:cubicBezTo>
                  <a:pt x="62" y="0"/>
                  <a:pt x="39" y="0"/>
                  <a:pt x="16" y="2"/>
                </a:cubicBezTo>
                <a:cubicBezTo>
                  <a:pt x="7" y="3"/>
                  <a:pt x="0" y="11"/>
                  <a:pt x="0" y="20"/>
                </a:cubicBezTo>
                <a:cubicBezTo>
                  <a:pt x="0" y="56"/>
                  <a:pt x="0" y="92"/>
                  <a:pt x="0" y="128"/>
                </a:cubicBezTo>
                <a:cubicBezTo>
                  <a:pt x="0" y="136"/>
                  <a:pt x="7" y="144"/>
                  <a:pt x="16" y="145"/>
                </a:cubicBezTo>
                <a:cubicBezTo>
                  <a:pt x="39" y="148"/>
                  <a:pt x="62" y="148"/>
                  <a:pt x="85" y="145"/>
                </a:cubicBezTo>
                <a:cubicBezTo>
                  <a:pt x="94" y="144"/>
                  <a:pt x="101" y="136"/>
                  <a:pt x="101" y="128"/>
                </a:cubicBezTo>
                <a:cubicBezTo>
                  <a:pt x="101" y="92"/>
                  <a:pt x="101" y="56"/>
                  <a:pt x="101" y="20"/>
                </a:cubicBezTo>
                <a:cubicBezTo>
                  <a:pt x="101" y="11"/>
                  <a:pt x="94" y="3"/>
                  <a:pt x="85" y="2"/>
                </a:cubicBezTo>
                <a:close/>
                <a:moveTo>
                  <a:pt x="36" y="135"/>
                </a:moveTo>
                <a:cubicBezTo>
                  <a:pt x="29" y="135"/>
                  <a:pt x="29" y="135"/>
                  <a:pt x="29" y="135"/>
                </a:cubicBezTo>
                <a:cubicBezTo>
                  <a:pt x="26" y="135"/>
                  <a:pt x="24" y="133"/>
                  <a:pt x="24" y="131"/>
                </a:cubicBezTo>
                <a:cubicBezTo>
                  <a:pt x="24" y="130"/>
                  <a:pt x="24" y="130"/>
                  <a:pt x="24" y="130"/>
                </a:cubicBezTo>
                <a:cubicBezTo>
                  <a:pt x="24" y="127"/>
                  <a:pt x="26" y="125"/>
                  <a:pt x="29" y="125"/>
                </a:cubicBezTo>
                <a:cubicBezTo>
                  <a:pt x="36" y="125"/>
                  <a:pt x="36" y="125"/>
                  <a:pt x="36" y="125"/>
                </a:cubicBezTo>
                <a:lnTo>
                  <a:pt x="36" y="135"/>
                </a:lnTo>
                <a:close/>
                <a:moveTo>
                  <a:pt x="59" y="135"/>
                </a:moveTo>
                <a:cubicBezTo>
                  <a:pt x="59" y="137"/>
                  <a:pt x="58" y="138"/>
                  <a:pt x="56" y="138"/>
                </a:cubicBezTo>
                <a:cubicBezTo>
                  <a:pt x="45" y="138"/>
                  <a:pt x="45" y="138"/>
                  <a:pt x="45" y="138"/>
                </a:cubicBezTo>
                <a:cubicBezTo>
                  <a:pt x="43" y="138"/>
                  <a:pt x="42" y="137"/>
                  <a:pt x="42" y="135"/>
                </a:cubicBezTo>
                <a:cubicBezTo>
                  <a:pt x="42" y="125"/>
                  <a:pt x="42" y="125"/>
                  <a:pt x="42" y="125"/>
                </a:cubicBezTo>
                <a:cubicBezTo>
                  <a:pt x="42" y="123"/>
                  <a:pt x="43" y="122"/>
                  <a:pt x="45" y="122"/>
                </a:cubicBezTo>
                <a:cubicBezTo>
                  <a:pt x="56" y="122"/>
                  <a:pt x="56" y="122"/>
                  <a:pt x="56" y="122"/>
                </a:cubicBezTo>
                <a:cubicBezTo>
                  <a:pt x="58" y="122"/>
                  <a:pt x="59" y="123"/>
                  <a:pt x="59" y="125"/>
                </a:cubicBezTo>
                <a:lnTo>
                  <a:pt x="59" y="135"/>
                </a:lnTo>
                <a:close/>
                <a:moveTo>
                  <a:pt x="77" y="131"/>
                </a:moveTo>
                <a:cubicBezTo>
                  <a:pt x="77" y="133"/>
                  <a:pt x="75" y="135"/>
                  <a:pt x="72" y="135"/>
                </a:cubicBezTo>
                <a:cubicBezTo>
                  <a:pt x="65" y="135"/>
                  <a:pt x="65" y="135"/>
                  <a:pt x="65" y="135"/>
                </a:cubicBezTo>
                <a:cubicBezTo>
                  <a:pt x="65" y="125"/>
                  <a:pt x="65" y="125"/>
                  <a:pt x="65" y="125"/>
                </a:cubicBezTo>
                <a:cubicBezTo>
                  <a:pt x="72" y="125"/>
                  <a:pt x="72" y="125"/>
                  <a:pt x="72" y="125"/>
                </a:cubicBezTo>
                <a:cubicBezTo>
                  <a:pt x="75" y="125"/>
                  <a:pt x="77" y="127"/>
                  <a:pt x="77" y="130"/>
                </a:cubicBezTo>
                <a:lnTo>
                  <a:pt x="77" y="131"/>
                </a:lnTo>
                <a:close/>
                <a:moveTo>
                  <a:pt x="88" y="111"/>
                </a:moveTo>
                <a:cubicBezTo>
                  <a:pt x="88" y="112"/>
                  <a:pt x="86" y="114"/>
                  <a:pt x="85" y="114"/>
                </a:cubicBezTo>
                <a:cubicBezTo>
                  <a:pt x="16" y="114"/>
                  <a:pt x="16" y="114"/>
                  <a:pt x="16" y="114"/>
                </a:cubicBezTo>
                <a:cubicBezTo>
                  <a:pt x="14" y="114"/>
                  <a:pt x="13" y="112"/>
                  <a:pt x="13" y="111"/>
                </a:cubicBezTo>
                <a:cubicBezTo>
                  <a:pt x="13" y="18"/>
                  <a:pt x="13" y="18"/>
                  <a:pt x="13" y="18"/>
                </a:cubicBezTo>
                <a:cubicBezTo>
                  <a:pt x="13" y="16"/>
                  <a:pt x="14" y="15"/>
                  <a:pt x="16" y="15"/>
                </a:cubicBezTo>
                <a:cubicBezTo>
                  <a:pt x="85" y="15"/>
                  <a:pt x="85" y="15"/>
                  <a:pt x="85" y="15"/>
                </a:cubicBezTo>
                <a:cubicBezTo>
                  <a:pt x="86" y="15"/>
                  <a:pt x="88" y="16"/>
                  <a:pt x="88" y="18"/>
                </a:cubicBezTo>
                <a:lnTo>
                  <a:pt x="88" y="11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43" name="TextBox 42"/>
          <p:cNvSpPr txBox="1"/>
          <p:nvPr/>
        </p:nvSpPr>
        <p:spPr>
          <a:xfrm>
            <a:off x="2488926" y="4471338"/>
            <a:ext cx="2482532"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Display/banner ad</a:t>
            </a:r>
          </a:p>
        </p:txBody>
      </p:sp>
      <p:sp>
        <p:nvSpPr>
          <p:cNvPr id="44" name="TextBox 43"/>
          <p:cNvSpPr txBox="1"/>
          <p:nvPr/>
        </p:nvSpPr>
        <p:spPr>
          <a:xfrm>
            <a:off x="2476330" y="5036460"/>
            <a:ext cx="3631787"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Local TV station website or app</a:t>
            </a:r>
          </a:p>
        </p:txBody>
      </p:sp>
      <p:sp>
        <p:nvSpPr>
          <p:cNvPr id="45" name="TextBox 44"/>
          <p:cNvSpPr txBox="1"/>
          <p:nvPr/>
        </p:nvSpPr>
        <p:spPr>
          <a:xfrm>
            <a:off x="2486285" y="5314989"/>
            <a:ext cx="3529698"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Network TV website or app</a:t>
            </a:r>
          </a:p>
        </p:txBody>
      </p:sp>
      <p:sp>
        <p:nvSpPr>
          <p:cNvPr id="46" name="TextBox 45"/>
          <p:cNvSpPr txBox="1"/>
          <p:nvPr/>
        </p:nvSpPr>
        <p:spPr>
          <a:xfrm>
            <a:off x="2475621" y="4743992"/>
            <a:ext cx="2722532"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Email ad</a:t>
            </a:r>
          </a:p>
        </p:txBody>
      </p:sp>
      <p:sp>
        <p:nvSpPr>
          <p:cNvPr id="48" name="TextBox 47"/>
          <p:cNvSpPr txBox="1"/>
          <p:nvPr/>
        </p:nvSpPr>
        <p:spPr>
          <a:xfrm>
            <a:off x="2497873" y="4185840"/>
            <a:ext cx="2735677"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Cable website or app</a:t>
            </a:r>
          </a:p>
        </p:txBody>
      </p:sp>
      <p:sp>
        <p:nvSpPr>
          <p:cNvPr id="49" name="TextBox 48"/>
          <p:cNvSpPr txBox="1"/>
          <p:nvPr/>
        </p:nvSpPr>
        <p:spPr>
          <a:xfrm>
            <a:off x="6500354" y="4685958"/>
            <a:ext cx="2722532"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Social media site</a:t>
            </a:r>
          </a:p>
        </p:txBody>
      </p:sp>
      <p:sp>
        <p:nvSpPr>
          <p:cNvPr id="50" name="TextBox 49"/>
          <p:cNvSpPr txBox="1"/>
          <p:nvPr/>
        </p:nvSpPr>
        <p:spPr>
          <a:xfrm>
            <a:off x="6509570" y="4974073"/>
            <a:ext cx="2722532"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TV streaming service</a:t>
            </a:r>
          </a:p>
        </p:txBody>
      </p:sp>
      <p:sp>
        <p:nvSpPr>
          <p:cNvPr id="51" name="TextBox 50"/>
          <p:cNvSpPr txBox="1"/>
          <p:nvPr/>
        </p:nvSpPr>
        <p:spPr>
          <a:xfrm>
            <a:off x="6496689" y="4410679"/>
            <a:ext cx="2722532"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Search engine</a:t>
            </a:r>
          </a:p>
        </p:txBody>
      </p:sp>
      <p:sp>
        <p:nvSpPr>
          <p:cNvPr id="52" name="TextBox 51"/>
          <p:cNvSpPr txBox="1"/>
          <p:nvPr/>
        </p:nvSpPr>
        <p:spPr>
          <a:xfrm>
            <a:off x="6518786" y="5280940"/>
            <a:ext cx="2722532"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Video ad</a:t>
            </a:r>
          </a:p>
        </p:txBody>
      </p:sp>
      <p:sp>
        <p:nvSpPr>
          <p:cNvPr id="53" name="TextBox 52"/>
          <p:cNvSpPr txBox="1"/>
          <p:nvPr/>
        </p:nvSpPr>
        <p:spPr>
          <a:xfrm>
            <a:off x="2486285" y="5595501"/>
            <a:ext cx="4803678"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Online Magazine or Newspaper</a:t>
            </a:r>
          </a:p>
        </p:txBody>
      </p:sp>
      <p:sp>
        <p:nvSpPr>
          <p:cNvPr id="54" name="TextBox 53"/>
          <p:cNvSpPr txBox="1"/>
          <p:nvPr/>
        </p:nvSpPr>
        <p:spPr>
          <a:xfrm>
            <a:off x="6509645" y="5587806"/>
            <a:ext cx="2722532"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Website ad</a:t>
            </a:r>
          </a:p>
        </p:txBody>
      </p:sp>
      <p:sp>
        <p:nvSpPr>
          <p:cNvPr id="64" name="TextBox 63"/>
          <p:cNvSpPr txBox="1"/>
          <p:nvPr/>
        </p:nvSpPr>
        <p:spPr>
          <a:xfrm>
            <a:off x="6493370" y="4135400"/>
            <a:ext cx="2722532" cy="323165"/>
          </a:xfrm>
          <a:prstGeom prst="rect">
            <a:avLst/>
          </a:prstGeom>
          <a:noFill/>
        </p:spPr>
        <p:txBody>
          <a:bodyPr wrap="square" rtlCol="0">
            <a:spAutoFit/>
          </a:bodyPr>
          <a:lstStyle/>
          <a:p>
            <a:pPr marL="285750" indent="-285750">
              <a:buFont typeface="Courier New" panose="02070309020205020404" pitchFamily="49" charset="0"/>
              <a:buChar char="o"/>
            </a:pPr>
            <a:r>
              <a:rPr lang="en-US" sz="1500" b="1" dirty="0">
                <a:solidFill>
                  <a:schemeClr val="tx1">
                    <a:lumMod val="75000"/>
                    <a:lumOff val="25000"/>
                  </a:schemeClr>
                </a:solidFill>
                <a:latin typeface="+mj-lt"/>
                <a:cs typeface="Helvetica" panose="020B0604020202020204" pitchFamily="34" charset="0"/>
              </a:rPr>
              <a:t>Radio website or app</a:t>
            </a:r>
          </a:p>
        </p:txBody>
      </p:sp>
      <p:grpSp>
        <p:nvGrpSpPr>
          <p:cNvPr id="72" name="Group 71"/>
          <p:cNvGrpSpPr/>
          <p:nvPr/>
        </p:nvGrpSpPr>
        <p:grpSpPr>
          <a:xfrm>
            <a:off x="1487491" y="1524000"/>
            <a:ext cx="9199721" cy="1371600"/>
            <a:chOff x="838200" y="1524000"/>
            <a:chExt cx="9199721" cy="1371600"/>
          </a:xfrm>
        </p:grpSpPr>
        <p:grpSp>
          <p:nvGrpSpPr>
            <p:cNvPr id="13" name="Group 12"/>
            <p:cNvGrpSpPr/>
            <p:nvPr/>
          </p:nvGrpSpPr>
          <p:grpSpPr>
            <a:xfrm>
              <a:off x="5805273" y="1679327"/>
              <a:ext cx="1840211" cy="944049"/>
              <a:chOff x="5791200" y="1328795"/>
              <a:chExt cx="1840211" cy="944049"/>
            </a:xfrm>
          </p:grpSpPr>
          <p:sp>
            <p:nvSpPr>
              <p:cNvPr id="14" name="TextBox 13"/>
              <p:cNvSpPr txBox="1"/>
              <p:nvPr/>
            </p:nvSpPr>
            <p:spPr>
              <a:xfrm>
                <a:off x="5810566" y="1754619"/>
                <a:ext cx="1724556" cy="430887"/>
              </a:xfrm>
              <a:prstGeom prst="rect">
                <a:avLst/>
              </a:prstGeom>
              <a:noFill/>
            </p:spPr>
            <p:txBody>
              <a:bodyPr wrap="square" rtlCol="0">
                <a:spAutoFit/>
              </a:bodyPr>
              <a:lstStyle/>
              <a:p>
                <a:pPr algn="ctr"/>
                <a:r>
                  <a:rPr lang="en-US" sz="2200" b="1" dirty="0">
                    <a:solidFill>
                      <a:schemeClr val="accent1">
                        <a:lumMod val="50000"/>
                      </a:schemeClr>
                    </a:solidFill>
                    <a:latin typeface="+mj-lt"/>
                    <a:cs typeface="Helvetica" panose="020B0604020202020204" pitchFamily="34" charset="0"/>
                  </a:rPr>
                  <a:t>Print</a:t>
                </a:r>
              </a:p>
            </p:txBody>
          </p:sp>
          <p:grpSp>
            <p:nvGrpSpPr>
              <p:cNvPr id="16" name="Group 15"/>
              <p:cNvGrpSpPr/>
              <p:nvPr/>
            </p:nvGrpSpPr>
            <p:grpSpPr>
              <a:xfrm>
                <a:off x="6437880" y="1328795"/>
                <a:ext cx="469928" cy="442181"/>
                <a:chOff x="6437880" y="1328795"/>
                <a:chExt cx="469928" cy="442181"/>
              </a:xfrm>
            </p:grpSpPr>
            <p:sp>
              <p:nvSpPr>
                <p:cNvPr id="18" name="Rectangle 33"/>
                <p:cNvSpPr>
                  <a:spLocks noChangeArrowheads="1"/>
                </p:cNvSpPr>
                <p:nvPr/>
              </p:nvSpPr>
              <p:spPr bwMode="auto">
                <a:xfrm>
                  <a:off x="6489540" y="1435556"/>
                  <a:ext cx="418268" cy="333827"/>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19" name="Freeform 34"/>
                <p:cNvSpPr>
                  <a:spLocks noEditPoints="1"/>
                </p:cNvSpPr>
                <p:nvPr/>
              </p:nvSpPr>
              <p:spPr bwMode="auto">
                <a:xfrm>
                  <a:off x="6522803" y="1473798"/>
                  <a:ext cx="349619" cy="105167"/>
                </a:xfrm>
                <a:custGeom>
                  <a:avLst/>
                  <a:gdLst>
                    <a:gd name="T0" fmla="*/ 35 w 209"/>
                    <a:gd name="T1" fmla="*/ 46 h 56"/>
                    <a:gd name="T2" fmla="*/ 25 w 209"/>
                    <a:gd name="T3" fmla="*/ 28 h 56"/>
                    <a:gd name="T4" fmla="*/ 0 w 209"/>
                    <a:gd name="T5" fmla="*/ 1 h 56"/>
                    <a:gd name="T6" fmla="*/ 6 w 209"/>
                    <a:gd name="T7" fmla="*/ 55 h 56"/>
                    <a:gd name="T8" fmla="*/ 6 w 209"/>
                    <a:gd name="T9" fmla="*/ 10 h 56"/>
                    <a:gd name="T10" fmla="*/ 16 w 209"/>
                    <a:gd name="T11" fmla="*/ 28 h 56"/>
                    <a:gd name="T12" fmla="*/ 40 w 209"/>
                    <a:gd name="T13" fmla="*/ 55 h 56"/>
                    <a:gd name="T14" fmla="*/ 34 w 209"/>
                    <a:gd name="T15" fmla="*/ 1 h 56"/>
                    <a:gd name="T16" fmla="*/ 66 w 209"/>
                    <a:gd name="T17" fmla="*/ 30 h 56"/>
                    <a:gd name="T18" fmla="*/ 87 w 209"/>
                    <a:gd name="T19" fmla="*/ 24 h 56"/>
                    <a:gd name="T20" fmla="*/ 66 w 209"/>
                    <a:gd name="T21" fmla="*/ 7 h 56"/>
                    <a:gd name="T22" fmla="*/ 88 w 209"/>
                    <a:gd name="T23" fmla="*/ 1 h 56"/>
                    <a:gd name="T24" fmla="*/ 59 w 209"/>
                    <a:gd name="T25" fmla="*/ 55 h 56"/>
                    <a:gd name="T26" fmla="*/ 89 w 209"/>
                    <a:gd name="T27" fmla="*/ 49 h 56"/>
                    <a:gd name="T28" fmla="*/ 66 w 209"/>
                    <a:gd name="T29" fmla="*/ 30 h 56"/>
                    <a:gd name="T30" fmla="*/ 185 w 209"/>
                    <a:gd name="T31" fmla="*/ 14 h 56"/>
                    <a:gd name="T32" fmla="*/ 205 w 209"/>
                    <a:gd name="T33" fmla="*/ 9 h 56"/>
                    <a:gd name="T34" fmla="*/ 195 w 209"/>
                    <a:gd name="T35" fmla="*/ 0 h 56"/>
                    <a:gd name="T36" fmla="*/ 192 w 209"/>
                    <a:gd name="T37" fmla="*/ 30 h 56"/>
                    <a:gd name="T38" fmla="*/ 191 w 209"/>
                    <a:gd name="T39" fmla="*/ 50 h 56"/>
                    <a:gd name="T40" fmla="*/ 177 w 209"/>
                    <a:gd name="T41" fmla="*/ 52 h 56"/>
                    <a:gd name="T42" fmla="*/ 209 w 209"/>
                    <a:gd name="T43" fmla="*/ 40 h 56"/>
                    <a:gd name="T44" fmla="*/ 152 w 209"/>
                    <a:gd name="T45" fmla="*/ 28 h 56"/>
                    <a:gd name="T46" fmla="*/ 148 w 209"/>
                    <a:gd name="T47" fmla="*/ 47 h 56"/>
                    <a:gd name="T48" fmla="*/ 137 w 209"/>
                    <a:gd name="T49" fmla="*/ 1 h 56"/>
                    <a:gd name="T50" fmla="*/ 123 w 209"/>
                    <a:gd name="T51" fmla="*/ 28 h 56"/>
                    <a:gd name="T52" fmla="*/ 118 w 209"/>
                    <a:gd name="T53" fmla="*/ 47 h 56"/>
                    <a:gd name="T54" fmla="*/ 108 w 209"/>
                    <a:gd name="T55" fmla="*/ 1 h 56"/>
                    <a:gd name="T56" fmla="*/ 114 w 209"/>
                    <a:gd name="T57" fmla="*/ 55 h 56"/>
                    <a:gd name="T58" fmla="*/ 129 w 209"/>
                    <a:gd name="T59" fmla="*/ 27 h 56"/>
                    <a:gd name="T60" fmla="*/ 134 w 209"/>
                    <a:gd name="T61" fmla="*/ 9 h 56"/>
                    <a:gd name="T62" fmla="*/ 144 w 209"/>
                    <a:gd name="T63" fmla="*/ 55 h 56"/>
                    <a:gd name="T64" fmla="*/ 166 w 209"/>
                    <a:gd name="T65" fmla="*/ 1 h 56"/>
                    <a:gd name="T66" fmla="*/ 152 w 209"/>
                    <a:gd name="T67"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9" h="56">
                      <a:moveTo>
                        <a:pt x="34" y="24"/>
                      </a:moveTo>
                      <a:cubicBezTo>
                        <a:pt x="34" y="32"/>
                        <a:pt x="34" y="39"/>
                        <a:pt x="35" y="46"/>
                      </a:cubicBezTo>
                      <a:cubicBezTo>
                        <a:pt x="34" y="46"/>
                        <a:pt x="34" y="46"/>
                        <a:pt x="34" y="46"/>
                      </a:cubicBezTo>
                      <a:cubicBezTo>
                        <a:pt x="32" y="40"/>
                        <a:pt x="29" y="35"/>
                        <a:pt x="25" y="28"/>
                      </a:cubicBezTo>
                      <a:cubicBezTo>
                        <a:pt x="8" y="1"/>
                        <a:pt x="8" y="1"/>
                        <a:pt x="8" y="1"/>
                      </a:cubicBezTo>
                      <a:cubicBezTo>
                        <a:pt x="0" y="1"/>
                        <a:pt x="0" y="1"/>
                        <a:pt x="0" y="1"/>
                      </a:cubicBezTo>
                      <a:cubicBezTo>
                        <a:pt x="0" y="55"/>
                        <a:pt x="0" y="55"/>
                        <a:pt x="0" y="55"/>
                      </a:cubicBezTo>
                      <a:cubicBezTo>
                        <a:pt x="6" y="55"/>
                        <a:pt x="6" y="55"/>
                        <a:pt x="6" y="55"/>
                      </a:cubicBezTo>
                      <a:cubicBezTo>
                        <a:pt x="6" y="32"/>
                        <a:pt x="6" y="32"/>
                        <a:pt x="6" y="32"/>
                      </a:cubicBezTo>
                      <a:cubicBezTo>
                        <a:pt x="6" y="23"/>
                        <a:pt x="6" y="17"/>
                        <a:pt x="6" y="10"/>
                      </a:cubicBezTo>
                      <a:cubicBezTo>
                        <a:pt x="6" y="10"/>
                        <a:pt x="6" y="10"/>
                        <a:pt x="6" y="10"/>
                      </a:cubicBezTo>
                      <a:cubicBezTo>
                        <a:pt x="9" y="16"/>
                        <a:pt x="12" y="22"/>
                        <a:pt x="16" y="28"/>
                      </a:cubicBezTo>
                      <a:cubicBezTo>
                        <a:pt x="33" y="55"/>
                        <a:pt x="33" y="55"/>
                        <a:pt x="33" y="55"/>
                      </a:cubicBezTo>
                      <a:cubicBezTo>
                        <a:pt x="40" y="55"/>
                        <a:pt x="40" y="55"/>
                        <a:pt x="40" y="55"/>
                      </a:cubicBezTo>
                      <a:cubicBezTo>
                        <a:pt x="40" y="1"/>
                        <a:pt x="40" y="1"/>
                        <a:pt x="40" y="1"/>
                      </a:cubicBezTo>
                      <a:cubicBezTo>
                        <a:pt x="34" y="1"/>
                        <a:pt x="34" y="1"/>
                        <a:pt x="34" y="1"/>
                      </a:cubicBezTo>
                      <a:lnTo>
                        <a:pt x="34" y="24"/>
                      </a:lnTo>
                      <a:close/>
                      <a:moveTo>
                        <a:pt x="66" y="30"/>
                      </a:moveTo>
                      <a:cubicBezTo>
                        <a:pt x="87" y="30"/>
                        <a:pt x="87" y="30"/>
                        <a:pt x="87" y="30"/>
                      </a:cubicBezTo>
                      <a:cubicBezTo>
                        <a:pt x="87" y="24"/>
                        <a:pt x="87" y="24"/>
                        <a:pt x="87" y="24"/>
                      </a:cubicBezTo>
                      <a:cubicBezTo>
                        <a:pt x="66" y="24"/>
                        <a:pt x="66" y="24"/>
                        <a:pt x="66" y="24"/>
                      </a:cubicBezTo>
                      <a:cubicBezTo>
                        <a:pt x="66" y="7"/>
                        <a:pt x="66" y="7"/>
                        <a:pt x="66" y="7"/>
                      </a:cubicBezTo>
                      <a:cubicBezTo>
                        <a:pt x="88" y="7"/>
                        <a:pt x="88" y="7"/>
                        <a:pt x="88" y="7"/>
                      </a:cubicBezTo>
                      <a:cubicBezTo>
                        <a:pt x="88" y="1"/>
                        <a:pt x="88" y="1"/>
                        <a:pt x="88" y="1"/>
                      </a:cubicBezTo>
                      <a:cubicBezTo>
                        <a:pt x="59" y="1"/>
                        <a:pt x="59" y="1"/>
                        <a:pt x="59" y="1"/>
                      </a:cubicBezTo>
                      <a:cubicBezTo>
                        <a:pt x="59" y="55"/>
                        <a:pt x="59" y="55"/>
                        <a:pt x="59" y="55"/>
                      </a:cubicBezTo>
                      <a:cubicBezTo>
                        <a:pt x="89" y="55"/>
                        <a:pt x="89" y="55"/>
                        <a:pt x="89" y="55"/>
                      </a:cubicBezTo>
                      <a:cubicBezTo>
                        <a:pt x="89" y="49"/>
                        <a:pt x="89" y="49"/>
                        <a:pt x="89" y="49"/>
                      </a:cubicBezTo>
                      <a:cubicBezTo>
                        <a:pt x="66" y="49"/>
                        <a:pt x="66" y="49"/>
                        <a:pt x="66" y="49"/>
                      </a:cubicBezTo>
                      <a:lnTo>
                        <a:pt x="66" y="30"/>
                      </a:lnTo>
                      <a:close/>
                      <a:moveTo>
                        <a:pt x="196" y="25"/>
                      </a:moveTo>
                      <a:cubicBezTo>
                        <a:pt x="188" y="22"/>
                        <a:pt x="185" y="19"/>
                        <a:pt x="185" y="14"/>
                      </a:cubicBezTo>
                      <a:cubicBezTo>
                        <a:pt x="185" y="10"/>
                        <a:pt x="188" y="6"/>
                        <a:pt x="195" y="6"/>
                      </a:cubicBezTo>
                      <a:cubicBezTo>
                        <a:pt x="200" y="6"/>
                        <a:pt x="204" y="8"/>
                        <a:pt x="205" y="9"/>
                      </a:cubicBezTo>
                      <a:cubicBezTo>
                        <a:pt x="207" y="3"/>
                        <a:pt x="207" y="3"/>
                        <a:pt x="207" y="3"/>
                      </a:cubicBezTo>
                      <a:cubicBezTo>
                        <a:pt x="205" y="2"/>
                        <a:pt x="201" y="0"/>
                        <a:pt x="195" y="0"/>
                      </a:cubicBezTo>
                      <a:cubicBezTo>
                        <a:pt x="185" y="0"/>
                        <a:pt x="178" y="7"/>
                        <a:pt x="178" y="15"/>
                      </a:cubicBezTo>
                      <a:cubicBezTo>
                        <a:pt x="178" y="23"/>
                        <a:pt x="183" y="27"/>
                        <a:pt x="192" y="30"/>
                      </a:cubicBezTo>
                      <a:cubicBezTo>
                        <a:pt x="199" y="33"/>
                        <a:pt x="202" y="36"/>
                        <a:pt x="202" y="41"/>
                      </a:cubicBezTo>
                      <a:cubicBezTo>
                        <a:pt x="202" y="46"/>
                        <a:pt x="198" y="50"/>
                        <a:pt x="191" y="50"/>
                      </a:cubicBezTo>
                      <a:cubicBezTo>
                        <a:pt x="186" y="50"/>
                        <a:pt x="182" y="49"/>
                        <a:pt x="179" y="47"/>
                      </a:cubicBezTo>
                      <a:cubicBezTo>
                        <a:pt x="177" y="52"/>
                        <a:pt x="177" y="52"/>
                        <a:pt x="177" y="52"/>
                      </a:cubicBezTo>
                      <a:cubicBezTo>
                        <a:pt x="180" y="54"/>
                        <a:pt x="185" y="56"/>
                        <a:pt x="191" y="56"/>
                      </a:cubicBezTo>
                      <a:cubicBezTo>
                        <a:pt x="203" y="56"/>
                        <a:pt x="209" y="49"/>
                        <a:pt x="209" y="40"/>
                      </a:cubicBezTo>
                      <a:cubicBezTo>
                        <a:pt x="209" y="32"/>
                        <a:pt x="205" y="28"/>
                        <a:pt x="196" y="25"/>
                      </a:cubicBezTo>
                      <a:close/>
                      <a:moveTo>
                        <a:pt x="152" y="28"/>
                      </a:moveTo>
                      <a:cubicBezTo>
                        <a:pt x="150" y="35"/>
                        <a:pt x="149" y="41"/>
                        <a:pt x="148" y="47"/>
                      </a:cubicBezTo>
                      <a:cubicBezTo>
                        <a:pt x="148" y="47"/>
                        <a:pt x="148" y="47"/>
                        <a:pt x="148" y="47"/>
                      </a:cubicBezTo>
                      <a:cubicBezTo>
                        <a:pt x="147" y="41"/>
                        <a:pt x="145" y="35"/>
                        <a:pt x="144" y="29"/>
                      </a:cubicBezTo>
                      <a:cubicBezTo>
                        <a:pt x="137" y="1"/>
                        <a:pt x="137" y="1"/>
                        <a:pt x="137" y="1"/>
                      </a:cubicBezTo>
                      <a:cubicBezTo>
                        <a:pt x="130" y="1"/>
                        <a:pt x="130" y="1"/>
                        <a:pt x="130" y="1"/>
                      </a:cubicBezTo>
                      <a:cubicBezTo>
                        <a:pt x="123" y="28"/>
                        <a:pt x="123" y="28"/>
                        <a:pt x="123" y="28"/>
                      </a:cubicBezTo>
                      <a:cubicBezTo>
                        <a:pt x="121" y="35"/>
                        <a:pt x="119" y="42"/>
                        <a:pt x="118" y="47"/>
                      </a:cubicBezTo>
                      <a:cubicBezTo>
                        <a:pt x="118" y="47"/>
                        <a:pt x="118" y="47"/>
                        <a:pt x="118" y="47"/>
                      </a:cubicBezTo>
                      <a:cubicBezTo>
                        <a:pt x="117" y="42"/>
                        <a:pt x="116" y="35"/>
                        <a:pt x="114" y="28"/>
                      </a:cubicBezTo>
                      <a:cubicBezTo>
                        <a:pt x="108" y="1"/>
                        <a:pt x="108" y="1"/>
                        <a:pt x="108" y="1"/>
                      </a:cubicBezTo>
                      <a:cubicBezTo>
                        <a:pt x="101" y="1"/>
                        <a:pt x="101" y="1"/>
                        <a:pt x="101" y="1"/>
                      </a:cubicBezTo>
                      <a:cubicBezTo>
                        <a:pt x="114" y="55"/>
                        <a:pt x="114" y="55"/>
                        <a:pt x="114" y="55"/>
                      </a:cubicBezTo>
                      <a:cubicBezTo>
                        <a:pt x="122" y="55"/>
                        <a:pt x="122" y="55"/>
                        <a:pt x="122" y="55"/>
                      </a:cubicBezTo>
                      <a:cubicBezTo>
                        <a:pt x="129" y="27"/>
                        <a:pt x="129" y="27"/>
                        <a:pt x="129" y="27"/>
                      </a:cubicBezTo>
                      <a:cubicBezTo>
                        <a:pt x="131" y="20"/>
                        <a:pt x="132" y="15"/>
                        <a:pt x="133" y="9"/>
                      </a:cubicBezTo>
                      <a:cubicBezTo>
                        <a:pt x="134" y="9"/>
                        <a:pt x="134" y="9"/>
                        <a:pt x="134" y="9"/>
                      </a:cubicBezTo>
                      <a:cubicBezTo>
                        <a:pt x="134" y="15"/>
                        <a:pt x="135" y="20"/>
                        <a:pt x="137" y="27"/>
                      </a:cubicBezTo>
                      <a:cubicBezTo>
                        <a:pt x="144" y="55"/>
                        <a:pt x="144" y="55"/>
                        <a:pt x="144" y="55"/>
                      </a:cubicBezTo>
                      <a:cubicBezTo>
                        <a:pt x="151" y="55"/>
                        <a:pt x="151" y="55"/>
                        <a:pt x="151" y="55"/>
                      </a:cubicBezTo>
                      <a:cubicBezTo>
                        <a:pt x="166" y="1"/>
                        <a:pt x="166" y="1"/>
                        <a:pt x="166" y="1"/>
                      </a:cubicBezTo>
                      <a:cubicBezTo>
                        <a:pt x="159" y="1"/>
                        <a:pt x="159" y="1"/>
                        <a:pt x="159" y="1"/>
                      </a:cubicBezTo>
                      <a:lnTo>
                        <a:pt x="152" y="2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20" name="Rectangle 35"/>
                <p:cNvSpPr>
                  <a:spLocks noChangeArrowheads="1"/>
                </p:cNvSpPr>
                <p:nvPr/>
              </p:nvSpPr>
              <p:spPr bwMode="auto">
                <a:xfrm>
                  <a:off x="6511479" y="1603665"/>
                  <a:ext cx="180470" cy="111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21" name="Rectangle 36"/>
                <p:cNvSpPr>
                  <a:spLocks noChangeArrowheads="1"/>
                </p:cNvSpPr>
                <p:nvPr/>
              </p:nvSpPr>
              <p:spPr bwMode="auto">
                <a:xfrm>
                  <a:off x="6511479" y="1629956"/>
                  <a:ext cx="180470" cy="111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22" name="Rectangle 37"/>
                <p:cNvSpPr>
                  <a:spLocks noChangeArrowheads="1"/>
                </p:cNvSpPr>
                <p:nvPr/>
              </p:nvSpPr>
              <p:spPr bwMode="auto">
                <a:xfrm>
                  <a:off x="6511479" y="1656248"/>
                  <a:ext cx="180470" cy="111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23" name="Rectangle 38"/>
                <p:cNvSpPr>
                  <a:spLocks noChangeArrowheads="1"/>
                </p:cNvSpPr>
                <p:nvPr/>
              </p:nvSpPr>
              <p:spPr bwMode="auto">
                <a:xfrm>
                  <a:off x="6511479" y="1684133"/>
                  <a:ext cx="180470" cy="111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24" name="Rectangle 39"/>
                <p:cNvSpPr>
                  <a:spLocks noChangeArrowheads="1"/>
                </p:cNvSpPr>
                <p:nvPr/>
              </p:nvSpPr>
              <p:spPr bwMode="auto">
                <a:xfrm>
                  <a:off x="6511479" y="1710425"/>
                  <a:ext cx="180470" cy="1195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25" name="Rectangle 40"/>
                <p:cNvSpPr>
                  <a:spLocks noChangeArrowheads="1"/>
                </p:cNvSpPr>
                <p:nvPr/>
              </p:nvSpPr>
              <p:spPr bwMode="auto">
                <a:xfrm>
                  <a:off x="6511479" y="1736717"/>
                  <a:ext cx="180470" cy="1195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26" name="Rectangle 41"/>
                <p:cNvSpPr>
                  <a:spLocks noChangeArrowheads="1"/>
                </p:cNvSpPr>
                <p:nvPr/>
              </p:nvSpPr>
              <p:spPr bwMode="auto">
                <a:xfrm>
                  <a:off x="6703274" y="1603665"/>
                  <a:ext cx="182594" cy="111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27" name="Rectangle 42"/>
                <p:cNvSpPr>
                  <a:spLocks noChangeArrowheads="1"/>
                </p:cNvSpPr>
                <p:nvPr/>
              </p:nvSpPr>
              <p:spPr bwMode="auto">
                <a:xfrm>
                  <a:off x="6703274" y="1629956"/>
                  <a:ext cx="182594" cy="111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28" name="Rectangle 43"/>
                <p:cNvSpPr>
                  <a:spLocks noChangeArrowheads="1"/>
                </p:cNvSpPr>
                <p:nvPr/>
              </p:nvSpPr>
              <p:spPr bwMode="auto">
                <a:xfrm>
                  <a:off x="6703274" y="1656248"/>
                  <a:ext cx="182594" cy="111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29" name="Rectangle 44"/>
                <p:cNvSpPr>
                  <a:spLocks noChangeArrowheads="1"/>
                </p:cNvSpPr>
                <p:nvPr/>
              </p:nvSpPr>
              <p:spPr bwMode="auto">
                <a:xfrm>
                  <a:off x="6703274" y="1684133"/>
                  <a:ext cx="182594" cy="111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30" name="Rectangle 45"/>
                <p:cNvSpPr>
                  <a:spLocks noChangeArrowheads="1"/>
                </p:cNvSpPr>
                <p:nvPr/>
              </p:nvSpPr>
              <p:spPr bwMode="auto">
                <a:xfrm>
                  <a:off x="6703274" y="1710425"/>
                  <a:ext cx="182594" cy="1195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31" name="Rectangle 46"/>
                <p:cNvSpPr>
                  <a:spLocks noChangeArrowheads="1"/>
                </p:cNvSpPr>
                <p:nvPr/>
              </p:nvSpPr>
              <p:spPr bwMode="auto">
                <a:xfrm>
                  <a:off x="6703279" y="1736717"/>
                  <a:ext cx="182594" cy="1195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32" name="Freeform 47"/>
                <p:cNvSpPr>
                  <a:spLocks/>
                </p:cNvSpPr>
                <p:nvPr/>
              </p:nvSpPr>
              <p:spPr bwMode="auto">
                <a:xfrm>
                  <a:off x="6437880" y="1328795"/>
                  <a:ext cx="433131" cy="442181"/>
                </a:xfrm>
                <a:custGeom>
                  <a:avLst/>
                  <a:gdLst>
                    <a:gd name="T0" fmla="*/ 612 w 612"/>
                    <a:gd name="T1" fmla="*/ 127 h 555"/>
                    <a:gd name="T2" fmla="*/ 583 w 612"/>
                    <a:gd name="T3" fmla="*/ 0 h 555"/>
                    <a:gd name="T4" fmla="*/ 0 w 612"/>
                    <a:gd name="T5" fmla="*/ 113 h 555"/>
                    <a:gd name="T6" fmla="*/ 78 w 612"/>
                    <a:gd name="T7" fmla="*/ 555 h 555"/>
                    <a:gd name="T8" fmla="*/ 80 w 612"/>
                    <a:gd name="T9" fmla="*/ 123 h 555"/>
                    <a:gd name="T10" fmla="*/ 612 w 612"/>
                    <a:gd name="T11" fmla="*/ 127 h 555"/>
                  </a:gdLst>
                  <a:ahLst/>
                  <a:cxnLst>
                    <a:cxn ang="0">
                      <a:pos x="T0" y="T1"/>
                    </a:cxn>
                    <a:cxn ang="0">
                      <a:pos x="T2" y="T3"/>
                    </a:cxn>
                    <a:cxn ang="0">
                      <a:pos x="T4" y="T5"/>
                    </a:cxn>
                    <a:cxn ang="0">
                      <a:pos x="T6" y="T7"/>
                    </a:cxn>
                    <a:cxn ang="0">
                      <a:pos x="T8" y="T9"/>
                    </a:cxn>
                    <a:cxn ang="0">
                      <a:pos x="T10" y="T11"/>
                    </a:cxn>
                  </a:cxnLst>
                  <a:rect l="0" t="0" r="r" b="b"/>
                  <a:pathLst>
                    <a:path w="612" h="555">
                      <a:moveTo>
                        <a:pt x="612" y="127"/>
                      </a:moveTo>
                      <a:lnTo>
                        <a:pt x="583" y="0"/>
                      </a:lnTo>
                      <a:lnTo>
                        <a:pt x="0" y="113"/>
                      </a:lnTo>
                      <a:lnTo>
                        <a:pt x="78" y="555"/>
                      </a:lnTo>
                      <a:lnTo>
                        <a:pt x="80" y="123"/>
                      </a:lnTo>
                      <a:lnTo>
                        <a:pt x="612" y="1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sp>
              <p:nvSpPr>
                <p:cNvPr id="33" name="Freeform 48"/>
                <p:cNvSpPr>
                  <a:spLocks/>
                </p:cNvSpPr>
                <p:nvPr/>
              </p:nvSpPr>
              <p:spPr bwMode="auto">
                <a:xfrm>
                  <a:off x="6437880" y="1328795"/>
                  <a:ext cx="433131" cy="442181"/>
                </a:xfrm>
                <a:custGeom>
                  <a:avLst/>
                  <a:gdLst>
                    <a:gd name="T0" fmla="*/ 612 w 612"/>
                    <a:gd name="T1" fmla="*/ 127 h 555"/>
                    <a:gd name="T2" fmla="*/ 583 w 612"/>
                    <a:gd name="T3" fmla="*/ 0 h 555"/>
                    <a:gd name="T4" fmla="*/ 0 w 612"/>
                    <a:gd name="T5" fmla="*/ 113 h 555"/>
                    <a:gd name="T6" fmla="*/ 78 w 612"/>
                    <a:gd name="T7" fmla="*/ 555 h 555"/>
                    <a:gd name="T8" fmla="*/ 80 w 612"/>
                    <a:gd name="T9" fmla="*/ 123 h 555"/>
                    <a:gd name="T10" fmla="*/ 612 w 612"/>
                    <a:gd name="T11" fmla="*/ 127 h 555"/>
                  </a:gdLst>
                  <a:ahLst/>
                  <a:cxnLst>
                    <a:cxn ang="0">
                      <a:pos x="T0" y="T1"/>
                    </a:cxn>
                    <a:cxn ang="0">
                      <a:pos x="T2" y="T3"/>
                    </a:cxn>
                    <a:cxn ang="0">
                      <a:pos x="T4" y="T5"/>
                    </a:cxn>
                    <a:cxn ang="0">
                      <a:pos x="T6" y="T7"/>
                    </a:cxn>
                    <a:cxn ang="0">
                      <a:pos x="T8" y="T9"/>
                    </a:cxn>
                    <a:cxn ang="0">
                      <a:pos x="T10" y="T11"/>
                    </a:cxn>
                  </a:cxnLst>
                  <a:rect l="0" t="0" r="r" b="b"/>
                  <a:pathLst>
                    <a:path w="612" h="555">
                      <a:moveTo>
                        <a:pt x="612" y="127"/>
                      </a:moveTo>
                      <a:lnTo>
                        <a:pt x="583" y="0"/>
                      </a:lnTo>
                      <a:lnTo>
                        <a:pt x="0" y="113"/>
                      </a:lnTo>
                      <a:lnTo>
                        <a:pt x="78" y="555"/>
                      </a:lnTo>
                      <a:lnTo>
                        <a:pt x="80" y="123"/>
                      </a:lnTo>
                      <a:lnTo>
                        <a:pt x="612" y="127"/>
                      </a:lnTo>
                      <a:close/>
                    </a:path>
                  </a:pathLst>
                </a:custGeom>
                <a:solidFill>
                  <a:schemeClr val="tx1"/>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aseline="-25000" dirty="0">
                    <a:latin typeface="+mj-lt"/>
                  </a:endParaRPr>
                </a:p>
              </p:txBody>
            </p:sp>
          </p:grpSp>
          <p:sp>
            <p:nvSpPr>
              <p:cNvPr id="17" name="TextBox 16"/>
              <p:cNvSpPr txBox="1"/>
              <p:nvPr/>
            </p:nvSpPr>
            <p:spPr>
              <a:xfrm>
                <a:off x="5791200" y="2057400"/>
                <a:ext cx="1840211" cy="215444"/>
              </a:xfrm>
              <a:prstGeom prst="rect">
                <a:avLst/>
              </a:prstGeom>
              <a:noFill/>
            </p:spPr>
            <p:txBody>
              <a:bodyPr wrap="square" rtlCol="0">
                <a:spAutoFit/>
              </a:bodyPr>
              <a:lstStyle/>
              <a:p>
                <a:pPr algn="ctr"/>
                <a:r>
                  <a:rPr lang="en-US" sz="800" dirty="0">
                    <a:solidFill>
                      <a:schemeClr val="bg1">
                        <a:lumMod val="50000"/>
                      </a:schemeClr>
                    </a:solidFill>
                    <a:latin typeface="+mj-lt"/>
                    <a:cs typeface="Helvetica" panose="020B0604020202020204" pitchFamily="34" charset="0"/>
                  </a:rPr>
                  <a:t>(Newspaper and Magazine)</a:t>
                </a:r>
              </a:p>
            </p:txBody>
          </p:sp>
        </p:grpSp>
        <p:grpSp>
          <p:nvGrpSpPr>
            <p:cNvPr id="34" name="Group 33"/>
            <p:cNvGrpSpPr/>
            <p:nvPr/>
          </p:nvGrpSpPr>
          <p:grpSpPr>
            <a:xfrm>
              <a:off x="3162159" y="1630029"/>
              <a:ext cx="1724556" cy="907872"/>
              <a:chOff x="3171946" y="1371600"/>
              <a:chExt cx="1724556" cy="907872"/>
            </a:xfrm>
          </p:grpSpPr>
          <p:sp>
            <p:nvSpPr>
              <p:cNvPr id="35" name="TextBox 34"/>
              <p:cNvSpPr txBox="1"/>
              <p:nvPr/>
            </p:nvSpPr>
            <p:spPr>
              <a:xfrm>
                <a:off x="3171946" y="1848585"/>
                <a:ext cx="1724556" cy="430887"/>
              </a:xfrm>
              <a:prstGeom prst="rect">
                <a:avLst/>
              </a:prstGeom>
              <a:noFill/>
            </p:spPr>
            <p:txBody>
              <a:bodyPr wrap="square" rtlCol="0">
                <a:spAutoFit/>
              </a:bodyPr>
              <a:lstStyle/>
              <a:p>
                <a:pPr algn="ctr"/>
                <a:r>
                  <a:rPr lang="en-US" sz="2200" b="1" dirty="0">
                    <a:solidFill>
                      <a:schemeClr val="accent1">
                        <a:lumMod val="50000"/>
                      </a:schemeClr>
                    </a:solidFill>
                    <a:latin typeface="+mj-lt"/>
                    <a:cs typeface="Helvetica" panose="020B0604020202020204" pitchFamily="34" charset="0"/>
                  </a:rPr>
                  <a:t>Mail</a:t>
                </a:r>
              </a:p>
            </p:txBody>
          </p:sp>
          <p:pic>
            <p:nvPicPr>
              <p:cNvPr id="36" name="Picture 35"/>
              <p:cNvPicPr>
                <a:picLocks noChangeAspect="1"/>
              </p:cNvPicPr>
              <p:nvPr/>
            </p:nvPicPr>
            <p:blipFill>
              <a:blip r:embed="rId3" cstate="print"/>
              <a:stretch>
                <a:fillRect/>
              </a:stretch>
            </p:blipFill>
            <p:spPr>
              <a:xfrm>
                <a:off x="3733800" y="1371600"/>
                <a:ext cx="600848" cy="476430"/>
              </a:xfrm>
              <a:prstGeom prst="rect">
                <a:avLst/>
              </a:prstGeom>
            </p:spPr>
          </p:pic>
        </p:grpSp>
        <p:sp>
          <p:nvSpPr>
            <p:cNvPr id="37" name="TextBox 36"/>
            <p:cNvSpPr txBox="1"/>
            <p:nvPr/>
          </p:nvSpPr>
          <p:spPr>
            <a:xfrm>
              <a:off x="4603017" y="2103422"/>
              <a:ext cx="1306612" cy="430887"/>
            </a:xfrm>
            <a:prstGeom prst="rect">
              <a:avLst/>
            </a:prstGeom>
            <a:noFill/>
          </p:spPr>
          <p:txBody>
            <a:bodyPr wrap="square" rtlCol="0">
              <a:spAutoFit/>
            </a:bodyPr>
            <a:lstStyle/>
            <a:p>
              <a:pPr algn="ctr"/>
              <a:r>
                <a:rPr lang="en-US" sz="2200" b="1" dirty="0">
                  <a:solidFill>
                    <a:schemeClr val="accent1">
                      <a:lumMod val="50000"/>
                    </a:schemeClr>
                  </a:solidFill>
                  <a:latin typeface="+mj-lt"/>
                  <a:cs typeface="Helvetica" panose="020B0604020202020204" pitchFamily="34" charset="0"/>
                </a:rPr>
                <a:t>OOH</a:t>
              </a:r>
            </a:p>
          </p:txBody>
        </p:sp>
        <p:pic>
          <p:nvPicPr>
            <p:cNvPr id="38" name="Picture 37"/>
            <p:cNvPicPr>
              <a:picLocks noChangeAspect="1"/>
            </p:cNvPicPr>
            <p:nvPr/>
          </p:nvPicPr>
          <p:blipFill rotWithShape="1">
            <a:blip r:embed="rId4" cstate="print"/>
            <a:srcRect t="6886" b="6886"/>
            <a:stretch/>
          </p:blipFill>
          <p:spPr>
            <a:xfrm>
              <a:off x="4881025" y="1627451"/>
              <a:ext cx="712114" cy="520530"/>
            </a:xfrm>
            <a:prstGeom prst="rect">
              <a:avLst/>
            </a:prstGeom>
          </p:spPr>
        </p:pic>
        <p:sp>
          <p:nvSpPr>
            <p:cNvPr id="39" name="TextBox 38"/>
            <p:cNvSpPr txBox="1"/>
            <p:nvPr/>
          </p:nvSpPr>
          <p:spPr>
            <a:xfrm>
              <a:off x="4328979" y="2415882"/>
              <a:ext cx="1840211" cy="215444"/>
            </a:xfrm>
            <a:prstGeom prst="rect">
              <a:avLst/>
            </a:prstGeom>
            <a:noFill/>
          </p:spPr>
          <p:txBody>
            <a:bodyPr wrap="square" rtlCol="0">
              <a:spAutoFit/>
            </a:bodyPr>
            <a:lstStyle/>
            <a:p>
              <a:pPr algn="ctr"/>
              <a:r>
                <a:rPr lang="en-US" sz="800" dirty="0">
                  <a:solidFill>
                    <a:schemeClr val="bg1">
                      <a:lumMod val="50000"/>
                    </a:schemeClr>
                  </a:solidFill>
                  <a:latin typeface="+mj-lt"/>
                  <a:cs typeface="Helvetica" panose="020B0604020202020204" pitchFamily="34" charset="0"/>
                </a:rPr>
                <a:t>(Billboard and Movie Theater)</a:t>
              </a:r>
            </a:p>
          </p:txBody>
        </p:sp>
        <p:sp>
          <p:nvSpPr>
            <p:cNvPr id="56" name="TextBox 55"/>
            <p:cNvSpPr txBox="1"/>
            <p:nvPr/>
          </p:nvSpPr>
          <p:spPr>
            <a:xfrm>
              <a:off x="1021168" y="2107210"/>
              <a:ext cx="1306612" cy="430887"/>
            </a:xfrm>
            <a:prstGeom prst="rect">
              <a:avLst/>
            </a:prstGeom>
            <a:noFill/>
          </p:spPr>
          <p:txBody>
            <a:bodyPr wrap="square" rtlCol="0">
              <a:spAutoFit/>
            </a:bodyPr>
            <a:lstStyle/>
            <a:p>
              <a:pPr algn="ctr"/>
              <a:r>
                <a:rPr lang="en-US" sz="2200" b="1" dirty="0">
                  <a:solidFill>
                    <a:schemeClr val="accent1">
                      <a:lumMod val="50000"/>
                    </a:schemeClr>
                  </a:solidFill>
                  <a:latin typeface="+mj-lt"/>
                  <a:cs typeface="Helvetica" panose="020B0604020202020204" pitchFamily="34" charset="0"/>
                </a:rPr>
                <a:t>TV</a:t>
              </a:r>
            </a:p>
          </p:txBody>
        </p:sp>
        <p:pic>
          <p:nvPicPr>
            <p:cNvPr id="57" name="Picture 56" descr="TV.png"/>
            <p:cNvPicPr>
              <a:picLocks noChangeAspect="1"/>
            </p:cNvPicPr>
            <p:nvPr/>
          </p:nvPicPr>
          <p:blipFill>
            <a:blip r:embed="rId5" cstate="email">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417242" y="1642621"/>
              <a:ext cx="514790" cy="438143"/>
            </a:xfrm>
            <a:prstGeom prst="rect">
              <a:avLst/>
            </a:prstGeom>
          </p:spPr>
        </p:pic>
        <p:sp>
          <p:nvSpPr>
            <p:cNvPr id="58" name="TextBox 57"/>
            <p:cNvSpPr txBox="1"/>
            <p:nvPr/>
          </p:nvSpPr>
          <p:spPr>
            <a:xfrm>
              <a:off x="838200" y="2426287"/>
              <a:ext cx="1840211" cy="338554"/>
            </a:xfrm>
            <a:prstGeom prst="rect">
              <a:avLst/>
            </a:prstGeom>
            <a:noFill/>
          </p:spPr>
          <p:txBody>
            <a:bodyPr wrap="square" rtlCol="0">
              <a:spAutoFit/>
            </a:bodyPr>
            <a:lstStyle/>
            <a:p>
              <a:pPr algn="ctr"/>
              <a:r>
                <a:rPr lang="en-US" sz="800" dirty="0">
                  <a:solidFill>
                    <a:schemeClr val="bg1">
                      <a:lumMod val="50000"/>
                    </a:schemeClr>
                  </a:solidFill>
                  <a:latin typeface="+mj-lt"/>
                  <a:cs typeface="Helvetica" panose="020B0604020202020204" pitchFamily="34" charset="0"/>
                </a:rPr>
                <a:t>(Broadcast &amp; Cable </a:t>
              </a:r>
            </a:p>
            <a:p>
              <a:pPr algn="ctr"/>
              <a:r>
                <a:rPr lang="en-US" sz="800" dirty="0">
                  <a:solidFill>
                    <a:schemeClr val="bg1">
                      <a:lumMod val="50000"/>
                    </a:schemeClr>
                  </a:solidFill>
                  <a:latin typeface="+mj-lt"/>
                  <a:cs typeface="Helvetica" panose="020B0604020202020204" pitchFamily="34" charset="0"/>
                </a:rPr>
                <a:t>Regular and On-Demand)</a:t>
              </a:r>
            </a:p>
          </p:txBody>
        </p:sp>
        <p:grpSp>
          <p:nvGrpSpPr>
            <p:cNvPr id="59" name="Group 58"/>
            <p:cNvGrpSpPr/>
            <p:nvPr/>
          </p:nvGrpSpPr>
          <p:grpSpPr>
            <a:xfrm>
              <a:off x="7134146" y="1659958"/>
              <a:ext cx="1724556" cy="969493"/>
              <a:chOff x="6951510" y="1342697"/>
              <a:chExt cx="1724556" cy="969493"/>
            </a:xfrm>
          </p:grpSpPr>
          <p:sp>
            <p:nvSpPr>
              <p:cNvPr id="61" name="Freeform 98"/>
              <p:cNvSpPr>
                <a:spLocks noEditPoints="1"/>
              </p:cNvSpPr>
              <p:nvPr/>
            </p:nvSpPr>
            <p:spPr bwMode="auto">
              <a:xfrm>
                <a:off x="7678542" y="1342697"/>
                <a:ext cx="259610" cy="387006"/>
              </a:xfrm>
              <a:custGeom>
                <a:avLst/>
                <a:gdLst>
                  <a:gd name="T0" fmla="*/ 85 w 101"/>
                  <a:gd name="T1" fmla="*/ 2 h 148"/>
                  <a:gd name="T2" fmla="*/ 16 w 101"/>
                  <a:gd name="T3" fmla="*/ 2 h 148"/>
                  <a:gd name="T4" fmla="*/ 0 w 101"/>
                  <a:gd name="T5" fmla="*/ 20 h 148"/>
                  <a:gd name="T6" fmla="*/ 0 w 101"/>
                  <a:gd name="T7" fmla="*/ 128 h 148"/>
                  <a:gd name="T8" fmla="*/ 16 w 101"/>
                  <a:gd name="T9" fmla="*/ 145 h 148"/>
                  <a:gd name="T10" fmla="*/ 85 w 101"/>
                  <a:gd name="T11" fmla="*/ 145 h 148"/>
                  <a:gd name="T12" fmla="*/ 101 w 101"/>
                  <a:gd name="T13" fmla="*/ 128 h 148"/>
                  <a:gd name="T14" fmla="*/ 101 w 101"/>
                  <a:gd name="T15" fmla="*/ 20 h 148"/>
                  <a:gd name="T16" fmla="*/ 85 w 101"/>
                  <a:gd name="T17" fmla="*/ 2 h 148"/>
                  <a:gd name="T18" fmla="*/ 36 w 101"/>
                  <a:gd name="T19" fmla="*/ 135 h 148"/>
                  <a:gd name="T20" fmla="*/ 29 w 101"/>
                  <a:gd name="T21" fmla="*/ 135 h 148"/>
                  <a:gd name="T22" fmla="*/ 24 w 101"/>
                  <a:gd name="T23" fmla="*/ 131 h 148"/>
                  <a:gd name="T24" fmla="*/ 24 w 101"/>
                  <a:gd name="T25" fmla="*/ 130 h 148"/>
                  <a:gd name="T26" fmla="*/ 29 w 101"/>
                  <a:gd name="T27" fmla="*/ 125 h 148"/>
                  <a:gd name="T28" fmla="*/ 36 w 101"/>
                  <a:gd name="T29" fmla="*/ 125 h 148"/>
                  <a:gd name="T30" fmla="*/ 36 w 101"/>
                  <a:gd name="T31" fmla="*/ 135 h 148"/>
                  <a:gd name="T32" fmla="*/ 59 w 101"/>
                  <a:gd name="T33" fmla="*/ 135 h 148"/>
                  <a:gd name="T34" fmla="*/ 56 w 101"/>
                  <a:gd name="T35" fmla="*/ 138 h 148"/>
                  <a:gd name="T36" fmla="*/ 45 w 101"/>
                  <a:gd name="T37" fmla="*/ 138 h 148"/>
                  <a:gd name="T38" fmla="*/ 42 w 101"/>
                  <a:gd name="T39" fmla="*/ 135 h 148"/>
                  <a:gd name="T40" fmla="*/ 42 w 101"/>
                  <a:gd name="T41" fmla="*/ 125 h 148"/>
                  <a:gd name="T42" fmla="*/ 45 w 101"/>
                  <a:gd name="T43" fmla="*/ 122 h 148"/>
                  <a:gd name="T44" fmla="*/ 56 w 101"/>
                  <a:gd name="T45" fmla="*/ 122 h 148"/>
                  <a:gd name="T46" fmla="*/ 59 w 101"/>
                  <a:gd name="T47" fmla="*/ 125 h 148"/>
                  <a:gd name="T48" fmla="*/ 59 w 101"/>
                  <a:gd name="T49" fmla="*/ 135 h 148"/>
                  <a:gd name="T50" fmla="*/ 77 w 101"/>
                  <a:gd name="T51" fmla="*/ 131 h 148"/>
                  <a:gd name="T52" fmla="*/ 72 w 101"/>
                  <a:gd name="T53" fmla="*/ 135 h 148"/>
                  <a:gd name="T54" fmla="*/ 65 w 101"/>
                  <a:gd name="T55" fmla="*/ 135 h 148"/>
                  <a:gd name="T56" fmla="*/ 65 w 101"/>
                  <a:gd name="T57" fmla="*/ 125 h 148"/>
                  <a:gd name="T58" fmla="*/ 72 w 101"/>
                  <a:gd name="T59" fmla="*/ 125 h 148"/>
                  <a:gd name="T60" fmla="*/ 77 w 101"/>
                  <a:gd name="T61" fmla="*/ 130 h 148"/>
                  <a:gd name="T62" fmla="*/ 77 w 101"/>
                  <a:gd name="T63" fmla="*/ 131 h 148"/>
                  <a:gd name="T64" fmla="*/ 88 w 101"/>
                  <a:gd name="T65" fmla="*/ 111 h 148"/>
                  <a:gd name="T66" fmla="*/ 85 w 101"/>
                  <a:gd name="T67" fmla="*/ 114 h 148"/>
                  <a:gd name="T68" fmla="*/ 16 w 101"/>
                  <a:gd name="T69" fmla="*/ 114 h 148"/>
                  <a:gd name="T70" fmla="*/ 13 w 101"/>
                  <a:gd name="T71" fmla="*/ 111 h 148"/>
                  <a:gd name="T72" fmla="*/ 13 w 101"/>
                  <a:gd name="T73" fmla="*/ 18 h 148"/>
                  <a:gd name="T74" fmla="*/ 16 w 101"/>
                  <a:gd name="T75" fmla="*/ 15 h 148"/>
                  <a:gd name="T76" fmla="*/ 85 w 101"/>
                  <a:gd name="T77" fmla="*/ 15 h 148"/>
                  <a:gd name="T78" fmla="*/ 88 w 101"/>
                  <a:gd name="T79" fmla="*/ 18 h 148"/>
                  <a:gd name="T80" fmla="*/ 88 w 101"/>
                  <a:gd name="T81" fmla="*/ 11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1" h="148">
                    <a:moveTo>
                      <a:pt x="85" y="2"/>
                    </a:moveTo>
                    <a:cubicBezTo>
                      <a:pt x="62" y="0"/>
                      <a:pt x="39" y="0"/>
                      <a:pt x="16" y="2"/>
                    </a:cubicBezTo>
                    <a:cubicBezTo>
                      <a:pt x="7" y="3"/>
                      <a:pt x="0" y="11"/>
                      <a:pt x="0" y="20"/>
                    </a:cubicBezTo>
                    <a:cubicBezTo>
                      <a:pt x="0" y="56"/>
                      <a:pt x="0" y="92"/>
                      <a:pt x="0" y="128"/>
                    </a:cubicBezTo>
                    <a:cubicBezTo>
                      <a:pt x="0" y="136"/>
                      <a:pt x="7" y="144"/>
                      <a:pt x="16" y="145"/>
                    </a:cubicBezTo>
                    <a:cubicBezTo>
                      <a:pt x="39" y="148"/>
                      <a:pt x="62" y="148"/>
                      <a:pt x="85" y="145"/>
                    </a:cubicBezTo>
                    <a:cubicBezTo>
                      <a:pt x="94" y="144"/>
                      <a:pt x="101" y="136"/>
                      <a:pt x="101" y="128"/>
                    </a:cubicBezTo>
                    <a:cubicBezTo>
                      <a:pt x="101" y="92"/>
                      <a:pt x="101" y="56"/>
                      <a:pt x="101" y="20"/>
                    </a:cubicBezTo>
                    <a:cubicBezTo>
                      <a:pt x="101" y="11"/>
                      <a:pt x="94" y="3"/>
                      <a:pt x="85" y="2"/>
                    </a:cubicBezTo>
                    <a:close/>
                    <a:moveTo>
                      <a:pt x="36" y="135"/>
                    </a:moveTo>
                    <a:cubicBezTo>
                      <a:pt x="29" y="135"/>
                      <a:pt x="29" y="135"/>
                      <a:pt x="29" y="135"/>
                    </a:cubicBezTo>
                    <a:cubicBezTo>
                      <a:pt x="26" y="135"/>
                      <a:pt x="24" y="133"/>
                      <a:pt x="24" y="131"/>
                    </a:cubicBezTo>
                    <a:cubicBezTo>
                      <a:pt x="24" y="130"/>
                      <a:pt x="24" y="130"/>
                      <a:pt x="24" y="130"/>
                    </a:cubicBezTo>
                    <a:cubicBezTo>
                      <a:pt x="24" y="127"/>
                      <a:pt x="26" y="125"/>
                      <a:pt x="29" y="125"/>
                    </a:cubicBezTo>
                    <a:cubicBezTo>
                      <a:pt x="36" y="125"/>
                      <a:pt x="36" y="125"/>
                      <a:pt x="36" y="125"/>
                    </a:cubicBezTo>
                    <a:lnTo>
                      <a:pt x="36" y="135"/>
                    </a:lnTo>
                    <a:close/>
                    <a:moveTo>
                      <a:pt x="59" y="135"/>
                    </a:moveTo>
                    <a:cubicBezTo>
                      <a:pt x="59" y="137"/>
                      <a:pt x="58" y="138"/>
                      <a:pt x="56" y="138"/>
                    </a:cubicBezTo>
                    <a:cubicBezTo>
                      <a:pt x="45" y="138"/>
                      <a:pt x="45" y="138"/>
                      <a:pt x="45" y="138"/>
                    </a:cubicBezTo>
                    <a:cubicBezTo>
                      <a:pt x="43" y="138"/>
                      <a:pt x="42" y="137"/>
                      <a:pt x="42" y="135"/>
                    </a:cubicBezTo>
                    <a:cubicBezTo>
                      <a:pt x="42" y="125"/>
                      <a:pt x="42" y="125"/>
                      <a:pt x="42" y="125"/>
                    </a:cubicBezTo>
                    <a:cubicBezTo>
                      <a:pt x="42" y="123"/>
                      <a:pt x="43" y="122"/>
                      <a:pt x="45" y="122"/>
                    </a:cubicBezTo>
                    <a:cubicBezTo>
                      <a:pt x="56" y="122"/>
                      <a:pt x="56" y="122"/>
                      <a:pt x="56" y="122"/>
                    </a:cubicBezTo>
                    <a:cubicBezTo>
                      <a:pt x="58" y="122"/>
                      <a:pt x="59" y="123"/>
                      <a:pt x="59" y="125"/>
                    </a:cubicBezTo>
                    <a:lnTo>
                      <a:pt x="59" y="135"/>
                    </a:lnTo>
                    <a:close/>
                    <a:moveTo>
                      <a:pt x="77" y="131"/>
                    </a:moveTo>
                    <a:cubicBezTo>
                      <a:pt x="77" y="133"/>
                      <a:pt x="75" y="135"/>
                      <a:pt x="72" y="135"/>
                    </a:cubicBezTo>
                    <a:cubicBezTo>
                      <a:pt x="65" y="135"/>
                      <a:pt x="65" y="135"/>
                      <a:pt x="65" y="135"/>
                    </a:cubicBezTo>
                    <a:cubicBezTo>
                      <a:pt x="65" y="125"/>
                      <a:pt x="65" y="125"/>
                      <a:pt x="65" y="125"/>
                    </a:cubicBezTo>
                    <a:cubicBezTo>
                      <a:pt x="72" y="125"/>
                      <a:pt x="72" y="125"/>
                      <a:pt x="72" y="125"/>
                    </a:cubicBezTo>
                    <a:cubicBezTo>
                      <a:pt x="75" y="125"/>
                      <a:pt x="77" y="127"/>
                      <a:pt x="77" y="130"/>
                    </a:cubicBezTo>
                    <a:lnTo>
                      <a:pt x="77" y="131"/>
                    </a:lnTo>
                    <a:close/>
                    <a:moveTo>
                      <a:pt x="88" y="111"/>
                    </a:moveTo>
                    <a:cubicBezTo>
                      <a:pt x="88" y="112"/>
                      <a:pt x="86" y="114"/>
                      <a:pt x="85" y="114"/>
                    </a:cubicBezTo>
                    <a:cubicBezTo>
                      <a:pt x="16" y="114"/>
                      <a:pt x="16" y="114"/>
                      <a:pt x="16" y="114"/>
                    </a:cubicBezTo>
                    <a:cubicBezTo>
                      <a:pt x="14" y="114"/>
                      <a:pt x="13" y="112"/>
                      <a:pt x="13" y="111"/>
                    </a:cubicBezTo>
                    <a:cubicBezTo>
                      <a:pt x="13" y="18"/>
                      <a:pt x="13" y="18"/>
                      <a:pt x="13" y="18"/>
                    </a:cubicBezTo>
                    <a:cubicBezTo>
                      <a:pt x="13" y="16"/>
                      <a:pt x="14" y="15"/>
                      <a:pt x="16" y="15"/>
                    </a:cubicBezTo>
                    <a:cubicBezTo>
                      <a:pt x="85" y="15"/>
                      <a:pt x="85" y="15"/>
                      <a:pt x="85" y="15"/>
                    </a:cubicBezTo>
                    <a:cubicBezTo>
                      <a:pt x="86" y="15"/>
                      <a:pt x="88" y="16"/>
                      <a:pt x="88" y="18"/>
                    </a:cubicBezTo>
                    <a:lnTo>
                      <a:pt x="88" y="11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62" name="TextBox 61"/>
              <p:cNvSpPr txBox="1"/>
              <p:nvPr/>
            </p:nvSpPr>
            <p:spPr>
              <a:xfrm>
                <a:off x="6951510" y="1758192"/>
                <a:ext cx="1724556" cy="553998"/>
              </a:xfrm>
              <a:prstGeom prst="rect">
                <a:avLst/>
              </a:prstGeom>
              <a:noFill/>
            </p:spPr>
            <p:txBody>
              <a:bodyPr wrap="square" rtlCol="0">
                <a:spAutoFit/>
              </a:bodyPr>
              <a:lstStyle/>
              <a:p>
                <a:pPr algn="ctr"/>
                <a:r>
                  <a:rPr lang="en-US" sz="2200" b="1" dirty="0">
                    <a:solidFill>
                      <a:schemeClr val="accent1">
                        <a:lumMod val="50000"/>
                      </a:schemeClr>
                    </a:solidFill>
                    <a:latin typeface="+mj-lt"/>
                    <a:cs typeface="Helvetica" panose="020B0604020202020204" pitchFamily="34" charset="0"/>
                  </a:rPr>
                  <a:t>Phone</a:t>
                </a:r>
              </a:p>
              <a:p>
                <a:pPr algn="ctr"/>
                <a:r>
                  <a:rPr lang="en-US" sz="800" dirty="0">
                    <a:solidFill>
                      <a:schemeClr val="bg1">
                        <a:lumMod val="50000"/>
                      </a:schemeClr>
                    </a:solidFill>
                    <a:latin typeface="+mj-lt"/>
                    <a:cs typeface="Helvetica" panose="020B0604020202020204" pitchFamily="34" charset="0"/>
                  </a:rPr>
                  <a:t>(Call &amp; Texting)</a:t>
                </a:r>
              </a:p>
            </p:txBody>
          </p:sp>
        </p:grpSp>
        <p:sp>
          <p:nvSpPr>
            <p:cNvPr id="63" name="Rectangle 62"/>
            <p:cNvSpPr/>
            <p:nvPr/>
          </p:nvSpPr>
          <p:spPr bwMode="auto">
            <a:xfrm>
              <a:off x="1021168" y="1524000"/>
              <a:ext cx="8961032" cy="1371600"/>
            </a:xfrm>
            <a:prstGeom prst="rect">
              <a:avLst/>
            </a:prstGeom>
            <a:noFill/>
            <a:ln w="19050" cap="flat" cmpd="sng" algn="ctr">
              <a:solidFill>
                <a:schemeClr val="tx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spcBef>
                  <a:spcPct val="0"/>
                </a:spcBef>
                <a:spcAft>
                  <a:spcPct val="0"/>
                </a:spcAft>
              </a:pPr>
              <a:endParaRPr lang="en-US" sz="1000" dirty="0">
                <a:latin typeface="Tahoma" pitchFamily="34" charset="0"/>
              </a:endParaRPr>
            </a:p>
          </p:txBody>
        </p:sp>
        <p:grpSp>
          <p:nvGrpSpPr>
            <p:cNvPr id="47" name="Group 46"/>
            <p:cNvGrpSpPr/>
            <p:nvPr/>
          </p:nvGrpSpPr>
          <p:grpSpPr>
            <a:xfrm>
              <a:off x="2222691" y="1574372"/>
              <a:ext cx="1352659" cy="1066892"/>
              <a:chOff x="2222691" y="1574372"/>
              <a:chExt cx="1352659" cy="1066892"/>
            </a:xfrm>
          </p:grpSpPr>
          <p:grpSp>
            <p:nvGrpSpPr>
              <p:cNvPr id="10" name="Group 9"/>
              <p:cNvGrpSpPr/>
              <p:nvPr/>
            </p:nvGrpSpPr>
            <p:grpSpPr>
              <a:xfrm>
                <a:off x="2268738" y="1574372"/>
                <a:ext cx="1306612" cy="975016"/>
                <a:chOff x="2278532" y="1295400"/>
                <a:chExt cx="1306612" cy="975016"/>
              </a:xfrm>
            </p:grpSpPr>
            <p:pic>
              <p:nvPicPr>
                <p:cNvPr id="11" name="Picture 10"/>
                <p:cNvPicPr/>
                <p:nvPr/>
              </p:nvPicPr>
              <p:blipFill>
                <a:blip r:embed="rId6" cstate="email">
                  <a:biLevel thresh="75000"/>
                  <a:extLst>
                    <a:ext uri="{28A0092B-C50C-407E-A947-70E740481C1C}">
                      <a14:useLocalDpi xmlns:a14="http://schemas.microsoft.com/office/drawing/2010/main" val="0"/>
                    </a:ext>
                  </a:extLst>
                </a:blip>
                <a:srcRect/>
                <a:stretch>
                  <a:fillRect/>
                </a:stretch>
              </p:blipFill>
              <p:spPr bwMode="auto">
                <a:xfrm>
                  <a:off x="2667000" y="1295400"/>
                  <a:ext cx="461486" cy="495991"/>
                </a:xfrm>
                <a:prstGeom prst="rect">
                  <a:avLst/>
                </a:prstGeom>
                <a:noFill/>
              </p:spPr>
            </p:pic>
            <p:sp>
              <p:nvSpPr>
                <p:cNvPr id="12" name="TextBox 11"/>
                <p:cNvSpPr txBox="1"/>
                <p:nvPr/>
              </p:nvSpPr>
              <p:spPr>
                <a:xfrm>
                  <a:off x="2278532" y="1839529"/>
                  <a:ext cx="1306612" cy="430887"/>
                </a:xfrm>
                <a:prstGeom prst="rect">
                  <a:avLst/>
                </a:prstGeom>
                <a:noFill/>
              </p:spPr>
              <p:txBody>
                <a:bodyPr wrap="square" rtlCol="0">
                  <a:spAutoFit/>
                </a:bodyPr>
                <a:lstStyle/>
                <a:p>
                  <a:pPr algn="ctr"/>
                  <a:r>
                    <a:rPr lang="en-US" sz="2200" b="1" dirty="0">
                      <a:solidFill>
                        <a:schemeClr val="accent1">
                          <a:lumMod val="50000"/>
                        </a:schemeClr>
                      </a:solidFill>
                      <a:latin typeface="+mj-lt"/>
                      <a:cs typeface="Helvetica" panose="020B0604020202020204" pitchFamily="34" charset="0"/>
                    </a:rPr>
                    <a:t>Radio</a:t>
                  </a:r>
                </a:p>
              </p:txBody>
            </p:sp>
          </p:grpSp>
          <p:sp>
            <p:nvSpPr>
              <p:cNvPr id="65" name="TextBox 64"/>
              <p:cNvSpPr txBox="1"/>
              <p:nvPr/>
            </p:nvSpPr>
            <p:spPr>
              <a:xfrm>
                <a:off x="2222691" y="2425820"/>
                <a:ext cx="1341729" cy="215444"/>
              </a:xfrm>
              <a:prstGeom prst="rect">
                <a:avLst/>
              </a:prstGeom>
              <a:noFill/>
            </p:spPr>
            <p:txBody>
              <a:bodyPr wrap="square" rtlCol="0">
                <a:spAutoFit/>
              </a:bodyPr>
              <a:lstStyle/>
              <a:p>
                <a:pPr algn="ctr"/>
                <a:r>
                  <a:rPr lang="en-US" sz="800" dirty="0">
                    <a:solidFill>
                      <a:schemeClr val="bg1">
                        <a:lumMod val="50000"/>
                      </a:schemeClr>
                    </a:solidFill>
                    <a:latin typeface="+mj-lt"/>
                    <a:cs typeface="Helvetica" panose="020B0604020202020204" pitchFamily="34" charset="0"/>
                  </a:rPr>
                  <a:t>(AM/FM and Satellite)</a:t>
                </a:r>
              </a:p>
            </p:txBody>
          </p:sp>
        </p:grpSp>
        <p:grpSp>
          <p:nvGrpSpPr>
            <p:cNvPr id="71" name="Group 70"/>
            <p:cNvGrpSpPr/>
            <p:nvPr/>
          </p:nvGrpSpPr>
          <p:grpSpPr>
            <a:xfrm>
              <a:off x="8313365" y="1657375"/>
              <a:ext cx="1724556" cy="842890"/>
              <a:chOff x="8313365" y="1657375"/>
              <a:chExt cx="1724556" cy="842890"/>
            </a:xfrm>
          </p:grpSpPr>
          <p:sp>
            <p:nvSpPr>
              <p:cNvPr id="68" name="TextBox 67"/>
              <p:cNvSpPr txBox="1"/>
              <p:nvPr/>
            </p:nvSpPr>
            <p:spPr>
              <a:xfrm>
                <a:off x="8313365" y="2069378"/>
                <a:ext cx="1724556" cy="430887"/>
              </a:xfrm>
              <a:prstGeom prst="rect">
                <a:avLst/>
              </a:prstGeom>
              <a:noFill/>
            </p:spPr>
            <p:txBody>
              <a:bodyPr wrap="square" rtlCol="0">
                <a:spAutoFit/>
              </a:bodyPr>
              <a:lstStyle/>
              <a:p>
                <a:pPr algn="ctr"/>
                <a:r>
                  <a:rPr lang="en-US" sz="2200" b="1" dirty="0">
                    <a:solidFill>
                      <a:schemeClr val="accent1">
                        <a:lumMod val="50000"/>
                      </a:schemeClr>
                    </a:solidFill>
                    <a:latin typeface="+mj-lt"/>
                    <a:cs typeface="Helvetica" panose="020B0604020202020204" pitchFamily="34" charset="0"/>
                  </a:rPr>
                  <a:t>Digital</a:t>
                </a:r>
              </a:p>
            </p:txBody>
          </p:sp>
          <p:grpSp>
            <p:nvGrpSpPr>
              <p:cNvPr id="15" name="Group 14"/>
              <p:cNvGrpSpPr/>
              <p:nvPr/>
            </p:nvGrpSpPr>
            <p:grpSpPr>
              <a:xfrm>
                <a:off x="8609215" y="1657375"/>
                <a:ext cx="1109141" cy="396777"/>
                <a:chOff x="8609215" y="1657375"/>
                <a:chExt cx="1109141" cy="396777"/>
              </a:xfrm>
            </p:grpSpPr>
            <p:pic>
              <p:nvPicPr>
                <p:cNvPr id="69" name="Picture 68" descr="Laptop.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609215" y="1657375"/>
                  <a:ext cx="708617" cy="396777"/>
                </a:xfrm>
                <a:prstGeom prst="rect">
                  <a:avLst/>
                </a:prstGeom>
              </p:spPr>
            </p:pic>
            <p:sp>
              <p:nvSpPr>
                <p:cNvPr id="70" name="Freeform 98"/>
                <p:cNvSpPr>
                  <a:spLocks noEditPoints="1"/>
                </p:cNvSpPr>
                <p:nvPr/>
              </p:nvSpPr>
              <p:spPr bwMode="auto">
                <a:xfrm>
                  <a:off x="9458746" y="1662259"/>
                  <a:ext cx="259610" cy="387006"/>
                </a:xfrm>
                <a:custGeom>
                  <a:avLst/>
                  <a:gdLst>
                    <a:gd name="T0" fmla="*/ 85 w 101"/>
                    <a:gd name="T1" fmla="*/ 2 h 148"/>
                    <a:gd name="T2" fmla="*/ 16 w 101"/>
                    <a:gd name="T3" fmla="*/ 2 h 148"/>
                    <a:gd name="T4" fmla="*/ 0 w 101"/>
                    <a:gd name="T5" fmla="*/ 20 h 148"/>
                    <a:gd name="T6" fmla="*/ 0 w 101"/>
                    <a:gd name="T7" fmla="*/ 128 h 148"/>
                    <a:gd name="T8" fmla="*/ 16 w 101"/>
                    <a:gd name="T9" fmla="*/ 145 h 148"/>
                    <a:gd name="T10" fmla="*/ 85 w 101"/>
                    <a:gd name="T11" fmla="*/ 145 h 148"/>
                    <a:gd name="T12" fmla="*/ 101 w 101"/>
                    <a:gd name="T13" fmla="*/ 128 h 148"/>
                    <a:gd name="T14" fmla="*/ 101 w 101"/>
                    <a:gd name="T15" fmla="*/ 20 h 148"/>
                    <a:gd name="T16" fmla="*/ 85 w 101"/>
                    <a:gd name="T17" fmla="*/ 2 h 148"/>
                    <a:gd name="T18" fmla="*/ 36 w 101"/>
                    <a:gd name="T19" fmla="*/ 135 h 148"/>
                    <a:gd name="T20" fmla="*/ 29 w 101"/>
                    <a:gd name="T21" fmla="*/ 135 h 148"/>
                    <a:gd name="T22" fmla="*/ 24 w 101"/>
                    <a:gd name="T23" fmla="*/ 131 h 148"/>
                    <a:gd name="T24" fmla="*/ 24 w 101"/>
                    <a:gd name="T25" fmla="*/ 130 h 148"/>
                    <a:gd name="T26" fmla="*/ 29 w 101"/>
                    <a:gd name="T27" fmla="*/ 125 h 148"/>
                    <a:gd name="T28" fmla="*/ 36 w 101"/>
                    <a:gd name="T29" fmla="*/ 125 h 148"/>
                    <a:gd name="T30" fmla="*/ 36 w 101"/>
                    <a:gd name="T31" fmla="*/ 135 h 148"/>
                    <a:gd name="T32" fmla="*/ 59 w 101"/>
                    <a:gd name="T33" fmla="*/ 135 h 148"/>
                    <a:gd name="T34" fmla="*/ 56 w 101"/>
                    <a:gd name="T35" fmla="*/ 138 h 148"/>
                    <a:gd name="T36" fmla="*/ 45 w 101"/>
                    <a:gd name="T37" fmla="*/ 138 h 148"/>
                    <a:gd name="T38" fmla="*/ 42 w 101"/>
                    <a:gd name="T39" fmla="*/ 135 h 148"/>
                    <a:gd name="T40" fmla="*/ 42 w 101"/>
                    <a:gd name="T41" fmla="*/ 125 h 148"/>
                    <a:gd name="T42" fmla="*/ 45 w 101"/>
                    <a:gd name="T43" fmla="*/ 122 h 148"/>
                    <a:gd name="T44" fmla="*/ 56 w 101"/>
                    <a:gd name="T45" fmla="*/ 122 h 148"/>
                    <a:gd name="T46" fmla="*/ 59 w 101"/>
                    <a:gd name="T47" fmla="*/ 125 h 148"/>
                    <a:gd name="T48" fmla="*/ 59 w 101"/>
                    <a:gd name="T49" fmla="*/ 135 h 148"/>
                    <a:gd name="T50" fmla="*/ 77 w 101"/>
                    <a:gd name="T51" fmla="*/ 131 h 148"/>
                    <a:gd name="T52" fmla="*/ 72 w 101"/>
                    <a:gd name="T53" fmla="*/ 135 h 148"/>
                    <a:gd name="T54" fmla="*/ 65 w 101"/>
                    <a:gd name="T55" fmla="*/ 135 h 148"/>
                    <a:gd name="T56" fmla="*/ 65 w 101"/>
                    <a:gd name="T57" fmla="*/ 125 h 148"/>
                    <a:gd name="T58" fmla="*/ 72 w 101"/>
                    <a:gd name="T59" fmla="*/ 125 h 148"/>
                    <a:gd name="T60" fmla="*/ 77 w 101"/>
                    <a:gd name="T61" fmla="*/ 130 h 148"/>
                    <a:gd name="T62" fmla="*/ 77 w 101"/>
                    <a:gd name="T63" fmla="*/ 131 h 148"/>
                    <a:gd name="T64" fmla="*/ 88 w 101"/>
                    <a:gd name="T65" fmla="*/ 111 h 148"/>
                    <a:gd name="T66" fmla="*/ 85 w 101"/>
                    <a:gd name="T67" fmla="*/ 114 h 148"/>
                    <a:gd name="T68" fmla="*/ 16 w 101"/>
                    <a:gd name="T69" fmla="*/ 114 h 148"/>
                    <a:gd name="T70" fmla="*/ 13 w 101"/>
                    <a:gd name="T71" fmla="*/ 111 h 148"/>
                    <a:gd name="T72" fmla="*/ 13 w 101"/>
                    <a:gd name="T73" fmla="*/ 18 h 148"/>
                    <a:gd name="T74" fmla="*/ 16 w 101"/>
                    <a:gd name="T75" fmla="*/ 15 h 148"/>
                    <a:gd name="T76" fmla="*/ 85 w 101"/>
                    <a:gd name="T77" fmla="*/ 15 h 148"/>
                    <a:gd name="T78" fmla="*/ 88 w 101"/>
                    <a:gd name="T79" fmla="*/ 18 h 148"/>
                    <a:gd name="T80" fmla="*/ 88 w 101"/>
                    <a:gd name="T81" fmla="*/ 11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1" h="148">
                      <a:moveTo>
                        <a:pt x="85" y="2"/>
                      </a:moveTo>
                      <a:cubicBezTo>
                        <a:pt x="62" y="0"/>
                        <a:pt x="39" y="0"/>
                        <a:pt x="16" y="2"/>
                      </a:cubicBezTo>
                      <a:cubicBezTo>
                        <a:pt x="7" y="3"/>
                        <a:pt x="0" y="11"/>
                        <a:pt x="0" y="20"/>
                      </a:cubicBezTo>
                      <a:cubicBezTo>
                        <a:pt x="0" y="56"/>
                        <a:pt x="0" y="92"/>
                        <a:pt x="0" y="128"/>
                      </a:cubicBezTo>
                      <a:cubicBezTo>
                        <a:pt x="0" y="136"/>
                        <a:pt x="7" y="144"/>
                        <a:pt x="16" y="145"/>
                      </a:cubicBezTo>
                      <a:cubicBezTo>
                        <a:pt x="39" y="148"/>
                        <a:pt x="62" y="148"/>
                        <a:pt x="85" y="145"/>
                      </a:cubicBezTo>
                      <a:cubicBezTo>
                        <a:pt x="94" y="144"/>
                        <a:pt x="101" y="136"/>
                        <a:pt x="101" y="128"/>
                      </a:cubicBezTo>
                      <a:cubicBezTo>
                        <a:pt x="101" y="92"/>
                        <a:pt x="101" y="56"/>
                        <a:pt x="101" y="20"/>
                      </a:cubicBezTo>
                      <a:cubicBezTo>
                        <a:pt x="101" y="11"/>
                        <a:pt x="94" y="3"/>
                        <a:pt x="85" y="2"/>
                      </a:cubicBezTo>
                      <a:close/>
                      <a:moveTo>
                        <a:pt x="36" y="135"/>
                      </a:moveTo>
                      <a:cubicBezTo>
                        <a:pt x="29" y="135"/>
                        <a:pt x="29" y="135"/>
                        <a:pt x="29" y="135"/>
                      </a:cubicBezTo>
                      <a:cubicBezTo>
                        <a:pt x="26" y="135"/>
                        <a:pt x="24" y="133"/>
                        <a:pt x="24" y="131"/>
                      </a:cubicBezTo>
                      <a:cubicBezTo>
                        <a:pt x="24" y="130"/>
                        <a:pt x="24" y="130"/>
                        <a:pt x="24" y="130"/>
                      </a:cubicBezTo>
                      <a:cubicBezTo>
                        <a:pt x="24" y="127"/>
                        <a:pt x="26" y="125"/>
                        <a:pt x="29" y="125"/>
                      </a:cubicBezTo>
                      <a:cubicBezTo>
                        <a:pt x="36" y="125"/>
                        <a:pt x="36" y="125"/>
                        <a:pt x="36" y="125"/>
                      </a:cubicBezTo>
                      <a:lnTo>
                        <a:pt x="36" y="135"/>
                      </a:lnTo>
                      <a:close/>
                      <a:moveTo>
                        <a:pt x="59" y="135"/>
                      </a:moveTo>
                      <a:cubicBezTo>
                        <a:pt x="59" y="137"/>
                        <a:pt x="58" y="138"/>
                        <a:pt x="56" y="138"/>
                      </a:cubicBezTo>
                      <a:cubicBezTo>
                        <a:pt x="45" y="138"/>
                        <a:pt x="45" y="138"/>
                        <a:pt x="45" y="138"/>
                      </a:cubicBezTo>
                      <a:cubicBezTo>
                        <a:pt x="43" y="138"/>
                        <a:pt x="42" y="137"/>
                        <a:pt x="42" y="135"/>
                      </a:cubicBezTo>
                      <a:cubicBezTo>
                        <a:pt x="42" y="125"/>
                        <a:pt x="42" y="125"/>
                        <a:pt x="42" y="125"/>
                      </a:cubicBezTo>
                      <a:cubicBezTo>
                        <a:pt x="42" y="123"/>
                        <a:pt x="43" y="122"/>
                        <a:pt x="45" y="122"/>
                      </a:cubicBezTo>
                      <a:cubicBezTo>
                        <a:pt x="56" y="122"/>
                        <a:pt x="56" y="122"/>
                        <a:pt x="56" y="122"/>
                      </a:cubicBezTo>
                      <a:cubicBezTo>
                        <a:pt x="58" y="122"/>
                        <a:pt x="59" y="123"/>
                        <a:pt x="59" y="125"/>
                      </a:cubicBezTo>
                      <a:lnTo>
                        <a:pt x="59" y="135"/>
                      </a:lnTo>
                      <a:close/>
                      <a:moveTo>
                        <a:pt x="77" y="131"/>
                      </a:moveTo>
                      <a:cubicBezTo>
                        <a:pt x="77" y="133"/>
                        <a:pt x="75" y="135"/>
                        <a:pt x="72" y="135"/>
                      </a:cubicBezTo>
                      <a:cubicBezTo>
                        <a:pt x="65" y="135"/>
                        <a:pt x="65" y="135"/>
                        <a:pt x="65" y="135"/>
                      </a:cubicBezTo>
                      <a:cubicBezTo>
                        <a:pt x="65" y="125"/>
                        <a:pt x="65" y="125"/>
                        <a:pt x="65" y="125"/>
                      </a:cubicBezTo>
                      <a:cubicBezTo>
                        <a:pt x="72" y="125"/>
                        <a:pt x="72" y="125"/>
                        <a:pt x="72" y="125"/>
                      </a:cubicBezTo>
                      <a:cubicBezTo>
                        <a:pt x="75" y="125"/>
                        <a:pt x="77" y="127"/>
                        <a:pt x="77" y="130"/>
                      </a:cubicBezTo>
                      <a:lnTo>
                        <a:pt x="77" y="131"/>
                      </a:lnTo>
                      <a:close/>
                      <a:moveTo>
                        <a:pt x="88" y="111"/>
                      </a:moveTo>
                      <a:cubicBezTo>
                        <a:pt x="88" y="112"/>
                        <a:pt x="86" y="114"/>
                        <a:pt x="85" y="114"/>
                      </a:cubicBezTo>
                      <a:cubicBezTo>
                        <a:pt x="16" y="114"/>
                        <a:pt x="16" y="114"/>
                        <a:pt x="16" y="114"/>
                      </a:cubicBezTo>
                      <a:cubicBezTo>
                        <a:pt x="14" y="114"/>
                        <a:pt x="13" y="112"/>
                        <a:pt x="13" y="111"/>
                      </a:cubicBezTo>
                      <a:cubicBezTo>
                        <a:pt x="13" y="18"/>
                        <a:pt x="13" y="18"/>
                        <a:pt x="13" y="18"/>
                      </a:cubicBezTo>
                      <a:cubicBezTo>
                        <a:pt x="13" y="16"/>
                        <a:pt x="14" y="15"/>
                        <a:pt x="16" y="15"/>
                      </a:cubicBezTo>
                      <a:cubicBezTo>
                        <a:pt x="85" y="15"/>
                        <a:pt x="85" y="15"/>
                        <a:pt x="85" y="15"/>
                      </a:cubicBezTo>
                      <a:cubicBezTo>
                        <a:pt x="86" y="15"/>
                        <a:pt x="88" y="16"/>
                        <a:pt x="88" y="18"/>
                      </a:cubicBezTo>
                      <a:lnTo>
                        <a:pt x="88" y="11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latin typeface="+mj-lt"/>
                  </a:endParaRPr>
                </a:p>
              </p:txBody>
            </p:sp>
          </p:grpSp>
        </p:grpSp>
      </p:grpSp>
    </p:spTree>
    <p:extLst>
      <p:ext uri="{BB962C8B-B14F-4D97-AF65-F5344CB8AC3E}">
        <p14:creationId xmlns:p14="http://schemas.microsoft.com/office/powerpoint/2010/main" val="264654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669478291"/>
              </p:ext>
            </p:extLst>
          </p:nvPr>
        </p:nvGraphicFramePr>
        <p:xfrm>
          <a:off x="609600" y="1121833"/>
          <a:ext cx="11125200" cy="46143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extLst>
              <p:ext uri="{D42A27DB-BD31-4B8C-83A1-F6EECF244321}">
                <p14:modId xmlns:p14="http://schemas.microsoft.com/office/powerpoint/2010/main" val="3567089405"/>
              </p:ext>
            </p:extLst>
          </p:nvPr>
        </p:nvGraphicFramePr>
        <p:xfrm>
          <a:off x="609600" y="1121833"/>
          <a:ext cx="11125200" cy="4614333"/>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81000" y="228600"/>
            <a:ext cx="11582400" cy="646331"/>
          </a:xfrm>
        </p:spPr>
        <p:txBody>
          <a:bodyPr>
            <a:noAutofit/>
          </a:bodyPr>
          <a:lstStyle/>
          <a:p>
            <a:r>
              <a:rPr lang="en-US" sz="3600" dirty="0"/>
              <a:t>Ad Exposure Does </a:t>
            </a:r>
            <a:r>
              <a:rPr lang="en-US" sz="3600" b="1" dirty="0"/>
              <a:t>NOT</a:t>
            </a:r>
            <a:r>
              <a:rPr lang="en-US" sz="3600" dirty="0"/>
              <a:t> Guarantee Importance, </a:t>
            </a:r>
            <a:br>
              <a:rPr lang="en-US" sz="3600" dirty="0"/>
            </a:br>
            <a:r>
              <a:rPr lang="en-US" sz="3600" dirty="0"/>
              <a:t>Except for TV</a:t>
            </a:r>
          </a:p>
        </p:txBody>
      </p:sp>
      <p:sp>
        <p:nvSpPr>
          <p:cNvPr id="4" name="Slide Number Placeholder 3"/>
          <p:cNvSpPr>
            <a:spLocks noGrp="1"/>
          </p:cNvSpPr>
          <p:nvPr>
            <p:ph type="sldNum" sz="quarter" idx="12"/>
          </p:nvPr>
        </p:nvSpPr>
        <p:spPr/>
        <p:txBody>
          <a:bodyPr/>
          <a:lstStyle/>
          <a:p>
            <a:fld id="{E24FF0E6-B28D-47FB-82BB-E6AB0AF17B14}" type="slidenum">
              <a:rPr lang="en-US" smtClean="0">
                <a:solidFill>
                  <a:srgbClr val="1C1C1C"/>
                </a:solidFill>
              </a:rPr>
              <a:pPr/>
              <a:t>6</a:t>
            </a:fld>
            <a:endParaRPr lang="en-US" dirty="0">
              <a:solidFill>
                <a:srgbClr val="1C1C1C"/>
              </a:solidFill>
            </a:endParaRPr>
          </a:p>
        </p:txBody>
      </p:sp>
      <p:sp>
        <p:nvSpPr>
          <p:cNvPr id="7" name="Text Placeholder 4"/>
          <p:cNvSpPr>
            <a:spLocks noGrp="1"/>
          </p:cNvSpPr>
          <p:nvPr>
            <p:ph type="body" sz="quarter" idx="13"/>
          </p:nvPr>
        </p:nvSpPr>
        <p:spPr>
          <a:xfrm>
            <a:off x="419595" y="5896173"/>
            <a:ext cx="9867405" cy="836126"/>
          </a:xfrm>
        </p:spPr>
        <p:txBody>
          <a:bodyPr/>
          <a:lstStyle/>
          <a:p>
            <a:pPr>
              <a:lnSpc>
                <a:spcPct val="100000"/>
              </a:lnSpc>
            </a:pPr>
            <a:r>
              <a:rPr lang="en-US" dirty="0"/>
              <a:t>Source: </a:t>
            </a:r>
            <a:r>
              <a:rPr lang="en-US" dirty="0" err="1"/>
              <a:t>Dynata</a:t>
            </a:r>
            <a:r>
              <a:rPr lang="en-US" dirty="0"/>
              <a:t> / TVB 2020 Voter Funnel; Adults 18+ / N = 10946</a:t>
            </a:r>
          </a:p>
          <a:p>
            <a:pPr>
              <a:lnSpc>
                <a:spcPct val="100000"/>
              </a:lnSpc>
            </a:pPr>
            <a:r>
              <a:rPr lang="en-US" dirty="0"/>
              <a:t>S5&amp;S5A/QA4: “In the past two months, did you see, hear, or read an advertisement for any candidate running for office (President, Senator, congressman, governor, mayor, or other) in any of these media?” / “Thinking about the ads you saw/heard for candidates, which advertising media was most important in making you aware of the candidate(s)”</a:t>
            </a:r>
          </a:p>
        </p:txBody>
      </p:sp>
    </p:spTree>
    <p:extLst>
      <p:ext uri="{BB962C8B-B14F-4D97-AF65-F5344CB8AC3E}">
        <p14:creationId xmlns:p14="http://schemas.microsoft.com/office/powerpoint/2010/main" val="877171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6">
            <a:extLst>
              <a:ext uri="{FF2B5EF4-FFF2-40B4-BE49-F238E27FC236}">
                <a16:creationId xmlns:a16="http://schemas.microsoft.com/office/drawing/2014/main" id="{3A65D138-D0F5-4555-A630-4601492F42F0}"/>
              </a:ext>
            </a:extLst>
          </p:cNvPr>
          <p:cNvGraphicFramePr>
            <a:graphicFrameLocks/>
          </p:cNvGraphicFramePr>
          <p:nvPr>
            <p:extLst>
              <p:ext uri="{D42A27DB-BD31-4B8C-83A1-F6EECF244321}">
                <p14:modId xmlns:p14="http://schemas.microsoft.com/office/powerpoint/2010/main" val="1784357757"/>
              </p:ext>
            </p:extLst>
          </p:nvPr>
        </p:nvGraphicFramePr>
        <p:xfrm>
          <a:off x="255570" y="112775"/>
          <a:ext cx="11680859" cy="4881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9"/>
          <p:cNvGraphicFramePr>
            <a:graphicFrameLocks noGrp="1"/>
          </p:cNvGraphicFramePr>
          <p:nvPr>
            <p:ph idx="1"/>
            <p:extLst>
              <p:ext uri="{D42A27DB-BD31-4B8C-83A1-F6EECF244321}">
                <p14:modId xmlns:p14="http://schemas.microsoft.com/office/powerpoint/2010/main" val="2019060535"/>
              </p:ext>
            </p:extLst>
          </p:nvPr>
        </p:nvGraphicFramePr>
        <p:xfrm>
          <a:off x="290743" y="671171"/>
          <a:ext cx="11352212" cy="54657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57980" y="116685"/>
            <a:ext cx="11352809" cy="590931"/>
          </a:xfrm>
        </p:spPr>
        <p:txBody>
          <a:bodyPr/>
          <a:lstStyle/>
          <a:p>
            <a:r>
              <a:rPr lang="en-US" sz="3600" dirty="0"/>
              <a:t>What Influenced Voters the </a:t>
            </a:r>
            <a:r>
              <a:rPr lang="en-US" sz="3600" b="1" dirty="0"/>
              <a:t>Most</a:t>
            </a:r>
            <a:r>
              <a:rPr lang="en-US" sz="3600" dirty="0"/>
              <a:t>: Television</a:t>
            </a:r>
          </a:p>
        </p:txBody>
      </p:sp>
      <p:sp>
        <p:nvSpPr>
          <p:cNvPr id="4" name="Slide Number Placeholder 3"/>
          <p:cNvSpPr>
            <a:spLocks noGrp="1"/>
          </p:cNvSpPr>
          <p:nvPr>
            <p:ph type="sldNum" sz="quarter" idx="12"/>
          </p:nvPr>
        </p:nvSpPr>
        <p:spPr/>
        <p:txBody>
          <a:bodyPr/>
          <a:lstStyle/>
          <a:p>
            <a:fld id="{BB88B489-69ED-4F0A-A940-13A5E0BFFCBC}" type="slidenum">
              <a:rPr lang="en-US" smtClean="0"/>
              <a:pPr/>
              <a:t>7</a:t>
            </a:fld>
            <a:endParaRPr lang="en-US" dirty="0"/>
          </a:p>
        </p:txBody>
      </p:sp>
      <p:sp>
        <p:nvSpPr>
          <p:cNvPr id="13" name="Text Placeholder 4"/>
          <p:cNvSpPr>
            <a:spLocks noGrp="1"/>
          </p:cNvSpPr>
          <p:nvPr>
            <p:ph type="body" sz="quarter" idx="13"/>
          </p:nvPr>
        </p:nvSpPr>
        <p:spPr>
          <a:xfrm>
            <a:off x="436668" y="6223414"/>
            <a:ext cx="9715501" cy="553998"/>
          </a:xfrm>
        </p:spPr>
        <p:txBody>
          <a:bodyPr/>
          <a:lstStyle/>
          <a:p>
            <a:pPr>
              <a:lnSpc>
                <a:spcPct val="100000"/>
              </a:lnSpc>
            </a:pPr>
            <a:r>
              <a:rPr lang="en-US" dirty="0"/>
              <a:t>Source: </a:t>
            </a:r>
            <a:r>
              <a:rPr lang="en-US" dirty="0" err="1"/>
              <a:t>Dynata</a:t>
            </a:r>
            <a:r>
              <a:rPr lang="en-US" dirty="0"/>
              <a:t> / TVB 2020 Voter Funnel; Adults 18+ / N = 10898 (Media with at least 1 funnel stage at 2%+ shown, 2%, 1% &amp; 0% shown but not labelled) QA4/QA5/QA6/QA7/QA8: Thinking about the ads you saw/heard for candidates, which advertising media was most important in making you aware of/interested in/influenced you to get more information on/consider voting for/vote for the candidate(s)”</a:t>
            </a:r>
          </a:p>
        </p:txBody>
      </p:sp>
    </p:spTree>
    <p:extLst>
      <p:ext uri="{BB962C8B-B14F-4D97-AF65-F5344CB8AC3E}">
        <p14:creationId xmlns:p14="http://schemas.microsoft.com/office/powerpoint/2010/main" val="3805036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980" y="247269"/>
            <a:ext cx="11352809" cy="590931"/>
          </a:xfrm>
        </p:spPr>
        <p:txBody>
          <a:bodyPr/>
          <a:lstStyle/>
          <a:p>
            <a:r>
              <a:rPr lang="en-US" sz="3600" dirty="0"/>
              <a:t>What Influenced Voters the Most to </a:t>
            </a:r>
            <a:r>
              <a:rPr lang="en-US" sz="3600" b="1" dirty="0"/>
              <a:t>Vote</a:t>
            </a:r>
            <a:r>
              <a:rPr lang="en-US" sz="3600" dirty="0"/>
              <a:t>: Television</a:t>
            </a:r>
          </a:p>
        </p:txBody>
      </p:sp>
      <p:sp>
        <p:nvSpPr>
          <p:cNvPr id="4" name="Slide Number Placeholder 3"/>
          <p:cNvSpPr>
            <a:spLocks noGrp="1"/>
          </p:cNvSpPr>
          <p:nvPr>
            <p:ph type="sldNum" sz="quarter" idx="12"/>
          </p:nvPr>
        </p:nvSpPr>
        <p:spPr/>
        <p:txBody>
          <a:bodyPr/>
          <a:lstStyle/>
          <a:p>
            <a:fld id="{BB88B489-69ED-4F0A-A940-13A5E0BFFCBC}" type="slidenum">
              <a:rPr lang="en-US" smtClean="0"/>
              <a:pPr/>
              <a:t>8</a:t>
            </a:fld>
            <a:endParaRPr lang="en-US" dirty="0"/>
          </a:p>
        </p:txBody>
      </p:sp>
      <p:sp>
        <p:nvSpPr>
          <p:cNvPr id="13" name="Text Placeholder 4"/>
          <p:cNvSpPr>
            <a:spLocks noGrp="1"/>
          </p:cNvSpPr>
          <p:nvPr>
            <p:ph type="body" sz="quarter" idx="13"/>
          </p:nvPr>
        </p:nvSpPr>
        <p:spPr>
          <a:xfrm>
            <a:off x="444663" y="6439111"/>
            <a:ext cx="9715501" cy="369332"/>
          </a:xfrm>
        </p:spPr>
        <p:txBody>
          <a:bodyPr/>
          <a:lstStyle/>
          <a:p>
            <a:r>
              <a:rPr lang="en-US" dirty="0"/>
              <a:t>Source: Dynata / TVB 2020 Voter Funnel; Adults 18+ / N = 10876  (Media with 2%+ labelled) QA8: Thinking about the ads you saw/heard for candidates, which advertising media was most important in actually influencing you to vote for a candidate or ballot issue?</a:t>
            </a:r>
          </a:p>
        </p:txBody>
      </p:sp>
      <p:sp>
        <p:nvSpPr>
          <p:cNvPr id="3" name="TextBox 2">
            <a:extLst>
              <a:ext uri="{FF2B5EF4-FFF2-40B4-BE49-F238E27FC236}">
                <a16:creationId xmlns:a16="http://schemas.microsoft.com/office/drawing/2014/main" id="{7CEBCBE7-A9B6-9B45-880A-5226CDD18262}"/>
              </a:ext>
            </a:extLst>
          </p:cNvPr>
          <p:cNvSpPr txBox="1"/>
          <p:nvPr/>
        </p:nvSpPr>
        <p:spPr>
          <a:xfrm>
            <a:off x="4136041" y="1203546"/>
            <a:ext cx="4343400" cy="523220"/>
          </a:xfrm>
          <a:prstGeom prst="rect">
            <a:avLst/>
          </a:prstGeom>
          <a:noFill/>
        </p:spPr>
        <p:txBody>
          <a:bodyPr wrap="square" rtlCol="0">
            <a:spAutoFit/>
          </a:bodyPr>
          <a:lstStyle/>
          <a:p>
            <a:pPr algn="ctr"/>
            <a:r>
              <a:rPr lang="en-US" sz="1400" b="1" dirty="0"/>
              <a:t>% P18+ Most Important in influencing you to actually </a:t>
            </a:r>
            <a:r>
              <a:rPr lang="en-US" sz="1400" b="1" u="sng" dirty="0"/>
              <a:t>VOTE</a:t>
            </a:r>
            <a:r>
              <a:rPr lang="en-US" sz="1400" b="1" dirty="0"/>
              <a:t> for a Candidate or Ballot Issue</a:t>
            </a:r>
          </a:p>
        </p:txBody>
      </p:sp>
      <p:sp>
        <p:nvSpPr>
          <p:cNvPr id="5" name="TextBox 4">
            <a:extLst>
              <a:ext uri="{FF2B5EF4-FFF2-40B4-BE49-F238E27FC236}">
                <a16:creationId xmlns:a16="http://schemas.microsoft.com/office/drawing/2014/main" id="{34067F10-4959-D948-87BC-1CF359C9E4FD}"/>
              </a:ext>
            </a:extLst>
          </p:cNvPr>
          <p:cNvSpPr txBox="1"/>
          <p:nvPr/>
        </p:nvSpPr>
        <p:spPr>
          <a:xfrm>
            <a:off x="2438400" y="765095"/>
            <a:ext cx="7620000" cy="369332"/>
          </a:xfrm>
          <a:prstGeom prst="rect">
            <a:avLst/>
          </a:prstGeom>
          <a:noFill/>
        </p:spPr>
        <p:txBody>
          <a:bodyPr wrap="square" rtlCol="0">
            <a:spAutoFit/>
          </a:bodyPr>
          <a:lstStyle/>
          <a:p>
            <a:r>
              <a:rPr lang="en-US" dirty="0"/>
              <a:t>Television’s influence on voting was more than all other media combined</a:t>
            </a:r>
          </a:p>
        </p:txBody>
      </p:sp>
      <p:graphicFrame>
        <p:nvGraphicFramePr>
          <p:cNvPr id="11" name="Content Placeholder 9">
            <a:extLst>
              <a:ext uri="{FF2B5EF4-FFF2-40B4-BE49-F238E27FC236}">
                <a16:creationId xmlns:a16="http://schemas.microsoft.com/office/drawing/2014/main" id="{0B5399FF-247D-4BBE-B7B7-6BBD34ADC156}"/>
              </a:ext>
            </a:extLst>
          </p:cNvPr>
          <p:cNvGraphicFramePr>
            <a:graphicFrameLocks noGrp="1"/>
          </p:cNvGraphicFramePr>
          <p:nvPr>
            <p:ph idx="1"/>
            <p:extLst>
              <p:ext uri="{D42A27DB-BD31-4B8C-83A1-F6EECF244321}">
                <p14:modId xmlns:p14="http://schemas.microsoft.com/office/powerpoint/2010/main" val="3226083944"/>
              </p:ext>
            </p:extLst>
          </p:nvPr>
        </p:nvGraphicFramePr>
        <p:xfrm>
          <a:off x="321672" y="1356026"/>
          <a:ext cx="11352212" cy="4968574"/>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B6F90FE3-D513-45E4-87A2-D4AD0979B45D}"/>
              </a:ext>
            </a:extLst>
          </p:cNvPr>
          <p:cNvSpPr txBox="1"/>
          <p:nvPr/>
        </p:nvSpPr>
        <p:spPr>
          <a:xfrm>
            <a:off x="8455587" y="2514600"/>
            <a:ext cx="822661" cy="461665"/>
          </a:xfrm>
          <a:prstGeom prst="rect">
            <a:avLst/>
          </a:prstGeom>
          <a:noFill/>
        </p:spPr>
        <p:txBody>
          <a:bodyPr wrap="none" rtlCol="0">
            <a:spAutoFit/>
          </a:bodyPr>
          <a:lstStyle/>
          <a:p>
            <a:r>
              <a:rPr lang="en-US" sz="2400" dirty="0"/>
              <a:t>36%</a:t>
            </a:r>
          </a:p>
        </p:txBody>
      </p:sp>
    </p:spTree>
    <p:extLst>
      <p:ext uri="{BB962C8B-B14F-4D97-AF65-F5344CB8AC3E}">
        <p14:creationId xmlns:p14="http://schemas.microsoft.com/office/powerpoint/2010/main" val="2915238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80114"/>
            <a:ext cx="11658599" cy="1089529"/>
          </a:xfrm>
        </p:spPr>
        <p:txBody>
          <a:bodyPr/>
          <a:lstStyle/>
          <a:p>
            <a:r>
              <a:rPr lang="en-US" sz="3600" dirty="0"/>
              <a:t>Of Those that Cited TV as the Most Important to </a:t>
            </a:r>
            <a:r>
              <a:rPr lang="en-US" sz="3600" b="1" dirty="0"/>
              <a:t>Vote</a:t>
            </a:r>
            <a:r>
              <a:rPr lang="en-US" sz="3600" dirty="0"/>
              <a:t>,</a:t>
            </a:r>
            <a:br>
              <a:rPr lang="en-US" sz="3600" dirty="0"/>
            </a:br>
            <a:r>
              <a:rPr lang="en-US" sz="3600" dirty="0"/>
              <a:t>7 out of 10 Picked Broadcast TV</a:t>
            </a:r>
          </a:p>
        </p:txBody>
      </p:sp>
      <p:sp>
        <p:nvSpPr>
          <p:cNvPr id="4" name="Slide Number Placeholder 3"/>
          <p:cNvSpPr>
            <a:spLocks noGrp="1"/>
          </p:cNvSpPr>
          <p:nvPr>
            <p:ph type="sldNum" sz="quarter" idx="12"/>
          </p:nvPr>
        </p:nvSpPr>
        <p:spPr/>
        <p:txBody>
          <a:bodyPr/>
          <a:lstStyle/>
          <a:p>
            <a:fld id="{BB88B489-69ED-4F0A-A940-13A5E0BFFCBC}" type="slidenum">
              <a:rPr lang="en-US" smtClean="0">
                <a:solidFill>
                  <a:prstClr val="black"/>
                </a:solidFill>
              </a:rPr>
              <a:pPr/>
              <a:t>9</a:t>
            </a:fld>
            <a:endParaRPr lang="en-US" dirty="0">
              <a:solidFill>
                <a:prstClr val="black"/>
              </a:solidFill>
            </a:endParaRPr>
          </a:p>
        </p:txBody>
      </p:sp>
      <p:sp>
        <p:nvSpPr>
          <p:cNvPr id="7" name="Text Placeholder 4"/>
          <p:cNvSpPr>
            <a:spLocks noGrp="1"/>
          </p:cNvSpPr>
          <p:nvPr>
            <p:ph type="body" sz="quarter" idx="13"/>
          </p:nvPr>
        </p:nvSpPr>
        <p:spPr>
          <a:xfrm>
            <a:off x="419099" y="6284228"/>
            <a:ext cx="9563101" cy="497572"/>
          </a:xfrm>
        </p:spPr>
        <p:txBody>
          <a:bodyPr/>
          <a:lstStyle/>
          <a:p>
            <a:r>
              <a:rPr lang="en-US" dirty="0"/>
              <a:t>Source: Dynata / TVB 2020 Voter Funnel; Adults 18+ / N = 5591</a:t>
            </a:r>
          </a:p>
          <a:p>
            <a:r>
              <a:rPr lang="en-US" dirty="0"/>
              <a:t>QA8 Thinking about the ads you saw/heard for candidates, which advertising media influenced you to vote for a candidate(s)”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912903859"/>
              </p:ext>
            </p:extLst>
          </p:nvPr>
        </p:nvGraphicFramePr>
        <p:xfrm>
          <a:off x="420687" y="1600200"/>
          <a:ext cx="11542711" cy="46840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95615660"/>
      </p:ext>
    </p:extLst>
  </p:cSld>
  <p:clrMapOvr>
    <a:masterClrMapping/>
  </p:clrMapOvr>
</p:sld>
</file>

<file path=ppt/theme/theme1.xml><?xml version="1.0" encoding="utf-8"?>
<a:theme xmlns:a="http://schemas.openxmlformats.org/drawingml/2006/main" name="Office Theme">
  <a:themeElements>
    <a:clrScheme name="TVB 1">
      <a:dk1>
        <a:sysClr val="windowText" lastClr="000000"/>
      </a:dk1>
      <a:lt1>
        <a:sysClr val="window" lastClr="FFFFFF"/>
      </a:lt1>
      <a:dk2>
        <a:srgbClr val="000000"/>
      </a:dk2>
      <a:lt2>
        <a:srgbClr val="FFFFFF"/>
      </a:lt2>
      <a:accent1>
        <a:srgbClr val="3333FF"/>
      </a:accent1>
      <a:accent2>
        <a:srgbClr val="36CF13"/>
      </a:accent2>
      <a:accent3>
        <a:srgbClr val="FF0000"/>
      </a:accent3>
      <a:accent4>
        <a:srgbClr val="7030A0"/>
      </a:accent4>
      <a:accent5>
        <a:srgbClr val="FF3399"/>
      </a:accent5>
      <a:accent6>
        <a:srgbClr val="FF9900"/>
      </a:accent6>
      <a:hlink>
        <a:srgbClr val="3333FF"/>
      </a:hlink>
      <a:folHlink>
        <a:srgbClr val="00B0F0"/>
      </a:folHlink>
    </a:clrScheme>
    <a:fontScheme name="Custom 1">
      <a:majorFont>
        <a:latin typeface="Tahoma"/>
        <a:ea typeface=""/>
        <a:cs typeface="Arial"/>
      </a:majorFont>
      <a:minorFont>
        <a:latin typeface="Tahoma"/>
        <a:ea typeface=""/>
        <a:cs typeface="Arial"/>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1_TVB 10">
    <a:dk1>
      <a:srgbClr val="000000"/>
    </a:dk1>
    <a:lt1>
      <a:srgbClr val="FFFFFF"/>
    </a:lt1>
    <a:dk2>
      <a:srgbClr val="0000FF"/>
    </a:dk2>
    <a:lt2>
      <a:srgbClr val="1C1C1C"/>
    </a:lt2>
    <a:accent1>
      <a:srgbClr val="ABC7FF"/>
    </a:accent1>
    <a:accent2>
      <a:srgbClr val="FF0000"/>
    </a:accent2>
    <a:accent3>
      <a:srgbClr val="FFFFFF"/>
    </a:accent3>
    <a:accent4>
      <a:srgbClr val="000000"/>
    </a:accent4>
    <a:accent5>
      <a:srgbClr val="D2E0FF"/>
    </a:accent5>
    <a:accent6>
      <a:srgbClr val="E70000"/>
    </a:accent6>
    <a:hlink>
      <a:srgbClr val="0000FF"/>
    </a:hlink>
    <a:folHlink>
      <a:srgbClr val="00CC00"/>
    </a:folHlink>
  </a:clrScheme>
  <a:fontScheme name="1_TVB">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TVB16x8_Standard</Template>
  <TotalTime>16502</TotalTime>
  <Words>1193</Words>
  <Application>Microsoft Office PowerPoint</Application>
  <PresentationFormat>Widescreen</PresentationFormat>
  <Paragraphs>123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Courier New</vt:lpstr>
      <vt:lpstr>Tahoma</vt:lpstr>
      <vt:lpstr>Wingdings</vt:lpstr>
      <vt:lpstr>Office Theme</vt:lpstr>
      <vt:lpstr>PowerPoint Presentation</vt:lpstr>
      <vt:lpstr>PowerPoint Presentation</vt:lpstr>
      <vt:lpstr>Research Overview: Methodology</vt:lpstr>
      <vt:lpstr>Respondents were asked to rate which medium was important in each stage of the Voter Funnel</vt:lpstr>
      <vt:lpstr>Research Overview: Media Measures</vt:lpstr>
      <vt:lpstr>Ad Exposure Does NOT Guarantee Importance,  Except for TV</vt:lpstr>
      <vt:lpstr>What Influenced Voters the Most: Television</vt:lpstr>
      <vt:lpstr>What Influenced Voters the Most to Vote: Television</vt:lpstr>
      <vt:lpstr>Of Those that Cited TV as the Most Important to Vote, 7 out of 10 Picked Broadcast TV</vt:lpstr>
      <vt:lpstr>Television Was Key in Motivating Voters to Get Out and Vote</vt:lpstr>
      <vt:lpstr>“When doing a political online search, have TV ads influenced you in any way?”</vt:lpstr>
      <vt:lpstr>The Primary Source for News is Broadcast TV</vt:lpstr>
      <vt:lpstr>“I trust the news that I see/hear on this media source”</vt:lpstr>
      <vt:lpstr>“I find the problem with ‘fake news’ to be most prevalent on...”</vt:lpstr>
      <vt:lpstr>“Yes! I Voted!”</vt:lpstr>
      <vt:lpstr>“How Early Did You Vote, Mail-In, or Drop-Off Your Ballot?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clairew</dc:creator>
  <cp:lastModifiedBy>rons@TVB.local</cp:lastModifiedBy>
  <cp:revision>1639</cp:revision>
  <cp:lastPrinted>2020-11-24T13:27:01Z</cp:lastPrinted>
  <dcterms:created xsi:type="dcterms:W3CDTF">2017-03-08T14:37:33Z</dcterms:created>
  <dcterms:modified xsi:type="dcterms:W3CDTF">2020-12-04T15:15:34Z</dcterms:modified>
</cp:coreProperties>
</file>