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776" r:id="rId2"/>
    <p:sldId id="630" r:id="rId3"/>
    <p:sldId id="777" r:id="rId4"/>
    <p:sldId id="512" r:id="rId5"/>
    <p:sldId id="560" r:id="rId6"/>
    <p:sldId id="661" r:id="rId7"/>
    <p:sldId id="761" r:id="rId8"/>
    <p:sldId id="824" r:id="rId9"/>
    <p:sldId id="268" r:id="rId10"/>
    <p:sldId id="766" r:id="rId11"/>
    <p:sldId id="788" r:id="rId12"/>
    <p:sldId id="653" r:id="rId13"/>
    <p:sldId id="784" r:id="rId14"/>
    <p:sldId id="785" r:id="rId15"/>
    <p:sldId id="828" r:id="rId16"/>
    <p:sldId id="854" r:id="rId17"/>
    <p:sldId id="734" r:id="rId18"/>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0" userDrawn="1">
          <p15:clr>
            <a:srgbClr val="A4A3A4"/>
          </p15:clr>
        </p15:guide>
        <p15:guide id="2" pos="3840" userDrawn="1">
          <p15:clr>
            <a:srgbClr val="A4A3A4"/>
          </p15:clr>
        </p15:guide>
        <p15:guide id="3" orient="horz" pos="3504" userDrawn="1">
          <p15:clr>
            <a:srgbClr val="A4A3A4"/>
          </p15:clr>
        </p15:guide>
        <p15:guide id="5" orient="horz" pos="3984" userDrawn="1">
          <p15:clr>
            <a:srgbClr val="A4A3A4"/>
          </p15:clr>
        </p15:guide>
        <p15:guide id="6" pos="3504" userDrawn="1">
          <p15:clr>
            <a:srgbClr val="A4A3A4"/>
          </p15:clr>
        </p15:guide>
        <p15:guide id="7" pos="4176" userDrawn="1">
          <p15:clr>
            <a:srgbClr val="A4A3A4"/>
          </p15:clr>
        </p15:guide>
        <p15:guide id="10" pos="7296" userDrawn="1">
          <p15:clr>
            <a:srgbClr val="A4A3A4"/>
          </p15:clr>
        </p15:guide>
        <p15:guide id="11" orient="horz" pos="1344" userDrawn="1">
          <p15:clr>
            <a:srgbClr val="A4A3A4"/>
          </p15:clr>
        </p15:guide>
        <p15:guide id="12" orient="horz" pos="480" userDrawn="1">
          <p15:clr>
            <a:srgbClr val="A4A3A4"/>
          </p15:clr>
        </p15:guide>
        <p15:guide id="13" orient="horz" pos="1632" userDrawn="1">
          <p15:clr>
            <a:srgbClr val="A4A3A4"/>
          </p15:clr>
        </p15:guide>
        <p15:guide id="14" orient="horz" pos="3744" userDrawn="1">
          <p15:clr>
            <a:srgbClr val="A4A3A4"/>
          </p15:clr>
        </p15:guide>
        <p15:guide id="15" pos="384" userDrawn="1">
          <p15:clr>
            <a:srgbClr val="A4A3A4"/>
          </p15:clr>
        </p15:guide>
        <p15:guide id="16" orient="horz" pos="624" userDrawn="1">
          <p15:clr>
            <a:srgbClr val="A4A3A4"/>
          </p15:clr>
        </p15:guide>
        <p15:guide id="17" orient="horz" userDrawn="1">
          <p15:clr>
            <a:srgbClr val="A4A3A4"/>
          </p15:clr>
        </p15:guide>
        <p15:guide id="18" pos="2544" userDrawn="1">
          <p15:clr>
            <a:srgbClr val="A4A3A4"/>
          </p15:clr>
        </p15:guide>
        <p15:guide id="19" orient="horz" pos="2832" userDrawn="1">
          <p15:clr>
            <a:srgbClr val="A4A3A4"/>
          </p15:clr>
        </p15:guide>
        <p15:guide id="20" orient="horz" pos="3312" userDrawn="1">
          <p15:clr>
            <a:srgbClr val="A4A3A4"/>
          </p15:clr>
        </p15:guide>
        <p15:guide id="21" orient="horz" pos="7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s@TVB.local" initials="r" lastIdx="1" clrIdx="0">
    <p:extLst>
      <p:ext uri="{19B8F6BF-5375-455C-9EA6-DF929625EA0E}">
        <p15:presenceInfo xmlns:p15="http://schemas.microsoft.com/office/powerpoint/2012/main" userId="S-1-5-21-1806052843-716809477-2000239973-1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5E3C"/>
    <a:srgbClr val="B8B400"/>
    <a:srgbClr val="FF6600"/>
    <a:srgbClr val="E3B905"/>
    <a:srgbClr val="9999F9"/>
    <a:srgbClr val="007A54"/>
    <a:srgbClr val="4C4CFF"/>
    <a:srgbClr val="548235"/>
    <a:srgbClr val="B2E5FC"/>
    <a:srgbClr val="1515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17" autoAdjust="0"/>
    <p:restoredTop sz="94660"/>
  </p:normalViewPr>
  <p:slideViewPr>
    <p:cSldViewPr showGuides="1">
      <p:cViewPr varScale="1">
        <p:scale>
          <a:sx n="86" d="100"/>
          <a:sy n="86" d="100"/>
        </p:scale>
        <p:origin x="715" y="67"/>
      </p:cViewPr>
      <p:guideLst>
        <p:guide orient="horz" pos="2400"/>
        <p:guide pos="3840"/>
        <p:guide orient="horz" pos="3504"/>
        <p:guide orient="horz" pos="3984"/>
        <p:guide pos="3504"/>
        <p:guide pos="4176"/>
        <p:guide pos="7296"/>
        <p:guide orient="horz" pos="1344"/>
        <p:guide orient="horz" pos="480"/>
        <p:guide orient="horz" pos="1632"/>
        <p:guide orient="horz" pos="3744"/>
        <p:guide pos="384"/>
        <p:guide orient="horz" pos="624"/>
        <p:guide orient="horz"/>
        <p:guide pos="2544"/>
        <p:guide orient="horz" pos="2832"/>
        <p:guide orient="horz" pos="3312"/>
        <p:guide orient="horz" pos="768"/>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Saw/Heard/Read Ad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7"/>
                <c:pt idx="0">
                  <c:v>TV</c:v>
                </c:pt>
                <c:pt idx="1">
                  <c:v>Social Media</c:v>
                </c:pt>
                <c:pt idx="2">
                  <c:v>Radio</c:v>
                </c:pt>
                <c:pt idx="3">
                  <c:v>Text Message</c:v>
                </c:pt>
                <c:pt idx="4">
                  <c:v>Out of Home</c:v>
                </c:pt>
                <c:pt idx="5">
                  <c:v>Ad in Mail</c:v>
                </c:pt>
                <c:pt idx="6">
                  <c:v>Phone Call</c:v>
                </c:pt>
              </c:strCache>
            </c:strRef>
          </c:cat>
          <c:val>
            <c:numRef>
              <c:f>Sheet1!$B$2:$B$10</c:f>
              <c:numCache>
                <c:formatCode>0%</c:formatCode>
                <c:ptCount val="7"/>
                <c:pt idx="0">
                  <c:v>0.9</c:v>
                </c:pt>
                <c:pt idx="1">
                  <c:v>0.49</c:v>
                </c:pt>
                <c:pt idx="2">
                  <c:v>0.44</c:v>
                </c:pt>
                <c:pt idx="3">
                  <c:v>0.42</c:v>
                </c:pt>
                <c:pt idx="4">
                  <c:v>0.39</c:v>
                </c:pt>
                <c:pt idx="5">
                  <c:v>0.39</c:v>
                </c:pt>
                <c:pt idx="6">
                  <c:v>0.38</c:v>
                </c:pt>
              </c:numCache>
            </c:numRef>
          </c:val>
          <c:extLst>
            <c:ext xmlns:c16="http://schemas.microsoft.com/office/drawing/2014/chart" uri="{C3380CC4-5D6E-409C-BE32-E72D297353CC}">
              <c16:uniqueId val="{00000000-3FCA-4618-905B-7645F8020209}"/>
            </c:ext>
          </c:extLst>
        </c:ser>
        <c:ser>
          <c:idx val="1"/>
          <c:order val="1"/>
          <c:tx>
            <c:strRef>
              <c:f>Sheet1!$C$1</c:f>
              <c:strCache>
                <c:ptCount val="1"/>
                <c:pt idx="0">
                  <c:v>Most, 2nd Most and 3rd Most Important for Awareness</c:v>
                </c:pt>
              </c:strCache>
            </c:strRef>
          </c:tx>
          <c:spPr>
            <a:solidFill>
              <a:schemeClr val="accent2"/>
            </a:solidFill>
            <a:ln>
              <a:solidFill>
                <a:schemeClr val="tx1"/>
              </a:solidFill>
            </a:ln>
            <a:effectLst/>
          </c:spPr>
          <c:invertIfNegative val="0"/>
          <c:dLbls>
            <c:dLbl>
              <c:idx val="0"/>
              <c:layout>
                <c:manualLayout>
                  <c:x val="2.283105022831039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4CD-4D1C-8501-0B42544F8E7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7"/>
                <c:pt idx="0">
                  <c:v>TV</c:v>
                </c:pt>
                <c:pt idx="1">
                  <c:v>Social Media</c:v>
                </c:pt>
                <c:pt idx="2">
                  <c:v>Radio</c:v>
                </c:pt>
                <c:pt idx="3">
                  <c:v>Text Message</c:v>
                </c:pt>
                <c:pt idx="4">
                  <c:v>Out of Home</c:v>
                </c:pt>
                <c:pt idx="5">
                  <c:v>Ad in Mail</c:v>
                </c:pt>
                <c:pt idx="6">
                  <c:v>Phone Call</c:v>
                </c:pt>
              </c:strCache>
            </c:strRef>
          </c:cat>
          <c:val>
            <c:numRef>
              <c:f>Sheet1!$C$2:$C$10</c:f>
              <c:numCache>
                <c:formatCode>0%</c:formatCode>
                <c:ptCount val="7"/>
                <c:pt idx="0">
                  <c:v>0.76</c:v>
                </c:pt>
                <c:pt idx="1">
                  <c:v>0.23</c:v>
                </c:pt>
                <c:pt idx="2">
                  <c:v>0.19</c:v>
                </c:pt>
                <c:pt idx="3">
                  <c:v>0.12</c:v>
                </c:pt>
                <c:pt idx="4">
                  <c:v>0.1</c:v>
                </c:pt>
                <c:pt idx="5">
                  <c:v>0.12</c:v>
                </c:pt>
                <c:pt idx="6">
                  <c:v>0.08</c:v>
                </c:pt>
              </c:numCache>
            </c:numRef>
          </c:val>
          <c:extLst>
            <c:ext xmlns:c16="http://schemas.microsoft.com/office/drawing/2014/chart" uri="{C3380CC4-5D6E-409C-BE32-E72D297353CC}">
              <c16:uniqueId val="{00000001-3FCA-4618-905B-7645F8020209}"/>
            </c:ext>
          </c:extLst>
        </c:ser>
        <c:dLbls>
          <c:showLegendKey val="0"/>
          <c:showVal val="0"/>
          <c:showCatName val="0"/>
          <c:showSerName val="0"/>
          <c:showPercent val="0"/>
          <c:showBubbleSize val="0"/>
        </c:dLbls>
        <c:gapWidth val="66"/>
        <c:overlap val="-6"/>
        <c:axId val="669787208"/>
        <c:axId val="669786032"/>
      </c:barChart>
      <c:catAx>
        <c:axId val="669787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69786032"/>
        <c:crosses val="autoZero"/>
        <c:auto val="1"/>
        <c:lblAlgn val="ctr"/>
        <c:lblOffset val="100"/>
        <c:noMultiLvlLbl val="0"/>
      </c:catAx>
      <c:valAx>
        <c:axId val="669786032"/>
        <c:scaling>
          <c:orientation val="minMax"/>
        </c:scaling>
        <c:delete val="1"/>
        <c:axPos val="l"/>
        <c:numFmt formatCode="0%" sourceLinked="1"/>
        <c:majorTickMark val="none"/>
        <c:minorTickMark val="none"/>
        <c:tickLblPos val="nextTo"/>
        <c:crossAx val="6697872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r>
              <a:rPr lang="en-US" dirty="0">
                <a:solidFill>
                  <a:schemeClr val="tx1"/>
                </a:solidFill>
              </a:rPr>
              <a:t>Percent of those with opinion that Agree</a:t>
            </a:r>
          </a:p>
        </c:rich>
      </c:tx>
      <c:layout>
        <c:manualLayout>
          <c:xMode val="edge"/>
          <c:yMode val="edge"/>
          <c:x val="0.32608358011455174"/>
          <c:y val="4.8257761805007481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2454853697941521"/>
          <c:y val="0.10417653829215401"/>
          <c:w val="0.64354827546509752"/>
          <c:h val="0.86928169271509192"/>
        </c:manualLayout>
      </c:layout>
      <c:barChart>
        <c:barDir val="bar"/>
        <c:grouping val="clustered"/>
        <c:varyColors val="0"/>
        <c:ser>
          <c:idx val="0"/>
          <c:order val="0"/>
          <c:tx>
            <c:strRef>
              <c:f>Sheet1!$B$1</c:f>
              <c:strCache>
                <c:ptCount val="1"/>
                <c:pt idx="0">
                  <c:v>Agree</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0047D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2B35-436C-AE96-0432D134F7BD}"/>
              </c:ext>
            </c:extLst>
          </c:dPt>
          <c:dPt>
            <c:idx val="1"/>
            <c:invertIfNegative val="0"/>
            <c:bubble3D val="0"/>
            <c:spPr>
              <a:solidFill>
                <a:srgbClr val="0047D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2B35-436C-AE96-0432D134F7BD}"/>
              </c:ext>
            </c:extLst>
          </c:dPt>
          <c:dPt>
            <c:idx val="2"/>
            <c:invertIfNegative val="0"/>
            <c:bubble3D val="0"/>
            <c:spPr>
              <a:solidFill>
                <a:srgbClr val="0047D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2B35-436C-AE96-0432D134F7BD}"/>
              </c:ext>
            </c:extLst>
          </c:dPt>
          <c:dPt>
            <c:idx val="3"/>
            <c:invertIfNegative val="0"/>
            <c:bubble3D val="0"/>
            <c:spPr>
              <a:solidFill>
                <a:srgbClr val="0047D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2B35-436C-AE96-0432D134F7BD}"/>
              </c:ext>
            </c:extLst>
          </c:dPt>
          <c:dPt>
            <c:idx val="4"/>
            <c:invertIfNegative val="0"/>
            <c:bubble3D val="0"/>
            <c:spPr>
              <a:solidFill>
                <a:srgbClr val="0047D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2B35-436C-AE96-0432D134F7BD}"/>
              </c:ext>
            </c:extLst>
          </c:dPt>
          <c:dPt>
            <c:idx val="5"/>
            <c:invertIfNegative val="0"/>
            <c:bubble3D val="0"/>
            <c:spPr>
              <a:solidFill>
                <a:srgbClr val="0047D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2B35-436C-AE96-0432D134F7BD}"/>
              </c:ext>
            </c:extLst>
          </c:dPt>
          <c:dPt>
            <c:idx val="6"/>
            <c:invertIfNegative val="0"/>
            <c:bubble3D val="0"/>
            <c:spPr>
              <a:solidFill>
                <a:srgbClr val="0047D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2B35-436C-AE96-0432D134F7BD}"/>
              </c:ext>
            </c:extLst>
          </c:dPt>
          <c:dPt>
            <c:idx val="7"/>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2B35-436C-AE96-0432D134F7BD}"/>
              </c:ext>
            </c:extLst>
          </c:dPt>
          <c:dPt>
            <c:idx val="9"/>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2B35-436C-AE96-0432D134F7BD}"/>
              </c:ext>
            </c:extLst>
          </c:dPt>
          <c:dPt>
            <c:idx val="10"/>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47F7-4A1A-A941-AF9A94765B11}"/>
              </c:ext>
            </c:extLst>
          </c:dPt>
          <c:dPt>
            <c:idx val="11"/>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7-2B35-436C-AE96-0432D134F7BD}"/>
              </c:ext>
            </c:extLst>
          </c:dPt>
          <c:dPt>
            <c:idx val="12"/>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9-2B35-436C-AE96-0432D134F7BD}"/>
              </c:ext>
            </c:extLst>
          </c:dPt>
          <c:dPt>
            <c:idx val="13"/>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B-2B35-436C-AE96-0432D134F7BD}"/>
              </c:ext>
            </c:extLst>
          </c:dPt>
          <c:dPt>
            <c:idx val="14"/>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D-2B35-436C-AE96-0432D134F7BD}"/>
              </c:ext>
            </c:extLst>
          </c:dPt>
          <c:dPt>
            <c:idx val="15"/>
            <c:invertIfNegative val="0"/>
            <c:bubble3D val="0"/>
            <c:spPr>
              <a:solidFill>
                <a:srgbClr val="36CF1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D-83EE-449F-AB4B-097704C5CE98}"/>
              </c:ext>
            </c:extLst>
          </c:dPt>
          <c:dLbls>
            <c:dLbl>
              <c:idx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2B35-436C-AE96-0432D134F7BD}"/>
                </c:ext>
              </c:extLst>
            </c:dLbl>
            <c:dLbl>
              <c:idx val="15"/>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D-83EE-449F-AB4B-097704C5CE98}"/>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Local Broadcast TV News</c:v>
                </c:pt>
                <c:pt idx="1">
                  <c:v>Public TV News</c:v>
                </c:pt>
                <c:pt idx="2">
                  <c:v>Local Newspapers</c:v>
                </c:pt>
                <c:pt idx="3">
                  <c:v>Broadcast Network News</c:v>
                </c:pt>
                <c:pt idx="4">
                  <c:v>Radio News</c:v>
                </c:pt>
                <c:pt idx="5">
                  <c:v>Nat'l Newspapers</c:v>
                </c:pt>
                <c:pt idx="6">
                  <c:v>Cable News</c:v>
                </c:pt>
                <c:pt idx="7">
                  <c:v>Web/Apps of Local Broadcast TV News</c:v>
                </c:pt>
                <c:pt idx="8">
                  <c:v>Nat'l/Local Magazines</c:v>
                </c:pt>
                <c:pt idx="9">
                  <c:v>Web/Apps of Broadcast Network News</c:v>
                </c:pt>
                <c:pt idx="10">
                  <c:v>Web/Apps of Nat'l/Local Newspapers</c:v>
                </c:pt>
                <c:pt idx="11">
                  <c:v>Web/Apps of Cable News</c:v>
                </c:pt>
                <c:pt idx="12">
                  <c:v>Web/Apps of Nat'l/Local Magazines</c:v>
                </c:pt>
                <c:pt idx="13">
                  <c:v>Web/Apps of Radio</c:v>
                </c:pt>
                <c:pt idx="14">
                  <c:v>All Other Internet News</c:v>
                </c:pt>
                <c:pt idx="15">
                  <c:v>Social Media</c:v>
                </c:pt>
              </c:strCache>
            </c:strRef>
          </c:cat>
          <c:val>
            <c:numRef>
              <c:f>Sheet1!$B$2:$B$17</c:f>
              <c:numCache>
                <c:formatCode>0%</c:formatCode>
                <c:ptCount val="16"/>
                <c:pt idx="0">
                  <c:v>0.73</c:v>
                </c:pt>
                <c:pt idx="1">
                  <c:v>0.7</c:v>
                </c:pt>
                <c:pt idx="2">
                  <c:v>0.68</c:v>
                </c:pt>
                <c:pt idx="3">
                  <c:v>0.68</c:v>
                </c:pt>
                <c:pt idx="4">
                  <c:v>0.66</c:v>
                </c:pt>
                <c:pt idx="5">
                  <c:v>0.64</c:v>
                </c:pt>
                <c:pt idx="6">
                  <c:v>0.63</c:v>
                </c:pt>
                <c:pt idx="7">
                  <c:v>0.57999999999999996</c:v>
                </c:pt>
                <c:pt idx="8">
                  <c:v>0.57999999999999996</c:v>
                </c:pt>
                <c:pt idx="9">
                  <c:v>0.56999999999999995</c:v>
                </c:pt>
                <c:pt idx="10">
                  <c:v>0.56999999999999995</c:v>
                </c:pt>
                <c:pt idx="11">
                  <c:v>0.52</c:v>
                </c:pt>
                <c:pt idx="12">
                  <c:v>0.51</c:v>
                </c:pt>
                <c:pt idx="13">
                  <c:v>0.49</c:v>
                </c:pt>
                <c:pt idx="14">
                  <c:v>0.44</c:v>
                </c:pt>
                <c:pt idx="15">
                  <c:v>0.33</c:v>
                </c:pt>
              </c:numCache>
            </c:numRef>
          </c:val>
          <c:extLst>
            <c:ext xmlns:c16="http://schemas.microsoft.com/office/drawing/2014/chart" uri="{C3380CC4-5D6E-409C-BE32-E72D297353CC}">
              <c16:uniqueId val="{0000001E-2B35-436C-AE96-0432D134F7BD}"/>
            </c:ext>
          </c:extLst>
        </c:ser>
        <c:ser>
          <c:idx val="1"/>
          <c:order val="1"/>
          <c:tx>
            <c:strRef>
              <c:f>Sheet1!$C$1</c:f>
              <c:strCache>
                <c:ptCount val="1"/>
                <c:pt idx="0">
                  <c:v>Disagree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Local Broadcast TV News</c:v>
                </c:pt>
                <c:pt idx="1">
                  <c:v>Public TV News</c:v>
                </c:pt>
                <c:pt idx="2">
                  <c:v>Local Newspapers</c:v>
                </c:pt>
                <c:pt idx="3">
                  <c:v>Broadcast Network News</c:v>
                </c:pt>
                <c:pt idx="4">
                  <c:v>Radio News</c:v>
                </c:pt>
                <c:pt idx="5">
                  <c:v>Nat'l Newspapers</c:v>
                </c:pt>
                <c:pt idx="6">
                  <c:v>Cable News</c:v>
                </c:pt>
                <c:pt idx="7">
                  <c:v>Web/Apps of Local Broadcast TV News</c:v>
                </c:pt>
                <c:pt idx="8">
                  <c:v>Nat'l/Local Magazines</c:v>
                </c:pt>
                <c:pt idx="9">
                  <c:v>Web/Apps of Broadcast Network News</c:v>
                </c:pt>
                <c:pt idx="10">
                  <c:v>Web/Apps of Nat'l/Local Newspapers</c:v>
                </c:pt>
                <c:pt idx="11">
                  <c:v>Web/Apps of Cable News</c:v>
                </c:pt>
                <c:pt idx="12">
                  <c:v>Web/Apps of Nat'l/Local Magazines</c:v>
                </c:pt>
                <c:pt idx="13">
                  <c:v>Web/Apps of Radio</c:v>
                </c:pt>
                <c:pt idx="14">
                  <c:v>All Other Internet News</c:v>
                </c:pt>
                <c:pt idx="15">
                  <c:v>Social Media</c:v>
                </c:pt>
              </c:strCache>
            </c:strRef>
          </c:cat>
          <c:val>
            <c:numRef>
              <c:f>Sheet1!$C$2:$C$17</c:f>
            </c:numRef>
          </c:val>
          <c:extLst>
            <c:ext xmlns:c16="http://schemas.microsoft.com/office/drawing/2014/chart" uri="{C3380CC4-5D6E-409C-BE32-E72D297353CC}">
              <c16:uniqueId val="{0000001F-2B35-436C-AE96-0432D134F7BD}"/>
            </c:ext>
          </c:extLst>
        </c:ser>
        <c:dLbls>
          <c:showLegendKey val="0"/>
          <c:showVal val="0"/>
          <c:showCatName val="0"/>
          <c:showSerName val="0"/>
          <c:showPercent val="0"/>
          <c:showBubbleSize val="0"/>
        </c:dLbls>
        <c:gapWidth val="66"/>
        <c:axId val="673702520"/>
        <c:axId val="673707224"/>
      </c:barChart>
      <c:catAx>
        <c:axId val="67370252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73707224"/>
        <c:crosses val="autoZero"/>
        <c:auto val="1"/>
        <c:lblAlgn val="ctr"/>
        <c:lblOffset val="100"/>
        <c:noMultiLvlLbl val="0"/>
      </c:catAx>
      <c:valAx>
        <c:axId val="673707224"/>
        <c:scaling>
          <c:orientation val="minMax"/>
        </c:scaling>
        <c:delete val="1"/>
        <c:axPos val="t"/>
        <c:numFmt formatCode="0%" sourceLinked="1"/>
        <c:majorTickMark val="out"/>
        <c:minorTickMark val="none"/>
        <c:tickLblPos val="nextTo"/>
        <c:crossAx val="67370252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D9E3-4FA3-8166-E044E597D854}"/>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D9E3-4FA3-8166-E044E597D854}"/>
              </c:ext>
            </c:extLst>
          </c:dPt>
          <c:dPt>
            <c:idx val="2"/>
            <c:invertIfNegative val="0"/>
            <c:bubble3D val="0"/>
            <c:spPr>
              <a:solidFill>
                <a:srgbClr val="9999F9"/>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D9E3-4FA3-8166-E044E597D854}"/>
              </c:ext>
            </c:extLst>
          </c:dPt>
          <c:dPt>
            <c:idx val="3"/>
            <c:invertIfNegative val="0"/>
            <c:bubble3D val="0"/>
            <c:spPr>
              <a:solidFill>
                <a:srgbClr val="B8B4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D9E3-4FA3-8166-E044E597D854}"/>
              </c:ext>
            </c:extLst>
          </c:dPt>
          <c:dPt>
            <c:idx val="4"/>
            <c:invertIfNegative val="0"/>
            <c:bubble3D val="0"/>
            <c:spPr>
              <a:solidFill>
                <a:srgbClr val="FFFF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D9E3-4FA3-8166-E044E597D854}"/>
              </c:ext>
            </c:extLst>
          </c:dPt>
          <c:dPt>
            <c:idx val="5"/>
            <c:invertIfNegative val="0"/>
            <c:bubble3D val="0"/>
            <c:spPr>
              <a:solidFill>
                <a:srgbClr val="5482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D9E3-4FA3-8166-E044E597D854}"/>
              </c:ext>
            </c:extLst>
          </c:dPt>
          <c:dPt>
            <c:idx val="6"/>
            <c:invertIfNegative val="0"/>
            <c:bubble3D val="0"/>
            <c:spPr>
              <a:solidFill>
                <a:srgbClr val="F3057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D9E3-4FA3-8166-E044E597D854}"/>
              </c:ext>
            </c:extLst>
          </c:dPt>
          <c:dPt>
            <c:idx val="7"/>
            <c:invertIfNegative val="0"/>
            <c:bubble3D val="0"/>
            <c:spPr>
              <a:solidFill>
                <a:srgbClr val="D8D8D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D9E3-4FA3-8166-E044E597D854}"/>
              </c:ext>
            </c:extLst>
          </c:dPt>
          <c:dPt>
            <c:idx val="8"/>
            <c:invertIfNegative val="0"/>
            <c:bubble3D val="0"/>
            <c:spPr>
              <a:solidFill>
                <a:srgbClr val="5AC69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1-D9E3-4FA3-8166-E044E597D854}"/>
              </c:ext>
            </c:extLst>
          </c:dPt>
          <c:dPt>
            <c:idx val="9"/>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D9E3-4FA3-8166-E044E597D854}"/>
              </c:ext>
            </c:extLst>
          </c:dPt>
          <c:dPt>
            <c:idx val="10"/>
            <c:invertIfNegative val="0"/>
            <c:bubble3D val="0"/>
            <c:spPr>
              <a:solidFill>
                <a:srgbClr val="4C4C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5-D9E3-4FA3-8166-E044E597D854}"/>
              </c:ext>
            </c:extLst>
          </c:dPt>
          <c:dPt>
            <c:idx val="11"/>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7-D9E3-4FA3-8166-E044E597D854}"/>
              </c:ext>
            </c:extLst>
          </c:dPt>
          <c:dPt>
            <c:idx val="12"/>
            <c:invertIfNegative val="0"/>
            <c:bubble3D val="0"/>
            <c:spPr>
              <a:solidFill>
                <a:srgbClr val="1515A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9-D9E3-4FA3-8166-E044E597D854}"/>
              </c:ext>
            </c:extLst>
          </c:dPt>
          <c:dPt>
            <c:idx val="13"/>
            <c:invertIfNegative val="0"/>
            <c:bubble3D val="0"/>
            <c:spPr>
              <a:solidFill>
                <a:srgbClr val="95959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B-D9E3-4FA3-8166-E044E597D854}"/>
              </c:ext>
            </c:extLst>
          </c:dPt>
          <c:dPt>
            <c:idx val="14"/>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D-2029-4151-8B17-07A32C037B7D}"/>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5"/>
                <c:pt idx="0">
                  <c:v>Web/Apps of Newspapers (Nat'l or Local)</c:v>
                </c:pt>
                <c:pt idx="1">
                  <c:v>Web/Apps of Local TV News</c:v>
                </c:pt>
                <c:pt idx="2">
                  <c:v>Web/Apps of Nat'l Broadcast News</c:v>
                </c:pt>
                <c:pt idx="3">
                  <c:v>Web/Apps of Magazines (Nat'l or Local)</c:v>
                </c:pt>
                <c:pt idx="4">
                  <c:v>Nat'l or Local Magazines</c:v>
                </c:pt>
                <c:pt idx="5">
                  <c:v>Local Newspapers</c:v>
                </c:pt>
                <c:pt idx="6">
                  <c:v>Web/Apps of Radio</c:v>
                </c:pt>
                <c:pt idx="7">
                  <c:v>Web/Apps of Cable News</c:v>
                </c:pt>
                <c:pt idx="8">
                  <c:v>Public Television News</c:v>
                </c:pt>
                <c:pt idx="9">
                  <c:v>Radio</c:v>
                </c:pt>
                <c:pt idx="10">
                  <c:v>Local Broadcast TV News</c:v>
                </c:pt>
                <c:pt idx="11">
                  <c:v>National Newspapers</c:v>
                </c:pt>
                <c:pt idx="12">
                  <c:v>Broadcast Network Nat'l News</c:v>
                </c:pt>
                <c:pt idx="13">
                  <c:v>Cable News</c:v>
                </c:pt>
                <c:pt idx="14">
                  <c:v>Social Media</c:v>
                </c:pt>
              </c:strCache>
            </c:strRef>
          </c:cat>
          <c:val>
            <c:numRef>
              <c:f>Sheet1!$B$2:$B$17</c:f>
              <c:numCache>
                <c:formatCode>0%</c:formatCode>
                <c:ptCount val="15"/>
                <c:pt idx="0">
                  <c:v>0.02</c:v>
                </c:pt>
                <c:pt idx="1">
                  <c:v>0.03</c:v>
                </c:pt>
                <c:pt idx="2">
                  <c:v>0.03</c:v>
                </c:pt>
                <c:pt idx="3">
                  <c:v>0.03</c:v>
                </c:pt>
                <c:pt idx="4">
                  <c:v>0.05</c:v>
                </c:pt>
                <c:pt idx="5">
                  <c:v>0.05</c:v>
                </c:pt>
                <c:pt idx="6">
                  <c:v>0.06</c:v>
                </c:pt>
                <c:pt idx="7">
                  <c:v>0.08</c:v>
                </c:pt>
                <c:pt idx="8">
                  <c:v>0.08</c:v>
                </c:pt>
                <c:pt idx="9">
                  <c:v>0.08</c:v>
                </c:pt>
                <c:pt idx="10">
                  <c:v>0.09</c:v>
                </c:pt>
                <c:pt idx="11">
                  <c:v>0.14000000000000001</c:v>
                </c:pt>
                <c:pt idx="12">
                  <c:v>0.21</c:v>
                </c:pt>
                <c:pt idx="13">
                  <c:v>0.4</c:v>
                </c:pt>
                <c:pt idx="14">
                  <c:v>0.62</c:v>
                </c:pt>
              </c:numCache>
            </c:numRef>
          </c:val>
          <c:extLst>
            <c:ext xmlns:c16="http://schemas.microsoft.com/office/drawing/2014/chart" uri="{C3380CC4-5D6E-409C-BE32-E72D297353CC}">
              <c16:uniqueId val="{0000001C-D9E3-4FA3-8166-E044E597D854}"/>
            </c:ext>
          </c:extLst>
        </c:ser>
        <c:dLbls>
          <c:showLegendKey val="0"/>
          <c:showVal val="0"/>
          <c:showCatName val="0"/>
          <c:showSerName val="0"/>
          <c:showPercent val="0"/>
          <c:showBubbleSize val="0"/>
        </c:dLbls>
        <c:gapWidth val="72"/>
        <c:axId val="673709968"/>
        <c:axId val="673701736"/>
      </c:barChart>
      <c:catAx>
        <c:axId val="673709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73701736"/>
        <c:crosses val="autoZero"/>
        <c:auto val="1"/>
        <c:lblAlgn val="ctr"/>
        <c:lblOffset val="100"/>
        <c:noMultiLvlLbl val="0"/>
      </c:catAx>
      <c:valAx>
        <c:axId val="673701736"/>
        <c:scaling>
          <c:orientation val="minMax"/>
        </c:scaling>
        <c:delete val="1"/>
        <c:axPos val="b"/>
        <c:numFmt formatCode="0%" sourceLinked="1"/>
        <c:majorTickMark val="none"/>
        <c:minorTickMark val="none"/>
        <c:tickLblPos val="nextTo"/>
        <c:crossAx val="673709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Sales</c:v>
                </c:pt>
              </c:strCache>
            </c:strRef>
          </c:tx>
          <c:spPr>
            <a:solidFill>
              <a:schemeClr val="accent1"/>
            </a:solidFill>
            <a:ln w="19050">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1"/>
              </a:solidFill>
              <a:ln w="19050">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F00C-49BA-B9DB-0B27F8D7E1DF}"/>
              </c:ext>
            </c:extLst>
          </c:dPt>
          <c:dPt>
            <c:idx val="1"/>
            <c:invertIfNegative val="0"/>
            <c:bubble3D val="0"/>
            <c:spPr>
              <a:solidFill>
                <a:schemeClr val="accent2"/>
              </a:solidFill>
              <a:ln w="19050">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F00C-49BA-B9DB-0B27F8D7E1DF}"/>
              </c:ext>
            </c:extLst>
          </c:dPt>
          <c:dPt>
            <c:idx val="2"/>
            <c:invertIfNegative val="0"/>
            <c:bubble3D val="0"/>
            <c:spPr>
              <a:solidFill>
                <a:srgbClr val="FF0000"/>
              </a:solidFill>
              <a:ln w="19050">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F00C-49BA-B9DB-0B27F8D7E1DF}"/>
              </c:ext>
            </c:extLst>
          </c:dPt>
          <c:dPt>
            <c:idx val="3"/>
            <c:invertIfNegative val="0"/>
            <c:bubble3D val="0"/>
            <c:spPr>
              <a:solidFill>
                <a:srgbClr val="7030A0"/>
              </a:solidFill>
              <a:ln w="19050">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4-F00C-49BA-B9DB-0B27F8D7E1DF}"/>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In person on 11/3/20</c:v>
                </c:pt>
                <c:pt idx="1">
                  <c:v>In person and BEFORE 11/3</c:v>
                </c:pt>
                <c:pt idx="2">
                  <c:v>By mail</c:v>
                </c:pt>
                <c:pt idx="3">
                  <c:v>Used a drop off box/location</c:v>
                </c:pt>
              </c:strCache>
            </c:strRef>
          </c:cat>
          <c:val>
            <c:numRef>
              <c:f>Sheet1!$B$2:$B$5</c:f>
              <c:numCache>
                <c:formatCode>0%</c:formatCode>
                <c:ptCount val="4"/>
                <c:pt idx="0">
                  <c:v>0.33</c:v>
                </c:pt>
                <c:pt idx="1">
                  <c:v>0.26</c:v>
                </c:pt>
                <c:pt idx="2">
                  <c:v>0.28000000000000003</c:v>
                </c:pt>
                <c:pt idx="3">
                  <c:v>0.13</c:v>
                </c:pt>
              </c:numCache>
            </c:numRef>
          </c:val>
          <c:extLst>
            <c:ext xmlns:c16="http://schemas.microsoft.com/office/drawing/2014/chart" uri="{C3380CC4-5D6E-409C-BE32-E72D297353CC}">
              <c16:uniqueId val="{00000000-F00C-49BA-B9DB-0B27F8D7E1DF}"/>
            </c:ext>
          </c:extLst>
        </c:ser>
        <c:dLbls>
          <c:showLegendKey val="0"/>
          <c:showVal val="0"/>
          <c:showCatName val="0"/>
          <c:showSerName val="0"/>
          <c:showPercent val="0"/>
          <c:showBubbleSize val="0"/>
        </c:dLbls>
        <c:gapWidth val="100"/>
        <c:axId val="666972432"/>
        <c:axId val="666972824"/>
      </c:barChart>
      <c:catAx>
        <c:axId val="6669724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66972824"/>
        <c:crosses val="autoZero"/>
        <c:auto val="1"/>
        <c:lblAlgn val="ctr"/>
        <c:lblOffset val="100"/>
        <c:noMultiLvlLbl val="0"/>
      </c:catAx>
      <c:valAx>
        <c:axId val="666972824"/>
        <c:scaling>
          <c:orientation val="minMax"/>
        </c:scaling>
        <c:delete val="1"/>
        <c:axPos val="l"/>
        <c:numFmt formatCode="0%" sourceLinked="1"/>
        <c:majorTickMark val="out"/>
        <c:minorTickMark val="none"/>
        <c:tickLblPos val="nextTo"/>
        <c:crossAx val="666972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79583160652935"/>
          <c:y val="4.0145408566461198E-2"/>
          <c:w val="0.71853317469017786"/>
          <c:h val="0.95093338952988071"/>
        </c:manualLayout>
      </c:layout>
      <c:barChart>
        <c:barDir val="bar"/>
        <c:grouping val="clustered"/>
        <c:varyColors val="0"/>
        <c:ser>
          <c:idx val="0"/>
          <c:order val="0"/>
          <c:tx>
            <c:strRef>
              <c:f>Sheet1!$B$1</c:f>
              <c:strCache>
                <c:ptCount val="1"/>
                <c:pt idx="0">
                  <c:v>3+ weeks before</c:v>
                </c:pt>
              </c:strCache>
            </c:strRef>
          </c:tx>
          <c:spPr>
            <a:solidFill>
              <a:schemeClr val="tx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7030A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4-C09B-254D-B5C7-30592EC71EAD}"/>
              </c:ext>
            </c:extLst>
          </c:dPt>
          <c:dPt>
            <c:idx val="1"/>
            <c:invertIfNegative val="0"/>
            <c:bubble3D val="0"/>
            <c:spPr>
              <a:solidFill>
                <a:schemeClr val="accent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C09B-254D-B5C7-30592EC71EAD}"/>
              </c:ext>
            </c:extLst>
          </c:dPt>
          <c:dPt>
            <c:idx val="2"/>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C09B-254D-B5C7-30592EC71EAD}"/>
              </c:ext>
            </c:extLst>
          </c:dPt>
          <c:dPt>
            <c:idx val="3"/>
            <c:invertIfNegative val="0"/>
            <c:bubble3D val="0"/>
            <c:extLst>
              <c:ext xmlns:c16="http://schemas.microsoft.com/office/drawing/2014/chart" uri="{C3380CC4-5D6E-409C-BE32-E72D297353CC}">
                <c16:uniqueId val="{00000001-C09B-254D-B5C7-30592EC71EAD}"/>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C09B-254D-B5C7-30592EC71EAD}"/>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C09B-254D-B5C7-30592EC71EAD}"/>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C09B-254D-B5C7-30592EC71EA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Independent</c:v>
                </c:pt>
                <c:pt idx="1">
                  <c:v>Democrat</c:v>
                </c:pt>
                <c:pt idx="2">
                  <c:v>Republican</c:v>
                </c:pt>
                <c:pt idx="3">
                  <c:v>Total</c:v>
                </c:pt>
              </c:strCache>
            </c:strRef>
          </c:cat>
          <c:val>
            <c:numRef>
              <c:f>Sheet1!$B$2:$B$5</c:f>
              <c:numCache>
                <c:formatCode>0%</c:formatCode>
                <c:ptCount val="4"/>
                <c:pt idx="0">
                  <c:v>0.38</c:v>
                </c:pt>
                <c:pt idx="1">
                  <c:v>0.46</c:v>
                </c:pt>
                <c:pt idx="2">
                  <c:v>0.32</c:v>
                </c:pt>
                <c:pt idx="3">
                  <c:v>0.39</c:v>
                </c:pt>
              </c:numCache>
            </c:numRef>
          </c:val>
          <c:extLst>
            <c:ext xmlns:c16="http://schemas.microsoft.com/office/drawing/2014/chart" uri="{C3380CC4-5D6E-409C-BE32-E72D297353CC}">
              <c16:uniqueId val="{00000000-EC1D-4E6A-8DF5-53D94B7CAC80}"/>
            </c:ext>
          </c:extLst>
        </c:ser>
        <c:dLbls>
          <c:showLegendKey val="0"/>
          <c:showVal val="0"/>
          <c:showCatName val="0"/>
          <c:showSerName val="0"/>
          <c:showPercent val="0"/>
          <c:showBubbleSize val="0"/>
        </c:dLbls>
        <c:gapWidth val="91"/>
        <c:overlap val="-14"/>
        <c:axId val="729670584"/>
        <c:axId val="729672152"/>
      </c:barChart>
      <c:catAx>
        <c:axId val="72967058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29672152"/>
        <c:crosses val="autoZero"/>
        <c:auto val="1"/>
        <c:lblAlgn val="ctr"/>
        <c:lblOffset val="100"/>
        <c:noMultiLvlLbl val="0"/>
      </c:catAx>
      <c:valAx>
        <c:axId val="729672152"/>
        <c:scaling>
          <c:orientation val="minMax"/>
        </c:scaling>
        <c:delete val="1"/>
        <c:axPos val="b"/>
        <c:numFmt formatCode="0%" sourceLinked="1"/>
        <c:majorTickMark val="out"/>
        <c:minorTickMark val="none"/>
        <c:tickLblPos val="nextTo"/>
        <c:crossAx val="729670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Saw/Heard/Read Ad</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7"/>
                <c:pt idx="0">
                  <c:v>TV</c:v>
                </c:pt>
                <c:pt idx="1">
                  <c:v>Social Media</c:v>
                </c:pt>
                <c:pt idx="2">
                  <c:v>Radio</c:v>
                </c:pt>
                <c:pt idx="3">
                  <c:v>Text Message</c:v>
                </c:pt>
                <c:pt idx="4">
                  <c:v>Out of Home</c:v>
                </c:pt>
                <c:pt idx="5">
                  <c:v>Ad in Mail</c:v>
                </c:pt>
                <c:pt idx="6">
                  <c:v>Phone Call</c:v>
                </c:pt>
              </c:strCache>
            </c:strRef>
          </c:cat>
          <c:val>
            <c:numRef>
              <c:f>Sheet1!$B$2:$B$10</c:f>
              <c:numCache>
                <c:formatCode>0%</c:formatCode>
                <c:ptCount val="7"/>
                <c:pt idx="0">
                  <c:v>0.9</c:v>
                </c:pt>
                <c:pt idx="1">
                  <c:v>0.49</c:v>
                </c:pt>
                <c:pt idx="2">
                  <c:v>0.44</c:v>
                </c:pt>
                <c:pt idx="3">
                  <c:v>0.42</c:v>
                </c:pt>
                <c:pt idx="4">
                  <c:v>0.39</c:v>
                </c:pt>
                <c:pt idx="5">
                  <c:v>0.39</c:v>
                </c:pt>
                <c:pt idx="6">
                  <c:v>0.38</c:v>
                </c:pt>
              </c:numCache>
            </c:numRef>
          </c:val>
          <c:extLst>
            <c:ext xmlns:c16="http://schemas.microsoft.com/office/drawing/2014/chart" uri="{C3380CC4-5D6E-409C-BE32-E72D297353CC}">
              <c16:uniqueId val="{00000000-BFCB-4F0C-B9DB-4BE30744F86C}"/>
            </c:ext>
          </c:extLst>
        </c:ser>
        <c:ser>
          <c:idx val="1"/>
          <c:order val="1"/>
          <c:tx>
            <c:strRef>
              <c:f>Sheet1!$C$1</c:f>
              <c:strCache>
                <c:ptCount val="1"/>
                <c:pt idx="0">
                  <c:v>Most Important for Awareness</c:v>
                </c:pt>
              </c:strCache>
            </c:strRef>
          </c:tx>
          <c:spPr>
            <a:solidFill>
              <a:schemeClr val="accent3"/>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7"/>
                <c:pt idx="0">
                  <c:v>TV</c:v>
                </c:pt>
                <c:pt idx="1">
                  <c:v>Social Media</c:v>
                </c:pt>
                <c:pt idx="2">
                  <c:v>Radio</c:v>
                </c:pt>
                <c:pt idx="3">
                  <c:v>Text Message</c:v>
                </c:pt>
                <c:pt idx="4">
                  <c:v>Out of Home</c:v>
                </c:pt>
                <c:pt idx="5">
                  <c:v>Ad in Mail</c:v>
                </c:pt>
                <c:pt idx="6">
                  <c:v>Phone Call</c:v>
                </c:pt>
              </c:strCache>
            </c:strRef>
          </c:cat>
          <c:val>
            <c:numRef>
              <c:f>Sheet1!$C$2:$C$10</c:f>
              <c:numCache>
                <c:formatCode>0%</c:formatCode>
                <c:ptCount val="7"/>
                <c:pt idx="0">
                  <c:v>0.56999999999999995</c:v>
                </c:pt>
                <c:pt idx="1">
                  <c:v>7.0000000000000007E-2</c:v>
                </c:pt>
                <c:pt idx="2">
                  <c:v>0.03</c:v>
                </c:pt>
                <c:pt idx="3">
                  <c:v>0.02</c:v>
                </c:pt>
                <c:pt idx="4">
                  <c:v>0.01</c:v>
                </c:pt>
                <c:pt idx="5">
                  <c:v>0.03</c:v>
                </c:pt>
                <c:pt idx="6">
                  <c:v>0.01</c:v>
                </c:pt>
              </c:numCache>
            </c:numRef>
          </c:val>
          <c:extLst>
            <c:ext xmlns:c16="http://schemas.microsoft.com/office/drawing/2014/chart" uri="{C3380CC4-5D6E-409C-BE32-E72D297353CC}">
              <c16:uniqueId val="{00000001-BFCB-4F0C-B9DB-4BE30744F86C}"/>
            </c:ext>
          </c:extLst>
        </c:ser>
        <c:dLbls>
          <c:showLegendKey val="0"/>
          <c:showVal val="0"/>
          <c:showCatName val="0"/>
          <c:showSerName val="0"/>
          <c:showPercent val="0"/>
          <c:showBubbleSize val="0"/>
        </c:dLbls>
        <c:gapWidth val="66"/>
        <c:overlap val="-6"/>
        <c:axId val="669791128"/>
        <c:axId val="669783288"/>
      </c:barChart>
      <c:catAx>
        <c:axId val="669791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69783288"/>
        <c:crosses val="autoZero"/>
        <c:auto val="1"/>
        <c:lblAlgn val="ctr"/>
        <c:lblOffset val="100"/>
        <c:noMultiLvlLbl val="0"/>
      </c:catAx>
      <c:valAx>
        <c:axId val="669783288"/>
        <c:scaling>
          <c:orientation val="minMax"/>
        </c:scaling>
        <c:delete val="1"/>
        <c:axPos val="l"/>
        <c:numFmt formatCode="0%" sourceLinked="1"/>
        <c:majorTickMark val="none"/>
        <c:minorTickMark val="none"/>
        <c:tickLblPos val="nextTo"/>
        <c:crossAx val="669791128"/>
        <c:crosses val="autoZero"/>
        <c:crossBetween val="between"/>
      </c:valAx>
      <c:spPr>
        <a:noFill/>
        <a:ln>
          <a:noFill/>
        </a:ln>
        <a:effectLst/>
      </c:spPr>
    </c:plotArea>
    <c:legend>
      <c:legendPos val="t"/>
      <c:legendEntry>
        <c:idx val="0"/>
        <c:delete val="1"/>
      </c:legendEntry>
      <c:layout>
        <c:manualLayout>
          <c:xMode val="edge"/>
          <c:yMode val="edge"/>
          <c:x val="0.1713233919390213"/>
          <c:y val="0.11559633862575588"/>
          <c:w val="0.67105184625894365"/>
          <c:h val="8.228968303761345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4640116043287377E-2"/>
          <c:y val="8.5254230726451635E-2"/>
          <c:w val="0.97252290950573728"/>
          <c:h val="0.78100204940134477"/>
        </c:manualLayout>
      </c:layout>
      <c:lineChart>
        <c:grouping val="standard"/>
        <c:varyColors val="0"/>
        <c:ser>
          <c:idx val="0"/>
          <c:order val="0"/>
          <c:tx>
            <c:strRef>
              <c:f>Sheet1!$B$1</c:f>
              <c:strCache>
                <c:ptCount val="1"/>
                <c:pt idx="0">
                  <c:v>Television</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txPr>
              <a:bodyPr/>
              <a:lstStyle/>
              <a:p>
                <a:pPr>
                  <a:defRPr sz="1400" b="0">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Awareness</c:v>
                </c:pt>
                <c:pt idx="1">
                  <c:v>Interest</c:v>
                </c:pt>
                <c:pt idx="2">
                  <c:v>Get More Info</c:v>
                </c:pt>
                <c:pt idx="3">
                  <c:v>Consider Voting</c:v>
                </c:pt>
                <c:pt idx="4">
                  <c:v>Vote</c:v>
                </c:pt>
              </c:strCache>
            </c:strRef>
          </c:cat>
          <c:val>
            <c:numRef>
              <c:f>Sheet1!$B$2:$B$6</c:f>
            </c:numRef>
          </c:val>
          <c:smooth val="0"/>
          <c:extLst>
            <c:ext xmlns:c16="http://schemas.microsoft.com/office/drawing/2014/chart" uri="{C3380CC4-5D6E-409C-BE32-E72D297353CC}">
              <c16:uniqueId val="{00000000-0190-4EAD-8B08-32E0954C6A70}"/>
            </c:ext>
          </c:extLst>
        </c:ser>
        <c:ser>
          <c:idx val="1"/>
          <c:order val="1"/>
          <c:tx>
            <c:strRef>
              <c:f>Sheet1!$C$1</c:f>
              <c:strCache>
                <c:ptCount val="1"/>
                <c:pt idx="0">
                  <c:v>Newspaper</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txPr>
              <a:bodyPr/>
              <a:lstStyle/>
              <a:p>
                <a:pPr>
                  <a:defRPr>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Awareness</c:v>
                </c:pt>
                <c:pt idx="1">
                  <c:v>Interest</c:v>
                </c:pt>
                <c:pt idx="2">
                  <c:v>Get More Info</c:v>
                </c:pt>
                <c:pt idx="3">
                  <c:v>Consider Voting</c:v>
                </c:pt>
                <c:pt idx="4">
                  <c:v>Vote</c:v>
                </c:pt>
              </c:strCache>
            </c:strRef>
          </c:cat>
          <c:val>
            <c:numRef>
              <c:f>Sheet1!$C$2:$C$6</c:f>
            </c:numRef>
          </c:val>
          <c:smooth val="0"/>
          <c:extLst>
            <c:ext xmlns:c16="http://schemas.microsoft.com/office/drawing/2014/chart" uri="{C3380CC4-5D6E-409C-BE32-E72D297353CC}">
              <c16:uniqueId val="{00000001-0190-4EAD-8B08-32E0954C6A70}"/>
            </c:ext>
          </c:extLst>
        </c:ser>
        <c:ser>
          <c:idx val="2"/>
          <c:order val="2"/>
          <c:tx>
            <c:strRef>
              <c:f>Sheet1!$D$1</c:f>
              <c:strCache>
                <c:ptCount val="1"/>
                <c:pt idx="0">
                  <c:v>Network TV Website</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txPr>
              <a:bodyPr/>
              <a:lstStyle/>
              <a:p>
                <a:pPr>
                  <a:defRPr>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Awareness</c:v>
                </c:pt>
                <c:pt idx="1">
                  <c:v>Interest</c:v>
                </c:pt>
                <c:pt idx="2">
                  <c:v>Get More Info</c:v>
                </c:pt>
                <c:pt idx="3">
                  <c:v>Consider Voting</c:v>
                </c:pt>
                <c:pt idx="4">
                  <c:v>Vote</c:v>
                </c:pt>
              </c:strCache>
            </c:strRef>
          </c:cat>
          <c:val>
            <c:numRef>
              <c:f>Sheet1!$D$2:$D$6</c:f>
            </c:numRef>
          </c:val>
          <c:smooth val="0"/>
          <c:extLst>
            <c:ext xmlns:c16="http://schemas.microsoft.com/office/drawing/2014/chart" uri="{C3380CC4-5D6E-409C-BE32-E72D297353CC}">
              <c16:uniqueId val="{00000002-0190-4EAD-8B08-32E0954C6A70}"/>
            </c:ext>
          </c:extLst>
        </c:ser>
        <c:ser>
          <c:idx val="3"/>
          <c:order val="3"/>
          <c:tx>
            <c:strRef>
              <c:f>Sheet1!$E$1</c:f>
              <c:strCache>
                <c:ptCount val="1"/>
                <c:pt idx="0">
                  <c:v>Local TV Station Website</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txPr>
              <a:bodyPr/>
              <a:lstStyle/>
              <a:p>
                <a:pPr>
                  <a:defRPr>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Awareness</c:v>
                </c:pt>
                <c:pt idx="1">
                  <c:v>Interest</c:v>
                </c:pt>
                <c:pt idx="2">
                  <c:v>Get More Info</c:v>
                </c:pt>
                <c:pt idx="3">
                  <c:v>Consider Voting</c:v>
                </c:pt>
                <c:pt idx="4">
                  <c:v>Vote</c:v>
                </c:pt>
              </c:strCache>
            </c:strRef>
          </c:cat>
          <c:val>
            <c:numRef>
              <c:f>Sheet1!$E$2:$E$6</c:f>
            </c:numRef>
          </c:val>
          <c:smooth val="0"/>
          <c:extLst>
            <c:ext xmlns:c16="http://schemas.microsoft.com/office/drawing/2014/chart" uri="{C3380CC4-5D6E-409C-BE32-E72D297353CC}">
              <c16:uniqueId val="{00000003-0190-4EAD-8B08-32E0954C6A70}"/>
            </c:ext>
          </c:extLst>
        </c:ser>
        <c:ser>
          <c:idx val="4"/>
          <c:order val="4"/>
          <c:tx>
            <c:strRef>
              <c:f>Sheet1!$F$1</c:f>
              <c:strCache>
                <c:ptCount val="1"/>
                <c:pt idx="0">
                  <c:v>Email</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txPr>
              <a:bodyPr/>
              <a:lstStyle/>
              <a:p>
                <a:pPr algn="ctr">
                  <a:defRPr lang="en-US" sz="1200" b="0" i="0" u="none" strike="noStrike" kern="1200" baseline="0">
                    <a:solidFill>
                      <a:srgbClr val="FFFFFF"/>
                    </a:solidFill>
                    <a:effectLst>
                      <a:outerShdw blurRad="50800" dist="38100" dir="2700000" algn="tl" rotWithShape="0">
                        <a:prstClr val="black">
                          <a:alpha val="40000"/>
                        </a:prst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Awareness</c:v>
                </c:pt>
                <c:pt idx="1">
                  <c:v>Interest</c:v>
                </c:pt>
                <c:pt idx="2">
                  <c:v>Get More Info</c:v>
                </c:pt>
                <c:pt idx="3">
                  <c:v>Consider Voting</c:v>
                </c:pt>
                <c:pt idx="4">
                  <c:v>Vote</c:v>
                </c:pt>
              </c:strCache>
            </c:strRef>
          </c:cat>
          <c:val>
            <c:numRef>
              <c:f>Sheet1!$F$2:$F$6</c:f>
            </c:numRef>
          </c:val>
          <c:smooth val="0"/>
          <c:extLst>
            <c:ext xmlns:c16="http://schemas.microsoft.com/office/drawing/2014/chart" uri="{C3380CC4-5D6E-409C-BE32-E72D297353CC}">
              <c16:uniqueId val="{00000004-0190-4EAD-8B08-32E0954C6A70}"/>
            </c:ext>
          </c:extLst>
        </c:ser>
        <c:ser>
          <c:idx val="5"/>
          <c:order val="5"/>
          <c:tx>
            <c:strRef>
              <c:f>Sheet1!$G$1</c:f>
              <c:strCache>
                <c:ptCount val="1"/>
                <c:pt idx="0">
                  <c:v>Internet Search Engine</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txPr>
              <a:bodyPr/>
              <a:lstStyle/>
              <a:p>
                <a:pPr>
                  <a:defRPr>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Awareness</c:v>
                </c:pt>
                <c:pt idx="1">
                  <c:v>Interest</c:v>
                </c:pt>
                <c:pt idx="2">
                  <c:v>Get More Info</c:v>
                </c:pt>
                <c:pt idx="3">
                  <c:v>Consider Voting</c:v>
                </c:pt>
                <c:pt idx="4">
                  <c:v>Vote</c:v>
                </c:pt>
              </c:strCache>
            </c:strRef>
          </c:cat>
          <c:val>
            <c:numRef>
              <c:f>Sheet1!$G$2:$G$6</c:f>
            </c:numRef>
          </c:val>
          <c:smooth val="0"/>
          <c:extLst>
            <c:ext xmlns:c16="http://schemas.microsoft.com/office/drawing/2014/chart" uri="{C3380CC4-5D6E-409C-BE32-E72D297353CC}">
              <c16:uniqueId val="{00000005-0190-4EAD-8B08-32E0954C6A70}"/>
            </c:ext>
          </c:extLst>
        </c:ser>
        <c:ser>
          <c:idx val="6"/>
          <c:order val="6"/>
          <c:tx>
            <c:strRef>
              <c:f>Sheet1!$H$1</c:f>
              <c:strCache>
                <c:ptCount val="1"/>
                <c:pt idx="0">
                  <c:v>Internet Video Ad</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txPr>
              <a:bodyPr/>
              <a:lstStyle/>
              <a:p>
                <a:pPr algn="ctr">
                  <a:defRPr lang="en-US" sz="1200" b="0" i="0" u="none" strike="noStrike" kern="1200" baseline="0">
                    <a:solidFill>
                      <a:srgbClr val="FFFFFF"/>
                    </a:solidFill>
                    <a:effectLst>
                      <a:outerShdw blurRad="50800" dist="38100" dir="2700000" algn="tl" rotWithShape="0">
                        <a:prstClr val="black">
                          <a:alpha val="40000"/>
                        </a:prst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Awareness</c:v>
                </c:pt>
                <c:pt idx="1">
                  <c:v>Interest</c:v>
                </c:pt>
                <c:pt idx="2">
                  <c:v>Get More Info</c:v>
                </c:pt>
                <c:pt idx="3">
                  <c:v>Consider Voting</c:v>
                </c:pt>
                <c:pt idx="4">
                  <c:v>Vote</c:v>
                </c:pt>
              </c:strCache>
            </c:strRef>
          </c:cat>
          <c:val>
            <c:numRef>
              <c:f>Sheet1!$H$2:$H$6</c:f>
            </c:numRef>
          </c:val>
          <c:smooth val="0"/>
          <c:extLst>
            <c:ext xmlns:c16="http://schemas.microsoft.com/office/drawing/2014/chart" uri="{C3380CC4-5D6E-409C-BE32-E72D297353CC}">
              <c16:uniqueId val="{00000006-0190-4EAD-8B08-32E0954C6A70}"/>
            </c:ext>
          </c:extLst>
        </c:ser>
        <c:ser>
          <c:idx val="7"/>
          <c:order val="7"/>
          <c:tx>
            <c:strRef>
              <c:f>Sheet1!$I$1</c:f>
              <c:strCache>
                <c:ptCount val="1"/>
                <c:pt idx="0">
                  <c:v>Radio</c:v>
                </c:pt>
              </c:strCache>
            </c:strRef>
          </c:tx>
          <c:spPr>
            <a:ln>
              <a:solidFill>
                <a:schemeClr val="bg1"/>
              </a:solidFill>
            </a:ln>
            <a:effectLst>
              <a:outerShdw blurRad="50800" dist="38100" dir="2700000" algn="tl" rotWithShape="0">
                <a:prstClr val="black">
                  <a:alpha val="40000"/>
                </a:prstClr>
              </a:outerShdw>
            </a:effectLst>
          </c:spPr>
          <c:dLbls>
            <c:delete val="1"/>
          </c:dLbls>
          <c:cat>
            <c:strRef>
              <c:f>Sheet1!$A$2:$A$6</c:f>
              <c:strCache>
                <c:ptCount val="5"/>
                <c:pt idx="0">
                  <c:v>Awareness</c:v>
                </c:pt>
                <c:pt idx="1">
                  <c:v>Interest</c:v>
                </c:pt>
                <c:pt idx="2">
                  <c:v>Get More Info</c:v>
                </c:pt>
                <c:pt idx="3">
                  <c:v>Consider Voting</c:v>
                </c:pt>
                <c:pt idx="4">
                  <c:v>Vote</c:v>
                </c:pt>
              </c:strCache>
            </c:strRef>
          </c:cat>
          <c:val>
            <c:numRef>
              <c:f>Sheet1!$I$2:$I$6</c:f>
            </c:numRef>
          </c:val>
          <c:smooth val="0"/>
          <c:extLst>
            <c:ext xmlns:c16="http://schemas.microsoft.com/office/drawing/2014/chart" uri="{C3380CC4-5D6E-409C-BE32-E72D297353CC}">
              <c16:uniqueId val="{00000007-0190-4EAD-8B08-32E0954C6A70}"/>
            </c:ext>
          </c:extLst>
        </c:ser>
        <c:ser>
          <c:idx val="8"/>
          <c:order val="8"/>
          <c:tx>
            <c:strRef>
              <c:f>Sheet1!$J$1</c:f>
              <c:strCache>
                <c:ptCount val="1"/>
                <c:pt idx="0">
                  <c:v>Social Media</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Sheet1!$J$2:$J$6</c:f>
            </c:numRef>
          </c:val>
          <c:smooth val="0"/>
          <c:extLst>
            <c:ext xmlns:c16="http://schemas.microsoft.com/office/drawing/2014/chart" uri="{C3380CC4-5D6E-409C-BE32-E72D297353CC}">
              <c16:uniqueId val="{00000008-0190-4EAD-8B08-32E0954C6A70}"/>
            </c:ext>
          </c:extLst>
        </c:ser>
        <c:ser>
          <c:idx val="9"/>
          <c:order val="9"/>
          <c:tx>
            <c:strRef>
              <c:f>Sheet1!$K$1</c:f>
              <c:strCache>
                <c:ptCount val="1"/>
                <c:pt idx="0">
                  <c:v>Outdoor</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Sheet1!$K$2:$K$6</c:f>
            </c:numRef>
          </c:val>
          <c:smooth val="0"/>
          <c:extLst>
            <c:ext xmlns:c16="http://schemas.microsoft.com/office/drawing/2014/chart" uri="{C3380CC4-5D6E-409C-BE32-E72D297353CC}">
              <c16:uniqueId val="{00000009-0190-4EAD-8B08-32E0954C6A70}"/>
            </c:ext>
          </c:extLst>
        </c:ser>
        <c:ser>
          <c:idx val="10"/>
          <c:order val="10"/>
          <c:tx>
            <c:strRef>
              <c:f>Sheet1!$L$1</c:f>
              <c:strCache>
                <c:ptCount val="1"/>
                <c:pt idx="0">
                  <c:v>Internet Display Ad</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Sheet1!$L$2:$L$6</c:f>
            </c:numRef>
          </c:val>
          <c:smooth val="0"/>
          <c:extLst>
            <c:ext xmlns:c16="http://schemas.microsoft.com/office/drawing/2014/chart" uri="{C3380CC4-5D6E-409C-BE32-E72D297353CC}">
              <c16:uniqueId val="{0000000A-0190-4EAD-8B08-32E0954C6A70}"/>
            </c:ext>
          </c:extLst>
        </c:ser>
        <c:ser>
          <c:idx val="11"/>
          <c:order val="11"/>
          <c:tx>
            <c:strRef>
              <c:f>Sheet1!$M$1</c:f>
              <c:strCache>
                <c:ptCount val="1"/>
                <c:pt idx="0">
                  <c:v>Streaming TV or Movies online</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Sheet1!$M$2:$M$6</c:f>
            </c:numRef>
          </c:val>
          <c:smooth val="0"/>
          <c:extLst>
            <c:ext xmlns:c16="http://schemas.microsoft.com/office/drawing/2014/chart" uri="{C3380CC4-5D6E-409C-BE32-E72D297353CC}">
              <c16:uniqueId val="{0000000B-0190-4EAD-8B08-32E0954C6A70}"/>
            </c:ext>
          </c:extLst>
        </c:ser>
        <c:ser>
          <c:idx val="12"/>
          <c:order val="12"/>
          <c:tx>
            <c:strRef>
              <c:f>Sheet1!$N$1</c:f>
              <c:strCache>
                <c:ptCount val="1"/>
                <c:pt idx="0">
                  <c:v>Cell/Smart phone oother mobile device</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Sheet1!$N$2:$N$6</c:f>
            </c:numRef>
          </c:val>
          <c:smooth val="0"/>
          <c:extLst>
            <c:ext xmlns:c16="http://schemas.microsoft.com/office/drawing/2014/chart" uri="{C3380CC4-5D6E-409C-BE32-E72D297353CC}">
              <c16:uniqueId val="{0000000C-0190-4EAD-8B08-32E0954C6A70}"/>
            </c:ext>
          </c:extLst>
        </c:ser>
        <c:ser>
          <c:idx val="13"/>
          <c:order val="13"/>
          <c:tx>
            <c:strRef>
              <c:f>Sheet1!$O$1</c:f>
              <c:strCache>
                <c:ptCount val="1"/>
                <c:pt idx="0">
                  <c:v>Magazines</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Sheet1!$O$2:$O$6</c:f>
            </c:numRef>
          </c:val>
          <c:smooth val="0"/>
          <c:extLst>
            <c:ext xmlns:c16="http://schemas.microsoft.com/office/drawing/2014/chart" uri="{C3380CC4-5D6E-409C-BE32-E72D297353CC}">
              <c16:uniqueId val="{0000000D-0190-4EAD-8B08-32E0954C6A70}"/>
            </c:ext>
          </c:extLst>
        </c:ser>
        <c:ser>
          <c:idx val="14"/>
          <c:order val="14"/>
          <c:tx>
            <c:strRef>
              <c:f>Sheet1!$P$1</c:f>
              <c:strCache>
                <c:ptCount val="1"/>
                <c:pt idx="0">
                  <c:v>Online Deal or coupon site</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Sheet1!$P$2:$P$6</c:f>
            </c:numRef>
          </c:val>
          <c:smooth val="0"/>
          <c:extLst>
            <c:ext xmlns:c16="http://schemas.microsoft.com/office/drawing/2014/chart" uri="{C3380CC4-5D6E-409C-BE32-E72D297353CC}">
              <c16:uniqueId val="{0000000E-0190-4EAD-8B08-32E0954C6A70}"/>
            </c:ext>
          </c:extLst>
        </c:ser>
        <c:ser>
          <c:idx val="15"/>
          <c:order val="15"/>
          <c:tx>
            <c:strRef>
              <c:f>Sheet1!$Q$1</c:f>
              <c:strCache>
                <c:ptCount val="1"/>
                <c:pt idx="0">
                  <c:v>Tablet computer</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Sheet1!$Q$2:$Q$6</c:f>
            </c:numRef>
          </c:val>
          <c:smooth val="0"/>
          <c:extLst>
            <c:ext xmlns:c16="http://schemas.microsoft.com/office/drawing/2014/chart" uri="{C3380CC4-5D6E-409C-BE32-E72D297353CC}">
              <c16:uniqueId val="{0000000F-0190-4EAD-8B08-32E0954C6A70}"/>
            </c:ext>
          </c:extLst>
        </c:ser>
        <c:ser>
          <c:idx val="16"/>
          <c:order val="16"/>
          <c:tx>
            <c:strRef>
              <c:f>Sheet1!$R$1</c:f>
              <c:strCache>
                <c:ptCount val="1"/>
                <c:pt idx="0">
                  <c:v>Movie Theatre</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Sheet1!$R$2:$R$6</c:f>
            </c:numRef>
          </c:val>
          <c:smooth val="0"/>
          <c:extLst>
            <c:ext xmlns:c16="http://schemas.microsoft.com/office/drawing/2014/chart" uri="{C3380CC4-5D6E-409C-BE32-E72D297353CC}">
              <c16:uniqueId val="{00000010-0190-4EAD-8B08-32E0954C6A70}"/>
            </c:ext>
          </c:extLst>
        </c:ser>
        <c:ser>
          <c:idx val="17"/>
          <c:order val="17"/>
          <c:tx>
            <c:strRef>
              <c:f>Sheet1!$S$1</c:f>
              <c:strCache>
                <c:ptCount val="1"/>
                <c:pt idx="0">
                  <c:v>Newspaper online only</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Sheet1!$S$2:$S$6</c:f>
            </c:numRef>
          </c:val>
          <c:smooth val="0"/>
          <c:extLst>
            <c:ext xmlns:c16="http://schemas.microsoft.com/office/drawing/2014/chart" uri="{C3380CC4-5D6E-409C-BE32-E72D297353CC}">
              <c16:uniqueId val="{00000011-0190-4EAD-8B08-32E0954C6A70}"/>
            </c:ext>
          </c:extLst>
        </c:ser>
        <c:ser>
          <c:idx val="18"/>
          <c:order val="18"/>
          <c:tx>
            <c:strRef>
              <c:f>Sheet1!$T$1</c:f>
              <c:strCache>
                <c:ptCount val="1"/>
                <c:pt idx="0">
                  <c:v>Blog or consumer review website</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Sheet1!$T$2:$T$6</c:f>
            </c:numRef>
          </c:val>
          <c:smooth val="0"/>
          <c:extLst>
            <c:ext xmlns:c16="http://schemas.microsoft.com/office/drawing/2014/chart" uri="{C3380CC4-5D6E-409C-BE32-E72D297353CC}">
              <c16:uniqueId val="{00000012-0190-4EAD-8B08-32E0954C6A70}"/>
            </c:ext>
          </c:extLst>
        </c:ser>
        <c:ser>
          <c:idx val="19"/>
          <c:order val="19"/>
          <c:tx>
            <c:strRef>
              <c:f>Sheet1!$U$1</c:f>
              <c:strCache>
                <c:ptCount val="1"/>
                <c:pt idx="0">
                  <c:v>Magazine online only</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Sheet1!$U$2:$U$6</c:f>
            </c:numRef>
          </c:val>
          <c:smooth val="0"/>
          <c:extLst>
            <c:ext xmlns:c16="http://schemas.microsoft.com/office/drawing/2014/chart" uri="{C3380CC4-5D6E-409C-BE32-E72D297353CC}">
              <c16:uniqueId val="{00000013-0190-4EAD-8B08-32E0954C6A70}"/>
            </c:ext>
          </c:extLst>
        </c:ser>
        <c:ser>
          <c:idx val="20"/>
          <c:order val="20"/>
          <c:tx>
            <c:strRef>
              <c:f>Sheet1!$V$1</c:f>
              <c:strCache>
                <c:ptCount val="1"/>
                <c:pt idx="0">
                  <c:v>Other</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Sheet1!$V$2:$V$6</c:f>
            </c:numRef>
          </c:val>
          <c:smooth val="0"/>
          <c:extLst>
            <c:ext xmlns:c16="http://schemas.microsoft.com/office/drawing/2014/chart" uri="{C3380CC4-5D6E-409C-BE32-E72D297353CC}">
              <c16:uniqueId val="{00000014-0190-4EAD-8B08-32E0954C6A70}"/>
            </c:ext>
          </c:extLst>
        </c:ser>
        <c:ser>
          <c:idx val="21"/>
          <c:order val="21"/>
          <c:tx>
            <c:strRef>
              <c:f>Sheet1!$W$1</c:f>
              <c:strCache>
                <c:ptCount val="1"/>
                <c:pt idx="0">
                  <c:v>Any Media</c:v>
                </c:pt>
              </c:strCache>
            </c:strRef>
          </c:tx>
          <c:spPr>
            <a:ln w="50800">
              <a:solidFill>
                <a:sysClr val="windowText" lastClr="000000"/>
              </a:solidFill>
            </a:ln>
            <a:effectLst>
              <a:outerShdw blurRad="50800" dist="38100" dir="2700000" algn="tl" rotWithShape="0">
                <a:prstClr val="black">
                  <a:alpha val="40000"/>
                </a:prstClr>
              </a:outerShdw>
            </a:effectLst>
          </c:spPr>
          <c:marker>
            <c:symbol val="square"/>
            <c:size val="11"/>
            <c:spPr>
              <a:solidFill>
                <a:sysClr val="windowText" lastClr="000000"/>
              </a:solidFill>
              <a:ln>
                <a:solidFill>
                  <a:sysClr val="windowText" lastClr="000000"/>
                </a:solidFill>
              </a:ln>
              <a:effectLst>
                <a:outerShdw blurRad="50800" dist="38100" dir="2700000" algn="tl" rotWithShape="0">
                  <a:prstClr val="black">
                    <a:alpha val="40000"/>
                  </a:prstClr>
                </a:outerShdw>
              </a:effectLst>
            </c:spPr>
          </c:marker>
          <c:dLbls>
            <c:numFmt formatCode="0%" sourceLinked="0"/>
            <c:spPr>
              <a:noFill/>
              <a:ln>
                <a:noFill/>
              </a:ln>
              <a:effectLst/>
            </c:spPr>
            <c:txPr>
              <a:bodyPr wrap="square" lIns="38100" tIns="19050" rIns="38100" bIns="19050" anchor="ctr">
                <a:spAutoFit/>
              </a:bodyPr>
              <a:lstStyle/>
              <a:p>
                <a:pPr>
                  <a:defRPr sz="1600">
                    <a:solidFill>
                      <a:schemeClr val="tx1"/>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Awareness</c:v>
                </c:pt>
                <c:pt idx="1">
                  <c:v>Interest</c:v>
                </c:pt>
                <c:pt idx="2">
                  <c:v>Get More Info</c:v>
                </c:pt>
                <c:pt idx="3">
                  <c:v>Consider Voting</c:v>
                </c:pt>
                <c:pt idx="4">
                  <c:v>Vote</c:v>
                </c:pt>
              </c:strCache>
            </c:strRef>
          </c:cat>
          <c:val>
            <c:numRef>
              <c:f>Sheet1!$W$2:$W$6</c:f>
              <c:numCache>
                <c:formatCode>General</c:formatCode>
                <c:ptCount val="5"/>
                <c:pt idx="0">
                  <c:v>0.94</c:v>
                </c:pt>
                <c:pt idx="1">
                  <c:v>0.93</c:v>
                </c:pt>
                <c:pt idx="2">
                  <c:v>0.92</c:v>
                </c:pt>
                <c:pt idx="3">
                  <c:v>0.9</c:v>
                </c:pt>
                <c:pt idx="4">
                  <c:v>0.89</c:v>
                </c:pt>
              </c:numCache>
            </c:numRef>
          </c:val>
          <c:smooth val="0"/>
          <c:extLst>
            <c:ext xmlns:c16="http://schemas.microsoft.com/office/drawing/2014/chart" uri="{C3380CC4-5D6E-409C-BE32-E72D297353CC}">
              <c16:uniqueId val="{00000015-0190-4EAD-8B08-32E0954C6A70}"/>
            </c:ext>
          </c:extLst>
        </c:ser>
        <c:dLbls>
          <c:showLegendKey val="0"/>
          <c:showVal val="1"/>
          <c:showCatName val="0"/>
          <c:showSerName val="0"/>
          <c:showPercent val="0"/>
          <c:showBubbleSize val="0"/>
        </c:dLbls>
        <c:marker val="1"/>
        <c:smooth val="0"/>
        <c:axId val="669786424"/>
        <c:axId val="669786816"/>
      </c:lineChart>
      <c:catAx>
        <c:axId val="669786424"/>
        <c:scaling>
          <c:orientation val="minMax"/>
        </c:scaling>
        <c:delete val="1"/>
        <c:axPos val="b"/>
        <c:numFmt formatCode="General" sourceLinked="0"/>
        <c:majorTickMark val="out"/>
        <c:minorTickMark val="none"/>
        <c:tickLblPos val="nextTo"/>
        <c:crossAx val="669786816"/>
        <c:crosses val="autoZero"/>
        <c:auto val="1"/>
        <c:lblAlgn val="ctr"/>
        <c:lblOffset val="100"/>
        <c:noMultiLvlLbl val="0"/>
      </c:catAx>
      <c:valAx>
        <c:axId val="669786816"/>
        <c:scaling>
          <c:orientation val="minMax"/>
          <c:max val="1"/>
          <c:min val="0"/>
        </c:scaling>
        <c:delete val="1"/>
        <c:axPos val="l"/>
        <c:numFmt formatCode="0%" sourceLinked="0"/>
        <c:majorTickMark val="out"/>
        <c:minorTickMark val="none"/>
        <c:tickLblPos val="nextTo"/>
        <c:crossAx val="669786424"/>
        <c:crosses val="autoZero"/>
        <c:crossBetween val="between"/>
      </c:valAx>
      <c:spPr>
        <a:effectLst/>
        <a:scene3d>
          <a:camera prst="orthographicFront"/>
          <a:lightRig rig="threePt" dir="t"/>
        </a:scene3d>
        <a:sp3d>
          <a:bevelT/>
        </a:sp3d>
      </c:spPr>
    </c:plotArea>
    <c:plotVisOnly val="1"/>
    <c:dispBlanksAs val="gap"/>
    <c:showDLblsOverMax val="0"/>
  </c:chart>
  <c:spPr>
    <a:scene3d>
      <a:camera prst="orthographicFront"/>
      <a:lightRig rig="threePt" dir="t"/>
    </a:scene3d>
    <a:sp3d>
      <a:bevelT/>
    </a:sp3d>
  </c:spPr>
  <c:txPr>
    <a:bodyPr/>
    <a:lstStyle/>
    <a:p>
      <a:pPr>
        <a:defRPr sz="12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780870547519727E-2"/>
          <c:y val="8.8735203176171402E-3"/>
          <c:w val="0.97538805653030436"/>
          <c:h val="0.76472805144657552"/>
        </c:manualLayout>
      </c:layout>
      <c:barChart>
        <c:barDir val="col"/>
        <c:grouping val="stacked"/>
        <c:varyColors val="0"/>
        <c:ser>
          <c:idx val="0"/>
          <c:order val="0"/>
          <c:tx>
            <c:strRef>
              <c:f>Sheet1!$B$1</c:f>
              <c:strCache>
                <c:ptCount val="1"/>
                <c:pt idx="0">
                  <c:v>TV (Broadcast &amp; Cable)</c:v>
                </c:pt>
              </c:strCache>
            </c:strRef>
          </c:tx>
          <c:spPr>
            <a:solidFill>
              <a:srgbClr val="0505FF"/>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Awareness</c:v>
                </c:pt>
                <c:pt idx="1">
                  <c:v>Interest</c:v>
                </c:pt>
                <c:pt idx="2">
                  <c:v>Get More Info</c:v>
                </c:pt>
                <c:pt idx="3">
                  <c:v>Consider Voting</c:v>
                </c:pt>
                <c:pt idx="4">
                  <c:v>Vote</c:v>
                </c:pt>
              </c:strCache>
            </c:strRef>
          </c:cat>
          <c:val>
            <c:numRef>
              <c:f>Sheet1!$B$2:$B$6</c:f>
              <c:numCache>
                <c:formatCode>0%</c:formatCode>
                <c:ptCount val="5"/>
                <c:pt idx="0">
                  <c:v>0.56999999999999995</c:v>
                </c:pt>
                <c:pt idx="1">
                  <c:v>0.55000000000000004</c:v>
                </c:pt>
                <c:pt idx="2">
                  <c:v>0.52</c:v>
                </c:pt>
                <c:pt idx="3">
                  <c:v>0.52</c:v>
                </c:pt>
                <c:pt idx="4">
                  <c:v>0.51</c:v>
                </c:pt>
              </c:numCache>
            </c:numRef>
          </c:val>
          <c:extLst>
            <c:ext xmlns:c16="http://schemas.microsoft.com/office/drawing/2014/chart" uri="{C3380CC4-5D6E-409C-BE32-E72D297353CC}">
              <c16:uniqueId val="{00000000-E86F-4E65-B1A7-18AB5348FE7F}"/>
            </c:ext>
          </c:extLst>
        </c:ser>
        <c:ser>
          <c:idx val="1"/>
          <c:order val="1"/>
          <c:tx>
            <c:strRef>
              <c:f>Sheet1!$C$1</c:f>
              <c:strCache>
                <c:ptCount val="1"/>
                <c:pt idx="0">
                  <c:v>Social Media</c:v>
                </c:pt>
              </c:strCache>
            </c:strRef>
          </c:tx>
          <c:spPr>
            <a:solidFill>
              <a:srgbClr val="FF0505"/>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Awareness</c:v>
                </c:pt>
                <c:pt idx="1">
                  <c:v>Interest</c:v>
                </c:pt>
                <c:pt idx="2">
                  <c:v>Get More Info</c:v>
                </c:pt>
                <c:pt idx="3">
                  <c:v>Consider Voting</c:v>
                </c:pt>
                <c:pt idx="4">
                  <c:v>Vote</c:v>
                </c:pt>
              </c:strCache>
            </c:strRef>
          </c:cat>
          <c:val>
            <c:numRef>
              <c:f>Sheet1!$C$2:$C$6</c:f>
              <c:numCache>
                <c:formatCode>0%</c:formatCode>
                <c:ptCount val="5"/>
                <c:pt idx="0">
                  <c:v>7.0000000000000007E-2</c:v>
                </c:pt>
                <c:pt idx="1">
                  <c:v>7.0000000000000007E-2</c:v>
                </c:pt>
                <c:pt idx="2">
                  <c:v>0.08</c:v>
                </c:pt>
                <c:pt idx="3">
                  <c:v>7.0000000000000007E-2</c:v>
                </c:pt>
                <c:pt idx="4">
                  <c:v>7.0000000000000007E-2</c:v>
                </c:pt>
              </c:numCache>
            </c:numRef>
          </c:val>
          <c:extLst>
            <c:ext xmlns:c16="http://schemas.microsoft.com/office/drawing/2014/chart" uri="{C3380CC4-5D6E-409C-BE32-E72D297353CC}">
              <c16:uniqueId val="{00000001-E86F-4E65-B1A7-18AB5348FE7F}"/>
            </c:ext>
          </c:extLst>
        </c:ser>
        <c:ser>
          <c:idx val="2"/>
          <c:order val="2"/>
          <c:tx>
            <c:strRef>
              <c:f>Sheet1!$D$1</c:f>
              <c:strCache>
                <c:ptCount val="1"/>
                <c:pt idx="0">
                  <c:v>Radio</c:v>
                </c:pt>
              </c:strCache>
            </c:strRef>
          </c:tx>
          <c:spPr>
            <a:solidFill>
              <a:srgbClr val="FFA4FF"/>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Awareness</c:v>
                </c:pt>
                <c:pt idx="1">
                  <c:v>Interest</c:v>
                </c:pt>
                <c:pt idx="2">
                  <c:v>Get More Info</c:v>
                </c:pt>
                <c:pt idx="3">
                  <c:v>Consider Voting</c:v>
                </c:pt>
                <c:pt idx="4">
                  <c:v>Vote</c:v>
                </c:pt>
              </c:strCache>
            </c:strRef>
          </c:cat>
          <c:val>
            <c:numRef>
              <c:f>Sheet1!$D$2:$D$6</c:f>
              <c:numCache>
                <c:formatCode>0%</c:formatCode>
                <c:ptCount val="5"/>
                <c:pt idx="0">
                  <c:v>0.03</c:v>
                </c:pt>
                <c:pt idx="1">
                  <c:v>0.04</c:v>
                </c:pt>
                <c:pt idx="2">
                  <c:v>0.04</c:v>
                </c:pt>
                <c:pt idx="3">
                  <c:v>0.03</c:v>
                </c:pt>
                <c:pt idx="4">
                  <c:v>0.04</c:v>
                </c:pt>
              </c:numCache>
            </c:numRef>
          </c:val>
          <c:extLst>
            <c:ext xmlns:c16="http://schemas.microsoft.com/office/drawing/2014/chart" uri="{C3380CC4-5D6E-409C-BE32-E72D297353CC}">
              <c16:uniqueId val="{00000002-E86F-4E65-B1A7-18AB5348FE7F}"/>
            </c:ext>
          </c:extLst>
        </c:ser>
        <c:ser>
          <c:idx val="3"/>
          <c:order val="3"/>
          <c:tx>
            <c:strRef>
              <c:f>Sheet1!$E$1</c:f>
              <c:strCache>
                <c:ptCount val="1"/>
                <c:pt idx="0">
                  <c:v>Streaming TV</c:v>
                </c:pt>
              </c:strCache>
            </c:strRef>
          </c:tx>
          <c:spPr>
            <a:solidFill>
              <a:srgbClr val="C5E0B4"/>
            </a:solidFill>
            <a:ln>
              <a:solidFill>
                <a:schemeClr val="tx1"/>
              </a:solidFill>
            </a:ln>
            <a:effectLst>
              <a:outerShdw blurRad="50800" dist="38100" dir="2700000" algn="tl" rotWithShape="0">
                <a:prstClr val="black">
                  <a:alpha val="40000"/>
                </a:prstClr>
              </a:outerShdw>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2-B05D-4A7D-9E21-775BA6895D9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Awareness</c:v>
                </c:pt>
                <c:pt idx="1">
                  <c:v>Interest</c:v>
                </c:pt>
                <c:pt idx="2">
                  <c:v>Get More Info</c:v>
                </c:pt>
                <c:pt idx="3">
                  <c:v>Consider Voting</c:v>
                </c:pt>
                <c:pt idx="4">
                  <c:v>Vote</c:v>
                </c:pt>
              </c:strCache>
            </c:strRef>
          </c:cat>
          <c:val>
            <c:numRef>
              <c:f>Sheet1!$E$2:$E$6</c:f>
              <c:numCache>
                <c:formatCode>0%</c:formatCode>
                <c:ptCount val="5"/>
                <c:pt idx="0">
                  <c:v>0.03</c:v>
                </c:pt>
                <c:pt idx="1">
                  <c:v>0.03</c:v>
                </c:pt>
                <c:pt idx="2">
                  <c:v>0.03</c:v>
                </c:pt>
                <c:pt idx="3">
                  <c:v>2.5650949999999999E-2</c:v>
                </c:pt>
                <c:pt idx="4">
                  <c:v>0.03</c:v>
                </c:pt>
              </c:numCache>
            </c:numRef>
          </c:val>
          <c:extLst>
            <c:ext xmlns:c16="http://schemas.microsoft.com/office/drawing/2014/chart" uri="{C3380CC4-5D6E-409C-BE32-E72D297353CC}">
              <c16:uniqueId val="{00000003-E86F-4E65-B1A7-18AB5348FE7F}"/>
            </c:ext>
          </c:extLst>
        </c:ser>
        <c:ser>
          <c:idx val="4"/>
          <c:order val="4"/>
          <c:tx>
            <c:strRef>
              <c:f>Sheet1!$F$1</c:f>
              <c:strCache>
                <c:ptCount val="1"/>
                <c:pt idx="0">
                  <c:v>Local TV Web/App</c:v>
                </c:pt>
              </c:strCache>
            </c:strRef>
          </c:tx>
          <c:spPr>
            <a:solidFill>
              <a:srgbClr val="B2E5FC"/>
            </a:solidFill>
            <a:ln>
              <a:solidFill>
                <a:schemeClr val="tx1"/>
              </a:solidFill>
            </a:ln>
            <a:effectLst>
              <a:outerShdw blurRad="50800" dist="38100" dir="2700000" algn="tl" rotWithShape="0">
                <a:prstClr val="black">
                  <a:alpha val="40000"/>
                </a:prstClr>
              </a:outerShdw>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1-B18C-40A1-85B6-1355B2A3C43A}"/>
                </c:ext>
              </c:extLst>
            </c:dLbl>
            <c:dLbl>
              <c:idx val="3"/>
              <c:delete val="1"/>
              <c:extLst>
                <c:ext xmlns:c15="http://schemas.microsoft.com/office/drawing/2012/chart" uri="{CE6537A1-D6FC-4f65-9D91-7224C49458BB}"/>
                <c:ext xmlns:c16="http://schemas.microsoft.com/office/drawing/2014/chart" uri="{C3380CC4-5D6E-409C-BE32-E72D297353CC}">
                  <c16:uniqueId val="{00000001-B05D-4A7D-9E21-775BA6895D91}"/>
                </c:ext>
              </c:extLst>
            </c:dLbl>
            <c:dLbl>
              <c:idx val="4"/>
              <c:delete val="1"/>
              <c:extLst>
                <c:ext xmlns:c15="http://schemas.microsoft.com/office/drawing/2012/chart" uri="{CE6537A1-D6FC-4f65-9D91-7224C49458BB}"/>
                <c:ext xmlns:c16="http://schemas.microsoft.com/office/drawing/2014/chart" uri="{C3380CC4-5D6E-409C-BE32-E72D297353CC}">
                  <c16:uniqueId val="{00000003-B05D-4A7D-9E21-775BA6895D9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Awareness</c:v>
                </c:pt>
                <c:pt idx="1">
                  <c:v>Interest</c:v>
                </c:pt>
                <c:pt idx="2">
                  <c:v>Get More Info</c:v>
                </c:pt>
                <c:pt idx="3">
                  <c:v>Consider Voting</c:v>
                </c:pt>
                <c:pt idx="4">
                  <c:v>Vote</c:v>
                </c:pt>
              </c:strCache>
            </c:strRef>
          </c:cat>
          <c:val>
            <c:numRef>
              <c:f>Sheet1!$F$2:$F$6</c:f>
              <c:numCache>
                <c:formatCode>0%</c:formatCode>
                <c:ptCount val="5"/>
                <c:pt idx="0">
                  <c:v>0.03</c:v>
                </c:pt>
                <c:pt idx="1">
                  <c:v>0.03</c:v>
                </c:pt>
                <c:pt idx="2">
                  <c:v>0.02</c:v>
                </c:pt>
                <c:pt idx="3">
                  <c:v>0.02</c:v>
                </c:pt>
                <c:pt idx="4">
                  <c:v>0.02</c:v>
                </c:pt>
              </c:numCache>
            </c:numRef>
          </c:val>
          <c:extLst>
            <c:ext xmlns:c16="http://schemas.microsoft.com/office/drawing/2014/chart" uri="{C3380CC4-5D6E-409C-BE32-E72D297353CC}">
              <c16:uniqueId val="{00000004-E86F-4E65-B1A7-18AB5348FE7F}"/>
            </c:ext>
          </c:extLst>
        </c:ser>
        <c:ser>
          <c:idx val="5"/>
          <c:order val="5"/>
          <c:tx>
            <c:strRef>
              <c:f>Sheet1!$G$1</c:f>
              <c:strCache>
                <c:ptCount val="1"/>
                <c:pt idx="0">
                  <c:v>Mail</c:v>
                </c:pt>
              </c:strCache>
            </c:strRef>
          </c:tx>
          <c:spPr>
            <a:solidFill>
              <a:srgbClr val="A46F05"/>
            </a:solidFill>
            <a:ln>
              <a:solidFill>
                <a:schemeClr val="tx1"/>
              </a:solidFill>
            </a:ln>
            <a:effectLst>
              <a:outerShdw blurRad="50800" dist="38100" dir="2700000" algn="tl" rotWithShape="0">
                <a:prstClr val="black">
                  <a:alpha val="40000"/>
                </a:prst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05D-4A7D-9E21-775BA6895D91}"/>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1F-4380-B0E0-D7DD7FB62FEE}"/>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A1F-4380-B0E0-D7DD7FB62FEE}"/>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8C-40A1-85B6-1355B2A3C43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Awareness</c:v>
                </c:pt>
                <c:pt idx="1">
                  <c:v>Interest</c:v>
                </c:pt>
                <c:pt idx="2">
                  <c:v>Get More Info</c:v>
                </c:pt>
                <c:pt idx="3">
                  <c:v>Consider Voting</c:v>
                </c:pt>
                <c:pt idx="4">
                  <c:v>Vote</c:v>
                </c:pt>
              </c:strCache>
            </c:strRef>
          </c:cat>
          <c:val>
            <c:numRef>
              <c:f>Sheet1!$G$2:$G$6</c:f>
              <c:numCache>
                <c:formatCode>0%</c:formatCode>
                <c:ptCount val="5"/>
                <c:pt idx="0">
                  <c:v>0.03</c:v>
                </c:pt>
                <c:pt idx="1">
                  <c:v>0.03</c:v>
                </c:pt>
                <c:pt idx="2">
                  <c:v>0.03</c:v>
                </c:pt>
                <c:pt idx="3">
                  <c:v>0.03</c:v>
                </c:pt>
                <c:pt idx="4">
                  <c:v>2.8651969999999999E-2</c:v>
                </c:pt>
              </c:numCache>
            </c:numRef>
          </c:val>
          <c:extLst>
            <c:ext xmlns:c16="http://schemas.microsoft.com/office/drawing/2014/chart" uri="{C3380CC4-5D6E-409C-BE32-E72D297353CC}">
              <c16:uniqueId val="{00000005-E86F-4E65-B1A7-18AB5348FE7F}"/>
            </c:ext>
          </c:extLst>
        </c:ser>
        <c:ser>
          <c:idx val="6"/>
          <c:order val="6"/>
          <c:tx>
            <c:strRef>
              <c:f>Sheet1!$H$1</c:f>
              <c:strCache>
                <c:ptCount val="1"/>
                <c:pt idx="0">
                  <c:v>Internet video ad</c:v>
                </c:pt>
              </c:strCache>
            </c:strRef>
          </c:tx>
          <c:spPr>
            <a:solidFill>
              <a:srgbClr val="6E6EA2"/>
            </a:solidFill>
            <a:ln>
              <a:solidFill>
                <a:schemeClr val="tx1"/>
              </a:solidFill>
            </a:ln>
            <a:effectLst>
              <a:outerShdw blurRad="50800" dist="38100" dir="2700000" algn="tl" rotWithShape="0">
                <a:prstClr val="black">
                  <a:alpha val="40000"/>
                </a:prstClr>
              </a:outerShdw>
            </a:effectLst>
          </c:spPr>
          <c:invertIfNegative val="0"/>
          <c:cat>
            <c:strRef>
              <c:f>Sheet1!$A$2:$A$6</c:f>
              <c:strCache>
                <c:ptCount val="5"/>
                <c:pt idx="0">
                  <c:v>Awareness</c:v>
                </c:pt>
                <c:pt idx="1">
                  <c:v>Interest</c:v>
                </c:pt>
                <c:pt idx="2">
                  <c:v>Get More Info</c:v>
                </c:pt>
                <c:pt idx="3">
                  <c:v>Consider Voting</c:v>
                </c:pt>
                <c:pt idx="4">
                  <c:v>Vote</c:v>
                </c:pt>
              </c:strCache>
            </c:strRef>
          </c:cat>
          <c:val>
            <c:numRef>
              <c:f>Sheet1!$H$2:$H$6</c:f>
              <c:numCache>
                <c:formatCode>0%</c:formatCode>
                <c:ptCount val="5"/>
                <c:pt idx="0">
                  <c:v>0.02</c:v>
                </c:pt>
                <c:pt idx="1">
                  <c:v>0.02</c:v>
                </c:pt>
                <c:pt idx="2">
                  <c:v>0.02</c:v>
                </c:pt>
                <c:pt idx="3">
                  <c:v>0.02</c:v>
                </c:pt>
                <c:pt idx="4">
                  <c:v>0.02</c:v>
                </c:pt>
              </c:numCache>
            </c:numRef>
          </c:val>
          <c:extLst>
            <c:ext xmlns:c16="http://schemas.microsoft.com/office/drawing/2014/chart" uri="{C3380CC4-5D6E-409C-BE32-E72D297353CC}">
              <c16:uniqueId val="{00000009-E86F-4E65-B1A7-18AB5348FE7F}"/>
            </c:ext>
          </c:extLst>
        </c:ser>
        <c:ser>
          <c:idx val="7"/>
          <c:order val="7"/>
          <c:tx>
            <c:strRef>
              <c:f>Sheet1!$I$1</c:f>
              <c:strCache>
                <c:ptCount val="1"/>
                <c:pt idx="0">
                  <c:v>Text message</c:v>
                </c:pt>
              </c:strCache>
            </c:strRef>
          </c:tx>
          <c:spPr>
            <a:solidFill>
              <a:srgbClr val="FFE699"/>
            </a:solidFill>
            <a:ln>
              <a:solidFill>
                <a:schemeClr val="tx1"/>
              </a:solidFill>
            </a:ln>
            <a:effectLst>
              <a:outerShdw blurRad="50800" dist="38100" dir="2700000" algn="tl" rotWithShape="0">
                <a:prstClr val="black">
                  <a:alpha val="40000"/>
                </a:prstClr>
              </a:outerShdw>
            </a:effectLst>
          </c:spPr>
          <c:invertIfNegative val="0"/>
          <c:cat>
            <c:strRef>
              <c:f>Sheet1!$A$2:$A$6</c:f>
              <c:strCache>
                <c:ptCount val="5"/>
                <c:pt idx="0">
                  <c:v>Awareness</c:v>
                </c:pt>
                <c:pt idx="1">
                  <c:v>Interest</c:v>
                </c:pt>
                <c:pt idx="2">
                  <c:v>Get More Info</c:v>
                </c:pt>
                <c:pt idx="3">
                  <c:v>Consider Voting</c:v>
                </c:pt>
                <c:pt idx="4">
                  <c:v>Vote</c:v>
                </c:pt>
              </c:strCache>
            </c:strRef>
          </c:cat>
          <c:val>
            <c:numRef>
              <c:f>Sheet1!$I$2:$I$6</c:f>
              <c:numCache>
                <c:formatCode>0%</c:formatCode>
                <c:ptCount val="5"/>
                <c:pt idx="0">
                  <c:v>0.02</c:v>
                </c:pt>
                <c:pt idx="1">
                  <c:v>0.02</c:v>
                </c:pt>
                <c:pt idx="2">
                  <c:v>0.01</c:v>
                </c:pt>
                <c:pt idx="3">
                  <c:v>0.02</c:v>
                </c:pt>
                <c:pt idx="4">
                  <c:v>0.02</c:v>
                </c:pt>
              </c:numCache>
            </c:numRef>
          </c:val>
          <c:extLst>
            <c:ext xmlns:c16="http://schemas.microsoft.com/office/drawing/2014/chart" uri="{C3380CC4-5D6E-409C-BE32-E72D297353CC}">
              <c16:uniqueId val="{0000000B-E86F-4E65-B1A7-18AB5348FE7F}"/>
            </c:ext>
          </c:extLst>
        </c:ser>
        <c:ser>
          <c:idx val="8"/>
          <c:order val="8"/>
          <c:tx>
            <c:strRef>
              <c:f>Sheet1!$J$1</c:f>
              <c:strCache>
                <c:ptCount val="1"/>
                <c:pt idx="0">
                  <c:v>Cable TV web/app</c:v>
                </c:pt>
              </c:strCache>
            </c:strRef>
          </c:tx>
          <c:spPr>
            <a:solidFill>
              <a:srgbClr val="D3D3D3"/>
            </a:solidFill>
            <a:ln>
              <a:solidFill>
                <a:schemeClr val="tx1"/>
              </a:solidFill>
            </a:ln>
            <a:effectLst>
              <a:outerShdw blurRad="50800" dist="38100" dir="2700000" algn="tl" rotWithShape="0">
                <a:prstClr val="black">
                  <a:alpha val="40000"/>
                </a:prstClr>
              </a:outerShdw>
            </a:effectLst>
          </c:spPr>
          <c:invertIfNegative val="0"/>
          <c:cat>
            <c:strRef>
              <c:f>Sheet1!$A$2:$A$6</c:f>
              <c:strCache>
                <c:ptCount val="5"/>
                <c:pt idx="0">
                  <c:v>Awareness</c:v>
                </c:pt>
                <c:pt idx="1">
                  <c:v>Interest</c:v>
                </c:pt>
                <c:pt idx="2">
                  <c:v>Get More Info</c:v>
                </c:pt>
                <c:pt idx="3">
                  <c:v>Consider Voting</c:v>
                </c:pt>
                <c:pt idx="4">
                  <c:v>Vote</c:v>
                </c:pt>
              </c:strCache>
            </c:strRef>
          </c:cat>
          <c:val>
            <c:numRef>
              <c:f>Sheet1!$J$2:$J$6</c:f>
              <c:numCache>
                <c:formatCode>0%</c:formatCode>
                <c:ptCount val="5"/>
                <c:pt idx="0">
                  <c:v>0.02</c:v>
                </c:pt>
                <c:pt idx="1">
                  <c:v>0.01</c:v>
                </c:pt>
                <c:pt idx="2">
                  <c:v>0.02</c:v>
                </c:pt>
                <c:pt idx="3">
                  <c:v>0.02</c:v>
                </c:pt>
                <c:pt idx="4">
                  <c:v>0.02</c:v>
                </c:pt>
              </c:numCache>
            </c:numRef>
          </c:val>
          <c:extLst>
            <c:ext xmlns:c16="http://schemas.microsoft.com/office/drawing/2014/chart" uri="{C3380CC4-5D6E-409C-BE32-E72D297353CC}">
              <c16:uniqueId val="{0000000C-E86F-4E65-B1A7-18AB5348FE7F}"/>
            </c:ext>
          </c:extLst>
        </c:ser>
        <c:ser>
          <c:idx val="9"/>
          <c:order val="9"/>
          <c:tx>
            <c:strRef>
              <c:f>Sheet1!$K$1</c:f>
              <c:strCache>
                <c:ptCount val="1"/>
                <c:pt idx="0">
                  <c:v>Newspaper (Print Only)</c:v>
                </c:pt>
              </c:strCache>
            </c:strRef>
          </c:tx>
          <c:spPr>
            <a:solidFill>
              <a:srgbClr val="FF6600"/>
            </a:solidFill>
            <a:ln>
              <a:solidFill>
                <a:schemeClr val="tx1"/>
              </a:solidFill>
            </a:ln>
            <a:effectLst>
              <a:outerShdw blurRad="50800" dist="38100" dir="2700000" algn="tl" rotWithShape="0">
                <a:prstClr val="black">
                  <a:alpha val="40000"/>
                </a:prstClr>
              </a:outerShdw>
            </a:effectLst>
          </c:spPr>
          <c:invertIfNegative val="0"/>
          <c:cat>
            <c:strRef>
              <c:f>Sheet1!$A$2:$A$6</c:f>
              <c:strCache>
                <c:ptCount val="5"/>
                <c:pt idx="0">
                  <c:v>Awareness</c:v>
                </c:pt>
                <c:pt idx="1">
                  <c:v>Interest</c:v>
                </c:pt>
                <c:pt idx="2">
                  <c:v>Get More Info</c:v>
                </c:pt>
                <c:pt idx="3">
                  <c:v>Consider Voting</c:v>
                </c:pt>
                <c:pt idx="4">
                  <c:v>Vote</c:v>
                </c:pt>
              </c:strCache>
            </c:strRef>
          </c:cat>
          <c:val>
            <c:numRef>
              <c:f>Sheet1!$K$2:$K$6</c:f>
              <c:numCache>
                <c:formatCode>0%</c:formatCode>
                <c:ptCount val="5"/>
                <c:pt idx="0">
                  <c:v>0.02</c:v>
                </c:pt>
                <c:pt idx="1">
                  <c:v>0.02</c:v>
                </c:pt>
                <c:pt idx="2">
                  <c:v>0.02</c:v>
                </c:pt>
                <c:pt idx="3">
                  <c:v>0.02</c:v>
                </c:pt>
                <c:pt idx="4">
                  <c:v>0.02</c:v>
                </c:pt>
              </c:numCache>
            </c:numRef>
          </c:val>
          <c:extLst>
            <c:ext xmlns:c16="http://schemas.microsoft.com/office/drawing/2014/chart" uri="{C3380CC4-5D6E-409C-BE32-E72D297353CC}">
              <c16:uniqueId val="{0000000D-E86F-4E65-B1A7-18AB5348FE7F}"/>
            </c:ext>
          </c:extLst>
        </c:ser>
        <c:ser>
          <c:idx val="10"/>
          <c:order val="10"/>
          <c:tx>
            <c:strRef>
              <c:f>Sheet1!$L$1</c:f>
              <c:strCache>
                <c:ptCount val="1"/>
                <c:pt idx="0">
                  <c:v>Phone call</c:v>
                </c:pt>
              </c:strCache>
            </c:strRef>
          </c:tx>
          <c:spPr>
            <a:solidFill>
              <a:srgbClr val="007A54"/>
            </a:solidFill>
            <a:ln>
              <a:solidFill>
                <a:schemeClr val="tx1"/>
              </a:solidFill>
            </a:ln>
            <a:effectLst>
              <a:outerShdw blurRad="50800" dist="38100" dir="2700000" algn="tl" rotWithShape="0">
                <a:prstClr val="black">
                  <a:alpha val="40000"/>
                </a:prstClr>
              </a:outerShdw>
            </a:effectLst>
          </c:spPr>
          <c:invertIfNegative val="0"/>
          <c:cat>
            <c:strRef>
              <c:f>Sheet1!$A$2:$A$6</c:f>
              <c:strCache>
                <c:ptCount val="5"/>
                <c:pt idx="0">
                  <c:v>Awareness</c:v>
                </c:pt>
                <c:pt idx="1">
                  <c:v>Interest</c:v>
                </c:pt>
                <c:pt idx="2">
                  <c:v>Get More Info</c:v>
                </c:pt>
                <c:pt idx="3">
                  <c:v>Consider Voting</c:v>
                </c:pt>
                <c:pt idx="4">
                  <c:v>Vote</c:v>
                </c:pt>
              </c:strCache>
            </c:strRef>
          </c:cat>
          <c:val>
            <c:numRef>
              <c:f>Sheet1!$L$2:$L$6</c:f>
              <c:numCache>
                <c:formatCode>0%</c:formatCode>
                <c:ptCount val="5"/>
                <c:pt idx="0">
                  <c:v>0.01</c:v>
                </c:pt>
                <c:pt idx="1">
                  <c:v>0.02</c:v>
                </c:pt>
                <c:pt idx="2">
                  <c:v>0.02</c:v>
                </c:pt>
                <c:pt idx="3">
                  <c:v>0.02</c:v>
                </c:pt>
                <c:pt idx="4">
                  <c:v>0.02</c:v>
                </c:pt>
              </c:numCache>
            </c:numRef>
          </c:val>
          <c:extLst>
            <c:ext xmlns:c16="http://schemas.microsoft.com/office/drawing/2014/chart" uri="{C3380CC4-5D6E-409C-BE32-E72D297353CC}">
              <c16:uniqueId val="{0000000E-E86F-4E65-B1A7-18AB5348FE7F}"/>
            </c:ext>
          </c:extLst>
        </c:ser>
        <c:ser>
          <c:idx val="11"/>
          <c:order val="11"/>
          <c:tx>
            <c:strRef>
              <c:f>Sheet1!$M$1</c:f>
              <c:strCache>
                <c:ptCount val="1"/>
                <c:pt idx="0">
                  <c:v>Out of home</c:v>
                </c:pt>
              </c:strCache>
            </c:strRef>
          </c:tx>
          <c:spPr>
            <a:solidFill>
              <a:srgbClr val="E3B905"/>
            </a:solidFill>
            <a:ln>
              <a:solidFill>
                <a:schemeClr val="tx1"/>
              </a:solidFill>
            </a:ln>
            <a:effectLst>
              <a:outerShdw blurRad="50800" dist="38100" dir="2700000" algn="tl" rotWithShape="0">
                <a:prstClr val="black">
                  <a:alpha val="40000"/>
                </a:prstClr>
              </a:outerShdw>
            </a:effectLst>
          </c:spPr>
          <c:invertIfNegative val="0"/>
          <c:cat>
            <c:strRef>
              <c:f>Sheet1!$A$2:$A$6</c:f>
              <c:strCache>
                <c:ptCount val="5"/>
                <c:pt idx="0">
                  <c:v>Awareness</c:v>
                </c:pt>
                <c:pt idx="1">
                  <c:v>Interest</c:v>
                </c:pt>
                <c:pt idx="2">
                  <c:v>Get More Info</c:v>
                </c:pt>
                <c:pt idx="3">
                  <c:v>Consider Voting</c:v>
                </c:pt>
                <c:pt idx="4">
                  <c:v>Vote</c:v>
                </c:pt>
              </c:strCache>
            </c:strRef>
          </c:cat>
          <c:val>
            <c:numRef>
              <c:f>Sheet1!$M$2:$M$6</c:f>
              <c:numCache>
                <c:formatCode>0%</c:formatCode>
                <c:ptCount val="5"/>
                <c:pt idx="0">
                  <c:v>0.01</c:v>
                </c:pt>
                <c:pt idx="1">
                  <c:v>0.01</c:v>
                </c:pt>
                <c:pt idx="2">
                  <c:v>0.02</c:v>
                </c:pt>
                <c:pt idx="3">
                  <c:v>0.01</c:v>
                </c:pt>
                <c:pt idx="4">
                  <c:v>0.01</c:v>
                </c:pt>
              </c:numCache>
            </c:numRef>
          </c:val>
          <c:extLst>
            <c:ext xmlns:c16="http://schemas.microsoft.com/office/drawing/2014/chart" uri="{C3380CC4-5D6E-409C-BE32-E72D297353CC}">
              <c16:uniqueId val="{0000000F-E86F-4E65-B1A7-18AB5348FE7F}"/>
            </c:ext>
          </c:extLst>
        </c:ser>
        <c:ser>
          <c:idx val="12"/>
          <c:order val="12"/>
          <c:tx>
            <c:strRef>
              <c:f>Sheet1!$N$1</c:f>
              <c:strCache>
                <c:ptCount val="1"/>
                <c:pt idx="0">
                  <c:v>Net TV web/app</c:v>
                </c:pt>
              </c:strCache>
            </c:strRef>
          </c:tx>
          <c:spPr>
            <a:solidFill>
              <a:schemeClr val="accent1">
                <a:lumMod val="80000"/>
                <a:lumOff val="2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Sheet1!$N$2:$N$6</c:f>
            </c:numRef>
          </c:val>
          <c:extLst>
            <c:ext xmlns:c16="http://schemas.microsoft.com/office/drawing/2014/chart" uri="{C3380CC4-5D6E-409C-BE32-E72D297353CC}">
              <c16:uniqueId val="{00000010-E86F-4E65-B1A7-18AB5348FE7F}"/>
            </c:ext>
          </c:extLst>
        </c:ser>
        <c:ser>
          <c:idx val="13"/>
          <c:order val="13"/>
          <c:tx>
            <c:strRef>
              <c:f>Sheet1!$O$1</c:f>
              <c:strCache>
                <c:ptCount val="1"/>
                <c:pt idx="0">
                  <c:v>Email</c:v>
                </c:pt>
              </c:strCache>
            </c:strRef>
          </c:tx>
          <c:spPr>
            <a:solidFill>
              <a:schemeClr val="accent2">
                <a:lumMod val="80000"/>
                <a:lumOff val="2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Sheet1!$O$2:$O$6</c:f>
            </c:numRef>
          </c:val>
          <c:extLst>
            <c:ext xmlns:c16="http://schemas.microsoft.com/office/drawing/2014/chart" uri="{C3380CC4-5D6E-409C-BE32-E72D297353CC}">
              <c16:uniqueId val="{00000011-E86F-4E65-B1A7-18AB5348FE7F}"/>
            </c:ext>
          </c:extLst>
        </c:ser>
        <c:ser>
          <c:idx val="14"/>
          <c:order val="14"/>
          <c:tx>
            <c:strRef>
              <c:f>Sheet1!$P$1</c:f>
              <c:strCache>
                <c:ptCount val="1"/>
                <c:pt idx="0">
                  <c:v>Online newspaper</c:v>
                </c:pt>
              </c:strCache>
            </c:strRef>
          </c:tx>
          <c:spPr>
            <a:solidFill>
              <a:schemeClr val="accent3">
                <a:lumMod val="80000"/>
                <a:lumOff val="2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Sheet1!$P$2:$P$6</c:f>
            </c:numRef>
          </c:val>
          <c:extLst>
            <c:ext xmlns:c16="http://schemas.microsoft.com/office/drawing/2014/chart" uri="{C3380CC4-5D6E-409C-BE32-E72D297353CC}">
              <c16:uniqueId val="{00000012-E86F-4E65-B1A7-18AB5348FE7F}"/>
            </c:ext>
          </c:extLst>
        </c:ser>
        <c:ser>
          <c:idx val="15"/>
          <c:order val="15"/>
          <c:tx>
            <c:strRef>
              <c:f>Sheet1!$Q$1</c:f>
              <c:strCache>
                <c:ptCount val="1"/>
                <c:pt idx="0">
                  <c:v>Ad on a website</c:v>
                </c:pt>
              </c:strCache>
            </c:strRef>
          </c:tx>
          <c:spPr>
            <a:solidFill>
              <a:schemeClr val="accent4">
                <a:lumMod val="80000"/>
                <a:lumOff val="2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Sheet1!$Q$2:$Q$6</c:f>
            </c:numRef>
          </c:val>
          <c:extLst>
            <c:ext xmlns:c16="http://schemas.microsoft.com/office/drawing/2014/chart" uri="{C3380CC4-5D6E-409C-BE32-E72D297353CC}">
              <c16:uniqueId val="{00000013-E86F-4E65-B1A7-18AB5348FE7F}"/>
            </c:ext>
          </c:extLst>
        </c:ser>
        <c:ser>
          <c:idx val="16"/>
          <c:order val="16"/>
          <c:tx>
            <c:strRef>
              <c:f>Sheet1!$R$1</c:f>
              <c:strCache>
                <c:ptCount val="1"/>
                <c:pt idx="0">
                  <c:v>Other internet</c:v>
                </c:pt>
              </c:strCache>
            </c:strRef>
          </c:tx>
          <c:spPr>
            <a:solidFill>
              <a:schemeClr val="accent5">
                <a:lumMod val="80000"/>
                <a:lumOff val="2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Sheet1!$R$2:$R$6</c:f>
            </c:numRef>
          </c:val>
          <c:extLst>
            <c:ext xmlns:c16="http://schemas.microsoft.com/office/drawing/2014/chart" uri="{C3380CC4-5D6E-409C-BE32-E72D297353CC}">
              <c16:uniqueId val="{00000014-E86F-4E65-B1A7-18AB5348FE7F}"/>
            </c:ext>
          </c:extLst>
        </c:ser>
        <c:ser>
          <c:idx val="17"/>
          <c:order val="17"/>
          <c:tx>
            <c:strRef>
              <c:f>Sheet1!$S$1</c:f>
              <c:strCache>
                <c:ptCount val="1"/>
                <c:pt idx="0">
                  <c:v>Search engine</c:v>
                </c:pt>
              </c:strCache>
            </c:strRef>
          </c:tx>
          <c:spPr>
            <a:solidFill>
              <a:schemeClr val="accent6">
                <a:lumMod val="80000"/>
                <a:lumOff val="2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Sheet1!$S$2:$S$6</c:f>
            </c:numRef>
          </c:val>
          <c:extLst>
            <c:ext xmlns:c16="http://schemas.microsoft.com/office/drawing/2014/chart" uri="{C3380CC4-5D6E-409C-BE32-E72D297353CC}">
              <c16:uniqueId val="{00000015-E86F-4E65-B1A7-18AB5348FE7F}"/>
            </c:ext>
          </c:extLst>
        </c:ser>
        <c:ser>
          <c:idx val="18"/>
          <c:order val="18"/>
          <c:tx>
            <c:strRef>
              <c:f>Sheet1!$T$1</c:f>
              <c:strCache>
                <c:ptCount val="1"/>
                <c:pt idx="0">
                  <c:v>Internet display/banner</c:v>
                </c:pt>
              </c:strCache>
            </c:strRef>
          </c:tx>
          <c:spPr>
            <a:solidFill>
              <a:schemeClr val="accent1">
                <a:lumMod val="8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Sheet1!$T$2:$T$6</c:f>
            </c:numRef>
          </c:val>
          <c:extLst>
            <c:ext xmlns:c16="http://schemas.microsoft.com/office/drawing/2014/chart" uri="{C3380CC4-5D6E-409C-BE32-E72D297353CC}">
              <c16:uniqueId val="{00000016-E86F-4E65-B1A7-18AB5348FE7F}"/>
            </c:ext>
          </c:extLst>
        </c:ser>
        <c:ser>
          <c:idx val="19"/>
          <c:order val="19"/>
          <c:tx>
            <c:strRef>
              <c:f>Sheet1!$U$1</c:f>
              <c:strCache>
                <c:ptCount val="1"/>
                <c:pt idx="0">
                  <c:v>Radio web/app</c:v>
                </c:pt>
              </c:strCache>
            </c:strRef>
          </c:tx>
          <c:spPr>
            <a:solidFill>
              <a:schemeClr val="accent2">
                <a:lumMod val="8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Sheet1!$U$2:$U$6</c:f>
            </c:numRef>
          </c:val>
          <c:extLst>
            <c:ext xmlns:c16="http://schemas.microsoft.com/office/drawing/2014/chart" uri="{C3380CC4-5D6E-409C-BE32-E72D297353CC}">
              <c16:uniqueId val="{00000017-E86F-4E65-B1A7-18AB5348FE7F}"/>
            </c:ext>
          </c:extLst>
        </c:ser>
        <c:ser>
          <c:idx val="20"/>
          <c:order val="20"/>
          <c:tx>
            <c:strRef>
              <c:f>Sheet1!$V$1</c:f>
              <c:strCache>
                <c:ptCount val="1"/>
                <c:pt idx="0">
                  <c:v>Movie theater</c:v>
                </c:pt>
              </c:strCache>
            </c:strRef>
          </c:tx>
          <c:spPr>
            <a:solidFill>
              <a:schemeClr val="accent3">
                <a:lumMod val="8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Sheet1!$V$2:$V$6</c:f>
            </c:numRef>
          </c:val>
          <c:extLst>
            <c:ext xmlns:c16="http://schemas.microsoft.com/office/drawing/2014/chart" uri="{C3380CC4-5D6E-409C-BE32-E72D297353CC}">
              <c16:uniqueId val="{00000018-E86F-4E65-B1A7-18AB5348FE7F}"/>
            </c:ext>
          </c:extLst>
        </c:ser>
        <c:ser>
          <c:idx val="21"/>
          <c:order val="21"/>
          <c:tx>
            <c:strRef>
              <c:f>Sheet1!$W$1</c:f>
              <c:strCache>
                <c:ptCount val="1"/>
                <c:pt idx="0">
                  <c:v>Magazine (Print Only)</c:v>
                </c:pt>
              </c:strCache>
            </c:strRef>
          </c:tx>
          <c:spPr>
            <a:solidFill>
              <a:schemeClr val="accent4">
                <a:lumMod val="8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Sheet1!$W$2:$W$6</c:f>
            </c:numRef>
          </c:val>
          <c:extLst>
            <c:ext xmlns:c16="http://schemas.microsoft.com/office/drawing/2014/chart" uri="{C3380CC4-5D6E-409C-BE32-E72D297353CC}">
              <c16:uniqueId val="{00000001-0A1F-4380-B0E0-D7DD7FB62FEE}"/>
            </c:ext>
          </c:extLst>
        </c:ser>
        <c:ser>
          <c:idx val="22"/>
          <c:order val="22"/>
          <c:tx>
            <c:strRef>
              <c:f>Sheet1!$X$1</c:f>
              <c:strCache>
                <c:ptCount val="1"/>
                <c:pt idx="0">
                  <c:v>Internet radio</c:v>
                </c:pt>
              </c:strCache>
            </c:strRef>
          </c:tx>
          <c:spPr>
            <a:solidFill>
              <a:schemeClr val="accent5">
                <a:lumMod val="8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Sheet1!$X$2:$X$6</c:f>
            </c:numRef>
          </c:val>
          <c:extLst>
            <c:ext xmlns:c16="http://schemas.microsoft.com/office/drawing/2014/chart" uri="{C3380CC4-5D6E-409C-BE32-E72D297353CC}">
              <c16:uniqueId val="{00000002-0A1F-4380-B0E0-D7DD7FB62FEE}"/>
            </c:ext>
          </c:extLst>
        </c:ser>
        <c:ser>
          <c:idx val="23"/>
          <c:order val="23"/>
          <c:tx>
            <c:strRef>
              <c:f>Sheet1!$Y$1</c:f>
              <c:strCache>
                <c:ptCount val="1"/>
                <c:pt idx="0">
                  <c:v>Online magazine</c:v>
                </c:pt>
              </c:strCache>
            </c:strRef>
          </c:tx>
          <c:spPr>
            <a:solidFill>
              <a:schemeClr val="accent6">
                <a:lumMod val="80000"/>
              </a:schemeClr>
            </a:solidFill>
            <a:ln>
              <a:noFill/>
            </a:ln>
            <a:effectLst/>
          </c:spPr>
          <c:invertIfNegative val="0"/>
          <c:cat>
            <c:strRef>
              <c:f>Sheet1!$A$2:$A$6</c:f>
              <c:strCache>
                <c:ptCount val="5"/>
                <c:pt idx="0">
                  <c:v>Awareness</c:v>
                </c:pt>
                <c:pt idx="1">
                  <c:v>Interest</c:v>
                </c:pt>
                <c:pt idx="2">
                  <c:v>Get More Info</c:v>
                </c:pt>
                <c:pt idx="3">
                  <c:v>Consider Voting</c:v>
                </c:pt>
                <c:pt idx="4">
                  <c:v>Vote</c:v>
                </c:pt>
              </c:strCache>
            </c:strRef>
          </c:cat>
          <c:val>
            <c:numRef>
              <c:f>Sheet1!$Y$2:$Y$6</c:f>
            </c:numRef>
          </c:val>
          <c:extLst>
            <c:ext xmlns:c16="http://schemas.microsoft.com/office/drawing/2014/chart" uri="{C3380CC4-5D6E-409C-BE32-E72D297353CC}">
              <c16:uniqueId val="{00000003-0A1F-4380-B0E0-D7DD7FB62FEE}"/>
            </c:ext>
          </c:extLst>
        </c:ser>
        <c:dLbls>
          <c:showLegendKey val="0"/>
          <c:showVal val="0"/>
          <c:showCatName val="0"/>
          <c:showSerName val="0"/>
          <c:showPercent val="0"/>
          <c:showBubbleSize val="0"/>
        </c:dLbls>
        <c:gapWidth val="41"/>
        <c:overlap val="100"/>
        <c:axId val="669785248"/>
        <c:axId val="669787600"/>
      </c:barChart>
      <c:catAx>
        <c:axId val="66978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69787600"/>
        <c:crosses val="autoZero"/>
        <c:auto val="1"/>
        <c:lblAlgn val="ctr"/>
        <c:lblOffset val="0"/>
        <c:noMultiLvlLbl val="0"/>
      </c:catAx>
      <c:valAx>
        <c:axId val="669787600"/>
        <c:scaling>
          <c:orientation val="minMax"/>
        </c:scaling>
        <c:delete val="1"/>
        <c:axPos val="l"/>
        <c:numFmt formatCode="0%" sourceLinked="1"/>
        <c:majorTickMark val="none"/>
        <c:minorTickMark val="none"/>
        <c:tickLblPos val="nextTo"/>
        <c:crossAx val="669785248"/>
        <c:crosses val="autoZero"/>
        <c:crossBetween val="between"/>
      </c:valAx>
      <c:spPr>
        <a:noFill/>
        <a:ln>
          <a:noFill/>
        </a:ln>
        <a:effectLst/>
      </c:spPr>
    </c:plotArea>
    <c:legend>
      <c:legendPos val="b"/>
      <c:layout>
        <c:manualLayout>
          <c:xMode val="edge"/>
          <c:yMode val="edge"/>
          <c:x val="2.7772384800424797E-2"/>
          <c:y val="0.85537168157783994"/>
          <c:w val="0.96633607617616724"/>
          <c:h val="0.1446283184221600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780870547519727E-2"/>
          <c:y val="8.8735203176171402E-3"/>
          <c:w val="0.97538805653030436"/>
          <c:h val="0.76472805144657552"/>
        </c:manualLayout>
      </c:layout>
      <c:barChart>
        <c:barDir val="col"/>
        <c:grouping val="stacked"/>
        <c:varyColors val="0"/>
        <c:ser>
          <c:idx val="0"/>
          <c:order val="0"/>
          <c:tx>
            <c:strRef>
              <c:f>Sheet1!$B$1</c:f>
              <c:strCache>
                <c:ptCount val="1"/>
                <c:pt idx="0">
                  <c:v>TV (Broadcast &amp; Cable)</c:v>
                </c:pt>
              </c:strCache>
            </c:strRef>
          </c:tx>
          <c:spPr>
            <a:solidFill>
              <a:srgbClr val="0505FF"/>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Sheet1!$B$2:$B$3</c:f>
              <c:numCache>
                <c:formatCode>General</c:formatCode>
                <c:ptCount val="2"/>
                <c:pt idx="0" formatCode="0%">
                  <c:v>0.51</c:v>
                </c:pt>
              </c:numCache>
            </c:numRef>
          </c:val>
          <c:extLst>
            <c:ext xmlns:c16="http://schemas.microsoft.com/office/drawing/2014/chart" uri="{C3380CC4-5D6E-409C-BE32-E72D297353CC}">
              <c16:uniqueId val="{00000000-8E3A-4485-AEB9-305B3BD1B973}"/>
            </c:ext>
          </c:extLst>
        </c:ser>
        <c:ser>
          <c:idx val="1"/>
          <c:order val="1"/>
          <c:tx>
            <c:strRef>
              <c:f>Sheet1!$C$1</c:f>
              <c:strCache>
                <c:ptCount val="1"/>
                <c:pt idx="0">
                  <c:v>Social Media</c:v>
                </c:pt>
              </c:strCache>
            </c:strRef>
          </c:tx>
          <c:spPr>
            <a:solidFill>
              <a:srgbClr val="FF0000"/>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Sheet1!$C$2:$C$3</c:f>
              <c:numCache>
                <c:formatCode>0%</c:formatCode>
                <c:ptCount val="2"/>
                <c:pt idx="1">
                  <c:v>7.0000000000000007E-2</c:v>
                </c:pt>
              </c:numCache>
            </c:numRef>
          </c:val>
          <c:extLst>
            <c:ext xmlns:c16="http://schemas.microsoft.com/office/drawing/2014/chart" uri="{C3380CC4-5D6E-409C-BE32-E72D297353CC}">
              <c16:uniqueId val="{00000001-8E3A-4485-AEB9-305B3BD1B973}"/>
            </c:ext>
          </c:extLst>
        </c:ser>
        <c:ser>
          <c:idx val="2"/>
          <c:order val="2"/>
          <c:tx>
            <c:strRef>
              <c:f>Sheet1!$D$1</c:f>
              <c:strCache>
                <c:ptCount val="1"/>
                <c:pt idx="0">
                  <c:v>Radio</c:v>
                </c:pt>
              </c:strCache>
            </c:strRef>
          </c:tx>
          <c:spPr>
            <a:solidFill>
              <a:srgbClr val="FFA4FF"/>
            </a:solidFill>
            <a:ln>
              <a:solidFill>
                <a:schemeClr val="tx1"/>
              </a:solidFill>
            </a:ln>
            <a:effectLst>
              <a:outerShdw blurRad="50800" dist="38100" dir="2700000" algn="tl" rotWithShape="0">
                <a:prstClr val="black">
                  <a:alpha val="40000"/>
                </a:prstClr>
              </a:outerShdw>
            </a:effectLst>
          </c:spPr>
          <c:invertIfNegative val="0"/>
          <c:dPt>
            <c:idx val="1"/>
            <c:invertIfNegative val="0"/>
            <c:bubble3D val="0"/>
            <c:extLst>
              <c:ext xmlns:c16="http://schemas.microsoft.com/office/drawing/2014/chart" uri="{C3380CC4-5D6E-409C-BE32-E72D297353CC}">
                <c16:uniqueId val="{00000000-81AE-4BDA-81D0-BFDE67F88451}"/>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Sheet1!$D$2:$D$3</c:f>
              <c:numCache>
                <c:formatCode>0%</c:formatCode>
                <c:ptCount val="2"/>
                <c:pt idx="1">
                  <c:v>0.03</c:v>
                </c:pt>
              </c:numCache>
            </c:numRef>
          </c:val>
          <c:extLst>
            <c:ext xmlns:c16="http://schemas.microsoft.com/office/drawing/2014/chart" uri="{C3380CC4-5D6E-409C-BE32-E72D297353CC}">
              <c16:uniqueId val="{00000002-8E3A-4485-AEB9-305B3BD1B973}"/>
            </c:ext>
          </c:extLst>
        </c:ser>
        <c:ser>
          <c:idx val="3"/>
          <c:order val="3"/>
          <c:tx>
            <c:strRef>
              <c:f>Sheet1!$E$1</c:f>
              <c:strCache>
                <c:ptCount val="1"/>
                <c:pt idx="0">
                  <c:v>Streaming TV</c:v>
                </c:pt>
              </c:strCache>
            </c:strRef>
          </c:tx>
          <c:spPr>
            <a:solidFill>
              <a:srgbClr val="C5E0B4"/>
            </a:solidFill>
            <a:ln>
              <a:solidFill>
                <a:schemeClr val="tx1"/>
              </a:solidFill>
            </a:ln>
            <a:effectLst>
              <a:outerShdw blurRad="50800" dist="38100" dir="2700000" algn="tl" rotWithShape="0">
                <a:prstClr val="black">
                  <a:alpha val="40000"/>
                </a:prstClr>
              </a:outerShdw>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F9ED-4A89-A60B-97EC332242AC}"/>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Sheet1!$E$2:$E$3</c:f>
              <c:numCache>
                <c:formatCode>0%</c:formatCode>
                <c:ptCount val="2"/>
                <c:pt idx="1">
                  <c:v>2.5185119999999998E-2</c:v>
                </c:pt>
              </c:numCache>
            </c:numRef>
          </c:val>
          <c:extLst>
            <c:ext xmlns:c16="http://schemas.microsoft.com/office/drawing/2014/chart" uri="{C3380CC4-5D6E-409C-BE32-E72D297353CC}">
              <c16:uniqueId val="{00000004-8E3A-4485-AEB9-305B3BD1B973}"/>
            </c:ext>
          </c:extLst>
        </c:ser>
        <c:ser>
          <c:idx val="4"/>
          <c:order val="4"/>
          <c:tx>
            <c:strRef>
              <c:f>Sheet1!$F$1</c:f>
              <c:strCache>
                <c:ptCount val="1"/>
                <c:pt idx="0">
                  <c:v>Local TV Web/App</c:v>
                </c:pt>
              </c:strCache>
            </c:strRef>
          </c:tx>
          <c:spPr>
            <a:solidFill>
              <a:srgbClr val="B2E5FC"/>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Sheet1!$F$2:$F$3</c:f>
              <c:numCache>
                <c:formatCode>0%</c:formatCode>
                <c:ptCount val="2"/>
                <c:pt idx="1">
                  <c:v>0.02</c:v>
                </c:pt>
              </c:numCache>
            </c:numRef>
          </c:val>
          <c:extLst>
            <c:ext xmlns:c16="http://schemas.microsoft.com/office/drawing/2014/chart" uri="{C3380CC4-5D6E-409C-BE32-E72D297353CC}">
              <c16:uniqueId val="{00000008-8E3A-4485-AEB9-305B3BD1B973}"/>
            </c:ext>
          </c:extLst>
        </c:ser>
        <c:ser>
          <c:idx val="5"/>
          <c:order val="5"/>
          <c:tx>
            <c:strRef>
              <c:f>Sheet1!$G$1</c:f>
              <c:strCache>
                <c:ptCount val="1"/>
                <c:pt idx="0">
                  <c:v>Mail</c:v>
                </c:pt>
              </c:strCache>
            </c:strRef>
          </c:tx>
          <c:spPr>
            <a:solidFill>
              <a:srgbClr val="A46F05"/>
            </a:solidFill>
            <a:ln>
              <a:solidFill>
                <a:schemeClr val="tx1"/>
              </a:solidFill>
            </a:ln>
            <a:effectLst>
              <a:outerShdw blurRad="50800" dist="38100" dir="2700000" algn="tl" rotWithShape="0">
                <a:prstClr val="black">
                  <a:alpha val="40000"/>
                </a:prst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E3A-4485-AEB9-305B3BD1B97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E3A-4485-AEB9-305B3BD1B9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Sheet1!$G$2:$G$3</c:f>
              <c:numCache>
                <c:formatCode>0%</c:formatCode>
                <c:ptCount val="2"/>
                <c:pt idx="1">
                  <c:v>0.03</c:v>
                </c:pt>
              </c:numCache>
            </c:numRef>
          </c:val>
          <c:extLst>
            <c:ext xmlns:c16="http://schemas.microsoft.com/office/drawing/2014/chart" uri="{C3380CC4-5D6E-409C-BE32-E72D297353CC}">
              <c16:uniqueId val="{0000000D-8E3A-4485-AEB9-305B3BD1B973}"/>
            </c:ext>
          </c:extLst>
        </c:ser>
        <c:ser>
          <c:idx val="6"/>
          <c:order val="6"/>
          <c:tx>
            <c:strRef>
              <c:f>Sheet1!$H$1</c:f>
              <c:strCache>
                <c:ptCount val="1"/>
                <c:pt idx="0">
                  <c:v>Internet video ad</c:v>
                </c:pt>
              </c:strCache>
            </c:strRef>
          </c:tx>
          <c:spPr>
            <a:solidFill>
              <a:srgbClr val="6E6EA2"/>
            </a:solidFill>
            <a:ln>
              <a:solidFill>
                <a:schemeClr val="tx1"/>
              </a:solidFill>
            </a:ln>
            <a:effectLst>
              <a:outerShdw blurRad="50800" dist="38100" dir="2700000" algn="tl" rotWithShape="0">
                <a:prstClr val="black">
                  <a:alpha val="40000"/>
                </a:prstClr>
              </a:outerShdw>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8E3A-4485-AEB9-305B3BD1B9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Sheet1!$H$2:$H$3</c:f>
              <c:numCache>
                <c:formatCode>0%</c:formatCode>
                <c:ptCount val="2"/>
                <c:pt idx="1">
                  <c:v>0.02</c:v>
                </c:pt>
              </c:numCache>
            </c:numRef>
          </c:val>
          <c:extLst>
            <c:ext xmlns:c16="http://schemas.microsoft.com/office/drawing/2014/chart" uri="{C3380CC4-5D6E-409C-BE32-E72D297353CC}">
              <c16:uniqueId val="{0000000E-8E3A-4485-AEB9-305B3BD1B973}"/>
            </c:ext>
          </c:extLst>
        </c:ser>
        <c:ser>
          <c:idx val="7"/>
          <c:order val="7"/>
          <c:tx>
            <c:strRef>
              <c:f>Sheet1!$I$1</c:f>
              <c:strCache>
                <c:ptCount val="1"/>
                <c:pt idx="0">
                  <c:v>Text message</c:v>
                </c:pt>
              </c:strCache>
            </c:strRef>
          </c:tx>
          <c:spPr>
            <a:solidFill>
              <a:srgbClr val="FFE699"/>
            </a:solidFill>
            <a:ln>
              <a:solidFill>
                <a:schemeClr val="tx1"/>
              </a:solidFill>
            </a:ln>
            <a:effectLst>
              <a:outerShdw blurRad="50800" dist="38100" dir="2700000" algn="tl" rotWithShape="0">
                <a:prstClr val="black">
                  <a:alpha val="40000"/>
                </a:prstClr>
              </a:outerShdw>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8E3A-4485-AEB9-305B3BD1B9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Sheet1!$I$2:$I$3</c:f>
              <c:numCache>
                <c:formatCode>0%</c:formatCode>
                <c:ptCount val="2"/>
                <c:pt idx="1">
                  <c:v>0.02</c:v>
                </c:pt>
              </c:numCache>
            </c:numRef>
          </c:val>
          <c:extLst>
            <c:ext xmlns:c16="http://schemas.microsoft.com/office/drawing/2014/chart" uri="{C3380CC4-5D6E-409C-BE32-E72D297353CC}">
              <c16:uniqueId val="{0000000F-8E3A-4485-AEB9-305B3BD1B973}"/>
            </c:ext>
          </c:extLst>
        </c:ser>
        <c:ser>
          <c:idx val="8"/>
          <c:order val="8"/>
          <c:tx>
            <c:strRef>
              <c:f>Sheet1!$J$1</c:f>
              <c:strCache>
                <c:ptCount val="1"/>
                <c:pt idx="0">
                  <c:v>Cable TV web/app</c:v>
                </c:pt>
              </c:strCache>
            </c:strRef>
          </c:tx>
          <c:spPr>
            <a:solidFill>
              <a:srgbClr val="D3D3D3"/>
            </a:solidFill>
            <a:ln>
              <a:solidFill>
                <a:schemeClr val="tx1"/>
              </a:solidFill>
            </a:ln>
            <a:effectLst>
              <a:outerShdw blurRad="50800" dist="38100" dir="2700000" algn="tl" rotWithShape="0">
                <a:prstClr val="black">
                  <a:alpha val="40000"/>
                </a:prstClr>
              </a:outerShdw>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8E3A-4485-AEB9-305B3BD1B9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Sheet1!$J$2:$J$3</c:f>
              <c:numCache>
                <c:formatCode>0%</c:formatCode>
                <c:ptCount val="2"/>
                <c:pt idx="1">
                  <c:v>0.02</c:v>
                </c:pt>
              </c:numCache>
            </c:numRef>
          </c:val>
          <c:extLst>
            <c:ext xmlns:c16="http://schemas.microsoft.com/office/drawing/2014/chart" uri="{C3380CC4-5D6E-409C-BE32-E72D297353CC}">
              <c16:uniqueId val="{00000010-8E3A-4485-AEB9-305B3BD1B973}"/>
            </c:ext>
          </c:extLst>
        </c:ser>
        <c:ser>
          <c:idx val="9"/>
          <c:order val="9"/>
          <c:tx>
            <c:strRef>
              <c:f>Sheet1!$K$1</c:f>
              <c:strCache>
                <c:ptCount val="1"/>
                <c:pt idx="0">
                  <c:v>Newspaper (Print Only)</c:v>
                </c:pt>
              </c:strCache>
            </c:strRef>
          </c:tx>
          <c:spPr>
            <a:solidFill>
              <a:srgbClr val="FF6600"/>
            </a:solidFill>
            <a:ln>
              <a:solidFill>
                <a:schemeClr val="tx1"/>
              </a:solidFill>
            </a:ln>
            <a:effectLst>
              <a:outerShdw blurRad="50800" dist="38100" dir="2700000" algn="tl" rotWithShape="0">
                <a:prstClr val="black">
                  <a:alpha val="40000"/>
                </a:prstClr>
              </a:outerShdw>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8E3A-4485-AEB9-305B3BD1B9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Sheet1!$K$2:$K$3</c:f>
              <c:numCache>
                <c:formatCode>0%</c:formatCode>
                <c:ptCount val="2"/>
                <c:pt idx="1">
                  <c:v>0.02</c:v>
                </c:pt>
              </c:numCache>
            </c:numRef>
          </c:val>
          <c:extLst>
            <c:ext xmlns:c16="http://schemas.microsoft.com/office/drawing/2014/chart" uri="{C3380CC4-5D6E-409C-BE32-E72D297353CC}">
              <c16:uniqueId val="{00000011-8E3A-4485-AEB9-305B3BD1B973}"/>
            </c:ext>
          </c:extLst>
        </c:ser>
        <c:ser>
          <c:idx val="10"/>
          <c:order val="10"/>
          <c:tx>
            <c:strRef>
              <c:f>Sheet1!$L$1</c:f>
              <c:strCache>
                <c:ptCount val="1"/>
                <c:pt idx="0">
                  <c:v>Phone call</c:v>
                </c:pt>
              </c:strCache>
            </c:strRef>
          </c:tx>
          <c:spPr>
            <a:solidFill>
              <a:srgbClr val="007A54"/>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 Voting</c:v>
                </c:pt>
                <c:pt idx="1">
                  <c:v>Vote</c:v>
                </c:pt>
              </c:strCache>
            </c:strRef>
          </c:cat>
          <c:val>
            <c:numRef>
              <c:f>Sheet1!$L$2:$L$3</c:f>
              <c:numCache>
                <c:formatCode>0%</c:formatCode>
                <c:ptCount val="2"/>
                <c:pt idx="1">
                  <c:v>0.02</c:v>
                </c:pt>
              </c:numCache>
            </c:numRef>
          </c:val>
          <c:extLst>
            <c:ext xmlns:c16="http://schemas.microsoft.com/office/drawing/2014/chart" uri="{C3380CC4-5D6E-409C-BE32-E72D297353CC}">
              <c16:uniqueId val="{00000012-8E3A-4485-AEB9-305B3BD1B973}"/>
            </c:ext>
          </c:extLst>
        </c:ser>
        <c:ser>
          <c:idx val="11"/>
          <c:order val="11"/>
          <c:tx>
            <c:strRef>
              <c:f>Sheet1!$M$1</c:f>
              <c:strCache>
                <c:ptCount val="1"/>
                <c:pt idx="0">
                  <c:v>Out of home</c:v>
                </c:pt>
              </c:strCache>
            </c:strRef>
          </c:tx>
          <c:spPr>
            <a:solidFill>
              <a:srgbClr val="E3B905"/>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Sheet1!$M$2:$M$3</c:f>
              <c:numCache>
                <c:formatCode>0%</c:formatCode>
                <c:ptCount val="2"/>
                <c:pt idx="1">
                  <c:v>0.01</c:v>
                </c:pt>
              </c:numCache>
            </c:numRef>
          </c:val>
          <c:extLst>
            <c:ext xmlns:c16="http://schemas.microsoft.com/office/drawing/2014/chart" uri="{C3380CC4-5D6E-409C-BE32-E72D297353CC}">
              <c16:uniqueId val="{00000013-8E3A-4485-AEB9-305B3BD1B973}"/>
            </c:ext>
          </c:extLst>
        </c:ser>
        <c:ser>
          <c:idx val="12"/>
          <c:order val="12"/>
          <c:tx>
            <c:strRef>
              <c:f>Sheet1!$N$1</c:f>
              <c:strCache>
                <c:ptCount val="1"/>
                <c:pt idx="0">
                  <c:v>Net TV web/app</c:v>
                </c:pt>
              </c:strCache>
            </c:strRef>
          </c:tx>
          <c:spPr>
            <a:solidFill>
              <a:srgbClr val="9999F9"/>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Sheet1!$N$2:$N$3</c:f>
              <c:numCache>
                <c:formatCode>0%</c:formatCode>
                <c:ptCount val="2"/>
                <c:pt idx="1">
                  <c:v>0.01</c:v>
                </c:pt>
              </c:numCache>
            </c:numRef>
          </c:val>
          <c:extLst>
            <c:ext xmlns:c16="http://schemas.microsoft.com/office/drawing/2014/chart" uri="{C3380CC4-5D6E-409C-BE32-E72D297353CC}">
              <c16:uniqueId val="{00000014-8E3A-4485-AEB9-305B3BD1B973}"/>
            </c:ext>
          </c:extLst>
        </c:ser>
        <c:ser>
          <c:idx val="13"/>
          <c:order val="13"/>
          <c:tx>
            <c:strRef>
              <c:f>Sheet1!$O$1</c:f>
              <c:strCache>
                <c:ptCount val="1"/>
                <c:pt idx="0">
                  <c:v>Email</c:v>
                </c:pt>
              </c:strCache>
            </c:strRef>
          </c:tx>
          <c:spPr>
            <a:solidFill>
              <a:schemeClr val="accent2">
                <a:lumMod val="80000"/>
                <a:lumOff val="20000"/>
              </a:schemeClr>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Sheet1!$O$2:$O$3</c:f>
              <c:numCache>
                <c:formatCode>0%</c:formatCode>
                <c:ptCount val="2"/>
                <c:pt idx="1">
                  <c:v>0.01</c:v>
                </c:pt>
              </c:numCache>
            </c:numRef>
          </c:val>
          <c:extLst>
            <c:ext xmlns:c16="http://schemas.microsoft.com/office/drawing/2014/chart" uri="{C3380CC4-5D6E-409C-BE32-E72D297353CC}">
              <c16:uniqueId val="{00000015-8E3A-4485-AEB9-305B3BD1B973}"/>
            </c:ext>
          </c:extLst>
        </c:ser>
        <c:ser>
          <c:idx val="14"/>
          <c:order val="14"/>
          <c:tx>
            <c:strRef>
              <c:f>Sheet1!$P$1</c:f>
              <c:strCache>
                <c:ptCount val="1"/>
                <c:pt idx="0">
                  <c:v>Online newspaper</c:v>
                </c:pt>
              </c:strCache>
            </c:strRef>
          </c:tx>
          <c:spPr>
            <a:solidFill>
              <a:srgbClr val="B25E3C"/>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Sheet1!$P$2:$P$3</c:f>
              <c:numCache>
                <c:formatCode>0%</c:formatCode>
                <c:ptCount val="2"/>
                <c:pt idx="1">
                  <c:v>0.01</c:v>
                </c:pt>
              </c:numCache>
            </c:numRef>
          </c:val>
          <c:extLst>
            <c:ext xmlns:c16="http://schemas.microsoft.com/office/drawing/2014/chart" uri="{C3380CC4-5D6E-409C-BE32-E72D297353CC}">
              <c16:uniqueId val="{00000016-8E3A-4485-AEB9-305B3BD1B973}"/>
            </c:ext>
          </c:extLst>
        </c:ser>
        <c:ser>
          <c:idx val="15"/>
          <c:order val="15"/>
          <c:tx>
            <c:strRef>
              <c:f>Sheet1!$Q$1</c:f>
              <c:strCache>
                <c:ptCount val="1"/>
                <c:pt idx="0">
                  <c:v>Ad on a website</c:v>
                </c:pt>
              </c:strCache>
            </c:strRef>
          </c:tx>
          <c:spPr>
            <a:solidFill>
              <a:srgbClr val="663300"/>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Sheet1!$Q$2:$Q$3</c:f>
              <c:numCache>
                <c:formatCode>0%</c:formatCode>
                <c:ptCount val="2"/>
                <c:pt idx="1">
                  <c:v>0.01</c:v>
                </c:pt>
              </c:numCache>
            </c:numRef>
          </c:val>
          <c:extLst>
            <c:ext xmlns:c16="http://schemas.microsoft.com/office/drawing/2014/chart" uri="{C3380CC4-5D6E-409C-BE32-E72D297353CC}">
              <c16:uniqueId val="{00000017-8E3A-4485-AEB9-305B3BD1B973}"/>
            </c:ext>
          </c:extLst>
        </c:ser>
        <c:ser>
          <c:idx val="16"/>
          <c:order val="16"/>
          <c:tx>
            <c:strRef>
              <c:f>Sheet1!$R$1</c:f>
              <c:strCache>
                <c:ptCount val="1"/>
                <c:pt idx="0">
                  <c:v>Other internet</c:v>
                </c:pt>
              </c:strCache>
            </c:strRef>
          </c:tx>
          <c:spPr>
            <a:solidFill>
              <a:srgbClr val="9F5FCF"/>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Sheet1!$R$2:$R$3</c:f>
              <c:numCache>
                <c:formatCode>0%</c:formatCode>
                <c:ptCount val="2"/>
                <c:pt idx="1">
                  <c:v>0.01</c:v>
                </c:pt>
              </c:numCache>
            </c:numRef>
          </c:val>
          <c:extLst>
            <c:ext xmlns:c16="http://schemas.microsoft.com/office/drawing/2014/chart" uri="{C3380CC4-5D6E-409C-BE32-E72D297353CC}">
              <c16:uniqueId val="{00000018-8E3A-4485-AEB9-305B3BD1B973}"/>
            </c:ext>
          </c:extLst>
        </c:ser>
        <c:ser>
          <c:idx val="17"/>
          <c:order val="17"/>
          <c:tx>
            <c:strRef>
              <c:f>Sheet1!$S$1</c:f>
              <c:strCache>
                <c:ptCount val="1"/>
                <c:pt idx="0">
                  <c:v>Search engine</c:v>
                </c:pt>
              </c:strCache>
            </c:strRef>
          </c:tx>
          <c:spPr>
            <a:solidFill>
              <a:srgbClr val="059005"/>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Sheet1!$S$2:$S$3</c:f>
              <c:numCache>
                <c:formatCode>0%</c:formatCode>
                <c:ptCount val="2"/>
                <c:pt idx="1">
                  <c:v>0.01</c:v>
                </c:pt>
              </c:numCache>
            </c:numRef>
          </c:val>
          <c:extLst>
            <c:ext xmlns:c16="http://schemas.microsoft.com/office/drawing/2014/chart" uri="{C3380CC4-5D6E-409C-BE32-E72D297353CC}">
              <c16:uniqueId val="{00000019-8E3A-4485-AEB9-305B3BD1B973}"/>
            </c:ext>
          </c:extLst>
        </c:ser>
        <c:ser>
          <c:idx val="18"/>
          <c:order val="18"/>
          <c:tx>
            <c:strRef>
              <c:f>Sheet1!$T$1</c:f>
              <c:strCache>
                <c:ptCount val="1"/>
                <c:pt idx="0">
                  <c:v>Internet display/banner</c:v>
                </c:pt>
              </c:strCache>
            </c:strRef>
          </c:tx>
          <c:spPr>
            <a:solidFill>
              <a:srgbClr val="FF7373"/>
            </a:solidFill>
            <a:ln>
              <a:solidFill>
                <a:schemeClr val="tx1"/>
              </a:solidFill>
            </a:ln>
            <a:effectLst>
              <a:outerShdw blurRad="50800" dist="38100" dir="2700000" algn="tl" rotWithShape="0">
                <a:prstClr val="black">
                  <a:alpha val="40000"/>
                </a:prstClr>
              </a:outerShdw>
            </a:effectLst>
          </c:spPr>
          <c:invertIfNegative val="0"/>
          <c:cat>
            <c:strRef>
              <c:f>Sheet1!$A$2:$A$3</c:f>
              <c:strCache>
                <c:ptCount val="2"/>
                <c:pt idx="0">
                  <c:v>Consider Voting</c:v>
                </c:pt>
                <c:pt idx="1">
                  <c:v>Vote</c:v>
                </c:pt>
              </c:strCache>
            </c:strRef>
          </c:cat>
          <c:val>
            <c:numRef>
              <c:f>Sheet1!$T$2:$T$3</c:f>
              <c:numCache>
                <c:formatCode>0%</c:formatCode>
                <c:ptCount val="2"/>
                <c:pt idx="1">
                  <c:v>0.01</c:v>
                </c:pt>
              </c:numCache>
            </c:numRef>
          </c:val>
          <c:extLst>
            <c:ext xmlns:c16="http://schemas.microsoft.com/office/drawing/2014/chart" uri="{C3380CC4-5D6E-409C-BE32-E72D297353CC}">
              <c16:uniqueId val="{0000001A-8E3A-4485-AEB9-305B3BD1B973}"/>
            </c:ext>
          </c:extLst>
        </c:ser>
        <c:ser>
          <c:idx val="19"/>
          <c:order val="19"/>
          <c:tx>
            <c:strRef>
              <c:f>Sheet1!$U$1</c:f>
              <c:strCache>
                <c:ptCount val="1"/>
                <c:pt idx="0">
                  <c:v>Radio web/app</c:v>
                </c:pt>
              </c:strCache>
            </c:strRef>
          </c:tx>
          <c:spPr>
            <a:solidFill>
              <a:srgbClr val="F3057C"/>
            </a:solidFill>
            <a:ln>
              <a:solidFill>
                <a:schemeClr val="tx1"/>
              </a:solidFill>
            </a:ln>
            <a:effectLst/>
          </c:spPr>
          <c:invertIfNegative val="0"/>
          <c:cat>
            <c:strRef>
              <c:f>Sheet1!$A$2:$A$3</c:f>
              <c:strCache>
                <c:ptCount val="2"/>
                <c:pt idx="0">
                  <c:v>Consider Voting</c:v>
                </c:pt>
                <c:pt idx="1">
                  <c:v>Vote</c:v>
                </c:pt>
              </c:strCache>
            </c:strRef>
          </c:cat>
          <c:val>
            <c:numRef>
              <c:f>Sheet1!$U$2:$U$3</c:f>
              <c:numCache>
                <c:formatCode>0%</c:formatCode>
                <c:ptCount val="2"/>
                <c:pt idx="1">
                  <c:v>0</c:v>
                </c:pt>
              </c:numCache>
            </c:numRef>
          </c:val>
          <c:extLst>
            <c:ext xmlns:c16="http://schemas.microsoft.com/office/drawing/2014/chart" uri="{C3380CC4-5D6E-409C-BE32-E72D297353CC}">
              <c16:uniqueId val="{0000001B-8E3A-4485-AEB9-305B3BD1B973}"/>
            </c:ext>
          </c:extLst>
        </c:ser>
        <c:ser>
          <c:idx val="20"/>
          <c:order val="20"/>
          <c:tx>
            <c:strRef>
              <c:f>Sheet1!$V$1</c:f>
              <c:strCache>
                <c:ptCount val="1"/>
                <c:pt idx="0">
                  <c:v>Movie theater</c:v>
                </c:pt>
              </c:strCache>
            </c:strRef>
          </c:tx>
          <c:spPr>
            <a:solidFill>
              <a:srgbClr val="9966FF"/>
            </a:solidFill>
            <a:ln>
              <a:solidFill>
                <a:schemeClr val="tx1"/>
              </a:solidFill>
            </a:ln>
            <a:effectLst/>
          </c:spPr>
          <c:invertIfNegative val="0"/>
          <c:cat>
            <c:strRef>
              <c:f>Sheet1!$A$2:$A$3</c:f>
              <c:strCache>
                <c:ptCount val="2"/>
                <c:pt idx="0">
                  <c:v>Consider Voting</c:v>
                </c:pt>
                <c:pt idx="1">
                  <c:v>Vote</c:v>
                </c:pt>
              </c:strCache>
            </c:strRef>
          </c:cat>
          <c:val>
            <c:numRef>
              <c:f>Sheet1!$V$2:$V$3</c:f>
              <c:numCache>
                <c:formatCode>0%</c:formatCode>
                <c:ptCount val="2"/>
                <c:pt idx="1">
                  <c:v>0</c:v>
                </c:pt>
              </c:numCache>
            </c:numRef>
          </c:val>
          <c:extLst>
            <c:ext xmlns:c16="http://schemas.microsoft.com/office/drawing/2014/chart" uri="{C3380CC4-5D6E-409C-BE32-E72D297353CC}">
              <c16:uniqueId val="{0000001C-8E3A-4485-AEB9-305B3BD1B973}"/>
            </c:ext>
          </c:extLst>
        </c:ser>
        <c:ser>
          <c:idx val="21"/>
          <c:order val="21"/>
          <c:tx>
            <c:strRef>
              <c:f>Sheet1!$W$1</c:f>
              <c:strCache>
                <c:ptCount val="1"/>
                <c:pt idx="0">
                  <c:v>Magazine (Print Only)</c:v>
                </c:pt>
              </c:strCache>
            </c:strRef>
          </c:tx>
          <c:spPr>
            <a:solidFill>
              <a:srgbClr val="FFFF00"/>
            </a:solidFill>
            <a:ln>
              <a:solidFill>
                <a:schemeClr val="tx1"/>
              </a:solidFill>
            </a:ln>
            <a:effectLst/>
          </c:spPr>
          <c:invertIfNegative val="0"/>
          <c:cat>
            <c:strRef>
              <c:f>Sheet1!$A$2:$A$3</c:f>
              <c:strCache>
                <c:ptCount val="2"/>
                <c:pt idx="0">
                  <c:v>Consider Voting</c:v>
                </c:pt>
                <c:pt idx="1">
                  <c:v>Vote</c:v>
                </c:pt>
              </c:strCache>
            </c:strRef>
          </c:cat>
          <c:val>
            <c:numRef>
              <c:f>Sheet1!$W$2:$W$3</c:f>
              <c:numCache>
                <c:formatCode>0%</c:formatCode>
                <c:ptCount val="2"/>
                <c:pt idx="1">
                  <c:v>0</c:v>
                </c:pt>
              </c:numCache>
            </c:numRef>
          </c:val>
          <c:extLst>
            <c:ext xmlns:c16="http://schemas.microsoft.com/office/drawing/2014/chart" uri="{C3380CC4-5D6E-409C-BE32-E72D297353CC}">
              <c16:uniqueId val="{0000001D-8E3A-4485-AEB9-305B3BD1B973}"/>
            </c:ext>
          </c:extLst>
        </c:ser>
        <c:ser>
          <c:idx val="22"/>
          <c:order val="22"/>
          <c:tx>
            <c:strRef>
              <c:f>Sheet1!$X$1</c:f>
              <c:strCache>
                <c:ptCount val="1"/>
                <c:pt idx="0">
                  <c:v>Internet radio</c:v>
                </c:pt>
              </c:strCache>
            </c:strRef>
          </c:tx>
          <c:spPr>
            <a:solidFill>
              <a:srgbClr val="B539B8"/>
            </a:solidFill>
            <a:ln>
              <a:solidFill>
                <a:schemeClr val="tx1"/>
              </a:solidFill>
            </a:ln>
            <a:effectLst/>
          </c:spPr>
          <c:invertIfNegative val="0"/>
          <c:cat>
            <c:strRef>
              <c:f>Sheet1!$A$2:$A$3</c:f>
              <c:strCache>
                <c:ptCount val="2"/>
                <c:pt idx="0">
                  <c:v>Consider Voting</c:v>
                </c:pt>
                <c:pt idx="1">
                  <c:v>Vote</c:v>
                </c:pt>
              </c:strCache>
            </c:strRef>
          </c:cat>
          <c:val>
            <c:numRef>
              <c:f>Sheet1!$X$2:$X$3</c:f>
              <c:numCache>
                <c:formatCode>0%</c:formatCode>
                <c:ptCount val="2"/>
                <c:pt idx="1">
                  <c:v>0</c:v>
                </c:pt>
              </c:numCache>
            </c:numRef>
          </c:val>
          <c:extLst>
            <c:ext xmlns:c16="http://schemas.microsoft.com/office/drawing/2014/chart" uri="{C3380CC4-5D6E-409C-BE32-E72D297353CC}">
              <c16:uniqueId val="{0000001E-8E3A-4485-AEB9-305B3BD1B973}"/>
            </c:ext>
          </c:extLst>
        </c:ser>
        <c:ser>
          <c:idx val="23"/>
          <c:order val="23"/>
          <c:tx>
            <c:strRef>
              <c:f>Sheet1!$Y$1</c:f>
              <c:strCache>
                <c:ptCount val="1"/>
                <c:pt idx="0">
                  <c:v>Online magazine</c:v>
                </c:pt>
              </c:strCache>
            </c:strRef>
          </c:tx>
          <c:spPr>
            <a:solidFill>
              <a:srgbClr val="B8B400"/>
            </a:solidFill>
            <a:ln>
              <a:solidFill>
                <a:schemeClr val="tx1"/>
              </a:solidFill>
            </a:ln>
            <a:effectLst/>
          </c:spPr>
          <c:invertIfNegative val="0"/>
          <c:cat>
            <c:strRef>
              <c:f>Sheet1!$A$2:$A$3</c:f>
              <c:strCache>
                <c:ptCount val="2"/>
                <c:pt idx="0">
                  <c:v>Consider Voting</c:v>
                </c:pt>
                <c:pt idx="1">
                  <c:v>Vote</c:v>
                </c:pt>
              </c:strCache>
            </c:strRef>
          </c:cat>
          <c:val>
            <c:numRef>
              <c:f>Sheet1!$Y$2:$Y$3</c:f>
              <c:numCache>
                <c:formatCode>0%</c:formatCode>
                <c:ptCount val="2"/>
                <c:pt idx="1">
                  <c:v>0</c:v>
                </c:pt>
              </c:numCache>
            </c:numRef>
          </c:val>
          <c:extLst>
            <c:ext xmlns:c16="http://schemas.microsoft.com/office/drawing/2014/chart" uri="{C3380CC4-5D6E-409C-BE32-E72D297353CC}">
              <c16:uniqueId val="{0000001F-8E3A-4485-AEB9-305B3BD1B973}"/>
            </c:ext>
          </c:extLst>
        </c:ser>
        <c:dLbls>
          <c:showLegendKey val="0"/>
          <c:showVal val="0"/>
          <c:showCatName val="0"/>
          <c:showSerName val="0"/>
          <c:showPercent val="0"/>
          <c:showBubbleSize val="0"/>
        </c:dLbls>
        <c:gapWidth val="41"/>
        <c:overlap val="100"/>
        <c:axId val="669785640"/>
        <c:axId val="669791520"/>
      </c:barChart>
      <c:catAx>
        <c:axId val="669785640"/>
        <c:scaling>
          <c:orientation val="minMax"/>
        </c:scaling>
        <c:delete val="1"/>
        <c:axPos val="b"/>
        <c:numFmt formatCode="General" sourceLinked="1"/>
        <c:majorTickMark val="none"/>
        <c:minorTickMark val="none"/>
        <c:tickLblPos val="nextTo"/>
        <c:crossAx val="669791520"/>
        <c:crosses val="autoZero"/>
        <c:auto val="1"/>
        <c:lblAlgn val="ctr"/>
        <c:lblOffset val="0"/>
        <c:noMultiLvlLbl val="0"/>
      </c:catAx>
      <c:valAx>
        <c:axId val="669791520"/>
        <c:scaling>
          <c:orientation val="minMax"/>
        </c:scaling>
        <c:delete val="1"/>
        <c:axPos val="l"/>
        <c:numFmt formatCode="0%" sourceLinked="1"/>
        <c:majorTickMark val="none"/>
        <c:minorTickMark val="none"/>
        <c:tickLblPos val="nextTo"/>
        <c:crossAx val="669785640"/>
        <c:crosses val="autoZero"/>
        <c:crossBetween val="between"/>
      </c:valAx>
      <c:spPr>
        <a:noFill/>
        <a:ln>
          <a:noFill/>
        </a:ln>
        <a:effectLst/>
      </c:spPr>
    </c:plotArea>
    <c:legend>
      <c:legendPos val="b"/>
      <c:layout>
        <c:manualLayout>
          <c:xMode val="edge"/>
          <c:yMode val="edge"/>
          <c:x val="2.7772384800424797E-2"/>
          <c:y val="0.7945444709085544"/>
          <c:w val="0.96633607617616724"/>
          <c:h val="0.200343314967772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69068237089188"/>
          <c:y val="0.11658704858297175"/>
          <c:w val="0.34271619552806959"/>
          <c:h val="0.84454533576656665"/>
        </c:manualLayout>
      </c:layout>
      <c:pieChart>
        <c:varyColors val="1"/>
        <c:ser>
          <c:idx val="0"/>
          <c:order val="0"/>
          <c:tx>
            <c:strRef>
              <c:f>Sheet1!$B$1</c:f>
              <c:strCache>
                <c:ptCount val="1"/>
                <c:pt idx="0">
                  <c:v>All 6 Categories</c:v>
                </c:pt>
              </c:strCache>
            </c:strRef>
          </c:tx>
          <c:spPr>
            <a:solidFill>
              <a:schemeClr val="accent6">
                <a:lumMod val="60000"/>
                <a:lumOff val="40000"/>
              </a:schemeClr>
            </a:solidFill>
            <a:ln>
              <a:solidFill>
                <a:schemeClr val="tx1"/>
              </a:solidFill>
            </a:ln>
          </c:spPr>
          <c:dPt>
            <c:idx val="0"/>
            <c:bubble3D val="0"/>
            <c:spPr>
              <a:solidFill>
                <a:srgbClr val="008000"/>
              </a:solidFill>
              <a:ln w="19050">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8072-7A40-B249-5709A9C9A6FF}"/>
              </c:ext>
            </c:extLst>
          </c:dPt>
          <c:dPt>
            <c:idx val="1"/>
            <c:bubble3D val="0"/>
            <c:spPr>
              <a:solidFill>
                <a:srgbClr val="99CC00"/>
              </a:solidFill>
              <a:ln w="19050">
                <a:solidFill>
                  <a:schemeClr val="tx1"/>
                </a:solidFill>
              </a:ln>
              <a:effectLst/>
            </c:spPr>
            <c:extLst>
              <c:ext xmlns:c16="http://schemas.microsoft.com/office/drawing/2014/chart" uri="{C3380CC4-5D6E-409C-BE32-E72D297353CC}">
                <c16:uniqueId val="{00000003-8072-7A40-B249-5709A9C9A6FF}"/>
              </c:ext>
            </c:extLst>
          </c:dPt>
          <c:dLbls>
            <c:dLbl>
              <c:idx val="0"/>
              <c:layout>
                <c:manualLayout>
                  <c:x val="0.21718299106682992"/>
                  <c:y val="9.901360538408395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fld id="{6FCABB7D-C89A-4122-BFF3-2CCDE32638BE}" type="CATEGORYNAME">
                      <a:rPr lang="en-US">
                        <a:effectLst>
                          <a:outerShdw blurRad="38100" dist="38100" dir="2700000" algn="tl">
                            <a:srgbClr val="000000">
                              <a:alpha val="43137"/>
                            </a:srgbClr>
                          </a:outerShdw>
                        </a:effectLst>
                      </a:rPr>
                      <a:pPr>
                        <a:defRPr sz="2000">
                          <a:solidFill>
                            <a:schemeClr val="bg1"/>
                          </a:solidFill>
                          <a:effectLst>
                            <a:outerShdw blurRad="38100" dist="38100" dir="2700000" algn="tl">
                              <a:srgbClr val="000000">
                                <a:alpha val="43137"/>
                              </a:srgbClr>
                            </a:outerShdw>
                          </a:effectLst>
                        </a:defRPr>
                      </a:pPr>
                      <a:t>[CATEGORY NAME]</a:t>
                    </a:fld>
                    <a:endParaRPr lang="en-US" baseline="0" dirty="0">
                      <a:effectLst>
                        <a:outerShdw blurRad="38100" dist="38100" dir="2700000" algn="tl">
                          <a:srgbClr val="000000">
                            <a:alpha val="43137"/>
                          </a:srgbClr>
                        </a:outerShdw>
                      </a:effectLst>
                    </a:endParaRPr>
                  </a:p>
                  <a:p>
                    <a:pPr>
                      <a:defRPr sz="2000">
                        <a:solidFill>
                          <a:schemeClr val="bg1"/>
                        </a:solidFill>
                        <a:effectLst>
                          <a:outerShdw blurRad="38100" dist="38100" dir="2700000" algn="tl">
                            <a:srgbClr val="000000">
                              <a:alpha val="43137"/>
                            </a:srgbClr>
                          </a:outerShdw>
                        </a:effectLst>
                      </a:defRPr>
                    </a:pPr>
                    <a:fld id="{EA7D4FC5-D34C-4A1E-8E2D-FCDC2B99DE5C}" type="VALUE">
                      <a:rPr lang="en-US" b="1">
                        <a:effectLst>
                          <a:outerShdw blurRad="38100" dist="38100" dir="2700000" algn="tl">
                            <a:srgbClr val="000000">
                              <a:alpha val="43137"/>
                            </a:srgbClr>
                          </a:outerShdw>
                        </a:effectLst>
                      </a:rPr>
                      <a:pPr>
                        <a:defRPr sz="2000">
                          <a:solidFill>
                            <a:schemeClr val="bg1"/>
                          </a:solidFill>
                          <a:effectLst>
                            <a:outerShdw blurRad="38100" dist="38100" dir="2700000" algn="tl">
                              <a:srgbClr val="000000">
                                <a:alpha val="43137"/>
                              </a:srgbClr>
                            </a:outerShdw>
                          </a:effectLst>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0025172186706872"/>
                      <c:h val="0.14196242171189979"/>
                    </c:manualLayout>
                  </c15:layout>
                  <c15:dlblFieldTable/>
                  <c15:showDataLabelsRange val="0"/>
                </c:ext>
                <c:ext xmlns:c16="http://schemas.microsoft.com/office/drawing/2014/chart" uri="{C3380CC4-5D6E-409C-BE32-E72D297353CC}">
                  <c16:uniqueId val="{00000001-8072-7A40-B249-5709A9C9A6FF}"/>
                </c:ext>
              </c:extLst>
            </c:dLbl>
            <c:dLbl>
              <c:idx val="1"/>
              <c:layout>
                <c:manualLayout>
                  <c:x val="-0.12258290101866026"/>
                  <c:y val="-0.10899678652646824"/>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fld id="{7BED724B-A85C-44CE-BFB6-1F00A40E46CC}" type="CATEGORYNAME">
                      <a:rPr lang="en-US">
                        <a:solidFill>
                          <a:schemeClr val="bg1"/>
                        </a:solidFill>
                        <a:effectLst>
                          <a:outerShdw blurRad="38100" dist="38100" dir="2700000" algn="tl">
                            <a:srgbClr val="000000">
                              <a:alpha val="43137"/>
                            </a:srgbClr>
                          </a:outerShdw>
                        </a:effectLst>
                      </a:rPr>
                      <a:pPr>
                        <a:defRPr sz="2000">
                          <a:solidFill>
                            <a:schemeClr val="bg1"/>
                          </a:solidFill>
                          <a:effectLst>
                            <a:outerShdw blurRad="38100" dist="38100" dir="2700000" algn="tl">
                              <a:srgbClr val="000000">
                                <a:alpha val="43137"/>
                              </a:srgbClr>
                            </a:outerShdw>
                          </a:effectLst>
                        </a:defRPr>
                      </a:pPr>
                      <a:t>[CATEGORY NAME]</a:t>
                    </a:fld>
                    <a:endParaRPr lang="en-US" baseline="0" dirty="0">
                      <a:solidFill>
                        <a:schemeClr val="bg1"/>
                      </a:solidFill>
                      <a:effectLst>
                        <a:outerShdw blurRad="38100" dist="38100" dir="2700000" algn="tl">
                          <a:srgbClr val="000000">
                            <a:alpha val="43137"/>
                          </a:srgbClr>
                        </a:outerShdw>
                      </a:effectLst>
                    </a:endParaRPr>
                  </a:p>
                  <a:p>
                    <a:pPr>
                      <a:defRPr sz="2000">
                        <a:solidFill>
                          <a:schemeClr val="bg1"/>
                        </a:solidFill>
                        <a:effectLst>
                          <a:outerShdw blurRad="38100" dist="38100" dir="2700000" algn="tl">
                            <a:srgbClr val="000000">
                              <a:alpha val="43137"/>
                            </a:srgbClr>
                          </a:outerShdw>
                        </a:effectLst>
                      </a:defRPr>
                    </a:pPr>
                    <a:fld id="{7CE3CEAC-4F1E-4553-B2A7-0B952D768FA9}" type="VALUE">
                      <a:rPr lang="en-US" b="1">
                        <a:solidFill>
                          <a:schemeClr val="bg1"/>
                        </a:solidFill>
                        <a:effectLst>
                          <a:outerShdw blurRad="38100" dist="38100" dir="2700000" algn="tl">
                            <a:srgbClr val="000000">
                              <a:alpha val="43137"/>
                            </a:srgbClr>
                          </a:outerShdw>
                        </a:effectLst>
                      </a:rPr>
                      <a:pPr>
                        <a:defRPr sz="2000">
                          <a:solidFill>
                            <a:schemeClr val="bg1"/>
                          </a:solidFill>
                          <a:effectLst>
                            <a:outerShdw blurRad="38100" dist="38100" dir="2700000" algn="tl">
                              <a:srgbClr val="000000">
                                <a:alpha val="43137"/>
                              </a:srgbClr>
                            </a:outerShdw>
                          </a:effectLst>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8072-7A40-B249-5709A9C9A6F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Broadcast TV</c:v>
                </c:pt>
                <c:pt idx="1">
                  <c:v>Cable TV</c:v>
                </c:pt>
              </c:strCache>
            </c:strRef>
          </c:cat>
          <c:val>
            <c:numRef>
              <c:f>Sheet1!$B$2:$B$3</c:f>
              <c:numCache>
                <c:formatCode>0.00%</c:formatCode>
                <c:ptCount val="2"/>
                <c:pt idx="0">
                  <c:v>0.69</c:v>
                </c:pt>
                <c:pt idx="1">
                  <c:v>0.31</c:v>
                </c:pt>
              </c:numCache>
            </c:numRef>
          </c:val>
          <c:extLst>
            <c:ext xmlns:c16="http://schemas.microsoft.com/office/drawing/2014/chart" uri="{C3380CC4-5D6E-409C-BE32-E72D297353CC}">
              <c16:uniqueId val="{00000004-8072-7A40-B249-5709A9C9A6FF}"/>
            </c:ext>
          </c:extLst>
        </c:ser>
        <c:dLbls>
          <c:showLegendKey val="0"/>
          <c:showVal val="0"/>
          <c:showCatName val="0"/>
          <c:showSerName val="0"/>
          <c:showPercent val="0"/>
          <c:showBubbleSize val="0"/>
          <c:showLeaderLines val="1"/>
        </c:dLbls>
        <c:firstSliceAng val="168"/>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E3B90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292B-47D7-96F8-8DF1E535C880}"/>
              </c:ext>
            </c:extLst>
          </c:dPt>
          <c:dPt>
            <c:idx val="1"/>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292B-47D7-96F8-8DF1E535C880}"/>
              </c:ext>
            </c:extLst>
          </c:dPt>
          <c:dPt>
            <c:idx val="2"/>
            <c:invertIfNegative val="0"/>
            <c:bubble3D val="0"/>
            <c:spPr>
              <a:solidFill>
                <a:srgbClr val="92D05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292B-47D7-96F8-8DF1E535C880}"/>
              </c:ext>
            </c:extLst>
          </c:dPt>
          <c:dPt>
            <c:idx val="3"/>
            <c:invertIfNegative val="0"/>
            <c:bubble3D val="0"/>
            <c:spPr>
              <a:solidFill>
                <a:srgbClr val="007A54"/>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292B-47D7-96F8-8DF1E535C880}"/>
              </c:ext>
            </c:extLst>
          </c:dPt>
          <c:dPt>
            <c:idx val="4"/>
            <c:invertIfNegative val="0"/>
            <c:bubble3D val="0"/>
            <c:spPr>
              <a:solidFill>
                <a:srgbClr val="5482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292B-47D7-96F8-8DF1E535C880}"/>
              </c:ext>
            </c:extLst>
          </c:dPt>
          <c:dPt>
            <c:idx val="5"/>
            <c:invertIfNegative val="0"/>
            <c:bubble3D val="0"/>
            <c:spPr>
              <a:solidFill>
                <a:srgbClr val="84F05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292B-47D7-96F8-8DF1E535C880}"/>
              </c:ext>
            </c:extLst>
          </c:dPt>
          <c:dPt>
            <c:idx val="6"/>
            <c:invertIfNegative val="0"/>
            <c:bubble3D val="0"/>
            <c:spPr>
              <a:solidFill>
                <a:srgbClr val="FFE699"/>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292B-47D7-96F8-8DF1E535C880}"/>
              </c:ext>
            </c:extLst>
          </c:dPt>
          <c:dPt>
            <c:idx val="7"/>
            <c:invertIfNegative val="0"/>
            <c:bubble3D val="0"/>
            <c:spPr>
              <a:solidFill>
                <a:srgbClr val="F7A5F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292B-47D7-96F8-8DF1E535C880}"/>
              </c:ext>
            </c:extLst>
          </c:dPt>
          <c:dPt>
            <c:idx val="8"/>
            <c:invertIfNegative val="0"/>
            <c:bubble3D val="0"/>
            <c:spPr>
              <a:solidFill>
                <a:srgbClr val="A46F0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1-292B-47D7-96F8-8DF1E535C880}"/>
              </c:ext>
            </c:extLst>
          </c:dPt>
          <c:dPt>
            <c:idx val="9"/>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DCE5-402C-B8BE-82486E945690}"/>
              </c:ext>
            </c:extLst>
          </c:dPt>
          <c:dPt>
            <c:idx val="10"/>
            <c:invertIfNegative val="0"/>
            <c:bubble3D val="0"/>
            <c:spPr>
              <a:solidFill>
                <a:srgbClr val="0505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5-DCE5-402C-B8BE-82486E945690}"/>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1"/>
                <c:pt idx="0">
                  <c:v>Out of Home</c:v>
                </c:pt>
                <c:pt idx="1">
                  <c:v>Nat'l Newspapers</c:v>
                </c:pt>
                <c:pt idx="2">
                  <c:v>Volunteers</c:v>
                </c:pt>
                <c:pt idx="3">
                  <c:v>Phone Calls</c:v>
                </c:pt>
                <c:pt idx="4">
                  <c:v>Local Newspapers</c:v>
                </c:pt>
                <c:pt idx="5">
                  <c:v>Email</c:v>
                </c:pt>
                <c:pt idx="6">
                  <c:v>Text Messages</c:v>
                </c:pt>
                <c:pt idx="7">
                  <c:v>Radio</c:v>
                </c:pt>
                <c:pt idx="8">
                  <c:v>Ad in Mail</c:v>
                </c:pt>
                <c:pt idx="9">
                  <c:v>Social Media</c:v>
                </c:pt>
                <c:pt idx="10">
                  <c:v>Television</c:v>
                </c:pt>
              </c:strCache>
            </c:strRef>
          </c:cat>
          <c:val>
            <c:numRef>
              <c:f>Sheet1!$B$2:$B$14</c:f>
              <c:numCache>
                <c:formatCode>0%</c:formatCode>
                <c:ptCount val="11"/>
                <c:pt idx="0">
                  <c:v>0.09</c:v>
                </c:pt>
                <c:pt idx="1">
                  <c:v>0.11</c:v>
                </c:pt>
                <c:pt idx="2">
                  <c:v>0.11</c:v>
                </c:pt>
                <c:pt idx="3">
                  <c:v>0.11</c:v>
                </c:pt>
                <c:pt idx="4">
                  <c:v>0.13</c:v>
                </c:pt>
                <c:pt idx="5">
                  <c:v>0.17</c:v>
                </c:pt>
                <c:pt idx="6">
                  <c:v>0.18</c:v>
                </c:pt>
                <c:pt idx="7">
                  <c:v>0.18</c:v>
                </c:pt>
                <c:pt idx="8">
                  <c:v>0.18</c:v>
                </c:pt>
                <c:pt idx="9">
                  <c:v>0.32</c:v>
                </c:pt>
                <c:pt idx="10">
                  <c:v>0.65</c:v>
                </c:pt>
              </c:numCache>
            </c:numRef>
          </c:val>
          <c:extLst>
            <c:ext xmlns:c16="http://schemas.microsoft.com/office/drawing/2014/chart" uri="{C3380CC4-5D6E-409C-BE32-E72D297353CC}">
              <c16:uniqueId val="{00000014-292B-47D7-96F8-8DF1E535C880}"/>
            </c:ext>
          </c:extLst>
        </c:ser>
        <c:dLbls>
          <c:showLegendKey val="0"/>
          <c:showVal val="0"/>
          <c:showCatName val="0"/>
          <c:showSerName val="0"/>
          <c:showPercent val="0"/>
          <c:showBubbleSize val="0"/>
        </c:dLbls>
        <c:gapWidth val="62"/>
        <c:axId val="669795048"/>
        <c:axId val="669795832"/>
      </c:barChart>
      <c:catAx>
        <c:axId val="669795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69795832"/>
        <c:crosses val="autoZero"/>
        <c:auto val="1"/>
        <c:lblAlgn val="ctr"/>
        <c:lblOffset val="100"/>
        <c:noMultiLvlLbl val="0"/>
      </c:catAx>
      <c:valAx>
        <c:axId val="669795832"/>
        <c:scaling>
          <c:orientation val="minMax"/>
        </c:scaling>
        <c:delete val="1"/>
        <c:axPos val="b"/>
        <c:numFmt formatCode="0%" sourceLinked="1"/>
        <c:majorTickMark val="none"/>
        <c:minorTickMark val="none"/>
        <c:tickLblPos val="nextTo"/>
        <c:crossAx val="66979504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solidFill>
                  <a:schemeClr val="tx1"/>
                </a:solidFill>
              </a:rPr>
              <a:t>“Yes”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c:v>
                </c:pt>
              </c:strCache>
            </c:strRef>
          </c:tx>
          <c:spPr>
            <a:solidFill>
              <a:schemeClr val="tx1"/>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c:formatCode>
                <c:ptCount val="1"/>
                <c:pt idx="0">
                  <c:v>0.75</c:v>
                </c:pt>
              </c:numCache>
            </c:numRef>
          </c:val>
          <c:extLst>
            <c:ext xmlns:c16="http://schemas.microsoft.com/office/drawing/2014/chart" uri="{C3380CC4-5D6E-409C-BE32-E72D297353CC}">
              <c16:uniqueId val="{00000000-70B9-4AC1-9A7C-67CDEE66E942}"/>
            </c:ext>
          </c:extLst>
        </c:ser>
        <c:ser>
          <c:idx val="1"/>
          <c:order val="1"/>
          <c:tx>
            <c:strRef>
              <c:f>Sheet1!$C$1</c:f>
              <c:strCache>
                <c:ptCount val="1"/>
                <c:pt idx="0">
                  <c:v>Republican</c:v>
                </c:pt>
              </c:strCache>
            </c:strRef>
          </c:tx>
          <c:spPr>
            <a:solidFill>
              <a:srgbClr val="FF0000"/>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1-1C6A-4610-93EE-F43794AC4002}"/>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C6A-4610-93EE-F43794AC400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c:formatCode>
                <c:ptCount val="1"/>
                <c:pt idx="0">
                  <c:v>0.74</c:v>
                </c:pt>
              </c:numCache>
            </c:numRef>
          </c:val>
          <c:extLst>
            <c:ext xmlns:c16="http://schemas.microsoft.com/office/drawing/2014/chart" uri="{C3380CC4-5D6E-409C-BE32-E72D297353CC}">
              <c16:uniqueId val="{00000001-70B9-4AC1-9A7C-67CDEE66E942}"/>
            </c:ext>
          </c:extLst>
        </c:ser>
        <c:ser>
          <c:idx val="2"/>
          <c:order val="2"/>
          <c:tx>
            <c:strRef>
              <c:f>Sheet1!$D$1</c:f>
              <c:strCache>
                <c:ptCount val="1"/>
                <c:pt idx="0">
                  <c:v>Democrat</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0%</c:formatCode>
                <c:ptCount val="1"/>
                <c:pt idx="0">
                  <c:v>0.8</c:v>
                </c:pt>
              </c:numCache>
            </c:numRef>
          </c:val>
          <c:extLst>
            <c:ext xmlns:c16="http://schemas.microsoft.com/office/drawing/2014/chart" uri="{C3380CC4-5D6E-409C-BE32-E72D297353CC}">
              <c16:uniqueId val="{00000002-70B9-4AC1-9A7C-67CDEE66E942}"/>
            </c:ext>
          </c:extLst>
        </c:ser>
        <c:ser>
          <c:idx val="3"/>
          <c:order val="3"/>
          <c:tx>
            <c:strRef>
              <c:f>Sheet1!$E$1</c:f>
              <c:strCache>
                <c:ptCount val="1"/>
                <c:pt idx="0">
                  <c:v>Independent</c:v>
                </c:pt>
              </c:strCache>
            </c:strRef>
          </c:tx>
          <c:spPr>
            <a:solidFill>
              <a:srgbClr val="7030A0"/>
            </a:solidFill>
            <a:ln>
              <a:solidFill>
                <a:schemeClr val="tx1"/>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Sheet1!$E$2</c:f>
              <c:numCache>
                <c:formatCode>0%</c:formatCode>
                <c:ptCount val="1"/>
                <c:pt idx="0">
                  <c:v>0.71</c:v>
                </c:pt>
              </c:numCache>
            </c:numRef>
          </c:val>
          <c:extLst>
            <c:ext xmlns:c16="http://schemas.microsoft.com/office/drawing/2014/chart" uri="{C3380CC4-5D6E-409C-BE32-E72D297353CC}">
              <c16:uniqueId val="{00000003-475A-4ECF-A23B-B3F4F2FCEF6E}"/>
            </c:ext>
          </c:extLst>
        </c:ser>
        <c:dLbls>
          <c:showLegendKey val="0"/>
          <c:showVal val="0"/>
          <c:showCatName val="0"/>
          <c:showSerName val="0"/>
          <c:showPercent val="0"/>
          <c:showBubbleSize val="0"/>
        </c:dLbls>
        <c:gapWidth val="219"/>
        <c:overlap val="-27"/>
        <c:axId val="729665096"/>
        <c:axId val="729663528"/>
      </c:barChart>
      <c:catAx>
        <c:axId val="729665096"/>
        <c:scaling>
          <c:orientation val="minMax"/>
        </c:scaling>
        <c:delete val="1"/>
        <c:axPos val="b"/>
        <c:numFmt formatCode="General" sourceLinked="1"/>
        <c:majorTickMark val="out"/>
        <c:minorTickMark val="none"/>
        <c:tickLblPos val="nextTo"/>
        <c:crossAx val="729663528"/>
        <c:crosses val="autoZero"/>
        <c:auto val="1"/>
        <c:lblAlgn val="ctr"/>
        <c:lblOffset val="100"/>
        <c:noMultiLvlLbl val="0"/>
      </c:catAx>
      <c:valAx>
        <c:axId val="729663528"/>
        <c:scaling>
          <c:orientation val="minMax"/>
          <c:min val="0"/>
        </c:scaling>
        <c:delete val="1"/>
        <c:axPos val="l"/>
        <c:numFmt formatCode="0%" sourceLinked="1"/>
        <c:majorTickMark val="out"/>
        <c:minorTickMark val="none"/>
        <c:tickLblPos val="nextTo"/>
        <c:crossAx val="72966509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3636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8ED5-4342-BEBA-5F655CC7C1E7}"/>
              </c:ext>
            </c:extLst>
          </c:dPt>
          <c:dPt>
            <c:idx val="1"/>
            <c:invertIfNegative val="0"/>
            <c:bubble3D val="0"/>
            <c:spPr>
              <a:solidFill>
                <a:srgbClr val="88888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8ED5-4342-BEBA-5F655CC7C1E7}"/>
              </c:ext>
            </c:extLst>
          </c:dPt>
          <c:dPt>
            <c:idx val="2"/>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8ED5-4342-BEBA-5F655CC7C1E7}"/>
              </c:ext>
            </c:extLst>
          </c:dPt>
          <c:dPt>
            <c:idx val="3"/>
            <c:invertIfNegative val="0"/>
            <c:bubble3D val="0"/>
            <c:spPr>
              <a:solidFill>
                <a:srgbClr val="9F5FC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8ED5-4342-BEBA-5F655CC7C1E7}"/>
              </c:ext>
            </c:extLst>
          </c:dPt>
          <c:dPt>
            <c:idx val="4"/>
            <c:invertIfNegative val="0"/>
            <c:bubble3D val="0"/>
            <c:spPr>
              <a:solidFill>
                <a:srgbClr val="5AC69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8ED5-4342-BEBA-5F655CC7C1E7}"/>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8ED5-4342-BEBA-5F655CC7C1E7}"/>
              </c:ext>
            </c:extLst>
          </c:dPt>
          <c:dPt>
            <c:idx val="6"/>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8ED5-4342-BEBA-5F655CC7C1E7}"/>
              </c:ext>
            </c:extLst>
          </c:dPt>
          <c:dPt>
            <c:idx val="7"/>
            <c:invertIfNegative val="0"/>
            <c:bubble3D val="0"/>
            <c:spPr>
              <a:solidFill>
                <a:srgbClr val="5482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8ED5-4342-BEBA-5F655CC7C1E7}"/>
              </c:ext>
            </c:extLst>
          </c:dPt>
          <c:dPt>
            <c:idx val="8"/>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1-8ED5-4342-BEBA-5F655CC7C1E7}"/>
              </c:ext>
            </c:extLst>
          </c:dPt>
          <c:dPt>
            <c:idx val="9"/>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8ED5-4342-BEBA-5F655CC7C1E7}"/>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0"/>
                <c:pt idx="0">
                  <c:v>Broadcast TV News</c:v>
                </c:pt>
                <c:pt idx="1">
                  <c:v>Cable 
News</c:v>
                </c:pt>
                <c:pt idx="2">
                  <c:v>Social 
Media</c:v>
                </c:pt>
                <c:pt idx="3">
                  <c:v>All Other Internet 
News</c:v>
                </c:pt>
                <c:pt idx="4">
                  <c:v>Public Television News</c:v>
                </c:pt>
                <c:pt idx="5">
                  <c:v>Radio 
News</c:v>
                </c:pt>
                <c:pt idx="6">
                  <c:v>Broadcast TV News Web/Apps</c:v>
                </c:pt>
                <c:pt idx="7">
                  <c:v>Local Newspapers</c:v>
                </c:pt>
                <c:pt idx="8">
                  <c:v>National Newspapers</c:v>
                </c:pt>
                <c:pt idx="9">
                  <c:v>Nat'l / Local Newspaper Web/Apps</c:v>
                </c:pt>
              </c:strCache>
            </c:strRef>
          </c:cat>
          <c:val>
            <c:numRef>
              <c:f>Sheet1!$B$2:$B$13</c:f>
              <c:numCache>
                <c:formatCode>0%</c:formatCode>
                <c:ptCount val="10"/>
                <c:pt idx="0">
                  <c:v>0.31</c:v>
                </c:pt>
                <c:pt idx="1">
                  <c:v>0.24</c:v>
                </c:pt>
                <c:pt idx="2">
                  <c:v>0.1</c:v>
                </c:pt>
                <c:pt idx="3">
                  <c:v>0.05</c:v>
                </c:pt>
                <c:pt idx="4">
                  <c:v>0.05</c:v>
                </c:pt>
                <c:pt idx="5">
                  <c:v>0.04</c:v>
                </c:pt>
                <c:pt idx="6">
                  <c:v>0.03</c:v>
                </c:pt>
                <c:pt idx="7">
                  <c:v>0.03</c:v>
                </c:pt>
                <c:pt idx="8">
                  <c:v>0.03</c:v>
                </c:pt>
                <c:pt idx="9">
                  <c:v>0.03</c:v>
                </c:pt>
              </c:numCache>
            </c:numRef>
          </c:val>
          <c:extLst>
            <c:ext xmlns:c16="http://schemas.microsoft.com/office/drawing/2014/chart" uri="{C3380CC4-5D6E-409C-BE32-E72D297353CC}">
              <c16:uniqueId val="{00000014-8ED5-4342-BEBA-5F655CC7C1E7}"/>
            </c:ext>
          </c:extLst>
        </c:ser>
        <c:dLbls>
          <c:showLegendKey val="0"/>
          <c:showVal val="0"/>
          <c:showCatName val="0"/>
          <c:showSerName val="0"/>
          <c:showPercent val="0"/>
          <c:showBubbleSize val="0"/>
        </c:dLbls>
        <c:gapWidth val="66"/>
        <c:overlap val="-27"/>
        <c:axId val="669795440"/>
        <c:axId val="669793480"/>
      </c:barChart>
      <c:catAx>
        <c:axId val="669795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69793480"/>
        <c:crosses val="autoZero"/>
        <c:auto val="1"/>
        <c:lblAlgn val="ctr"/>
        <c:lblOffset val="0"/>
        <c:noMultiLvlLbl val="0"/>
      </c:catAx>
      <c:valAx>
        <c:axId val="669793480"/>
        <c:scaling>
          <c:orientation val="minMax"/>
        </c:scaling>
        <c:delete val="1"/>
        <c:axPos val="l"/>
        <c:numFmt formatCode="0%" sourceLinked="1"/>
        <c:majorTickMark val="none"/>
        <c:minorTickMark val="none"/>
        <c:tickLblPos val="nextTo"/>
        <c:crossAx val="669795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9190" cy="356580"/>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sz="quarter" idx="1"/>
          </p:nvPr>
        </p:nvSpPr>
        <p:spPr>
          <a:xfrm>
            <a:off x="5317160" y="0"/>
            <a:ext cx="4069190" cy="356580"/>
          </a:xfrm>
          <a:prstGeom prst="rect">
            <a:avLst/>
          </a:prstGeom>
        </p:spPr>
        <p:txBody>
          <a:bodyPr vert="horz" lIns="92464" tIns="46232" rIns="92464" bIns="46232" rtlCol="0"/>
          <a:lstStyle>
            <a:lvl1pPr algn="r">
              <a:defRPr sz="1200"/>
            </a:lvl1pPr>
          </a:lstStyle>
          <a:p>
            <a:fld id="{D5383F17-7D89-4BF5-A68F-9E09FC4D3C46}" type="datetimeFigureOut">
              <a:rPr lang="en-US" smtClean="0"/>
              <a:t>12/4/2020</a:t>
            </a:fld>
            <a:endParaRPr lang="en-US" dirty="0"/>
          </a:p>
        </p:txBody>
      </p:sp>
      <p:sp>
        <p:nvSpPr>
          <p:cNvPr id="4" name="Footer Placeholder 3"/>
          <p:cNvSpPr>
            <a:spLocks noGrp="1"/>
          </p:cNvSpPr>
          <p:nvPr>
            <p:ph type="ftr" sz="quarter" idx="2"/>
          </p:nvPr>
        </p:nvSpPr>
        <p:spPr>
          <a:xfrm>
            <a:off x="1" y="6745897"/>
            <a:ext cx="4069190" cy="356580"/>
          </a:xfrm>
          <a:prstGeom prst="rect">
            <a:avLst/>
          </a:prstGeom>
        </p:spPr>
        <p:txBody>
          <a:bodyPr vert="horz" lIns="92464" tIns="46232" rIns="92464"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5317160" y="6745897"/>
            <a:ext cx="4069190" cy="356580"/>
          </a:xfrm>
          <a:prstGeom prst="rect">
            <a:avLst/>
          </a:prstGeom>
        </p:spPr>
        <p:txBody>
          <a:bodyPr vert="horz" lIns="92464" tIns="46232" rIns="92464" bIns="46232" rtlCol="0" anchor="b"/>
          <a:lstStyle>
            <a:lvl1pPr algn="r">
              <a:defRPr sz="1200"/>
            </a:lvl1pPr>
          </a:lstStyle>
          <a:p>
            <a:fld id="{FB8D0739-FA2F-4F32-B028-424CE00DC1A7}" type="slidenum">
              <a:rPr lang="en-US" smtClean="0"/>
              <a:t>‹#›</a:t>
            </a:fld>
            <a:endParaRPr lang="en-US" dirty="0"/>
          </a:p>
        </p:txBody>
      </p:sp>
    </p:spTree>
    <p:extLst>
      <p:ext uri="{BB962C8B-B14F-4D97-AF65-F5344CB8AC3E}">
        <p14:creationId xmlns:p14="http://schemas.microsoft.com/office/powerpoint/2010/main" val="4260491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339" cy="356357"/>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5317964" y="0"/>
            <a:ext cx="4068339" cy="356357"/>
          </a:xfrm>
          <a:prstGeom prst="rect">
            <a:avLst/>
          </a:prstGeom>
        </p:spPr>
        <p:txBody>
          <a:bodyPr vert="horz" lIns="94221" tIns="47111" rIns="94221" bIns="47111" rtlCol="0"/>
          <a:lstStyle>
            <a:lvl1pPr algn="r">
              <a:defRPr sz="1200"/>
            </a:lvl1pPr>
          </a:lstStyle>
          <a:p>
            <a:fld id="{F6F05FFA-EE28-429C-BCEB-74ED7364C62D}" type="datetimeFigureOut">
              <a:rPr lang="en-US" smtClean="0"/>
              <a:t>12/4/2020</a:t>
            </a:fld>
            <a:endParaRPr lang="en-US" dirty="0"/>
          </a:p>
        </p:txBody>
      </p:sp>
      <p:sp>
        <p:nvSpPr>
          <p:cNvPr id="4" name="Slide Image Placeholder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938848" y="3418066"/>
            <a:ext cx="7510780" cy="2796600"/>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6119"/>
            <a:ext cx="4068339" cy="356356"/>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17964" y="6746119"/>
            <a:ext cx="4068339" cy="356356"/>
          </a:xfrm>
          <a:prstGeom prst="rect">
            <a:avLst/>
          </a:prstGeom>
        </p:spPr>
        <p:txBody>
          <a:bodyPr vert="horz" lIns="94221" tIns="47111" rIns="94221" bIns="47111" rtlCol="0" anchor="b"/>
          <a:lstStyle>
            <a:lvl1pPr algn="r">
              <a:defRPr sz="1200"/>
            </a:lvl1pPr>
          </a:lstStyle>
          <a:p>
            <a:fld id="{5CBFF038-FE79-4731-8216-C523A2A3BC48}" type="slidenum">
              <a:rPr lang="en-US" smtClean="0"/>
              <a:t>‹#›</a:t>
            </a:fld>
            <a:endParaRPr lang="en-US" dirty="0"/>
          </a:p>
        </p:txBody>
      </p:sp>
    </p:spTree>
    <p:extLst>
      <p:ext uri="{BB962C8B-B14F-4D97-AF65-F5344CB8AC3E}">
        <p14:creationId xmlns:p14="http://schemas.microsoft.com/office/powerpoint/2010/main" val="3994006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screen">
    <p:spTree>
      <p:nvGrpSpPr>
        <p:cNvPr id="1" name=""/>
        <p:cNvGrpSpPr/>
        <p:nvPr/>
      </p:nvGrpSpPr>
      <p:grpSpPr>
        <a:xfrm>
          <a:off x="0" y="0"/>
          <a:ext cx="0" cy="0"/>
          <a:chOff x="0" y="0"/>
          <a:chExt cx="0" cy="0"/>
        </a:xfrm>
      </p:grpSpPr>
      <p:sp>
        <p:nvSpPr>
          <p:cNvPr id="7" name="Rectangle 6"/>
          <p:cNvSpPr/>
          <p:nvPr userDrawn="1"/>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9727" y="3419275"/>
            <a:ext cx="12201729" cy="128217"/>
            <a:chOff x="-9727" y="3419275"/>
            <a:chExt cx="12201729" cy="128217"/>
          </a:xfrm>
        </p:grpSpPr>
        <p:sp>
          <p:nvSpPr>
            <p:cNvPr id="10" name="Rectangle 9"/>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userDrawn="1"/>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18" name="Rectangle 17"/>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 Placeholder 14"/>
          <p:cNvSpPr>
            <a:spLocks noGrp="1"/>
          </p:cNvSpPr>
          <p:nvPr userDrawn="1">
            <p:ph type="body" sz="quarter" idx="10"/>
          </p:nvPr>
        </p:nvSpPr>
        <p:spPr>
          <a:xfrm>
            <a:off x="2325979" y="3147550"/>
            <a:ext cx="7568727" cy="707886"/>
          </a:xfrm>
        </p:spPr>
        <p:txBody>
          <a:bodyPr wrap="square">
            <a:spAutoFit/>
          </a:bodyPr>
          <a:lstStyle>
            <a:lvl1pPr marL="0" indent="0" algn="ctr">
              <a:lnSpc>
                <a:spcPct val="100000"/>
              </a:lnSpc>
              <a:spcBef>
                <a:spcPts val="0"/>
              </a:spcBef>
              <a:spcAft>
                <a:spcPts val="1200"/>
              </a:spcAft>
              <a:buNone/>
              <a:defRPr sz="4000" b="0" cap="none" spc="0">
                <a:ln w="0"/>
                <a:solidFill>
                  <a:schemeClr val="accent1"/>
                </a:solidFill>
                <a:effectLst/>
              </a:defRPr>
            </a:lvl1pPr>
            <a:lvl2pPr marL="457200" indent="0">
              <a:buNone/>
              <a:defRPr sz="2800">
                <a:solidFill>
                  <a:schemeClr val="bg1"/>
                </a:solidFill>
              </a:defRPr>
            </a:lvl2pPr>
            <a:lvl3pPr marL="914400" indent="0">
              <a:buNone/>
              <a:defRPr sz="2800">
                <a:solidFill>
                  <a:schemeClr val="bg1"/>
                </a:solidFill>
              </a:defRPr>
            </a:lvl3pPr>
            <a:lvl4pPr marL="1371600" indent="0">
              <a:buNone/>
              <a:defRPr sz="2800">
                <a:solidFill>
                  <a:schemeClr val="bg1"/>
                </a:solidFill>
              </a:defRPr>
            </a:lvl4pPr>
            <a:lvl5pPr marL="1828800" indent="0">
              <a:buNone/>
              <a:defRPr sz="2800">
                <a:solidFill>
                  <a:schemeClr val="bg1"/>
                </a:solidFill>
              </a:defRPr>
            </a:lvl5pPr>
          </a:lstStyle>
          <a:p>
            <a:pPr lvl="0"/>
            <a:r>
              <a:rPr lang="en-US" dirty="0"/>
              <a:t>Click to edit Master text styles</a:t>
            </a:r>
          </a:p>
        </p:txBody>
      </p:sp>
      <p:pic>
        <p:nvPicPr>
          <p:cNvPr id="19" name="Picture 18" descr="TVB_Logo_RGB_300_4_Line_Tag.jpg"/>
          <p:cNvPicPr>
            <a:picLocks noChangeAspect="1"/>
          </p:cNvPicPr>
          <p:nvPr userDrawn="1"/>
        </p:nvPicPr>
        <p:blipFill>
          <a:blip r:embed="rId3" cstate="print"/>
          <a:stretch>
            <a:fillRect/>
          </a:stretch>
        </p:blipFill>
        <p:spPr>
          <a:xfrm>
            <a:off x="4025876" y="1603624"/>
            <a:ext cx="4343400" cy="1230332"/>
          </a:xfrm>
          <a:prstGeom prst="rect">
            <a:avLst/>
          </a:prstGeom>
        </p:spPr>
      </p:pic>
    </p:spTree>
    <p:extLst>
      <p:ext uri="{BB962C8B-B14F-4D97-AF65-F5344CB8AC3E}">
        <p14:creationId xmlns:p14="http://schemas.microsoft.com/office/powerpoint/2010/main" val="2972584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p:cNvSpPr/>
          <p:nvPr userDrawn="1"/>
        </p:nvSpPr>
        <p:spPr>
          <a:xfrm flipH="1">
            <a:off x="-9527" y="-5"/>
            <a:ext cx="12201525" cy="4642308"/>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9526" y="4642304"/>
            <a:ext cx="12201525" cy="2343814"/>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0" y="4642304"/>
            <a:ext cx="12201729" cy="128217"/>
            <a:chOff x="-9727" y="3419275"/>
            <a:chExt cx="12201729" cy="128217"/>
          </a:xfrm>
        </p:grpSpPr>
        <p:sp>
          <p:nvSpPr>
            <p:cNvPr id="10" name="Rectangle 9"/>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 Placeholder 14"/>
          <p:cNvSpPr>
            <a:spLocks noGrp="1"/>
          </p:cNvSpPr>
          <p:nvPr>
            <p:ph type="body" sz="quarter" idx="10"/>
          </p:nvPr>
        </p:nvSpPr>
        <p:spPr>
          <a:xfrm>
            <a:off x="450376" y="647805"/>
            <a:ext cx="11341291" cy="938719"/>
          </a:xfrm>
        </p:spPr>
        <p:txBody>
          <a:bodyPr wrap="square">
            <a:spAutoFit/>
          </a:bodyPr>
          <a:lstStyle>
            <a:lvl1pPr marL="0" indent="0" algn="ctr">
              <a:lnSpc>
                <a:spcPct val="100000"/>
              </a:lnSpc>
              <a:spcBef>
                <a:spcPts val="0"/>
              </a:spcBef>
              <a:spcAft>
                <a:spcPts val="1200"/>
              </a:spcAft>
              <a:buNone/>
              <a:defRPr sz="5500" b="0" cap="none" spc="0">
                <a:ln w="0"/>
                <a:solidFill>
                  <a:schemeClr val="bg1"/>
                </a:solidFill>
                <a:effectLst/>
              </a:defRPr>
            </a:lvl1pPr>
            <a:lvl2pPr marL="457200" indent="0">
              <a:buNone/>
              <a:defRPr sz="2800">
                <a:solidFill>
                  <a:schemeClr val="bg1"/>
                </a:solidFill>
              </a:defRPr>
            </a:lvl2pPr>
            <a:lvl3pPr marL="914400" indent="0">
              <a:buNone/>
              <a:defRPr sz="2800">
                <a:solidFill>
                  <a:schemeClr val="bg1"/>
                </a:solidFill>
              </a:defRPr>
            </a:lvl3pPr>
            <a:lvl4pPr marL="1371600" indent="0">
              <a:buNone/>
              <a:defRPr sz="2800">
                <a:solidFill>
                  <a:schemeClr val="bg1"/>
                </a:solidFill>
              </a:defRPr>
            </a:lvl4pPr>
            <a:lvl5pPr marL="1828800" indent="0">
              <a:buNone/>
              <a:defRPr sz="2800">
                <a:solidFill>
                  <a:schemeClr val="bg1"/>
                </a:solidFill>
              </a:defRPr>
            </a:lvl5pPr>
          </a:lstStyle>
          <a:p>
            <a:pPr lvl="0"/>
            <a:r>
              <a:rPr lang="en-US" dirty="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3790" y="5133155"/>
            <a:ext cx="5228437" cy="1481032"/>
          </a:xfrm>
          <a:prstGeom prst="rect">
            <a:avLst/>
          </a:prstGeom>
        </p:spPr>
      </p:pic>
    </p:spTree>
    <p:extLst>
      <p:ext uri="{BB962C8B-B14F-4D97-AF65-F5344CB8AC3E}">
        <p14:creationId xmlns:p14="http://schemas.microsoft.com/office/powerpoint/2010/main" val="20859946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3" name="Content Placeholder 2"/>
          <p:cNvSpPr>
            <a:spLocks noGrp="1"/>
          </p:cNvSpPr>
          <p:nvPr>
            <p:ph idx="1"/>
          </p:nvPr>
        </p:nvSpPr>
        <p:spPr>
          <a:xfrm>
            <a:off x="420584" y="1253330"/>
            <a:ext cx="11351819" cy="4909963"/>
          </a:xfrm>
        </p:spPr>
        <p:txBody>
          <a:bodyPr/>
          <a:lstStyle>
            <a:lvl1pPr marL="228600" indent="-228600">
              <a:buClr>
                <a:srgbClr val="0000FF"/>
              </a:buClr>
              <a:buFont typeface="Wingdings" panose="05000000000000000000" pitchFamily="2" charset="2"/>
              <a:buChar char="§"/>
              <a:defRPr sz="3000"/>
            </a:lvl1pPr>
            <a:lvl2pPr marL="685800" indent="-228600">
              <a:buClr>
                <a:schemeClr val="accent2"/>
              </a:buClr>
              <a:buFont typeface="Wingdings" panose="05000000000000000000" pitchFamily="2" charset="2"/>
              <a:buChar char="§"/>
              <a:defRPr/>
            </a:lvl2pPr>
            <a:lvl3pPr marL="1143000" indent="-228600">
              <a:buClr>
                <a:srgbClr val="FF0000"/>
              </a:buClr>
              <a:buFont typeface="Wingdings" panose="05000000000000000000" pitchFamily="2" charset="2"/>
              <a:buChar char="§"/>
              <a:defRPr/>
            </a:lvl3pPr>
            <a:lvl4pPr marL="1600200" indent="-228600">
              <a:buClr>
                <a:schemeClr val="accent4"/>
              </a:buClr>
              <a:buFont typeface="Wingdings" panose="05000000000000000000" pitchFamily="2" charset="2"/>
              <a:buChar char="§"/>
              <a:defRPr/>
            </a:lvl4pPr>
            <a:lvl5pPr marL="2057400" indent="-228600">
              <a:buClr>
                <a:srgbClr val="FFC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125199" y="6380100"/>
            <a:ext cx="988621" cy="365125"/>
          </a:xfrm>
        </p:spPr>
        <p:txBody>
          <a:bodyPr/>
          <a:lstStyle>
            <a:lvl1pPr>
              <a:defRPr sz="1000">
                <a:solidFill>
                  <a:schemeClr val="tx1"/>
                </a:solidFill>
              </a:defRPr>
            </a:lvl1pPr>
          </a:lstStyle>
          <a:p>
            <a:fld id="{BB88B489-69ED-4F0A-A940-13A5E0BFFCBC}" type="slidenum">
              <a:rPr lang="en-US" smtClean="0"/>
              <a:pPr/>
              <a:t>‹#›</a:t>
            </a:fld>
            <a:endParaRPr lang="en-US" dirty="0"/>
          </a:p>
        </p:txBody>
      </p:sp>
      <p:grpSp>
        <p:nvGrpSpPr>
          <p:cNvPr id="8" name="Group 7"/>
          <p:cNvGrpSpPr/>
          <p:nvPr userDrawn="1"/>
        </p:nvGrpSpPr>
        <p:grpSpPr>
          <a:xfrm>
            <a:off x="106759" y="0"/>
            <a:ext cx="91723" cy="6858000"/>
            <a:chOff x="72034" y="0"/>
            <a:chExt cx="193017" cy="6858000"/>
          </a:xfrm>
        </p:grpSpPr>
        <p:sp>
          <p:nvSpPr>
            <p:cNvPr id="9" name="Rectangle 8"/>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descr="TVB_Logo_RGB_300_4_Line_Tag.jpg"/>
          <p:cNvPicPr>
            <a:picLocks noChangeAspect="1"/>
          </p:cNvPicPr>
          <p:nvPr userDrawn="1"/>
        </p:nvPicPr>
        <p:blipFill>
          <a:blip r:embed="rId2" cstate="print"/>
          <a:stretch>
            <a:fillRect/>
          </a:stretch>
        </p:blipFill>
        <p:spPr>
          <a:xfrm>
            <a:off x="10198360" y="6356350"/>
            <a:ext cx="1434197" cy="405559"/>
          </a:xfrm>
          <a:prstGeom prst="rect">
            <a:avLst/>
          </a:prstGeom>
        </p:spPr>
      </p:pic>
      <p:sp>
        <p:nvSpPr>
          <p:cNvPr id="14" name="Text Placeholder 13"/>
          <p:cNvSpPr>
            <a:spLocks noGrp="1"/>
          </p:cNvSpPr>
          <p:nvPr>
            <p:ph type="body" sz="quarter" idx="13"/>
          </p:nvPr>
        </p:nvSpPr>
        <p:spPr>
          <a:xfrm>
            <a:off x="419099" y="6550968"/>
            <a:ext cx="8641773" cy="230832"/>
          </a:xfrm>
        </p:spPr>
        <p:txBody>
          <a:bodyPr anchor="b">
            <a:spAutoFit/>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endParaRPr lang="en-US" dirty="0"/>
          </a:p>
        </p:txBody>
      </p:sp>
    </p:spTree>
    <p:extLst>
      <p:ext uri="{BB962C8B-B14F-4D97-AF65-F5344CB8AC3E}">
        <p14:creationId xmlns:p14="http://schemas.microsoft.com/office/powerpoint/2010/main" val="3779279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for blue and green bkgn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370621" y="6380100"/>
            <a:ext cx="2743200" cy="365125"/>
          </a:xfrm>
        </p:spPr>
        <p:txBody>
          <a:bodyPr/>
          <a:lstStyle>
            <a:lvl1pPr>
              <a:defRPr sz="1000">
                <a:solidFill>
                  <a:schemeClr val="tx1"/>
                </a:solidFill>
              </a:defRPr>
            </a:lvl1pPr>
          </a:lstStyle>
          <a:p>
            <a:fld id="{BB88B489-69ED-4F0A-A940-13A5E0BFFCBC}" type="slidenum">
              <a:rPr lang="en-US" smtClean="0"/>
              <a:pPr/>
              <a:t>‹#›</a:t>
            </a:fld>
            <a:endParaRPr lang="en-US" dirty="0"/>
          </a:p>
        </p:txBody>
      </p:sp>
    </p:spTree>
    <p:extLst>
      <p:ext uri="{BB962C8B-B14F-4D97-AF65-F5344CB8AC3E}">
        <p14:creationId xmlns:p14="http://schemas.microsoft.com/office/powerpoint/2010/main" val="2992409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nk for blue and green bkgnd">
    <p:spTree>
      <p:nvGrpSpPr>
        <p:cNvPr id="1" name=""/>
        <p:cNvGrpSpPr/>
        <p:nvPr/>
      </p:nvGrpSpPr>
      <p:grpSpPr>
        <a:xfrm>
          <a:off x="0" y="0"/>
          <a:ext cx="0" cy="0"/>
          <a:chOff x="0" y="0"/>
          <a:chExt cx="0" cy="0"/>
        </a:xfrm>
      </p:grpSpPr>
      <p:sp>
        <p:nvSpPr>
          <p:cNvPr id="16" name="Rectangle 15"/>
          <p:cNvSpPr/>
          <p:nvPr userDrawn="1"/>
        </p:nvSpPr>
        <p:spPr>
          <a:xfrm flipH="1">
            <a:off x="6096000" y="5317"/>
            <a:ext cx="6105526" cy="1483015"/>
          </a:xfrm>
          <a:prstGeom prst="rect">
            <a:avLst/>
          </a:prstGeom>
          <a:solidFill>
            <a:srgbClr val="F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1" y="5317"/>
            <a:ext cx="6095999" cy="1483015"/>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9370621" y="6380100"/>
            <a:ext cx="2743200" cy="365125"/>
          </a:xfrm>
        </p:spPr>
        <p:txBody>
          <a:bodyPr/>
          <a:lstStyle>
            <a:lvl1pPr>
              <a:defRPr sz="1000">
                <a:solidFill>
                  <a:schemeClr val="tx1"/>
                </a:solidFill>
              </a:defRPr>
            </a:lvl1pPr>
          </a:lstStyle>
          <a:p>
            <a:fld id="{BB88B489-69ED-4F0A-A940-13A5E0BFFCBC}" type="slidenum">
              <a:rPr lang="en-US" smtClean="0"/>
              <a:pPr/>
              <a:t>‹#›</a:t>
            </a:fld>
            <a:endParaRPr lang="en-US" dirty="0"/>
          </a:p>
        </p:txBody>
      </p:sp>
      <p:grpSp>
        <p:nvGrpSpPr>
          <p:cNvPr id="10" name="Group 9"/>
          <p:cNvGrpSpPr/>
          <p:nvPr userDrawn="1"/>
        </p:nvGrpSpPr>
        <p:grpSpPr>
          <a:xfrm rot="16200000" flipV="1">
            <a:off x="2667203" y="3381297"/>
            <a:ext cx="6880179" cy="128217"/>
            <a:chOff x="-9727" y="3419275"/>
            <a:chExt cx="12201729" cy="128217"/>
          </a:xfrm>
        </p:grpSpPr>
        <p:sp>
          <p:nvSpPr>
            <p:cNvPr id="11" name="Rectangle 10"/>
            <p:cNvSpPr/>
            <p:nvPr/>
          </p:nvSpPr>
          <p:spPr>
            <a:xfrm rot="10800000" flipH="1">
              <a:off x="-9727" y="3419276"/>
              <a:ext cx="3493790" cy="128216"/>
            </a:xfrm>
            <a:prstGeom prst="rect">
              <a:avLst/>
            </a:prstGeom>
            <a:solidFill>
              <a:srgbClr val="FE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Tahoma"/>
                <a:ea typeface="+mn-ea"/>
                <a:cs typeface="Arial"/>
              </a:endParaRPr>
            </a:p>
          </p:txBody>
        </p:sp>
        <p:sp>
          <p:nvSpPr>
            <p:cNvPr id="12" name="Rectangle 11"/>
            <p:cNvSpPr/>
            <p:nvPr/>
          </p:nvSpPr>
          <p:spPr>
            <a:xfrm rot="10800000" flipH="1">
              <a:off x="3484063" y="3419276"/>
              <a:ext cx="5058036" cy="128216"/>
            </a:xfrm>
            <a:prstGeom prst="rect">
              <a:avLst/>
            </a:prstGeom>
            <a:solidFill>
              <a:srgbClr val="36CF1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Tahoma"/>
                <a:ea typeface="+mn-ea"/>
                <a:cs typeface="Arial"/>
              </a:endParaRPr>
            </a:p>
          </p:txBody>
        </p:sp>
        <p:sp>
          <p:nvSpPr>
            <p:cNvPr id="13" name="Rectangle 12"/>
            <p:cNvSpPr/>
            <p:nvPr/>
          </p:nvSpPr>
          <p:spPr>
            <a:xfrm rot="10800000" flipH="1">
              <a:off x="8542098" y="3419275"/>
              <a:ext cx="3649904" cy="128216"/>
            </a:xfrm>
            <a:prstGeom prst="rect">
              <a:avLst/>
            </a:prstGeom>
            <a:solidFill>
              <a:srgbClr val="1322F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Tahoma"/>
                <a:ea typeface="+mn-ea"/>
                <a:cs typeface="Arial"/>
              </a:endParaRPr>
            </a:p>
          </p:txBody>
        </p:sp>
      </p:grpSp>
      <p:sp>
        <p:nvSpPr>
          <p:cNvPr id="18" name="Text Placeholder 13"/>
          <p:cNvSpPr>
            <a:spLocks noGrp="1"/>
          </p:cNvSpPr>
          <p:nvPr>
            <p:ph type="body" sz="quarter" idx="13"/>
          </p:nvPr>
        </p:nvSpPr>
        <p:spPr>
          <a:xfrm>
            <a:off x="419099" y="6344537"/>
            <a:ext cx="5445673" cy="230832"/>
          </a:xfrm>
        </p:spPr>
        <p:txBody>
          <a:bodyPr wrap="square">
            <a:spAutoFit/>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pic>
        <p:nvPicPr>
          <p:cNvPr id="19" name="Picture 18" descr="TVB_Logo_RGB_300_4_Line_Tag.jpg"/>
          <p:cNvPicPr>
            <a:picLocks noChangeAspect="1"/>
          </p:cNvPicPr>
          <p:nvPr userDrawn="1"/>
        </p:nvPicPr>
        <p:blipFill>
          <a:blip r:embed="rId2" cstate="print"/>
          <a:stretch>
            <a:fillRect/>
          </a:stretch>
        </p:blipFill>
        <p:spPr>
          <a:xfrm>
            <a:off x="10198360" y="6356350"/>
            <a:ext cx="1434197" cy="405559"/>
          </a:xfrm>
          <a:prstGeom prst="rect">
            <a:avLst/>
          </a:prstGeom>
        </p:spPr>
      </p:pic>
      <p:sp>
        <p:nvSpPr>
          <p:cNvPr id="20" name="Text Placeholder 19"/>
          <p:cNvSpPr>
            <a:spLocks noGrp="1"/>
          </p:cNvSpPr>
          <p:nvPr>
            <p:ph type="body" sz="quarter" idx="14"/>
          </p:nvPr>
        </p:nvSpPr>
        <p:spPr>
          <a:xfrm>
            <a:off x="0" y="209549"/>
            <a:ext cx="6096000" cy="1104900"/>
          </a:xfrm>
        </p:spPr>
        <p:txBody>
          <a:bodyPr>
            <a:noAutofit/>
          </a:bodyPr>
          <a:lstStyle>
            <a:lvl1pPr marL="0" indent="0" algn="ctr">
              <a:buNone/>
              <a:defRPr sz="3600">
                <a:solidFill>
                  <a:schemeClr val="bg1"/>
                </a:solidFill>
              </a:defRPr>
            </a:lvl1pPr>
            <a:lvl2pPr marL="457200" indent="0" algn="ctr">
              <a:buNone/>
              <a:defRPr sz="3600">
                <a:solidFill>
                  <a:schemeClr val="bg1"/>
                </a:solidFill>
              </a:defRPr>
            </a:lvl2pPr>
            <a:lvl3pPr marL="914400" indent="0" algn="ctr">
              <a:buNone/>
              <a:defRPr sz="3600">
                <a:solidFill>
                  <a:schemeClr val="bg1"/>
                </a:solidFill>
              </a:defRPr>
            </a:lvl3pPr>
            <a:lvl4pPr marL="1371600" indent="0" algn="ctr">
              <a:buNone/>
              <a:defRPr sz="3600">
                <a:solidFill>
                  <a:schemeClr val="bg1"/>
                </a:solidFill>
              </a:defRPr>
            </a:lvl4pPr>
            <a:lvl5pPr marL="1828800" indent="0" algn="ctr">
              <a:buNone/>
              <a:defRPr sz="3600">
                <a:solidFill>
                  <a:schemeClr val="bg1"/>
                </a:solidFill>
              </a:defRPr>
            </a:lvl5pPr>
          </a:lstStyle>
          <a:p>
            <a:pPr lvl="0"/>
            <a:r>
              <a:rPr lang="en-US" dirty="0"/>
              <a:t>Click to edit Master text styles</a:t>
            </a:r>
          </a:p>
        </p:txBody>
      </p:sp>
      <p:sp>
        <p:nvSpPr>
          <p:cNvPr id="21" name="Text Placeholder 19"/>
          <p:cNvSpPr>
            <a:spLocks noGrp="1"/>
          </p:cNvSpPr>
          <p:nvPr>
            <p:ph type="body" sz="quarter" idx="15"/>
          </p:nvPr>
        </p:nvSpPr>
        <p:spPr>
          <a:xfrm>
            <a:off x="6017821" y="209549"/>
            <a:ext cx="6096000" cy="1104900"/>
          </a:xfrm>
        </p:spPr>
        <p:txBody>
          <a:bodyPr>
            <a:noAutofit/>
          </a:bodyPr>
          <a:lstStyle>
            <a:lvl1pPr marL="0" indent="0" algn="ctr">
              <a:buNone/>
              <a:defRPr sz="3600">
                <a:solidFill>
                  <a:schemeClr val="bg1"/>
                </a:solidFill>
              </a:defRPr>
            </a:lvl1pPr>
            <a:lvl2pPr marL="457200" indent="0" algn="ctr">
              <a:buNone/>
              <a:defRPr sz="3600">
                <a:solidFill>
                  <a:schemeClr val="bg1"/>
                </a:solidFill>
              </a:defRPr>
            </a:lvl2pPr>
            <a:lvl3pPr marL="914400" indent="0" algn="ctr">
              <a:buNone/>
              <a:defRPr sz="3600">
                <a:solidFill>
                  <a:schemeClr val="bg1"/>
                </a:solidFill>
              </a:defRPr>
            </a:lvl3pPr>
            <a:lvl4pPr marL="1371600" indent="0" algn="ctr">
              <a:buNone/>
              <a:defRPr sz="3600">
                <a:solidFill>
                  <a:schemeClr val="bg1"/>
                </a:solidFill>
              </a:defRPr>
            </a:lvl4pPr>
            <a:lvl5pPr marL="1828800" indent="0" algn="ctr">
              <a:buNone/>
              <a:defRPr sz="3600">
                <a:solidFill>
                  <a:schemeClr val="bg1"/>
                </a:solidFill>
              </a:defRPr>
            </a:lvl5pPr>
          </a:lstStyle>
          <a:p>
            <a:pPr lvl="0"/>
            <a:r>
              <a:rPr lang="en-US" dirty="0"/>
              <a:t>Click to edit Master text styles</a:t>
            </a:r>
          </a:p>
        </p:txBody>
      </p:sp>
      <p:sp>
        <p:nvSpPr>
          <p:cNvPr id="22" name="Content Placeholder 2"/>
          <p:cNvSpPr>
            <a:spLocks noGrp="1"/>
          </p:cNvSpPr>
          <p:nvPr>
            <p:ph idx="1"/>
          </p:nvPr>
        </p:nvSpPr>
        <p:spPr>
          <a:xfrm>
            <a:off x="262759" y="1692565"/>
            <a:ext cx="5600527" cy="4478090"/>
          </a:xfrm>
        </p:spPr>
        <p:txBody>
          <a:bodyPr/>
          <a:lstStyle>
            <a:lvl1pPr marL="228600" indent="-228600">
              <a:buClr>
                <a:srgbClr val="0000FF"/>
              </a:buClr>
              <a:buFont typeface="Wingdings" panose="05000000000000000000" pitchFamily="2" charset="2"/>
              <a:buChar char="§"/>
              <a:defRPr sz="3000"/>
            </a:lvl1pPr>
            <a:lvl2pPr marL="685800" indent="-228600">
              <a:buClr>
                <a:schemeClr val="accent2"/>
              </a:buClr>
              <a:buFont typeface="Wingdings" panose="05000000000000000000" pitchFamily="2" charset="2"/>
              <a:buChar char="§"/>
              <a:defRPr/>
            </a:lvl2pPr>
            <a:lvl3pPr marL="1143000" indent="-228600">
              <a:buClr>
                <a:srgbClr val="FF0000"/>
              </a:buClr>
              <a:buFont typeface="Wingdings" panose="05000000000000000000" pitchFamily="2" charset="2"/>
              <a:buChar char="§"/>
              <a:defRPr/>
            </a:lvl3pPr>
            <a:lvl4pPr marL="1600200" indent="-228600">
              <a:buClr>
                <a:schemeClr val="accent4"/>
              </a:buClr>
              <a:buFont typeface="Wingdings" panose="05000000000000000000" pitchFamily="2" charset="2"/>
              <a:buChar char="§"/>
              <a:defRPr/>
            </a:lvl4pPr>
            <a:lvl5pPr marL="2057400" indent="-228600">
              <a:buClr>
                <a:srgbClr val="FFC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2"/>
          <p:cNvSpPr>
            <a:spLocks noGrp="1"/>
          </p:cNvSpPr>
          <p:nvPr>
            <p:ph idx="16"/>
          </p:nvPr>
        </p:nvSpPr>
        <p:spPr>
          <a:xfrm>
            <a:off x="6349813" y="1692565"/>
            <a:ext cx="5600527" cy="4478090"/>
          </a:xfrm>
        </p:spPr>
        <p:txBody>
          <a:bodyPr/>
          <a:lstStyle>
            <a:lvl1pPr marL="228600" indent="-228600">
              <a:buClr>
                <a:srgbClr val="0000FF"/>
              </a:buClr>
              <a:buFont typeface="Wingdings" panose="05000000000000000000" pitchFamily="2" charset="2"/>
              <a:buChar char="§"/>
              <a:defRPr sz="3000"/>
            </a:lvl1pPr>
            <a:lvl2pPr marL="685800" indent="-228600">
              <a:buClr>
                <a:schemeClr val="accent2"/>
              </a:buClr>
              <a:buFont typeface="Wingdings" panose="05000000000000000000" pitchFamily="2" charset="2"/>
              <a:buChar char="§"/>
              <a:defRPr/>
            </a:lvl2pPr>
            <a:lvl3pPr marL="1143000" indent="-228600">
              <a:buClr>
                <a:srgbClr val="FF0000"/>
              </a:buClr>
              <a:buFont typeface="Wingdings" panose="05000000000000000000" pitchFamily="2" charset="2"/>
              <a:buChar char="§"/>
              <a:defRPr/>
            </a:lvl3pPr>
            <a:lvl4pPr marL="1600200" indent="-228600">
              <a:buClr>
                <a:schemeClr val="accent4"/>
              </a:buClr>
              <a:buFont typeface="Wingdings" panose="05000000000000000000" pitchFamily="2" charset="2"/>
              <a:buChar char="§"/>
              <a:defRPr/>
            </a:lvl4pPr>
            <a:lvl5pPr marL="2057400" indent="-228600">
              <a:buClr>
                <a:srgbClr val="FFC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8918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master">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6" name="Slide Number Placeholder 5"/>
          <p:cNvSpPr>
            <a:spLocks noGrp="1"/>
          </p:cNvSpPr>
          <p:nvPr>
            <p:ph type="sldNum" sz="quarter" idx="12"/>
          </p:nvPr>
        </p:nvSpPr>
        <p:spPr>
          <a:xfrm>
            <a:off x="9370621" y="6380100"/>
            <a:ext cx="2743200" cy="365125"/>
          </a:xfrm>
        </p:spPr>
        <p:txBody>
          <a:bodyPr/>
          <a:lstStyle>
            <a:lvl1pPr>
              <a:defRPr sz="1000">
                <a:solidFill>
                  <a:schemeClr val="tx1"/>
                </a:solidFill>
              </a:defRPr>
            </a:lvl1pPr>
          </a:lstStyle>
          <a:p>
            <a:fld id="{BB88B489-69ED-4F0A-A940-13A5E0BFFCBC}" type="slidenum">
              <a:rPr lang="en-US" smtClean="0"/>
              <a:pPr/>
              <a:t>‹#›</a:t>
            </a:fld>
            <a:endParaRPr lang="en-US" dirty="0"/>
          </a:p>
        </p:txBody>
      </p:sp>
      <p:grpSp>
        <p:nvGrpSpPr>
          <p:cNvPr id="8" name="Group 7"/>
          <p:cNvGrpSpPr/>
          <p:nvPr userDrawn="1"/>
        </p:nvGrpSpPr>
        <p:grpSpPr>
          <a:xfrm>
            <a:off x="106759" y="0"/>
            <a:ext cx="91723" cy="6858000"/>
            <a:chOff x="72034" y="0"/>
            <a:chExt cx="193017" cy="6858000"/>
          </a:xfrm>
        </p:grpSpPr>
        <p:sp>
          <p:nvSpPr>
            <p:cNvPr id="9" name="Rectangle 8"/>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descr="TVB_Logo_RGB_300_4_Line_Tag.jpg"/>
          <p:cNvPicPr>
            <a:picLocks noChangeAspect="1"/>
          </p:cNvPicPr>
          <p:nvPr userDrawn="1"/>
        </p:nvPicPr>
        <p:blipFill>
          <a:blip r:embed="rId2" cstate="print"/>
          <a:stretch>
            <a:fillRect/>
          </a:stretch>
        </p:blipFill>
        <p:spPr>
          <a:xfrm>
            <a:off x="10198360" y="6356350"/>
            <a:ext cx="1434197" cy="405559"/>
          </a:xfrm>
          <a:prstGeom prst="rect">
            <a:avLst/>
          </a:prstGeom>
        </p:spPr>
      </p:pic>
      <p:sp>
        <p:nvSpPr>
          <p:cNvPr id="14" name="Text Placeholder 13"/>
          <p:cNvSpPr>
            <a:spLocks noGrp="1"/>
          </p:cNvSpPr>
          <p:nvPr>
            <p:ph type="body" sz="quarter" idx="13"/>
          </p:nvPr>
        </p:nvSpPr>
        <p:spPr>
          <a:xfrm>
            <a:off x="419099" y="6344538"/>
            <a:ext cx="8641773" cy="230832"/>
          </a:xfrm>
        </p:spPr>
        <p:txBody>
          <a:bodyPr>
            <a:spAutoFit/>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
        <p:nvSpPr>
          <p:cNvPr id="5" name="Chart Placeholder 4"/>
          <p:cNvSpPr>
            <a:spLocks noGrp="1"/>
          </p:cNvSpPr>
          <p:nvPr>
            <p:ph type="chart" sz="quarter" idx="14"/>
          </p:nvPr>
        </p:nvSpPr>
        <p:spPr>
          <a:xfrm>
            <a:off x="419100" y="1093788"/>
            <a:ext cx="11353304" cy="4906962"/>
          </a:xfrm>
        </p:spPr>
        <p:txBody>
          <a:bodyPr/>
          <a:lstStyle>
            <a:lvl1pPr>
              <a:defRPr>
                <a:solidFill>
                  <a:schemeClr val="tx1"/>
                </a:solidFill>
              </a:defRPr>
            </a:lvl1pPr>
          </a:lstStyle>
          <a:p>
            <a:endParaRPr lang="en-US" dirty="0"/>
          </a:p>
        </p:txBody>
      </p:sp>
    </p:spTree>
    <p:extLst>
      <p:ext uri="{BB962C8B-B14F-4D97-AF65-F5344CB8AC3E}">
        <p14:creationId xmlns:p14="http://schemas.microsoft.com/office/powerpoint/2010/main" val="4280754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master">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6" name="Slide Number Placeholder 5"/>
          <p:cNvSpPr>
            <a:spLocks noGrp="1"/>
          </p:cNvSpPr>
          <p:nvPr>
            <p:ph type="sldNum" sz="quarter" idx="12"/>
          </p:nvPr>
        </p:nvSpPr>
        <p:spPr>
          <a:xfrm>
            <a:off x="9370621" y="6380100"/>
            <a:ext cx="2743200" cy="365125"/>
          </a:xfrm>
        </p:spPr>
        <p:txBody>
          <a:bodyPr/>
          <a:lstStyle>
            <a:lvl1pPr>
              <a:defRPr sz="1000">
                <a:solidFill>
                  <a:schemeClr val="tx1"/>
                </a:solidFill>
              </a:defRPr>
            </a:lvl1pPr>
          </a:lstStyle>
          <a:p>
            <a:fld id="{BB88B489-69ED-4F0A-A940-13A5E0BFFCBC}" type="slidenum">
              <a:rPr lang="en-US" smtClean="0"/>
              <a:pPr/>
              <a:t>‹#›</a:t>
            </a:fld>
            <a:endParaRPr lang="en-US" dirty="0"/>
          </a:p>
        </p:txBody>
      </p:sp>
      <p:grpSp>
        <p:nvGrpSpPr>
          <p:cNvPr id="8" name="Group 7"/>
          <p:cNvGrpSpPr/>
          <p:nvPr userDrawn="1"/>
        </p:nvGrpSpPr>
        <p:grpSpPr>
          <a:xfrm>
            <a:off x="106759" y="0"/>
            <a:ext cx="91723" cy="6858000"/>
            <a:chOff x="72034" y="0"/>
            <a:chExt cx="193017" cy="6858000"/>
          </a:xfrm>
        </p:grpSpPr>
        <p:sp>
          <p:nvSpPr>
            <p:cNvPr id="9" name="Rectangle 8"/>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descr="TVB_Logo_RGB_300_4_Line_Tag.jpg"/>
          <p:cNvPicPr>
            <a:picLocks noChangeAspect="1"/>
          </p:cNvPicPr>
          <p:nvPr userDrawn="1"/>
        </p:nvPicPr>
        <p:blipFill>
          <a:blip r:embed="rId2" cstate="print"/>
          <a:stretch>
            <a:fillRect/>
          </a:stretch>
        </p:blipFill>
        <p:spPr>
          <a:xfrm>
            <a:off x="10198360" y="6356350"/>
            <a:ext cx="1434197" cy="405559"/>
          </a:xfrm>
          <a:prstGeom prst="rect">
            <a:avLst/>
          </a:prstGeom>
        </p:spPr>
      </p:pic>
      <p:sp>
        <p:nvSpPr>
          <p:cNvPr id="14" name="Text Placeholder 13"/>
          <p:cNvSpPr>
            <a:spLocks noGrp="1"/>
          </p:cNvSpPr>
          <p:nvPr>
            <p:ph type="body" sz="quarter" idx="13"/>
          </p:nvPr>
        </p:nvSpPr>
        <p:spPr>
          <a:xfrm>
            <a:off x="419099" y="6344538"/>
            <a:ext cx="8641773" cy="230832"/>
          </a:xfrm>
        </p:spPr>
        <p:txBody>
          <a:bodyPr>
            <a:spAutoFit/>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
        <p:nvSpPr>
          <p:cNvPr id="4" name="Table Placeholder 3"/>
          <p:cNvSpPr>
            <a:spLocks noGrp="1"/>
          </p:cNvSpPr>
          <p:nvPr>
            <p:ph type="tbl" sz="quarter" idx="14"/>
          </p:nvPr>
        </p:nvSpPr>
        <p:spPr>
          <a:xfrm>
            <a:off x="419100" y="1103915"/>
            <a:ext cx="11353800" cy="4856163"/>
          </a:xfrm>
        </p:spPr>
        <p:txBody>
          <a:bodyPr/>
          <a:lstStyle/>
          <a:p>
            <a:endParaRPr lang="en-US" dirty="0"/>
          </a:p>
        </p:txBody>
      </p:sp>
    </p:spTree>
    <p:extLst>
      <p:ext uri="{BB962C8B-B14F-4D97-AF65-F5344CB8AC3E}">
        <p14:creationId xmlns:p14="http://schemas.microsoft.com/office/powerpoint/2010/main" val="716278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211566348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8B489-69ED-4F0A-A940-13A5E0BFFCBC}" type="slidenum">
              <a:rPr lang="en-US" smtClean="0"/>
              <a:t>‹#›</a:t>
            </a:fld>
            <a:endParaRPr lang="en-US" dirty="0"/>
          </a:p>
        </p:txBody>
      </p:sp>
    </p:spTree>
    <p:extLst>
      <p:ext uri="{BB962C8B-B14F-4D97-AF65-F5344CB8AC3E}">
        <p14:creationId xmlns:p14="http://schemas.microsoft.com/office/powerpoint/2010/main" val="23169558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64" r:id="rId5"/>
    <p:sldLayoutId id="2147483662" r:id="rId6"/>
    <p:sldLayoutId id="2147483663" r:id="rId7"/>
    <p:sldLayoutId id="2147483666"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5223" y="3544472"/>
            <a:ext cx="12216952" cy="3313528"/>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p>
        </p:txBody>
      </p:sp>
      <p:sp>
        <p:nvSpPr>
          <p:cNvPr id="7" name="Rectangle 6"/>
          <p:cNvSpPr/>
          <p:nvPr/>
        </p:nvSpPr>
        <p:spPr>
          <a:xfrm>
            <a:off x="-15223" y="-136698"/>
            <a:ext cx="12201525" cy="3651245"/>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4"/>
          <p:cNvSpPr txBox="1">
            <a:spLocks/>
          </p:cNvSpPr>
          <p:nvPr/>
        </p:nvSpPr>
        <p:spPr>
          <a:xfrm>
            <a:off x="609600" y="1919193"/>
            <a:ext cx="10972800" cy="1233539"/>
          </a:xfrm>
          <a:prstGeom prst="rect">
            <a:avLst/>
          </a:prstGeom>
          <a:ln>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0000FF"/>
              </a:buClr>
              <a:buFont typeface="Wingdings" panose="05000000000000000000" pitchFamily="2" charset="2"/>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0000FF"/>
              </a:buClr>
              <a:buFont typeface="Wingdings" panose="05000000000000000000" pitchFamily="2" charset="2"/>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0000FF"/>
              </a:buClr>
              <a:buFont typeface="Wingdings" panose="05000000000000000000" pitchFamily="2" charset="2"/>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0000FF"/>
              </a:buClr>
              <a:buFont typeface="Wingdings" panose="05000000000000000000" pitchFamily="2"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0000FF"/>
              </a:buClr>
              <a:buFont typeface="Wingdings" panose="05000000000000000000" pitchFamily="2"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FF"/>
              </a:buClr>
              <a:buSzTx/>
              <a:buFont typeface="Wingdings" panose="05000000000000000000" pitchFamily="2" charset="2"/>
              <a:buNone/>
              <a:tabLst>
                <a:tab pos="0" algn="l"/>
              </a:tabLst>
              <a:defRPr/>
            </a:pPr>
            <a:r>
              <a:rPr kumimoji="0" lang="en-US" sz="4800" b="1" i="0" u="none" strike="noStrike" kern="1200" cap="none" spc="0" normalizeH="0" baseline="0" noProof="0" dirty="0">
                <a:ln>
                  <a:noFill/>
                </a:ln>
                <a:solidFill>
                  <a:sysClr val="windowText" lastClr="000000"/>
                </a:solidFill>
                <a:effectLst/>
                <a:uLnTx/>
                <a:uFillTx/>
                <a:latin typeface="Tahoma" panose="020B0604030504040204" pitchFamily="34" charset="0"/>
                <a:ea typeface="Tahoma" panose="020B0604030504040204" pitchFamily="34" charset="0"/>
                <a:cs typeface="Tahoma" panose="020B0604030504040204" pitchFamily="34" charset="0"/>
              </a:rPr>
              <a:t>The 2020 Voter </a:t>
            </a:r>
            <a:r>
              <a:rPr kumimoji="0" lang="en-US" sz="4800" b="1" i="0" u="none" strike="noStrike" kern="1200" cap="none" spc="0" normalizeH="0" noProof="0" dirty="0">
                <a:ln>
                  <a:noFill/>
                </a:ln>
                <a:solidFill>
                  <a:sysClr val="windowText" lastClr="000000"/>
                </a:solidFill>
                <a:effectLst/>
                <a:uLnTx/>
                <a:uFillTx/>
                <a:latin typeface="Tahoma" panose="020B0604030504040204" pitchFamily="34" charset="0"/>
                <a:ea typeface="Tahoma" panose="020B0604030504040204" pitchFamily="34" charset="0"/>
                <a:cs typeface="Tahoma" panose="020B0604030504040204" pitchFamily="34" charset="0"/>
              </a:rPr>
              <a:t>Funnel Study</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618" y="262061"/>
            <a:ext cx="4806765" cy="1361587"/>
          </a:xfrm>
          <a:prstGeom prst="rect">
            <a:avLst/>
          </a:prstGeom>
        </p:spPr>
      </p:pic>
      <p:grpSp>
        <p:nvGrpSpPr>
          <p:cNvPr id="13" name="Group 12"/>
          <p:cNvGrpSpPr/>
          <p:nvPr/>
        </p:nvGrpSpPr>
        <p:grpSpPr>
          <a:xfrm>
            <a:off x="-15222" y="3380381"/>
            <a:ext cx="12216952" cy="201019"/>
            <a:chOff x="-9727" y="3419275"/>
            <a:chExt cx="12201729" cy="128217"/>
          </a:xfrm>
        </p:grpSpPr>
        <p:sp>
          <p:nvSpPr>
            <p:cNvPr id="16" name="Rectangle 15"/>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p:cNvSpPr/>
          <p:nvPr/>
        </p:nvSpPr>
        <p:spPr>
          <a:xfrm>
            <a:off x="381000" y="3799344"/>
            <a:ext cx="11353800" cy="523220"/>
          </a:xfrm>
          <a:prstGeom prst="rect">
            <a:avLst/>
          </a:prstGeom>
        </p:spPr>
        <p:txBody>
          <a:bodyPr wrap="square">
            <a:spAutoFit/>
          </a:bodyPr>
          <a:lstStyle/>
          <a:p>
            <a:pPr algn="ctr"/>
            <a:r>
              <a:rPr lang="en-US" sz="2800" dirty="0">
                <a:solidFill>
                  <a:schemeClr val="bg1"/>
                </a:solidFill>
                <a:latin typeface="+mj-lt"/>
              </a:rPr>
              <a:t> </a:t>
            </a:r>
            <a:endParaRPr lang="en-US" sz="4000" b="1" dirty="0">
              <a:solidFill>
                <a:schemeClr val="bg1"/>
              </a:solidFill>
              <a:effectLst>
                <a:outerShdw blurRad="38100" dist="38100" dir="2700000" algn="tl">
                  <a:srgbClr val="000000">
                    <a:alpha val="43137"/>
                  </a:srgbClr>
                </a:outerShdw>
              </a:effectLst>
              <a:latin typeface="+mj-lt"/>
            </a:endParaRPr>
          </a:p>
        </p:txBody>
      </p:sp>
      <p:grpSp>
        <p:nvGrpSpPr>
          <p:cNvPr id="3" name="Group 2"/>
          <p:cNvGrpSpPr/>
          <p:nvPr/>
        </p:nvGrpSpPr>
        <p:grpSpPr>
          <a:xfrm>
            <a:off x="3878120" y="3182657"/>
            <a:ext cx="4414838" cy="3058163"/>
            <a:chOff x="3509962" y="2834089"/>
            <a:chExt cx="5172075" cy="3835402"/>
          </a:xfrm>
        </p:grpSpPr>
        <p:sp>
          <p:nvSpPr>
            <p:cNvPr id="14" name="Can 13"/>
            <p:cNvSpPr/>
            <p:nvPr/>
          </p:nvSpPr>
          <p:spPr>
            <a:xfrm>
              <a:off x="4535861" y="5824940"/>
              <a:ext cx="3061447" cy="844551"/>
            </a:xfrm>
            <a:prstGeom prst="can">
              <a:avLst/>
            </a:prstGeom>
            <a:solidFill>
              <a:srgbClr val="00DA00"/>
            </a:solidFill>
            <a:ln w="12700">
              <a:solidFill>
                <a:srgbClr val="FFFFFF"/>
              </a:solidFill>
            </a:ln>
            <a:effectLst>
              <a:outerShdw blurRad="215900" dist="63500" dir="2700000" algn="tl"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effectLst>
                    <a:outerShdw blurRad="203200" dist="38100" dir="2700000" algn="tl" rotWithShape="0">
                      <a:prstClr val="black">
                        <a:alpha val="79000"/>
                      </a:prstClr>
                    </a:outerShdw>
                  </a:effectLst>
                </a:rPr>
                <a:t>Vote</a:t>
              </a:r>
            </a:p>
          </p:txBody>
        </p:sp>
        <p:sp>
          <p:nvSpPr>
            <p:cNvPr id="20" name="Can 19"/>
            <p:cNvSpPr/>
            <p:nvPr/>
          </p:nvSpPr>
          <p:spPr>
            <a:xfrm>
              <a:off x="4191280" y="5077228"/>
              <a:ext cx="3680573" cy="844551"/>
            </a:xfrm>
            <a:prstGeom prst="can">
              <a:avLst/>
            </a:prstGeom>
            <a:solidFill>
              <a:srgbClr val="4080FF"/>
            </a:solidFill>
            <a:ln w="12700">
              <a:solidFill>
                <a:srgbClr val="FFFFFF"/>
              </a:solidFill>
            </a:ln>
            <a:effectLst>
              <a:outerShdw blurRad="215900" dist="63500" dir="2700000" algn="tl"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effectLst>
                    <a:outerShdw blurRad="203200" dist="38100" dir="2700000" algn="tl" rotWithShape="0">
                      <a:prstClr val="black">
                        <a:alpha val="79000"/>
                      </a:prstClr>
                    </a:outerShdw>
                  </a:effectLst>
                </a:rPr>
                <a:t>Consider Voting</a:t>
              </a:r>
            </a:p>
          </p:txBody>
        </p:sp>
        <p:sp>
          <p:nvSpPr>
            <p:cNvPr id="21" name="Can 20"/>
            <p:cNvSpPr/>
            <p:nvPr/>
          </p:nvSpPr>
          <p:spPr>
            <a:xfrm>
              <a:off x="3979486" y="4329515"/>
              <a:ext cx="4147858" cy="844551"/>
            </a:xfrm>
            <a:prstGeom prst="can">
              <a:avLst/>
            </a:prstGeom>
            <a:solidFill>
              <a:srgbClr val="0047D5"/>
            </a:solidFill>
            <a:ln w="12700">
              <a:solidFill>
                <a:srgbClr val="FFFFFF"/>
              </a:solidFill>
            </a:ln>
            <a:effectLst>
              <a:outerShdw blurRad="215900" dist="63500" dir="2700000" algn="tl"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solidFill>
                  <a:srgbClr val="FFFFFF"/>
                </a:solidFill>
                <a:effectLst>
                  <a:outerShdw blurRad="203200" dist="38100" dir="2700000" algn="tl" rotWithShape="0">
                    <a:prstClr val="black">
                      <a:alpha val="79000"/>
                    </a:prstClr>
                  </a:outerShdw>
                </a:effectLst>
              </a:endParaRPr>
            </a:p>
            <a:p>
              <a:pPr algn="ctr">
                <a:lnSpc>
                  <a:spcPts val="2500"/>
                </a:lnSpc>
              </a:pPr>
              <a:r>
                <a:rPr lang="en-US" sz="2000" b="1" dirty="0">
                  <a:solidFill>
                    <a:srgbClr val="FFFFFF"/>
                  </a:solidFill>
                  <a:effectLst>
                    <a:outerShdw blurRad="203200" dist="38100" dir="2700000" algn="tl" rotWithShape="0">
                      <a:prstClr val="black">
                        <a:alpha val="79000"/>
                      </a:prstClr>
                    </a:outerShdw>
                  </a:effectLst>
                </a:rPr>
                <a:t>Get More Information</a:t>
              </a:r>
            </a:p>
          </p:txBody>
        </p:sp>
        <p:sp>
          <p:nvSpPr>
            <p:cNvPr id="22" name="Can 21"/>
            <p:cNvSpPr/>
            <p:nvPr/>
          </p:nvSpPr>
          <p:spPr>
            <a:xfrm>
              <a:off x="3719512" y="3581803"/>
              <a:ext cx="4752975" cy="844551"/>
            </a:xfrm>
            <a:prstGeom prst="can">
              <a:avLst/>
            </a:prstGeom>
            <a:solidFill>
              <a:srgbClr val="0000BF"/>
            </a:solidFill>
            <a:ln w="12700">
              <a:solidFill>
                <a:srgbClr val="FFFF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effectLst>
                    <a:outerShdw blurRad="203200" dist="38100" dir="2700000" algn="tl" rotWithShape="0">
                      <a:prstClr val="black">
                        <a:alpha val="79000"/>
                      </a:prstClr>
                    </a:outerShdw>
                  </a:effectLst>
                </a:rPr>
                <a:t>Interest</a:t>
              </a:r>
            </a:p>
          </p:txBody>
        </p:sp>
        <p:sp>
          <p:nvSpPr>
            <p:cNvPr id="23" name="Can 22"/>
            <p:cNvSpPr/>
            <p:nvPr/>
          </p:nvSpPr>
          <p:spPr>
            <a:xfrm>
              <a:off x="3509962" y="2834089"/>
              <a:ext cx="5172075" cy="844551"/>
            </a:xfrm>
            <a:prstGeom prst="can">
              <a:avLst/>
            </a:prstGeom>
            <a:solidFill>
              <a:srgbClr val="E70000"/>
            </a:solidFill>
            <a:ln w="12700">
              <a:solidFill>
                <a:srgbClr val="FFFF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effectLst>
                    <a:outerShdw blurRad="203200" dist="38100" dir="2700000" algn="tl" rotWithShape="0">
                      <a:prstClr val="black">
                        <a:alpha val="79000"/>
                      </a:prstClr>
                    </a:outerShdw>
                  </a:effectLst>
                </a:rPr>
                <a:t>Awareness</a:t>
              </a:r>
            </a:p>
          </p:txBody>
        </p:sp>
      </p:grpSp>
    </p:spTree>
    <p:extLst>
      <p:ext uri="{BB962C8B-B14F-4D97-AF65-F5344CB8AC3E}">
        <p14:creationId xmlns:p14="http://schemas.microsoft.com/office/powerpoint/2010/main" val="397990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37025"/>
            <a:ext cx="11352809" cy="535531"/>
          </a:xfrm>
        </p:spPr>
        <p:txBody>
          <a:bodyPr/>
          <a:lstStyle/>
          <a:p>
            <a:r>
              <a:rPr lang="en-US" sz="3200" dirty="0"/>
              <a:t>Television Was Key in Motivating Voters to Get Out and Vote</a:t>
            </a:r>
          </a:p>
        </p:txBody>
      </p:sp>
      <p:sp>
        <p:nvSpPr>
          <p:cNvPr id="4" name="Slide Number Placeholder 3"/>
          <p:cNvSpPr>
            <a:spLocks noGrp="1"/>
          </p:cNvSpPr>
          <p:nvPr>
            <p:ph type="sldNum" sz="quarter" idx="12"/>
          </p:nvPr>
        </p:nvSpPr>
        <p:spPr/>
        <p:txBody>
          <a:bodyPr/>
          <a:lstStyle/>
          <a:p>
            <a:fld id="{BB88B489-69ED-4F0A-A940-13A5E0BFFCBC}" type="slidenum">
              <a:rPr lang="en-US" smtClean="0"/>
              <a:pPr/>
              <a:t>10</a:t>
            </a:fld>
            <a:endParaRPr lang="en-US" dirty="0"/>
          </a:p>
        </p:txBody>
      </p:sp>
      <p:sp>
        <p:nvSpPr>
          <p:cNvPr id="13" name="Text Placeholder 4"/>
          <p:cNvSpPr>
            <a:spLocks noGrp="1"/>
          </p:cNvSpPr>
          <p:nvPr>
            <p:ph type="body" sz="quarter" idx="13"/>
          </p:nvPr>
        </p:nvSpPr>
        <p:spPr>
          <a:xfrm>
            <a:off x="419595" y="6096227"/>
            <a:ext cx="9638805" cy="636072"/>
          </a:xfrm>
        </p:spPr>
        <p:txBody>
          <a:bodyPr/>
          <a:lstStyle/>
          <a:p>
            <a:r>
              <a:rPr lang="en-US" dirty="0"/>
              <a:t>Source: </a:t>
            </a:r>
            <a:r>
              <a:rPr lang="en-US" dirty="0" err="1"/>
              <a:t>Dynata</a:t>
            </a:r>
            <a:r>
              <a:rPr lang="en-US" dirty="0"/>
              <a:t> / TVB 2020 Voter Funnel; Adults 18+ / N = 10442 (Television = Nat’l Broadcast, Local Broadcast, Cable and/or Public Television News)</a:t>
            </a:r>
          </a:p>
          <a:p>
            <a:r>
              <a:rPr lang="en-US" dirty="0"/>
              <a:t>Q9: “Sometimes we need a push to actually go out and vote or mail in our ballots. Please pick up to 5 media/methods that you feel most motivated you to get out and vote or mail in your ballot.”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93678985"/>
              </p:ext>
            </p:extLst>
          </p:nvPr>
        </p:nvGraphicFramePr>
        <p:xfrm>
          <a:off x="429574" y="871046"/>
          <a:ext cx="11352212" cy="50866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3665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1089529"/>
          </a:xfrm>
        </p:spPr>
        <p:txBody>
          <a:bodyPr/>
          <a:lstStyle/>
          <a:p>
            <a:r>
              <a:rPr lang="en-US" sz="3600" dirty="0"/>
              <a:t>“When doing a political online search,</a:t>
            </a:r>
            <a:br>
              <a:rPr lang="en-US" sz="3600" dirty="0"/>
            </a:br>
            <a:r>
              <a:rPr lang="en-US" sz="3600" dirty="0"/>
              <a:t>have TV ads influenced you in any way?”</a:t>
            </a:r>
          </a:p>
        </p:txBody>
      </p:sp>
      <p:sp>
        <p:nvSpPr>
          <p:cNvPr id="4" name="Slide Number Placeholder 3"/>
          <p:cNvSpPr>
            <a:spLocks noGrp="1"/>
          </p:cNvSpPr>
          <p:nvPr>
            <p:ph type="sldNum" sz="quarter" idx="12"/>
          </p:nvPr>
        </p:nvSpPr>
        <p:spPr/>
        <p:txBody>
          <a:bodyPr/>
          <a:lstStyle/>
          <a:p>
            <a:fld id="{BB88B489-69ED-4F0A-A940-13A5E0BFFCBC}" type="slidenum">
              <a:rPr lang="en-US" smtClean="0"/>
              <a:pPr/>
              <a:t>11</a:t>
            </a:fld>
            <a:endParaRPr lang="en-US" dirty="0"/>
          </a:p>
        </p:txBody>
      </p:sp>
      <p:sp>
        <p:nvSpPr>
          <p:cNvPr id="13" name="Text Placeholder 4"/>
          <p:cNvSpPr>
            <a:spLocks noGrp="1"/>
          </p:cNvSpPr>
          <p:nvPr>
            <p:ph type="body" sz="quarter" idx="13"/>
          </p:nvPr>
        </p:nvSpPr>
        <p:spPr>
          <a:xfrm>
            <a:off x="419595" y="6050061"/>
            <a:ext cx="9715501" cy="682238"/>
          </a:xfrm>
        </p:spPr>
        <p:txBody>
          <a:bodyPr/>
          <a:lstStyle/>
          <a:p>
            <a:pPr>
              <a:lnSpc>
                <a:spcPct val="100000"/>
              </a:lnSpc>
            </a:pPr>
            <a:r>
              <a:rPr lang="en-US" dirty="0"/>
              <a:t>Source: </a:t>
            </a:r>
            <a:r>
              <a:rPr lang="en-US" dirty="0" err="1"/>
              <a:t>Dynata</a:t>
            </a:r>
            <a:r>
              <a:rPr lang="en-US" dirty="0"/>
              <a:t> / TVB 2020 Voter Funnel; Adults 18+ / N = 7127, 2306, 2633, 1960 (Yes = Every time, Most of the time &amp; Sometimes)</a:t>
            </a:r>
          </a:p>
          <a:p>
            <a:pPr>
              <a:lnSpc>
                <a:spcPct val="100000"/>
              </a:lnSpc>
            </a:pPr>
            <a:r>
              <a:rPr lang="en-US" dirty="0"/>
              <a:t>QA10: “When doing an online search for candidates or ballot issues, how often, if at all, have the TV advertisements you have seen in this category influenced you in some way in your search selections?”</a:t>
            </a:r>
          </a:p>
        </p:txBody>
      </p:sp>
      <p:sp>
        <p:nvSpPr>
          <p:cNvPr id="5" name="TextBox 4">
            <a:extLst>
              <a:ext uri="{FF2B5EF4-FFF2-40B4-BE49-F238E27FC236}">
                <a16:creationId xmlns:a16="http://schemas.microsoft.com/office/drawing/2014/main" id="{BE80CF38-031A-40CA-9784-8E87D7CCB3A8}"/>
              </a:ext>
            </a:extLst>
          </p:cNvPr>
          <p:cNvSpPr txBox="1"/>
          <p:nvPr/>
        </p:nvSpPr>
        <p:spPr>
          <a:xfrm>
            <a:off x="4319141" y="1455863"/>
            <a:ext cx="3515258" cy="369332"/>
          </a:xfrm>
          <a:prstGeom prst="rect">
            <a:avLst/>
          </a:prstGeom>
          <a:noFill/>
        </p:spPr>
        <p:txBody>
          <a:bodyPr wrap="none" rtlCol="0">
            <a:spAutoFit/>
          </a:bodyPr>
          <a:lstStyle/>
          <a:p>
            <a:r>
              <a:rPr lang="en-US" dirty="0"/>
              <a:t>Those Who Do Online Searches</a:t>
            </a:r>
            <a:endParaRPr lang="en-US" b="1" dirty="0"/>
          </a:p>
        </p:txBody>
      </p:sp>
      <p:graphicFrame>
        <p:nvGraphicFramePr>
          <p:cNvPr id="10" name="Chart 9">
            <a:extLst>
              <a:ext uri="{FF2B5EF4-FFF2-40B4-BE49-F238E27FC236}">
                <a16:creationId xmlns:a16="http://schemas.microsoft.com/office/drawing/2014/main" id="{EF12B15D-7750-49E8-9E81-CC1A61045D3E}"/>
              </a:ext>
            </a:extLst>
          </p:cNvPr>
          <p:cNvGraphicFramePr/>
          <p:nvPr/>
        </p:nvGraphicFramePr>
        <p:xfrm>
          <a:off x="1219020" y="1825195"/>
          <a:ext cx="9715501" cy="39128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6708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11582400" cy="646331"/>
          </a:xfrm>
        </p:spPr>
        <p:txBody>
          <a:bodyPr>
            <a:noAutofit/>
          </a:bodyPr>
          <a:lstStyle/>
          <a:p>
            <a:r>
              <a:rPr lang="en-US" sz="3600" dirty="0"/>
              <a:t>The Primary Source for News is </a:t>
            </a:r>
            <a:r>
              <a:rPr lang="en-US" sz="3600" b="1" dirty="0"/>
              <a:t>Broadcast </a:t>
            </a:r>
            <a:r>
              <a:rPr lang="en-US" sz="3600" dirty="0"/>
              <a:t>TV</a:t>
            </a:r>
          </a:p>
        </p:txBody>
      </p:sp>
      <p:sp>
        <p:nvSpPr>
          <p:cNvPr id="4" name="Slide Number Placeholder 3"/>
          <p:cNvSpPr>
            <a:spLocks noGrp="1"/>
          </p:cNvSpPr>
          <p:nvPr>
            <p:ph type="sldNum" sz="quarter" idx="12"/>
          </p:nvPr>
        </p:nvSpPr>
        <p:spPr/>
        <p:txBody>
          <a:bodyPr/>
          <a:lstStyle/>
          <a:p>
            <a:fld id="{E24FF0E6-B28D-47FB-82BB-E6AB0AF17B14}" type="slidenum">
              <a:rPr lang="en-US" smtClean="0">
                <a:solidFill>
                  <a:srgbClr val="1C1C1C"/>
                </a:solidFill>
              </a:rPr>
              <a:pPr/>
              <a:t>12</a:t>
            </a:fld>
            <a:endParaRPr lang="en-US" dirty="0">
              <a:solidFill>
                <a:srgbClr val="1C1C1C"/>
              </a:solidFill>
            </a:endParaRPr>
          </a:p>
        </p:txBody>
      </p:sp>
      <p:graphicFrame>
        <p:nvGraphicFramePr>
          <p:cNvPr id="6" name="Chart 5"/>
          <p:cNvGraphicFramePr/>
          <p:nvPr>
            <p:extLst>
              <p:ext uri="{D42A27DB-BD31-4B8C-83A1-F6EECF244321}">
                <p14:modId xmlns:p14="http://schemas.microsoft.com/office/powerpoint/2010/main" val="3180067661"/>
              </p:ext>
            </p:extLst>
          </p:nvPr>
        </p:nvGraphicFramePr>
        <p:xfrm>
          <a:off x="434835" y="762001"/>
          <a:ext cx="11582400" cy="51726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4"/>
          <p:cNvSpPr>
            <a:spLocks noGrp="1"/>
          </p:cNvSpPr>
          <p:nvPr>
            <p:ph type="body" sz="quarter" idx="13"/>
          </p:nvPr>
        </p:nvSpPr>
        <p:spPr>
          <a:xfrm>
            <a:off x="419595" y="6234727"/>
            <a:ext cx="9715501" cy="497572"/>
          </a:xfrm>
        </p:spPr>
        <p:txBody>
          <a:bodyPr/>
          <a:lstStyle/>
          <a:p>
            <a:r>
              <a:rPr lang="en-US" dirty="0"/>
              <a:t>Source: </a:t>
            </a:r>
            <a:r>
              <a:rPr lang="en-US" dirty="0" err="1"/>
              <a:t>Dynata</a:t>
            </a:r>
            <a:r>
              <a:rPr lang="en-US" dirty="0"/>
              <a:t> / TVB 2020 Voter Funnel; Adults 18+ / N = 10946; Broadcast = National Broadcast and Local Broadcast</a:t>
            </a:r>
          </a:p>
          <a:p>
            <a:r>
              <a:rPr lang="en-US" dirty="0"/>
              <a:t>Q5: “Which one of the following sources, if any, would you say is your primary source for news?” </a:t>
            </a:r>
          </a:p>
        </p:txBody>
      </p:sp>
    </p:spTree>
    <p:extLst>
      <p:ext uri="{BB962C8B-B14F-4D97-AF65-F5344CB8AC3E}">
        <p14:creationId xmlns:p14="http://schemas.microsoft.com/office/powerpoint/2010/main" val="2031476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11582400" cy="646331"/>
          </a:xfrm>
        </p:spPr>
        <p:txBody>
          <a:bodyPr>
            <a:noAutofit/>
          </a:bodyPr>
          <a:lstStyle/>
          <a:p>
            <a:r>
              <a:rPr lang="en-US" sz="3600" dirty="0"/>
              <a:t>“I trust the news that I see/hear on this media source”</a:t>
            </a:r>
          </a:p>
        </p:txBody>
      </p:sp>
      <p:sp>
        <p:nvSpPr>
          <p:cNvPr id="4" name="Slide Number Placeholder 3"/>
          <p:cNvSpPr>
            <a:spLocks noGrp="1"/>
          </p:cNvSpPr>
          <p:nvPr>
            <p:ph type="sldNum" sz="quarter" idx="12"/>
          </p:nvPr>
        </p:nvSpPr>
        <p:spPr/>
        <p:txBody>
          <a:bodyPr/>
          <a:lstStyle/>
          <a:p>
            <a:fld id="{E24FF0E6-B28D-47FB-82BB-E6AB0AF17B14}" type="slidenum">
              <a:rPr lang="en-US" smtClean="0">
                <a:solidFill>
                  <a:srgbClr val="1C1C1C"/>
                </a:solidFill>
              </a:rPr>
              <a:pPr/>
              <a:t>13</a:t>
            </a:fld>
            <a:endParaRPr lang="en-US" dirty="0">
              <a:solidFill>
                <a:srgbClr val="1C1C1C"/>
              </a:solidFill>
            </a:endParaRPr>
          </a:p>
        </p:txBody>
      </p:sp>
      <p:graphicFrame>
        <p:nvGraphicFramePr>
          <p:cNvPr id="6" name="Chart 5"/>
          <p:cNvGraphicFramePr/>
          <p:nvPr>
            <p:extLst>
              <p:ext uri="{D42A27DB-BD31-4B8C-83A1-F6EECF244321}">
                <p14:modId xmlns:p14="http://schemas.microsoft.com/office/powerpoint/2010/main" val="1379181878"/>
              </p:ext>
            </p:extLst>
          </p:nvPr>
        </p:nvGraphicFramePr>
        <p:xfrm>
          <a:off x="435831" y="854673"/>
          <a:ext cx="11544301" cy="526340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13"/>
          </p:nvPr>
        </p:nvSpPr>
        <p:spPr>
          <a:xfrm>
            <a:off x="419099" y="6284228"/>
            <a:ext cx="9791701" cy="497572"/>
          </a:xfrm>
        </p:spPr>
        <p:txBody>
          <a:bodyPr/>
          <a:lstStyle/>
          <a:p>
            <a:r>
              <a:rPr lang="en-US" dirty="0"/>
              <a:t>Source: </a:t>
            </a:r>
            <a:r>
              <a:rPr lang="en-US" dirty="0" err="1"/>
              <a:t>Dynata</a:t>
            </a:r>
            <a:r>
              <a:rPr lang="en-US" dirty="0"/>
              <a:t> / TVB 2020 Voter Funnel; Adults 18+ / N = 10946 (Agree Strongly + Agree Somewhat) </a:t>
            </a:r>
          </a:p>
          <a:p>
            <a:r>
              <a:rPr lang="en-US" dirty="0"/>
              <a:t>Q6: “For each source, please indicate the extent to which you agree or disagree with the following statement: I trust the news that I see/hear on this media source”</a:t>
            </a:r>
          </a:p>
        </p:txBody>
      </p:sp>
      <p:sp>
        <p:nvSpPr>
          <p:cNvPr id="7" name="Oval 6"/>
          <p:cNvSpPr/>
          <p:nvPr/>
        </p:nvSpPr>
        <p:spPr>
          <a:xfrm>
            <a:off x="10925124" y="1258026"/>
            <a:ext cx="810402" cy="5434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Oval 8"/>
          <p:cNvSpPr/>
          <p:nvPr/>
        </p:nvSpPr>
        <p:spPr>
          <a:xfrm>
            <a:off x="7239000" y="5551819"/>
            <a:ext cx="685800" cy="566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 name="Rectangle 9"/>
          <p:cNvSpPr/>
          <p:nvPr/>
        </p:nvSpPr>
        <p:spPr>
          <a:xfrm>
            <a:off x="9863569" y="5353355"/>
            <a:ext cx="197223" cy="170330"/>
          </a:xfrm>
          <a:prstGeom prst="rect">
            <a:avLst/>
          </a:prstGeom>
          <a:solidFill>
            <a:srgbClr val="3333FF"/>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TextBox 6"/>
          <p:cNvSpPr txBox="1"/>
          <p:nvPr/>
        </p:nvSpPr>
        <p:spPr>
          <a:xfrm>
            <a:off x="10066428" y="5282874"/>
            <a:ext cx="1717393"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Traditional Media</a:t>
            </a:r>
          </a:p>
        </p:txBody>
      </p:sp>
      <p:sp>
        <p:nvSpPr>
          <p:cNvPr id="12" name="Rectangle 11"/>
          <p:cNvSpPr/>
          <p:nvPr/>
        </p:nvSpPr>
        <p:spPr>
          <a:xfrm>
            <a:off x="9863564" y="5622300"/>
            <a:ext cx="197223" cy="170330"/>
          </a:xfrm>
          <a:prstGeom prst="rect">
            <a:avLst/>
          </a:prstGeom>
          <a:solidFill>
            <a:srgbClr val="36CF13"/>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TextBox 10"/>
          <p:cNvSpPr txBox="1"/>
          <p:nvPr/>
        </p:nvSpPr>
        <p:spPr>
          <a:xfrm>
            <a:off x="10075388" y="5551819"/>
            <a:ext cx="1352037"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Digital Media</a:t>
            </a:r>
          </a:p>
        </p:txBody>
      </p:sp>
      <p:sp>
        <p:nvSpPr>
          <p:cNvPr id="14" name="Oval 13">
            <a:extLst>
              <a:ext uri="{FF2B5EF4-FFF2-40B4-BE49-F238E27FC236}">
                <a16:creationId xmlns:a16="http://schemas.microsoft.com/office/drawing/2014/main" id="{8340BAAA-9285-4C64-B8CF-0F53F21FDFD9}"/>
              </a:ext>
            </a:extLst>
          </p:cNvPr>
          <p:cNvSpPr/>
          <p:nvPr/>
        </p:nvSpPr>
        <p:spPr>
          <a:xfrm>
            <a:off x="9404968" y="3296451"/>
            <a:ext cx="685800" cy="566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419517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1089529"/>
          </a:xfrm>
        </p:spPr>
        <p:txBody>
          <a:bodyPr/>
          <a:lstStyle/>
          <a:p>
            <a:r>
              <a:rPr lang="en-US" sz="3600" dirty="0"/>
              <a:t>“I find the problem with ‘fake news’</a:t>
            </a:r>
            <a:br>
              <a:rPr lang="en-US" sz="3600" dirty="0"/>
            </a:br>
            <a:r>
              <a:rPr lang="en-US" sz="3600" dirty="0"/>
              <a:t>to be most prevalent on...”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2556363"/>
              </p:ext>
            </p:extLst>
          </p:nvPr>
        </p:nvGraphicFramePr>
        <p:xfrm>
          <a:off x="420192" y="1332012"/>
          <a:ext cx="11352212" cy="49101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BB88B489-69ED-4F0A-A940-13A5E0BFFCBC}" type="slidenum">
              <a:rPr lang="en-US" smtClean="0"/>
              <a:pPr/>
              <a:t>14</a:t>
            </a:fld>
            <a:endParaRPr lang="en-US" dirty="0"/>
          </a:p>
        </p:txBody>
      </p:sp>
      <p:sp>
        <p:nvSpPr>
          <p:cNvPr id="13" name="Text Placeholder 4"/>
          <p:cNvSpPr>
            <a:spLocks noGrp="1"/>
          </p:cNvSpPr>
          <p:nvPr>
            <p:ph type="body" sz="quarter" idx="13"/>
          </p:nvPr>
        </p:nvSpPr>
        <p:spPr>
          <a:xfrm>
            <a:off x="419099" y="6284228"/>
            <a:ext cx="8641773" cy="497572"/>
          </a:xfrm>
        </p:spPr>
        <p:txBody>
          <a:bodyPr/>
          <a:lstStyle/>
          <a:p>
            <a:r>
              <a:rPr lang="en-US" dirty="0"/>
              <a:t>Source: </a:t>
            </a:r>
            <a:r>
              <a:rPr lang="en-US" dirty="0" err="1"/>
              <a:t>Dynata</a:t>
            </a:r>
            <a:r>
              <a:rPr lang="en-US" dirty="0"/>
              <a:t> / TVB 2020 Voter Funnel; Adults 18+ / N = 10946</a:t>
            </a:r>
          </a:p>
          <a:p>
            <a:r>
              <a:rPr lang="en-US" dirty="0"/>
              <a:t>Q7: “I find the problem with “fake news” to be most prevalent on...”</a:t>
            </a:r>
          </a:p>
        </p:txBody>
      </p:sp>
    </p:spTree>
    <p:extLst>
      <p:ext uri="{BB962C8B-B14F-4D97-AF65-F5344CB8AC3E}">
        <p14:creationId xmlns:p14="http://schemas.microsoft.com/office/powerpoint/2010/main" val="2439202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a:lstStyle/>
          <a:p>
            <a:r>
              <a:rPr lang="en-US" dirty="0"/>
              <a:t>“Yes! I Voted!”</a:t>
            </a:r>
          </a:p>
        </p:txBody>
      </p:sp>
      <p:sp>
        <p:nvSpPr>
          <p:cNvPr id="4" name="Slide Number Placeholder 3"/>
          <p:cNvSpPr>
            <a:spLocks noGrp="1"/>
          </p:cNvSpPr>
          <p:nvPr>
            <p:ph type="sldNum" sz="quarter" idx="12"/>
          </p:nvPr>
        </p:nvSpPr>
        <p:spPr/>
        <p:txBody>
          <a:bodyPr/>
          <a:lstStyle/>
          <a:p>
            <a:fld id="{BB88B489-69ED-4F0A-A940-13A5E0BFFCBC}" type="slidenum">
              <a:rPr lang="en-US" smtClean="0"/>
              <a:pPr/>
              <a:t>15</a:t>
            </a:fld>
            <a:endParaRPr lang="en-US" dirty="0"/>
          </a:p>
        </p:txBody>
      </p:sp>
      <p:sp>
        <p:nvSpPr>
          <p:cNvPr id="13" name="Text Placeholder 4"/>
          <p:cNvSpPr>
            <a:spLocks noGrp="1"/>
          </p:cNvSpPr>
          <p:nvPr>
            <p:ph type="body" sz="quarter" idx="13"/>
          </p:nvPr>
        </p:nvSpPr>
        <p:spPr>
          <a:xfrm>
            <a:off x="419595" y="6234727"/>
            <a:ext cx="9715501" cy="497572"/>
          </a:xfrm>
        </p:spPr>
        <p:txBody>
          <a:bodyPr/>
          <a:lstStyle/>
          <a:p>
            <a:r>
              <a:rPr lang="en-US"/>
              <a:t>Source: Dynata / TVB 2020 Voter Funnel;  Adults 18+ N = 10442</a:t>
            </a:r>
          </a:p>
          <a:p>
            <a:r>
              <a:rPr lang="en-US"/>
              <a:t>Q8: “Did you vote?”</a:t>
            </a:r>
            <a:endParaRPr lang="en-US" dirty="0"/>
          </a:p>
        </p:txBody>
      </p:sp>
      <p:graphicFrame>
        <p:nvGraphicFramePr>
          <p:cNvPr id="7" name="Chart 6">
            <a:extLst>
              <a:ext uri="{FF2B5EF4-FFF2-40B4-BE49-F238E27FC236}">
                <a16:creationId xmlns:a16="http://schemas.microsoft.com/office/drawing/2014/main" id="{9C580473-0CEA-46A5-A52A-B049F1453B01}"/>
              </a:ext>
            </a:extLst>
          </p:cNvPr>
          <p:cNvGraphicFramePr/>
          <p:nvPr/>
        </p:nvGraphicFramePr>
        <p:xfrm>
          <a:off x="914399" y="719666"/>
          <a:ext cx="10210799"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9880965A-7A55-45A8-A154-0DA608D22109}"/>
              </a:ext>
            </a:extLst>
          </p:cNvPr>
          <p:cNvSpPr txBox="1"/>
          <p:nvPr/>
        </p:nvSpPr>
        <p:spPr>
          <a:xfrm>
            <a:off x="8504188" y="1033738"/>
            <a:ext cx="3124199" cy="1200329"/>
          </a:xfrm>
          <a:prstGeom prst="rect">
            <a:avLst/>
          </a:prstGeom>
          <a:noFill/>
        </p:spPr>
        <p:txBody>
          <a:bodyPr wrap="square" rtlCol="0">
            <a:spAutoFit/>
          </a:bodyPr>
          <a:lstStyle/>
          <a:p>
            <a:pPr algn="ctr"/>
            <a:r>
              <a:rPr lang="en-US" sz="2400" dirty="0"/>
              <a:t>59% voted in person, </a:t>
            </a:r>
          </a:p>
          <a:p>
            <a:pPr algn="ctr"/>
            <a:r>
              <a:rPr lang="en-US" sz="2400" dirty="0"/>
              <a:t>either on Election Day or before!</a:t>
            </a:r>
          </a:p>
        </p:txBody>
      </p:sp>
    </p:spTree>
    <p:extLst>
      <p:ext uri="{BB962C8B-B14F-4D97-AF65-F5344CB8AC3E}">
        <p14:creationId xmlns:p14="http://schemas.microsoft.com/office/powerpoint/2010/main" val="3319547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535531"/>
          </a:xfrm>
        </p:spPr>
        <p:txBody>
          <a:bodyPr/>
          <a:lstStyle/>
          <a:p>
            <a:r>
              <a:rPr lang="en-US" sz="3200" dirty="0"/>
              <a:t>“How Early Did You Vote, Mail-In, or Drop-Off Your Ballot?</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88B489-69ED-4F0A-A940-13A5E0BFFCBC}" type="slidenum">
              <a:rPr kumimoji="0" lang="en-US" sz="1000" b="0" i="0" u="none" strike="noStrike" kern="1200" cap="none" spc="0" normalizeH="0" baseline="0" noProof="0" smtClean="0">
                <a:ln>
                  <a:noFill/>
                </a:ln>
                <a:solidFill>
                  <a:prstClr val="black"/>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black"/>
              </a:solidFill>
              <a:effectLst/>
              <a:uLnTx/>
              <a:uFillTx/>
              <a:latin typeface="Tahoma"/>
              <a:ea typeface="+mn-ea"/>
              <a:cs typeface="Arial"/>
            </a:endParaRPr>
          </a:p>
        </p:txBody>
      </p:sp>
      <p:graphicFrame>
        <p:nvGraphicFramePr>
          <p:cNvPr id="8" name="Content Placeholder 7"/>
          <p:cNvGraphicFramePr>
            <a:graphicFrameLocks noGrp="1"/>
          </p:cNvGraphicFramePr>
          <p:nvPr>
            <p:ph idx="1"/>
          </p:nvPr>
        </p:nvGraphicFramePr>
        <p:xfrm>
          <a:off x="304800" y="1600199"/>
          <a:ext cx="11220150" cy="436109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E26B6672-9472-F147-BF63-B12938EAD0C9}"/>
              </a:ext>
            </a:extLst>
          </p:cNvPr>
          <p:cNvSpPr txBox="1"/>
          <p:nvPr/>
        </p:nvSpPr>
        <p:spPr>
          <a:xfrm>
            <a:off x="3009899" y="1154668"/>
            <a:ext cx="61722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ahoma"/>
                <a:ea typeface="+mn-ea"/>
                <a:cs typeface="Arial"/>
              </a:rPr>
              <a:t>% P18+ who voted 3 or more weeks before election day</a:t>
            </a:r>
          </a:p>
        </p:txBody>
      </p:sp>
      <p:sp>
        <p:nvSpPr>
          <p:cNvPr id="6" name="Text Placeholder 5">
            <a:extLst>
              <a:ext uri="{FF2B5EF4-FFF2-40B4-BE49-F238E27FC236}">
                <a16:creationId xmlns:a16="http://schemas.microsoft.com/office/drawing/2014/main" id="{A4ADD598-A932-43A7-AFDF-5DDBCAB536B1}"/>
              </a:ext>
            </a:extLst>
          </p:cNvPr>
          <p:cNvSpPr>
            <a:spLocks noGrp="1"/>
          </p:cNvSpPr>
          <p:nvPr>
            <p:ph type="body" sz="quarter" idx="13"/>
          </p:nvPr>
        </p:nvSpPr>
        <p:spPr>
          <a:xfrm>
            <a:off x="419099" y="6284228"/>
            <a:ext cx="8641773" cy="497572"/>
          </a:xfrm>
        </p:spPr>
        <p:txBody>
          <a:bodyPr/>
          <a:lstStyle/>
          <a:p>
            <a:r>
              <a:rPr lang="en-US" dirty="0"/>
              <a:t>Source: </a:t>
            </a:r>
            <a:r>
              <a:rPr lang="en-US" dirty="0" err="1"/>
              <a:t>Dynata</a:t>
            </a:r>
            <a:r>
              <a:rPr lang="en-US" dirty="0"/>
              <a:t> / TVB 2020 Voter Funnel: Adults 18+ / N = 6975, 1973, 2816, 1996</a:t>
            </a:r>
          </a:p>
          <a:p>
            <a:r>
              <a:rPr lang="en-US" dirty="0"/>
              <a:t>Q8A: “How early did you vote, mail-in, or drop-off your ballot?”</a:t>
            </a:r>
          </a:p>
        </p:txBody>
      </p:sp>
    </p:spTree>
    <p:extLst>
      <p:ext uri="{BB962C8B-B14F-4D97-AF65-F5344CB8AC3E}">
        <p14:creationId xmlns:p14="http://schemas.microsoft.com/office/powerpoint/2010/main" val="3178093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Thank You</a:t>
            </a:r>
          </a:p>
        </p:txBody>
      </p:sp>
      <p:sp>
        <p:nvSpPr>
          <p:cNvPr id="4" name="Slide Number Placeholder 3"/>
          <p:cNvSpPr>
            <a:spLocks noGrp="1"/>
          </p:cNvSpPr>
          <p:nvPr>
            <p:ph type="sldNum" sz="quarter" idx="4294967295"/>
          </p:nvPr>
        </p:nvSpPr>
        <p:spPr>
          <a:xfrm>
            <a:off x="11202988" y="6380163"/>
            <a:ext cx="989012" cy="365125"/>
          </a:xfrm>
        </p:spPr>
        <p:txBody>
          <a:bodyPr/>
          <a:lstStyle/>
          <a:p>
            <a:fld id="{BB88B489-69ED-4F0A-A940-13A5E0BFFCBC}" type="slidenum">
              <a:rPr lang="en-US" smtClean="0"/>
              <a:pPr/>
              <a:t>17</a:t>
            </a:fld>
            <a:endParaRPr lang="en-US" dirty="0"/>
          </a:p>
        </p:txBody>
      </p:sp>
    </p:spTree>
    <p:extLst>
      <p:ext uri="{BB962C8B-B14F-4D97-AF65-F5344CB8AC3E}">
        <p14:creationId xmlns:p14="http://schemas.microsoft.com/office/powerpoint/2010/main" val="133085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9448800" y="6380163"/>
            <a:ext cx="2743200" cy="365125"/>
          </a:xfrm>
        </p:spPr>
        <p:txBody>
          <a:bodyPr/>
          <a:lstStyle/>
          <a:p>
            <a:fld id="{BB88B489-69ED-4F0A-A940-13A5E0BFFCBC}" type="slidenum">
              <a:rPr lang="en-US" smtClean="0"/>
              <a:pPr/>
              <a:t>2</a:t>
            </a:fld>
            <a:endParaRPr lang="en-US" dirty="0"/>
          </a:p>
        </p:txBody>
      </p:sp>
      <p:sp>
        <p:nvSpPr>
          <p:cNvPr id="6" name="TextBox 5"/>
          <p:cNvSpPr txBox="1"/>
          <p:nvPr/>
        </p:nvSpPr>
        <p:spPr>
          <a:xfrm>
            <a:off x="609600" y="1219200"/>
            <a:ext cx="10972800" cy="2862322"/>
          </a:xfrm>
          <a:prstGeom prst="rect">
            <a:avLst/>
          </a:prstGeom>
          <a:noFill/>
        </p:spPr>
        <p:txBody>
          <a:bodyPr wrap="square" rtlCol="0">
            <a:spAutoFit/>
          </a:bodyPr>
          <a:lstStyle/>
          <a:p>
            <a:pPr algn="ctr"/>
            <a:r>
              <a:rPr lang="en-US" sz="3600" b="1" dirty="0">
                <a:solidFill>
                  <a:schemeClr val="bg1"/>
                </a:solidFill>
                <a:effectLst>
                  <a:outerShdw blurRad="38100" dist="38100" dir="2700000" algn="tl">
                    <a:srgbClr val="000000">
                      <a:alpha val="43137"/>
                    </a:srgbClr>
                  </a:outerShdw>
                </a:effectLst>
              </a:rPr>
              <a:t>When you want to win, </a:t>
            </a:r>
            <a:br>
              <a:rPr lang="en-US" sz="3600" b="1" dirty="0">
                <a:solidFill>
                  <a:schemeClr val="bg1"/>
                </a:solidFill>
                <a:effectLst>
                  <a:outerShdw blurRad="38100" dist="38100" dir="2700000" algn="tl">
                    <a:srgbClr val="000000">
                      <a:alpha val="43137"/>
                    </a:srgbClr>
                  </a:outerShdw>
                </a:effectLst>
              </a:rPr>
            </a:br>
            <a:r>
              <a:rPr lang="en-US" sz="3600" b="1" dirty="0">
                <a:solidFill>
                  <a:schemeClr val="bg1"/>
                </a:solidFill>
                <a:effectLst>
                  <a:outerShdw blurRad="38100" dist="38100" dir="2700000" algn="tl">
                    <a:srgbClr val="000000">
                      <a:alpha val="43137"/>
                    </a:srgbClr>
                  </a:outerShdw>
                </a:effectLst>
              </a:rPr>
              <a:t>which platforms are most important?</a:t>
            </a:r>
          </a:p>
          <a:p>
            <a:pPr algn="ctr"/>
            <a:endParaRPr lang="en-US" sz="3600" b="1" dirty="0">
              <a:solidFill>
                <a:schemeClr val="bg1"/>
              </a:solidFill>
              <a:effectLst>
                <a:outerShdw blurRad="38100" dist="38100" dir="2700000" algn="tl">
                  <a:srgbClr val="000000">
                    <a:alpha val="43137"/>
                  </a:srgbClr>
                </a:outerShdw>
              </a:effectLst>
            </a:endParaRPr>
          </a:p>
          <a:p>
            <a:pPr algn="ctr"/>
            <a:r>
              <a:rPr lang="en-US" sz="3600" b="1" dirty="0">
                <a:solidFill>
                  <a:schemeClr val="bg1"/>
                </a:solidFill>
                <a:effectLst>
                  <a:outerShdw blurRad="38100" dist="38100" dir="2700000" algn="tl">
                    <a:srgbClr val="000000">
                      <a:alpha val="43137"/>
                    </a:srgbClr>
                  </a:outerShdw>
                </a:effectLst>
              </a:rPr>
              <a:t>The Voter Funnel Study set out to find the answer through a survey of Registered Voters</a:t>
            </a:r>
          </a:p>
        </p:txBody>
      </p:sp>
    </p:spTree>
    <p:extLst>
      <p:ext uri="{BB962C8B-B14F-4D97-AF65-F5344CB8AC3E}">
        <p14:creationId xmlns:p14="http://schemas.microsoft.com/office/powerpoint/2010/main" val="347063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620005" cy="646331"/>
          </a:xfrm>
        </p:spPr>
        <p:txBody>
          <a:bodyPr>
            <a:noAutofit/>
          </a:bodyPr>
          <a:lstStyle/>
          <a:p>
            <a:r>
              <a:rPr lang="en-US" sz="3600" dirty="0"/>
              <a:t>Research Overview: Methodology</a:t>
            </a:r>
          </a:p>
        </p:txBody>
      </p:sp>
      <p:sp>
        <p:nvSpPr>
          <p:cNvPr id="4" name="Slide Number Placeholder 3"/>
          <p:cNvSpPr>
            <a:spLocks noGrp="1"/>
          </p:cNvSpPr>
          <p:nvPr>
            <p:ph type="sldNum" sz="quarter" idx="12"/>
          </p:nvPr>
        </p:nvSpPr>
        <p:spPr/>
        <p:txBody>
          <a:bodyPr/>
          <a:lstStyle/>
          <a:p>
            <a:fld id="{E24FF0E6-B28D-47FB-82BB-E6AB0AF17B14}" type="slidenum">
              <a:rPr lang="en-US" smtClean="0">
                <a:solidFill>
                  <a:srgbClr val="1C1C1C"/>
                </a:solidFill>
              </a:rPr>
              <a:pPr/>
              <a:t>3</a:t>
            </a:fld>
            <a:endParaRPr lang="en-US" dirty="0">
              <a:solidFill>
                <a:srgbClr val="1C1C1C"/>
              </a:solidFill>
            </a:endParaRPr>
          </a:p>
        </p:txBody>
      </p:sp>
      <p:sp>
        <p:nvSpPr>
          <p:cNvPr id="15" name="Content Placeholder 4"/>
          <p:cNvSpPr>
            <a:spLocks noGrp="1"/>
          </p:cNvSpPr>
          <p:nvPr>
            <p:ph idx="1"/>
          </p:nvPr>
        </p:nvSpPr>
        <p:spPr>
          <a:xfrm>
            <a:off x="1104900" y="1219200"/>
            <a:ext cx="9982199" cy="5015219"/>
          </a:xfrm>
        </p:spPr>
        <p:txBody>
          <a:bodyPr>
            <a:noAutofit/>
          </a:bodyPr>
          <a:lstStyle/>
          <a:p>
            <a:pPr marL="1035050" indent="-1035050">
              <a:buNone/>
            </a:pPr>
            <a:r>
              <a:rPr lang="en-US" sz="2200" b="1" dirty="0">
                <a:solidFill>
                  <a:schemeClr val="tx2"/>
                </a:solidFill>
              </a:rPr>
              <a:t> WHO:</a:t>
            </a:r>
          </a:p>
          <a:p>
            <a:pPr lvl="1"/>
            <a:r>
              <a:rPr lang="en-US" sz="2000" dirty="0"/>
              <a:t>10,000+ interviews were collected via an opt-in survey in the following ten (10) competitive states: </a:t>
            </a:r>
            <a:r>
              <a:rPr lang="en-US" sz="2000" b="1" dirty="0"/>
              <a:t>Arizona, Florida, Georgia, Michigan, Minnesota, North Carolina, Ohio, Pennsylvania, Texas</a:t>
            </a:r>
            <a:r>
              <a:rPr lang="en-US" sz="2000" dirty="0"/>
              <a:t> and </a:t>
            </a:r>
            <a:r>
              <a:rPr lang="en-US" sz="2000" b="1" dirty="0"/>
              <a:t>Wisconsin</a:t>
            </a:r>
            <a:r>
              <a:rPr lang="en-US" sz="2000" dirty="0"/>
              <a:t> with about 1,000 respondents in each state</a:t>
            </a:r>
          </a:p>
          <a:p>
            <a:pPr lvl="1">
              <a:spcBef>
                <a:spcPts val="1200"/>
              </a:spcBef>
            </a:pPr>
            <a:r>
              <a:rPr lang="en-US" sz="2000" dirty="0"/>
              <a:t>To qualify, respondents needed to: </a:t>
            </a:r>
          </a:p>
          <a:p>
            <a:pPr lvl="2">
              <a:spcBef>
                <a:spcPts val="600"/>
              </a:spcBef>
            </a:pPr>
            <a:r>
              <a:rPr lang="en-US" sz="1600" dirty="0"/>
              <a:t>Be a registered voter</a:t>
            </a:r>
          </a:p>
          <a:p>
            <a:pPr lvl="2">
              <a:spcBef>
                <a:spcPts val="600"/>
              </a:spcBef>
            </a:pPr>
            <a:r>
              <a:rPr lang="en-US" sz="1600" dirty="0"/>
              <a:t>Have seen/heard or read an advertisement for any candidate running for office or ballot issue in </a:t>
            </a:r>
            <a:r>
              <a:rPr lang="en-US" sz="1600" b="1" dirty="0"/>
              <a:t>ANY </a:t>
            </a:r>
            <a:r>
              <a:rPr lang="en-US" sz="1600" dirty="0"/>
              <a:t>of over 20 media platforms both traditional and digital, in the past 2 months</a:t>
            </a:r>
          </a:p>
          <a:p>
            <a:pPr marL="1035050" indent="-1035050">
              <a:buNone/>
            </a:pPr>
            <a:r>
              <a:rPr lang="en-US" sz="2200" b="1" dirty="0">
                <a:solidFill>
                  <a:schemeClr val="tx2"/>
                </a:solidFill>
              </a:rPr>
              <a:t>WHEN:</a:t>
            </a:r>
            <a:r>
              <a:rPr lang="en-US" sz="2400" b="1" dirty="0">
                <a:solidFill>
                  <a:schemeClr val="tx2"/>
                </a:solidFill>
              </a:rPr>
              <a:t> </a:t>
            </a:r>
            <a:r>
              <a:rPr lang="en-US" sz="2000" dirty="0"/>
              <a:t>Right after Election Day, 11/4-11/18/20</a:t>
            </a:r>
          </a:p>
          <a:p>
            <a:pPr marL="1035050" indent="-1035050">
              <a:buNone/>
            </a:pPr>
            <a:r>
              <a:rPr lang="en-US" sz="2200" b="1" dirty="0">
                <a:solidFill>
                  <a:schemeClr val="tx2"/>
                </a:solidFill>
              </a:rPr>
              <a:t>WHAT:</a:t>
            </a:r>
            <a:r>
              <a:rPr lang="en-US" sz="2400" b="1" dirty="0">
                <a:solidFill>
                  <a:schemeClr val="tx2"/>
                </a:solidFill>
              </a:rPr>
              <a:t> </a:t>
            </a:r>
            <a:r>
              <a:rPr lang="en-US" sz="2000" dirty="0"/>
              <a:t>Via 10-minute online quantitative survey administered by Dynata, about respondents’ exposure to the advertising at each stage of the funnel, post-advertising actions, and some attitudinal questions</a:t>
            </a:r>
          </a:p>
          <a:p>
            <a:pPr marL="1035050" indent="-1035050">
              <a:buNone/>
            </a:pPr>
            <a:r>
              <a:rPr lang="en-US" sz="2000" dirty="0"/>
              <a:t>             Respondents were given the opportunity to take the survey in either English or Spanish.</a:t>
            </a:r>
          </a:p>
          <a:p>
            <a:pPr marL="1035050" indent="-1035050">
              <a:buNone/>
            </a:pPr>
            <a:endParaRPr lang="en-US" b="1" dirty="0">
              <a:solidFill>
                <a:schemeClr val="tx2"/>
              </a:solidFill>
            </a:endParaRPr>
          </a:p>
        </p:txBody>
      </p:sp>
    </p:spTree>
    <p:extLst>
      <p:ext uri="{BB962C8B-B14F-4D97-AF65-F5344CB8AC3E}">
        <p14:creationId xmlns:p14="http://schemas.microsoft.com/office/powerpoint/2010/main" val="12488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620005" cy="646331"/>
          </a:xfrm>
        </p:spPr>
        <p:txBody>
          <a:bodyPr>
            <a:noAutofit/>
          </a:bodyPr>
          <a:lstStyle/>
          <a:p>
            <a:r>
              <a:rPr lang="en-US" sz="3600" dirty="0"/>
              <a:t>Respondents were asked to rate which medium was important in each stage of the Voter Funnel</a:t>
            </a:r>
          </a:p>
        </p:txBody>
      </p:sp>
      <p:sp>
        <p:nvSpPr>
          <p:cNvPr id="4" name="Slide Number Placeholder 3"/>
          <p:cNvSpPr>
            <a:spLocks noGrp="1"/>
          </p:cNvSpPr>
          <p:nvPr>
            <p:ph type="sldNum" sz="quarter" idx="12"/>
          </p:nvPr>
        </p:nvSpPr>
        <p:spPr/>
        <p:txBody>
          <a:bodyPr/>
          <a:lstStyle/>
          <a:p>
            <a:fld id="{E24FF0E6-B28D-47FB-82BB-E6AB0AF17B14}" type="slidenum">
              <a:rPr lang="en-US" smtClean="0">
                <a:solidFill>
                  <a:srgbClr val="1C1C1C"/>
                </a:solidFill>
              </a:rPr>
              <a:pPr/>
              <a:t>4</a:t>
            </a:fld>
            <a:endParaRPr lang="en-US" dirty="0">
              <a:solidFill>
                <a:srgbClr val="1C1C1C"/>
              </a:solidFill>
            </a:endParaRPr>
          </a:p>
        </p:txBody>
      </p:sp>
      <p:sp>
        <p:nvSpPr>
          <p:cNvPr id="22" name="Can 21"/>
          <p:cNvSpPr/>
          <p:nvPr/>
        </p:nvSpPr>
        <p:spPr>
          <a:xfrm>
            <a:off x="4540624" y="4961961"/>
            <a:ext cx="3061446" cy="844550"/>
          </a:xfrm>
          <a:prstGeom prst="can">
            <a:avLst/>
          </a:prstGeom>
          <a:solidFill>
            <a:srgbClr val="00DA00"/>
          </a:solidFill>
          <a:ln w="12700">
            <a:solidFill>
              <a:srgbClr val="FFFFFF"/>
            </a:solidFill>
          </a:ln>
          <a:effectLst>
            <a:outerShdw blurRad="215900" dist="63500" dir="2700000" algn="tl"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effectLst>
                  <a:outerShdw blurRad="203200" dist="38100" dir="2700000" algn="tl" rotWithShape="0">
                    <a:prstClr val="black">
                      <a:alpha val="79000"/>
                    </a:prstClr>
                  </a:outerShdw>
                </a:effectLst>
              </a:rPr>
              <a:t>Vote</a:t>
            </a:r>
          </a:p>
        </p:txBody>
      </p:sp>
      <p:sp>
        <p:nvSpPr>
          <p:cNvPr id="23" name="Can 22"/>
          <p:cNvSpPr/>
          <p:nvPr/>
        </p:nvSpPr>
        <p:spPr>
          <a:xfrm>
            <a:off x="4196044" y="4214249"/>
            <a:ext cx="3680573" cy="844550"/>
          </a:xfrm>
          <a:prstGeom prst="can">
            <a:avLst/>
          </a:prstGeom>
          <a:solidFill>
            <a:srgbClr val="4080FF"/>
          </a:solidFill>
          <a:ln w="12700">
            <a:solidFill>
              <a:srgbClr val="FFFFFF"/>
            </a:solidFill>
          </a:ln>
          <a:effectLst>
            <a:outerShdw blurRad="215900" dist="63500" dir="2700000" algn="tl"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effectLst>
                  <a:outerShdw blurRad="203200" dist="38100" dir="2700000" algn="tl" rotWithShape="0">
                    <a:prstClr val="black">
                      <a:alpha val="79000"/>
                    </a:prstClr>
                  </a:outerShdw>
                </a:effectLst>
              </a:rPr>
              <a:t>Consider Voting</a:t>
            </a:r>
          </a:p>
        </p:txBody>
      </p:sp>
      <p:sp>
        <p:nvSpPr>
          <p:cNvPr id="32" name="Right Brace 31"/>
          <p:cNvSpPr/>
          <p:nvPr/>
        </p:nvSpPr>
        <p:spPr>
          <a:xfrm>
            <a:off x="7658100" y="5076824"/>
            <a:ext cx="419660" cy="6238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Can 24"/>
          <p:cNvSpPr/>
          <p:nvPr/>
        </p:nvSpPr>
        <p:spPr>
          <a:xfrm>
            <a:off x="3984251" y="3466537"/>
            <a:ext cx="4147858" cy="844550"/>
          </a:xfrm>
          <a:prstGeom prst="can">
            <a:avLst/>
          </a:prstGeom>
          <a:solidFill>
            <a:srgbClr val="0047D5"/>
          </a:solidFill>
          <a:ln w="12700">
            <a:solidFill>
              <a:srgbClr val="FFFFFF"/>
            </a:solidFill>
          </a:ln>
          <a:effectLst>
            <a:outerShdw blurRad="215900" dist="63500" dir="2700000" algn="tl"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rgbClr val="FFFFFF"/>
              </a:solidFill>
              <a:effectLst>
                <a:outerShdw blurRad="203200" dist="38100" dir="2700000" algn="tl" rotWithShape="0">
                  <a:prstClr val="black">
                    <a:alpha val="79000"/>
                  </a:prstClr>
                </a:outerShdw>
              </a:effectLst>
            </a:endParaRPr>
          </a:p>
          <a:p>
            <a:pPr algn="ctr">
              <a:lnSpc>
                <a:spcPts val="2500"/>
              </a:lnSpc>
            </a:pPr>
            <a:r>
              <a:rPr lang="en-US" sz="2400" b="1" dirty="0">
                <a:solidFill>
                  <a:srgbClr val="FFFFFF"/>
                </a:solidFill>
                <a:effectLst>
                  <a:outerShdw blurRad="203200" dist="38100" dir="2700000" algn="tl" rotWithShape="0">
                    <a:prstClr val="black">
                      <a:alpha val="79000"/>
                    </a:prstClr>
                  </a:outerShdw>
                </a:effectLst>
              </a:rPr>
              <a:t>Get More Information</a:t>
            </a:r>
          </a:p>
        </p:txBody>
      </p:sp>
      <p:sp>
        <p:nvSpPr>
          <p:cNvPr id="26" name="Can 25"/>
          <p:cNvSpPr/>
          <p:nvPr/>
        </p:nvSpPr>
        <p:spPr>
          <a:xfrm>
            <a:off x="3724276" y="2718825"/>
            <a:ext cx="4752975" cy="844550"/>
          </a:xfrm>
          <a:prstGeom prst="can">
            <a:avLst/>
          </a:prstGeom>
          <a:solidFill>
            <a:srgbClr val="0000BF"/>
          </a:solidFill>
          <a:ln w="12700">
            <a:solidFill>
              <a:srgbClr val="FFFFFF"/>
            </a:solidFill>
          </a:ln>
          <a:effectLst>
            <a:outerShdw blurRad="215900" dist="63500" dir="2700000" algn="tl"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effectLst>
                  <a:outerShdw blurRad="203200" dist="38100" dir="2700000" algn="tl" rotWithShape="0">
                    <a:prstClr val="black">
                      <a:alpha val="79000"/>
                    </a:prstClr>
                  </a:outerShdw>
                </a:effectLst>
              </a:rPr>
              <a:t>Interest</a:t>
            </a:r>
          </a:p>
        </p:txBody>
      </p:sp>
      <p:sp>
        <p:nvSpPr>
          <p:cNvPr id="30" name="Right Brace 29"/>
          <p:cNvSpPr/>
          <p:nvPr/>
        </p:nvSpPr>
        <p:spPr>
          <a:xfrm>
            <a:off x="8642499" y="2111585"/>
            <a:ext cx="425302" cy="574464"/>
          </a:xfrm>
          <a:prstGeom prst="rightBrace">
            <a:avLst>
              <a:gd name="adj1" fmla="val 8333"/>
              <a:gd name="adj2" fmla="val 48302"/>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Can 27"/>
          <p:cNvSpPr/>
          <p:nvPr/>
        </p:nvSpPr>
        <p:spPr>
          <a:xfrm>
            <a:off x="3514726" y="1971113"/>
            <a:ext cx="5172075" cy="844550"/>
          </a:xfrm>
          <a:prstGeom prst="can">
            <a:avLst/>
          </a:prstGeom>
          <a:solidFill>
            <a:srgbClr val="E70000"/>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effectLst>
                  <a:outerShdw blurRad="203200" dist="38100" dir="2700000" algn="tl" rotWithShape="0">
                    <a:prstClr val="black">
                      <a:alpha val="79000"/>
                    </a:prstClr>
                  </a:outerShdw>
                </a:effectLst>
              </a:rPr>
              <a:t>Awareness</a:t>
            </a:r>
          </a:p>
        </p:txBody>
      </p:sp>
      <p:sp>
        <p:nvSpPr>
          <p:cNvPr id="17" name="Right Brace 16"/>
          <p:cNvSpPr/>
          <p:nvPr/>
        </p:nvSpPr>
        <p:spPr>
          <a:xfrm rot="10800000">
            <a:off x="3278644" y="2806788"/>
            <a:ext cx="403048" cy="2252011"/>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p:cNvSpPr txBox="1"/>
          <p:nvPr/>
        </p:nvSpPr>
        <p:spPr>
          <a:xfrm>
            <a:off x="9010650" y="1905000"/>
            <a:ext cx="1657350" cy="1015663"/>
          </a:xfrm>
          <a:prstGeom prst="rect">
            <a:avLst/>
          </a:prstGeom>
          <a:solidFill>
            <a:schemeClr val="bg1"/>
          </a:solidFill>
          <a:ln>
            <a:noFill/>
          </a:ln>
          <a:effectLst/>
        </p:spPr>
        <p:txBody>
          <a:bodyPr wrap="square" rtlCol="0">
            <a:spAutoFit/>
          </a:bodyPr>
          <a:lstStyle/>
          <a:p>
            <a:r>
              <a:rPr lang="en-US" sz="2000" b="1" dirty="0"/>
              <a:t>Reaching </a:t>
            </a:r>
          </a:p>
          <a:p>
            <a:r>
              <a:rPr lang="en-US" sz="2000" b="1" dirty="0"/>
              <a:t>Voters</a:t>
            </a:r>
          </a:p>
          <a:p>
            <a:r>
              <a:rPr lang="en-US" sz="2000" b="1" dirty="0"/>
              <a:t>Early</a:t>
            </a:r>
          </a:p>
        </p:txBody>
      </p:sp>
      <p:sp>
        <p:nvSpPr>
          <p:cNvPr id="31" name="TextBox 30"/>
          <p:cNvSpPr txBox="1"/>
          <p:nvPr/>
        </p:nvSpPr>
        <p:spPr>
          <a:xfrm>
            <a:off x="8115300" y="5048249"/>
            <a:ext cx="1809750" cy="707886"/>
          </a:xfrm>
          <a:prstGeom prst="rect">
            <a:avLst/>
          </a:prstGeom>
          <a:solidFill>
            <a:schemeClr val="bg1"/>
          </a:solidFill>
          <a:ln>
            <a:noFill/>
          </a:ln>
          <a:effectLst/>
        </p:spPr>
        <p:txBody>
          <a:bodyPr wrap="square" rtlCol="0">
            <a:spAutoFit/>
          </a:bodyPr>
          <a:lstStyle/>
          <a:p>
            <a:r>
              <a:rPr lang="en-US" sz="2000" b="1" dirty="0"/>
              <a:t>Voting For A Candidate</a:t>
            </a:r>
          </a:p>
        </p:txBody>
      </p:sp>
      <p:sp>
        <p:nvSpPr>
          <p:cNvPr id="33" name="TextBox 32"/>
          <p:cNvSpPr txBox="1"/>
          <p:nvPr/>
        </p:nvSpPr>
        <p:spPr>
          <a:xfrm>
            <a:off x="1371600" y="3371850"/>
            <a:ext cx="1956152" cy="1015663"/>
          </a:xfrm>
          <a:prstGeom prst="rect">
            <a:avLst/>
          </a:prstGeom>
          <a:solidFill>
            <a:schemeClr val="bg1"/>
          </a:solidFill>
          <a:ln>
            <a:noFill/>
          </a:ln>
          <a:effectLst/>
        </p:spPr>
        <p:txBody>
          <a:bodyPr wrap="square" rtlCol="0" anchor="ctr">
            <a:spAutoFit/>
          </a:bodyPr>
          <a:lstStyle/>
          <a:p>
            <a:pPr algn="r"/>
            <a:r>
              <a:rPr lang="en-US" sz="2000" b="1" dirty="0"/>
              <a:t>Influencing Voting Decision</a:t>
            </a:r>
          </a:p>
        </p:txBody>
      </p:sp>
    </p:spTree>
    <p:extLst>
      <p:ext uri="{BB962C8B-B14F-4D97-AF65-F5344CB8AC3E}">
        <p14:creationId xmlns:p14="http://schemas.microsoft.com/office/powerpoint/2010/main" val="322054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620005" cy="646331"/>
          </a:xfrm>
        </p:spPr>
        <p:txBody>
          <a:bodyPr>
            <a:noAutofit/>
          </a:bodyPr>
          <a:lstStyle/>
          <a:p>
            <a:r>
              <a:rPr lang="en-US" sz="3600" dirty="0"/>
              <a:t>Research Overview: Media Measures</a:t>
            </a:r>
          </a:p>
        </p:txBody>
      </p:sp>
      <p:sp>
        <p:nvSpPr>
          <p:cNvPr id="4" name="Slide Number Placeholder 3"/>
          <p:cNvSpPr>
            <a:spLocks noGrp="1"/>
          </p:cNvSpPr>
          <p:nvPr>
            <p:ph type="sldNum" sz="quarter" idx="12"/>
          </p:nvPr>
        </p:nvSpPr>
        <p:spPr/>
        <p:txBody>
          <a:bodyPr/>
          <a:lstStyle/>
          <a:p>
            <a:fld id="{E24FF0E6-B28D-47FB-82BB-E6AB0AF17B14}" type="slidenum">
              <a:rPr lang="en-US" smtClean="0">
                <a:solidFill>
                  <a:srgbClr val="1C1C1C"/>
                </a:solidFill>
              </a:rPr>
              <a:pPr/>
              <a:t>5</a:t>
            </a:fld>
            <a:endParaRPr lang="en-US" dirty="0">
              <a:solidFill>
                <a:srgbClr val="1C1C1C"/>
              </a:solidFill>
            </a:endParaRPr>
          </a:p>
        </p:txBody>
      </p:sp>
      <p:sp>
        <p:nvSpPr>
          <p:cNvPr id="9" name="Rectangle 8"/>
          <p:cNvSpPr/>
          <p:nvPr/>
        </p:nvSpPr>
        <p:spPr bwMode="auto">
          <a:xfrm>
            <a:off x="2196354" y="3647674"/>
            <a:ext cx="7785846" cy="2438400"/>
          </a:xfrm>
          <a:prstGeom prst="rect">
            <a:avLst/>
          </a:prstGeom>
          <a:noFill/>
          <a:ln w="1905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endParaRPr lang="en-US" dirty="0"/>
          </a:p>
        </p:txBody>
      </p:sp>
      <p:sp>
        <p:nvSpPr>
          <p:cNvPr id="40" name="TextBox 39"/>
          <p:cNvSpPr txBox="1"/>
          <p:nvPr/>
        </p:nvSpPr>
        <p:spPr>
          <a:xfrm>
            <a:off x="3853379" y="3742718"/>
            <a:ext cx="4583851" cy="430887"/>
          </a:xfrm>
          <a:prstGeom prst="rect">
            <a:avLst/>
          </a:prstGeom>
          <a:noFill/>
        </p:spPr>
        <p:txBody>
          <a:bodyPr wrap="square" rtlCol="0">
            <a:spAutoFit/>
          </a:bodyPr>
          <a:lstStyle/>
          <a:p>
            <a:pPr algn="ctr"/>
            <a:r>
              <a:rPr lang="en-US" sz="2200" b="1" dirty="0">
                <a:latin typeface="+mj-lt"/>
                <a:cs typeface="Helvetica" panose="020B0604020202020204" pitchFamily="34" charset="0"/>
              </a:rPr>
              <a:t>    Digital media include:</a:t>
            </a:r>
          </a:p>
        </p:txBody>
      </p:sp>
      <p:pic>
        <p:nvPicPr>
          <p:cNvPr id="41" name="Picture 40" descr="Laptop.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73877" y="3737052"/>
            <a:ext cx="708617" cy="396777"/>
          </a:xfrm>
          <a:prstGeom prst="rect">
            <a:avLst/>
          </a:prstGeom>
        </p:spPr>
      </p:pic>
      <p:sp>
        <p:nvSpPr>
          <p:cNvPr id="42" name="Freeform 98"/>
          <p:cNvSpPr>
            <a:spLocks noEditPoints="1"/>
          </p:cNvSpPr>
          <p:nvPr/>
        </p:nvSpPr>
        <p:spPr bwMode="auto">
          <a:xfrm>
            <a:off x="4423408" y="3741936"/>
            <a:ext cx="259610" cy="387006"/>
          </a:xfrm>
          <a:custGeom>
            <a:avLst/>
            <a:gdLst>
              <a:gd name="T0" fmla="*/ 85 w 101"/>
              <a:gd name="T1" fmla="*/ 2 h 148"/>
              <a:gd name="T2" fmla="*/ 16 w 101"/>
              <a:gd name="T3" fmla="*/ 2 h 148"/>
              <a:gd name="T4" fmla="*/ 0 w 101"/>
              <a:gd name="T5" fmla="*/ 20 h 148"/>
              <a:gd name="T6" fmla="*/ 0 w 101"/>
              <a:gd name="T7" fmla="*/ 128 h 148"/>
              <a:gd name="T8" fmla="*/ 16 w 101"/>
              <a:gd name="T9" fmla="*/ 145 h 148"/>
              <a:gd name="T10" fmla="*/ 85 w 101"/>
              <a:gd name="T11" fmla="*/ 145 h 148"/>
              <a:gd name="T12" fmla="*/ 101 w 101"/>
              <a:gd name="T13" fmla="*/ 128 h 148"/>
              <a:gd name="T14" fmla="*/ 101 w 101"/>
              <a:gd name="T15" fmla="*/ 20 h 148"/>
              <a:gd name="T16" fmla="*/ 85 w 101"/>
              <a:gd name="T17" fmla="*/ 2 h 148"/>
              <a:gd name="T18" fmla="*/ 36 w 101"/>
              <a:gd name="T19" fmla="*/ 135 h 148"/>
              <a:gd name="T20" fmla="*/ 29 w 101"/>
              <a:gd name="T21" fmla="*/ 135 h 148"/>
              <a:gd name="T22" fmla="*/ 24 w 101"/>
              <a:gd name="T23" fmla="*/ 131 h 148"/>
              <a:gd name="T24" fmla="*/ 24 w 101"/>
              <a:gd name="T25" fmla="*/ 130 h 148"/>
              <a:gd name="T26" fmla="*/ 29 w 101"/>
              <a:gd name="T27" fmla="*/ 125 h 148"/>
              <a:gd name="T28" fmla="*/ 36 w 101"/>
              <a:gd name="T29" fmla="*/ 125 h 148"/>
              <a:gd name="T30" fmla="*/ 36 w 101"/>
              <a:gd name="T31" fmla="*/ 135 h 148"/>
              <a:gd name="T32" fmla="*/ 59 w 101"/>
              <a:gd name="T33" fmla="*/ 135 h 148"/>
              <a:gd name="T34" fmla="*/ 56 w 101"/>
              <a:gd name="T35" fmla="*/ 138 h 148"/>
              <a:gd name="T36" fmla="*/ 45 w 101"/>
              <a:gd name="T37" fmla="*/ 138 h 148"/>
              <a:gd name="T38" fmla="*/ 42 w 101"/>
              <a:gd name="T39" fmla="*/ 135 h 148"/>
              <a:gd name="T40" fmla="*/ 42 w 101"/>
              <a:gd name="T41" fmla="*/ 125 h 148"/>
              <a:gd name="T42" fmla="*/ 45 w 101"/>
              <a:gd name="T43" fmla="*/ 122 h 148"/>
              <a:gd name="T44" fmla="*/ 56 w 101"/>
              <a:gd name="T45" fmla="*/ 122 h 148"/>
              <a:gd name="T46" fmla="*/ 59 w 101"/>
              <a:gd name="T47" fmla="*/ 125 h 148"/>
              <a:gd name="T48" fmla="*/ 59 w 101"/>
              <a:gd name="T49" fmla="*/ 135 h 148"/>
              <a:gd name="T50" fmla="*/ 77 w 101"/>
              <a:gd name="T51" fmla="*/ 131 h 148"/>
              <a:gd name="T52" fmla="*/ 72 w 101"/>
              <a:gd name="T53" fmla="*/ 135 h 148"/>
              <a:gd name="T54" fmla="*/ 65 w 101"/>
              <a:gd name="T55" fmla="*/ 135 h 148"/>
              <a:gd name="T56" fmla="*/ 65 w 101"/>
              <a:gd name="T57" fmla="*/ 125 h 148"/>
              <a:gd name="T58" fmla="*/ 72 w 101"/>
              <a:gd name="T59" fmla="*/ 125 h 148"/>
              <a:gd name="T60" fmla="*/ 77 w 101"/>
              <a:gd name="T61" fmla="*/ 130 h 148"/>
              <a:gd name="T62" fmla="*/ 77 w 101"/>
              <a:gd name="T63" fmla="*/ 131 h 148"/>
              <a:gd name="T64" fmla="*/ 88 w 101"/>
              <a:gd name="T65" fmla="*/ 111 h 148"/>
              <a:gd name="T66" fmla="*/ 85 w 101"/>
              <a:gd name="T67" fmla="*/ 114 h 148"/>
              <a:gd name="T68" fmla="*/ 16 w 101"/>
              <a:gd name="T69" fmla="*/ 114 h 148"/>
              <a:gd name="T70" fmla="*/ 13 w 101"/>
              <a:gd name="T71" fmla="*/ 111 h 148"/>
              <a:gd name="T72" fmla="*/ 13 w 101"/>
              <a:gd name="T73" fmla="*/ 18 h 148"/>
              <a:gd name="T74" fmla="*/ 16 w 101"/>
              <a:gd name="T75" fmla="*/ 15 h 148"/>
              <a:gd name="T76" fmla="*/ 85 w 101"/>
              <a:gd name="T77" fmla="*/ 15 h 148"/>
              <a:gd name="T78" fmla="*/ 88 w 101"/>
              <a:gd name="T79" fmla="*/ 18 h 148"/>
              <a:gd name="T80" fmla="*/ 88 w 101"/>
              <a:gd name="T81" fmla="*/ 11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48">
                <a:moveTo>
                  <a:pt x="85" y="2"/>
                </a:moveTo>
                <a:cubicBezTo>
                  <a:pt x="62" y="0"/>
                  <a:pt x="39" y="0"/>
                  <a:pt x="16" y="2"/>
                </a:cubicBezTo>
                <a:cubicBezTo>
                  <a:pt x="7" y="3"/>
                  <a:pt x="0" y="11"/>
                  <a:pt x="0" y="20"/>
                </a:cubicBezTo>
                <a:cubicBezTo>
                  <a:pt x="0" y="56"/>
                  <a:pt x="0" y="92"/>
                  <a:pt x="0" y="128"/>
                </a:cubicBezTo>
                <a:cubicBezTo>
                  <a:pt x="0" y="136"/>
                  <a:pt x="7" y="144"/>
                  <a:pt x="16" y="145"/>
                </a:cubicBezTo>
                <a:cubicBezTo>
                  <a:pt x="39" y="148"/>
                  <a:pt x="62" y="148"/>
                  <a:pt x="85" y="145"/>
                </a:cubicBezTo>
                <a:cubicBezTo>
                  <a:pt x="94" y="144"/>
                  <a:pt x="101" y="136"/>
                  <a:pt x="101" y="128"/>
                </a:cubicBezTo>
                <a:cubicBezTo>
                  <a:pt x="101" y="92"/>
                  <a:pt x="101" y="56"/>
                  <a:pt x="101" y="20"/>
                </a:cubicBezTo>
                <a:cubicBezTo>
                  <a:pt x="101" y="11"/>
                  <a:pt x="94" y="3"/>
                  <a:pt x="85" y="2"/>
                </a:cubicBezTo>
                <a:close/>
                <a:moveTo>
                  <a:pt x="36" y="135"/>
                </a:moveTo>
                <a:cubicBezTo>
                  <a:pt x="29" y="135"/>
                  <a:pt x="29" y="135"/>
                  <a:pt x="29" y="135"/>
                </a:cubicBezTo>
                <a:cubicBezTo>
                  <a:pt x="26" y="135"/>
                  <a:pt x="24" y="133"/>
                  <a:pt x="24" y="131"/>
                </a:cubicBezTo>
                <a:cubicBezTo>
                  <a:pt x="24" y="130"/>
                  <a:pt x="24" y="130"/>
                  <a:pt x="24" y="130"/>
                </a:cubicBezTo>
                <a:cubicBezTo>
                  <a:pt x="24" y="127"/>
                  <a:pt x="26" y="125"/>
                  <a:pt x="29" y="125"/>
                </a:cubicBezTo>
                <a:cubicBezTo>
                  <a:pt x="36" y="125"/>
                  <a:pt x="36" y="125"/>
                  <a:pt x="36" y="125"/>
                </a:cubicBezTo>
                <a:lnTo>
                  <a:pt x="36" y="135"/>
                </a:lnTo>
                <a:close/>
                <a:moveTo>
                  <a:pt x="59" y="135"/>
                </a:moveTo>
                <a:cubicBezTo>
                  <a:pt x="59" y="137"/>
                  <a:pt x="58" y="138"/>
                  <a:pt x="56" y="138"/>
                </a:cubicBezTo>
                <a:cubicBezTo>
                  <a:pt x="45" y="138"/>
                  <a:pt x="45" y="138"/>
                  <a:pt x="45" y="138"/>
                </a:cubicBezTo>
                <a:cubicBezTo>
                  <a:pt x="43" y="138"/>
                  <a:pt x="42" y="137"/>
                  <a:pt x="42" y="135"/>
                </a:cubicBezTo>
                <a:cubicBezTo>
                  <a:pt x="42" y="125"/>
                  <a:pt x="42" y="125"/>
                  <a:pt x="42" y="125"/>
                </a:cubicBezTo>
                <a:cubicBezTo>
                  <a:pt x="42" y="123"/>
                  <a:pt x="43" y="122"/>
                  <a:pt x="45" y="122"/>
                </a:cubicBezTo>
                <a:cubicBezTo>
                  <a:pt x="56" y="122"/>
                  <a:pt x="56" y="122"/>
                  <a:pt x="56" y="122"/>
                </a:cubicBezTo>
                <a:cubicBezTo>
                  <a:pt x="58" y="122"/>
                  <a:pt x="59" y="123"/>
                  <a:pt x="59" y="125"/>
                </a:cubicBezTo>
                <a:lnTo>
                  <a:pt x="59" y="135"/>
                </a:lnTo>
                <a:close/>
                <a:moveTo>
                  <a:pt x="77" y="131"/>
                </a:moveTo>
                <a:cubicBezTo>
                  <a:pt x="77" y="133"/>
                  <a:pt x="75" y="135"/>
                  <a:pt x="72" y="135"/>
                </a:cubicBezTo>
                <a:cubicBezTo>
                  <a:pt x="65" y="135"/>
                  <a:pt x="65" y="135"/>
                  <a:pt x="65" y="135"/>
                </a:cubicBezTo>
                <a:cubicBezTo>
                  <a:pt x="65" y="125"/>
                  <a:pt x="65" y="125"/>
                  <a:pt x="65" y="125"/>
                </a:cubicBezTo>
                <a:cubicBezTo>
                  <a:pt x="72" y="125"/>
                  <a:pt x="72" y="125"/>
                  <a:pt x="72" y="125"/>
                </a:cubicBezTo>
                <a:cubicBezTo>
                  <a:pt x="75" y="125"/>
                  <a:pt x="77" y="127"/>
                  <a:pt x="77" y="130"/>
                </a:cubicBezTo>
                <a:lnTo>
                  <a:pt x="77" y="131"/>
                </a:lnTo>
                <a:close/>
                <a:moveTo>
                  <a:pt x="88" y="111"/>
                </a:moveTo>
                <a:cubicBezTo>
                  <a:pt x="88" y="112"/>
                  <a:pt x="86" y="114"/>
                  <a:pt x="85" y="114"/>
                </a:cubicBezTo>
                <a:cubicBezTo>
                  <a:pt x="16" y="114"/>
                  <a:pt x="16" y="114"/>
                  <a:pt x="16" y="114"/>
                </a:cubicBezTo>
                <a:cubicBezTo>
                  <a:pt x="14" y="114"/>
                  <a:pt x="13" y="112"/>
                  <a:pt x="13" y="111"/>
                </a:cubicBezTo>
                <a:cubicBezTo>
                  <a:pt x="13" y="18"/>
                  <a:pt x="13" y="18"/>
                  <a:pt x="13" y="18"/>
                </a:cubicBezTo>
                <a:cubicBezTo>
                  <a:pt x="13" y="16"/>
                  <a:pt x="14" y="15"/>
                  <a:pt x="16" y="15"/>
                </a:cubicBezTo>
                <a:cubicBezTo>
                  <a:pt x="85" y="15"/>
                  <a:pt x="85" y="15"/>
                  <a:pt x="85" y="15"/>
                </a:cubicBezTo>
                <a:cubicBezTo>
                  <a:pt x="86" y="15"/>
                  <a:pt x="88" y="16"/>
                  <a:pt x="88" y="18"/>
                </a:cubicBezTo>
                <a:lnTo>
                  <a:pt x="88" y="11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43" name="TextBox 42"/>
          <p:cNvSpPr txBox="1"/>
          <p:nvPr/>
        </p:nvSpPr>
        <p:spPr>
          <a:xfrm>
            <a:off x="2488926" y="4471338"/>
            <a:ext cx="248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Display/banner ad</a:t>
            </a:r>
          </a:p>
        </p:txBody>
      </p:sp>
      <p:sp>
        <p:nvSpPr>
          <p:cNvPr id="44" name="TextBox 43"/>
          <p:cNvSpPr txBox="1"/>
          <p:nvPr/>
        </p:nvSpPr>
        <p:spPr>
          <a:xfrm>
            <a:off x="2476330" y="5036460"/>
            <a:ext cx="3631787"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Local TV station website or app</a:t>
            </a:r>
          </a:p>
        </p:txBody>
      </p:sp>
      <p:sp>
        <p:nvSpPr>
          <p:cNvPr id="45" name="TextBox 44"/>
          <p:cNvSpPr txBox="1"/>
          <p:nvPr/>
        </p:nvSpPr>
        <p:spPr>
          <a:xfrm>
            <a:off x="2486285" y="5314989"/>
            <a:ext cx="3529698"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Network TV website or app</a:t>
            </a:r>
          </a:p>
        </p:txBody>
      </p:sp>
      <p:sp>
        <p:nvSpPr>
          <p:cNvPr id="46" name="TextBox 45"/>
          <p:cNvSpPr txBox="1"/>
          <p:nvPr/>
        </p:nvSpPr>
        <p:spPr>
          <a:xfrm>
            <a:off x="2475621" y="4743992"/>
            <a:ext cx="272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Email ad</a:t>
            </a:r>
          </a:p>
        </p:txBody>
      </p:sp>
      <p:sp>
        <p:nvSpPr>
          <p:cNvPr id="48" name="TextBox 47"/>
          <p:cNvSpPr txBox="1"/>
          <p:nvPr/>
        </p:nvSpPr>
        <p:spPr>
          <a:xfrm>
            <a:off x="2497873" y="4185840"/>
            <a:ext cx="2735677"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Cable website or app</a:t>
            </a:r>
          </a:p>
        </p:txBody>
      </p:sp>
      <p:sp>
        <p:nvSpPr>
          <p:cNvPr id="49" name="TextBox 48"/>
          <p:cNvSpPr txBox="1"/>
          <p:nvPr/>
        </p:nvSpPr>
        <p:spPr>
          <a:xfrm>
            <a:off x="6500354" y="4685958"/>
            <a:ext cx="272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Social media site</a:t>
            </a:r>
          </a:p>
        </p:txBody>
      </p:sp>
      <p:sp>
        <p:nvSpPr>
          <p:cNvPr id="50" name="TextBox 49"/>
          <p:cNvSpPr txBox="1"/>
          <p:nvPr/>
        </p:nvSpPr>
        <p:spPr>
          <a:xfrm>
            <a:off x="6509570" y="4974073"/>
            <a:ext cx="272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TV streaming service</a:t>
            </a:r>
          </a:p>
        </p:txBody>
      </p:sp>
      <p:sp>
        <p:nvSpPr>
          <p:cNvPr id="51" name="TextBox 50"/>
          <p:cNvSpPr txBox="1"/>
          <p:nvPr/>
        </p:nvSpPr>
        <p:spPr>
          <a:xfrm>
            <a:off x="6496689" y="4410679"/>
            <a:ext cx="272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Search engine</a:t>
            </a:r>
          </a:p>
        </p:txBody>
      </p:sp>
      <p:sp>
        <p:nvSpPr>
          <p:cNvPr id="52" name="TextBox 51"/>
          <p:cNvSpPr txBox="1"/>
          <p:nvPr/>
        </p:nvSpPr>
        <p:spPr>
          <a:xfrm>
            <a:off x="6518786" y="5280940"/>
            <a:ext cx="272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Video ad</a:t>
            </a:r>
          </a:p>
        </p:txBody>
      </p:sp>
      <p:sp>
        <p:nvSpPr>
          <p:cNvPr id="53" name="TextBox 52"/>
          <p:cNvSpPr txBox="1"/>
          <p:nvPr/>
        </p:nvSpPr>
        <p:spPr>
          <a:xfrm>
            <a:off x="2486285" y="5595501"/>
            <a:ext cx="4803678"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Online Magazine or Newspaper</a:t>
            </a:r>
          </a:p>
        </p:txBody>
      </p:sp>
      <p:sp>
        <p:nvSpPr>
          <p:cNvPr id="54" name="TextBox 53"/>
          <p:cNvSpPr txBox="1"/>
          <p:nvPr/>
        </p:nvSpPr>
        <p:spPr>
          <a:xfrm>
            <a:off x="6509645" y="5587806"/>
            <a:ext cx="272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Website ad</a:t>
            </a:r>
          </a:p>
        </p:txBody>
      </p:sp>
      <p:sp>
        <p:nvSpPr>
          <p:cNvPr id="64" name="TextBox 63"/>
          <p:cNvSpPr txBox="1"/>
          <p:nvPr/>
        </p:nvSpPr>
        <p:spPr>
          <a:xfrm>
            <a:off x="6493370" y="4135400"/>
            <a:ext cx="2722532" cy="323165"/>
          </a:xfrm>
          <a:prstGeom prst="rect">
            <a:avLst/>
          </a:prstGeom>
          <a:noFill/>
        </p:spPr>
        <p:txBody>
          <a:bodyPr wrap="square" rtlCol="0">
            <a:spAutoFit/>
          </a:bodyPr>
          <a:lstStyle/>
          <a:p>
            <a:pPr marL="285750" indent="-285750">
              <a:buFont typeface="Courier New" panose="02070309020205020404" pitchFamily="49" charset="0"/>
              <a:buChar char="o"/>
            </a:pPr>
            <a:r>
              <a:rPr lang="en-US" sz="1500" b="1" dirty="0">
                <a:solidFill>
                  <a:schemeClr val="tx1">
                    <a:lumMod val="75000"/>
                    <a:lumOff val="25000"/>
                  </a:schemeClr>
                </a:solidFill>
                <a:latin typeface="+mj-lt"/>
                <a:cs typeface="Helvetica" panose="020B0604020202020204" pitchFamily="34" charset="0"/>
              </a:rPr>
              <a:t>Radio website or app</a:t>
            </a:r>
          </a:p>
        </p:txBody>
      </p:sp>
      <p:grpSp>
        <p:nvGrpSpPr>
          <p:cNvPr id="72" name="Group 71"/>
          <p:cNvGrpSpPr/>
          <p:nvPr/>
        </p:nvGrpSpPr>
        <p:grpSpPr>
          <a:xfrm>
            <a:off x="1487491" y="1524000"/>
            <a:ext cx="9199721" cy="1371600"/>
            <a:chOff x="838200" y="1524000"/>
            <a:chExt cx="9199721" cy="1371600"/>
          </a:xfrm>
        </p:grpSpPr>
        <p:grpSp>
          <p:nvGrpSpPr>
            <p:cNvPr id="13" name="Group 12"/>
            <p:cNvGrpSpPr/>
            <p:nvPr/>
          </p:nvGrpSpPr>
          <p:grpSpPr>
            <a:xfrm>
              <a:off x="5805273" y="1679327"/>
              <a:ext cx="1840211" cy="944049"/>
              <a:chOff x="5791200" y="1328795"/>
              <a:chExt cx="1840211" cy="944049"/>
            </a:xfrm>
          </p:grpSpPr>
          <p:sp>
            <p:nvSpPr>
              <p:cNvPr id="14" name="TextBox 13"/>
              <p:cNvSpPr txBox="1"/>
              <p:nvPr/>
            </p:nvSpPr>
            <p:spPr>
              <a:xfrm>
                <a:off x="5810566" y="1754619"/>
                <a:ext cx="1724556" cy="430887"/>
              </a:xfrm>
              <a:prstGeom prst="rect">
                <a:avLst/>
              </a:prstGeom>
              <a:noFill/>
            </p:spPr>
            <p:txBody>
              <a:bodyPr wrap="square" rtlCol="0">
                <a:spAutoFit/>
              </a:bodyPr>
              <a:lstStyle/>
              <a:p>
                <a:pPr algn="ctr"/>
                <a:r>
                  <a:rPr lang="en-US" sz="2200" b="1" dirty="0">
                    <a:solidFill>
                      <a:schemeClr val="accent1">
                        <a:lumMod val="50000"/>
                      </a:schemeClr>
                    </a:solidFill>
                    <a:latin typeface="+mj-lt"/>
                    <a:cs typeface="Helvetica" panose="020B0604020202020204" pitchFamily="34" charset="0"/>
                  </a:rPr>
                  <a:t>Print</a:t>
                </a:r>
              </a:p>
            </p:txBody>
          </p:sp>
          <p:grpSp>
            <p:nvGrpSpPr>
              <p:cNvPr id="16" name="Group 15"/>
              <p:cNvGrpSpPr/>
              <p:nvPr/>
            </p:nvGrpSpPr>
            <p:grpSpPr>
              <a:xfrm>
                <a:off x="6437880" y="1328795"/>
                <a:ext cx="469928" cy="442181"/>
                <a:chOff x="6437880" y="1328795"/>
                <a:chExt cx="469928" cy="442181"/>
              </a:xfrm>
            </p:grpSpPr>
            <p:sp>
              <p:nvSpPr>
                <p:cNvPr id="18" name="Rectangle 33"/>
                <p:cNvSpPr>
                  <a:spLocks noChangeArrowheads="1"/>
                </p:cNvSpPr>
                <p:nvPr/>
              </p:nvSpPr>
              <p:spPr bwMode="auto">
                <a:xfrm>
                  <a:off x="6489540" y="1435556"/>
                  <a:ext cx="418268" cy="333827"/>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19" name="Freeform 34"/>
                <p:cNvSpPr>
                  <a:spLocks noEditPoints="1"/>
                </p:cNvSpPr>
                <p:nvPr/>
              </p:nvSpPr>
              <p:spPr bwMode="auto">
                <a:xfrm>
                  <a:off x="6522803" y="1473798"/>
                  <a:ext cx="349619" cy="105167"/>
                </a:xfrm>
                <a:custGeom>
                  <a:avLst/>
                  <a:gdLst>
                    <a:gd name="T0" fmla="*/ 35 w 209"/>
                    <a:gd name="T1" fmla="*/ 46 h 56"/>
                    <a:gd name="T2" fmla="*/ 25 w 209"/>
                    <a:gd name="T3" fmla="*/ 28 h 56"/>
                    <a:gd name="T4" fmla="*/ 0 w 209"/>
                    <a:gd name="T5" fmla="*/ 1 h 56"/>
                    <a:gd name="T6" fmla="*/ 6 w 209"/>
                    <a:gd name="T7" fmla="*/ 55 h 56"/>
                    <a:gd name="T8" fmla="*/ 6 w 209"/>
                    <a:gd name="T9" fmla="*/ 10 h 56"/>
                    <a:gd name="T10" fmla="*/ 16 w 209"/>
                    <a:gd name="T11" fmla="*/ 28 h 56"/>
                    <a:gd name="T12" fmla="*/ 40 w 209"/>
                    <a:gd name="T13" fmla="*/ 55 h 56"/>
                    <a:gd name="T14" fmla="*/ 34 w 209"/>
                    <a:gd name="T15" fmla="*/ 1 h 56"/>
                    <a:gd name="T16" fmla="*/ 66 w 209"/>
                    <a:gd name="T17" fmla="*/ 30 h 56"/>
                    <a:gd name="T18" fmla="*/ 87 w 209"/>
                    <a:gd name="T19" fmla="*/ 24 h 56"/>
                    <a:gd name="T20" fmla="*/ 66 w 209"/>
                    <a:gd name="T21" fmla="*/ 7 h 56"/>
                    <a:gd name="T22" fmla="*/ 88 w 209"/>
                    <a:gd name="T23" fmla="*/ 1 h 56"/>
                    <a:gd name="T24" fmla="*/ 59 w 209"/>
                    <a:gd name="T25" fmla="*/ 55 h 56"/>
                    <a:gd name="T26" fmla="*/ 89 w 209"/>
                    <a:gd name="T27" fmla="*/ 49 h 56"/>
                    <a:gd name="T28" fmla="*/ 66 w 209"/>
                    <a:gd name="T29" fmla="*/ 30 h 56"/>
                    <a:gd name="T30" fmla="*/ 185 w 209"/>
                    <a:gd name="T31" fmla="*/ 14 h 56"/>
                    <a:gd name="T32" fmla="*/ 205 w 209"/>
                    <a:gd name="T33" fmla="*/ 9 h 56"/>
                    <a:gd name="T34" fmla="*/ 195 w 209"/>
                    <a:gd name="T35" fmla="*/ 0 h 56"/>
                    <a:gd name="T36" fmla="*/ 192 w 209"/>
                    <a:gd name="T37" fmla="*/ 30 h 56"/>
                    <a:gd name="T38" fmla="*/ 191 w 209"/>
                    <a:gd name="T39" fmla="*/ 50 h 56"/>
                    <a:gd name="T40" fmla="*/ 177 w 209"/>
                    <a:gd name="T41" fmla="*/ 52 h 56"/>
                    <a:gd name="T42" fmla="*/ 209 w 209"/>
                    <a:gd name="T43" fmla="*/ 40 h 56"/>
                    <a:gd name="T44" fmla="*/ 152 w 209"/>
                    <a:gd name="T45" fmla="*/ 28 h 56"/>
                    <a:gd name="T46" fmla="*/ 148 w 209"/>
                    <a:gd name="T47" fmla="*/ 47 h 56"/>
                    <a:gd name="T48" fmla="*/ 137 w 209"/>
                    <a:gd name="T49" fmla="*/ 1 h 56"/>
                    <a:gd name="T50" fmla="*/ 123 w 209"/>
                    <a:gd name="T51" fmla="*/ 28 h 56"/>
                    <a:gd name="T52" fmla="*/ 118 w 209"/>
                    <a:gd name="T53" fmla="*/ 47 h 56"/>
                    <a:gd name="T54" fmla="*/ 108 w 209"/>
                    <a:gd name="T55" fmla="*/ 1 h 56"/>
                    <a:gd name="T56" fmla="*/ 114 w 209"/>
                    <a:gd name="T57" fmla="*/ 55 h 56"/>
                    <a:gd name="T58" fmla="*/ 129 w 209"/>
                    <a:gd name="T59" fmla="*/ 27 h 56"/>
                    <a:gd name="T60" fmla="*/ 134 w 209"/>
                    <a:gd name="T61" fmla="*/ 9 h 56"/>
                    <a:gd name="T62" fmla="*/ 144 w 209"/>
                    <a:gd name="T63" fmla="*/ 55 h 56"/>
                    <a:gd name="T64" fmla="*/ 166 w 209"/>
                    <a:gd name="T65" fmla="*/ 1 h 56"/>
                    <a:gd name="T66" fmla="*/ 152 w 209"/>
                    <a:gd name="T67"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9" h="56">
                      <a:moveTo>
                        <a:pt x="34" y="24"/>
                      </a:moveTo>
                      <a:cubicBezTo>
                        <a:pt x="34" y="32"/>
                        <a:pt x="34" y="39"/>
                        <a:pt x="35" y="46"/>
                      </a:cubicBezTo>
                      <a:cubicBezTo>
                        <a:pt x="34" y="46"/>
                        <a:pt x="34" y="46"/>
                        <a:pt x="34" y="46"/>
                      </a:cubicBezTo>
                      <a:cubicBezTo>
                        <a:pt x="32" y="40"/>
                        <a:pt x="29" y="35"/>
                        <a:pt x="25" y="28"/>
                      </a:cubicBezTo>
                      <a:cubicBezTo>
                        <a:pt x="8" y="1"/>
                        <a:pt x="8" y="1"/>
                        <a:pt x="8" y="1"/>
                      </a:cubicBezTo>
                      <a:cubicBezTo>
                        <a:pt x="0" y="1"/>
                        <a:pt x="0" y="1"/>
                        <a:pt x="0" y="1"/>
                      </a:cubicBezTo>
                      <a:cubicBezTo>
                        <a:pt x="0" y="55"/>
                        <a:pt x="0" y="55"/>
                        <a:pt x="0" y="55"/>
                      </a:cubicBezTo>
                      <a:cubicBezTo>
                        <a:pt x="6" y="55"/>
                        <a:pt x="6" y="55"/>
                        <a:pt x="6" y="55"/>
                      </a:cubicBezTo>
                      <a:cubicBezTo>
                        <a:pt x="6" y="32"/>
                        <a:pt x="6" y="32"/>
                        <a:pt x="6" y="32"/>
                      </a:cubicBezTo>
                      <a:cubicBezTo>
                        <a:pt x="6" y="23"/>
                        <a:pt x="6" y="17"/>
                        <a:pt x="6" y="10"/>
                      </a:cubicBezTo>
                      <a:cubicBezTo>
                        <a:pt x="6" y="10"/>
                        <a:pt x="6" y="10"/>
                        <a:pt x="6" y="10"/>
                      </a:cubicBezTo>
                      <a:cubicBezTo>
                        <a:pt x="9" y="16"/>
                        <a:pt x="12" y="22"/>
                        <a:pt x="16" y="28"/>
                      </a:cubicBezTo>
                      <a:cubicBezTo>
                        <a:pt x="33" y="55"/>
                        <a:pt x="33" y="55"/>
                        <a:pt x="33" y="55"/>
                      </a:cubicBezTo>
                      <a:cubicBezTo>
                        <a:pt x="40" y="55"/>
                        <a:pt x="40" y="55"/>
                        <a:pt x="40" y="55"/>
                      </a:cubicBezTo>
                      <a:cubicBezTo>
                        <a:pt x="40" y="1"/>
                        <a:pt x="40" y="1"/>
                        <a:pt x="40" y="1"/>
                      </a:cubicBezTo>
                      <a:cubicBezTo>
                        <a:pt x="34" y="1"/>
                        <a:pt x="34" y="1"/>
                        <a:pt x="34" y="1"/>
                      </a:cubicBezTo>
                      <a:lnTo>
                        <a:pt x="34" y="24"/>
                      </a:lnTo>
                      <a:close/>
                      <a:moveTo>
                        <a:pt x="66" y="30"/>
                      </a:moveTo>
                      <a:cubicBezTo>
                        <a:pt x="87" y="30"/>
                        <a:pt x="87" y="30"/>
                        <a:pt x="87" y="30"/>
                      </a:cubicBezTo>
                      <a:cubicBezTo>
                        <a:pt x="87" y="24"/>
                        <a:pt x="87" y="24"/>
                        <a:pt x="87" y="24"/>
                      </a:cubicBezTo>
                      <a:cubicBezTo>
                        <a:pt x="66" y="24"/>
                        <a:pt x="66" y="24"/>
                        <a:pt x="66" y="24"/>
                      </a:cubicBezTo>
                      <a:cubicBezTo>
                        <a:pt x="66" y="7"/>
                        <a:pt x="66" y="7"/>
                        <a:pt x="66" y="7"/>
                      </a:cubicBezTo>
                      <a:cubicBezTo>
                        <a:pt x="88" y="7"/>
                        <a:pt x="88" y="7"/>
                        <a:pt x="88" y="7"/>
                      </a:cubicBezTo>
                      <a:cubicBezTo>
                        <a:pt x="88" y="1"/>
                        <a:pt x="88" y="1"/>
                        <a:pt x="88" y="1"/>
                      </a:cubicBezTo>
                      <a:cubicBezTo>
                        <a:pt x="59" y="1"/>
                        <a:pt x="59" y="1"/>
                        <a:pt x="59" y="1"/>
                      </a:cubicBezTo>
                      <a:cubicBezTo>
                        <a:pt x="59" y="55"/>
                        <a:pt x="59" y="55"/>
                        <a:pt x="59" y="55"/>
                      </a:cubicBezTo>
                      <a:cubicBezTo>
                        <a:pt x="89" y="55"/>
                        <a:pt x="89" y="55"/>
                        <a:pt x="89" y="55"/>
                      </a:cubicBezTo>
                      <a:cubicBezTo>
                        <a:pt x="89" y="49"/>
                        <a:pt x="89" y="49"/>
                        <a:pt x="89" y="49"/>
                      </a:cubicBezTo>
                      <a:cubicBezTo>
                        <a:pt x="66" y="49"/>
                        <a:pt x="66" y="49"/>
                        <a:pt x="66" y="49"/>
                      </a:cubicBezTo>
                      <a:lnTo>
                        <a:pt x="66" y="30"/>
                      </a:lnTo>
                      <a:close/>
                      <a:moveTo>
                        <a:pt x="196" y="25"/>
                      </a:moveTo>
                      <a:cubicBezTo>
                        <a:pt x="188" y="22"/>
                        <a:pt x="185" y="19"/>
                        <a:pt x="185" y="14"/>
                      </a:cubicBezTo>
                      <a:cubicBezTo>
                        <a:pt x="185" y="10"/>
                        <a:pt x="188" y="6"/>
                        <a:pt x="195" y="6"/>
                      </a:cubicBezTo>
                      <a:cubicBezTo>
                        <a:pt x="200" y="6"/>
                        <a:pt x="204" y="8"/>
                        <a:pt x="205" y="9"/>
                      </a:cubicBezTo>
                      <a:cubicBezTo>
                        <a:pt x="207" y="3"/>
                        <a:pt x="207" y="3"/>
                        <a:pt x="207" y="3"/>
                      </a:cubicBezTo>
                      <a:cubicBezTo>
                        <a:pt x="205" y="2"/>
                        <a:pt x="201" y="0"/>
                        <a:pt x="195" y="0"/>
                      </a:cubicBezTo>
                      <a:cubicBezTo>
                        <a:pt x="185" y="0"/>
                        <a:pt x="178" y="7"/>
                        <a:pt x="178" y="15"/>
                      </a:cubicBezTo>
                      <a:cubicBezTo>
                        <a:pt x="178" y="23"/>
                        <a:pt x="183" y="27"/>
                        <a:pt x="192" y="30"/>
                      </a:cubicBezTo>
                      <a:cubicBezTo>
                        <a:pt x="199" y="33"/>
                        <a:pt x="202" y="36"/>
                        <a:pt x="202" y="41"/>
                      </a:cubicBezTo>
                      <a:cubicBezTo>
                        <a:pt x="202" y="46"/>
                        <a:pt x="198" y="50"/>
                        <a:pt x="191" y="50"/>
                      </a:cubicBezTo>
                      <a:cubicBezTo>
                        <a:pt x="186" y="50"/>
                        <a:pt x="182" y="49"/>
                        <a:pt x="179" y="47"/>
                      </a:cubicBezTo>
                      <a:cubicBezTo>
                        <a:pt x="177" y="52"/>
                        <a:pt x="177" y="52"/>
                        <a:pt x="177" y="52"/>
                      </a:cubicBezTo>
                      <a:cubicBezTo>
                        <a:pt x="180" y="54"/>
                        <a:pt x="185" y="56"/>
                        <a:pt x="191" y="56"/>
                      </a:cubicBezTo>
                      <a:cubicBezTo>
                        <a:pt x="203" y="56"/>
                        <a:pt x="209" y="49"/>
                        <a:pt x="209" y="40"/>
                      </a:cubicBezTo>
                      <a:cubicBezTo>
                        <a:pt x="209" y="32"/>
                        <a:pt x="205" y="28"/>
                        <a:pt x="196" y="25"/>
                      </a:cubicBezTo>
                      <a:close/>
                      <a:moveTo>
                        <a:pt x="152" y="28"/>
                      </a:moveTo>
                      <a:cubicBezTo>
                        <a:pt x="150" y="35"/>
                        <a:pt x="149" y="41"/>
                        <a:pt x="148" y="47"/>
                      </a:cubicBezTo>
                      <a:cubicBezTo>
                        <a:pt x="148" y="47"/>
                        <a:pt x="148" y="47"/>
                        <a:pt x="148" y="47"/>
                      </a:cubicBezTo>
                      <a:cubicBezTo>
                        <a:pt x="147" y="41"/>
                        <a:pt x="145" y="35"/>
                        <a:pt x="144" y="29"/>
                      </a:cubicBezTo>
                      <a:cubicBezTo>
                        <a:pt x="137" y="1"/>
                        <a:pt x="137" y="1"/>
                        <a:pt x="137" y="1"/>
                      </a:cubicBezTo>
                      <a:cubicBezTo>
                        <a:pt x="130" y="1"/>
                        <a:pt x="130" y="1"/>
                        <a:pt x="130" y="1"/>
                      </a:cubicBezTo>
                      <a:cubicBezTo>
                        <a:pt x="123" y="28"/>
                        <a:pt x="123" y="28"/>
                        <a:pt x="123" y="28"/>
                      </a:cubicBezTo>
                      <a:cubicBezTo>
                        <a:pt x="121" y="35"/>
                        <a:pt x="119" y="42"/>
                        <a:pt x="118" y="47"/>
                      </a:cubicBezTo>
                      <a:cubicBezTo>
                        <a:pt x="118" y="47"/>
                        <a:pt x="118" y="47"/>
                        <a:pt x="118" y="47"/>
                      </a:cubicBezTo>
                      <a:cubicBezTo>
                        <a:pt x="117" y="42"/>
                        <a:pt x="116" y="35"/>
                        <a:pt x="114" y="28"/>
                      </a:cubicBezTo>
                      <a:cubicBezTo>
                        <a:pt x="108" y="1"/>
                        <a:pt x="108" y="1"/>
                        <a:pt x="108" y="1"/>
                      </a:cubicBezTo>
                      <a:cubicBezTo>
                        <a:pt x="101" y="1"/>
                        <a:pt x="101" y="1"/>
                        <a:pt x="101" y="1"/>
                      </a:cubicBezTo>
                      <a:cubicBezTo>
                        <a:pt x="114" y="55"/>
                        <a:pt x="114" y="55"/>
                        <a:pt x="114" y="55"/>
                      </a:cubicBezTo>
                      <a:cubicBezTo>
                        <a:pt x="122" y="55"/>
                        <a:pt x="122" y="55"/>
                        <a:pt x="122" y="55"/>
                      </a:cubicBezTo>
                      <a:cubicBezTo>
                        <a:pt x="129" y="27"/>
                        <a:pt x="129" y="27"/>
                        <a:pt x="129" y="27"/>
                      </a:cubicBezTo>
                      <a:cubicBezTo>
                        <a:pt x="131" y="20"/>
                        <a:pt x="132" y="15"/>
                        <a:pt x="133" y="9"/>
                      </a:cubicBezTo>
                      <a:cubicBezTo>
                        <a:pt x="134" y="9"/>
                        <a:pt x="134" y="9"/>
                        <a:pt x="134" y="9"/>
                      </a:cubicBezTo>
                      <a:cubicBezTo>
                        <a:pt x="134" y="15"/>
                        <a:pt x="135" y="20"/>
                        <a:pt x="137" y="27"/>
                      </a:cubicBezTo>
                      <a:cubicBezTo>
                        <a:pt x="144" y="55"/>
                        <a:pt x="144" y="55"/>
                        <a:pt x="144" y="55"/>
                      </a:cubicBezTo>
                      <a:cubicBezTo>
                        <a:pt x="151" y="55"/>
                        <a:pt x="151" y="55"/>
                        <a:pt x="151" y="55"/>
                      </a:cubicBezTo>
                      <a:cubicBezTo>
                        <a:pt x="166" y="1"/>
                        <a:pt x="166" y="1"/>
                        <a:pt x="166" y="1"/>
                      </a:cubicBezTo>
                      <a:cubicBezTo>
                        <a:pt x="159" y="1"/>
                        <a:pt x="159" y="1"/>
                        <a:pt x="159" y="1"/>
                      </a:cubicBezTo>
                      <a:lnTo>
                        <a:pt x="152" y="2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0" name="Rectangle 35"/>
                <p:cNvSpPr>
                  <a:spLocks noChangeArrowheads="1"/>
                </p:cNvSpPr>
                <p:nvPr/>
              </p:nvSpPr>
              <p:spPr bwMode="auto">
                <a:xfrm>
                  <a:off x="6511479" y="1603665"/>
                  <a:ext cx="180470"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1" name="Rectangle 36"/>
                <p:cNvSpPr>
                  <a:spLocks noChangeArrowheads="1"/>
                </p:cNvSpPr>
                <p:nvPr/>
              </p:nvSpPr>
              <p:spPr bwMode="auto">
                <a:xfrm>
                  <a:off x="6511479" y="1629956"/>
                  <a:ext cx="180470"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2" name="Rectangle 37"/>
                <p:cNvSpPr>
                  <a:spLocks noChangeArrowheads="1"/>
                </p:cNvSpPr>
                <p:nvPr/>
              </p:nvSpPr>
              <p:spPr bwMode="auto">
                <a:xfrm>
                  <a:off x="6511479" y="1656248"/>
                  <a:ext cx="180470"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3" name="Rectangle 38"/>
                <p:cNvSpPr>
                  <a:spLocks noChangeArrowheads="1"/>
                </p:cNvSpPr>
                <p:nvPr/>
              </p:nvSpPr>
              <p:spPr bwMode="auto">
                <a:xfrm>
                  <a:off x="6511479" y="1684133"/>
                  <a:ext cx="180470"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4" name="Rectangle 39"/>
                <p:cNvSpPr>
                  <a:spLocks noChangeArrowheads="1"/>
                </p:cNvSpPr>
                <p:nvPr/>
              </p:nvSpPr>
              <p:spPr bwMode="auto">
                <a:xfrm>
                  <a:off x="6511479" y="1710425"/>
                  <a:ext cx="180470" cy="119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5" name="Rectangle 40"/>
                <p:cNvSpPr>
                  <a:spLocks noChangeArrowheads="1"/>
                </p:cNvSpPr>
                <p:nvPr/>
              </p:nvSpPr>
              <p:spPr bwMode="auto">
                <a:xfrm>
                  <a:off x="6511479" y="1736717"/>
                  <a:ext cx="180470" cy="119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6" name="Rectangle 41"/>
                <p:cNvSpPr>
                  <a:spLocks noChangeArrowheads="1"/>
                </p:cNvSpPr>
                <p:nvPr/>
              </p:nvSpPr>
              <p:spPr bwMode="auto">
                <a:xfrm>
                  <a:off x="6703274" y="1603665"/>
                  <a:ext cx="182594"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7" name="Rectangle 42"/>
                <p:cNvSpPr>
                  <a:spLocks noChangeArrowheads="1"/>
                </p:cNvSpPr>
                <p:nvPr/>
              </p:nvSpPr>
              <p:spPr bwMode="auto">
                <a:xfrm>
                  <a:off x="6703274" y="1629956"/>
                  <a:ext cx="182594"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8" name="Rectangle 43"/>
                <p:cNvSpPr>
                  <a:spLocks noChangeArrowheads="1"/>
                </p:cNvSpPr>
                <p:nvPr/>
              </p:nvSpPr>
              <p:spPr bwMode="auto">
                <a:xfrm>
                  <a:off x="6703274" y="1656248"/>
                  <a:ext cx="182594"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29" name="Rectangle 44"/>
                <p:cNvSpPr>
                  <a:spLocks noChangeArrowheads="1"/>
                </p:cNvSpPr>
                <p:nvPr/>
              </p:nvSpPr>
              <p:spPr bwMode="auto">
                <a:xfrm>
                  <a:off x="6703274" y="1684133"/>
                  <a:ext cx="182594" cy="111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30" name="Rectangle 45"/>
                <p:cNvSpPr>
                  <a:spLocks noChangeArrowheads="1"/>
                </p:cNvSpPr>
                <p:nvPr/>
              </p:nvSpPr>
              <p:spPr bwMode="auto">
                <a:xfrm>
                  <a:off x="6703274" y="1710425"/>
                  <a:ext cx="182594" cy="119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31" name="Rectangle 46"/>
                <p:cNvSpPr>
                  <a:spLocks noChangeArrowheads="1"/>
                </p:cNvSpPr>
                <p:nvPr/>
              </p:nvSpPr>
              <p:spPr bwMode="auto">
                <a:xfrm>
                  <a:off x="6703279" y="1736717"/>
                  <a:ext cx="182594" cy="119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32" name="Freeform 47"/>
                <p:cNvSpPr>
                  <a:spLocks/>
                </p:cNvSpPr>
                <p:nvPr/>
              </p:nvSpPr>
              <p:spPr bwMode="auto">
                <a:xfrm>
                  <a:off x="6437880" y="1328795"/>
                  <a:ext cx="433131" cy="442181"/>
                </a:xfrm>
                <a:custGeom>
                  <a:avLst/>
                  <a:gdLst>
                    <a:gd name="T0" fmla="*/ 612 w 612"/>
                    <a:gd name="T1" fmla="*/ 127 h 555"/>
                    <a:gd name="T2" fmla="*/ 583 w 612"/>
                    <a:gd name="T3" fmla="*/ 0 h 555"/>
                    <a:gd name="T4" fmla="*/ 0 w 612"/>
                    <a:gd name="T5" fmla="*/ 113 h 555"/>
                    <a:gd name="T6" fmla="*/ 78 w 612"/>
                    <a:gd name="T7" fmla="*/ 555 h 555"/>
                    <a:gd name="T8" fmla="*/ 80 w 612"/>
                    <a:gd name="T9" fmla="*/ 123 h 555"/>
                    <a:gd name="T10" fmla="*/ 612 w 612"/>
                    <a:gd name="T11" fmla="*/ 127 h 555"/>
                  </a:gdLst>
                  <a:ahLst/>
                  <a:cxnLst>
                    <a:cxn ang="0">
                      <a:pos x="T0" y="T1"/>
                    </a:cxn>
                    <a:cxn ang="0">
                      <a:pos x="T2" y="T3"/>
                    </a:cxn>
                    <a:cxn ang="0">
                      <a:pos x="T4" y="T5"/>
                    </a:cxn>
                    <a:cxn ang="0">
                      <a:pos x="T6" y="T7"/>
                    </a:cxn>
                    <a:cxn ang="0">
                      <a:pos x="T8" y="T9"/>
                    </a:cxn>
                    <a:cxn ang="0">
                      <a:pos x="T10" y="T11"/>
                    </a:cxn>
                  </a:cxnLst>
                  <a:rect l="0" t="0" r="r" b="b"/>
                  <a:pathLst>
                    <a:path w="612" h="555">
                      <a:moveTo>
                        <a:pt x="612" y="127"/>
                      </a:moveTo>
                      <a:lnTo>
                        <a:pt x="583" y="0"/>
                      </a:lnTo>
                      <a:lnTo>
                        <a:pt x="0" y="113"/>
                      </a:lnTo>
                      <a:lnTo>
                        <a:pt x="78" y="555"/>
                      </a:lnTo>
                      <a:lnTo>
                        <a:pt x="80" y="123"/>
                      </a:lnTo>
                      <a:lnTo>
                        <a:pt x="612" y="1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sp>
              <p:nvSpPr>
                <p:cNvPr id="33" name="Freeform 48"/>
                <p:cNvSpPr>
                  <a:spLocks/>
                </p:cNvSpPr>
                <p:nvPr/>
              </p:nvSpPr>
              <p:spPr bwMode="auto">
                <a:xfrm>
                  <a:off x="6437880" y="1328795"/>
                  <a:ext cx="433131" cy="442181"/>
                </a:xfrm>
                <a:custGeom>
                  <a:avLst/>
                  <a:gdLst>
                    <a:gd name="T0" fmla="*/ 612 w 612"/>
                    <a:gd name="T1" fmla="*/ 127 h 555"/>
                    <a:gd name="T2" fmla="*/ 583 w 612"/>
                    <a:gd name="T3" fmla="*/ 0 h 555"/>
                    <a:gd name="T4" fmla="*/ 0 w 612"/>
                    <a:gd name="T5" fmla="*/ 113 h 555"/>
                    <a:gd name="T6" fmla="*/ 78 w 612"/>
                    <a:gd name="T7" fmla="*/ 555 h 555"/>
                    <a:gd name="T8" fmla="*/ 80 w 612"/>
                    <a:gd name="T9" fmla="*/ 123 h 555"/>
                    <a:gd name="T10" fmla="*/ 612 w 612"/>
                    <a:gd name="T11" fmla="*/ 127 h 555"/>
                  </a:gdLst>
                  <a:ahLst/>
                  <a:cxnLst>
                    <a:cxn ang="0">
                      <a:pos x="T0" y="T1"/>
                    </a:cxn>
                    <a:cxn ang="0">
                      <a:pos x="T2" y="T3"/>
                    </a:cxn>
                    <a:cxn ang="0">
                      <a:pos x="T4" y="T5"/>
                    </a:cxn>
                    <a:cxn ang="0">
                      <a:pos x="T6" y="T7"/>
                    </a:cxn>
                    <a:cxn ang="0">
                      <a:pos x="T8" y="T9"/>
                    </a:cxn>
                    <a:cxn ang="0">
                      <a:pos x="T10" y="T11"/>
                    </a:cxn>
                  </a:cxnLst>
                  <a:rect l="0" t="0" r="r" b="b"/>
                  <a:pathLst>
                    <a:path w="612" h="555">
                      <a:moveTo>
                        <a:pt x="612" y="127"/>
                      </a:moveTo>
                      <a:lnTo>
                        <a:pt x="583" y="0"/>
                      </a:lnTo>
                      <a:lnTo>
                        <a:pt x="0" y="113"/>
                      </a:lnTo>
                      <a:lnTo>
                        <a:pt x="78" y="555"/>
                      </a:lnTo>
                      <a:lnTo>
                        <a:pt x="80" y="123"/>
                      </a:lnTo>
                      <a:lnTo>
                        <a:pt x="612" y="127"/>
                      </a:lnTo>
                      <a:close/>
                    </a:path>
                  </a:pathLst>
                </a:custGeom>
                <a:solidFill>
                  <a:schemeClr val="tx1"/>
                </a:solidFill>
                <a:ln w="14288"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aseline="-25000" dirty="0">
                    <a:latin typeface="+mj-lt"/>
                  </a:endParaRPr>
                </a:p>
              </p:txBody>
            </p:sp>
          </p:grpSp>
          <p:sp>
            <p:nvSpPr>
              <p:cNvPr id="17" name="TextBox 16"/>
              <p:cNvSpPr txBox="1"/>
              <p:nvPr/>
            </p:nvSpPr>
            <p:spPr>
              <a:xfrm>
                <a:off x="5791200" y="2057400"/>
                <a:ext cx="1840211" cy="215444"/>
              </a:xfrm>
              <a:prstGeom prst="rect">
                <a:avLst/>
              </a:prstGeom>
              <a:noFill/>
            </p:spPr>
            <p:txBody>
              <a:bodyPr wrap="square" rtlCol="0">
                <a:spAutoFit/>
              </a:bodyPr>
              <a:lstStyle/>
              <a:p>
                <a:pPr algn="ctr"/>
                <a:r>
                  <a:rPr lang="en-US" sz="800" dirty="0">
                    <a:solidFill>
                      <a:schemeClr val="bg1">
                        <a:lumMod val="50000"/>
                      </a:schemeClr>
                    </a:solidFill>
                    <a:latin typeface="+mj-lt"/>
                    <a:cs typeface="Helvetica" panose="020B0604020202020204" pitchFamily="34" charset="0"/>
                  </a:rPr>
                  <a:t>(Newspaper and Magazine)</a:t>
                </a:r>
              </a:p>
            </p:txBody>
          </p:sp>
        </p:grpSp>
        <p:grpSp>
          <p:nvGrpSpPr>
            <p:cNvPr id="34" name="Group 33"/>
            <p:cNvGrpSpPr/>
            <p:nvPr/>
          </p:nvGrpSpPr>
          <p:grpSpPr>
            <a:xfrm>
              <a:off x="3162159" y="1630029"/>
              <a:ext cx="1724556" cy="907872"/>
              <a:chOff x="3171946" y="1371600"/>
              <a:chExt cx="1724556" cy="907872"/>
            </a:xfrm>
          </p:grpSpPr>
          <p:sp>
            <p:nvSpPr>
              <p:cNvPr id="35" name="TextBox 34"/>
              <p:cNvSpPr txBox="1"/>
              <p:nvPr/>
            </p:nvSpPr>
            <p:spPr>
              <a:xfrm>
                <a:off x="3171946" y="1848585"/>
                <a:ext cx="1724556" cy="430887"/>
              </a:xfrm>
              <a:prstGeom prst="rect">
                <a:avLst/>
              </a:prstGeom>
              <a:noFill/>
            </p:spPr>
            <p:txBody>
              <a:bodyPr wrap="square" rtlCol="0">
                <a:spAutoFit/>
              </a:bodyPr>
              <a:lstStyle/>
              <a:p>
                <a:pPr algn="ctr"/>
                <a:r>
                  <a:rPr lang="en-US" sz="2200" b="1" dirty="0">
                    <a:solidFill>
                      <a:schemeClr val="accent1">
                        <a:lumMod val="50000"/>
                      </a:schemeClr>
                    </a:solidFill>
                    <a:latin typeface="+mj-lt"/>
                    <a:cs typeface="Helvetica" panose="020B0604020202020204" pitchFamily="34" charset="0"/>
                  </a:rPr>
                  <a:t>Mail</a:t>
                </a:r>
              </a:p>
            </p:txBody>
          </p:sp>
          <p:pic>
            <p:nvPicPr>
              <p:cNvPr id="36" name="Picture 35"/>
              <p:cNvPicPr>
                <a:picLocks noChangeAspect="1"/>
              </p:cNvPicPr>
              <p:nvPr/>
            </p:nvPicPr>
            <p:blipFill>
              <a:blip r:embed="rId3" cstate="print"/>
              <a:stretch>
                <a:fillRect/>
              </a:stretch>
            </p:blipFill>
            <p:spPr>
              <a:xfrm>
                <a:off x="3733800" y="1371600"/>
                <a:ext cx="600848" cy="476430"/>
              </a:xfrm>
              <a:prstGeom prst="rect">
                <a:avLst/>
              </a:prstGeom>
            </p:spPr>
          </p:pic>
        </p:grpSp>
        <p:sp>
          <p:nvSpPr>
            <p:cNvPr id="37" name="TextBox 36"/>
            <p:cNvSpPr txBox="1"/>
            <p:nvPr/>
          </p:nvSpPr>
          <p:spPr>
            <a:xfrm>
              <a:off x="4603017" y="2103422"/>
              <a:ext cx="1306612" cy="430887"/>
            </a:xfrm>
            <a:prstGeom prst="rect">
              <a:avLst/>
            </a:prstGeom>
            <a:noFill/>
          </p:spPr>
          <p:txBody>
            <a:bodyPr wrap="square" rtlCol="0">
              <a:spAutoFit/>
            </a:bodyPr>
            <a:lstStyle/>
            <a:p>
              <a:pPr algn="ctr"/>
              <a:r>
                <a:rPr lang="en-US" sz="2200" b="1" dirty="0">
                  <a:solidFill>
                    <a:schemeClr val="accent1">
                      <a:lumMod val="50000"/>
                    </a:schemeClr>
                  </a:solidFill>
                  <a:latin typeface="+mj-lt"/>
                  <a:cs typeface="Helvetica" panose="020B0604020202020204" pitchFamily="34" charset="0"/>
                </a:rPr>
                <a:t>OOH</a:t>
              </a:r>
            </a:p>
          </p:txBody>
        </p:sp>
        <p:pic>
          <p:nvPicPr>
            <p:cNvPr id="38" name="Picture 37"/>
            <p:cNvPicPr>
              <a:picLocks noChangeAspect="1"/>
            </p:cNvPicPr>
            <p:nvPr/>
          </p:nvPicPr>
          <p:blipFill rotWithShape="1">
            <a:blip r:embed="rId4" cstate="print"/>
            <a:srcRect t="6886" b="6886"/>
            <a:stretch/>
          </p:blipFill>
          <p:spPr>
            <a:xfrm>
              <a:off x="4881025" y="1627451"/>
              <a:ext cx="712114" cy="520530"/>
            </a:xfrm>
            <a:prstGeom prst="rect">
              <a:avLst/>
            </a:prstGeom>
          </p:spPr>
        </p:pic>
        <p:sp>
          <p:nvSpPr>
            <p:cNvPr id="39" name="TextBox 38"/>
            <p:cNvSpPr txBox="1"/>
            <p:nvPr/>
          </p:nvSpPr>
          <p:spPr>
            <a:xfrm>
              <a:off x="4328979" y="2415882"/>
              <a:ext cx="1840211" cy="215444"/>
            </a:xfrm>
            <a:prstGeom prst="rect">
              <a:avLst/>
            </a:prstGeom>
            <a:noFill/>
          </p:spPr>
          <p:txBody>
            <a:bodyPr wrap="square" rtlCol="0">
              <a:spAutoFit/>
            </a:bodyPr>
            <a:lstStyle/>
            <a:p>
              <a:pPr algn="ctr"/>
              <a:r>
                <a:rPr lang="en-US" sz="800" dirty="0">
                  <a:solidFill>
                    <a:schemeClr val="bg1">
                      <a:lumMod val="50000"/>
                    </a:schemeClr>
                  </a:solidFill>
                  <a:latin typeface="+mj-lt"/>
                  <a:cs typeface="Helvetica" panose="020B0604020202020204" pitchFamily="34" charset="0"/>
                </a:rPr>
                <a:t>(Billboard and Movie Theater)</a:t>
              </a:r>
            </a:p>
          </p:txBody>
        </p:sp>
        <p:sp>
          <p:nvSpPr>
            <p:cNvPr id="56" name="TextBox 55"/>
            <p:cNvSpPr txBox="1"/>
            <p:nvPr/>
          </p:nvSpPr>
          <p:spPr>
            <a:xfrm>
              <a:off x="1021168" y="2107210"/>
              <a:ext cx="1306612" cy="430887"/>
            </a:xfrm>
            <a:prstGeom prst="rect">
              <a:avLst/>
            </a:prstGeom>
            <a:noFill/>
          </p:spPr>
          <p:txBody>
            <a:bodyPr wrap="square" rtlCol="0">
              <a:spAutoFit/>
            </a:bodyPr>
            <a:lstStyle/>
            <a:p>
              <a:pPr algn="ctr"/>
              <a:r>
                <a:rPr lang="en-US" sz="2200" b="1" dirty="0">
                  <a:solidFill>
                    <a:schemeClr val="accent1">
                      <a:lumMod val="50000"/>
                    </a:schemeClr>
                  </a:solidFill>
                  <a:latin typeface="+mj-lt"/>
                  <a:cs typeface="Helvetica" panose="020B0604020202020204" pitchFamily="34" charset="0"/>
                </a:rPr>
                <a:t>TV</a:t>
              </a:r>
            </a:p>
          </p:txBody>
        </p:sp>
        <p:pic>
          <p:nvPicPr>
            <p:cNvPr id="57" name="Picture 56" descr="TV.png"/>
            <p:cNvPicPr>
              <a:picLocks noChangeAspect="1"/>
            </p:cNvPicPr>
            <p:nvPr/>
          </p:nvPicPr>
          <p:blipFill>
            <a:blip r:embed="rId5" cstate="email">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417242" y="1642621"/>
              <a:ext cx="514790" cy="438143"/>
            </a:xfrm>
            <a:prstGeom prst="rect">
              <a:avLst/>
            </a:prstGeom>
          </p:spPr>
        </p:pic>
        <p:sp>
          <p:nvSpPr>
            <p:cNvPr id="58" name="TextBox 57"/>
            <p:cNvSpPr txBox="1"/>
            <p:nvPr/>
          </p:nvSpPr>
          <p:spPr>
            <a:xfrm>
              <a:off x="838200" y="2426287"/>
              <a:ext cx="1840211" cy="338554"/>
            </a:xfrm>
            <a:prstGeom prst="rect">
              <a:avLst/>
            </a:prstGeom>
            <a:noFill/>
          </p:spPr>
          <p:txBody>
            <a:bodyPr wrap="square" rtlCol="0">
              <a:spAutoFit/>
            </a:bodyPr>
            <a:lstStyle/>
            <a:p>
              <a:pPr algn="ctr"/>
              <a:r>
                <a:rPr lang="en-US" sz="800" dirty="0">
                  <a:solidFill>
                    <a:schemeClr val="bg1">
                      <a:lumMod val="50000"/>
                    </a:schemeClr>
                  </a:solidFill>
                  <a:latin typeface="+mj-lt"/>
                  <a:cs typeface="Helvetica" panose="020B0604020202020204" pitchFamily="34" charset="0"/>
                </a:rPr>
                <a:t>(Broadcast &amp; Cable </a:t>
              </a:r>
            </a:p>
            <a:p>
              <a:pPr algn="ctr"/>
              <a:r>
                <a:rPr lang="en-US" sz="800" dirty="0">
                  <a:solidFill>
                    <a:schemeClr val="bg1">
                      <a:lumMod val="50000"/>
                    </a:schemeClr>
                  </a:solidFill>
                  <a:latin typeface="+mj-lt"/>
                  <a:cs typeface="Helvetica" panose="020B0604020202020204" pitchFamily="34" charset="0"/>
                </a:rPr>
                <a:t>Regular and On-Demand)</a:t>
              </a:r>
            </a:p>
          </p:txBody>
        </p:sp>
        <p:grpSp>
          <p:nvGrpSpPr>
            <p:cNvPr id="59" name="Group 58"/>
            <p:cNvGrpSpPr/>
            <p:nvPr/>
          </p:nvGrpSpPr>
          <p:grpSpPr>
            <a:xfrm>
              <a:off x="7134146" y="1659958"/>
              <a:ext cx="1724556" cy="969493"/>
              <a:chOff x="6951510" y="1342697"/>
              <a:chExt cx="1724556" cy="969493"/>
            </a:xfrm>
          </p:grpSpPr>
          <p:sp>
            <p:nvSpPr>
              <p:cNvPr id="61" name="Freeform 98"/>
              <p:cNvSpPr>
                <a:spLocks noEditPoints="1"/>
              </p:cNvSpPr>
              <p:nvPr/>
            </p:nvSpPr>
            <p:spPr bwMode="auto">
              <a:xfrm>
                <a:off x="7678542" y="1342697"/>
                <a:ext cx="259610" cy="387006"/>
              </a:xfrm>
              <a:custGeom>
                <a:avLst/>
                <a:gdLst>
                  <a:gd name="T0" fmla="*/ 85 w 101"/>
                  <a:gd name="T1" fmla="*/ 2 h 148"/>
                  <a:gd name="T2" fmla="*/ 16 w 101"/>
                  <a:gd name="T3" fmla="*/ 2 h 148"/>
                  <a:gd name="T4" fmla="*/ 0 w 101"/>
                  <a:gd name="T5" fmla="*/ 20 h 148"/>
                  <a:gd name="T6" fmla="*/ 0 w 101"/>
                  <a:gd name="T7" fmla="*/ 128 h 148"/>
                  <a:gd name="T8" fmla="*/ 16 w 101"/>
                  <a:gd name="T9" fmla="*/ 145 h 148"/>
                  <a:gd name="T10" fmla="*/ 85 w 101"/>
                  <a:gd name="T11" fmla="*/ 145 h 148"/>
                  <a:gd name="T12" fmla="*/ 101 w 101"/>
                  <a:gd name="T13" fmla="*/ 128 h 148"/>
                  <a:gd name="T14" fmla="*/ 101 w 101"/>
                  <a:gd name="T15" fmla="*/ 20 h 148"/>
                  <a:gd name="T16" fmla="*/ 85 w 101"/>
                  <a:gd name="T17" fmla="*/ 2 h 148"/>
                  <a:gd name="T18" fmla="*/ 36 w 101"/>
                  <a:gd name="T19" fmla="*/ 135 h 148"/>
                  <a:gd name="T20" fmla="*/ 29 w 101"/>
                  <a:gd name="T21" fmla="*/ 135 h 148"/>
                  <a:gd name="T22" fmla="*/ 24 w 101"/>
                  <a:gd name="T23" fmla="*/ 131 h 148"/>
                  <a:gd name="T24" fmla="*/ 24 w 101"/>
                  <a:gd name="T25" fmla="*/ 130 h 148"/>
                  <a:gd name="T26" fmla="*/ 29 w 101"/>
                  <a:gd name="T27" fmla="*/ 125 h 148"/>
                  <a:gd name="T28" fmla="*/ 36 w 101"/>
                  <a:gd name="T29" fmla="*/ 125 h 148"/>
                  <a:gd name="T30" fmla="*/ 36 w 101"/>
                  <a:gd name="T31" fmla="*/ 135 h 148"/>
                  <a:gd name="T32" fmla="*/ 59 w 101"/>
                  <a:gd name="T33" fmla="*/ 135 h 148"/>
                  <a:gd name="T34" fmla="*/ 56 w 101"/>
                  <a:gd name="T35" fmla="*/ 138 h 148"/>
                  <a:gd name="T36" fmla="*/ 45 w 101"/>
                  <a:gd name="T37" fmla="*/ 138 h 148"/>
                  <a:gd name="T38" fmla="*/ 42 w 101"/>
                  <a:gd name="T39" fmla="*/ 135 h 148"/>
                  <a:gd name="T40" fmla="*/ 42 w 101"/>
                  <a:gd name="T41" fmla="*/ 125 h 148"/>
                  <a:gd name="T42" fmla="*/ 45 w 101"/>
                  <a:gd name="T43" fmla="*/ 122 h 148"/>
                  <a:gd name="T44" fmla="*/ 56 w 101"/>
                  <a:gd name="T45" fmla="*/ 122 h 148"/>
                  <a:gd name="T46" fmla="*/ 59 w 101"/>
                  <a:gd name="T47" fmla="*/ 125 h 148"/>
                  <a:gd name="T48" fmla="*/ 59 w 101"/>
                  <a:gd name="T49" fmla="*/ 135 h 148"/>
                  <a:gd name="T50" fmla="*/ 77 w 101"/>
                  <a:gd name="T51" fmla="*/ 131 h 148"/>
                  <a:gd name="T52" fmla="*/ 72 w 101"/>
                  <a:gd name="T53" fmla="*/ 135 h 148"/>
                  <a:gd name="T54" fmla="*/ 65 w 101"/>
                  <a:gd name="T55" fmla="*/ 135 h 148"/>
                  <a:gd name="T56" fmla="*/ 65 w 101"/>
                  <a:gd name="T57" fmla="*/ 125 h 148"/>
                  <a:gd name="T58" fmla="*/ 72 w 101"/>
                  <a:gd name="T59" fmla="*/ 125 h 148"/>
                  <a:gd name="T60" fmla="*/ 77 w 101"/>
                  <a:gd name="T61" fmla="*/ 130 h 148"/>
                  <a:gd name="T62" fmla="*/ 77 w 101"/>
                  <a:gd name="T63" fmla="*/ 131 h 148"/>
                  <a:gd name="T64" fmla="*/ 88 w 101"/>
                  <a:gd name="T65" fmla="*/ 111 h 148"/>
                  <a:gd name="T66" fmla="*/ 85 w 101"/>
                  <a:gd name="T67" fmla="*/ 114 h 148"/>
                  <a:gd name="T68" fmla="*/ 16 w 101"/>
                  <a:gd name="T69" fmla="*/ 114 h 148"/>
                  <a:gd name="T70" fmla="*/ 13 w 101"/>
                  <a:gd name="T71" fmla="*/ 111 h 148"/>
                  <a:gd name="T72" fmla="*/ 13 w 101"/>
                  <a:gd name="T73" fmla="*/ 18 h 148"/>
                  <a:gd name="T74" fmla="*/ 16 w 101"/>
                  <a:gd name="T75" fmla="*/ 15 h 148"/>
                  <a:gd name="T76" fmla="*/ 85 w 101"/>
                  <a:gd name="T77" fmla="*/ 15 h 148"/>
                  <a:gd name="T78" fmla="*/ 88 w 101"/>
                  <a:gd name="T79" fmla="*/ 18 h 148"/>
                  <a:gd name="T80" fmla="*/ 88 w 101"/>
                  <a:gd name="T81" fmla="*/ 11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48">
                    <a:moveTo>
                      <a:pt x="85" y="2"/>
                    </a:moveTo>
                    <a:cubicBezTo>
                      <a:pt x="62" y="0"/>
                      <a:pt x="39" y="0"/>
                      <a:pt x="16" y="2"/>
                    </a:cubicBezTo>
                    <a:cubicBezTo>
                      <a:pt x="7" y="3"/>
                      <a:pt x="0" y="11"/>
                      <a:pt x="0" y="20"/>
                    </a:cubicBezTo>
                    <a:cubicBezTo>
                      <a:pt x="0" y="56"/>
                      <a:pt x="0" y="92"/>
                      <a:pt x="0" y="128"/>
                    </a:cubicBezTo>
                    <a:cubicBezTo>
                      <a:pt x="0" y="136"/>
                      <a:pt x="7" y="144"/>
                      <a:pt x="16" y="145"/>
                    </a:cubicBezTo>
                    <a:cubicBezTo>
                      <a:pt x="39" y="148"/>
                      <a:pt x="62" y="148"/>
                      <a:pt x="85" y="145"/>
                    </a:cubicBezTo>
                    <a:cubicBezTo>
                      <a:pt x="94" y="144"/>
                      <a:pt x="101" y="136"/>
                      <a:pt x="101" y="128"/>
                    </a:cubicBezTo>
                    <a:cubicBezTo>
                      <a:pt x="101" y="92"/>
                      <a:pt x="101" y="56"/>
                      <a:pt x="101" y="20"/>
                    </a:cubicBezTo>
                    <a:cubicBezTo>
                      <a:pt x="101" y="11"/>
                      <a:pt x="94" y="3"/>
                      <a:pt x="85" y="2"/>
                    </a:cubicBezTo>
                    <a:close/>
                    <a:moveTo>
                      <a:pt x="36" y="135"/>
                    </a:moveTo>
                    <a:cubicBezTo>
                      <a:pt x="29" y="135"/>
                      <a:pt x="29" y="135"/>
                      <a:pt x="29" y="135"/>
                    </a:cubicBezTo>
                    <a:cubicBezTo>
                      <a:pt x="26" y="135"/>
                      <a:pt x="24" y="133"/>
                      <a:pt x="24" y="131"/>
                    </a:cubicBezTo>
                    <a:cubicBezTo>
                      <a:pt x="24" y="130"/>
                      <a:pt x="24" y="130"/>
                      <a:pt x="24" y="130"/>
                    </a:cubicBezTo>
                    <a:cubicBezTo>
                      <a:pt x="24" y="127"/>
                      <a:pt x="26" y="125"/>
                      <a:pt x="29" y="125"/>
                    </a:cubicBezTo>
                    <a:cubicBezTo>
                      <a:pt x="36" y="125"/>
                      <a:pt x="36" y="125"/>
                      <a:pt x="36" y="125"/>
                    </a:cubicBezTo>
                    <a:lnTo>
                      <a:pt x="36" y="135"/>
                    </a:lnTo>
                    <a:close/>
                    <a:moveTo>
                      <a:pt x="59" y="135"/>
                    </a:moveTo>
                    <a:cubicBezTo>
                      <a:pt x="59" y="137"/>
                      <a:pt x="58" y="138"/>
                      <a:pt x="56" y="138"/>
                    </a:cubicBezTo>
                    <a:cubicBezTo>
                      <a:pt x="45" y="138"/>
                      <a:pt x="45" y="138"/>
                      <a:pt x="45" y="138"/>
                    </a:cubicBezTo>
                    <a:cubicBezTo>
                      <a:pt x="43" y="138"/>
                      <a:pt x="42" y="137"/>
                      <a:pt x="42" y="135"/>
                    </a:cubicBezTo>
                    <a:cubicBezTo>
                      <a:pt x="42" y="125"/>
                      <a:pt x="42" y="125"/>
                      <a:pt x="42" y="125"/>
                    </a:cubicBezTo>
                    <a:cubicBezTo>
                      <a:pt x="42" y="123"/>
                      <a:pt x="43" y="122"/>
                      <a:pt x="45" y="122"/>
                    </a:cubicBezTo>
                    <a:cubicBezTo>
                      <a:pt x="56" y="122"/>
                      <a:pt x="56" y="122"/>
                      <a:pt x="56" y="122"/>
                    </a:cubicBezTo>
                    <a:cubicBezTo>
                      <a:pt x="58" y="122"/>
                      <a:pt x="59" y="123"/>
                      <a:pt x="59" y="125"/>
                    </a:cubicBezTo>
                    <a:lnTo>
                      <a:pt x="59" y="135"/>
                    </a:lnTo>
                    <a:close/>
                    <a:moveTo>
                      <a:pt x="77" y="131"/>
                    </a:moveTo>
                    <a:cubicBezTo>
                      <a:pt x="77" y="133"/>
                      <a:pt x="75" y="135"/>
                      <a:pt x="72" y="135"/>
                    </a:cubicBezTo>
                    <a:cubicBezTo>
                      <a:pt x="65" y="135"/>
                      <a:pt x="65" y="135"/>
                      <a:pt x="65" y="135"/>
                    </a:cubicBezTo>
                    <a:cubicBezTo>
                      <a:pt x="65" y="125"/>
                      <a:pt x="65" y="125"/>
                      <a:pt x="65" y="125"/>
                    </a:cubicBezTo>
                    <a:cubicBezTo>
                      <a:pt x="72" y="125"/>
                      <a:pt x="72" y="125"/>
                      <a:pt x="72" y="125"/>
                    </a:cubicBezTo>
                    <a:cubicBezTo>
                      <a:pt x="75" y="125"/>
                      <a:pt x="77" y="127"/>
                      <a:pt x="77" y="130"/>
                    </a:cubicBezTo>
                    <a:lnTo>
                      <a:pt x="77" y="131"/>
                    </a:lnTo>
                    <a:close/>
                    <a:moveTo>
                      <a:pt x="88" y="111"/>
                    </a:moveTo>
                    <a:cubicBezTo>
                      <a:pt x="88" y="112"/>
                      <a:pt x="86" y="114"/>
                      <a:pt x="85" y="114"/>
                    </a:cubicBezTo>
                    <a:cubicBezTo>
                      <a:pt x="16" y="114"/>
                      <a:pt x="16" y="114"/>
                      <a:pt x="16" y="114"/>
                    </a:cubicBezTo>
                    <a:cubicBezTo>
                      <a:pt x="14" y="114"/>
                      <a:pt x="13" y="112"/>
                      <a:pt x="13" y="111"/>
                    </a:cubicBezTo>
                    <a:cubicBezTo>
                      <a:pt x="13" y="18"/>
                      <a:pt x="13" y="18"/>
                      <a:pt x="13" y="18"/>
                    </a:cubicBezTo>
                    <a:cubicBezTo>
                      <a:pt x="13" y="16"/>
                      <a:pt x="14" y="15"/>
                      <a:pt x="16" y="15"/>
                    </a:cubicBezTo>
                    <a:cubicBezTo>
                      <a:pt x="85" y="15"/>
                      <a:pt x="85" y="15"/>
                      <a:pt x="85" y="15"/>
                    </a:cubicBezTo>
                    <a:cubicBezTo>
                      <a:pt x="86" y="15"/>
                      <a:pt x="88" y="16"/>
                      <a:pt x="88" y="18"/>
                    </a:cubicBezTo>
                    <a:lnTo>
                      <a:pt x="88" y="11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62" name="TextBox 61"/>
              <p:cNvSpPr txBox="1"/>
              <p:nvPr/>
            </p:nvSpPr>
            <p:spPr>
              <a:xfrm>
                <a:off x="6951510" y="1758192"/>
                <a:ext cx="1724556" cy="553998"/>
              </a:xfrm>
              <a:prstGeom prst="rect">
                <a:avLst/>
              </a:prstGeom>
              <a:noFill/>
            </p:spPr>
            <p:txBody>
              <a:bodyPr wrap="square" rtlCol="0">
                <a:spAutoFit/>
              </a:bodyPr>
              <a:lstStyle/>
              <a:p>
                <a:pPr algn="ctr"/>
                <a:r>
                  <a:rPr lang="en-US" sz="2200" b="1" dirty="0">
                    <a:solidFill>
                      <a:schemeClr val="accent1">
                        <a:lumMod val="50000"/>
                      </a:schemeClr>
                    </a:solidFill>
                    <a:latin typeface="+mj-lt"/>
                    <a:cs typeface="Helvetica" panose="020B0604020202020204" pitchFamily="34" charset="0"/>
                  </a:rPr>
                  <a:t>Phone</a:t>
                </a:r>
              </a:p>
              <a:p>
                <a:pPr algn="ctr"/>
                <a:r>
                  <a:rPr lang="en-US" sz="800" dirty="0">
                    <a:solidFill>
                      <a:schemeClr val="bg1">
                        <a:lumMod val="50000"/>
                      </a:schemeClr>
                    </a:solidFill>
                    <a:latin typeface="+mj-lt"/>
                    <a:cs typeface="Helvetica" panose="020B0604020202020204" pitchFamily="34" charset="0"/>
                  </a:rPr>
                  <a:t>(Call &amp; Texting)</a:t>
                </a:r>
              </a:p>
            </p:txBody>
          </p:sp>
        </p:grpSp>
        <p:sp>
          <p:nvSpPr>
            <p:cNvPr id="63" name="Rectangle 62"/>
            <p:cNvSpPr/>
            <p:nvPr/>
          </p:nvSpPr>
          <p:spPr bwMode="auto">
            <a:xfrm>
              <a:off x="1021168" y="1524000"/>
              <a:ext cx="8961032" cy="1371600"/>
            </a:xfrm>
            <a:prstGeom prst="rect">
              <a:avLst/>
            </a:prstGeom>
            <a:noFill/>
            <a:ln w="1905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endParaRPr lang="en-US" sz="1000" dirty="0">
                <a:latin typeface="Tahoma" pitchFamily="34" charset="0"/>
              </a:endParaRPr>
            </a:p>
          </p:txBody>
        </p:sp>
        <p:grpSp>
          <p:nvGrpSpPr>
            <p:cNvPr id="47" name="Group 46"/>
            <p:cNvGrpSpPr/>
            <p:nvPr/>
          </p:nvGrpSpPr>
          <p:grpSpPr>
            <a:xfrm>
              <a:off x="2222691" y="1574372"/>
              <a:ext cx="1352659" cy="1066892"/>
              <a:chOff x="2222691" y="1574372"/>
              <a:chExt cx="1352659" cy="1066892"/>
            </a:xfrm>
          </p:grpSpPr>
          <p:grpSp>
            <p:nvGrpSpPr>
              <p:cNvPr id="10" name="Group 9"/>
              <p:cNvGrpSpPr/>
              <p:nvPr/>
            </p:nvGrpSpPr>
            <p:grpSpPr>
              <a:xfrm>
                <a:off x="2268738" y="1574372"/>
                <a:ext cx="1306612" cy="975016"/>
                <a:chOff x="2278532" y="1295400"/>
                <a:chExt cx="1306612" cy="975016"/>
              </a:xfrm>
            </p:grpSpPr>
            <p:pic>
              <p:nvPicPr>
                <p:cNvPr id="11" name="Picture 10"/>
                <p:cNvPicPr/>
                <p:nvPr/>
              </p:nvPicPr>
              <p:blipFill>
                <a:blip r:embed="rId6" cstate="email">
                  <a:biLevel thresh="75000"/>
                  <a:extLst>
                    <a:ext uri="{28A0092B-C50C-407E-A947-70E740481C1C}">
                      <a14:useLocalDpi xmlns:a14="http://schemas.microsoft.com/office/drawing/2010/main" val="0"/>
                    </a:ext>
                  </a:extLst>
                </a:blip>
                <a:srcRect/>
                <a:stretch>
                  <a:fillRect/>
                </a:stretch>
              </p:blipFill>
              <p:spPr bwMode="auto">
                <a:xfrm>
                  <a:off x="2667000" y="1295400"/>
                  <a:ext cx="461486" cy="495991"/>
                </a:xfrm>
                <a:prstGeom prst="rect">
                  <a:avLst/>
                </a:prstGeom>
                <a:noFill/>
              </p:spPr>
            </p:pic>
            <p:sp>
              <p:nvSpPr>
                <p:cNvPr id="12" name="TextBox 11"/>
                <p:cNvSpPr txBox="1"/>
                <p:nvPr/>
              </p:nvSpPr>
              <p:spPr>
                <a:xfrm>
                  <a:off x="2278532" y="1839529"/>
                  <a:ext cx="1306612" cy="430887"/>
                </a:xfrm>
                <a:prstGeom prst="rect">
                  <a:avLst/>
                </a:prstGeom>
                <a:noFill/>
              </p:spPr>
              <p:txBody>
                <a:bodyPr wrap="square" rtlCol="0">
                  <a:spAutoFit/>
                </a:bodyPr>
                <a:lstStyle/>
                <a:p>
                  <a:pPr algn="ctr"/>
                  <a:r>
                    <a:rPr lang="en-US" sz="2200" b="1" dirty="0">
                      <a:solidFill>
                        <a:schemeClr val="accent1">
                          <a:lumMod val="50000"/>
                        </a:schemeClr>
                      </a:solidFill>
                      <a:latin typeface="+mj-lt"/>
                      <a:cs typeface="Helvetica" panose="020B0604020202020204" pitchFamily="34" charset="0"/>
                    </a:rPr>
                    <a:t>Radio</a:t>
                  </a:r>
                </a:p>
              </p:txBody>
            </p:sp>
          </p:grpSp>
          <p:sp>
            <p:nvSpPr>
              <p:cNvPr id="65" name="TextBox 64"/>
              <p:cNvSpPr txBox="1"/>
              <p:nvPr/>
            </p:nvSpPr>
            <p:spPr>
              <a:xfrm>
                <a:off x="2222691" y="2425820"/>
                <a:ext cx="1341729" cy="215444"/>
              </a:xfrm>
              <a:prstGeom prst="rect">
                <a:avLst/>
              </a:prstGeom>
              <a:noFill/>
            </p:spPr>
            <p:txBody>
              <a:bodyPr wrap="square" rtlCol="0">
                <a:spAutoFit/>
              </a:bodyPr>
              <a:lstStyle/>
              <a:p>
                <a:pPr algn="ctr"/>
                <a:r>
                  <a:rPr lang="en-US" sz="800" dirty="0">
                    <a:solidFill>
                      <a:schemeClr val="bg1">
                        <a:lumMod val="50000"/>
                      </a:schemeClr>
                    </a:solidFill>
                    <a:latin typeface="+mj-lt"/>
                    <a:cs typeface="Helvetica" panose="020B0604020202020204" pitchFamily="34" charset="0"/>
                  </a:rPr>
                  <a:t>(AM/FM and Satellite)</a:t>
                </a:r>
              </a:p>
            </p:txBody>
          </p:sp>
        </p:grpSp>
        <p:grpSp>
          <p:nvGrpSpPr>
            <p:cNvPr id="71" name="Group 70"/>
            <p:cNvGrpSpPr/>
            <p:nvPr/>
          </p:nvGrpSpPr>
          <p:grpSpPr>
            <a:xfrm>
              <a:off x="8313365" y="1657375"/>
              <a:ext cx="1724556" cy="842890"/>
              <a:chOff x="8313365" y="1657375"/>
              <a:chExt cx="1724556" cy="842890"/>
            </a:xfrm>
          </p:grpSpPr>
          <p:sp>
            <p:nvSpPr>
              <p:cNvPr id="68" name="TextBox 67"/>
              <p:cNvSpPr txBox="1"/>
              <p:nvPr/>
            </p:nvSpPr>
            <p:spPr>
              <a:xfrm>
                <a:off x="8313365" y="2069378"/>
                <a:ext cx="1724556" cy="430887"/>
              </a:xfrm>
              <a:prstGeom prst="rect">
                <a:avLst/>
              </a:prstGeom>
              <a:noFill/>
            </p:spPr>
            <p:txBody>
              <a:bodyPr wrap="square" rtlCol="0">
                <a:spAutoFit/>
              </a:bodyPr>
              <a:lstStyle/>
              <a:p>
                <a:pPr algn="ctr"/>
                <a:r>
                  <a:rPr lang="en-US" sz="2200" b="1" dirty="0">
                    <a:solidFill>
                      <a:schemeClr val="accent1">
                        <a:lumMod val="50000"/>
                      </a:schemeClr>
                    </a:solidFill>
                    <a:latin typeface="+mj-lt"/>
                    <a:cs typeface="Helvetica" panose="020B0604020202020204" pitchFamily="34" charset="0"/>
                  </a:rPr>
                  <a:t>Digital</a:t>
                </a:r>
              </a:p>
            </p:txBody>
          </p:sp>
          <p:grpSp>
            <p:nvGrpSpPr>
              <p:cNvPr id="15" name="Group 14"/>
              <p:cNvGrpSpPr/>
              <p:nvPr/>
            </p:nvGrpSpPr>
            <p:grpSpPr>
              <a:xfrm>
                <a:off x="8609215" y="1657375"/>
                <a:ext cx="1109141" cy="396777"/>
                <a:chOff x="8609215" y="1657375"/>
                <a:chExt cx="1109141" cy="396777"/>
              </a:xfrm>
            </p:grpSpPr>
            <p:pic>
              <p:nvPicPr>
                <p:cNvPr id="69" name="Picture 68" descr="Laptop.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609215" y="1657375"/>
                  <a:ext cx="708617" cy="396777"/>
                </a:xfrm>
                <a:prstGeom prst="rect">
                  <a:avLst/>
                </a:prstGeom>
              </p:spPr>
            </p:pic>
            <p:sp>
              <p:nvSpPr>
                <p:cNvPr id="70" name="Freeform 98"/>
                <p:cNvSpPr>
                  <a:spLocks noEditPoints="1"/>
                </p:cNvSpPr>
                <p:nvPr/>
              </p:nvSpPr>
              <p:spPr bwMode="auto">
                <a:xfrm>
                  <a:off x="9458746" y="1662259"/>
                  <a:ext cx="259610" cy="387006"/>
                </a:xfrm>
                <a:custGeom>
                  <a:avLst/>
                  <a:gdLst>
                    <a:gd name="T0" fmla="*/ 85 w 101"/>
                    <a:gd name="T1" fmla="*/ 2 h 148"/>
                    <a:gd name="T2" fmla="*/ 16 w 101"/>
                    <a:gd name="T3" fmla="*/ 2 h 148"/>
                    <a:gd name="T4" fmla="*/ 0 w 101"/>
                    <a:gd name="T5" fmla="*/ 20 h 148"/>
                    <a:gd name="T6" fmla="*/ 0 w 101"/>
                    <a:gd name="T7" fmla="*/ 128 h 148"/>
                    <a:gd name="T8" fmla="*/ 16 w 101"/>
                    <a:gd name="T9" fmla="*/ 145 h 148"/>
                    <a:gd name="T10" fmla="*/ 85 w 101"/>
                    <a:gd name="T11" fmla="*/ 145 h 148"/>
                    <a:gd name="T12" fmla="*/ 101 w 101"/>
                    <a:gd name="T13" fmla="*/ 128 h 148"/>
                    <a:gd name="T14" fmla="*/ 101 w 101"/>
                    <a:gd name="T15" fmla="*/ 20 h 148"/>
                    <a:gd name="T16" fmla="*/ 85 w 101"/>
                    <a:gd name="T17" fmla="*/ 2 h 148"/>
                    <a:gd name="T18" fmla="*/ 36 w 101"/>
                    <a:gd name="T19" fmla="*/ 135 h 148"/>
                    <a:gd name="T20" fmla="*/ 29 w 101"/>
                    <a:gd name="T21" fmla="*/ 135 h 148"/>
                    <a:gd name="T22" fmla="*/ 24 w 101"/>
                    <a:gd name="T23" fmla="*/ 131 h 148"/>
                    <a:gd name="T24" fmla="*/ 24 w 101"/>
                    <a:gd name="T25" fmla="*/ 130 h 148"/>
                    <a:gd name="T26" fmla="*/ 29 w 101"/>
                    <a:gd name="T27" fmla="*/ 125 h 148"/>
                    <a:gd name="T28" fmla="*/ 36 w 101"/>
                    <a:gd name="T29" fmla="*/ 125 h 148"/>
                    <a:gd name="T30" fmla="*/ 36 w 101"/>
                    <a:gd name="T31" fmla="*/ 135 h 148"/>
                    <a:gd name="T32" fmla="*/ 59 w 101"/>
                    <a:gd name="T33" fmla="*/ 135 h 148"/>
                    <a:gd name="T34" fmla="*/ 56 w 101"/>
                    <a:gd name="T35" fmla="*/ 138 h 148"/>
                    <a:gd name="T36" fmla="*/ 45 w 101"/>
                    <a:gd name="T37" fmla="*/ 138 h 148"/>
                    <a:gd name="T38" fmla="*/ 42 w 101"/>
                    <a:gd name="T39" fmla="*/ 135 h 148"/>
                    <a:gd name="T40" fmla="*/ 42 w 101"/>
                    <a:gd name="T41" fmla="*/ 125 h 148"/>
                    <a:gd name="T42" fmla="*/ 45 w 101"/>
                    <a:gd name="T43" fmla="*/ 122 h 148"/>
                    <a:gd name="T44" fmla="*/ 56 w 101"/>
                    <a:gd name="T45" fmla="*/ 122 h 148"/>
                    <a:gd name="T46" fmla="*/ 59 w 101"/>
                    <a:gd name="T47" fmla="*/ 125 h 148"/>
                    <a:gd name="T48" fmla="*/ 59 w 101"/>
                    <a:gd name="T49" fmla="*/ 135 h 148"/>
                    <a:gd name="T50" fmla="*/ 77 w 101"/>
                    <a:gd name="T51" fmla="*/ 131 h 148"/>
                    <a:gd name="T52" fmla="*/ 72 w 101"/>
                    <a:gd name="T53" fmla="*/ 135 h 148"/>
                    <a:gd name="T54" fmla="*/ 65 w 101"/>
                    <a:gd name="T55" fmla="*/ 135 h 148"/>
                    <a:gd name="T56" fmla="*/ 65 w 101"/>
                    <a:gd name="T57" fmla="*/ 125 h 148"/>
                    <a:gd name="T58" fmla="*/ 72 w 101"/>
                    <a:gd name="T59" fmla="*/ 125 h 148"/>
                    <a:gd name="T60" fmla="*/ 77 w 101"/>
                    <a:gd name="T61" fmla="*/ 130 h 148"/>
                    <a:gd name="T62" fmla="*/ 77 w 101"/>
                    <a:gd name="T63" fmla="*/ 131 h 148"/>
                    <a:gd name="T64" fmla="*/ 88 w 101"/>
                    <a:gd name="T65" fmla="*/ 111 h 148"/>
                    <a:gd name="T66" fmla="*/ 85 w 101"/>
                    <a:gd name="T67" fmla="*/ 114 h 148"/>
                    <a:gd name="T68" fmla="*/ 16 w 101"/>
                    <a:gd name="T69" fmla="*/ 114 h 148"/>
                    <a:gd name="T70" fmla="*/ 13 w 101"/>
                    <a:gd name="T71" fmla="*/ 111 h 148"/>
                    <a:gd name="T72" fmla="*/ 13 w 101"/>
                    <a:gd name="T73" fmla="*/ 18 h 148"/>
                    <a:gd name="T74" fmla="*/ 16 w 101"/>
                    <a:gd name="T75" fmla="*/ 15 h 148"/>
                    <a:gd name="T76" fmla="*/ 85 w 101"/>
                    <a:gd name="T77" fmla="*/ 15 h 148"/>
                    <a:gd name="T78" fmla="*/ 88 w 101"/>
                    <a:gd name="T79" fmla="*/ 18 h 148"/>
                    <a:gd name="T80" fmla="*/ 88 w 101"/>
                    <a:gd name="T81" fmla="*/ 11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48">
                      <a:moveTo>
                        <a:pt x="85" y="2"/>
                      </a:moveTo>
                      <a:cubicBezTo>
                        <a:pt x="62" y="0"/>
                        <a:pt x="39" y="0"/>
                        <a:pt x="16" y="2"/>
                      </a:cubicBezTo>
                      <a:cubicBezTo>
                        <a:pt x="7" y="3"/>
                        <a:pt x="0" y="11"/>
                        <a:pt x="0" y="20"/>
                      </a:cubicBezTo>
                      <a:cubicBezTo>
                        <a:pt x="0" y="56"/>
                        <a:pt x="0" y="92"/>
                        <a:pt x="0" y="128"/>
                      </a:cubicBezTo>
                      <a:cubicBezTo>
                        <a:pt x="0" y="136"/>
                        <a:pt x="7" y="144"/>
                        <a:pt x="16" y="145"/>
                      </a:cubicBezTo>
                      <a:cubicBezTo>
                        <a:pt x="39" y="148"/>
                        <a:pt x="62" y="148"/>
                        <a:pt x="85" y="145"/>
                      </a:cubicBezTo>
                      <a:cubicBezTo>
                        <a:pt x="94" y="144"/>
                        <a:pt x="101" y="136"/>
                        <a:pt x="101" y="128"/>
                      </a:cubicBezTo>
                      <a:cubicBezTo>
                        <a:pt x="101" y="92"/>
                        <a:pt x="101" y="56"/>
                        <a:pt x="101" y="20"/>
                      </a:cubicBezTo>
                      <a:cubicBezTo>
                        <a:pt x="101" y="11"/>
                        <a:pt x="94" y="3"/>
                        <a:pt x="85" y="2"/>
                      </a:cubicBezTo>
                      <a:close/>
                      <a:moveTo>
                        <a:pt x="36" y="135"/>
                      </a:moveTo>
                      <a:cubicBezTo>
                        <a:pt x="29" y="135"/>
                        <a:pt x="29" y="135"/>
                        <a:pt x="29" y="135"/>
                      </a:cubicBezTo>
                      <a:cubicBezTo>
                        <a:pt x="26" y="135"/>
                        <a:pt x="24" y="133"/>
                        <a:pt x="24" y="131"/>
                      </a:cubicBezTo>
                      <a:cubicBezTo>
                        <a:pt x="24" y="130"/>
                        <a:pt x="24" y="130"/>
                        <a:pt x="24" y="130"/>
                      </a:cubicBezTo>
                      <a:cubicBezTo>
                        <a:pt x="24" y="127"/>
                        <a:pt x="26" y="125"/>
                        <a:pt x="29" y="125"/>
                      </a:cubicBezTo>
                      <a:cubicBezTo>
                        <a:pt x="36" y="125"/>
                        <a:pt x="36" y="125"/>
                        <a:pt x="36" y="125"/>
                      </a:cubicBezTo>
                      <a:lnTo>
                        <a:pt x="36" y="135"/>
                      </a:lnTo>
                      <a:close/>
                      <a:moveTo>
                        <a:pt x="59" y="135"/>
                      </a:moveTo>
                      <a:cubicBezTo>
                        <a:pt x="59" y="137"/>
                        <a:pt x="58" y="138"/>
                        <a:pt x="56" y="138"/>
                      </a:cubicBezTo>
                      <a:cubicBezTo>
                        <a:pt x="45" y="138"/>
                        <a:pt x="45" y="138"/>
                        <a:pt x="45" y="138"/>
                      </a:cubicBezTo>
                      <a:cubicBezTo>
                        <a:pt x="43" y="138"/>
                        <a:pt x="42" y="137"/>
                        <a:pt x="42" y="135"/>
                      </a:cubicBezTo>
                      <a:cubicBezTo>
                        <a:pt x="42" y="125"/>
                        <a:pt x="42" y="125"/>
                        <a:pt x="42" y="125"/>
                      </a:cubicBezTo>
                      <a:cubicBezTo>
                        <a:pt x="42" y="123"/>
                        <a:pt x="43" y="122"/>
                        <a:pt x="45" y="122"/>
                      </a:cubicBezTo>
                      <a:cubicBezTo>
                        <a:pt x="56" y="122"/>
                        <a:pt x="56" y="122"/>
                        <a:pt x="56" y="122"/>
                      </a:cubicBezTo>
                      <a:cubicBezTo>
                        <a:pt x="58" y="122"/>
                        <a:pt x="59" y="123"/>
                        <a:pt x="59" y="125"/>
                      </a:cubicBezTo>
                      <a:lnTo>
                        <a:pt x="59" y="135"/>
                      </a:lnTo>
                      <a:close/>
                      <a:moveTo>
                        <a:pt x="77" y="131"/>
                      </a:moveTo>
                      <a:cubicBezTo>
                        <a:pt x="77" y="133"/>
                        <a:pt x="75" y="135"/>
                        <a:pt x="72" y="135"/>
                      </a:cubicBezTo>
                      <a:cubicBezTo>
                        <a:pt x="65" y="135"/>
                        <a:pt x="65" y="135"/>
                        <a:pt x="65" y="135"/>
                      </a:cubicBezTo>
                      <a:cubicBezTo>
                        <a:pt x="65" y="125"/>
                        <a:pt x="65" y="125"/>
                        <a:pt x="65" y="125"/>
                      </a:cubicBezTo>
                      <a:cubicBezTo>
                        <a:pt x="72" y="125"/>
                        <a:pt x="72" y="125"/>
                        <a:pt x="72" y="125"/>
                      </a:cubicBezTo>
                      <a:cubicBezTo>
                        <a:pt x="75" y="125"/>
                        <a:pt x="77" y="127"/>
                        <a:pt x="77" y="130"/>
                      </a:cubicBezTo>
                      <a:lnTo>
                        <a:pt x="77" y="131"/>
                      </a:lnTo>
                      <a:close/>
                      <a:moveTo>
                        <a:pt x="88" y="111"/>
                      </a:moveTo>
                      <a:cubicBezTo>
                        <a:pt x="88" y="112"/>
                        <a:pt x="86" y="114"/>
                        <a:pt x="85" y="114"/>
                      </a:cubicBezTo>
                      <a:cubicBezTo>
                        <a:pt x="16" y="114"/>
                        <a:pt x="16" y="114"/>
                        <a:pt x="16" y="114"/>
                      </a:cubicBezTo>
                      <a:cubicBezTo>
                        <a:pt x="14" y="114"/>
                        <a:pt x="13" y="112"/>
                        <a:pt x="13" y="111"/>
                      </a:cubicBezTo>
                      <a:cubicBezTo>
                        <a:pt x="13" y="18"/>
                        <a:pt x="13" y="18"/>
                        <a:pt x="13" y="18"/>
                      </a:cubicBezTo>
                      <a:cubicBezTo>
                        <a:pt x="13" y="16"/>
                        <a:pt x="14" y="15"/>
                        <a:pt x="16" y="15"/>
                      </a:cubicBezTo>
                      <a:cubicBezTo>
                        <a:pt x="85" y="15"/>
                        <a:pt x="85" y="15"/>
                        <a:pt x="85" y="15"/>
                      </a:cubicBezTo>
                      <a:cubicBezTo>
                        <a:pt x="86" y="15"/>
                        <a:pt x="88" y="16"/>
                        <a:pt x="88" y="18"/>
                      </a:cubicBezTo>
                      <a:lnTo>
                        <a:pt x="88" y="11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mj-lt"/>
                  </a:endParaRPr>
                </a:p>
              </p:txBody>
            </p:sp>
          </p:grpSp>
        </p:grpSp>
      </p:grpSp>
    </p:spTree>
    <p:extLst>
      <p:ext uri="{BB962C8B-B14F-4D97-AF65-F5344CB8AC3E}">
        <p14:creationId xmlns:p14="http://schemas.microsoft.com/office/powerpoint/2010/main" val="26465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669478291"/>
              </p:ext>
            </p:extLst>
          </p:nvPr>
        </p:nvGraphicFramePr>
        <p:xfrm>
          <a:off x="609600" y="1121833"/>
          <a:ext cx="11125200" cy="46143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extLst>
              <p:ext uri="{D42A27DB-BD31-4B8C-83A1-F6EECF244321}">
                <p14:modId xmlns:p14="http://schemas.microsoft.com/office/powerpoint/2010/main" val="3567089405"/>
              </p:ext>
            </p:extLst>
          </p:nvPr>
        </p:nvGraphicFramePr>
        <p:xfrm>
          <a:off x="609600" y="1121833"/>
          <a:ext cx="11125200" cy="461433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228600"/>
            <a:ext cx="11582400" cy="646331"/>
          </a:xfrm>
        </p:spPr>
        <p:txBody>
          <a:bodyPr>
            <a:noAutofit/>
          </a:bodyPr>
          <a:lstStyle/>
          <a:p>
            <a:r>
              <a:rPr lang="en-US" sz="3600" dirty="0"/>
              <a:t>Ad Exposure Does </a:t>
            </a:r>
            <a:r>
              <a:rPr lang="en-US" sz="3600" b="1" dirty="0"/>
              <a:t>NOT</a:t>
            </a:r>
            <a:r>
              <a:rPr lang="en-US" sz="3600" dirty="0"/>
              <a:t> Guarantee Importance, </a:t>
            </a:r>
            <a:br>
              <a:rPr lang="en-US" sz="3600" dirty="0"/>
            </a:br>
            <a:r>
              <a:rPr lang="en-US" sz="3600" dirty="0"/>
              <a:t>Except for TV</a:t>
            </a:r>
          </a:p>
        </p:txBody>
      </p:sp>
      <p:sp>
        <p:nvSpPr>
          <p:cNvPr id="4" name="Slide Number Placeholder 3"/>
          <p:cNvSpPr>
            <a:spLocks noGrp="1"/>
          </p:cNvSpPr>
          <p:nvPr>
            <p:ph type="sldNum" sz="quarter" idx="12"/>
          </p:nvPr>
        </p:nvSpPr>
        <p:spPr/>
        <p:txBody>
          <a:bodyPr/>
          <a:lstStyle/>
          <a:p>
            <a:fld id="{E24FF0E6-B28D-47FB-82BB-E6AB0AF17B14}" type="slidenum">
              <a:rPr lang="en-US" smtClean="0">
                <a:solidFill>
                  <a:srgbClr val="1C1C1C"/>
                </a:solidFill>
              </a:rPr>
              <a:pPr/>
              <a:t>6</a:t>
            </a:fld>
            <a:endParaRPr lang="en-US" dirty="0">
              <a:solidFill>
                <a:srgbClr val="1C1C1C"/>
              </a:solidFill>
            </a:endParaRPr>
          </a:p>
        </p:txBody>
      </p:sp>
      <p:sp>
        <p:nvSpPr>
          <p:cNvPr id="7" name="Text Placeholder 4"/>
          <p:cNvSpPr>
            <a:spLocks noGrp="1"/>
          </p:cNvSpPr>
          <p:nvPr>
            <p:ph type="body" sz="quarter" idx="13"/>
          </p:nvPr>
        </p:nvSpPr>
        <p:spPr>
          <a:xfrm>
            <a:off x="419595" y="5896173"/>
            <a:ext cx="9867405" cy="836126"/>
          </a:xfrm>
        </p:spPr>
        <p:txBody>
          <a:bodyPr/>
          <a:lstStyle/>
          <a:p>
            <a:pPr>
              <a:lnSpc>
                <a:spcPct val="100000"/>
              </a:lnSpc>
            </a:pPr>
            <a:r>
              <a:rPr lang="en-US" dirty="0"/>
              <a:t>Source: </a:t>
            </a:r>
            <a:r>
              <a:rPr lang="en-US" dirty="0" err="1"/>
              <a:t>Dynata</a:t>
            </a:r>
            <a:r>
              <a:rPr lang="en-US" dirty="0"/>
              <a:t> / TVB 2020 Voter Funnel; Adults 18+ / N = 10946</a:t>
            </a:r>
          </a:p>
          <a:p>
            <a:pPr>
              <a:lnSpc>
                <a:spcPct val="100000"/>
              </a:lnSpc>
            </a:pPr>
            <a:r>
              <a:rPr lang="en-US" dirty="0"/>
              <a:t>S5&amp;S5A/QA4: “In the past two months, did you see, hear, or read an advertisement for any candidate running for office (President, Senator, congressman, governor, mayor, or other) in any of these media?” / “Thinking about the ads you saw/heard for candidates, which advertising media was most important in making you aware of the candidate(s)”</a:t>
            </a:r>
          </a:p>
        </p:txBody>
      </p:sp>
    </p:spTree>
    <p:extLst>
      <p:ext uri="{BB962C8B-B14F-4D97-AF65-F5344CB8AC3E}">
        <p14:creationId xmlns:p14="http://schemas.microsoft.com/office/powerpoint/2010/main" val="87717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6">
            <a:extLst>
              <a:ext uri="{FF2B5EF4-FFF2-40B4-BE49-F238E27FC236}">
                <a16:creationId xmlns:a16="http://schemas.microsoft.com/office/drawing/2014/main" id="{3A65D138-D0F5-4555-A630-4601492F42F0}"/>
              </a:ext>
            </a:extLst>
          </p:cNvPr>
          <p:cNvGraphicFramePr>
            <a:graphicFrameLocks/>
          </p:cNvGraphicFramePr>
          <p:nvPr>
            <p:extLst>
              <p:ext uri="{D42A27DB-BD31-4B8C-83A1-F6EECF244321}">
                <p14:modId xmlns:p14="http://schemas.microsoft.com/office/powerpoint/2010/main" val="1784357757"/>
              </p:ext>
            </p:extLst>
          </p:nvPr>
        </p:nvGraphicFramePr>
        <p:xfrm>
          <a:off x="255570" y="112775"/>
          <a:ext cx="11680859" cy="4881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2019060535"/>
              </p:ext>
            </p:extLst>
          </p:nvPr>
        </p:nvGraphicFramePr>
        <p:xfrm>
          <a:off x="290743" y="671171"/>
          <a:ext cx="11352212" cy="54657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980" y="116685"/>
            <a:ext cx="11352809" cy="590931"/>
          </a:xfrm>
        </p:spPr>
        <p:txBody>
          <a:bodyPr/>
          <a:lstStyle/>
          <a:p>
            <a:r>
              <a:rPr lang="en-US" sz="3600" dirty="0"/>
              <a:t>What Influenced Voters the </a:t>
            </a:r>
            <a:r>
              <a:rPr lang="en-US" sz="3600" b="1" dirty="0"/>
              <a:t>Most</a:t>
            </a:r>
            <a:r>
              <a:rPr lang="en-US" sz="3600" dirty="0"/>
              <a:t>: Television</a:t>
            </a:r>
          </a:p>
        </p:txBody>
      </p:sp>
      <p:sp>
        <p:nvSpPr>
          <p:cNvPr id="4" name="Slide Number Placeholder 3"/>
          <p:cNvSpPr>
            <a:spLocks noGrp="1"/>
          </p:cNvSpPr>
          <p:nvPr>
            <p:ph type="sldNum" sz="quarter" idx="12"/>
          </p:nvPr>
        </p:nvSpPr>
        <p:spPr/>
        <p:txBody>
          <a:bodyPr/>
          <a:lstStyle/>
          <a:p>
            <a:fld id="{BB88B489-69ED-4F0A-A940-13A5E0BFFCBC}" type="slidenum">
              <a:rPr lang="en-US" smtClean="0"/>
              <a:pPr/>
              <a:t>7</a:t>
            </a:fld>
            <a:endParaRPr lang="en-US" dirty="0"/>
          </a:p>
        </p:txBody>
      </p:sp>
      <p:sp>
        <p:nvSpPr>
          <p:cNvPr id="13" name="Text Placeholder 4"/>
          <p:cNvSpPr>
            <a:spLocks noGrp="1"/>
          </p:cNvSpPr>
          <p:nvPr>
            <p:ph type="body" sz="quarter" idx="13"/>
          </p:nvPr>
        </p:nvSpPr>
        <p:spPr>
          <a:xfrm>
            <a:off x="436668" y="6223414"/>
            <a:ext cx="9715501" cy="553998"/>
          </a:xfrm>
        </p:spPr>
        <p:txBody>
          <a:bodyPr/>
          <a:lstStyle/>
          <a:p>
            <a:pPr>
              <a:lnSpc>
                <a:spcPct val="100000"/>
              </a:lnSpc>
            </a:pPr>
            <a:r>
              <a:rPr lang="en-US" dirty="0"/>
              <a:t>Source: </a:t>
            </a:r>
            <a:r>
              <a:rPr lang="en-US" dirty="0" err="1"/>
              <a:t>Dynata</a:t>
            </a:r>
            <a:r>
              <a:rPr lang="en-US" dirty="0"/>
              <a:t> / TVB 2020 Voter Funnel; Adults 18+ / N = 10898 (Media with at least 1 funnel stage at 2%+ shown, 2%, 1% &amp; 0% shown but not labelled) QA4/QA5/QA6/QA7/QA8: Thinking about the ads you saw/heard for candidates, which advertising media was most important in making you aware of/interested in/influenced you to get more information on/consider voting for/vote for the candidate(s)”</a:t>
            </a:r>
          </a:p>
        </p:txBody>
      </p:sp>
    </p:spTree>
    <p:extLst>
      <p:ext uri="{BB962C8B-B14F-4D97-AF65-F5344CB8AC3E}">
        <p14:creationId xmlns:p14="http://schemas.microsoft.com/office/powerpoint/2010/main" val="3805036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980" y="247269"/>
            <a:ext cx="11352809" cy="590931"/>
          </a:xfrm>
        </p:spPr>
        <p:txBody>
          <a:bodyPr/>
          <a:lstStyle/>
          <a:p>
            <a:r>
              <a:rPr lang="en-US" sz="3600" dirty="0"/>
              <a:t>What Influenced Voters the Most to </a:t>
            </a:r>
            <a:r>
              <a:rPr lang="en-US" sz="3600" b="1" dirty="0"/>
              <a:t>Vote</a:t>
            </a:r>
            <a:r>
              <a:rPr lang="en-US" sz="3600" dirty="0"/>
              <a:t>: Television</a:t>
            </a:r>
          </a:p>
        </p:txBody>
      </p:sp>
      <p:sp>
        <p:nvSpPr>
          <p:cNvPr id="4" name="Slide Number Placeholder 3"/>
          <p:cNvSpPr>
            <a:spLocks noGrp="1"/>
          </p:cNvSpPr>
          <p:nvPr>
            <p:ph type="sldNum" sz="quarter" idx="12"/>
          </p:nvPr>
        </p:nvSpPr>
        <p:spPr/>
        <p:txBody>
          <a:bodyPr/>
          <a:lstStyle/>
          <a:p>
            <a:fld id="{BB88B489-69ED-4F0A-A940-13A5E0BFFCBC}" type="slidenum">
              <a:rPr lang="en-US" smtClean="0"/>
              <a:pPr/>
              <a:t>8</a:t>
            </a:fld>
            <a:endParaRPr lang="en-US" dirty="0"/>
          </a:p>
        </p:txBody>
      </p:sp>
      <p:sp>
        <p:nvSpPr>
          <p:cNvPr id="13" name="Text Placeholder 4"/>
          <p:cNvSpPr>
            <a:spLocks noGrp="1"/>
          </p:cNvSpPr>
          <p:nvPr>
            <p:ph type="body" sz="quarter" idx="13"/>
          </p:nvPr>
        </p:nvSpPr>
        <p:spPr>
          <a:xfrm>
            <a:off x="444663" y="6439111"/>
            <a:ext cx="9715501" cy="369332"/>
          </a:xfrm>
        </p:spPr>
        <p:txBody>
          <a:bodyPr/>
          <a:lstStyle/>
          <a:p>
            <a:r>
              <a:rPr lang="en-US" dirty="0"/>
              <a:t>Source: Dynata / TVB 2020 Voter Funnel; Adults 18+ / N = 10876  (Media with 2%+ labelled) QA8: Thinking about the ads you saw/heard for candidates, which advertising media was most important in actually influencing you to vote for a candidate or ballot issue?</a:t>
            </a:r>
          </a:p>
        </p:txBody>
      </p:sp>
      <p:sp>
        <p:nvSpPr>
          <p:cNvPr id="3" name="TextBox 2">
            <a:extLst>
              <a:ext uri="{FF2B5EF4-FFF2-40B4-BE49-F238E27FC236}">
                <a16:creationId xmlns:a16="http://schemas.microsoft.com/office/drawing/2014/main" id="{7CEBCBE7-A9B6-9B45-880A-5226CDD18262}"/>
              </a:ext>
            </a:extLst>
          </p:cNvPr>
          <p:cNvSpPr txBox="1"/>
          <p:nvPr/>
        </p:nvSpPr>
        <p:spPr>
          <a:xfrm>
            <a:off x="4136041" y="1203546"/>
            <a:ext cx="4343400" cy="523220"/>
          </a:xfrm>
          <a:prstGeom prst="rect">
            <a:avLst/>
          </a:prstGeom>
          <a:noFill/>
        </p:spPr>
        <p:txBody>
          <a:bodyPr wrap="square" rtlCol="0">
            <a:spAutoFit/>
          </a:bodyPr>
          <a:lstStyle/>
          <a:p>
            <a:pPr algn="ctr"/>
            <a:r>
              <a:rPr lang="en-US" sz="1400" b="1" dirty="0"/>
              <a:t>% P18+ Most Important in influencing you to actually </a:t>
            </a:r>
            <a:r>
              <a:rPr lang="en-US" sz="1400" b="1" u="sng" dirty="0"/>
              <a:t>VOTE</a:t>
            </a:r>
            <a:r>
              <a:rPr lang="en-US" sz="1400" b="1" dirty="0"/>
              <a:t> for a Candidate or Ballot Issue</a:t>
            </a:r>
          </a:p>
        </p:txBody>
      </p:sp>
      <p:sp>
        <p:nvSpPr>
          <p:cNvPr id="5" name="TextBox 4">
            <a:extLst>
              <a:ext uri="{FF2B5EF4-FFF2-40B4-BE49-F238E27FC236}">
                <a16:creationId xmlns:a16="http://schemas.microsoft.com/office/drawing/2014/main" id="{34067F10-4959-D948-87BC-1CF359C9E4FD}"/>
              </a:ext>
            </a:extLst>
          </p:cNvPr>
          <p:cNvSpPr txBox="1"/>
          <p:nvPr/>
        </p:nvSpPr>
        <p:spPr>
          <a:xfrm>
            <a:off x="2438400" y="765095"/>
            <a:ext cx="7620000" cy="369332"/>
          </a:xfrm>
          <a:prstGeom prst="rect">
            <a:avLst/>
          </a:prstGeom>
          <a:noFill/>
        </p:spPr>
        <p:txBody>
          <a:bodyPr wrap="square" rtlCol="0">
            <a:spAutoFit/>
          </a:bodyPr>
          <a:lstStyle/>
          <a:p>
            <a:r>
              <a:rPr lang="en-US" dirty="0"/>
              <a:t>Television’s influence on voting was more than all other media combined</a:t>
            </a:r>
          </a:p>
        </p:txBody>
      </p:sp>
      <p:graphicFrame>
        <p:nvGraphicFramePr>
          <p:cNvPr id="11" name="Content Placeholder 9">
            <a:extLst>
              <a:ext uri="{FF2B5EF4-FFF2-40B4-BE49-F238E27FC236}">
                <a16:creationId xmlns:a16="http://schemas.microsoft.com/office/drawing/2014/main" id="{0B5399FF-247D-4BBE-B7B7-6BBD34ADC156}"/>
              </a:ext>
            </a:extLst>
          </p:cNvPr>
          <p:cNvGraphicFramePr>
            <a:graphicFrameLocks noGrp="1"/>
          </p:cNvGraphicFramePr>
          <p:nvPr>
            <p:ph idx="1"/>
            <p:extLst>
              <p:ext uri="{D42A27DB-BD31-4B8C-83A1-F6EECF244321}">
                <p14:modId xmlns:p14="http://schemas.microsoft.com/office/powerpoint/2010/main" val="3226083944"/>
              </p:ext>
            </p:extLst>
          </p:nvPr>
        </p:nvGraphicFramePr>
        <p:xfrm>
          <a:off x="321672" y="1356026"/>
          <a:ext cx="11352212" cy="496857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6F90FE3-D513-45E4-87A2-D4AD0979B45D}"/>
              </a:ext>
            </a:extLst>
          </p:cNvPr>
          <p:cNvSpPr txBox="1"/>
          <p:nvPr/>
        </p:nvSpPr>
        <p:spPr>
          <a:xfrm>
            <a:off x="8455587" y="2514600"/>
            <a:ext cx="822661" cy="461665"/>
          </a:xfrm>
          <a:prstGeom prst="rect">
            <a:avLst/>
          </a:prstGeom>
          <a:noFill/>
        </p:spPr>
        <p:txBody>
          <a:bodyPr wrap="none" rtlCol="0">
            <a:spAutoFit/>
          </a:bodyPr>
          <a:lstStyle/>
          <a:p>
            <a:r>
              <a:rPr lang="en-US" sz="2400" dirty="0"/>
              <a:t>36%</a:t>
            </a:r>
          </a:p>
        </p:txBody>
      </p:sp>
    </p:spTree>
    <p:extLst>
      <p:ext uri="{BB962C8B-B14F-4D97-AF65-F5344CB8AC3E}">
        <p14:creationId xmlns:p14="http://schemas.microsoft.com/office/powerpoint/2010/main" val="291523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0114"/>
            <a:ext cx="11658599" cy="1089529"/>
          </a:xfrm>
        </p:spPr>
        <p:txBody>
          <a:bodyPr/>
          <a:lstStyle/>
          <a:p>
            <a:r>
              <a:rPr lang="en-US" sz="3600" dirty="0"/>
              <a:t>Of Those that Cited TV as the Most Important to </a:t>
            </a:r>
            <a:r>
              <a:rPr lang="en-US" sz="3600" b="1" dirty="0"/>
              <a:t>Vote</a:t>
            </a:r>
            <a:r>
              <a:rPr lang="en-US" sz="3600" dirty="0"/>
              <a:t>,</a:t>
            </a:r>
            <a:br>
              <a:rPr lang="en-US" sz="3600" dirty="0"/>
            </a:br>
            <a:r>
              <a:rPr lang="en-US" sz="3600" dirty="0"/>
              <a:t>7 out of 10 Picked Broadcast TV</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9</a:t>
            </a:fld>
            <a:endParaRPr lang="en-US" dirty="0">
              <a:solidFill>
                <a:prstClr val="black"/>
              </a:solidFill>
            </a:endParaRPr>
          </a:p>
        </p:txBody>
      </p:sp>
      <p:sp>
        <p:nvSpPr>
          <p:cNvPr id="7" name="Text Placeholder 4"/>
          <p:cNvSpPr>
            <a:spLocks noGrp="1"/>
          </p:cNvSpPr>
          <p:nvPr>
            <p:ph type="body" sz="quarter" idx="13"/>
          </p:nvPr>
        </p:nvSpPr>
        <p:spPr>
          <a:xfrm>
            <a:off x="419099" y="6284228"/>
            <a:ext cx="9563101" cy="497572"/>
          </a:xfrm>
        </p:spPr>
        <p:txBody>
          <a:bodyPr/>
          <a:lstStyle/>
          <a:p>
            <a:r>
              <a:rPr lang="en-US" dirty="0"/>
              <a:t>Source: Dynata / TVB 2020 Voter Funnel; Adults 18+ / N = 5591</a:t>
            </a:r>
          </a:p>
          <a:p>
            <a:r>
              <a:rPr lang="en-US" dirty="0"/>
              <a:t>QA8 Thinking about the ads you saw/heard for candidates, which advertising media influenced you to vote for a candidate(s)”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912903859"/>
              </p:ext>
            </p:extLst>
          </p:nvPr>
        </p:nvGraphicFramePr>
        <p:xfrm>
          <a:off x="420687" y="1600200"/>
          <a:ext cx="11542711" cy="46840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5615660"/>
      </p:ext>
    </p:extLst>
  </p:cSld>
  <p:clrMapOvr>
    <a:masterClrMapping/>
  </p:clrMapOvr>
</p:sld>
</file>

<file path=ppt/theme/theme1.xml><?xml version="1.0" encoding="utf-8"?>
<a:theme xmlns:a="http://schemas.openxmlformats.org/drawingml/2006/main" name="Office Theme">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TVB 10">
    <a:dk1>
      <a:srgbClr val="000000"/>
    </a:dk1>
    <a:lt1>
      <a:srgbClr val="FFFFFF"/>
    </a:lt1>
    <a:dk2>
      <a:srgbClr val="0000FF"/>
    </a:dk2>
    <a:lt2>
      <a:srgbClr val="1C1C1C"/>
    </a:lt2>
    <a:accent1>
      <a:srgbClr val="ABC7FF"/>
    </a:accent1>
    <a:accent2>
      <a:srgbClr val="FF0000"/>
    </a:accent2>
    <a:accent3>
      <a:srgbClr val="FFFFFF"/>
    </a:accent3>
    <a:accent4>
      <a:srgbClr val="000000"/>
    </a:accent4>
    <a:accent5>
      <a:srgbClr val="D2E0FF"/>
    </a:accent5>
    <a:accent6>
      <a:srgbClr val="E70000"/>
    </a:accent6>
    <a:hlink>
      <a:srgbClr val="0000FF"/>
    </a:hlink>
    <a:folHlink>
      <a:srgbClr val="00CC00"/>
    </a:folHlink>
  </a:clrScheme>
  <a:fontScheme name="1_TV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TVB16x8_Standard</Template>
  <TotalTime>16502</TotalTime>
  <Words>1193</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Tahoma</vt:lpstr>
      <vt:lpstr>Wingdings</vt:lpstr>
      <vt:lpstr>Office Theme</vt:lpstr>
      <vt:lpstr>PowerPoint Presentation</vt:lpstr>
      <vt:lpstr>PowerPoint Presentation</vt:lpstr>
      <vt:lpstr>Research Overview: Methodology</vt:lpstr>
      <vt:lpstr>Respondents were asked to rate which medium was important in each stage of the Voter Funnel</vt:lpstr>
      <vt:lpstr>Research Overview: Media Measures</vt:lpstr>
      <vt:lpstr>Ad Exposure Does NOT Guarantee Importance,  Except for TV</vt:lpstr>
      <vt:lpstr>What Influenced Voters the Most: Television</vt:lpstr>
      <vt:lpstr>What Influenced Voters the Most to Vote: Television</vt:lpstr>
      <vt:lpstr>Of Those that Cited TV as the Most Important to Vote, 7 out of 10 Picked Broadcast TV</vt:lpstr>
      <vt:lpstr>Television Was Key in Motivating Voters to Get Out and Vote</vt:lpstr>
      <vt:lpstr>“When doing a political online search, have TV ads influenced you in any way?”</vt:lpstr>
      <vt:lpstr>The Primary Source for News is Broadcast TV</vt:lpstr>
      <vt:lpstr>“I trust the news that I see/hear on this media source”</vt:lpstr>
      <vt:lpstr>“I find the problem with ‘fake news’ to be most prevalent on...”</vt:lpstr>
      <vt:lpstr>“Yes! I Voted!”</vt:lpstr>
      <vt:lpstr>“How Early Did You Vote, Mail-In, or Drop-Off Your Ballot?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clairew</dc:creator>
  <cp:lastModifiedBy>rons@TVB.local</cp:lastModifiedBy>
  <cp:revision>1639</cp:revision>
  <cp:lastPrinted>2020-11-24T13:27:01Z</cp:lastPrinted>
  <dcterms:created xsi:type="dcterms:W3CDTF">2017-03-08T14:37:33Z</dcterms:created>
  <dcterms:modified xsi:type="dcterms:W3CDTF">2020-12-04T15:15:34Z</dcterms:modified>
</cp:coreProperties>
</file>