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notesSlides/notesSlide2.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6.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9.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0.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5.xml" ContentType="application/vnd.openxmlformats-officedocument.presentationml.notesSlide+xml"/>
  <Override PartName="/ppt/charts/chart21.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2.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3.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4.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5.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26.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7.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8.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9.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7.xml" ContentType="application/vnd.openxmlformats-officedocument.presentationml.notesSlide+xml"/>
  <Override PartName="/ppt/charts/chart30.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31.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32.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3.xml" ContentType="application/vnd.openxmlformats-officedocument.drawingml.chart+xml"/>
  <Override PartName="/ppt/charts/style30.xml" ContentType="application/vnd.ms-office.chartstyle+xml"/>
  <Override PartName="/ppt/charts/colors3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287" r:id="rId3"/>
    <p:sldId id="288" r:id="rId4"/>
    <p:sldId id="304" r:id="rId5"/>
    <p:sldId id="307" r:id="rId6"/>
    <p:sldId id="271" r:id="rId7"/>
    <p:sldId id="267" r:id="rId8"/>
    <p:sldId id="269" r:id="rId9"/>
    <p:sldId id="306" r:id="rId10"/>
    <p:sldId id="291" r:id="rId11"/>
    <p:sldId id="294" r:id="rId12"/>
    <p:sldId id="308" r:id="rId13"/>
    <p:sldId id="289" r:id="rId14"/>
    <p:sldId id="295" r:id="rId15"/>
    <p:sldId id="309" r:id="rId16"/>
    <p:sldId id="259" r:id="rId17"/>
    <p:sldId id="277" r:id="rId18"/>
    <p:sldId id="310" r:id="rId19"/>
    <p:sldId id="299" r:id="rId20"/>
    <p:sldId id="302" r:id="rId21"/>
    <p:sldId id="297" r:id="rId22"/>
    <p:sldId id="29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1824" userDrawn="1">
          <p15:clr>
            <a:srgbClr val="A4A3A4"/>
          </p15:clr>
        </p15:guide>
        <p15:guide id="4" pos="6528" userDrawn="1">
          <p15:clr>
            <a:srgbClr val="A4A3A4"/>
          </p15:clr>
        </p15:guide>
        <p15:guide id="5" orient="horz" pos="4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3D3"/>
    <a:srgbClr val="FFA4FF"/>
    <a:srgbClr val="B2E5FC"/>
    <a:srgbClr val="B25E3C"/>
    <a:srgbClr val="CBFFFE"/>
    <a:srgbClr val="FF6601"/>
    <a:srgbClr val="BCFC1A"/>
    <a:srgbClr val="9F5FCF"/>
    <a:srgbClr val="787877"/>
    <a:srgbClr val="1615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21" autoAdjust="0"/>
    <p:restoredTop sz="94660"/>
  </p:normalViewPr>
  <p:slideViewPr>
    <p:cSldViewPr snapToGrid="0" showGuides="1">
      <p:cViewPr varScale="1">
        <p:scale>
          <a:sx n="163" d="100"/>
          <a:sy n="163" d="100"/>
        </p:scale>
        <p:origin x="390" y="150"/>
      </p:cViewPr>
      <p:guideLst>
        <p:guide orient="horz" pos="2160"/>
        <p:guide pos="3840"/>
        <p:guide pos="1824"/>
        <p:guide pos="6528"/>
        <p:guide orient="horz" pos="480"/>
      </p:guideLst>
    </p:cSldViewPr>
  </p:slideViewPr>
  <p:notesTextViewPr>
    <p:cViewPr>
      <p:scale>
        <a:sx n="1" d="1"/>
        <a:sy n="1" d="1"/>
      </p:scale>
      <p:origin x="0" y="0"/>
    </p:cViewPr>
  </p:notesTextViewPr>
  <p:sorterViewPr>
    <p:cViewPr>
      <p:scale>
        <a:sx n="100" d="100"/>
        <a:sy n="100" d="100"/>
      </p:scale>
      <p:origin x="0" y="-33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8.xml"/><Relationship Id="rId1" Type="http://schemas.microsoft.com/office/2011/relationships/chartStyle" Target="style18.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9.xml"/><Relationship Id="rId1" Type="http://schemas.microsoft.com/office/2011/relationships/chartStyle" Target="style19.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0.xml"/><Relationship Id="rId1" Type="http://schemas.microsoft.com/office/2011/relationships/chartStyle" Target="style20.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1.xml"/><Relationship Id="rId1" Type="http://schemas.microsoft.com/office/2011/relationships/chartStyle" Target="style21.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2.xml"/><Relationship Id="rId1" Type="http://schemas.microsoft.com/office/2011/relationships/chartStyle" Target="style22.xml"/></Relationships>
</file>

<file path=ppt/charts/_rels/chart25.xml.rels><?xml version="1.0" encoding="UTF-8" standalone="yes"?>
<Relationships xmlns="http://schemas.openxmlformats.org/package/2006/relationships"><Relationship Id="rId2" Type="http://schemas.openxmlformats.org/officeDocument/2006/relationships/package" Target="../embeddings/Microsoft_Excel_Worksheet24.xlsx"/><Relationship Id="rId1" Type="http://schemas.openxmlformats.org/officeDocument/2006/relationships/themeOverride" Target="../theme/themeOverride3.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3.xml"/><Relationship Id="rId1" Type="http://schemas.microsoft.com/office/2011/relationships/chartStyle" Target="style23.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4.xml"/><Relationship Id="rId1" Type="http://schemas.microsoft.com/office/2011/relationships/chartStyle" Target="style24.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5.xml"/><Relationship Id="rId1" Type="http://schemas.microsoft.com/office/2011/relationships/chartStyle" Target="style25.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7.xml"/><Relationship Id="rId1" Type="http://schemas.microsoft.com/office/2011/relationships/chartStyle" Target="style27.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28.xml"/><Relationship Id="rId1" Type="http://schemas.microsoft.com/office/2011/relationships/chartStyle" Target="style28.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29.xml"/><Relationship Id="rId1" Type="http://schemas.microsoft.com/office/2011/relationships/chartStyle" Target="style29.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0.xml"/><Relationship Id="rId1" Type="http://schemas.microsoft.com/office/2011/relationships/chartStyle" Target="style30.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09304604476152"/>
          <c:y val="0.11995293570712033"/>
          <c:w val="0.72256138206393672"/>
          <c:h val="0.84482699939417449"/>
        </c:manualLayout>
      </c:layout>
      <c:barChart>
        <c:barDir val="bar"/>
        <c:grouping val="stacked"/>
        <c:varyColors val="0"/>
        <c:ser>
          <c:idx val="0"/>
          <c:order val="0"/>
          <c:tx>
            <c:strRef>
              <c:f>Sheet1!$B$1</c:f>
              <c:strCache>
                <c:ptCount val="1"/>
                <c:pt idx="0">
                  <c:v>Dramatically</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1270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Top 2 Box</c:v>
                </c:pt>
              </c:strCache>
            </c:strRef>
          </c:cat>
          <c:val>
            <c:numRef>
              <c:f>Sheet1!$B$2</c:f>
              <c:numCache>
                <c:formatCode>0%</c:formatCode>
                <c:ptCount val="1"/>
                <c:pt idx="0">
                  <c:v>0.4</c:v>
                </c:pt>
              </c:numCache>
            </c:numRef>
          </c:val>
          <c:extLst>
            <c:ext xmlns:c16="http://schemas.microsoft.com/office/drawing/2014/chart" uri="{C3380CC4-5D6E-409C-BE32-E72D297353CC}">
              <c16:uniqueId val="{00000000-A72E-6A48-9687-7F239B87FB62}"/>
            </c:ext>
          </c:extLst>
        </c:ser>
        <c:ser>
          <c:idx val="1"/>
          <c:order val="1"/>
          <c:tx>
            <c:strRef>
              <c:f>Sheet1!$C$1</c:f>
              <c:strCache>
                <c:ptCount val="1"/>
                <c:pt idx="0">
                  <c:v>Quite a bit</c:v>
                </c:pt>
              </c:strCache>
            </c:strRef>
          </c:tx>
          <c:spPr>
            <a:solidFill>
              <a:schemeClr val="accent1">
                <a:lumMod val="40000"/>
                <a:lumOff val="6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2000" b="0" i="0" u="none" strike="noStrike" kern="1200" baseline="0">
                    <a:solidFill>
                      <a:schemeClr val="tx1"/>
                    </a:solidFill>
                    <a:effectLst>
                      <a:outerShdw blurRad="50800" dist="25400" algn="ctr" rotWithShape="0">
                        <a:schemeClr val="bg1"/>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Top 2 Box</c:v>
                </c:pt>
              </c:strCache>
            </c:strRef>
          </c:cat>
          <c:val>
            <c:numRef>
              <c:f>Sheet1!$C$2</c:f>
              <c:numCache>
                <c:formatCode>0%</c:formatCode>
                <c:ptCount val="1"/>
                <c:pt idx="0">
                  <c:v>0.33</c:v>
                </c:pt>
              </c:numCache>
            </c:numRef>
          </c:val>
          <c:extLst>
            <c:ext xmlns:c16="http://schemas.microsoft.com/office/drawing/2014/chart" uri="{C3380CC4-5D6E-409C-BE32-E72D297353CC}">
              <c16:uniqueId val="{00000001-A72E-6A48-9687-7F239B87FB62}"/>
            </c:ext>
          </c:extLst>
        </c:ser>
        <c:dLbls>
          <c:dLblPos val="ctr"/>
          <c:showLegendKey val="0"/>
          <c:showVal val="1"/>
          <c:showCatName val="0"/>
          <c:showSerName val="0"/>
          <c:showPercent val="0"/>
          <c:showBubbleSize val="0"/>
        </c:dLbls>
        <c:gapWidth val="150"/>
        <c:overlap val="100"/>
        <c:axId val="623490088"/>
        <c:axId val="623488128"/>
      </c:barChart>
      <c:catAx>
        <c:axId val="6234900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23488128"/>
        <c:crosses val="autoZero"/>
        <c:auto val="1"/>
        <c:lblAlgn val="ctr"/>
        <c:lblOffset val="100"/>
        <c:noMultiLvlLbl val="0"/>
      </c:catAx>
      <c:valAx>
        <c:axId val="623488128"/>
        <c:scaling>
          <c:orientation val="minMax"/>
        </c:scaling>
        <c:delete val="1"/>
        <c:axPos val="b"/>
        <c:numFmt formatCode="0%" sourceLinked="1"/>
        <c:majorTickMark val="out"/>
        <c:minorTickMark val="none"/>
        <c:tickLblPos val="nextTo"/>
        <c:crossAx val="623490088"/>
        <c:crosses val="autoZero"/>
        <c:crossBetween val="between"/>
      </c:valAx>
      <c:spPr>
        <a:noFill/>
        <a:ln>
          <a:noFill/>
        </a:ln>
        <a:effectLst/>
      </c:spPr>
    </c:plotArea>
    <c:legend>
      <c:legendPos val="b"/>
      <c:layout>
        <c:manualLayout>
          <c:xMode val="edge"/>
          <c:yMode val="edge"/>
          <c:x val="0.38439078624082679"/>
          <c:y val="0.13774644341438291"/>
          <c:w val="0.39074772857489154"/>
          <c:h val="0.1303357631170659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tx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Local broadcast TV 
station web/apps</c:v>
                </c:pt>
                <c:pt idx="2">
                  <c:v>Newspaper web/apps</c:v>
                </c:pt>
                <c:pt idx="3">
                  <c:v>Newspapers</c:v>
                </c:pt>
                <c:pt idx="4">
                  <c:v>Cable TV</c:v>
                </c:pt>
                <c:pt idx="5">
                  <c:v>Radio stations</c:v>
                </c:pt>
                <c:pt idx="6">
                  <c:v>Social media</c:v>
                </c:pt>
                <c:pt idx="7">
                  <c:v>Broadcast TV</c:v>
                </c:pt>
              </c:strCache>
            </c:strRef>
          </c:cat>
          <c:val>
            <c:numRef>
              <c:f>Sheet1!$B$2:$B$9</c:f>
              <c:numCache>
                <c:formatCode>0%</c:formatCode>
                <c:ptCount val="8"/>
                <c:pt idx="0">
                  <c:v>0.18</c:v>
                </c:pt>
                <c:pt idx="1">
                  <c:v>0.21</c:v>
                </c:pt>
                <c:pt idx="2">
                  <c:v>0.23</c:v>
                </c:pt>
                <c:pt idx="3">
                  <c:v>0.24</c:v>
                </c:pt>
                <c:pt idx="4">
                  <c:v>0.36</c:v>
                </c:pt>
                <c:pt idx="5">
                  <c:v>0.44</c:v>
                </c:pt>
                <c:pt idx="6">
                  <c:v>0.46</c:v>
                </c:pt>
                <c:pt idx="7">
                  <c:v>0.83</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27902136"/>
        <c:axId val="627904880"/>
      </c:barChart>
      <c:catAx>
        <c:axId val="62790213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4880"/>
        <c:crosses val="autoZero"/>
        <c:auto val="1"/>
        <c:lblAlgn val="ctr"/>
        <c:lblOffset val="100"/>
        <c:noMultiLvlLbl val="0"/>
      </c:catAx>
      <c:valAx>
        <c:axId val="627904880"/>
        <c:scaling>
          <c:orientation val="minMax"/>
          <c:max val="1.1000000000000001"/>
          <c:min val="0"/>
        </c:scaling>
        <c:delete val="1"/>
        <c:axPos val="b"/>
        <c:numFmt formatCode="0%" sourceLinked="1"/>
        <c:majorTickMark val="out"/>
        <c:minorTickMark val="none"/>
        <c:tickLblPos val="nextTo"/>
        <c:crossAx val="627902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040604"/>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Local broadcast
TV station web/apps</c:v>
                </c:pt>
                <c:pt idx="2">
                  <c:v>Newspaper web/apps</c:v>
                </c:pt>
                <c:pt idx="3">
                  <c:v>Newspapers</c:v>
                </c:pt>
                <c:pt idx="4">
                  <c:v>Cable TV</c:v>
                </c:pt>
                <c:pt idx="5">
                  <c:v>Radio stations</c:v>
                </c:pt>
                <c:pt idx="6">
                  <c:v>Social media</c:v>
                </c:pt>
                <c:pt idx="7">
                  <c:v>Broadcast TV</c:v>
                </c:pt>
              </c:strCache>
            </c:strRef>
          </c:cat>
          <c:val>
            <c:numRef>
              <c:f>Sheet1!$B$2:$B$9</c:f>
              <c:numCache>
                <c:formatCode>0%</c:formatCode>
                <c:ptCount val="8"/>
                <c:pt idx="0">
                  <c:v>0.21</c:v>
                </c:pt>
                <c:pt idx="1">
                  <c:v>0.21</c:v>
                </c:pt>
                <c:pt idx="2">
                  <c:v>0.25</c:v>
                </c:pt>
                <c:pt idx="3">
                  <c:v>0.28000000000000003</c:v>
                </c:pt>
                <c:pt idx="4">
                  <c:v>0.28999999999999998</c:v>
                </c:pt>
                <c:pt idx="5">
                  <c:v>0.45</c:v>
                </c:pt>
                <c:pt idx="6">
                  <c:v>0.65</c:v>
                </c:pt>
                <c:pt idx="7">
                  <c:v>0.85</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27897824"/>
        <c:axId val="627902528"/>
      </c:barChart>
      <c:catAx>
        <c:axId val="62789782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27902528"/>
        <c:crosses val="autoZero"/>
        <c:auto val="1"/>
        <c:lblAlgn val="ctr"/>
        <c:lblOffset val="100"/>
        <c:noMultiLvlLbl val="0"/>
      </c:catAx>
      <c:valAx>
        <c:axId val="627902528"/>
        <c:scaling>
          <c:orientation val="minMax"/>
          <c:max val="1.1000000000000001"/>
          <c:min val="0"/>
        </c:scaling>
        <c:delete val="1"/>
        <c:axPos val="b"/>
        <c:numFmt formatCode="0%" sourceLinked="1"/>
        <c:majorTickMark val="out"/>
        <c:minorTickMark val="none"/>
        <c:tickLblPos val="nextTo"/>
        <c:crossAx val="627897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27900176"/>
        <c:axId val="627895472"/>
      </c:barChart>
      <c:catAx>
        <c:axId val="62790017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895472"/>
        <c:crosses val="autoZero"/>
        <c:auto val="1"/>
        <c:lblAlgn val="ctr"/>
        <c:lblOffset val="100"/>
        <c:noMultiLvlLbl val="0"/>
      </c:catAx>
      <c:valAx>
        <c:axId val="627895472"/>
        <c:scaling>
          <c:orientation val="minMax"/>
          <c:max val="1.1000000000000001"/>
          <c:min val="0"/>
        </c:scaling>
        <c:delete val="1"/>
        <c:axPos val="b"/>
        <c:numFmt formatCode="General" sourceLinked="1"/>
        <c:majorTickMark val="out"/>
        <c:minorTickMark val="none"/>
        <c:tickLblPos val="nextTo"/>
        <c:crossAx val="627900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chemeClr val="tx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Local broadcast 
TV station web/apps</c:v>
                </c:pt>
                <c:pt idx="1">
                  <c:v>Online news 
aggregator web/apps</c:v>
                </c:pt>
                <c:pt idx="2">
                  <c:v>Newspapers  </c:v>
                </c:pt>
                <c:pt idx="3">
                  <c:v>Newspaper 
web/apps</c:v>
                </c:pt>
                <c:pt idx="4">
                  <c:v>Cable TV </c:v>
                </c:pt>
                <c:pt idx="5">
                  <c:v>Radio stations</c:v>
                </c:pt>
                <c:pt idx="6">
                  <c:v>Social media</c:v>
                </c:pt>
                <c:pt idx="7">
                  <c:v>Broadcast TV</c:v>
                </c:pt>
              </c:strCache>
            </c:strRef>
          </c:cat>
          <c:val>
            <c:numRef>
              <c:f>Sheet1!$B$2:$B$9</c:f>
              <c:numCache>
                <c:formatCode>0%</c:formatCode>
                <c:ptCount val="8"/>
                <c:pt idx="0">
                  <c:v>0.2</c:v>
                </c:pt>
                <c:pt idx="1">
                  <c:v>0.21</c:v>
                </c:pt>
                <c:pt idx="2">
                  <c:v>0.22</c:v>
                </c:pt>
                <c:pt idx="3">
                  <c:v>0.25</c:v>
                </c:pt>
                <c:pt idx="4">
                  <c:v>0.35</c:v>
                </c:pt>
                <c:pt idx="5">
                  <c:v>0.43</c:v>
                </c:pt>
                <c:pt idx="6">
                  <c:v>0.52</c:v>
                </c:pt>
                <c:pt idx="7">
                  <c:v>0.86</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27904488"/>
        <c:axId val="627897432"/>
      </c:barChart>
      <c:catAx>
        <c:axId val="6279044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897432"/>
        <c:crosses val="autoZero"/>
        <c:auto val="1"/>
        <c:lblAlgn val="ctr"/>
        <c:lblOffset val="100"/>
        <c:noMultiLvlLbl val="0"/>
      </c:catAx>
      <c:valAx>
        <c:axId val="627897432"/>
        <c:scaling>
          <c:orientation val="minMax"/>
          <c:max val="1.1000000000000001"/>
          <c:min val="0"/>
        </c:scaling>
        <c:delete val="1"/>
        <c:axPos val="b"/>
        <c:numFmt formatCode="0%" sourceLinked="1"/>
        <c:majorTickMark val="out"/>
        <c:minorTickMark val="none"/>
        <c:tickLblPos val="nextTo"/>
        <c:crossAx val="627904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Newspapers</c:v>
                </c:pt>
                <c:pt idx="1">
                  <c:v>Newspaper 
web/apps</c:v>
                </c:pt>
                <c:pt idx="2">
                  <c:v>Local broadcast 
TV station web/apps</c:v>
                </c:pt>
                <c:pt idx="3">
                  <c:v>Government 
websites</c:v>
                </c:pt>
                <c:pt idx="4">
                  <c:v>Cable TV</c:v>
                </c:pt>
                <c:pt idx="5">
                  <c:v>Radio stations</c:v>
                </c:pt>
                <c:pt idx="6">
                  <c:v>Social media</c:v>
                </c:pt>
                <c:pt idx="7">
                  <c:v>Broadcast TV</c:v>
                </c:pt>
              </c:strCache>
            </c:strRef>
          </c:cat>
          <c:val>
            <c:numRef>
              <c:f>Sheet1!$B$2:$B$9</c:f>
              <c:numCache>
                <c:formatCode>0%</c:formatCode>
                <c:ptCount val="8"/>
                <c:pt idx="0">
                  <c:v>0.22</c:v>
                </c:pt>
                <c:pt idx="1">
                  <c:v>0.22</c:v>
                </c:pt>
                <c:pt idx="2">
                  <c:v>0.22</c:v>
                </c:pt>
                <c:pt idx="3">
                  <c:v>0.25</c:v>
                </c:pt>
                <c:pt idx="4">
                  <c:v>0.34</c:v>
                </c:pt>
                <c:pt idx="5">
                  <c:v>0.41</c:v>
                </c:pt>
                <c:pt idx="6">
                  <c:v>0.54</c:v>
                </c:pt>
                <c:pt idx="7">
                  <c:v>0.78</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27906056"/>
        <c:axId val="627902920"/>
      </c:barChart>
      <c:catAx>
        <c:axId val="62790605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2920"/>
        <c:crosses val="autoZero"/>
        <c:auto val="1"/>
        <c:lblAlgn val="ctr"/>
        <c:lblOffset val="100"/>
        <c:noMultiLvlLbl val="0"/>
      </c:catAx>
      <c:valAx>
        <c:axId val="627902920"/>
        <c:scaling>
          <c:orientation val="minMax"/>
          <c:max val="1.1000000000000001"/>
          <c:min val="0"/>
        </c:scaling>
        <c:delete val="1"/>
        <c:axPos val="b"/>
        <c:numFmt formatCode="0%" sourceLinked="1"/>
        <c:majorTickMark val="out"/>
        <c:minorTickMark val="none"/>
        <c:tickLblPos val="nextTo"/>
        <c:crossAx val="627906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tx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Local broadcast 
TV station web/apps</c:v>
                </c:pt>
                <c:pt idx="2">
                  <c:v>Newspaper web/apps</c:v>
                </c:pt>
                <c:pt idx="3">
                  <c:v>Cable TV</c:v>
                </c:pt>
                <c:pt idx="4">
                  <c:v>Newspapers</c:v>
                </c:pt>
                <c:pt idx="5">
                  <c:v>Radio stations</c:v>
                </c:pt>
                <c:pt idx="6">
                  <c:v>Social media</c:v>
                </c:pt>
                <c:pt idx="7">
                  <c:v>Broadcast TV</c:v>
                </c:pt>
              </c:strCache>
            </c:strRef>
          </c:cat>
          <c:val>
            <c:numRef>
              <c:f>Sheet1!$B$2:$B$9</c:f>
              <c:numCache>
                <c:formatCode>0%</c:formatCode>
                <c:ptCount val="8"/>
                <c:pt idx="0">
                  <c:v>0.18</c:v>
                </c:pt>
                <c:pt idx="1">
                  <c:v>0.22</c:v>
                </c:pt>
                <c:pt idx="2">
                  <c:v>0.24</c:v>
                </c:pt>
                <c:pt idx="3">
                  <c:v>0.3</c:v>
                </c:pt>
                <c:pt idx="4">
                  <c:v>0.3</c:v>
                </c:pt>
                <c:pt idx="5">
                  <c:v>0.46</c:v>
                </c:pt>
                <c:pt idx="6">
                  <c:v>0.6</c:v>
                </c:pt>
                <c:pt idx="7">
                  <c:v>0.83</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27901352"/>
        <c:axId val="627899000"/>
      </c:barChart>
      <c:catAx>
        <c:axId val="62790135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899000"/>
        <c:crosses val="autoZero"/>
        <c:auto val="1"/>
        <c:lblAlgn val="ctr"/>
        <c:lblOffset val="100"/>
        <c:noMultiLvlLbl val="0"/>
      </c:catAx>
      <c:valAx>
        <c:axId val="627899000"/>
        <c:scaling>
          <c:orientation val="minMax"/>
          <c:max val="1.1000000000000001"/>
          <c:min val="0"/>
        </c:scaling>
        <c:delete val="1"/>
        <c:axPos val="b"/>
        <c:numFmt formatCode="0%" sourceLinked="1"/>
        <c:majorTickMark val="out"/>
        <c:minorTickMark val="none"/>
        <c:tickLblPos val="nextTo"/>
        <c:crossAx val="627901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10E1-D942-A100-CAF5A3365E44}"/>
              </c:ext>
            </c:extLst>
          </c:dPt>
          <c:dPt>
            <c:idx val="1"/>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10E1-D942-A100-CAF5A3365E44}"/>
              </c:ext>
            </c:extLst>
          </c:dPt>
          <c:dPt>
            <c:idx val="2"/>
            <c:invertIfNegative val="0"/>
            <c:bubble3D val="0"/>
            <c:spPr>
              <a:solidFill>
                <a:srgbClr val="FF0504"/>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10E1-D942-A100-CAF5A3365E44}"/>
              </c:ext>
            </c:extLst>
          </c:dPt>
          <c:dPt>
            <c:idx val="3"/>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10E1-D942-A100-CAF5A3365E44}"/>
              </c:ext>
            </c:extLst>
          </c:dPt>
          <c:dPt>
            <c:idx val="4"/>
            <c:invertIfNegative val="0"/>
            <c:bubble3D val="0"/>
            <c:spPr>
              <a:solidFill>
                <a:srgbClr val="0099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10E1-D942-A100-CAF5A3365E44}"/>
              </c:ext>
            </c:extLst>
          </c:dPt>
          <c:dPt>
            <c:idx val="5"/>
            <c:invertIfNegative val="0"/>
            <c:bubble3D val="0"/>
            <c:spPr>
              <a:solidFill>
                <a:srgbClr val="FF7C0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10E1-D942-A100-CAF5A3365E44}"/>
              </c:ext>
            </c:extLst>
          </c:dPt>
          <c:dPt>
            <c:idx val="6"/>
            <c:invertIfNegative val="0"/>
            <c:bubble3D val="0"/>
            <c:spPr>
              <a:solidFill>
                <a:srgbClr val="548235"/>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10E1-D942-A100-CAF5A3365E44}"/>
              </c:ext>
            </c:extLst>
          </c:dPt>
          <c:dPt>
            <c:idx val="7"/>
            <c:invertIfNegative val="0"/>
            <c:bubble3D val="0"/>
            <c:spPr>
              <a:solidFill>
                <a:srgbClr val="FFA4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10E1-D942-A100-CAF5A3365E44}"/>
              </c:ext>
            </c:extLst>
          </c:dPt>
          <c:dPt>
            <c:idx val="8"/>
            <c:invertIfNegative val="0"/>
            <c:bubble3D val="0"/>
            <c:spPr>
              <a:solidFill>
                <a:srgbClr val="9F5FD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10E1-D942-A100-CAF5A3365E44}"/>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10E1-D942-A100-CAF5A3365E44}"/>
              </c:ext>
            </c:extLst>
          </c:dPt>
          <c:dPt>
            <c:idx val="10"/>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10E1-D942-A100-CAF5A3365E44}"/>
              </c:ext>
            </c:extLst>
          </c:dPt>
          <c:dPt>
            <c:idx val="11"/>
            <c:invertIfNegative val="0"/>
            <c:bubble3D val="0"/>
            <c:spPr>
              <a:solidFill>
                <a:srgbClr val="B539B8"/>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10E1-D942-A100-CAF5A3365E44}"/>
              </c:ext>
            </c:extLst>
          </c:dPt>
          <c:dLbls>
            <c:numFmt formatCode="0%" sourceLinked="0"/>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Broadcast TV News</c:v>
                </c:pt>
                <c:pt idx="1">
                  <c:v>Cable TV news</c:v>
                </c:pt>
                <c:pt idx="2">
                  <c:v>Social media</c:v>
                </c:pt>
                <c:pt idx="3">
                  <c:v>Government websites</c:v>
                </c:pt>
                <c:pt idx="4">
                  <c:v>Broadcast TV news web/apps</c:v>
                </c:pt>
                <c:pt idx="5">
                  <c:v>National newspapers</c:v>
                </c:pt>
                <c:pt idx="6">
                  <c:v>Local newspapers</c:v>
                </c:pt>
                <c:pt idx="7">
                  <c:v>Radio stations</c:v>
                </c:pt>
                <c:pt idx="8">
                  <c:v>All other internet news web/apps</c:v>
                </c:pt>
                <c:pt idx="9">
                  <c:v>Cable TV news web/apps</c:v>
                </c:pt>
                <c:pt idx="10">
                  <c:v>Natn'l/Local newspapers web/apps</c:v>
                </c:pt>
                <c:pt idx="11">
                  <c:v>Radio station web/apps</c:v>
                </c:pt>
              </c:strCache>
            </c:strRef>
          </c:cat>
          <c:val>
            <c:numRef>
              <c:f>Sheet1!$B$2:$B$13</c:f>
              <c:numCache>
                <c:formatCode>0%</c:formatCode>
                <c:ptCount val="12"/>
                <c:pt idx="0">
                  <c:v>0.53</c:v>
                </c:pt>
                <c:pt idx="1">
                  <c:v>0.23</c:v>
                </c:pt>
                <c:pt idx="2">
                  <c:v>0.18</c:v>
                </c:pt>
                <c:pt idx="3">
                  <c:v>0.14000000000000001</c:v>
                </c:pt>
                <c:pt idx="4">
                  <c:v>0.09</c:v>
                </c:pt>
                <c:pt idx="5">
                  <c:v>0.08</c:v>
                </c:pt>
                <c:pt idx="6">
                  <c:v>0.05</c:v>
                </c:pt>
                <c:pt idx="7">
                  <c:v>0.05</c:v>
                </c:pt>
                <c:pt idx="8">
                  <c:v>0.05</c:v>
                </c:pt>
                <c:pt idx="9">
                  <c:v>0.05</c:v>
                </c:pt>
                <c:pt idx="10">
                  <c:v>0.03</c:v>
                </c:pt>
                <c:pt idx="11" formatCode="0.0%">
                  <c:v>0.02</c:v>
                </c:pt>
              </c:numCache>
            </c:numRef>
          </c:val>
          <c:extLst>
            <c:ext xmlns:c16="http://schemas.microsoft.com/office/drawing/2014/chart" uri="{C3380CC4-5D6E-409C-BE32-E72D297353CC}">
              <c16:uniqueId val="{00000022-10E1-D942-A100-CAF5A3365E44}"/>
            </c:ext>
          </c:extLst>
        </c:ser>
        <c:dLbls>
          <c:showLegendKey val="0"/>
          <c:showVal val="0"/>
          <c:showCatName val="0"/>
          <c:showSerName val="0"/>
          <c:showPercent val="0"/>
          <c:showBubbleSize val="0"/>
        </c:dLbls>
        <c:gapWidth val="34"/>
        <c:axId val="627895080"/>
        <c:axId val="627900960"/>
      </c:barChart>
      <c:catAx>
        <c:axId val="627895080"/>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27900960"/>
        <c:crosses val="autoZero"/>
        <c:auto val="1"/>
        <c:lblAlgn val="ctr"/>
        <c:lblOffset val="100"/>
        <c:noMultiLvlLbl val="0"/>
      </c:catAx>
      <c:valAx>
        <c:axId val="627900960"/>
        <c:scaling>
          <c:orientation val="minMax"/>
        </c:scaling>
        <c:delete val="1"/>
        <c:axPos val="t"/>
        <c:numFmt formatCode="0%" sourceLinked="1"/>
        <c:majorTickMark val="none"/>
        <c:minorTickMark val="none"/>
        <c:tickLblPos val="none"/>
        <c:crossAx val="627895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27903312"/>
        <c:axId val="627903704"/>
      </c:barChart>
      <c:catAx>
        <c:axId val="62790331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3704"/>
        <c:crosses val="autoZero"/>
        <c:auto val="1"/>
        <c:lblAlgn val="ctr"/>
        <c:lblOffset val="100"/>
        <c:noMultiLvlLbl val="0"/>
      </c:catAx>
      <c:valAx>
        <c:axId val="627903704"/>
        <c:scaling>
          <c:orientation val="minMax"/>
          <c:max val="1.1000000000000001"/>
          <c:min val="0"/>
        </c:scaling>
        <c:delete val="1"/>
        <c:axPos val="b"/>
        <c:numFmt formatCode="General" sourceLinked="1"/>
        <c:majorTickMark val="out"/>
        <c:minorTickMark val="none"/>
        <c:tickLblPos val="nextTo"/>
        <c:crossAx val="627903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3786594678378326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D3D3D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BDFD1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Cable TV news web/apps</c:v>
                </c:pt>
                <c:pt idx="1">
                  <c:v>Radio stations</c:v>
                </c:pt>
                <c:pt idx="2">
                  <c:v>National newspapers</c:v>
                </c:pt>
                <c:pt idx="3">
                  <c:v>Broadcast TV news web/apps</c:v>
                </c:pt>
                <c:pt idx="4">
                  <c:v>Government websites</c:v>
                </c:pt>
                <c:pt idx="5">
                  <c:v>Social media</c:v>
                </c:pt>
                <c:pt idx="6">
                  <c:v>Cable TV news</c:v>
                </c:pt>
                <c:pt idx="7">
                  <c:v>Broadcast TV news</c:v>
                </c:pt>
              </c:strCache>
            </c:strRef>
          </c:cat>
          <c:val>
            <c:numRef>
              <c:f>Sheet1!$B$2:$B$9</c:f>
              <c:numCache>
                <c:formatCode>0%</c:formatCode>
                <c:ptCount val="8"/>
                <c:pt idx="0">
                  <c:v>0.05</c:v>
                </c:pt>
                <c:pt idx="1">
                  <c:v>0.05</c:v>
                </c:pt>
                <c:pt idx="2">
                  <c:v>0.08</c:v>
                </c:pt>
                <c:pt idx="3">
                  <c:v>0.08</c:v>
                </c:pt>
                <c:pt idx="4">
                  <c:v>0.13</c:v>
                </c:pt>
                <c:pt idx="5">
                  <c:v>0.18</c:v>
                </c:pt>
                <c:pt idx="6">
                  <c:v>0.24</c:v>
                </c:pt>
                <c:pt idx="7">
                  <c:v>0.53</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27899784"/>
        <c:axId val="627906448"/>
      </c:barChart>
      <c:catAx>
        <c:axId val="62789978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6448"/>
        <c:crosses val="autoZero"/>
        <c:auto val="1"/>
        <c:lblAlgn val="ctr"/>
        <c:lblOffset val="100"/>
        <c:noMultiLvlLbl val="0"/>
      </c:catAx>
      <c:valAx>
        <c:axId val="627906448"/>
        <c:scaling>
          <c:orientation val="minMax"/>
          <c:max val="0.55000000000000004"/>
          <c:min val="0"/>
        </c:scaling>
        <c:delete val="1"/>
        <c:axPos val="b"/>
        <c:numFmt formatCode="0%" sourceLinked="1"/>
        <c:majorTickMark val="out"/>
        <c:minorTickMark val="none"/>
        <c:tickLblPos val="nextTo"/>
        <c:crossAx val="627899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1063539736253929"/>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6697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FE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Radio stations</c:v>
                </c:pt>
                <c:pt idx="1">
                  <c:v>Local newspapers</c:v>
                </c:pt>
                <c:pt idx="2">
                  <c:v>National newspapers</c:v>
                </c:pt>
                <c:pt idx="3">
                  <c:v>Broadcast TV news web/apps</c:v>
                </c:pt>
                <c:pt idx="4">
                  <c:v>Social media</c:v>
                </c:pt>
                <c:pt idx="5">
                  <c:v>Government websites</c:v>
                </c:pt>
                <c:pt idx="6">
                  <c:v>Cable TV news</c:v>
                </c:pt>
                <c:pt idx="7">
                  <c:v>Broadcast TV news</c:v>
                </c:pt>
              </c:strCache>
            </c:strRef>
          </c:cat>
          <c:val>
            <c:numRef>
              <c:f>Sheet1!$B$2:$B$9</c:f>
              <c:numCache>
                <c:formatCode>0%</c:formatCode>
                <c:ptCount val="8"/>
                <c:pt idx="0">
                  <c:v>0.06</c:v>
                </c:pt>
                <c:pt idx="1">
                  <c:v>0.06</c:v>
                </c:pt>
                <c:pt idx="2">
                  <c:v>0.06</c:v>
                </c:pt>
                <c:pt idx="3">
                  <c:v>7.0000000000000007E-2</c:v>
                </c:pt>
                <c:pt idx="4">
                  <c:v>0.12</c:v>
                </c:pt>
                <c:pt idx="5">
                  <c:v>0.12</c:v>
                </c:pt>
                <c:pt idx="6">
                  <c:v>0.28999999999999998</c:v>
                </c:pt>
                <c:pt idx="7">
                  <c:v>0.55000000000000004</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27906840"/>
        <c:axId val="627895864"/>
      </c:barChart>
      <c:catAx>
        <c:axId val="62790684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895864"/>
        <c:crosses val="autoZero"/>
        <c:auto val="1"/>
        <c:lblAlgn val="ctr"/>
        <c:lblOffset val="100"/>
        <c:noMultiLvlLbl val="0"/>
      </c:catAx>
      <c:valAx>
        <c:axId val="627895864"/>
        <c:scaling>
          <c:orientation val="minMax"/>
          <c:max val="0.60000000000000009"/>
          <c:min val="0"/>
        </c:scaling>
        <c:delete val="1"/>
        <c:axPos val="b"/>
        <c:numFmt formatCode="0%" sourceLinked="1"/>
        <c:majorTickMark val="out"/>
        <c:minorTickMark val="none"/>
        <c:tickLblPos val="nextTo"/>
        <c:crossAx val="627906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514243598648372"/>
          <c:y val="0.11995293570712033"/>
          <c:w val="0.73126451912339874"/>
          <c:h val="0.84482699939417449"/>
        </c:manualLayout>
      </c:layout>
      <c:barChart>
        <c:barDir val="bar"/>
        <c:grouping val="stacked"/>
        <c:varyColors val="0"/>
        <c:ser>
          <c:idx val="0"/>
          <c:order val="0"/>
          <c:tx>
            <c:strRef>
              <c:f>Sheet1!$B$1</c:f>
              <c:strCache>
                <c:ptCount val="1"/>
                <c:pt idx="0">
                  <c:v>Not at all</c:v>
                </c:pt>
              </c:strCache>
            </c:strRef>
          </c:tx>
          <c:spPr>
            <a:solidFill>
              <a:schemeClr val="accent6">
                <a:lumMod val="5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Bottom 2 Box</c:v>
                </c:pt>
              </c:strCache>
            </c:strRef>
          </c:cat>
          <c:val>
            <c:numRef>
              <c:f>Sheet1!$B$2</c:f>
              <c:numCache>
                <c:formatCode>0%</c:formatCode>
                <c:ptCount val="1"/>
                <c:pt idx="0">
                  <c:v>0.05</c:v>
                </c:pt>
              </c:numCache>
            </c:numRef>
          </c:val>
          <c:extLst>
            <c:ext xmlns:c16="http://schemas.microsoft.com/office/drawing/2014/chart" uri="{C3380CC4-5D6E-409C-BE32-E72D297353CC}">
              <c16:uniqueId val="{00000000-7871-F84D-A590-735678EC0DF1}"/>
            </c:ext>
          </c:extLst>
        </c:ser>
        <c:ser>
          <c:idx val="1"/>
          <c:order val="1"/>
          <c:tx>
            <c:strRef>
              <c:f>Sheet1!$C$1</c:f>
              <c:strCache>
                <c:ptCount val="1"/>
                <c:pt idx="0">
                  <c:v>Somewhat</c:v>
                </c:pt>
              </c:strCache>
            </c:strRef>
          </c:tx>
          <c:spPr>
            <a:solidFill>
              <a:srgbClr val="DE8400"/>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Bottom 2 Box</c:v>
                </c:pt>
              </c:strCache>
            </c:strRef>
          </c:cat>
          <c:val>
            <c:numRef>
              <c:f>Sheet1!$C$2</c:f>
              <c:numCache>
                <c:formatCode>0%</c:formatCode>
                <c:ptCount val="1"/>
                <c:pt idx="0">
                  <c:v>0.22</c:v>
                </c:pt>
              </c:numCache>
            </c:numRef>
          </c:val>
          <c:extLst>
            <c:ext xmlns:c16="http://schemas.microsoft.com/office/drawing/2014/chart" uri="{C3380CC4-5D6E-409C-BE32-E72D297353CC}">
              <c16:uniqueId val="{00000001-7871-F84D-A590-735678EC0DF1}"/>
            </c:ext>
          </c:extLst>
        </c:ser>
        <c:dLbls>
          <c:dLblPos val="ctr"/>
          <c:showLegendKey val="0"/>
          <c:showVal val="1"/>
          <c:showCatName val="0"/>
          <c:showSerName val="0"/>
          <c:showPercent val="0"/>
          <c:showBubbleSize val="0"/>
        </c:dLbls>
        <c:gapWidth val="150"/>
        <c:overlap val="100"/>
        <c:axId val="623491656"/>
        <c:axId val="623492048"/>
      </c:barChart>
      <c:catAx>
        <c:axId val="623491656"/>
        <c:scaling>
          <c:orientation val="maxMin"/>
        </c:scaling>
        <c:delete val="0"/>
        <c:axPos val="l"/>
        <c:numFmt formatCode="0%"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23492048"/>
        <c:crosses val="autoZero"/>
        <c:auto val="1"/>
        <c:lblAlgn val="ctr"/>
        <c:lblOffset val="100"/>
        <c:noMultiLvlLbl val="0"/>
      </c:catAx>
      <c:valAx>
        <c:axId val="623492048"/>
        <c:scaling>
          <c:orientation val="minMax"/>
          <c:max val="0.8"/>
        </c:scaling>
        <c:delete val="1"/>
        <c:axPos val="t"/>
        <c:numFmt formatCode="0%" sourceLinked="1"/>
        <c:majorTickMark val="out"/>
        <c:minorTickMark val="none"/>
        <c:tickLblPos val="nextTo"/>
        <c:crossAx val="623491656"/>
        <c:crosses val="autoZero"/>
        <c:crossBetween val="between"/>
      </c:valAx>
      <c:spPr>
        <a:noFill/>
        <a:ln>
          <a:noFill/>
        </a:ln>
        <a:effectLst/>
      </c:spPr>
    </c:plotArea>
    <c:legend>
      <c:legendPos val="b"/>
      <c:layout>
        <c:manualLayout>
          <c:xMode val="edge"/>
          <c:yMode val="edge"/>
          <c:x val="0.41742763533481536"/>
          <c:y val="0.13774644341438286"/>
          <c:w val="0.34676994965771224"/>
          <c:h val="0.1303357631170659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4278459652"/>
          <c:y val="2.2154949545078989E-2"/>
          <c:w val="0.37746116411898967"/>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D3D3D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Radio stations</c:v>
                </c:pt>
                <c:pt idx="1">
                  <c:v>Cable TV web/apps</c:v>
                </c:pt>
                <c:pt idx="2">
                  <c:v>National newspapers</c:v>
                </c:pt>
                <c:pt idx="3">
                  <c:v>Broadcast TV  
web/apps</c:v>
                </c:pt>
                <c:pt idx="4">
                  <c:v>Government 
websites</c:v>
                </c:pt>
                <c:pt idx="5">
                  <c:v>Cable TV news</c:v>
                </c:pt>
                <c:pt idx="6">
                  <c:v>Social media</c:v>
                </c:pt>
                <c:pt idx="7">
                  <c:v>Broadcast TV news</c:v>
                </c:pt>
              </c:strCache>
            </c:strRef>
          </c:cat>
          <c:val>
            <c:numRef>
              <c:f>Sheet1!$B$2:$B$9</c:f>
              <c:numCache>
                <c:formatCode>0%</c:formatCode>
                <c:ptCount val="8"/>
                <c:pt idx="0">
                  <c:v>0.05</c:v>
                </c:pt>
                <c:pt idx="1">
                  <c:v>0.06</c:v>
                </c:pt>
                <c:pt idx="2">
                  <c:v>0.1</c:v>
                </c:pt>
                <c:pt idx="3">
                  <c:v>0.1</c:v>
                </c:pt>
                <c:pt idx="4">
                  <c:v>0.17</c:v>
                </c:pt>
                <c:pt idx="5">
                  <c:v>0.17</c:v>
                </c:pt>
                <c:pt idx="6">
                  <c:v>0.23</c:v>
                </c:pt>
                <c:pt idx="7">
                  <c:v>0.5</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27910368"/>
        <c:axId val="627908800"/>
      </c:barChart>
      <c:catAx>
        <c:axId val="62791036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8800"/>
        <c:crosses val="autoZero"/>
        <c:auto val="1"/>
        <c:lblAlgn val="ctr"/>
        <c:lblOffset val="100"/>
        <c:noMultiLvlLbl val="0"/>
      </c:catAx>
      <c:valAx>
        <c:axId val="627908800"/>
        <c:scaling>
          <c:orientation val="minMax"/>
          <c:max val="0.5"/>
          <c:min val="0"/>
        </c:scaling>
        <c:delete val="1"/>
        <c:axPos val="b"/>
        <c:numFmt formatCode="0%" sourceLinked="1"/>
        <c:majorTickMark val="out"/>
        <c:minorTickMark val="none"/>
        <c:tickLblPos val="nextTo"/>
        <c:crossAx val="627910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27908408"/>
        <c:axId val="627907232"/>
      </c:barChart>
      <c:catAx>
        <c:axId val="62790840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7232"/>
        <c:crosses val="autoZero"/>
        <c:auto val="1"/>
        <c:lblAlgn val="ctr"/>
        <c:lblOffset val="100"/>
        <c:noMultiLvlLbl val="0"/>
      </c:catAx>
      <c:valAx>
        <c:axId val="627907232"/>
        <c:scaling>
          <c:orientation val="minMax"/>
          <c:max val="1.1000000000000001"/>
          <c:min val="0"/>
        </c:scaling>
        <c:delete val="1"/>
        <c:axPos val="b"/>
        <c:numFmt formatCode="General" sourceLinked="1"/>
        <c:majorTickMark val="out"/>
        <c:minorTickMark val="none"/>
        <c:tickLblPos val="nextTo"/>
        <c:crossAx val="627908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39190999822422024"/>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5480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BBFF1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77777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Radio stations</c:v>
                </c:pt>
                <c:pt idx="1">
                  <c:v>Local newspapers</c:v>
                </c:pt>
                <c:pt idx="2">
                  <c:v>Broadcast TV web/apps</c:v>
                </c:pt>
                <c:pt idx="3">
                  <c:v>National newspapers</c:v>
                </c:pt>
                <c:pt idx="4">
                  <c:v>Government 
websites</c:v>
                </c:pt>
                <c:pt idx="5">
                  <c:v>Social media</c:v>
                </c:pt>
                <c:pt idx="6">
                  <c:v>Cable TV news</c:v>
                </c:pt>
                <c:pt idx="7">
                  <c:v>Broadcast TV news</c:v>
                </c:pt>
              </c:strCache>
            </c:strRef>
          </c:cat>
          <c:val>
            <c:numRef>
              <c:f>Sheet1!$B$2:$B$9</c:f>
              <c:numCache>
                <c:formatCode>0%</c:formatCode>
                <c:ptCount val="8"/>
                <c:pt idx="0">
                  <c:v>0.05</c:v>
                </c:pt>
                <c:pt idx="1">
                  <c:v>0.06</c:v>
                </c:pt>
                <c:pt idx="2">
                  <c:v>7.0000000000000007E-2</c:v>
                </c:pt>
                <c:pt idx="3">
                  <c:v>0.08</c:v>
                </c:pt>
                <c:pt idx="4">
                  <c:v>0.15</c:v>
                </c:pt>
                <c:pt idx="5">
                  <c:v>0.17</c:v>
                </c:pt>
                <c:pt idx="6">
                  <c:v>0.27</c:v>
                </c:pt>
                <c:pt idx="7">
                  <c:v>0.49</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27909976"/>
        <c:axId val="627908016"/>
      </c:barChart>
      <c:catAx>
        <c:axId val="62790997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7908016"/>
        <c:crosses val="autoZero"/>
        <c:auto val="1"/>
        <c:lblAlgn val="ctr"/>
        <c:lblOffset val="100"/>
        <c:noMultiLvlLbl val="0"/>
      </c:catAx>
      <c:valAx>
        <c:axId val="627908016"/>
        <c:scaling>
          <c:orientation val="minMax"/>
          <c:max val="0.58000000000000007"/>
          <c:min val="1.0000000000000002E-2"/>
        </c:scaling>
        <c:delete val="1"/>
        <c:axPos val="b"/>
        <c:numFmt formatCode="0%" sourceLinked="1"/>
        <c:majorTickMark val="out"/>
        <c:minorTickMark val="none"/>
        <c:tickLblPos val="nextTo"/>
        <c:crossAx val="627909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27214920054"/>
          <c:y val="2.8451434148314934E-2"/>
          <c:w val="0.4053351852079842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54803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BBFF1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77777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National newspapers</c:v>
                </c:pt>
                <c:pt idx="1">
                  <c:v>Broadcast TV web/apps</c:v>
                </c:pt>
                <c:pt idx="2">
                  <c:v>Local newsapers</c:v>
                </c:pt>
                <c:pt idx="3">
                  <c:v>Radio stations</c:v>
                </c:pt>
                <c:pt idx="4">
                  <c:v>Social media</c:v>
                </c:pt>
                <c:pt idx="5">
                  <c:v>Government websites</c:v>
                </c:pt>
                <c:pt idx="6">
                  <c:v>Cable TV news</c:v>
                </c:pt>
                <c:pt idx="7">
                  <c:v>Broadcast TV news</c:v>
                </c:pt>
              </c:strCache>
            </c:strRef>
          </c:cat>
          <c:val>
            <c:numRef>
              <c:f>Sheet1!$B$2:$B$9</c:f>
              <c:numCache>
                <c:formatCode>0%</c:formatCode>
                <c:ptCount val="8"/>
                <c:pt idx="0">
                  <c:v>3.7735850000000001E-2</c:v>
                </c:pt>
                <c:pt idx="1">
                  <c:v>5.6603773584905662E-2</c:v>
                </c:pt>
                <c:pt idx="2">
                  <c:v>7.5471700000000003E-2</c:v>
                </c:pt>
                <c:pt idx="3">
                  <c:v>8.4905659999999994E-2</c:v>
                </c:pt>
                <c:pt idx="4">
                  <c:v>0.10377358</c:v>
                </c:pt>
                <c:pt idx="5">
                  <c:v>0.16037736</c:v>
                </c:pt>
                <c:pt idx="6">
                  <c:v>0.32075471999999999</c:v>
                </c:pt>
                <c:pt idx="7">
                  <c:v>0.54716981132075471</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23936136"/>
        <c:axId val="623936528"/>
      </c:barChart>
      <c:catAx>
        <c:axId val="62393613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3936528"/>
        <c:crosses val="autoZero"/>
        <c:auto val="1"/>
        <c:lblAlgn val="ctr"/>
        <c:lblOffset val="100"/>
        <c:noMultiLvlLbl val="0"/>
      </c:catAx>
      <c:valAx>
        <c:axId val="623936528"/>
        <c:scaling>
          <c:orientation val="minMax"/>
          <c:max val="0.62000000000000011"/>
          <c:min val="1.0000000000000002E-2"/>
        </c:scaling>
        <c:delete val="1"/>
        <c:axPos val="b"/>
        <c:numFmt formatCode="0%" sourceLinked="1"/>
        <c:majorTickMark val="out"/>
        <c:minorTickMark val="none"/>
        <c:tickLblPos val="nextTo"/>
        <c:crossAx val="623936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39190999822422024"/>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D3D3D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CE0F-42E5-B512-68F289F1BBCE}"/>
              </c:ext>
            </c:extLst>
          </c:dPt>
          <c:dPt>
            <c:idx val="1"/>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CE0F-42E5-B512-68F289F1BBCE}"/>
              </c:ext>
            </c:extLst>
          </c:dPt>
          <c:dPt>
            <c:idx val="2"/>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CE0F-42E5-B512-68F289F1BBCE}"/>
              </c:ext>
            </c:extLst>
          </c:dPt>
          <c:dPt>
            <c:idx val="3"/>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CE0F-42E5-B512-68F289F1BBCE}"/>
              </c:ext>
            </c:extLst>
          </c:dPt>
          <c:dPt>
            <c:idx val="4"/>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CE0F-42E5-B512-68F289F1BBCE}"/>
              </c:ext>
            </c:extLst>
          </c:dPt>
          <c:dPt>
            <c:idx val="5"/>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CE0F-42E5-B512-68F289F1BBCE}"/>
              </c:ext>
            </c:extLst>
          </c:dPt>
          <c:dPt>
            <c:idx val="6"/>
            <c:invertIfNegative val="0"/>
            <c:bubble3D val="0"/>
            <c:spPr>
              <a:solidFill>
                <a:srgbClr val="77777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CE0F-42E5-B512-68F289F1BBCE}"/>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Cable TV news 
web/apps</c:v>
                </c:pt>
                <c:pt idx="1">
                  <c:v>Radio stations</c:v>
                </c:pt>
                <c:pt idx="2">
                  <c:v>National newspapers</c:v>
                </c:pt>
                <c:pt idx="3">
                  <c:v>Broacast TV web/apps</c:v>
                </c:pt>
                <c:pt idx="4">
                  <c:v>Government 
websites</c:v>
                </c:pt>
                <c:pt idx="5">
                  <c:v>Social media</c:v>
                </c:pt>
                <c:pt idx="6">
                  <c:v>Cable TV news</c:v>
                </c:pt>
                <c:pt idx="7">
                  <c:v>Broadcast TV news</c:v>
                </c:pt>
              </c:strCache>
            </c:strRef>
          </c:cat>
          <c:val>
            <c:numRef>
              <c:f>Sheet1!$B$2:$B$9</c:f>
              <c:numCache>
                <c:formatCode>0%</c:formatCode>
                <c:ptCount val="8"/>
                <c:pt idx="0">
                  <c:v>0.05</c:v>
                </c:pt>
                <c:pt idx="1">
                  <c:v>0.06</c:v>
                </c:pt>
                <c:pt idx="2">
                  <c:v>0.09</c:v>
                </c:pt>
                <c:pt idx="3">
                  <c:v>0.1</c:v>
                </c:pt>
                <c:pt idx="4">
                  <c:v>0.13</c:v>
                </c:pt>
                <c:pt idx="5">
                  <c:v>0.18</c:v>
                </c:pt>
                <c:pt idx="6">
                  <c:v>0.21</c:v>
                </c:pt>
                <c:pt idx="7">
                  <c:v>0.56000000000000005</c:v>
                </c:pt>
              </c:numCache>
            </c:numRef>
          </c:val>
          <c:extLst>
            <c:ext xmlns:c16="http://schemas.microsoft.com/office/drawing/2014/chart" uri="{C3380CC4-5D6E-409C-BE32-E72D297353CC}">
              <c16:uniqueId val="{0000000E-CE0F-42E5-B512-68F289F1BBCE}"/>
            </c:ext>
          </c:extLst>
        </c:ser>
        <c:dLbls>
          <c:showLegendKey val="0"/>
          <c:showVal val="0"/>
          <c:showCatName val="0"/>
          <c:showSerName val="0"/>
          <c:showPercent val="0"/>
          <c:showBubbleSize val="0"/>
        </c:dLbls>
        <c:gapWidth val="72"/>
        <c:axId val="629199440"/>
        <c:axId val="629201008"/>
      </c:barChart>
      <c:catAx>
        <c:axId val="62919944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201008"/>
        <c:crosses val="autoZero"/>
        <c:auto val="1"/>
        <c:lblAlgn val="ctr"/>
        <c:lblOffset val="100"/>
        <c:noMultiLvlLbl val="0"/>
      </c:catAx>
      <c:valAx>
        <c:axId val="629201008"/>
        <c:scaling>
          <c:orientation val="minMax"/>
          <c:max val="0.64000000000000012"/>
          <c:min val="1.0000000000000002E-2"/>
        </c:scaling>
        <c:delete val="1"/>
        <c:axPos val="b"/>
        <c:numFmt formatCode="0%" sourceLinked="1"/>
        <c:majorTickMark val="out"/>
        <c:minorTickMark val="none"/>
        <c:tickLblPos val="nextTo"/>
        <c:crossAx val="629199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4634304732527114E-3"/>
          <c:y val="3.2348133327564851E-2"/>
          <c:w val="0.97963310769621093"/>
          <c:h val="0.78618277808443982"/>
        </c:manualLayout>
      </c:layout>
      <c:barChart>
        <c:barDir val="col"/>
        <c:grouping val="clustered"/>
        <c:varyColors val="0"/>
        <c:ser>
          <c:idx val="0"/>
          <c:order val="0"/>
          <c:tx>
            <c:strRef>
              <c:f>Sheet1!$B$1</c:f>
              <c:strCache>
                <c:ptCount val="1"/>
                <c:pt idx="0">
                  <c:v>A18+</c:v>
                </c:pt>
              </c:strCache>
            </c:strRef>
          </c:tx>
          <c:spPr>
            <a:solidFill>
              <a:schemeClr val="tx2">
                <a:lumMod val="20000"/>
                <a:lumOff val="80000"/>
              </a:schemeClr>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4444FF"/>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4293-9D44-B555-E60576681B6B}"/>
              </c:ext>
            </c:extLst>
          </c:dPt>
          <c:dPt>
            <c:idx val="1"/>
            <c:invertIfNegative val="0"/>
            <c:bubble3D val="0"/>
            <c:spPr>
              <a:solidFill>
                <a:srgbClr val="0A0A8D"/>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4293-9D44-B555-E60576681B6B}"/>
              </c:ext>
            </c:extLst>
          </c:dPt>
          <c:dPt>
            <c:idx val="2"/>
            <c:invertIfNegative val="0"/>
            <c:bubble3D val="0"/>
            <c:spPr>
              <a:solidFill>
                <a:srgbClr val="BCFC1A"/>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4293-9D44-B555-E60576681B6B}"/>
              </c:ext>
            </c:extLst>
          </c:dPt>
          <c:dPt>
            <c:idx val="3"/>
            <c:invertIfNegative val="0"/>
            <c:bubble3D val="0"/>
            <c:spPr>
              <a:solidFill>
                <a:srgbClr val="5C8C3C"/>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4293-9D44-B555-E60576681B6B}"/>
              </c:ext>
            </c:extLst>
          </c:dPt>
          <c:dPt>
            <c:idx val="4"/>
            <c:invertIfNegative val="0"/>
            <c:bubble3D val="0"/>
            <c:spPr>
              <a:solidFill>
                <a:srgbClr val="8B8B8B"/>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4293-9D44-B555-E60576681B6B}"/>
              </c:ext>
            </c:extLst>
          </c:dPt>
          <c:dPt>
            <c:idx val="5"/>
            <c:invertIfNegative val="0"/>
            <c:bubble3D val="0"/>
            <c:spPr>
              <a:solidFill>
                <a:srgbClr val="FF730A"/>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4293-9D44-B555-E60576681B6B}"/>
              </c:ext>
            </c:extLst>
          </c:dPt>
          <c:dPt>
            <c:idx val="6"/>
            <c:invertIfNegative val="0"/>
            <c:bubble3D val="0"/>
            <c:spPr>
              <a:solidFill>
                <a:srgbClr val="B25E3C"/>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4293-9D44-B555-E60576681B6B}"/>
              </c:ext>
            </c:extLst>
          </c:dPt>
          <c:dPt>
            <c:idx val="7"/>
            <c:invertIfNegative val="0"/>
            <c:bubble3D val="0"/>
            <c:spPr>
              <a:solidFill>
                <a:srgbClr val="FFAFFF"/>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4293-9D44-B555-E60576681B6B}"/>
              </c:ext>
            </c:extLst>
          </c:dPt>
          <c:dPt>
            <c:idx val="8"/>
            <c:invertIfNegative val="0"/>
            <c:bubble3D val="0"/>
            <c:spPr>
              <a:solidFill>
                <a:srgbClr val="95A9FD"/>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4293-9D44-B555-E60576681B6B}"/>
              </c:ext>
            </c:extLst>
          </c:dPt>
          <c:dPt>
            <c:idx val="9"/>
            <c:invertIfNegative val="0"/>
            <c:bubble3D val="0"/>
            <c:spPr>
              <a:solidFill>
                <a:srgbClr val="B2E5FC"/>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4293-9D44-B555-E60576681B6B}"/>
              </c:ext>
            </c:extLst>
          </c:dPt>
          <c:dPt>
            <c:idx val="10"/>
            <c:invertIfNegative val="0"/>
            <c:bubble3D val="0"/>
            <c:spPr>
              <a:solidFill>
                <a:srgbClr val="CBCBCB"/>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4293-9D44-B555-E60576681B6B}"/>
              </c:ext>
            </c:extLst>
          </c:dPt>
          <c:dPt>
            <c:idx val="11"/>
            <c:invertIfNegative val="0"/>
            <c:bubble3D val="0"/>
            <c:spPr>
              <a:solidFill>
                <a:srgbClr val="E50073"/>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4293-9D44-B555-E60576681B6B}"/>
              </c:ext>
            </c:extLst>
          </c:dPt>
          <c:dPt>
            <c:idx val="12"/>
            <c:invertIfNegative val="0"/>
            <c:bubble3D val="0"/>
            <c:spPr>
              <a:solidFill>
                <a:srgbClr val="9F5FCF"/>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9-4293-9D44-B555-E60576681B6B}"/>
              </c:ext>
            </c:extLst>
          </c:dPt>
          <c:dPt>
            <c:idx val="13"/>
            <c:invertIfNegative val="0"/>
            <c:bubble3D val="0"/>
            <c:spPr>
              <a:solidFill>
                <a:srgbClr val="FF0000"/>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B-4293-9D44-B555-E60576681B6B}"/>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Local 
broadcast 
TV news</c:v>
                </c:pt>
                <c:pt idx="1">
                  <c:v>Natn'l 
broadcast 
network 
TV news</c:v>
                </c:pt>
                <c:pt idx="2">
                  <c:v>Government 
websites</c:v>
                </c:pt>
                <c:pt idx="3">
                  <c:v>Local 
newspapers</c:v>
                </c:pt>
                <c:pt idx="4">
                  <c:v>Cable 
TV 
news   </c:v>
                </c:pt>
                <c:pt idx="5">
                  <c:v>National 
newspapers</c:v>
                </c:pt>
                <c:pt idx="6">
                  <c:v>Local/National 
newspaper 
web/apps</c:v>
                </c:pt>
                <c:pt idx="7">
                  <c:v>Radio 
stations</c:v>
                </c:pt>
                <c:pt idx="8">
                  <c:v>Natn'l 
broadcast 
network  
web/apps</c:v>
                </c:pt>
                <c:pt idx="9">
                  <c:v>Local 
broadcast 
TV 
web/apps</c:v>
                </c:pt>
                <c:pt idx="10">
                  <c:v>Cable TV 
news 
web/apps</c:v>
                </c:pt>
                <c:pt idx="11">
                  <c:v>Radio 
station 
web/apps</c:v>
                </c:pt>
                <c:pt idx="12">
                  <c:v>All other 
Internet 
news 
web/apps</c:v>
                </c:pt>
                <c:pt idx="13">
                  <c:v>Social 
media</c:v>
                </c:pt>
              </c:strCache>
            </c:strRef>
          </c:cat>
          <c:val>
            <c:numRef>
              <c:f>Sheet1!$B$2:$B$15</c:f>
              <c:numCache>
                <c:formatCode>0%</c:formatCode>
                <c:ptCount val="14"/>
                <c:pt idx="0">
                  <c:v>0.83</c:v>
                </c:pt>
                <c:pt idx="1">
                  <c:v>0.82</c:v>
                </c:pt>
                <c:pt idx="2">
                  <c:v>0.77</c:v>
                </c:pt>
                <c:pt idx="3">
                  <c:v>0.74</c:v>
                </c:pt>
                <c:pt idx="4">
                  <c:v>0.74</c:v>
                </c:pt>
                <c:pt idx="5">
                  <c:v>0.73</c:v>
                </c:pt>
                <c:pt idx="6">
                  <c:v>0.72</c:v>
                </c:pt>
                <c:pt idx="7">
                  <c:v>0.71</c:v>
                </c:pt>
                <c:pt idx="8">
                  <c:v>0.71</c:v>
                </c:pt>
                <c:pt idx="9">
                  <c:v>0.7</c:v>
                </c:pt>
                <c:pt idx="10">
                  <c:v>0.68</c:v>
                </c:pt>
                <c:pt idx="11">
                  <c:v>0.67</c:v>
                </c:pt>
                <c:pt idx="12">
                  <c:v>0.63</c:v>
                </c:pt>
                <c:pt idx="13">
                  <c:v>0.59</c:v>
                </c:pt>
              </c:numCache>
            </c:numRef>
          </c:val>
          <c:extLst>
            <c:ext xmlns:c16="http://schemas.microsoft.com/office/drawing/2014/chart" uri="{C3380CC4-5D6E-409C-BE32-E72D297353CC}">
              <c16:uniqueId val="{0000001C-4293-9D44-B555-E60576681B6B}"/>
            </c:ext>
          </c:extLst>
        </c:ser>
        <c:dLbls>
          <c:showLegendKey val="0"/>
          <c:showVal val="0"/>
          <c:showCatName val="0"/>
          <c:showSerName val="0"/>
          <c:showPercent val="0"/>
          <c:showBubbleSize val="0"/>
        </c:dLbls>
        <c:gapWidth val="60"/>
        <c:axId val="629204536"/>
        <c:axId val="629199832"/>
      </c:barChart>
      <c:catAx>
        <c:axId val="629204536"/>
        <c:scaling>
          <c:orientation val="minMax"/>
        </c:scaling>
        <c:delete val="0"/>
        <c:axPos val="b"/>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29199832"/>
        <c:crosses val="autoZero"/>
        <c:auto val="1"/>
        <c:lblAlgn val="ctr"/>
        <c:lblOffset val="100"/>
        <c:noMultiLvlLbl val="0"/>
      </c:catAx>
      <c:valAx>
        <c:axId val="629199832"/>
        <c:scaling>
          <c:orientation val="minMax"/>
        </c:scaling>
        <c:delete val="1"/>
        <c:axPos val="l"/>
        <c:numFmt formatCode="0%" sourceLinked="1"/>
        <c:majorTickMark val="none"/>
        <c:minorTickMark val="none"/>
        <c:tickLblPos val="none"/>
        <c:crossAx val="629204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29201792"/>
        <c:axId val="629198264"/>
      </c:barChart>
      <c:catAx>
        <c:axId val="62920179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198264"/>
        <c:crosses val="autoZero"/>
        <c:auto val="1"/>
        <c:lblAlgn val="ctr"/>
        <c:lblOffset val="100"/>
        <c:noMultiLvlLbl val="0"/>
      </c:catAx>
      <c:valAx>
        <c:axId val="629198264"/>
        <c:scaling>
          <c:orientation val="minMax"/>
          <c:max val="1.1000000000000001"/>
          <c:min val="0"/>
        </c:scaling>
        <c:delete val="1"/>
        <c:axPos val="b"/>
        <c:numFmt formatCode="General" sourceLinked="1"/>
        <c:majorTickMark val="out"/>
        <c:minorTickMark val="none"/>
        <c:tickLblPos val="nextTo"/>
        <c:crossAx val="629201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1827783622528392"/>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DE6C-4CD8-BF80-90DBF5A37A63}"/>
              </c:ext>
            </c:extLst>
          </c:dPt>
          <c:dPt>
            <c:idx val="1"/>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DE6C-4CD8-BF80-90DBF5A37A63}"/>
              </c:ext>
            </c:extLst>
          </c:dPt>
          <c:dPt>
            <c:idx val="2"/>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DE6C-4CD8-BF80-90DBF5A37A63}"/>
              </c:ext>
            </c:extLst>
          </c:dPt>
          <c:dPt>
            <c:idx val="3"/>
            <c:invertIfNegative val="0"/>
            <c:bubble3D val="0"/>
            <c:spPr>
              <a:solidFill>
                <a:srgbClr val="68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DE6C-4CD8-BF80-90DBF5A37A63}"/>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DE6C-4CD8-BF80-90DBF5A37A63}"/>
              </c:ext>
            </c:extLst>
          </c:dPt>
          <c:dPt>
            <c:idx val="5"/>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DE6C-4CD8-BF80-90DBF5A37A63}"/>
              </c:ext>
            </c:extLst>
          </c:dPt>
          <c:dPt>
            <c:idx val="7"/>
            <c:invertIfNegative val="0"/>
            <c:bubble3D val="0"/>
            <c:spPr>
              <a:solidFill>
                <a:srgbClr val="15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EF02-49B9-8952-7ABCD8312291}"/>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Radio stations</c:v>
                </c:pt>
                <c:pt idx="2">
                  <c:v>Local broadcast 
TV news web/apps</c:v>
                </c:pt>
                <c:pt idx="3">
                  <c:v>Local newspapers</c:v>
                </c:pt>
                <c:pt idx="4">
                  <c:v>Cable TV news</c:v>
                </c:pt>
                <c:pt idx="5">
                  <c:v>Government 
websites</c:v>
                </c:pt>
                <c:pt idx="6">
                  <c:v>Local broadcast 
TV news   </c:v>
                </c:pt>
                <c:pt idx="7">
                  <c:v>Natn'l broadcast 
network TV news</c:v>
                </c:pt>
              </c:strCache>
            </c:strRef>
          </c:cat>
          <c:val>
            <c:numRef>
              <c:f>Sheet1!$B$2:$B$9</c:f>
              <c:numCache>
                <c:formatCode>0%</c:formatCode>
                <c:ptCount val="8"/>
                <c:pt idx="0">
                  <c:v>0.66</c:v>
                </c:pt>
                <c:pt idx="1">
                  <c:v>0.67</c:v>
                </c:pt>
                <c:pt idx="2">
                  <c:v>0.69</c:v>
                </c:pt>
                <c:pt idx="3">
                  <c:v>0.72</c:v>
                </c:pt>
                <c:pt idx="4">
                  <c:v>0.73</c:v>
                </c:pt>
                <c:pt idx="5">
                  <c:v>0.77</c:v>
                </c:pt>
                <c:pt idx="6">
                  <c:v>0.82</c:v>
                </c:pt>
                <c:pt idx="7">
                  <c:v>0.84</c:v>
                </c:pt>
              </c:numCache>
            </c:numRef>
          </c:val>
          <c:extLst>
            <c:ext xmlns:c16="http://schemas.microsoft.com/office/drawing/2014/chart" uri="{C3380CC4-5D6E-409C-BE32-E72D297353CC}">
              <c16:uniqueId val="{0000000E-DE6C-4CD8-BF80-90DBF5A37A63}"/>
            </c:ext>
          </c:extLst>
        </c:ser>
        <c:dLbls>
          <c:showLegendKey val="0"/>
          <c:showVal val="0"/>
          <c:showCatName val="0"/>
          <c:showSerName val="0"/>
          <c:showPercent val="0"/>
          <c:showBubbleSize val="0"/>
        </c:dLbls>
        <c:gapWidth val="72"/>
        <c:axId val="629200616"/>
        <c:axId val="629196696"/>
      </c:barChart>
      <c:catAx>
        <c:axId val="62920061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196696"/>
        <c:crosses val="autoZero"/>
        <c:auto val="1"/>
        <c:lblAlgn val="ctr"/>
        <c:lblOffset val="100"/>
        <c:noMultiLvlLbl val="0"/>
      </c:catAx>
      <c:valAx>
        <c:axId val="629196696"/>
        <c:scaling>
          <c:orientation val="minMax"/>
          <c:max val="1.1000000000000001"/>
          <c:min val="0"/>
        </c:scaling>
        <c:delete val="1"/>
        <c:axPos val="b"/>
        <c:numFmt formatCode="0%" sourceLinked="1"/>
        <c:majorTickMark val="out"/>
        <c:minorTickMark val="none"/>
        <c:tickLblPos val="nextTo"/>
        <c:crossAx val="629200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1827783622528392"/>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2A52-4E83-9D66-3D7BBB3167B7}"/>
              </c:ext>
            </c:extLst>
          </c:dPt>
          <c:dPt>
            <c:idx val="1"/>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2A52-4E83-9D66-3D7BBB3167B7}"/>
              </c:ext>
            </c:extLst>
          </c:dPt>
          <c:dPt>
            <c:idx val="2"/>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2A52-4E83-9D66-3D7BBB3167B7}"/>
              </c:ext>
            </c:extLst>
          </c:dPt>
          <c:dPt>
            <c:idx val="3"/>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2A52-4E83-9D66-3D7BBB3167B7}"/>
              </c:ext>
            </c:extLst>
          </c:dPt>
          <c:dPt>
            <c:idx val="4"/>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2A52-4E83-9D66-3D7BBB3167B7}"/>
              </c:ext>
            </c:extLst>
          </c:dPt>
          <c:dPt>
            <c:idx val="5"/>
            <c:invertIfNegative val="0"/>
            <c:bubble3D val="0"/>
            <c:spPr>
              <a:solidFill>
                <a:srgbClr val="68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2A52-4E83-9D66-3D7BBB3167B7}"/>
              </c:ext>
            </c:extLst>
          </c:dPt>
          <c:dPt>
            <c:idx val="6"/>
            <c:invertIfNegative val="0"/>
            <c:bubble3D val="0"/>
            <c:spPr>
              <a:solidFill>
                <a:srgbClr val="15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C38E-4F27-BA34-E9DCEDE0065E}"/>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Local broadcast 
TV news web/apps</c:v>
                </c:pt>
                <c:pt idx="2">
                  <c:v>Radio stations</c:v>
                </c:pt>
                <c:pt idx="3">
                  <c:v>Cable TV news</c:v>
                </c:pt>
                <c:pt idx="4">
                  <c:v>Government 
websites</c:v>
                </c:pt>
                <c:pt idx="5">
                  <c:v>Local newspapers</c:v>
                </c:pt>
                <c:pt idx="6">
                  <c:v>Natn'l broadcast 
network TV news</c:v>
                </c:pt>
                <c:pt idx="7">
                  <c:v>Local broadcast 
TV news   </c:v>
                </c:pt>
              </c:strCache>
            </c:strRef>
          </c:cat>
          <c:val>
            <c:numRef>
              <c:f>Sheet1!$B$2:$B$9</c:f>
              <c:numCache>
                <c:formatCode>0%</c:formatCode>
                <c:ptCount val="8"/>
                <c:pt idx="0">
                  <c:v>0.61</c:v>
                </c:pt>
                <c:pt idx="1">
                  <c:v>0.74</c:v>
                </c:pt>
                <c:pt idx="2">
                  <c:v>0.75</c:v>
                </c:pt>
                <c:pt idx="3">
                  <c:v>0.76</c:v>
                </c:pt>
                <c:pt idx="4">
                  <c:v>0.78</c:v>
                </c:pt>
                <c:pt idx="5">
                  <c:v>0.78</c:v>
                </c:pt>
                <c:pt idx="6">
                  <c:v>0.84</c:v>
                </c:pt>
                <c:pt idx="7">
                  <c:v>0.84</c:v>
                </c:pt>
              </c:numCache>
            </c:numRef>
          </c:val>
          <c:extLst>
            <c:ext xmlns:c16="http://schemas.microsoft.com/office/drawing/2014/chart" uri="{C3380CC4-5D6E-409C-BE32-E72D297353CC}">
              <c16:uniqueId val="{0000000E-2A52-4E83-9D66-3D7BBB3167B7}"/>
            </c:ext>
          </c:extLst>
        </c:ser>
        <c:dLbls>
          <c:showLegendKey val="0"/>
          <c:showVal val="0"/>
          <c:showCatName val="0"/>
          <c:showSerName val="0"/>
          <c:showPercent val="0"/>
          <c:showBubbleSize val="0"/>
        </c:dLbls>
        <c:gapWidth val="72"/>
        <c:axId val="629195128"/>
        <c:axId val="629205712"/>
      </c:barChart>
      <c:catAx>
        <c:axId val="62919512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205712"/>
        <c:crosses val="autoZero"/>
        <c:auto val="1"/>
        <c:lblAlgn val="ctr"/>
        <c:lblOffset val="100"/>
        <c:noMultiLvlLbl val="0"/>
      </c:catAx>
      <c:valAx>
        <c:axId val="629205712"/>
        <c:scaling>
          <c:orientation val="minMax"/>
          <c:max val="1.1000000000000001"/>
          <c:min val="0"/>
        </c:scaling>
        <c:delete val="1"/>
        <c:axPos val="b"/>
        <c:numFmt formatCode="0%" sourceLinked="1"/>
        <c:majorTickMark val="out"/>
        <c:minorTickMark val="none"/>
        <c:tickLblPos val="nextTo"/>
        <c:crossAx val="629195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1827783622528392"/>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9C58-40DF-80FE-785081308127}"/>
              </c:ext>
            </c:extLst>
          </c:dPt>
          <c:dPt>
            <c:idx val="1"/>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9C58-40DF-80FE-785081308127}"/>
              </c:ext>
            </c:extLst>
          </c:dPt>
          <c:dPt>
            <c:idx val="2"/>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9C58-40DF-80FE-785081308127}"/>
              </c:ext>
            </c:extLst>
          </c:dPt>
          <c:dPt>
            <c:idx val="3"/>
            <c:invertIfNegative val="0"/>
            <c:bubble3D val="0"/>
            <c:spPr>
              <a:solidFill>
                <a:srgbClr val="68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9C58-40DF-80FE-785081308127}"/>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9C58-40DF-80FE-785081308127}"/>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9C58-40DF-80FE-785081308127}"/>
              </c:ext>
            </c:extLst>
          </c:dPt>
          <c:dPt>
            <c:idx val="6"/>
            <c:invertIfNegative val="0"/>
            <c:bubble3D val="0"/>
            <c:spPr>
              <a:solidFill>
                <a:srgbClr val="15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9C58-40DF-80FE-785081308127}"/>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Local broadcast 
TV news web/apps</c:v>
                </c:pt>
                <c:pt idx="2">
                  <c:v>Government 
websites</c:v>
                </c:pt>
                <c:pt idx="3">
                  <c:v>Local newspapers</c:v>
                </c:pt>
                <c:pt idx="4">
                  <c:v>Cable TV news</c:v>
                </c:pt>
                <c:pt idx="5">
                  <c:v>Radio stations</c:v>
                </c:pt>
                <c:pt idx="6">
                  <c:v>Natn'l broadcast 
network TV news</c:v>
                </c:pt>
                <c:pt idx="7">
                  <c:v>Local broadcast 
TV news   </c:v>
                </c:pt>
              </c:strCache>
            </c:strRef>
          </c:cat>
          <c:val>
            <c:numRef>
              <c:f>Sheet1!$B$2:$B$9</c:f>
              <c:numCache>
                <c:formatCode>0%</c:formatCode>
                <c:ptCount val="8"/>
                <c:pt idx="0">
                  <c:v>0.51</c:v>
                </c:pt>
                <c:pt idx="1">
                  <c:v>0.71</c:v>
                </c:pt>
                <c:pt idx="2">
                  <c:v>0.76</c:v>
                </c:pt>
                <c:pt idx="3">
                  <c:v>0.76</c:v>
                </c:pt>
                <c:pt idx="4">
                  <c:v>0.76</c:v>
                </c:pt>
                <c:pt idx="5">
                  <c:v>0.76</c:v>
                </c:pt>
                <c:pt idx="6">
                  <c:v>0.81</c:v>
                </c:pt>
                <c:pt idx="7">
                  <c:v>0.84</c:v>
                </c:pt>
              </c:numCache>
            </c:numRef>
          </c:val>
          <c:extLst>
            <c:ext xmlns:c16="http://schemas.microsoft.com/office/drawing/2014/chart" uri="{C3380CC4-5D6E-409C-BE32-E72D297353CC}">
              <c16:uniqueId val="{0000000E-9C58-40DF-80FE-785081308127}"/>
            </c:ext>
          </c:extLst>
        </c:ser>
        <c:dLbls>
          <c:showLegendKey val="0"/>
          <c:showVal val="0"/>
          <c:showCatName val="0"/>
          <c:showSerName val="0"/>
          <c:showPercent val="0"/>
          <c:showBubbleSize val="0"/>
        </c:dLbls>
        <c:gapWidth val="72"/>
        <c:axId val="629197088"/>
        <c:axId val="629205320"/>
      </c:barChart>
      <c:catAx>
        <c:axId val="6291970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205320"/>
        <c:crosses val="autoZero"/>
        <c:auto val="1"/>
        <c:lblAlgn val="ctr"/>
        <c:lblOffset val="100"/>
        <c:noMultiLvlLbl val="0"/>
      </c:catAx>
      <c:valAx>
        <c:axId val="629205320"/>
        <c:scaling>
          <c:orientation val="minMax"/>
          <c:max val="1.1000000000000001"/>
          <c:min val="0"/>
        </c:scaling>
        <c:delete val="1"/>
        <c:axPos val="b"/>
        <c:numFmt formatCode="0%" sourceLinked="1"/>
        <c:majorTickMark val="out"/>
        <c:minorTickMark val="none"/>
        <c:tickLblPos val="nextTo"/>
        <c:crossAx val="629197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646918234046606"/>
          <c:y val="0.11995293570712033"/>
          <c:w val="0.77168198714920599"/>
          <c:h val="0.84482699939417449"/>
        </c:manualLayout>
      </c:layout>
      <c:barChart>
        <c:barDir val="bar"/>
        <c:grouping val="stacked"/>
        <c:varyColors val="0"/>
        <c:ser>
          <c:idx val="0"/>
          <c:order val="0"/>
          <c:tx>
            <c:strRef>
              <c:f>Sheet1!$B$1</c:f>
              <c:strCache>
                <c:ptCount val="1"/>
                <c:pt idx="0">
                  <c:v>Dramatically</c:v>
                </c:pt>
              </c:strCache>
            </c:strRef>
          </c:tx>
          <c:spPr>
            <a:solidFill>
              <a:srgbClr val="3333FF"/>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City/Urban</c:v>
                </c:pt>
                <c:pt idx="1">
                  <c:v>Suburban</c:v>
                </c:pt>
                <c:pt idx="2">
                  <c:v>Rural</c:v>
                </c:pt>
              </c:strCache>
            </c:strRef>
          </c:cat>
          <c:val>
            <c:numRef>
              <c:f>Sheet1!$B$2:$B$4</c:f>
              <c:numCache>
                <c:formatCode>0%</c:formatCode>
                <c:ptCount val="3"/>
                <c:pt idx="0">
                  <c:v>0.43</c:v>
                </c:pt>
                <c:pt idx="1">
                  <c:v>0.37</c:v>
                </c:pt>
                <c:pt idx="2">
                  <c:v>0.35</c:v>
                </c:pt>
              </c:numCache>
            </c:numRef>
          </c:val>
          <c:extLst>
            <c:ext xmlns:c16="http://schemas.microsoft.com/office/drawing/2014/chart" uri="{C3380CC4-5D6E-409C-BE32-E72D297353CC}">
              <c16:uniqueId val="{00000000-E3AE-9A46-BD31-C0B84B2BC5A8}"/>
            </c:ext>
          </c:extLst>
        </c:ser>
        <c:ser>
          <c:idx val="1"/>
          <c:order val="1"/>
          <c:tx>
            <c:strRef>
              <c:f>Sheet1!$C$1</c:f>
              <c:strCache>
                <c:ptCount val="1"/>
                <c:pt idx="0">
                  <c:v>Quite a bit</c:v>
                </c:pt>
              </c:strCache>
            </c:strRef>
          </c:tx>
          <c:spPr>
            <a:solidFill>
              <a:srgbClr val="3333FF">
                <a:lumMod val="40000"/>
                <a:lumOff val="60000"/>
              </a:srgbClr>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effectLst>
                      <a:outerShdw blurRad="50800" dist="25400" algn="ctr" rotWithShape="0">
                        <a:schemeClr val="bg1"/>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City/Urban</c:v>
                </c:pt>
                <c:pt idx="1">
                  <c:v>Suburban</c:v>
                </c:pt>
                <c:pt idx="2">
                  <c:v>Rural</c:v>
                </c:pt>
              </c:strCache>
            </c:strRef>
          </c:cat>
          <c:val>
            <c:numRef>
              <c:f>Sheet1!$C$2:$C$4</c:f>
              <c:numCache>
                <c:formatCode>0%</c:formatCode>
                <c:ptCount val="3"/>
                <c:pt idx="0">
                  <c:v>0.32</c:v>
                </c:pt>
                <c:pt idx="1">
                  <c:v>0.35</c:v>
                </c:pt>
                <c:pt idx="2">
                  <c:v>0.33</c:v>
                </c:pt>
              </c:numCache>
            </c:numRef>
          </c:val>
          <c:extLst>
            <c:ext xmlns:c16="http://schemas.microsoft.com/office/drawing/2014/chart" uri="{C3380CC4-5D6E-409C-BE32-E72D297353CC}">
              <c16:uniqueId val="{00000001-E3AE-9A46-BD31-C0B84B2BC5A8}"/>
            </c:ext>
          </c:extLst>
        </c:ser>
        <c:dLbls>
          <c:showLegendKey val="0"/>
          <c:showVal val="0"/>
          <c:showCatName val="0"/>
          <c:showSerName val="0"/>
          <c:showPercent val="0"/>
          <c:showBubbleSize val="0"/>
        </c:dLbls>
        <c:gapWidth val="70"/>
        <c:overlap val="100"/>
        <c:axId val="623492440"/>
        <c:axId val="623492832"/>
      </c:barChart>
      <c:catAx>
        <c:axId val="6234924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23492832"/>
        <c:crosses val="autoZero"/>
        <c:auto val="1"/>
        <c:lblAlgn val="ctr"/>
        <c:lblOffset val="100"/>
        <c:noMultiLvlLbl val="0"/>
      </c:catAx>
      <c:valAx>
        <c:axId val="623492832"/>
        <c:scaling>
          <c:orientation val="minMax"/>
        </c:scaling>
        <c:delete val="1"/>
        <c:axPos val="t"/>
        <c:numFmt formatCode="0%" sourceLinked="1"/>
        <c:majorTickMark val="none"/>
        <c:minorTickMark val="none"/>
        <c:tickLblPos val="nextTo"/>
        <c:crossAx val="623492440"/>
        <c:crosses val="autoZero"/>
        <c:crossBetween val="between"/>
      </c:valAx>
      <c:spPr>
        <a:noFill/>
        <a:ln>
          <a:noFill/>
        </a:ln>
        <a:effectLst/>
      </c:spPr>
    </c:plotArea>
    <c:legend>
      <c:legendPos val="t"/>
      <c:layout>
        <c:manualLayout>
          <c:xMode val="edge"/>
          <c:yMode val="edge"/>
          <c:x val="0.29685540649454656"/>
          <c:y val="3.9727830044518644E-2"/>
          <c:w val="0.33848997930806102"/>
          <c:h val="6.552192631821240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4">
    <c:autoUpdate val="0"/>
  </c:externalData>
  <c:userShapes r:id="rId5"/>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29201400"/>
        <c:axId val="629202184"/>
      </c:barChart>
      <c:catAx>
        <c:axId val="62920140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202184"/>
        <c:crosses val="autoZero"/>
        <c:auto val="1"/>
        <c:lblAlgn val="ctr"/>
        <c:lblOffset val="100"/>
        <c:noMultiLvlLbl val="0"/>
      </c:catAx>
      <c:valAx>
        <c:axId val="629202184"/>
        <c:scaling>
          <c:orientation val="minMax"/>
          <c:max val="1.1000000000000001"/>
          <c:min val="0"/>
        </c:scaling>
        <c:delete val="1"/>
        <c:axPos val="b"/>
        <c:numFmt formatCode="General" sourceLinked="1"/>
        <c:majorTickMark val="out"/>
        <c:minorTickMark val="none"/>
        <c:tickLblPos val="nextTo"/>
        <c:crossAx val="629201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5480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16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Pt>
            <c:idx val="7"/>
            <c:invertIfNegative val="0"/>
            <c:bubble3D val="0"/>
            <c:spPr>
              <a:solidFill>
                <a:schemeClr val="accent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0-9CC6-43A4-876B-3AD9AF8B73B6}"/>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Local broadcast TV 
news web/apps</c:v>
                </c:pt>
                <c:pt idx="2">
                  <c:v>Radio stations</c:v>
                </c:pt>
                <c:pt idx="3">
                  <c:v>Cable TV news</c:v>
                </c:pt>
                <c:pt idx="4">
                  <c:v>Local newspapers</c:v>
                </c:pt>
                <c:pt idx="5">
                  <c:v>Government 
websites</c:v>
                </c:pt>
                <c:pt idx="6">
                  <c:v>Natn'l broadcast 
network TV news</c:v>
                </c:pt>
                <c:pt idx="7">
                  <c:v>Local broadcast 
TV news    </c:v>
                </c:pt>
              </c:strCache>
            </c:strRef>
          </c:cat>
          <c:val>
            <c:numRef>
              <c:f>Sheet1!$B$2:$B$9</c:f>
              <c:numCache>
                <c:formatCode>0%</c:formatCode>
                <c:ptCount val="8"/>
                <c:pt idx="0">
                  <c:v>0.56000000000000005</c:v>
                </c:pt>
                <c:pt idx="1">
                  <c:v>0.68</c:v>
                </c:pt>
                <c:pt idx="2">
                  <c:v>0.7</c:v>
                </c:pt>
                <c:pt idx="3">
                  <c:v>0.72</c:v>
                </c:pt>
                <c:pt idx="4">
                  <c:v>0.73</c:v>
                </c:pt>
                <c:pt idx="5">
                  <c:v>0.76</c:v>
                </c:pt>
                <c:pt idx="6">
                  <c:v>0.8</c:v>
                </c:pt>
                <c:pt idx="7">
                  <c:v>0.81</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29202968"/>
        <c:axId val="629203360"/>
      </c:barChart>
      <c:catAx>
        <c:axId val="62920296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203360"/>
        <c:crosses val="autoZero"/>
        <c:auto val="1"/>
        <c:lblAlgn val="ctr"/>
        <c:lblOffset val="100"/>
        <c:noMultiLvlLbl val="0"/>
      </c:catAx>
      <c:valAx>
        <c:axId val="629203360"/>
        <c:scaling>
          <c:orientation val="minMax"/>
          <c:max val="1.1000000000000001"/>
          <c:min val="0"/>
        </c:scaling>
        <c:delete val="1"/>
        <c:axPos val="b"/>
        <c:numFmt formatCode="0%" sourceLinked="1"/>
        <c:majorTickMark val="out"/>
        <c:minorTickMark val="none"/>
        <c:tickLblPos val="nextTo"/>
        <c:crossAx val="629202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5480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16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Radio stations</c:v>
                </c:pt>
                <c:pt idx="2">
                  <c:v>Local broadcast TV 
news web/apps</c:v>
                </c:pt>
                <c:pt idx="3">
                  <c:v>Government 
websites</c:v>
                </c:pt>
                <c:pt idx="4">
                  <c:v>Local newspapers</c:v>
                </c:pt>
                <c:pt idx="5">
                  <c:v>Cable TV news</c:v>
                </c:pt>
                <c:pt idx="6">
                  <c:v>Natn'l broadcast 
network TV news</c:v>
                </c:pt>
                <c:pt idx="7">
                  <c:v>Local broadcast 
TV news</c:v>
                </c:pt>
              </c:strCache>
            </c:strRef>
          </c:cat>
          <c:val>
            <c:numRef>
              <c:f>Sheet1!$B$2:$B$9</c:f>
              <c:numCache>
                <c:formatCode>0%</c:formatCode>
                <c:ptCount val="8"/>
                <c:pt idx="0">
                  <c:v>0.55000000000000004</c:v>
                </c:pt>
                <c:pt idx="1">
                  <c:v>0.66</c:v>
                </c:pt>
                <c:pt idx="2">
                  <c:v>0.68</c:v>
                </c:pt>
                <c:pt idx="3">
                  <c:v>0.71</c:v>
                </c:pt>
                <c:pt idx="4">
                  <c:v>0.72</c:v>
                </c:pt>
                <c:pt idx="5">
                  <c:v>0.74</c:v>
                </c:pt>
                <c:pt idx="6">
                  <c:v>0.82</c:v>
                </c:pt>
                <c:pt idx="7">
                  <c:v>0.83</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29204144"/>
        <c:axId val="629193560"/>
      </c:barChart>
      <c:catAx>
        <c:axId val="6292041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193560"/>
        <c:crosses val="autoZero"/>
        <c:auto val="1"/>
        <c:lblAlgn val="ctr"/>
        <c:lblOffset val="100"/>
        <c:noMultiLvlLbl val="0"/>
      </c:catAx>
      <c:valAx>
        <c:axId val="629193560"/>
        <c:scaling>
          <c:orientation val="minMax"/>
          <c:max val="1.1000000000000001"/>
          <c:min val="0"/>
        </c:scaling>
        <c:delete val="1"/>
        <c:axPos val="b"/>
        <c:numFmt formatCode="0%" sourceLinked="1"/>
        <c:majorTickMark val="out"/>
        <c:minorTickMark val="none"/>
        <c:tickLblPos val="nextTo"/>
        <c:crossAx val="629204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5480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16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FA46-4850-99FE-4CF60B38F9F1}"/>
              </c:ext>
            </c:extLst>
          </c:dPt>
          <c:dPt>
            <c:idx val="7"/>
            <c:invertIfNegative val="0"/>
            <c:bubble3D val="0"/>
            <c:spPr>
              <a:solidFill>
                <a:schemeClr val="accent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16F5-4AC2-9B23-01E4F1BC8BD9}"/>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Local broadcast 
TV news web/apps</c:v>
                </c:pt>
                <c:pt idx="2">
                  <c:v>Radio stations</c:v>
                </c:pt>
                <c:pt idx="3">
                  <c:v>Local Newspapers</c:v>
                </c:pt>
                <c:pt idx="4">
                  <c:v>Cable TV news</c:v>
                </c:pt>
                <c:pt idx="5">
                  <c:v>Government 
websites</c:v>
                </c:pt>
                <c:pt idx="6">
                  <c:v>Natn'l broadcast 
network TV news</c:v>
                </c:pt>
                <c:pt idx="7">
                  <c:v>Local broadcast 
TV news   </c:v>
                </c:pt>
              </c:strCache>
            </c:strRef>
          </c:cat>
          <c:val>
            <c:numRef>
              <c:f>Sheet1!$B$2:$B$9</c:f>
              <c:numCache>
                <c:formatCode>0%</c:formatCode>
                <c:ptCount val="8"/>
                <c:pt idx="0">
                  <c:v>0.64</c:v>
                </c:pt>
                <c:pt idx="1">
                  <c:v>0.72</c:v>
                </c:pt>
                <c:pt idx="2">
                  <c:v>0.73</c:v>
                </c:pt>
                <c:pt idx="3">
                  <c:v>0.75</c:v>
                </c:pt>
                <c:pt idx="4">
                  <c:v>0.76</c:v>
                </c:pt>
                <c:pt idx="5">
                  <c:v>0.79</c:v>
                </c:pt>
                <c:pt idx="6">
                  <c:v>0.84</c:v>
                </c:pt>
                <c:pt idx="7">
                  <c:v>0.84</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29208064"/>
        <c:axId val="629206104"/>
      </c:barChart>
      <c:catAx>
        <c:axId val="62920806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9206104"/>
        <c:crosses val="autoZero"/>
        <c:auto val="1"/>
        <c:lblAlgn val="ctr"/>
        <c:lblOffset val="100"/>
        <c:noMultiLvlLbl val="0"/>
      </c:catAx>
      <c:valAx>
        <c:axId val="629206104"/>
        <c:scaling>
          <c:orientation val="minMax"/>
          <c:max val="1.1000000000000001"/>
          <c:min val="0"/>
        </c:scaling>
        <c:delete val="1"/>
        <c:axPos val="b"/>
        <c:numFmt formatCode="0%" sourceLinked="1"/>
        <c:majorTickMark val="out"/>
        <c:minorTickMark val="none"/>
        <c:tickLblPos val="nextTo"/>
        <c:crossAx val="629208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8339151072423216E-2"/>
          <c:y val="0.11995293570712033"/>
          <c:w val="0.85116190936682223"/>
          <c:h val="0.84482699939417449"/>
        </c:manualLayout>
      </c:layout>
      <c:barChart>
        <c:barDir val="bar"/>
        <c:grouping val="stacked"/>
        <c:varyColors val="0"/>
        <c:ser>
          <c:idx val="0"/>
          <c:order val="0"/>
          <c:tx>
            <c:strRef>
              <c:f>Sheet1!$B$1</c:f>
              <c:strCache>
                <c:ptCount val="1"/>
                <c:pt idx="0">
                  <c:v>Dramatically</c:v>
                </c:pt>
              </c:strCache>
            </c:strRef>
          </c:tx>
          <c:spPr>
            <a:solidFill>
              <a:srgbClr val="3333FF"/>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P18-34</c:v>
                </c:pt>
                <c:pt idx="1">
                  <c:v>P25-54</c:v>
                </c:pt>
                <c:pt idx="2">
                  <c:v>P35+</c:v>
                </c:pt>
                <c:pt idx="3">
                  <c:v>P55+</c:v>
                </c:pt>
              </c:strCache>
            </c:strRef>
          </c:cat>
          <c:val>
            <c:numRef>
              <c:f>Sheet1!$B$2:$B$5</c:f>
              <c:numCache>
                <c:formatCode>0%</c:formatCode>
                <c:ptCount val="4"/>
                <c:pt idx="0">
                  <c:v>0.41</c:v>
                </c:pt>
                <c:pt idx="1">
                  <c:v>0.44</c:v>
                </c:pt>
                <c:pt idx="2">
                  <c:v>0.39</c:v>
                </c:pt>
                <c:pt idx="3">
                  <c:v>0.26</c:v>
                </c:pt>
              </c:numCache>
            </c:numRef>
          </c:val>
          <c:extLst>
            <c:ext xmlns:c16="http://schemas.microsoft.com/office/drawing/2014/chart" uri="{C3380CC4-5D6E-409C-BE32-E72D297353CC}">
              <c16:uniqueId val="{00000000-E3AE-9A46-BD31-C0B84B2BC5A8}"/>
            </c:ext>
          </c:extLst>
        </c:ser>
        <c:ser>
          <c:idx val="1"/>
          <c:order val="1"/>
          <c:tx>
            <c:strRef>
              <c:f>Sheet1!$C$1</c:f>
              <c:strCache>
                <c:ptCount val="1"/>
                <c:pt idx="0">
                  <c:v>Quite a bit</c:v>
                </c:pt>
              </c:strCache>
            </c:strRef>
          </c:tx>
          <c:spPr>
            <a:solidFill>
              <a:srgbClr val="3333FF">
                <a:lumMod val="40000"/>
                <a:lumOff val="60000"/>
              </a:srgbClr>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effectLst>
                      <a:outerShdw blurRad="50800" dist="25400" algn="ctr" rotWithShape="0">
                        <a:schemeClr val="bg1"/>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P18-34</c:v>
                </c:pt>
                <c:pt idx="1">
                  <c:v>P25-54</c:v>
                </c:pt>
                <c:pt idx="2">
                  <c:v>P35+</c:v>
                </c:pt>
                <c:pt idx="3">
                  <c:v>P55+</c:v>
                </c:pt>
              </c:strCache>
            </c:strRef>
          </c:cat>
          <c:val>
            <c:numRef>
              <c:f>Sheet1!$C$2:$C$5</c:f>
              <c:numCache>
                <c:formatCode>0%</c:formatCode>
                <c:ptCount val="4"/>
                <c:pt idx="0">
                  <c:v>0.32</c:v>
                </c:pt>
                <c:pt idx="1">
                  <c:v>0.32</c:v>
                </c:pt>
                <c:pt idx="2">
                  <c:v>0.34</c:v>
                </c:pt>
                <c:pt idx="3">
                  <c:v>0.41</c:v>
                </c:pt>
              </c:numCache>
            </c:numRef>
          </c:val>
          <c:extLst>
            <c:ext xmlns:c16="http://schemas.microsoft.com/office/drawing/2014/chart" uri="{C3380CC4-5D6E-409C-BE32-E72D297353CC}">
              <c16:uniqueId val="{00000001-E3AE-9A46-BD31-C0B84B2BC5A8}"/>
            </c:ext>
          </c:extLst>
        </c:ser>
        <c:dLbls>
          <c:showLegendKey val="0"/>
          <c:showVal val="0"/>
          <c:showCatName val="0"/>
          <c:showSerName val="0"/>
          <c:showPercent val="0"/>
          <c:showBubbleSize val="0"/>
        </c:dLbls>
        <c:gapWidth val="70"/>
        <c:overlap val="100"/>
        <c:axId val="623939664"/>
        <c:axId val="623933784"/>
      </c:barChart>
      <c:catAx>
        <c:axId val="6239396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23933784"/>
        <c:crosses val="autoZero"/>
        <c:auto val="1"/>
        <c:lblAlgn val="ctr"/>
        <c:lblOffset val="100"/>
        <c:noMultiLvlLbl val="0"/>
      </c:catAx>
      <c:valAx>
        <c:axId val="623933784"/>
        <c:scaling>
          <c:orientation val="minMax"/>
        </c:scaling>
        <c:delete val="1"/>
        <c:axPos val="t"/>
        <c:numFmt formatCode="0%" sourceLinked="1"/>
        <c:majorTickMark val="none"/>
        <c:minorTickMark val="none"/>
        <c:tickLblPos val="nextTo"/>
        <c:crossAx val="623939664"/>
        <c:crosses val="autoZero"/>
        <c:crossBetween val="between"/>
      </c:valAx>
      <c:spPr>
        <a:noFill/>
        <a:ln>
          <a:noFill/>
        </a:ln>
        <a:effectLst/>
      </c:spPr>
    </c:plotArea>
    <c:legend>
      <c:legendPos val="t"/>
      <c:layout>
        <c:manualLayout>
          <c:xMode val="edge"/>
          <c:yMode val="edge"/>
          <c:x val="0.32548689660321745"/>
          <c:y val="4.8027361225506993E-2"/>
          <c:w val="0.33848997930806102"/>
          <c:h val="6.552192631821240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Almost exclusively at home
(with possible exceptions of food shopping, doctor's visits, etc.)</c:v>
                </c:pt>
                <c:pt idx="1">
                  <c:v>Quite a bit</c:v>
                </c:pt>
                <c:pt idx="2">
                  <c:v>Somewhat</c:v>
                </c:pt>
                <c:pt idx="3">
                  <c:v>Not at all
(I provide essential services)</c:v>
                </c:pt>
              </c:strCache>
            </c:strRef>
          </c:cat>
          <c:val>
            <c:numRef>
              <c:f>Sheet1!$B$2:$B$5</c:f>
              <c:numCache>
                <c:formatCode>0%</c:formatCode>
                <c:ptCount val="4"/>
                <c:pt idx="0">
                  <c:v>0.67</c:v>
                </c:pt>
                <c:pt idx="1">
                  <c:v>0.17</c:v>
                </c:pt>
                <c:pt idx="2">
                  <c:v>0.11</c:v>
                </c:pt>
                <c:pt idx="3">
                  <c:v>0.05</c:v>
                </c:pt>
              </c:numCache>
            </c:numRef>
          </c:val>
          <c:extLst>
            <c:ext xmlns:c16="http://schemas.microsoft.com/office/drawing/2014/chart" uri="{C3380CC4-5D6E-409C-BE32-E72D297353CC}">
              <c16:uniqueId val="{00000000-57E2-5D49-832C-90EAFE12F8B3}"/>
            </c:ext>
          </c:extLst>
        </c:ser>
        <c:dLbls>
          <c:showLegendKey val="0"/>
          <c:showVal val="0"/>
          <c:showCatName val="0"/>
          <c:showSerName val="0"/>
          <c:showPercent val="0"/>
          <c:showBubbleSize val="0"/>
        </c:dLbls>
        <c:gapWidth val="219"/>
        <c:overlap val="-27"/>
        <c:axId val="623933000"/>
        <c:axId val="623934176"/>
      </c:barChart>
      <c:catAx>
        <c:axId val="623933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623934176"/>
        <c:crosses val="autoZero"/>
        <c:auto val="1"/>
        <c:lblAlgn val="ctr"/>
        <c:lblOffset val="100"/>
        <c:noMultiLvlLbl val="0"/>
      </c:catAx>
      <c:valAx>
        <c:axId val="623934176"/>
        <c:scaling>
          <c:orientation val="minMax"/>
        </c:scaling>
        <c:delete val="1"/>
        <c:axPos val="l"/>
        <c:numFmt formatCode="0%" sourceLinked="1"/>
        <c:majorTickMark val="none"/>
        <c:minorTickMark val="none"/>
        <c:tickLblPos val="nextTo"/>
        <c:crossAx val="623933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774207215761458E-2"/>
          <c:y val="1.7523366097888557E-2"/>
          <c:w val="0.96622579278423859"/>
          <c:h val="0.86006419347120777"/>
        </c:manualLayout>
      </c:layout>
      <c:barChart>
        <c:barDir val="col"/>
        <c:grouping val="clustered"/>
        <c:varyColors val="0"/>
        <c:ser>
          <c:idx val="0"/>
          <c:order val="0"/>
          <c:tx>
            <c:strRef>
              <c:f>Sheet1!$B$1</c:f>
              <c:strCache>
                <c:ptCount val="1"/>
                <c:pt idx="0">
                  <c:v>10 States</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Urban</c:v>
                </c:pt>
                <c:pt idx="1">
                  <c:v>Surburban</c:v>
                </c:pt>
                <c:pt idx="2">
                  <c:v>Rural</c:v>
                </c:pt>
              </c:strCache>
            </c:strRef>
          </c:cat>
          <c:val>
            <c:numRef>
              <c:f>Sheet1!$B$2:$B$4</c:f>
              <c:numCache>
                <c:formatCode>0%</c:formatCode>
                <c:ptCount val="3"/>
                <c:pt idx="0">
                  <c:v>0.08</c:v>
                </c:pt>
                <c:pt idx="1">
                  <c:v>0.04</c:v>
                </c:pt>
                <c:pt idx="2">
                  <c:v>0.04</c:v>
                </c:pt>
              </c:numCache>
            </c:numRef>
          </c:val>
          <c:extLst>
            <c:ext xmlns:c16="http://schemas.microsoft.com/office/drawing/2014/chart" uri="{C3380CC4-5D6E-409C-BE32-E72D297353CC}">
              <c16:uniqueId val="{00000000-2F37-4449-AA5E-094803ECB29E}"/>
            </c:ext>
          </c:extLst>
        </c:ser>
        <c:dLbls>
          <c:dLblPos val="outEnd"/>
          <c:showLegendKey val="0"/>
          <c:showVal val="1"/>
          <c:showCatName val="0"/>
          <c:showSerName val="0"/>
          <c:showPercent val="0"/>
          <c:showBubbleSize val="0"/>
        </c:dLbls>
        <c:gapWidth val="105"/>
        <c:overlap val="-11"/>
        <c:axId val="623938880"/>
        <c:axId val="623940448"/>
      </c:barChart>
      <c:catAx>
        <c:axId val="62393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623940448"/>
        <c:crosses val="autoZero"/>
        <c:auto val="1"/>
        <c:lblAlgn val="ctr"/>
        <c:lblOffset val="0"/>
        <c:noMultiLvlLbl val="0"/>
      </c:catAx>
      <c:valAx>
        <c:axId val="623940448"/>
        <c:scaling>
          <c:orientation val="minMax"/>
        </c:scaling>
        <c:delete val="1"/>
        <c:axPos val="l"/>
        <c:numFmt formatCode="0%" sourceLinked="1"/>
        <c:majorTickMark val="none"/>
        <c:minorTickMark val="none"/>
        <c:tickLblPos val="nextTo"/>
        <c:crossAx val="623938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i="0" baseline="0" dirty="0">
                <a:effectLst/>
              </a:rPr>
              <a:t>% Reached Yesterday</a:t>
            </a:r>
          </a:p>
          <a:p>
            <a:pPr>
              <a:defRPr sz="1600" b="1" i="0" u="none" strike="noStrike" kern="1200" spc="0" baseline="0">
                <a:solidFill>
                  <a:schemeClr val="tx1"/>
                </a:solidFill>
                <a:latin typeface="+mn-lt"/>
                <a:ea typeface="+mn-ea"/>
                <a:cs typeface="+mn-cs"/>
              </a:defRPr>
            </a:pPr>
            <a:r>
              <a:rPr lang="en-US" sz="1600" b="1" i="0" baseline="0" dirty="0">
                <a:effectLst/>
              </a:rPr>
              <a:t>Hispanic Adults 18+</a:t>
            </a:r>
            <a:endParaRPr lang="en-US" sz="1600" dirty="0">
              <a:effectLst/>
            </a:endParaRPr>
          </a:p>
        </c:rich>
      </c:tx>
      <c:layout>
        <c:manualLayout>
          <c:xMode val="edge"/>
          <c:yMode val="edge"/>
          <c:x val="0.65182706328375628"/>
          <c:y val="0.70400650095686512"/>
        </c:manualLayout>
      </c:layout>
      <c:overlay val="0"/>
      <c:spPr>
        <a:noFill/>
        <a:ln>
          <a:noFill/>
        </a:ln>
        <a:effectLst/>
      </c:spPr>
    </c:title>
    <c:autoTitleDeleted val="0"/>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82D7-4749-8F3F-8320F9DDF35A}"/>
              </c:ext>
            </c:extLst>
          </c:dPt>
          <c:dPt>
            <c:idx val="1"/>
            <c:invertIfNegative val="0"/>
            <c:bubble3D val="0"/>
            <c:spPr>
              <a:solidFill>
                <a:srgbClr val="FF00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82D7-4749-8F3F-8320F9DDF35A}"/>
              </c:ext>
            </c:extLst>
          </c:dPt>
          <c:dPt>
            <c:idx val="2"/>
            <c:invertIfNegative val="0"/>
            <c:bubble3D val="0"/>
            <c:spPr>
              <a:solidFill>
                <a:srgbClr val="FFAF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82D7-4749-8F3F-8320F9DDF35A}"/>
              </c:ext>
            </c:extLst>
          </c:dPt>
          <c:dPt>
            <c:idx val="3"/>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82D7-4749-8F3F-8320F9DDF35A}"/>
              </c:ext>
            </c:extLst>
          </c:dPt>
          <c:dPt>
            <c:idx val="4"/>
            <c:invertIfNegative val="0"/>
            <c:bubble3D val="0"/>
            <c:spPr>
              <a:solidFill>
                <a:srgbClr val="FF66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82D7-4749-8F3F-8320F9DDF35A}"/>
              </c:ext>
            </c:extLst>
          </c:dPt>
          <c:dPt>
            <c:idx val="5"/>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82D7-4749-8F3F-8320F9DDF35A}"/>
              </c:ext>
            </c:extLst>
          </c:dPt>
          <c:dPt>
            <c:idx val="6"/>
            <c:invertIfNegative val="0"/>
            <c:bubble3D val="0"/>
            <c:spPr>
              <a:solidFill>
                <a:srgbClr val="B2E5F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82D7-4749-8F3F-8320F9DDF35A}"/>
              </c:ext>
            </c:extLst>
          </c:dPt>
          <c:dPt>
            <c:idx val="7"/>
            <c:invertIfNegative val="0"/>
            <c:bubble3D val="0"/>
            <c:spPr>
              <a:solidFill>
                <a:schemeClr val="tx1"/>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82D7-4749-8F3F-8320F9DDF35A}"/>
              </c:ext>
            </c:extLst>
          </c:dPt>
          <c:dPt>
            <c:idx val="8"/>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82D7-4749-8F3F-8320F9DDF35A}"/>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82D7-4749-8F3F-8320F9DDF35A}"/>
              </c:ext>
            </c:extLst>
          </c:dPt>
          <c:dPt>
            <c:idx val="10"/>
            <c:invertIfNegative val="0"/>
            <c:bubble3D val="0"/>
            <c:spPr>
              <a:solidFill>
                <a:srgbClr val="9999F9"/>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82D7-4749-8F3F-8320F9DDF35A}"/>
              </c:ext>
            </c:extLst>
          </c:dPt>
          <c:dPt>
            <c:idx val="11"/>
            <c:invertIfNegative val="0"/>
            <c:bubble3D val="0"/>
            <c:spPr>
              <a:solidFill>
                <a:srgbClr val="9F5FC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82D7-4749-8F3F-8320F9DDF35A}"/>
              </c:ext>
            </c:extLst>
          </c:dPt>
          <c:dPt>
            <c:idx val="12"/>
            <c:invertIfNegative val="0"/>
            <c:bubble3D val="0"/>
            <c:spPr>
              <a:solidFill>
                <a:srgbClr val="F3057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9-82D7-4749-8F3F-8320F9DDF35A}"/>
              </c:ext>
            </c:extLst>
          </c:dPt>
          <c:dLbls>
            <c:numFmt formatCode="0%" sourceLinked="0"/>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Broadcast TV</c:v>
                </c:pt>
                <c:pt idx="1">
                  <c:v>Social media</c:v>
                </c:pt>
                <c:pt idx="2">
                  <c:v>Radio stations</c:v>
                </c:pt>
                <c:pt idx="3">
                  <c:v>Cable TV</c:v>
                </c:pt>
                <c:pt idx="4">
                  <c:v>Newspapers</c:v>
                </c:pt>
                <c:pt idx="5">
                  <c:v>Newspaper web/apps</c:v>
                </c:pt>
                <c:pt idx="6">
                  <c:v>Local broadcast TV stations web/apps</c:v>
                </c:pt>
                <c:pt idx="7">
                  <c:v>Online news aggregator web/apps</c:v>
                </c:pt>
                <c:pt idx="8">
                  <c:v>Government websites</c:v>
                </c:pt>
                <c:pt idx="9">
                  <c:v>Cable TV web/apps</c:v>
                </c:pt>
                <c:pt idx="10">
                  <c:v>National broadcast TV network web/apps</c:v>
                </c:pt>
                <c:pt idx="11">
                  <c:v>Any other Internet web/apps</c:v>
                </c:pt>
                <c:pt idx="12">
                  <c:v>Radio station web/apps</c:v>
                </c:pt>
              </c:strCache>
            </c:strRef>
          </c:cat>
          <c:val>
            <c:numRef>
              <c:f>Sheet1!$B$2:$B$14</c:f>
              <c:numCache>
                <c:formatCode>0%</c:formatCode>
                <c:ptCount val="13"/>
                <c:pt idx="0">
                  <c:v>0.84362549800796816</c:v>
                </c:pt>
                <c:pt idx="1">
                  <c:v>0.56000000000000005</c:v>
                </c:pt>
                <c:pt idx="2">
                  <c:v>0.44</c:v>
                </c:pt>
                <c:pt idx="3">
                  <c:v>0.32</c:v>
                </c:pt>
                <c:pt idx="4">
                  <c:v>0.26</c:v>
                </c:pt>
                <c:pt idx="5">
                  <c:v>0.24</c:v>
                </c:pt>
                <c:pt idx="6">
                  <c:v>0.21</c:v>
                </c:pt>
                <c:pt idx="7">
                  <c:v>0.19</c:v>
                </c:pt>
                <c:pt idx="8">
                  <c:v>0.18</c:v>
                </c:pt>
                <c:pt idx="9">
                  <c:v>0.15</c:v>
                </c:pt>
                <c:pt idx="10">
                  <c:v>0.15</c:v>
                </c:pt>
                <c:pt idx="11">
                  <c:v>0.11</c:v>
                </c:pt>
                <c:pt idx="12">
                  <c:v>0.09</c:v>
                </c:pt>
              </c:numCache>
            </c:numRef>
          </c:val>
          <c:extLst>
            <c:ext xmlns:c16="http://schemas.microsoft.com/office/drawing/2014/chart" uri="{C3380CC4-5D6E-409C-BE32-E72D297353CC}">
              <c16:uniqueId val="{00000022-82D7-4749-8F3F-8320F9DDF35A}"/>
            </c:ext>
          </c:extLst>
        </c:ser>
        <c:dLbls>
          <c:showLegendKey val="0"/>
          <c:showVal val="0"/>
          <c:showCatName val="0"/>
          <c:showSerName val="0"/>
          <c:showPercent val="0"/>
          <c:showBubbleSize val="0"/>
        </c:dLbls>
        <c:gapWidth val="34"/>
        <c:axId val="623935352"/>
        <c:axId val="623940056"/>
      </c:barChart>
      <c:catAx>
        <c:axId val="623935352"/>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23940056"/>
        <c:crosses val="autoZero"/>
        <c:auto val="1"/>
        <c:lblAlgn val="ctr"/>
        <c:lblOffset val="100"/>
        <c:noMultiLvlLbl val="0"/>
      </c:catAx>
      <c:valAx>
        <c:axId val="623940056"/>
        <c:scaling>
          <c:orientation val="minMax"/>
        </c:scaling>
        <c:delete val="1"/>
        <c:axPos val="t"/>
        <c:numFmt formatCode="0%" sourceLinked="1"/>
        <c:majorTickMark val="none"/>
        <c:minorTickMark val="none"/>
        <c:tickLblPos val="none"/>
        <c:crossAx val="623935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23936920"/>
        <c:axId val="623937704"/>
      </c:barChart>
      <c:catAx>
        <c:axId val="62393692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23937704"/>
        <c:crosses val="autoZero"/>
        <c:auto val="1"/>
        <c:lblAlgn val="ctr"/>
        <c:lblOffset val="100"/>
        <c:noMultiLvlLbl val="0"/>
      </c:catAx>
      <c:valAx>
        <c:axId val="623937704"/>
        <c:scaling>
          <c:orientation val="minMax"/>
          <c:max val="1.1000000000000001"/>
          <c:min val="0"/>
        </c:scaling>
        <c:delete val="1"/>
        <c:axPos val="b"/>
        <c:numFmt formatCode="General" sourceLinked="1"/>
        <c:majorTickMark val="out"/>
        <c:minorTickMark val="none"/>
        <c:tickLblPos val="nextTo"/>
        <c:crossAx val="623936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tx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Local broadcast 
TV station web/apps</c:v>
                </c:pt>
                <c:pt idx="2">
                  <c:v>Newspaper web/apps</c:v>
                </c:pt>
                <c:pt idx="3">
                  <c:v>Newspapers</c:v>
                </c:pt>
                <c:pt idx="4">
                  <c:v>Cable TV</c:v>
                </c:pt>
                <c:pt idx="5">
                  <c:v>Radio stations</c:v>
                </c:pt>
                <c:pt idx="6">
                  <c:v>Social media</c:v>
                </c:pt>
                <c:pt idx="7">
                  <c:v>Broadcast TV</c:v>
                </c:pt>
              </c:strCache>
            </c:strRef>
          </c:cat>
          <c:val>
            <c:numRef>
              <c:f>Sheet1!$B$2:$B$9</c:f>
              <c:numCache>
                <c:formatCode>0%</c:formatCode>
                <c:ptCount val="8"/>
                <c:pt idx="0">
                  <c:v>0.21</c:v>
                </c:pt>
                <c:pt idx="1">
                  <c:v>0.23</c:v>
                </c:pt>
                <c:pt idx="2">
                  <c:v>0.24</c:v>
                </c:pt>
                <c:pt idx="3">
                  <c:v>0.27</c:v>
                </c:pt>
                <c:pt idx="4">
                  <c:v>0.33</c:v>
                </c:pt>
                <c:pt idx="5">
                  <c:v>0.49</c:v>
                </c:pt>
                <c:pt idx="6">
                  <c:v>0.56999999999999995</c:v>
                </c:pt>
                <c:pt idx="7">
                  <c:v>0.84</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23939272"/>
        <c:axId val="627905272"/>
      </c:barChart>
      <c:catAx>
        <c:axId val="62393927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27905272"/>
        <c:crosses val="autoZero"/>
        <c:auto val="1"/>
        <c:lblAlgn val="ctr"/>
        <c:lblOffset val="100"/>
        <c:noMultiLvlLbl val="0"/>
      </c:catAx>
      <c:valAx>
        <c:axId val="627905272"/>
        <c:scaling>
          <c:orientation val="minMax"/>
          <c:max val="1.1000000000000001"/>
          <c:min val="0"/>
        </c:scaling>
        <c:delete val="1"/>
        <c:axPos val="b"/>
        <c:numFmt formatCode="0%" sourceLinked="1"/>
        <c:majorTickMark val="out"/>
        <c:minorTickMark val="none"/>
        <c:tickLblPos val="nextTo"/>
        <c:crossAx val="623939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0.88104</cdr:x>
      <cdr:y>0.22125</cdr:y>
    </cdr:from>
    <cdr:to>
      <cdr:x>1</cdr:x>
      <cdr:y>0.3017</cdr:y>
    </cdr:to>
    <cdr:sp macro="" textlink="">
      <cdr:nvSpPr>
        <cdr:cNvPr id="2" name="TextBox 26">
          <a:extLst xmlns:a="http://schemas.openxmlformats.org/drawingml/2006/main">
            <a:ext uri="{FF2B5EF4-FFF2-40B4-BE49-F238E27FC236}">
              <a16:creationId xmlns:a16="http://schemas.microsoft.com/office/drawing/2014/main" id="{29C7AB03-69CE-0B41-95DA-B10E63078A49}"/>
            </a:ext>
          </a:extLst>
        </cdr:cNvPr>
        <cdr:cNvSpPr txBox="1"/>
      </cdr:nvSpPr>
      <cdr:spPr>
        <a:xfrm xmlns:a="http://schemas.openxmlformats.org/drawingml/2006/main">
          <a:off x="8154135" y="1015663"/>
          <a:ext cx="110101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a:t>75%</a:t>
          </a:r>
        </a:p>
      </cdr:txBody>
    </cdr:sp>
  </cdr:relSizeAnchor>
  <cdr:relSizeAnchor xmlns:cdr="http://schemas.openxmlformats.org/drawingml/2006/chartDrawing">
    <cdr:from>
      <cdr:x>0.88104</cdr:x>
      <cdr:y>0.5</cdr:y>
    </cdr:from>
    <cdr:to>
      <cdr:x>1</cdr:x>
      <cdr:y>0.58045</cdr:y>
    </cdr:to>
    <cdr:sp macro="" textlink="">
      <cdr:nvSpPr>
        <cdr:cNvPr id="4" name="TextBox 26">
          <a:extLst xmlns:a="http://schemas.openxmlformats.org/drawingml/2006/main">
            <a:ext uri="{FF2B5EF4-FFF2-40B4-BE49-F238E27FC236}">
              <a16:creationId xmlns:a16="http://schemas.microsoft.com/office/drawing/2014/main" id="{9F746AD1-937D-DC4D-A2D9-7A3F25DD10BB}"/>
            </a:ext>
          </a:extLst>
        </cdr:cNvPr>
        <cdr:cNvSpPr txBox="1"/>
      </cdr:nvSpPr>
      <cdr:spPr>
        <a:xfrm xmlns:a="http://schemas.openxmlformats.org/drawingml/2006/main">
          <a:off x="8154135" y="2295330"/>
          <a:ext cx="110101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72%</a:t>
          </a:r>
        </a:p>
      </cdr:txBody>
    </cdr:sp>
  </cdr:relSizeAnchor>
  <cdr:relSizeAnchor xmlns:cdr="http://schemas.openxmlformats.org/drawingml/2006/chartDrawing">
    <cdr:from>
      <cdr:x>0.88037</cdr:x>
      <cdr:y>0.77529</cdr:y>
    </cdr:from>
    <cdr:to>
      <cdr:x>0.99933</cdr:x>
      <cdr:y>0.85575</cdr:y>
    </cdr:to>
    <cdr:sp macro="" textlink="">
      <cdr:nvSpPr>
        <cdr:cNvPr id="5" name="TextBox 26">
          <a:extLst xmlns:a="http://schemas.openxmlformats.org/drawingml/2006/main">
            <a:ext uri="{FF2B5EF4-FFF2-40B4-BE49-F238E27FC236}">
              <a16:creationId xmlns:a16="http://schemas.microsoft.com/office/drawing/2014/main" id="{1EEE8D6E-BBA5-6146-A939-990F31273D31}"/>
            </a:ext>
          </a:extLst>
        </cdr:cNvPr>
        <cdr:cNvSpPr txBox="1"/>
      </cdr:nvSpPr>
      <cdr:spPr>
        <a:xfrm xmlns:a="http://schemas.openxmlformats.org/drawingml/2006/main">
          <a:off x="8147914" y="3559110"/>
          <a:ext cx="110101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68%</a:t>
          </a:r>
        </a:p>
      </cdr:txBody>
    </cdr:sp>
  </cdr:relSizeAnchor>
  <cdr:relSizeAnchor xmlns:cdr="http://schemas.openxmlformats.org/drawingml/2006/chartDrawing">
    <cdr:from>
      <cdr:x>0.82929</cdr:x>
      <cdr:y>0.05014</cdr:y>
    </cdr:from>
    <cdr:to>
      <cdr:x>1</cdr:x>
      <cdr:y>0.09485</cdr:y>
    </cdr:to>
    <cdr:sp macro="" textlink="">
      <cdr:nvSpPr>
        <cdr:cNvPr id="6" name="TextBox 5">
          <a:extLst xmlns:a="http://schemas.openxmlformats.org/drawingml/2006/main">
            <a:ext uri="{FF2B5EF4-FFF2-40B4-BE49-F238E27FC236}">
              <a16:creationId xmlns:a16="http://schemas.microsoft.com/office/drawing/2014/main" id="{B495DF56-4975-C648-980A-E146E5B9BA11}"/>
            </a:ext>
          </a:extLst>
        </cdr:cNvPr>
        <cdr:cNvSpPr txBox="1"/>
      </cdr:nvSpPr>
      <cdr:spPr>
        <a:xfrm xmlns:a="http://schemas.openxmlformats.org/drawingml/2006/main">
          <a:off x="7675164" y="230154"/>
          <a:ext cx="1579984" cy="2052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b="1" dirty="0"/>
            <a:t>Top two box</a:t>
          </a:r>
          <a:endParaRPr lang="en-US" sz="11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0.27593</cdr:x>
      <cdr:y>0.03679</cdr:y>
    </cdr:from>
    <cdr:to>
      <cdr:x>0.66134</cdr:x>
      <cdr:y>0.10908</cdr:y>
    </cdr:to>
    <cdr:sp macro="" textlink="">
      <cdr:nvSpPr>
        <cdr:cNvPr id="2" name="TextBox 3">
          <a:extLst xmlns:a="http://schemas.openxmlformats.org/drawingml/2006/main">
            <a:ext uri="{FF2B5EF4-FFF2-40B4-BE49-F238E27FC236}">
              <a16:creationId xmlns:a16="http://schemas.microsoft.com/office/drawing/2014/main" id="{851DB9FC-BD47-4726-8664-DA4035F2E524}"/>
            </a:ext>
          </a:extLst>
        </cdr:cNvPr>
        <cdr:cNvSpPr txBox="1"/>
      </cdr:nvSpPr>
      <cdr:spPr>
        <a:xfrm xmlns:a="http://schemas.openxmlformats.org/drawingml/2006/main">
          <a:off x="2336740" y="172267"/>
          <a:ext cx="32639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b="1" dirty="0"/>
            <a:t>% Hispanic</a:t>
          </a:r>
        </a:p>
      </cdr:txBody>
    </cdr:sp>
  </cdr:relSizeAnchor>
</c:userShapes>
</file>

<file path=ppt/drawings/drawing3.xml><?xml version="1.0" encoding="utf-8"?>
<c:userShapes xmlns:c="http://schemas.openxmlformats.org/drawingml/2006/chart">
  <cdr:relSizeAnchor xmlns:cdr="http://schemas.openxmlformats.org/drawingml/2006/chartDrawing">
    <cdr:from>
      <cdr:x>0.62074</cdr:x>
      <cdr:y>0.54969</cdr:y>
    </cdr:from>
    <cdr:to>
      <cdr:x>0.91213</cdr:x>
      <cdr:y>0.67229</cdr:y>
    </cdr:to>
    <cdr:sp macro="" textlink="">
      <cdr:nvSpPr>
        <cdr:cNvPr id="2" name="TextBox 3">
          <a:extLst xmlns:a="http://schemas.openxmlformats.org/drawingml/2006/main">
            <a:ext uri="{FF2B5EF4-FFF2-40B4-BE49-F238E27FC236}">
              <a16:creationId xmlns:a16="http://schemas.microsoft.com/office/drawing/2014/main" id="{851DB9FC-BD47-4726-8664-DA4035F2E524}"/>
            </a:ext>
          </a:extLst>
        </cdr:cNvPr>
        <cdr:cNvSpPr txBox="1"/>
      </cdr:nvSpPr>
      <cdr:spPr>
        <a:xfrm xmlns:a="http://schemas.openxmlformats.org/drawingml/2006/main">
          <a:off x="6953190" y="2621709"/>
          <a:ext cx="32639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b="1" dirty="0"/>
            <a:t>% Hispanic</a:t>
          </a:r>
          <a:br>
            <a:rPr lang="en-US" sz="1600" b="1" dirty="0"/>
          </a:br>
          <a:r>
            <a:rPr lang="en-US" sz="1600" b="1" dirty="0"/>
            <a:t>P18+</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DB9F3-6392-5C44-92FD-8921AF34601E}"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44BA9D-243F-6B44-ADD7-8D23646D64FF}" type="slidenum">
              <a:rPr lang="en-US" smtClean="0"/>
              <a:t>‹#›</a:t>
            </a:fld>
            <a:endParaRPr lang="en-US"/>
          </a:p>
        </p:txBody>
      </p:sp>
    </p:spTree>
    <p:extLst>
      <p:ext uri="{BB962C8B-B14F-4D97-AF65-F5344CB8AC3E}">
        <p14:creationId xmlns:p14="http://schemas.microsoft.com/office/powerpoint/2010/main" val="2216826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44BA9D-243F-6B44-ADD7-8D23646D64FF}" type="slidenum">
              <a:rPr lang="en-US" smtClean="0"/>
              <a:t>1</a:t>
            </a:fld>
            <a:endParaRPr lang="en-US"/>
          </a:p>
        </p:txBody>
      </p:sp>
    </p:spTree>
    <p:extLst>
      <p:ext uri="{BB962C8B-B14F-4D97-AF65-F5344CB8AC3E}">
        <p14:creationId xmlns:p14="http://schemas.microsoft.com/office/powerpoint/2010/main" val="1451215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520756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BFF038-FE79-4731-8216-C523A2A3BC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5272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47040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BFF038-FE79-4731-8216-C523A2A3BC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475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755734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BFF038-FE79-4731-8216-C523A2A3BC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710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 name="Rectangle 17"/>
          <p:cNvSpPr/>
          <p:nvPr/>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19275"/>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26" name="Rectangle 25"/>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778112" y="1879437"/>
            <a:ext cx="8629882" cy="646331"/>
          </a:xfrm>
        </p:spPr>
        <p:txBody>
          <a:bodyPr wrap="square" anchor="b">
            <a:spAutoFit/>
          </a:bodyPr>
          <a:lstStyle>
            <a:lvl1pPr algn="ctr">
              <a:defRPr sz="4000">
                <a:solidFill>
                  <a:srgbClr val="0000FF"/>
                </a:solidFill>
              </a:defRPr>
            </a:lvl1pPr>
          </a:lstStyle>
          <a:p>
            <a:r>
              <a:rPr lang="en-US"/>
              <a:t>Click to edit Master title style</a:t>
            </a:r>
            <a:endParaRPr lang="en-US" dirty="0"/>
          </a:p>
        </p:txBody>
      </p:sp>
      <p:sp>
        <p:nvSpPr>
          <p:cNvPr id="3" name="Subtitle 2"/>
          <p:cNvSpPr>
            <a:spLocks noGrp="1"/>
          </p:cNvSpPr>
          <p:nvPr>
            <p:ph type="subTitle" idx="1"/>
          </p:nvPr>
        </p:nvSpPr>
        <p:spPr>
          <a:xfrm>
            <a:off x="1778112" y="2807291"/>
            <a:ext cx="8629882" cy="424732"/>
          </a:xfrm>
        </p:spPr>
        <p:txBody>
          <a:bodyPr wrap="square">
            <a:sp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9320" y="4183331"/>
            <a:ext cx="4762778" cy="1349127"/>
          </a:xfrm>
          <a:prstGeom prst="rect">
            <a:avLst/>
          </a:prstGeom>
          <a:effectLst>
            <a:reflection blurRad="6350" stA="50000" endA="300" endPos="55500" dist="914400" dir="5400000" sy="-100000" algn="bl" rotWithShape="0"/>
          </a:effectLst>
        </p:spPr>
      </p:pic>
    </p:spTree>
    <p:extLst>
      <p:ext uri="{BB962C8B-B14F-4D97-AF65-F5344CB8AC3E}">
        <p14:creationId xmlns:p14="http://schemas.microsoft.com/office/powerpoint/2010/main" val="1833827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8" name="Rectangle 17"/>
          <p:cNvSpPr/>
          <p:nvPr/>
        </p:nvSpPr>
        <p:spPr>
          <a:xfrm flipH="1">
            <a:off x="-9527" y="-6"/>
            <a:ext cx="12201525" cy="5890663"/>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5890657"/>
            <a:ext cx="12201525" cy="96734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5890659"/>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1671688"/>
            <a:ext cx="11425813" cy="854080"/>
          </a:xfrm>
        </p:spPr>
        <p:txBody>
          <a:bodyPr wrap="square" anchor="ctr">
            <a:spAutoFit/>
          </a:bodyPr>
          <a:lstStyle>
            <a:lvl1pPr algn="ctr">
              <a:defRPr sz="5500">
                <a:solidFill>
                  <a:schemeClr val="bg1"/>
                </a:solidFill>
              </a:defRPr>
            </a:lvl1pPr>
          </a:lstStyle>
          <a:p>
            <a:r>
              <a:rPr lang="en-US"/>
              <a:t>Click to edit Master title style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8642" y="6150922"/>
            <a:ext cx="1702358" cy="482218"/>
          </a:xfrm>
          <a:prstGeom prst="rect">
            <a:avLst/>
          </a:prstGeom>
        </p:spPr>
      </p:pic>
    </p:spTree>
    <p:extLst>
      <p:ext uri="{BB962C8B-B14F-4D97-AF65-F5344CB8AC3E}">
        <p14:creationId xmlns:p14="http://schemas.microsoft.com/office/powerpoint/2010/main" val="131314709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18" name="Rectangle 17"/>
          <p:cNvSpPr/>
          <p:nvPr/>
        </p:nvSpPr>
        <p:spPr>
          <a:xfrm flipH="1">
            <a:off x="-9528" y="-5"/>
            <a:ext cx="12201525" cy="3557222"/>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557217"/>
            <a:ext cx="12201525" cy="3428902"/>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29000"/>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a:t>Click to edit Master title style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3969" y="4358980"/>
            <a:ext cx="6444062" cy="1825376"/>
          </a:xfrm>
          <a:prstGeom prst="rect">
            <a:avLst/>
          </a:prstGeom>
        </p:spPr>
      </p:pic>
    </p:spTree>
    <p:extLst>
      <p:ext uri="{BB962C8B-B14F-4D97-AF65-F5344CB8AC3E}">
        <p14:creationId xmlns:p14="http://schemas.microsoft.com/office/powerpoint/2010/main" val="141640490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wrap="square" anchor="t">
            <a:spAutoFit/>
          </a:bodyPr>
          <a:lstStyle>
            <a:lvl1pPr algn="ctr">
              <a:defRPr sz="4000">
                <a:solidFill>
                  <a:srgbClr val="0000FF"/>
                </a:solidFill>
              </a:defRPr>
            </a:lvl1pPr>
          </a:lstStyle>
          <a:p>
            <a:r>
              <a:rPr lang="en-US"/>
              <a:t>Click to edit Master title style</a:t>
            </a:r>
            <a:endParaRPr lang="en-US" dirty="0"/>
          </a:p>
        </p:txBody>
      </p:sp>
      <p:sp>
        <p:nvSpPr>
          <p:cNvPr id="3" name="Content Placeholder 2"/>
          <p:cNvSpPr>
            <a:spLocks noGrp="1"/>
          </p:cNvSpPr>
          <p:nvPr>
            <p:ph idx="1"/>
          </p:nvPr>
        </p:nvSpPr>
        <p:spPr>
          <a:xfrm>
            <a:off x="381000" y="1403594"/>
            <a:ext cx="11430000" cy="4351338"/>
          </a:xfrm>
        </p:spPr>
        <p:txBody>
          <a:bodyPr>
            <a:normAutofit/>
          </a:bodyPr>
          <a:lstStyle>
            <a:lvl1pPr marL="280988" indent="-280988">
              <a:lnSpc>
                <a:spcPct val="100000"/>
              </a:lnSpc>
              <a:spcBef>
                <a:spcPts val="0"/>
              </a:spcBef>
              <a:spcAft>
                <a:spcPts val="400"/>
              </a:spcAft>
              <a:buClr>
                <a:srgbClr val="0000FF"/>
              </a:buClr>
              <a:buFont typeface="Wingdings" panose="05000000000000000000" pitchFamily="2" charset="2"/>
              <a:buChar char="§"/>
              <a:defRPr sz="3000"/>
            </a:lvl1pPr>
            <a:lvl2pPr marL="685800" indent="-228600">
              <a:lnSpc>
                <a:spcPct val="100000"/>
              </a:lnSpc>
              <a:spcBef>
                <a:spcPts val="0"/>
              </a:spcBef>
              <a:spcAft>
                <a:spcPts val="400"/>
              </a:spcAft>
              <a:buClr>
                <a:srgbClr val="00B050"/>
              </a:buClr>
              <a:buFont typeface="Wingdings" panose="05000000000000000000" pitchFamily="2" charset="2"/>
              <a:buChar char="§"/>
              <a:defRPr sz="2400"/>
            </a:lvl2pPr>
            <a:lvl3pPr marL="1143000" indent="-228600">
              <a:lnSpc>
                <a:spcPct val="100000"/>
              </a:lnSpc>
              <a:spcBef>
                <a:spcPts val="0"/>
              </a:spcBef>
              <a:spcAft>
                <a:spcPts val="400"/>
              </a:spcAft>
              <a:buClr>
                <a:srgbClr val="FF0000"/>
              </a:buClr>
              <a:buFont typeface="Wingdings" panose="05000000000000000000" pitchFamily="2" charset="2"/>
              <a:buChar char="§"/>
              <a:defRPr sz="2000"/>
            </a:lvl3pPr>
            <a:lvl4pPr marL="1600200" indent="-228600">
              <a:lnSpc>
                <a:spcPct val="100000"/>
              </a:lnSpc>
              <a:spcBef>
                <a:spcPts val="0"/>
              </a:spcBef>
              <a:spcAft>
                <a:spcPts val="400"/>
              </a:spcAft>
              <a:buClr>
                <a:srgbClr val="7030A0"/>
              </a:buClr>
              <a:buFont typeface="Wingdings" panose="05000000000000000000" pitchFamily="2" charset="2"/>
              <a:buChar char="§"/>
              <a:defRPr sz="1800"/>
            </a:lvl4pPr>
            <a:lvl5pPr marL="2057400" indent="-228600">
              <a:lnSpc>
                <a:spcPct val="100000"/>
              </a:lnSpc>
              <a:spcBef>
                <a:spcPts val="0"/>
              </a:spcBef>
              <a:spcAft>
                <a:spcPts val="400"/>
              </a:spcAft>
              <a:buClr>
                <a:srgbClr val="FFC000"/>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537894" y="6356350"/>
            <a:ext cx="546212" cy="365125"/>
          </a:xfrm>
        </p:spPr>
        <p:txBody>
          <a:bodyPr/>
          <a:lstStyle>
            <a:lvl1pPr>
              <a:defRPr sz="1000"/>
            </a:lvl1pPr>
          </a:lstStyle>
          <a:p>
            <a:fld id="{CCDEFDE6-E0D7-4837-9BAC-C5447762A0EF}" type="slidenum">
              <a:rPr lang="en-US" smtClean="0"/>
              <a:t>‹#›</a:t>
            </a:fld>
            <a:endParaRPr lang="en-US"/>
          </a:p>
        </p:txBody>
      </p:sp>
      <p:sp>
        <p:nvSpPr>
          <p:cNvPr id="8" name="Text Placeholder 13"/>
          <p:cNvSpPr>
            <a:spLocks noGrp="1"/>
          </p:cNvSpPr>
          <p:nvPr>
            <p:ph type="body" sz="quarter" idx="13"/>
          </p:nvPr>
        </p:nvSpPr>
        <p:spPr>
          <a:xfrm>
            <a:off x="381000" y="6356350"/>
            <a:ext cx="8641773" cy="246221"/>
          </a:xfrm>
          <a:prstGeom prst="rect">
            <a:avLst/>
          </a:prstGeom>
        </p:spPr>
        <p:txBody>
          <a:bodyPr>
            <a:spAutoFit/>
          </a:bodyPr>
          <a:lstStyle>
            <a:lvl1pPr marL="0" indent="0">
              <a:lnSpc>
                <a:spcPct val="100000"/>
              </a:lnSpc>
              <a:spcBef>
                <a:spcPts val="0"/>
              </a:spcBef>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Tree>
    <p:extLst>
      <p:ext uri="{BB962C8B-B14F-4D97-AF65-F5344CB8AC3E}">
        <p14:creationId xmlns:p14="http://schemas.microsoft.com/office/powerpoint/2010/main" val="285890264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00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4976421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CDEFDE6-E0D7-4837-9BAC-C5447762A0EF}" type="slidenum">
              <a:rPr lang="en-US" smtClean="0"/>
              <a:t>‹#›</a:t>
            </a:fld>
            <a:endParaRPr lang="en-US"/>
          </a:p>
        </p:txBody>
      </p:sp>
      <p:grpSp>
        <p:nvGrpSpPr>
          <p:cNvPr id="17" name="Group 16"/>
          <p:cNvGrpSpPr/>
          <p:nvPr/>
        </p:nvGrpSpPr>
        <p:grpSpPr>
          <a:xfrm>
            <a:off x="6070234" y="1105310"/>
            <a:ext cx="91723" cy="5760720"/>
            <a:chOff x="72034" y="0"/>
            <a:chExt cx="193017" cy="6858000"/>
          </a:xfrm>
        </p:grpSpPr>
        <p:sp>
          <p:nvSpPr>
            <p:cNvPr id="18" name="Rectangle 17"/>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itle 1"/>
          <p:cNvSpPr>
            <a:spLocks noGrp="1"/>
          </p:cNvSpPr>
          <p:nvPr>
            <p:ph type="title"/>
          </p:nvPr>
        </p:nvSpPr>
        <p:spPr>
          <a:xfrm>
            <a:off x="381000" y="255012"/>
            <a:ext cx="11430000" cy="590931"/>
          </a:xfrm>
        </p:spPr>
        <p:txBody>
          <a:bodyPr wrap="square" anchor="t">
            <a:spAutoFit/>
          </a:bodyPr>
          <a:lstStyle>
            <a:lvl1pPr algn="ctr">
              <a:defRPr sz="3600">
                <a:solidFill>
                  <a:srgbClr val="0000FF"/>
                </a:solidFill>
              </a:defRPr>
            </a:lvl1pPr>
          </a:lstStyle>
          <a:p>
            <a:r>
              <a:rPr lang="en-US"/>
              <a:t>Click to edit Master title style</a:t>
            </a:r>
            <a:endParaRPr lang="en-US" dirty="0"/>
          </a:p>
        </p:txBody>
      </p:sp>
      <p:sp>
        <p:nvSpPr>
          <p:cNvPr id="22" name="Rectangle 21"/>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504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64803" y="4953837"/>
            <a:ext cx="2731477" cy="1904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fld id="{CCDEFDE6-E0D7-4837-9BAC-C5447762A0EF}" type="slidenum">
              <a:rPr lang="en-US" smtClean="0"/>
              <a:t>‹#›</a:t>
            </a:fld>
            <a:endParaRPr lang="en-US"/>
          </a:p>
        </p:txBody>
      </p:sp>
      <p:sp>
        <p:nvSpPr>
          <p:cNvPr id="6"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901575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3" name="Content Placeholder 2"/>
          <p:cNvSpPr>
            <a:spLocks noGrp="1"/>
          </p:cNvSpPr>
          <p:nvPr>
            <p:ph idx="1"/>
          </p:nvPr>
        </p:nvSpPr>
        <p:spPr>
          <a:xfrm>
            <a:off x="609601" y="1066800"/>
            <a:ext cx="11353800" cy="4909963"/>
          </a:xfrm>
        </p:spPr>
        <p:txBody>
          <a:bodyPr/>
          <a:lstStyle>
            <a:lvl1pPr marL="228600" indent="-228600">
              <a:buClr>
                <a:srgbClr val="0000FF"/>
              </a:buClr>
              <a:buFont typeface="Wingdings" panose="05000000000000000000" pitchFamily="2" charset="2"/>
              <a:buChar char="§"/>
              <a:defRPr sz="3000"/>
            </a:lvl1pPr>
            <a:lvl2pPr marL="685800" indent="-228600">
              <a:buClr>
                <a:schemeClr val="accent2"/>
              </a:buClr>
              <a:buFont typeface="Wingdings" panose="05000000000000000000" pitchFamily="2" charset="2"/>
              <a:buChar char="§"/>
              <a:defRPr/>
            </a:lvl2pPr>
            <a:lvl3pPr marL="1143000" indent="-228600">
              <a:buClr>
                <a:srgbClr val="FF0000"/>
              </a:buClr>
              <a:buFont typeface="Wingdings" panose="05000000000000000000" pitchFamily="2" charset="2"/>
              <a:buChar char="§"/>
              <a:defRPr/>
            </a:lvl3pPr>
            <a:lvl4pPr marL="1600200" indent="-228600">
              <a:buClr>
                <a:schemeClr val="accent4"/>
              </a:buClr>
              <a:buFont typeface="Wingdings" panose="05000000000000000000" pitchFamily="2" charset="2"/>
              <a:buChar char="§"/>
              <a:defRPr/>
            </a:lvl4pPr>
            <a:lvl5pPr marL="2057400" indent="-228600">
              <a:buClr>
                <a:srgbClr val="FFC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125199" y="6380100"/>
            <a:ext cx="988621" cy="365125"/>
          </a:xfrm>
        </p:spPr>
        <p:txBody>
          <a:bodyPr/>
          <a:lstStyle>
            <a:lvl1pPr>
              <a:defRPr sz="1000">
                <a:solidFill>
                  <a:schemeClr val="tx1"/>
                </a:solidFill>
              </a:defRPr>
            </a:lvl1pPr>
          </a:lstStyle>
          <a:p>
            <a:fld id="{BB88B489-69ED-4F0A-A940-13A5E0BFFCBC}" type="slidenum">
              <a:rPr lang="en-US" smtClean="0">
                <a:solidFill>
                  <a:prstClr val="black"/>
                </a:solidFill>
              </a:rPr>
              <a:pPr/>
              <a:t>‹#›</a:t>
            </a:fld>
            <a:endParaRPr lang="en-US" dirty="0">
              <a:solidFill>
                <a:prstClr val="black"/>
              </a:solidFill>
            </a:endParaRPr>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14" name="Text Placeholder 13"/>
          <p:cNvSpPr>
            <a:spLocks noGrp="1"/>
          </p:cNvSpPr>
          <p:nvPr>
            <p:ph type="body" sz="quarter" idx="13"/>
          </p:nvPr>
        </p:nvSpPr>
        <p:spPr>
          <a:xfrm>
            <a:off x="609601" y="6550968"/>
            <a:ext cx="8610599" cy="210941"/>
          </a:xfrm>
        </p:spPr>
        <p:txBody>
          <a:bodyPr wrap="square" anchor="b">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endParaRPr lang="en-US" dirty="0"/>
          </a:p>
        </p:txBody>
      </p:sp>
    </p:spTree>
    <p:extLst>
      <p:ext uri="{BB962C8B-B14F-4D97-AF65-F5344CB8AC3E}">
        <p14:creationId xmlns:p14="http://schemas.microsoft.com/office/powerpoint/2010/main" val="2564773492"/>
      </p:ext>
    </p:extLst>
  </p:cSld>
  <p:clrMapOvr>
    <a:masterClrMapping/>
  </p:clrMapOvr>
  <p:transition>
    <p:wipe dir="d"/>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38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113476" y="6356350"/>
            <a:ext cx="1003997"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CDEFDE6-E0D7-4837-9BAC-C5447762A0EF}" type="slidenum">
              <a:rPr lang="en-US" smtClean="0"/>
              <a:t>‹#›</a:t>
            </a:fld>
            <a:endParaRPr lang="en-US"/>
          </a:p>
        </p:txBody>
      </p:sp>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18690" y="6297489"/>
            <a:ext cx="1496784" cy="423986"/>
          </a:xfrm>
          <a:prstGeom prst="rect">
            <a:avLst/>
          </a:prstGeom>
        </p:spPr>
      </p:pic>
      <p:grpSp>
        <p:nvGrpSpPr>
          <p:cNvPr id="10" name="Group 9"/>
          <p:cNvGrpSpPr/>
          <p:nvPr/>
        </p:nvGrpSpPr>
        <p:grpSpPr>
          <a:xfrm>
            <a:off x="106759" y="0"/>
            <a:ext cx="91723" cy="6858000"/>
            <a:chOff x="72034" y="0"/>
            <a:chExt cx="193017" cy="6858000"/>
          </a:xfrm>
        </p:grpSpPr>
        <p:sp>
          <p:nvSpPr>
            <p:cNvPr id="11" name="Rectangle 10"/>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77404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40">
          <p15:clr>
            <a:srgbClr val="F26B43"/>
          </p15:clr>
        </p15:guide>
        <p15:guide id="4" pos="74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1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_rels/slide1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chart" Target="../charts/chart29.xml"/><Relationship Id="rId5" Type="http://schemas.openxmlformats.org/officeDocument/2006/relationships/chart" Target="../charts/chart28.xml"/><Relationship Id="rId4" Type="http://schemas.openxmlformats.org/officeDocument/2006/relationships/chart" Target="../charts/chart27.xml"/></Relationships>
</file>

<file path=ppt/slides/_rels/slide18.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chart" Target="../charts/chart33.xml"/><Relationship Id="rId5" Type="http://schemas.openxmlformats.org/officeDocument/2006/relationships/chart" Target="../charts/chart32.xml"/><Relationship Id="rId4" Type="http://schemas.openxmlformats.org/officeDocument/2006/relationships/chart" Target="../charts/char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8112" y="1676322"/>
            <a:ext cx="8629882" cy="1200329"/>
          </a:xfrm>
        </p:spPr>
        <p:txBody>
          <a:bodyPr/>
          <a:lstStyle/>
          <a:p>
            <a:r>
              <a:rPr lang="en-US" dirty="0"/>
              <a:t>Coronavirus Media Usage Study</a:t>
            </a:r>
            <a:br>
              <a:rPr lang="en-US" dirty="0"/>
            </a:br>
            <a:r>
              <a:rPr lang="en-US" dirty="0"/>
              <a:t>Hispanics</a:t>
            </a:r>
          </a:p>
        </p:txBody>
      </p:sp>
      <p:sp>
        <p:nvSpPr>
          <p:cNvPr id="3" name="Subtitle 2"/>
          <p:cNvSpPr>
            <a:spLocks noGrp="1"/>
          </p:cNvSpPr>
          <p:nvPr>
            <p:ph type="subTitle" idx="1"/>
          </p:nvPr>
        </p:nvSpPr>
        <p:spPr>
          <a:xfrm>
            <a:off x="1778112" y="3158174"/>
            <a:ext cx="8629882" cy="424732"/>
          </a:xfrm>
        </p:spPr>
        <p:txBody>
          <a:bodyPr/>
          <a:lstStyle/>
          <a:p>
            <a:r>
              <a:rPr lang="en-US" dirty="0"/>
              <a:t>April 2020</a:t>
            </a:r>
          </a:p>
        </p:txBody>
      </p:sp>
    </p:spTree>
    <p:extLst>
      <p:ext uri="{BB962C8B-B14F-4D97-AF65-F5344CB8AC3E}">
        <p14:creationId xmlns:p14="http://schemas.microsoft.com/office/powerpoint/2010/main" val="3426251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444F-8A62-A742-BF1F-367D14B5D02C}"/>
              </a:ext>
            </a:extLst>
          </p:cNvPr>
          <p:cNvSpPr>
            <a:spLocks noGrp="1"/>
          </p:cNvSpPr>
          <p:nvPr>
            <p:ph type="title"/>
          </p:nvPr>
        </p:nvSpPr>
        <p:spPr>
          <a:xfrm>
            <a:off x="381000" y="255012"/>
            <a:ext cx="11430000" cy="1200329"/>
          </a:xfrm>
        </p:spPr>
        <p:txBody>
          <a:bodyPr/>
          <a:lstStyle/>
          <a:p>
            <a:r>
              <a:rPr lang="en-US" dirty="0"/>
              <a:t>Broadcast TV Has The Highest Reach Among Hispanics</a:t>
            </a:r>
          </a:p>
        </p:txBody>
      </p:sp>
      <p:graphicFrame>
        <p:nvGraphicFramePr>
          <p:cNvPr id="5" name="Chart 4">
            <a:extLst>
              <a:ext uri="{FF2B5EF4-FFF2-40B4-BE49-F238E27FC236}">
                <a16:creationId xmlns:a16="http://schemas.microsoft.com/office/drawing/2014/main" id="{84A9B7AC-743E-3342-A4C1-CEFCDF88AECA}"/>
              </a:ext>
            </a:extLst>
          </p:cNvPr>
          <p:cNvGraphicFramePr/>
          <p:nvPr>
            <p:extLst>
              <p:ext uri="{D42A27DB-BD31-4B8C-83A1-F6EECF244321}">
                <p14:modId xmlns:p14="http://schemas.microsoft.com/office/powerpoint/2010/main" val="3444917902"/>
              </p:ext>
            </p:extLst>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873CFDE5-5B3D-DA46-9D0E-86AB628A48A5}"/>
              </a:ext>
            </a:extLst>
          </p:cNvPr>
          <p:cNvSpPr>
            <a:spLocks noGrp="1"/>
          </p:cNvSpPr>
          <p:nvPr>
            <p:ph type="body" sz="quarter" idx="13"/>
          </p:nvPr>
        </p:nvSpPr>
        <p:spPr>
          <a:xfrm>
            <a:off x="380999" y="6558530"/>
            <a:ext cx="9814249" cy="246221"/>
          </a:xfrm>
        </p:spPr>
        <p:txBody>
          <a:bodyPr anchor="b">
            <a:noAutofit/>
          </a:bodyPr>
          <a:lstStyle/>
          <a:p>
            <a:pPr>
              <a:lnSpc>
                <a:spcPct val="100000"/>
              </a:lnSpc>
            </a:pPr>
            <a:r>
              <a:rPr lang="en-US" dirty="0"/>
              <a:t>Source: TVB/Dynata 10 State Hispanic Coronavirus Media Usage Study April 2020 P18+ N = 1634 </a:t>
            </a:r>
          </a:p>
          <a:p>
            <a:pPr>
              <a:lnSpc>
                <a:spcPct val="100000"/>
              </a:lnSpc>
            </a:pPr>
            <a:r>
              <a:rPr lang="en-US" dirty="0"/>
              <a:t>Q: Did you see/hear this source in the last 24 hours? (digital media comprised of computer/tablet/smartphone)</a:t>
            </a:r>
          </a:p>
        </p:txBody>
      </p:sp>
      <p:sp>
        <p:nvSpPr>
          <p:cNvPr id="3" name="Slide Number Placeholder 2"/>
          <p:cNvSpPr>
            <a:spLocks noGrp="1"/>
          </p:cNvSpPr>
          <p:nvPr>
            <p:ph type="sldNum" sz="quarter" idx="12"/>
          </p:nvPr>
        </p:nvSpPr>
        <p:spPr/>
        <p:txBody>
          <a:bodyPr/>
          <a:lstStyle/>
          <a:p>
            <a:fld id="{CCDEFDE6-E0D7-4837-9BAC-C5447762A0EF}" type="slidenum">
              <a:rPr lang="en-US" smtClean="0"/>
              <a:t>10</a:t>
            </a:fld>
            <a:endParaRPr lang="en-US"/>
          </a:p>
        </p:txBody>
      </p:sp>
    </p:spTree>
    <p:extLst>
      <p:ext uri="{BB962C8B-B14F-4D97-AF65-F5344CB8AC3E}">
        <p14:creationId xmlns:p14="http://schemas.microsoft.com/office/powerpoint/2010/main" val="2023419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318445"/>
            <a:ext cx="11352809" cy="1089529"/>
          </a:xfrm>
        </p:spPr>
        <p:txBody>
          <a:bodyPr/>
          <a:lstStyle/>
          <a:p>
            <a:r>
              <a:rPr lang="en-US" sz="3600" dirty="0"/>
              <a:t>Broadcast TV Has The Highest Reach </a:t>
            </a:r>
            <a:br>
              <a:rPr lang="en-US" sz="3600" dirty="0"/>
            </a:br>
            <a:r>
              <a:rPr lang="en-US" sz="3600" dirty="0"/>
              <a:t>Among Key Demos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11</a:t>
            </a:fld>
            <a:endParaRPr lang="en-US" dirty="0">
              <a:solidFill>
                <a:prstClr val="black"/>
              </a:solidFill>
            </a:endParaRPr>
          </a:p>
        </p:txBody>
      </p:sp>
      <p:sp>
        <p:nvSpPr>
          <p:cNvPr id="6" name="Rectangle 5"/>
          <p:cNvSpPr/>
          <p:nvPr/>
        </p:nvSpPr>
        <p:spPr>
          <a:xfrm>
            <a:off x="1714500" y="1476689"/>
            <a:ext cx="8763000" cy="338554"/>
          </a:xfrm>
          <a:prstGeom prst="rect">
            <a:avLst/>
          </a:prstGeom>
        </p:spPr>
        <p:txBody>
          <a:bodyPr wrap="square">
            <a:spAutoFit/>
          </a:bodyPr>
          <a:lstStyle/>
          <a:p>
            <a:pPr algn="ctr"/>
            <a:r>
              <a:rPr lang="en-US" sz="1600" b="1" dirty="0">
                <a:solidFill>
                  <a:prstClr val="black"/>
                </a:solidFill>
              </a:rPr>
              <a:t>% Hispanics Reached Yesterday</a:t>
            </a:r>
            <a:endParaRPr lang="en-US" sz="1400" b="1" dirty="0">
              <a:solidFill>
                <a:prstClr val="black"/>
              </a:solidFill>
            </a:endParaRPr>
          </a:p>
        </p:txBody>
      </p:sp>
      <p:graphicFrame>
        <p:nvGraphicFramePr>
          <p:cNvPr id="42" name="Content Placeholder 7"/>
          <p:cNvGraphicFramePr>
            <a:graphicFrameLocks noGrp="1"/>
          </p:cNvGraphicFramePr>
          <p:nvPr>
            <p:ph idx="1"/>
            <p:extLst>
              <p:ext uri="{D42A27DB-BD31-4B8C-83A1-F6EECF244321}">
                <p14:modId xmlns:p14="http://schemas.microsoft.com/office/powerpoint/2010/main" val="2332997964"/>
              </p:ext>
            </p:extLst>
          </p:nvPr>
        </p:nvGraphicFramePr>
        <p:xfrm>
          <a:off x="-562352" y="2206205"/>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1022120162"/>
              </p:ext>
            </p:extLst>
          </p:nvPr>
        </p:nvGraphicFramePr>
        <p:xfrm>
          <a:off x="3384048" y="2176315"/>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074531" y="1842671"/>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P18-34</a:t>
            </a:r>
          </a:p>
        </p:txBody>
      </p:sp>
      <p:sp>
        <p:nvSpPr>
          <p:cNvPr id="13" name="Rectangle 12"/>
          <p:cNvSpPr/>
          <p:nvPr/>
        </p:nvSpPr>
        <p:spPr>
          <a:xfrm>
            <a:off x="5150597" y="1842671"/>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P25-54</a:t>
            </a:r>
          </a:p>
        </p:txBody>
      </p:sp>
      <p:sp>
        <p:nvSpPr>
          <p:cNvPr id="15" name="Rectangle 14"/>
          <p:cNvSpPr/>
          <p:nvPr/>
        </p:nvSpPr>
        <p:spPr>
          <a:xfrm>
            <a:off x="8915767" y="1842671"/>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P35+</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964586570"/>
              </p:ext>
            </p:extLst>
          </p:nvPr>
        </p:nvGraphicFramePr>
        <p:xfrm>
          <a:off x="7345622" y="2176315"/>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1460722556"/>
              </p:ext>
            </p:extLst>
          </p:nvPr>
        </p:nvGraphicFramePr>
        <p:xfrm>
          <a:off x="-381122" y="2176315"/>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8" name="Text Placeholder 4">
            <a:extLst>
              <a:ext uri="{FF2B5EF4-FFF2-40B4-BE49-F238E27FC236}">
                <a16:creationId xmlns:a16="http://schemas.microsoft.com/office/drawing/2014/main" id="{C2DA23F1-9098-2346-878B-01D507947AA5}"/>
              </a:ext>
            </a:extLst>
          </p:cNvPr>
          <p:cNvSpPr>
            <a:spLocks noGrp="1"/>
          </p:cNvSpPr>
          <p:nvPr>
            <p:ph type="body" sz="quarter" idx="13"/>
          </p:nvPr>
        </p:nvSpPr>
        <p:spPr>
          <a:xfrm>
            <a:off x="381000" y="6346528"/>
            <a:ext cx="9814249" cy="471238"/>
          </a:xfrm>
        </p:spPr>
        <p:txBody>
          <a:bodyPr anchor="b">
            <a:noAutofit/>
          </a:bodyPr>
          <a:lstStyle/>
          <a:p>
            <a:r>
              <a:rPr lang="en-US" dirty="0"/>
              <a:t>Source: TVB/Dynata 10 State Hispanic Coronavirus Media Usage Study April 2020 P18-34 N = 871, P25-54 N = 990, P35+ N = 763</a:t>
            </a:r>
            <a:br>
              <a:rPr lang="en-US" dirty="0"/>
            </a:br>
            <a:r>
              <a:rPr lang="en-US" dirty="0"/>
              <a:t>Q: Did you see/hear this source in the last 24 hours? (digital media comprised of computer/tablet/smartphone)</a:t>
            </a:r>
          </a:p>
        </p:txBody>
      </p:sp>
    </p:spTree>
    <p:extLst>
      <p:ext uri="{BB962C8B-B14F-4D97-AF65-F5344CB8AC3E}">
        <p14:creationId xmlns:p14="http://schemas.microsoft.com/office/powerpoint/2010/main" val="33287925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308054"/>
            <a:ext cx="11352809" cy="1089529"/>
          </a:xfrm>
        </p:spPr>
        <p:txBody>
          <a:bodyPr/>
          <a:lstStyle/>
          <a:p>
            <a:r>
              <a:rPr lang="en-US" sz="3600" dirty="0"/>
              <a:t>Broadcast TV Has The Highest Reach Across Urban, Suburban, And Rural Areas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88B489-69ED-4F0A-A940-13A5E0BFFCBC}" type="slidenum">
              <a:rPr kumimoji="0" lang="en-US" sz="1000" b="0" i="0" u="none" strike="noStrike" kern="1200" cap="none" spc="0" normalizeH="0" baseline="0" noProof="0" smtClean="0">
                <a:ln>
                  <a:noFill/>
                </a:ln>
                <a:solidFill>
                  <a:prstClr val="black"/>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dirty="0">
              <a:ln>
                <a:noFill/>
              </a:ln>
              <a:solidFill>
                <a:prstClr val="black"/>
              </a:solidFill>
              <a:effectLst/>
              <a:uLnTx/>
              <a:uFillTx/>
              <a:latin typeface="Tahoma"/>
              <a:ea typeface="+mn-ea"/>
              <a:cs typeface="Arial"/>
            </a:endParaRPr>
          </a:p>
        </p:txBody>
      </p:sp>
      <p:sp>
        <p:nvSpPr>
          <p:cNvPr id="6" name="Rectangle 5"/>
          <p:cNvSpPr/>
          <p:nvPr/>
        </p:nvSpPr>
        <p:spPr>
          <a:xfrm>
            <a:off x="1714500" y="1539035"/>
            <a:ext cx="876300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Tahoma"/>
                <a:ea typeface="+mn-ea"/>
                <a:cs typeface="Arial"/>
              </a:rPr>
              <a:t>% Hispanics Reached Yesterday</a:t>
            </a:r>
            <a:endParaRPr kumimoji="0" lang="en-US" sz="1400" b="1" i="0" u="none" strike="noStrike" kern="1200" cap="none" spc="0" normalizeH="0" baseline="0" noProof="0" dirty="0">
              <a:ln>
                <a:noFill/>
              </a:ln>
              <a:solidFill>
                <a:prstClr val="black"/>
              </a:solidFill>
              <a:effectLst/>
              <a:uLnTx/>
              <a:uFillTx/>
              <a:latin typeface="Tahoma"/>
              <a:ea typeface="+mn-ea"/>
              <a:cs typeface="Arial"/>
            </a:endParaRPr>
          </a:p>
        </p:txBody>
      </p:sp>
      <p:graphicFrame>
        <p:nvGraphicFramePr>
          <p:cNvPr id="42" name="Content Placeholder 7"/>
          <p:cNvGraphicFramePr>
            <a:graphicFrameLocks noGrp="1"/>
          </p:cNvGraphicFramePr>
          <p:nvPr>
            <p:ph idx="1"/>
            <p:extLst>
              <p:ext uri="{D42A27DB-BD31-4B8C-83A1-F6EECF244321}">
                <p14:modId xmlns:p14="http://schemas.microsoft.com/office/powerpoint/2010/main" val="1991546398"/>
              </p:ext>
            </p:extLst>
          </p:nvPr>
        </p:nvGraphicFramePr>
        <p:xfrm>
          <a:off x="-562352" y="2268551"/>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1620015948"/>
              </p:ext>
            </p:extLst>
          </p:nvPr>
        </p:nvGraphicFramePr>
        <p:xfrm>
          <a:off x="3576559" y="2266089"/>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267042" y="1905017"/>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City/Urban</a:t>
            </a:r>
          </a:p>
        </p:txBody>
      </p:sp>
      <p:sp>
        <p:nvSpPr>
          <p:cNvPr id="13" name="Rectangle 12"/>
          <p:cNvSpPr/>
          <p:nvPr/>
        </p:nvSpPr>
        <p:spPr>
          <a:xfrm>
            <a:off x="5343108" y="1905017"/>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Suburban</a:t>
            </a:r>
          </a:p>
        </p:txBody>
      </p:sp>
      <p:sp>
        <p:nvSpPr>
          <p:cNvPr id="15" name="Rectangle 14"/>
          <p:cNvSpPr/>
          <p:nvPr/>
        </p:nvSpPr>
        <p:spPr>
          <a:xfrm>
            <a:off x="8915767" y="1905017"/>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Rural</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2918907052"/>
              </p:ext>
            </p:extLst>
          </p:nvPr>
        </p:nvGraphicFramePr>
        <p:xfrm>
          <a:off x="7345622" y="2266089"/>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1182883475"/>
              </p:ext>
            </p:extLst>
          </p:nvPr>
        </p:nvGraphicFramePr>
        <p:xfrm>
          <a:off x="-324184" y="2266089"/>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 Placeholder 4">
            <a:extLst>
              <a:ext uri="{FF2B5EF4-FFF2-40B4-BE49-F238E27FC236}">
                <a16:creationId xmlns:a16="http://schemas.microsoft.com/office/drawing/2014/main" id="{B06B6F08-81CC-7945-99A6-FE75A7CC3633}"/>
              </a:ext>
            </a:extLst>
          </p:cNvPr>
          <p:cNvSpPr>
            <a:spLocks noGrp="1"/>
          </p:cNvSpPr>
          <p:nvPr>
            <p:ph type="body" sz="quarter" idx="13"/>
          </p:nvPr>
        </p:nvSpPr>
        <p:spPr>
          <a:xfrm>
            <a:off x="380999" y="6380100"/>
            <a:ext cx="9814249" cy="439641"/>
          </a:xfrm>
        </p:spPr>
        <p:txBody>
          <a:bodyPr anchor="b">
            <a:noAutofit/>
          </a:bodyPr>
          <a:lstStyle/>
          <a:p>
            <a:pPr>
              <a:lnSpc>
                <a:spcPct val="100000"/>
              </a:lnSpc>
            </a:pPr>
            <a:r>
              <a:rPr lang="en-US" dirty="0"/>
              <a:t>Source: TVB/Dynata 10 State Hispanic Coronavirus Media Usage Study April 2020 P18+ City/Urban N = 776, Suburban N= 688, Rural N = 170</a:t>
            </a:r>
            <a:br>
              <a:rPr lang="en-US" dirty="0"/>
            </a:br>
            <a:r>
              <a:rPr lang="en-US" dirty="0"/>
              <a:t>Q: Did you see/hear this source in the last 24 hours? (digital media comprised of computer/tablet/smartphone)</a:t>
            </a:r>
          </a:p>
        </p:txBody>
      </p:sp>
    </p:spTree>
    <p:extLst>
      <p:ext uri="{BB962C8B-B14F-4D97-AF65-F5344CB8AC3E}">
        <p14:creationId xmlns:p14="http://schemas.microsoft.com/office/powerpoint/2010/main" val="1737045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FFFA-2ADC-4B42-8285-164E4F696EC4}"/>
              </a:ext>
            </a:extLst>
          </p:cNvPr>
          <p:cNvSpPr>
            <a:spLocks noGrp="1"/>
          </p:cNvSpPr>
          <p:nvPr>
            <p:ph type="title"/>
          </p:nvPr>
        </p:nvSpPr>
        <p:spPr>
          <a:xfrm>
            <a:off x="381000" y="317358"/>
            <a:ext cx="11430000" cy="1089529"/>
          </a:xfrm>
        </p:spPr>
        <p:txBody>
          <a:bodyPr/>
          <a:lstStyle/>
          <a:p>
            <a:r>
              <a:rPr lang="en-US" sz="3600" dirty="0"/>
              <a:t>Which Source Do You Feel Gives You The Best Information &amp; Updates On The Coronavirus?</a:t>
            </a:r>
          </a:p>
        </p:txBody>
      </p:sp>
      <p:graphicFrame>
        <p:nvGraphicFramePr>
          <p:cNvPr id="5" name="Chart 4">
            <a:extLst>
              <a:ext uri="{FF2B5EF4-FFF2-40B4-BE49-F238E27FC236}">
                <a16:creationId xmlns:a16="http://schemas.microsoft.com/office/drawing/2014/main" id="{7AA25491-8DD2-6547-8CB5-68D59E8A0DCC}"/>
              </a:ext>
            </a:extLst>
          </p:cNvPr>
          <p:cNvGraphicFramePr/>
          <p:nvPr>
            <p:extLst>
              <p:ext uri="{D42A27DB-BD31-4B8C-83A1-F6EECF244321}">
                <p14:modId xmlns:p14="http://schemas.microsoft.com/office/powerpoint/2010/main" val="2990868284"/>
              </p:ext>
            </p:extLst>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2497AFBC-0C68-324F-8E04-580D48021C7D}"/>
              </a:ext>
            </a:extLst>
          </p:cNvPr>
          <p:cNvSpPr>
            <a:spLocks noGrp="1"/>
          </p:cNvSpPr>
          <p:nvPr>
            <p:ph type="body" sz="quarter" idx="13"/>
          </p:nvPr>
        </p:nvSpPr>
        <p:spPr>
          <a:xfrm>
            <a:off x="380999" y="6356350"/>
            <a:ext cx="9814249" cy="463391"/>
          </a:xfrm>
        </p:spPr>
        <p:txBody>
          <a:bodyPr anchor="b">
            <a:noAutofit/>
          </a:bodyPr>
          <a:lstStyle/>
          <a:p>
            <a:pPr>
              <a:lnSpc>
                <a:spcPct val="100000"/>
              </a:lnSpc>
            </a:pPr>
            <a:r>
              <a:rPr lang="en-US" dirty="0"/>
              <a:t>Source: TVB/Dynata 10 State Hispanic Coronavirus Media Usage Study April 2020 P18+ N = 1634; </a:t>
            </a:r>
            <a:br>
              <a:rPr lang="en-US" dirty="0"/>
            </a:br>
            <a:r>
              <a:rPr lang="en-US" dirty="0"/>
              <a:t>Q8: Which source do you feel gives you the best information &amp; updates on the Coronavirus as it pertains to preventive procedures, closures, cancellations, and local regulations? Respondents could make up to two choices.</a:t>
            </a:r>
          </a:p>
        </p:txBody>
      </p:sp>
      <p:sp>
        <p:nvSpPr>
          <p:cNvPr id="3" name="Slide Number Placeholder 2"/>
          <p:cNvSpPr>
            <a:spLocks noGrp="1"/>
          </p:cNvSpPr>
          <p:nvPr>
            <p:ph type="sldNum" sz="quarter" idx="12"/>
          </p:nvPr>
        </p:nvSpPr>
        <p:spPr/>
        <p:txBody>
          <a:bodyPr/>
          <a:lstStyle/>
          <a:p>
            <a:fld id="{CCDEFDE6-E0D7-4837-9BAC-C5447762A0EF}" type="slidenum">
              <a:rPr lang="en-US" smtClean="0"/>
              <a:t>13</a:t>
            </a:fld>
            <a:endParaRPr lang="en-US"/>
          </a:p>
        </p:txBody>
      </p:sp>
    </p:spTree>
    <p:extLst>
      <p:ext uri="{BB962C8B-B14F-4D97-AF65-F5344CB8AC3E}">
        <p14:creationId xmlns:p14="http://schemas.microsoft.com/office/powerpoint/2010/main" val="1326424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328836"/>
            <a:ext cx="11352809" cy="1089529"/>
          </a:xfrm>
        </p:spPr>
        <p:txBody>
          <a:bodyPr/>
          <a:lstStyle/>
          <a:p>
            <a:r>
              <a:rPr lang="en-US" sz="3600" dirty="0"/>
              <a:t>Which Source Do You Feel Gives You The Best Information &amp; Updates On The Coronavirus?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14</a:t>
            </a:fld>
            <a:endParaRPr lang="en-US" dirty="0">
              <a:solidFill>
                <a:prstClr val="black"/>
              </a:solidFill>
            </a:endParaRPr>
          </a:p>
        </p:txBody>
      </p:sp>
      <p:sp>
        <p:nvSpPr>
          <p:cNvPr id="6" name="Rectangle 5"/>
          <p:cNvSpPr/>
          <p:nvPr/>
        </p:nvSpPr>
        <p:spPr>
          <a:xfrm>
            <a:off x="1714500" y="1507862"/>
            <a:ext cx="8763000" cy="307777"/>
          </a:xfrm>
          <a:prstGeom prst="rect">
            <a:avLst/>
          </a:prstGeom>
        </p:spPr>
        <p:txBody>
          <a:bodyPr wrap="square">
            <a:spAutoFit/>
          </a:bodyPr>
          <a:lstStyle/>
          <a:p>
            <a:pPr algn="ctr"/>
            <a:endParaRPr lang="en-US" sz="1400" b="1" dirty="0">
              <a:solidFill>
                <a:prstClr val="black"/>
              </a:solidFill>
            </a:endParaRPr>
          </a:p>
        </p:txBody>
      </p:sp>
      <p:graphicFrame>
        <p:nvGraphicFramePr>
          <p:cNvPr id="42" name="Content Placeholder 7"/>
          <p:cNvGraphicFramePr>
            <a:graphicFrameLocks noGrp="1"/>
          </p:cNvGraphicFramePr>
          <p:nvPr>
            <p:ph idx="1"/>
            <p:extLst>
              <p:ext uri="{D42A27DB-BD31-4B8C-83A1-F6EECF244321}">
                <p14:modId xmlns:p14="http://schemas.microsoft.com/office/powerpoint/2010/main" val="648742408"/>
              </p:ext>
            </p:extLst>
          </p:nvPr>
        </p:nvGraphicFramePr>
        <p:xfrm>
          <a:off x="-562352" y="2237378"/>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3617234902"/>
              </p:ext>
            </p:extLst>
          </p:nvPr>
        </p:nvGraphicFramePr>
        <p:xfrm>
          <a:off x="3384048" y="2234916"/>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074531" y="1873844"/>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P18-34</a:t>
            </a:r>
          </a:p>
        </p:txBody>
      </p:sp>
      <p:sp>
        <p:nvSpPr>
          <p:cNvPr id="13" name="Rectangle 12"/>
          <p:cNvSpPr/>
          <p:nvPr/>
        </p:nvSpPr>
        <p:spPr>
          <a:xfrm>
            <a:off x="5150597" y="1873844"/>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P25-54</a:t>
            </a:r>
          </a:p>
        </p:txBody>
      </p:sp>
      <p:sp>
        <p:nvSpPr>
          <p:cNvPr id="15" name="Rectangle 14"/>
          <p:cNvSpPr/>
          <p:nvPr/>
        </p:nvSpPr>
        <p:spPr>
          <a:xfrm>
            <a:off x="8915767" y="1873844"/>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P35+</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2954226652"/>
              </p:ext>
            </p:extLst>
          </p:nvPr>
        </p:nvGraphicFramePr>
        <p:xfrm>
          <a:off x="7345622" y="2234916"/>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1071859161"/>
              </p:ext>
            </p:extLst>
          </p:nvPr>
        </p:nvGraphicFramePr>
        <p:xfrm>
          <a:off x="-672143" y="2234916"/>
          <a:ext cx="5123033"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8" name="Text Placeholder 4">
            <a:extLst>
              <a:ext uri="{FF2B5EF4-FFF2-40B4-BE49-F238E27FC236}">
                <a16:creationId xmlns:a16="http://schemas.microsoft.com/office/drawing/2014/main" id="{C2DA23F1-9098-2346-878B-01D507947AA5}"/>
              </a:ext>
            </a:extLst>
          </p:cNvPr>
          <p:cNvSpPr>
            <a:spLocks noGrp="1"/>
          </p:cNvSpPr>
          <p:nvPr>
            <p:ph type="body" sz="quarter" idx="13"/>
          </p:nvPr>
        </p:nvSpPr>
        <p:spPr>
          <a:xfrm>
            <a:off x="381000" y="6571544"/>
            <a:ext cx="9814249" cy="246221"/>
          </a:xfrm>
        </p:spPr>
        <p:txBody>
          <a:bodyPr anchor="b">
            <a:noAutofit/>
          </a:bodyPr>
          <a:lstStyle/>
          <a:p>
            <a:r>
              <a:rPr lang="en-US" dirty="0"/>
              <a:t>Source: TVB/Dynata 10 State Hispanic Coronavirus Media Usage Study April 2020 P18-34 N = 871, P25-54 N = 990, P35+ N = 763</a:t>
            </a:r>
            <a:br>
              <a:rPr lang="en-US" dirty="0"/>
            </a:br>
            <a:r>
              <a:rPr lang="en-US" dirty="0"/>
              <a:t>Q8 Which source do you feel gives you the best information and updates on the Coronavirus as it pertains to preventive procedures, closures, cancellations, and local regulations? Respondents could make up to two choices.</a:t>
            </a:r>
          </a:p>
        </p:txBody>
      </p:sp>
      <p:sp>
        <p:nvSpPr>
          <p:cNvPr id="17" name="TextBox 16">
            <a:extLst>
              <a:ext uri="{FF2B5EF4-FFF2-40B4-BE49-F238E27FC236}">
                <a16:creationId xmlns:a16="http://schemas.microsoft.com/office/drawing/2014/main" id="{E7B0AB13-73F9-4BBC-A132-77EA02D0E757}"/>
              </a:ext>
            </a:extLst>
          </p:cNvPr>
          <p:cNvSpPr txBox="1"/>
          <p:nvPr/>
        </p:nvSpPr>
        <p:spPr>
          <a:xfrm>
            <a:off x="4343340" y="1523333"/>
            <a:ext cx="3263900" cy="338554"/>
          </a:xfrm>
          <a:prstGeom prst="rect">
            <a:avLst/>
          </a:prstGeom>
          <a:noFill/>
        </p:spPr>
        <p:txBody>
          <a:bodyPr wrap="square" rtlCol="0">
            <a:spAutoFit/>
          </a:bodyPr>
          <a:lstStyle/>
          <a:p>
            <a:pPr algn="ctr"/>
            <a:r>
              <a:rPr lang="en-US" sz="1600" b="1" dirty="0"/>
              <a:t>% Hispanic</a:t>
            </a:r>
          </a:p>
        </p:txBody>
      </p:sp>
    </p:spTree>
    <p:extLst>
      <p:ext uri="{BB962C8B-B14F-4D97-AF65-F5344CB8AC3E}">
        <p14:creationId xmlns:p14="http://schemas.microsoft.com/office/powerpoint/2010/main" val="3375555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318445"/>
            <a:ext cx="11352809" cy="1089529"/>
          </a:xfrm>
        </p:spPr>
        <p:txBody>
          <a:bodyPr/>
          <a:lstStyle/>
          <a:p>
            <a:r>
              <a:rPr lang="en-US" sz="3600" dirty="0"/>
              <a:t>Which Source Do You Feel Gives You The Best Information &amp; Updates On The Coronavirus?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88B489-69ED-4F0A-A940-13A5E0BFFCBC}" type="slidenum">
              <a:rPr kumimoji="0" lang="en-US" sz="1000" b="0" i="0" u="none" strike="noStrike" kern="1200" cap="none" spc="0" normalizeH="0" baseline="0" noProof="0" smtClean="0">
                <a:ln>
                  <a:noFill/>
                </a:ln>
                <a:solidFill>
                  <a:prstClr val="black"/>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prstClr val="black"/>
              </a:solidFill>
              <a:effectLst/>
              <a:uLnTx/>
              <a:uFillTx/>
              <a:latin typeface="Tahoma"/>
              <a:ea typeface="+mn-ea"/>
              <a:cs typeface="Arial"/>
            </a:endParaRPr>
          </a:p>
        </p:txBody>
      </p:sp>
      <p:graphicFrame>
        <p:nvGraphicFramePr>
          <p:cNvPr id="42" name="Content Placeholder 7"/>
          <p:cNvGraphicFramePr>
            <a:graphicFrameLocks noGrp="1"/>
          </p:cNvGraphicFramePr>
          <p:nvPr>
            <p:ph idx="1"/>
            <p:extLst>
              <p:ext uri="{D42A27DB-BD31-4B8C-83A1-F6EECF244321}">
                <p14:modId xmlns:p14="http://schemas.microsoft.com/office/powerpoint/2010/main" val="2516771583"/>
              </p:ext>
            </p:extLst>
          </p:nvPr>
        </p:nvGraphicFramePr>
        <p:xfrm>
          <a:off x="-562352" y="2206205"/>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2783213288"/>
              </p:ext>
            </p:extLst>
          </p:nvPr>
        </p:nvGraphicFramePr>
        <p:xfrm>
          <a:off x="3576559" y="2120615"/>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267042" y="1759543"/>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City/Urban</a:t>
            </a:r>
          </a:p>
        </p:txBody>
      </p:sp>
      <p:sp>
        <p:nvSpPr>
          <p:cNvPr id="13" name="Rectangle 12"/>
          <p:cNvSpPr/>
          <p:nvPr/>
        </p:nvSpPr>
        <p:spPr>
          <a:xfrm>
            <a:off x="5343108" y="1759543"/>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Suburban</a:t>
            </a:r>
          </a:p>
        </p:txBody>
      </p:sp>
      <p:sp>
        <p:nvSpPr>
          <p:cNvPr id="15" name="Rectangle 14"/>
          <p:cNvSpPr/>
          <p:nvPr/>
        </p:nvSpPr>
        <p:spPr>
          <a:xfrm>
            <a:off x="8915767" y="1759543"/>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Rural</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2167609347"/>
              </p:ext>
            </p:extLst>
          </p:nvPr>
        </p:nvGraphicFramePr>
        <p:xfrm>
          <a:off x="7399739" y="2093187"/>
          <a:ext cx="4792261" cy="4033997"/>
        </p:xfrm>
        <a:graphic>
          <a:graphicData uri="http://schemas.openxmlformats.org/drawingml/2006/chart">
            <c:chart xmlns:c="http://schemas.openxmlformats.org/drawingml/2006/chart" xmlns:r="http://schemas.openxmlformats.org/officeDocument/2006/relationships" r:id="rId5"/>
          </a:graphicData>
        </a:graphic>
      </p:graphicFrame>
      <p:sp>
        <p:nvSpPr>
          <p:cNvPr id="17" name="Text Placeholder 4">
            <a:extLst>
              <a:ext uri="{FF2B5EF4-FFF2-40B4-BE49-F238E27FC236}">
                <a16:creationId xmlns:a16="http://schemas.microsoft.com/office/drawing/2014/main" id="{B06B6F08-81CC-7945-99A6-FE75A7CC3633}"/>
              </a:ext>
            </a:extLst>
          </p:cNvPr>
          <p:cNvSpPr>
            <a:spLocks noGrp="1"/>
          </p:cNvSpPr>
          <p:nvPr>
            <p:ph type="body" sz="quarter" idx="13"/>
          </p:nvPr>
        </p:nvSpPr>
        <p:spPr>
          <a:xfrm>
            <a:off x="547254" y="6188530"/>
            <a:ext cx="9814249" cy="556696"/>
          </a:xfrm>
        </p:spPr>
        <p:txBody>
          <a:bodyPr anchor="b">
            <a:noAutofit/>
          </a:bodyPr>
          <a:lstStyle/>
          <a:p>
            <a:pPr>
              <a:lnSpc>
                <a:spcPct val="100000"/>
              </a:lnSpc>
            </a:pPr>
            <a:r>
              <a:rPr lang="en-US" dirty="0"/>
              <a:t>Source: TVB/Dynata 10 State Hispanic Coronavirus Media Usage Study April 2020 P18+ City/Urban N = 776, Suburban N= 688, Rural N = 170</a:t>
            </a:r>
            <a:br>
              <a:rPr lang="en-US" dirty="0"/>
            </a:br>
            <a:r>
              <a:rPr lang="en-US" dirty="0"/>
              <a:t>Q8 Which source do you feel gives you the best information and updates on the Coronavirus as it pertains to preventive procedures, closures, cancellations, and local regulations? Respondents could make up to two choices.</a:t>
            </a:r>
          </a:p>
        </p:txBody>
      </p:sp>
      <p:graphicFrame>
        <p:nvGraphicFramePr>
          <p:cNvPr id="18" name="Content Placeholder 7">
            <a:extLst>
              <a:ext uri="{FF2B5EF4-FFF2-40B4-BE49-F238E27FC236}">
                <a16:creationId xmlns:a16="http://schemas.microsoft.com/office/drawing/2014/main" id="{0123BDCF-0A95-4896-A1CA-6551FFD9F5B0}"/>
              </a:ext>
            </a:extLst>
          </p:cNvPr>
          <p:cNvGraphicFramePr>
            <a:graphicFrameLocks/>
          </p:cNvGraphicFramePr>
          <p:nvPr>
            <p:extLst>
              <p:ext uri="{D42A27DB-BD31-4B8C-83A1-F6EECF244321}">
                <p14:modId xmlns:p14="http://schemas.microsoft.com/office/powerpoint/2010/main" val="3804605113"/>
              </p:ext>
            </p:extLst>
          </p:nvPr>
        </p:nvGraphicFramePr>
        <p:xfrm>
          <a:off x="-399381" y="2120615"/>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a:extLst>
              <a:ext uri="{FF2B5EF4-FFF2-40B4-BE49-F238E27FC236}">
                <a16:creationId xmlns:a16="http://schemas.microsoft.com/office/drawing/2014/main" id="{6F1AB356-7B10-4CE7-A343-7324F1822772}"/>
              </a:ext>
            </a:extLst>
          </p:cNvPr>
          <p:cNvSpPr txBox="1"/>
          <p:nvPr/>
        </p:nvSpPr>
        <p:spPr>
          <a:xfrm>
            <a:off x="4340739" y="1430008"/>
            <a:ext cx="3263900" cy="338554"/>
          </a:xfrm>
          <a:prstGeom prst="rect">
            <a:avLst/>
          </a:prstGeom>
          <a:noFill/>
        </p:spPr>
        <p:txBody>
          <a:bodyPr wrap="square" rtlCol="0">
            <a:spAutoFit/>
          </a:bodyPr>
          <a:lstStyle/>
          <a:p>
            <a:pPr algn="ctr"/>
            <a:r>
              <a:rPr lang="en-US" sz="1600" b="1" dirty="0"/>
              <a:t>% Hispanic</a:t>
            </a:r>
          </a:p>
        </p:txBody>
      </p:sp>
    </p:spTree>
    <p:extLst>
      <p:ext uri="{BB962C8B-B14F-4D97-AF65-F5344CB8AC3E}">
        <p14:creationId xmlns:p14="http://schemas.microsoft.com/office/powerpoint/2010/main" val="2479643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55012"/>
            <a:ext cx="11430000" cy="1200329"/>
          </a:xfrm>
        </p:spPr>
        <p:txBody>
          <a:bodyPr/>
          <a:lstStyle/>
          <a:p>
            <a:r>
              <a:rPr lang="en-US" dirty="0"/>
              <a:t>Local Broadcast Television News:</a:t>
            </a:r>
            <a:br>
              <a:rPr lang="en-US" dirty="0"/>
            </a:br>
            <a:r>
              <a:rPr lang="en-US" dirty="0"/>
              <a:t>#1 For Trust Among Hispanics</a:t>
            </a:r>
          </a:p>
        </p:txBody>
      </p:sp>
      <p:sp>
        <p:nvSpPr>
          <p:cNvPr id="5" name="Text Placeholder 4"/>
          <p:cNvSpPr>
            <a:spLocks noGrp="1"/>
          </p:cNvSpPr>
          <p:nvPr>
            <p:ph type="body" sz="quarter" idx="13"/>
          </p:nvPr>
        </p:nvSpPr>
        <p:spPr>
          <a:xfrm>
            <a:off x="380999" y="6573520"/>
            <a:ext cx="9220201" cy="147955"/>
          </a:xfrm>
        </p:spPr>
        <p:txBody>
          <a:bodyPr anchor="b">
            <a:noAutofit/>
          </a:bodyPr>
          <a:lstStyle/>
          <a:p>
            <a:pPr>
              <a:lnSpc>
                <a:spcPct val="100000"/>
              </a:lnSpc>
            </a:pPr>
            <a:r>
              <a:rPr lang="en-US" dirty="0"/>
              <a:t>Source: TVB/Dynata 10 State Hispanic Coronavirus Media Usage Study April 2020 P18+ N = 1634</a:t>
            </a:r>
            <a:br>
              <a:rPr lang="en-US" dirty="0"/>
            </a:br>
            <a:r>
              <a:rPr lang="en-US" dirty="0"/>
              <a:t>Q9: For each source, please indicate the extent to which you agree or disagree with the following statement: I trust the news I see/hear on this media source; Top 2 boxes shown </a:t>
            </a:r>
          </a:p>
        </p:txBody>
      </p:sp>
      <p:graphicFrame>
        <p:nvGraphicFramePr>
          <p:cNvPr id="6" name="Chart 5">
            <a:extLst>
              <a:ext uri="{FF2B5EF4-FFF2-40B4-BE49-F238E27FC236}">
                <a16:creationId xmlns:a16="http://schemas.microsoft.com/office/drawing/2014/main" id="{537D2D30-FC73-6849-AD85-73670DBA2E6D}"/>
              </a:ext>
            </a:extLst>
          </p:cNvPr>
          <p:cNvGraphicFramePr/>
          <p:nvPr>
            <p:extLst>
              <p:ext uri="{D42A27DB-BD31-4B8C-83A1-F6EECF244321}">
                <p14:modId xmlns:p14="http://schemas.microsoft.com/office/powerpoint/2010/main" val="100640509"/>
              </p:ext>
            </p:extLst>
          </p:nvPr>
        </p:nvGraphicFramePr>
        <p:xfrm>
          <a:off x="304800" y="1651166"/>
          <a:ext cx="11809020" cy="459970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E614F8D7-0E79-2141-930F-1C027D83B28A}"/>
              </a:ext>
            </a:extLst>
          </p:cNvPr>
          <p:cNvSpPr/>
          <p:nvPr/>
        </p:nvSpPr>
        <p:spPr>
          <a:xfrm>
            <a:off x="1714500" y="1447800"/>
            <a:ext cx="8763000" cy="523220"/>
          </a:xfrm>
          <a:prstGeom prst="rect">
            <a:avLst/>
          </a:prstGeom>
        </p:spPr>
        <p:txBody>
          <a:bodyPr wrap="square">
            <a:spAutoFit/>
          </a:bodyPr>
          <a:lstStyle/>
          <a:p>
            <a:pPr algn="ctr"/>
            <a:r>
              <a:rPr lang="en-US" sz="1400" b="1" dirty="0"/>
              <a:t>I trust the News that I see/hear on this media source:</a:t>
            </a:r>
            <a:br>
              <a:rPr lang="en-US" sz="1400" b="1" dirty="0"/>
            </a:br>
            <a:r>
              <a:rPr lang="en-US" sz="1400" b="1" dirty="0"/>
              <a:t>% Hispanic P18+ Agree</a:t>
            </a:r>
            <a:endParaRPr lang="en-US" sz="2000" b="1" dirty="0"/>
          </a:p>
        </p:txBody>
      </p:sp>
      <p:sp>
        <p:nvSpPr>
          <p:cNvPr id="2" name="Slide Number Placeholder 1"/>
          <p:cNvSpPr>
            <a:spLocks noGrp="1"/>
          </p:cNvSpPr>
          <p:nvPr>
            <p:ph type="sldNum" sz="quarter" idx="12"/>
          </p:nvPr>
        </p:nvSpPr>
        <p:spPr/>
        <p:txBody>
          <a:bodyPr/>
          <a:lstStyle/>
          <a:p>
            <a:fld id="{CCDEFDE6-E0D7-4837-9BAC-C5447762A0EF}" type="slidenum">
              <a:rPr lang="en-US" smtClean="0"/>
              <a:t>16</a:t>
            </a:fld>
            <a:endParaRPr lang="en-US"/>
          </a:p>
        </p:txBody>
      </p:sp>
    </p:spTree>
    <p:extLst>
      <p:ext uri="{BB962C8B-B14F-4D97-AF65-F5344CB8AC3E}">
        <p14:creationId xmlns:p14="http://schemas.microsoft.com/office/powerpoint/2010/main" val="1602668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14535"/>
            <a:ext cx="11352809" cy="1089529"/>
          </a:xfrm>
        </p:spPr>
        <p:txBody>
          <a:bodyPr/>
          <a:lstStyle/>
          <a:p>
            <a:r>
              <a:rPr lang="en-US" sz="3600" dirty="0"/>
              <a:t>Local Broadcast TV News: Highly Trusted Among Hispanics In Key Demos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17</a:t>
            </a:fld>
            <a:endParaRPr lang="en-US" dirty="0">
              <a:solidFill>
                <a:prstClr val="black"/>
              </a:solidFill>
            </a:endParaRPr>
          </a:p>
        </p:txBody>
      </p:sp>
      <p:sp>
        <p:nvSpPr>
          <p:cNvPr id="6" name="Rectangle 5"/>
          <p:cNvSpPr/>
          <p:nvPr/>
        </p:nvSpPr>
        <p:spPr>
          <a:xfrm>
            <a:off x="1759527" y="1331352"/>
            <a:ext cx="8763000" cy="523220"/>
          </a:xfrm>
          <a:prstGeom prst="rect">
            <a:avLst/>
          </a:prstGeom>
        </p:spPr>
        <p:txBody>
          <a:bodyPr wrap="square">
            <a:spAutoFit/>
          </a:bodyPr>
          <a:lstStyle/>
          <a:p>
            <a:pPr algn="ctr"/>
            <a:r>
              <a:rPr lang="en-US" sz="1400" b="1" dirty="0">
                <a:solidFill>
                  <a:prstClr val="black"/>
                </a:solidFill>
              </a:rPr>
              <a:t>I trust the News that I see/hear on this media source:</a:t>
            </a:r>
          </a:p>
          <a:p>
            <a:pPr algn="ctr"/>
            <a:r>
              <a:rPr lang="en-US" sz="1400" b="1" dirty="0">
                <a:solidFill>
                  <a:prstClr val="black"/>
                </a:solidFill>
              </a:rPr>
              <a:t>% Hispanic Agree</a:t>
            </a:r>
            <a:endParaRPr lang="en-US" sz="1200" b="1" dirty="0">
              <a:solidFill>
                <a:prstClr val="black"/>
              </a:solidFill>
            </a:endParaRPr>
          </a:p>
        </p:txBody>
      </p:sp>
      <p:graphicFrame>
        <p:nvGraphicFramePr>
          <p:cNvPr id="42" name="Content Placeholder 7"/>
          <p:cNvGraphicFramePr>
            <a:graphicFrameLocks noGrp="1"/>
          </p:cNvGraphicFramePr>
          <p:nvPr>
            <p:ph idx="1"/>
            <p:extLst>
              <p:ext uri="{D42A27DB-BD31-4B8C-83A1-F6EECF244321}">
                <p14:modId xmlns:p14="http://schemas.microsoft.com/office/powerpoint/2010/main" val="1911097143"/>
              </p:ext>
            </p:extLst>
          </p:nvPr>
        </p:nvGraphicFramePr>
        <p:xfrm>
          <a:off x="-562352" y="2175032"/>
          <a:ext cx="4792261" cy="4033997"/>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4886510" y="185457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P25-54</a:t>
            </a:r>
          </a:p>
        </p:txBody>
      </p:sp>
      <p:sp>
        <p:nvSpPr>
          <p:cNvPr id="13" name="Rectangle 12"/>
          <p:cNvSpPr/>
          <p:nvPr/>
        </p:nvSpPr>
        <p:spPr>
          <a:xfrm>
            <a:off x="8962576" y="185457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P35+</a:t>
            </a:r>
          </a:p>
        </p:txBody>
      </p:sp>
      <p:sp>
        <p:nvSpPr>
          <p:cNvPr id="15" name="Rectangle 14"/>
          <p:cNvSpPr/>
          <p:nvPr/>
        </p:nvSpPr>
        <p:spPr>
          <a:xfrm>
            <a:off x="1249092" y="185457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P18-34</a:t>
            </a:r>
          </a:p>
        </p:txBody>
      </p:sp>
      <p:sp>
        <p:nvSpPr>
          <p:cNvPr id="18" name="Text Placeholder 4">
            <a:extLst>
              <a:ext uri="{FF2B5EF4-FFF2-40B4-BE49-F238E27FC236}">
                <a16:creationId xmlns:a16="http://schemas.microsoft.com/office/drawing/2014/main" id="{C2DA23F1-9098-2346-878B-01D507947AA5}"/>
              </a:ext>
            </a:extLst>
          </p:cNvPr>
          <p:cNvSpPr>
            <a:spLocks noGrp="1"/>
          </p:cNvSpPr>
          <p:nvPr>
            <p:ph type="body" sz="quarter" idx="13"/>
          </p:nvPr>
        </p:nvSpPr>
        <p:spPr>
          <a:xfrm>
            <a:off x="381000" y="6745225"/>
            <a:ext cx="9251373" cy="72540"/>
          </a:xfrm>
        </p:spPr>
        <p:txBody>
          <a:bodyPr anchor="b">
            <a:noAutofit/>
          </a:bodyPr>
          <a:lstStyle/>
          <a:p>
            <a:r>
              <a:rPr lang="en-US" dirty="0"/>
              <a:t>Source: TVB/Dynata 10 State Hispanic Coronavirus Media Usage Study April 2020 P18-34 N = 871, P25-54 N = 990, P35+ N = 763</a:t>
            </a:r>
            <a:br>
              <a:rPr lang="en-US" dirty="0"/>
            </a:br>
            <a:r>
              <a:rPr lang="en-US" dirty="0"/>
              <a:t>Q9: For each source, please indicate the extent to which you agree or disagree with the following statement: I trust the news I see/hear on this media source; Top 2 boxes shown </a:t>
            </a:r>
          </a:p>
        </p:txBody>
      </p:sp>
      <p:graphicFrame>
        <p:nvGraphicFramePr>
          <p:cNvPr id="20" name="Content Placeholder 7">
            <a:extLst>
              <a:ext uri="{FF2B5EF4-FFF2-40B4-BE49-F238E27FC236}">
                <a16:creationId xmlns:a16="http://schemas.microsoft.com/office/drawing/2014/main" id="{BEF1F62F-E854-4F5B-9966-932C3BDABE13}"/>
              </a:ext>
            </a:extLst>
          </p:cNvPr>
          <p:cNvGraphicFramePr>
            <a:graphicFrameLocks/>
          </p:cNvGraphicFramePr>
          <p:nvPr>
            <p:extLst>
              <p:ext uri="{D42A27DB-BD31-4B8C-83A1-F6EECF244321}">
                <p14:modId xmlns:p14="http://schemas.microsoft.com/office/powerpoint/2010/main" val="3463640749"/>
              </p:ext>
            </p:extLst>
          </p:nvPr>
        </p:nvGraphicFramePr>
        <p:xfrm>
          <a:off x="-1015993" y="2175032"/>
          <a:ext cx="5551040" cy="40339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ontent Placeholder 7">
            <a:extLst>
              <a:ext uri="{FF2B5EF4-FFF2-40B4-BE49-F238E27FC236}">
                <a16:creationId xmlns:a16="http://schemas.microsoft.com/office/drawing/2014/main" id="{0E0801CC-917E-4C8C-A566-5FA4ACAB33BF}"/>
              </a:ext>
            </a:extLst>
          </p:cNvPr>
          <p:cNvGraphicFramePr>
            <a:graphicFrameLocks/>
          </p:cNvGraphicFramePr>
          <p:nvPr>
            <p:extLst>
              <p:ext uri="{D42A27DB-BD31-4B8C-83A1-F6EECF244321}">
                <p14:modId xmlns:p14="http://schemas.microsoft.com/office/powerpoint/2010/main" val="2768799967"/>
              </p:ext>
            </p:extLst>
          </p:nvPr>
        </p:nvGraphicFramePr>
        <p:xfrm>
          <a:off x="2834274" y="2172770"/>
          <a:ext cx="5551040"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Content Placeholder 7">
            <a:extLst>
              <a:ext uri="{FF2B5EF4-FFF2-40B4-BE49-F238E27FC236}">
                <a16:creationId xmlns:a16="http://schemas.microsoft.com/office/drawing/2014/main" id="{ECA3EA4F-0D4D-4477-9D8B-59D0109EDF52}"/>
              </a:ext>
            </a:extLst>
          </p:cNvPr>
          <p:cNvGraphicFramePr>
            <a:graphicFrameLocks/>
          </p:cNvGraphicFramePr>
          <p:nvPr>
            <p:extLst>
              <p:ext uri="{D42A27DB-BD31-4B8C-83A1-F6EECF244321}">
                <p14:modId xmlns:p14="http://schemas.microsoft.com/office/powerpoint/2010/main" val="1804225935"/>
              </p:ext>
            </p:extLst>
          </p:nvPr>
        </p:nvGraphicFramePr>
        <p:xfrm>
          <a:off x="6777440" y="2172770"/>
          <a:ext cx="5551040" cy="403399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744037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276881"/>
            <a:ext cx="11352809" cy="1089529"/>
          </a:xfrm>
        </p:spPr>
        <p:txBody>
          <a:bodyPr/>
          <a:lstStyle/>
          <a:p>
            <a:r>
              <a:rPr lang="en-US" sz="3600" dirty="0"/>
              <a:t>Local Broadcast TV News: Highly Trusted Among Hispanics In Urban, Suburban, and Rural Areas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88B489-69ED-4F0A-A940-13A5E0BFFCBC}" type="slidenum">
              <a:rPr kumimoji="0" lang="en-US" sz="1000" b="0" i="0" u="none" strike="noStrike" kern="1200" cap="none" spc="0" normalizeH="0" baseline="0" noProof="0" smtClean="0">
                <a:ln>
                  <a:noFill/>
                </a:ln>
                <a:solidFill>
                  <a:prstClr val="black"/>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00" b="0" i="0" u="none" strike="noStrike" kern="1200" cap="none" spc="0" normalizeH="0" baseline="0" noProof="0" dirty="0">
              <a:ln>
                <a:noFill/>
              </a:ln>
              <a:solidFill>
                <a:prstClr val="black"/>
              </a:solidFill>
              <a:effectLst/>
              <a:uLnTx/>
              <a:uFillTx/>
              <a:latin typeface="Tahoma"/>
              <a:ea typeface="+mn-ea"/>
              <a:cs typeface="Arial"/>
            </a:endParaRPr>
          </a:p>
        </p:txBody>
      </p:sp>
      <p:sp>
        <p:nvSpPr>
          <p:cNvPr id="6" name="Rectangle 5"/>
          <p:cNvSpPr/>
          <p:nvPr/>
        </p:nvSpPr>
        <p:spPr>
          <a:xfrm>
            <a:off x="1714499" y="1354754"/>
            <a:ext cx="87630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ahoma"/>
                <a:ea typeface="+mn-ea"/>
                <a:cs typeface="Arial"/>
              </a:rPr>
              <a:t>I trust the News that I see/hear on this media source: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prstClr val="black"/>
                </a:solidFill>
                <a:latin typeface="Tahoma"/>
                <a:cs typeface="Arial"/>
              </a:rPr>
              <a:t>% Hispanic P18+ Agree</a:t>
            </a:r>
            <a:endParaRPr kumimoji="0" lang="en-US" sz="1200" b="1" i="0" u="none" strike="noStrike" kern="1200" cap="none" spc="0" normalizeH="0" baseline="0" noProof="0" dirty="0">
              <a:ln>
                <a:noFill/>
              </a:ln>
              <a:solidFill>
                <a:prstClr val="black"/>
              </a:solidFill>
              <a:effectLst/>
              <a:uLnTx/>
              <a:uFillTx/>
              <a:latin typeface="Tahoma"/>
              <a:ea typeface="+mn-ea"/>
              <a:cs typeface="Arial"/>
            </a:endParaRPr>
          </a:p>
        </p:txBody>
      </p:sp>
      <p:graphicFrame>
        <p:nvGraphicFramePr>
          <p:cNvPr id="42" name="Content Placeholder 7"/>
          <p:cNvGraphicFramePr>
            <a:graphicFrameLocks noGrp="1"/>
          </p:cNvGraphicFramePr>
          <p:nvPr>
            <p:ph idx="1"/>
            <p:extLst>
              <p:ext uri="{D42A27DB-BD31-4B8C-83A1-F6EECF244321}">
                <p14:modId xmlns:p14="http://schemas.microsoft.com/office/powerpoint/2010/main" val="1076458578"/>
              </p:ext>
            </p:extLst>
          </p:nvPr>
        </p:nvGraphicFramePr>
        <p:xfrm>
          <a:off x="-562352" y="2237378"/>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82497289"/>
              </p:ext>
            </p:extLst>
          </p:nvPr>
        </p:nvGraphicFramePr>
        <p:xfrm>
          <a:off x="3384048" y="2234916"/>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074531" y="1873844"/>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City/Urban</a:t>
            </a:r>
          </a:p>
        </p:txBody>
      </p:sp>
      <p:sp>
        <p:nvSpPr>
          <p:cNvPr id="13" name="Rectangle 12"/>
          <p:cNvSpPr/>
          <p:nvPr/>
        </p:nvSpPr>
        <p:spPr>
          <a:xfrm>
            <a:off x="5150597" y="1873844"/>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Suburban</a:t>
            </a:r>
          </a:p>
        </p:txBody>
      </p:sp>
      <p:sp>
        <p:nvSpPr>
          <p:cNvPr id="15" name="Rectangle 14"/>
          <p:cNvSpPr/>
          <p:nvPr/>
        </p:nvSpPr>
        <p:spPr>
          <a:xfrm>
            <a:off x="8915767" y="1873844"/>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Rural</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2381247104"/>
              </p:ext>
            </p:extLst>
          </p:nvPr>
        </p:nvGraphicFramePr>
        <p:xfrm>
          <a:off x="7345622" y="2234916"/>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207605928"/>
              </p:ext>
            </p:extLst>
          </p:nvPr>
        </p:nvGraphicFramePr>
        <p:xfrm>
          <a:off x="-672143" y="2234916"/>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 Placeholder 4">
            <a:extLst>
              <a:ext uri="{FF2B5EF4-FFF2-40B4-BE49-F238E27FC236}">
                <a16:creationId xmlns:a16="http://schemas.microsoft.com/office/drawing/2014/main" id="{B06B6F08-81CC-7945-99A6-FE75A7CC3633}"/>
              </a:ext>
            </a:extLst>
          </p:cNvPr>
          <p:cNvSpPr>
            <a:spLocks noGrp="1"/>
          </p:cNvSpPr>
          <p:nvPr>
            <p:ph type="body" sz="quarter" idx="13"/>
          </p:nvPr>
        </p:nvSpPr>
        <p:spPr>
          <a:xfrm>
            <a:off x="380999" y="6193084"/>
            <a:ext cx="9313719" cy="626657"/>
          </a:xfrm>
        </p:spPr>
        <p:txBody>
          <a:bodyPr anchor="b">
            <a:noAutofit/>
          </a:bodyPr>
          <a:lstStyle/>
          <a:p>
            <a:pPr>
              <a:lnSpc>
                <a:spcPct val="100000"/>
              </a:lnSpc>
            </a:pPr>
            <a:r>
              <a:rPr lang="en-US" dirty="0"/>
              <a:t>Source: TVB/Dynata 10 State Hispanic Coronavirus Media Usage Study April 2020 P18+ City/Urban N = 776, Suburban N= 688, Rural N = 170</a:t>
            </a:r>
            <a:br>
              <a:rPr lang="en-US" dirty="0"/>
            </a:br>
            <a:r>
              <a:rPr lang="en-US" dirty="0"/>
              <a:t>Q9: For each source, please indicate the extent to which you agree or disagree with the following statement: I trust the news I see/hear on this media source; Top 2 boxes shown </a:t>
            </a:r>
          </a:p>
        </p:txBody>
      </p:sp>
    </p:spTree>
    <p:extLst>
      <p:ext uri="{BB962C8B-B14F-4D97-AF65-F5344CB8AC3E}">
        <p14:creationId xmlns:p14="http://schemas.microsoft.com/office/powerpoint/2010/main" val="2105404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7809-3109-D84C-B1B5-E3B07809FCAC}"/>
              </a:ext>
            </a:extLst>
          </p:cNvPr>
          <p:cNvSpPr>
            <a:spLocks noGrp="1"/>
          </p:cNvSpPr>
          <p:nvPr>
            <p:ph type="title"/>
          </p:nvPr>
        </p:nvSpPr>
        <p:spPr>
          <a:xfrm>
            <a:off x="149902" y="255012"/>
            <a:ext cx="11661098" cy="1089529"/>
          </a:xfrm>
        </p:spPr>
        <p:txBody>
          <a:bodyPr/>
          <a:lstStyle/>
          <a:p>
            <a:r>
              <a:rPr lang="en-US" sz="3600" dirty="0"/>
              <a:t>What Are Your Reasons For Watching Local Broadcast </a:t>
            </a:r>
            <a:r>
              <a:rPr lang="en-US" sz="3600" b="1" dirty="0"/>
              <a:t>TV</a:t>
            </a:r>
            <a:r>
              <a:rPr lang="en-US" sz="3600" dirty="0"/>
              <a:t> News As It Relates To The Coronavirus?</a:t>
            </a:r>
          </a:p>
        </p:txBody>
      </p:sp>
      <p:graphicFrame>
        <p:nvGraphicFramePr>
          <p:cNvPr id="5" name="Table 4">
            <a:extLst>
              <a:ext uri="{FF2B5EF4-FFF2-40B4-BE49-F238E27FC236}">
                <a16:creationId xmlns:a16="http://schemas.microsoft.com/office/drawing/2014/main" id="{3A61D0B2-FC53-2942-8089-909E1E791870}"/>
              </a:ext>
            </a:extLst>
          </p:cNvPr>
          <p:cNvGraphicFramePr>
            <a:graphicFrameLocks noGrp="1"/>
          </p:cNvGraphicFramePr>
          <p:nvPr>
            <p:extLst>
              <p:ext uri="{D42A27DB-BD31-4B8C-83A1-F6EECF244321}">
                <p14:modId xmlns:p14="http://schemas.microsoft.com/office/powerpoint/2010/main" val="2362915018"/>
              </p:ext>
            </p:extLst>
          </p:nvPr>
        </p:nvGraphicFramePr>
        <p:xfrm>
          <a:off x="1034623" y="1604608"/>
          <a:ext cx="10423951" cy="4320276"/>
        </p:xfrm>
        <a:graphic>
          <a:graphicData uri="http://schemas.openxmlformats.org/drawingml/2006/table">
            <a:tbl>
              <a:tblPr firstRow="1" bandRow="1">
                <a:tableStyleId>{5C22544A-7EE6-4342-B048-85BDC9FD1C3A}</a:tableStyleId>
              </a:tblPr>
              <a:tblGrid>
                <a:gridCol w="8909747">
                  <a:extLst>
                    <a:ext uri="{9D8B030D-6E8A-4147-A177-3AD203B41FA5}">
                      <a16:colId xmlns:a16="http://schemas.microsoft.com/office/drawing/2014/main" val="865506949"/>
                    </a:ext>
                  </a:extLst>
                </a:gridCol>
                <a:gridCol w="1514204">
                  <a:extLst>
                    <a:ext uri="{9D8B030D-6E8A-4147-A177-3AD203B41FA5}">
                      <a16:colId xmlns:a16="http://schemas.microsoft.com/office/drawing/2014/main" val="3239053496"/>
                    </a:ext>
                  </a:extLst>
                </a:gridCol>
              </a:tblGrid>
              <a:tr h="295162">
                <a:tc>
                  <a:txBody>
                    <a:bodyPr/>
                    <a:lstStyle/>
                    <a:p>
                      <a:r>
                        <a:rPr lang="en-US" sz="1200" dirty="0">
                          <a:latin typeface="+mj-lt"/>
                        </a:rPr>
                        <a:t>Reasons</a:t>
                      </a:r>
                    </a:p>
                  </a:txBody>
                  <a:tcPr/>
                </a:tc>
                <a:tc>
                  <a:txBody>
                    <a:bodyPr/>
                    <a:lstStyle/>
                    <a:p>
                      <a:pPr algn="ctr"/>
                      <a:r>
                        <a:rPr lang="en-US" sz="1200" dirty="0">
                          <a:latin typeface="+mj-lt"/>
                        </a:rPr>
                        <a:t>%  Hispanic P18+</a:t>
                      </a:r>
                    </a:p>
                  </a:txBody>
                  <a:tcPr/>
                </a:tc>
                <a:extLst>
                  <a:ext uri="{0D108BD9-81ED-4DB2-BD59-A6C34878D82A}">
                    <a16:rowId xmlns:a16="http://schemas.microsoft.com/office/drawing/2014/main" val="1300678703"/>
                  </a:ext>
                </a:extLst>
              </a:tr>
              <a:tr h="399016">
                <a:tc>
                  <a:txBody>
                    <a:bodyPr/>
                    <a:lstStyle/>
                    <a:p>
                      <a:pPr algn="l" fontAlgn="b"/>
                      <a:r>
                        <a:rPr lang="en-US" sz="1600" b="0" i="0" u="none" strike="noStrike" dirty="0">
                          <a:solidFill>
                            <a:srgbClr val="000000"/>
                          </a:solidFill>
                          <a:effectLst/>
                          <a:latin typeface="+mj-lt"/>
                        </a:rPr>
                        <a:t>I want information that pertains to the area I live in</a:t>
                      </a:r>
                    </a:p>
                  </a:txBody>
                  <a:tcPr marR="9525" marT="9525" marB="0" anchor="ctr"/>
                </a:tc>
                <a:tc>
                  <a:txBody>
                    <a:bodyPr/>
                    <a:lstStyle/>
                    <a:p>
                      <a:pPr algn="ctr" fontAlgn="b"/>
                      <a:r>
                        <a:rPr lang="en-US" sz="1800" b="0" i="0" u="none" strike="noStrike" dirty="0">
                          <a:solidFill>
                            <a:srgbClr val="000000"/>
                          </a:solidFill>
                          <a:effectLst/>
                          <a:latin typeface="+mj-lt"/>
                        </a:rPr>
                        <a:t>54%</a:t>
                      </a:r>
                    </a:p>
                  </a:txBody>
                  <a:tcPr marL="9525" marR="9525" marT="9525" marB="0" anchor="ctr"/>
                </a:tc>
                <a:extLst>
                  <a:ext uri="{0D108BD9-81ED-4DB2-BD59-A6C34878D82A}">
                    <a16:rowId xmlns:a16="http://schemas.microsoft.com/office/drawing/2014/main" val="1086732443"/>
                  </a:ext>
                </a:extLst>
              </a:tr>
              <a:tr h="399016">
                <a:tc>
                  <a:txBody>
                    <a:bodyPr/>
                    <a:lstStyle/>
                    <a:p>
                      <a:pPr algn="l" fontAlgn="b"/>
                      <a:r>
                        <a:rPr lang="en-US" sz="1600" b="0" i="0" u="none" strike="noStrike" dirty="0">
                          <a:solidFill>
                            <a:srgbClr val="000000"/>
                          </a:solidFill>
                          <a:effectLst/>
                          <a:latin typeface="+mj-lt"/>
                        </a:rPr>
                        <a:t>I trust the news from my local broadcast station</a:t>
                      </a:r>
                    </a:p>
                  </a:txBody>
                  <a:tcPr marR="9525" marT="9525" marB="0" anchor="ctr"/>
                </a:tc>
                <a:tc>
                  <a:txBody>
                    <a:bodyPr/>
                    <a:lstStyle/>
                    <a:p>
                      <a:pPr algn="ctr" fontAlgn="b"/>
                      <a:r>
                        <a:rPr lang="en-US" sz="1800" b="0" i="0" u="none" strike="noStrike" dirty="0">
                          <a:solidFill>
                            <a:srgbClr val="000000"/>
                          </a:solidFill>
                          <a:effectLst/>
                          <a:latin typeface="+mj-lt"/>
                        </a:rPr>
                        <a:t>42%</a:t>
                      </a:r>
                    </a:p>
                  </a:txBody>
                  <a:tcPr marL="9525" marR="9525" marT="9525" marB="0" anchor="ctr"/>
                </a:tc>
                <a:extLst>
                  <a:ext uri="{0D108BD9-81ED-4DB2-BD59-A6C34878D82A}">
                    <a16:rowId xmlns:a16="http://schemas.microsoft.com/office/drawing/2014/main" val="525151008"/>
                  </a:ext>
                </a:extLst>
              </a:tr>
              <a:tr h="534982">
                <a:tc>
                  <a:txBody>
                    <a:bodyPr/>
                    <a:lstStyle/>
                    <a:p>
                      <a:pPr algn="l" fontAlgn="b"/>
                      <a:r>
                        <a:rPr lang="en-US" sz="1600" b="0" i="0" u="none" strike="noStrike" dirty="0">
                          <a:solidFill>
                            <a:srgbClr val="000000"/>
                          </a:solidFill>
                          <a:effectLst/>
                          <a:latin typeface="+mj-lt"/>
                        </a:rPr>
                        <a:t>I want to know the status of public/medical services, curfews, school closings, business closings, traffic conditions, public transit, local regulations</a:t>
                      </a:r>
                    </a:p>
                  </a:txBody>
                  <a:tcPr marR="9525" marT="9525" marB="0" anchor="ctr"/>
                </a:tc>
                <a:tc>
                  <a:txBody>
                    <a:bodyPr/>
                    <a:lstStyle/>
                    <a:p>
                      <a:pPr algn="ctr" fontAlgn="b"/>
                      <a:r>
                        <a:rPr lang="en-US" sz="1800" b="0" i="0" u="none" strike="noStrike" dirty="0">
                          <a:solidFill>
                            <a:srgbClr val="000000"/>
                          </a:solidFill>
                          <a:effectLst/>
                          <a:latin typeface="+mj-lt"/>
                        </a:rPr>
                        <a:t>39%</a:t>
                      </a:r>
                    </a:p>
                  </a:txBody>
                  <a:tcPr marL="9525" marR="9525" marT="9525" marB="0" anchor="ctr"/>
                </a:tc>
                <a:extLst>
                  <a:ext uri="{0D108BD9-81ED-4DB2-BD59-A6C34878D82A}">
                    <a16:rowId xmlns:a16="http://schemas.microsoft.com/office/drawing/2014/main" val="2962664112"/>
                  </a:ext>
                </a:extLst>
              </a:tr>
              <a:tr h="534982">
                <a:tc>
                  <a:txBody>
                    <a:bodyPr/>
                    <a:lstStyle/>
                    <a:p>
                      <a:pPr algn="l" fontAlgn="b"/>
                      <a:r>
                        <a:rPr lang="en-US" sz="1600" b="0" i="0" u="none" strike="noStrike" dirty="0">
                          <a:solidFill>
                            <a:srgbClr val="000000"/>
                          </a:solidFill>
                          <a:effectLst/>
                          <a:latin typeface="+mj-lt"/>
                        </a:rPr>
                        <a:t>I feel my local broadcast station is looking out for what I need to know and will keep me safe</a:t>
                      </a:r>
                    </a:p>
                  </a:txBody>
                  <a:tcPr marR="9525" marT="9525" marB="0" anchor="ctr"/>
                </a:tc>
                <a:tc>
                  <a:txBody>
                    <a:bodyPr/>
                    <a:lstStyle/>
                    <a:p>
                      <a:pPr algn="ctr" fontAlgn="b"/>
                      <a:r>
                        <a:rPr lang="en-US" sz="1800" b="0" i="0" u="none" strike="noStrike" dirty="0">
                          <a:solidFill>
                            <a:srgbClr val="000000"/>
                          </a:solidFill>
                          <a:effectLst/>
                          <a:latin typeface="+mj-lt"/>
                        </a:rPr>
                        <a:t>30%</a:t>
                      </a:r>
                    </a:p>
                  </a:txBody>
                  <a:tcPr marL="9525" marR="9525" marT="9525" marB="0" anchor="ctr"/>
                </a:tc>
                <a:extLst>
                  <a:ext uri="{0D108BD9-81ED-4DB2-BD59-A6C34878D82A}">
                    <a16:rowId xmlns:a16="http://schemas.microsoft.com/office/drawing/2014/main" val="801819263"/>
                  </a:ext>
                </a:extLst>
              </a:tr>
              <a:tr h="39901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kern="1200" dirty="0">
                          <a:solidFill>
                            <a:srgbClr val="000000"/>
                          </a:solidFill>
                          <a:effectLst/>
                          <a:latin typeface="+mn-lt"/>
                          <a:ea typeface="+mn-ea"/>
                          <a:cs typeface="+mn-cs"/>
                        </a:rPr>
                        <a:t>I like that they are reporting from different neighborhoods affected</a:t>
                      </a:r>
                    </a:p>
                  </a:txBody>
                  <a:tcPr marR="9525" marT="9525" marB="0" anchor="ctr"/>
                </a:tc>
                <a:tc>
                  <a:txBody>
                    <a:bodyPr/>
                    <a:lstStyle/>
                    <a:p>
                      <a:pPr algn="ctr" fontAlgn="b"/>
                      <a:r>
                        <a:rPr lang="en-US" sz="1800" b="0" i="0" u="none" strike="noStrike" dirty="0">
                          <a:solidFill>
                            <a:srgbClr val="000000"/>
                          </a:solidFill>
                          <a:effectLst/>
                          <a:latin typeface="+mj-lt"/>
                        </a:rPr>
                        <a:t>27%</a:t>
                      </a:r>
                    </a:p>
                  </a:txBody>
                  <a:tcPr marL="9525" marR="9525" marT="9525" marB="0" anchor="ctr"/>
                </a:tc>
                <a:extLst>
                  <a:ext uri="{0D108BD9-81ED-4DB2-BD59-A6C34878D82A}">
                    <a16:rowId xmlns:a16="http://schemas.microsoft.com/office/drawing/2014/main" val="3678908798"/>
                  </a:ext>
                </a:extLst>
              </a:tr>
              <a:tr h="399016">
                <a:tc>
                  <a:txBody>
                    <a:bodyPr/>
                    <a:lstStyle/>
                    <a:p>
                      <a:pPr algn="l" fontAlgn="b"/>
                      <a:r>
                        <a:rPr lang="en-US" sz="1600" b="0" i="0" u="none" strike="noStrike" dirty="0">
                          <a:solidFill>
                            <a:srgbClr val="000000"/>
                          </a:solidFill>
                          <a:effectLst/>
                          <a:latin typeface="+mj-lt"/>
                        </a:rPr>
                        <a:t>I like that they are constantly updating and giving me the latest information</a:t>
                      </a:r>
                    </a:p>
                  </a:txBody>
                  <a:tcPr marR="9525" marT="9525" marB="0" anchor="ctr"/>
                </a:tc>
                <a:tc>
                  <a:txBody>
                    <a:bodyPr/>
                    <a:lstStyle/>
                    <a:p>
                      <a:pPr algn="ctr" fontAlgn="b"/>
                      <a:r>
                        <a:rPr lang="en-US" sz="1800" b="0" i="0" u="none" strike="noStrike" dirty="0">
                          <a:solidFill>
                            <a:srgbClr val="000000"/>
                          </a:solidFill>
                          <a:effectLst/>
                          <a:latin typeface="+mj-lt"/>
                        </a:rPr>
                        <a:t>26%</a:t>
                      </a:r>
                    </a:p>
                  </a:txBody>
                  <a:tcPr marL="9525" marR="9525" marT="9525" marB="0" anchor="ctr"/>
                </a:tc>
                <a:extLst>
                  <a:ext uri="{0D108BD9-81ED-4DB2-BD59-A6C34878D82A}">
                    <a16:rowId xmlns:a16="http://schemas.microsoft.com/office/drawing/2014/main" val="714662452"/>
                  </a:ext>
                </a:extLst>
              </a:tr>
              <a:tr h="399016">
                <a:tc>
                  <a:txBody>
                    <a:bodyPr/>
                    <a:lstStyle/>
                    <a:p>
                      <a:pPr algn="l" fontAlgn="b"/>
                      <a:r>
                        <a:rPr lang="en-US" sz="1600" b="0" i="0" u="none" strike="noStrike" dirty="0">
                          <a:solidFill>
                            <a:srgbClr val="000000"/>
                          </a:solidFill>
                          <a:effectLst/>
                          <a:latin typeface="+mj-lt"/>
                        </a:rPr>
                        <a:t>I share information I get from my station with friends/family</a:t>
                      </a:r>
                    </a:p>
                  </a:txBody>
                  <a:tcPr marR="9525" marT="9525" marB="0" anchor="ctr"/>
                </a:tc>
                <a:tc>
                  <a:txBody>
                    <a:bodyPr/>
                    <a:lstStyle/>
                    <a:p>
                      <a:pPr algn="ctr" fontAlgn="b"/>
                      <a:r>
                        <a:rPr lang="en-US" sz="1800" b="0" i="0" u="none" strike="noStrike" dirty="0">
                          <a:solidFill>
                            <a:srgbClr val="000000"/>
                          </a:solidFill>
                          <a:effectLst/>
                          <a:latin typeface="+mj-lt"/>
                        </a:rPr>
                        <a:t>25%</a:t>
                      </a:r>
                    </a:p>
                  </a:txBody>
                  <a:tcPr marL="9525" marR="9525" marT="9525" marB="0" anchor="ctr"/>
                </a:tc>
                <a:extLst>
                  <a:ext uri="{0D108BD9-81ED-4DB2-BD59-A6C34878D82A}">
                    <a16:rowId xmlns:a16="http://schemas.microsoft.com/office/drawing/2014/main" val="2975484350"/>
                  </a:ext>
                </a:extLst>
              </a:tr>
              <a:tr h="399016">
                <a:tc>
                  <a:txBody>
                    <a:bodyPr/>
                    <a:lstStyle/>
                    <a:p>
                      <a:pPr algn="l" fontAlgn="b"/>
                      <a:r>
                        <a:rPr lang="en-US" sz="1600" b="0" i="0" u="none" strike="noStrike" dirty="0">
                          <a:solidFill>
                            <a:srgbClr val="000000"/>
                          </a:solidFill>
                          <a:effectLst/>
                          <a:latin typeface="+mj-lt"/>
                        </a:rPr>
                        <a:t>I like that they visually show areas affected</a:t>
                      </a:r>
                    </a:p>
                  </a:txBody>
                  <a:tcPr marR="9525" marT="9525" marB="0" anchor="ctr"/>
                </a:tc>
                <a:tc>
                  <a:txBody>
                    <a:bodyPr/>
                    <a:lstStyle/>
                    <a:p>
                      <a:pPr algn="ctr" fontAlgn="b"/>
                      <a:r>
                        <a:rPr lang="en-US" sz="1800" b="0" i="0" u="none" strike="noStrike" dirty="0">
                          <a:solidFill>
                            <a:srgbClr val="000000"/>
                          </a:solidFill>
                          <a:effectLst/>
                          <a:latin typeface="+mj-lt"/>
                        </a:rPr>
                        <a:t>18%</a:t>
                      </a:r>
                    </a:p>
                  </a:txBody>
                  <a:tcPr marL="9525" marR="9525" marT="9525" marB="0" anchor="ctr"/>
                </a:tc>
                <a:extLst>
                  <a:ext uri="{0D108BD9-81ED-4DB2-BD59-A6C34878D82A}">
                    <a16:rowId xmlns:a16="http://schemas.microsoft.com/office/drawing/2014/main" val="3551879555"/>
                  </a:ext>
                </a:extLst>
              </a:tr>
              <a:tr h="399016">
                <a:tc>
                  <a:txBody>
                    <a:bodyPr/>
                    <a:lstStyle/>
                    <a:p>
                      <a:pPr algn="l" fontAlgn="b"/>
                      <a:r>
                        <a:rPr lang="en-US" sz="1600" b="0" i="0" u="none" strike="noStrike" dirty="0">
                          <a:solidFill>
                            <a:srgbClr val="000000"/>
                          </a:solidFill>
                          <a:effectLst/>
                          <a:latin typeface="+mj-lt"/>
                        </a:rPr>
                        <a:t>I want to know how I can help</a:t>
                      </a:r>
                    </a:p>
                  </a:txBody>
                  <a:tcPr marR="9525" marT="9525" marB="0" anchor="ctr"/>
                </a:tc>
                <a:tc>
                  <a:txBody>
                    <a:bodyPr/>
                    <a:lstStyle/>
                    <a:p>
                      <a:pPr algn="ctr" fontAlgn="b"/>
                      <a:r>
                        <a:rPr lang="en-US" sz="1800" b="0" i="0" u="none" strike="noStrike" dirty="0">
                          <a:solidFill>
                            <a:srgbClr val="000000"/>
                          </a:solidFill>
                          <a:effectLst/>
                          <a:latin typeface="+mj-lt"/>
                        </a:rPr>
                        <a:t>10%</a:t>
                      </a:r>
                    </a:p>
                  </a:txBody>
                  <a:tcPr marL="9525" marR="9525" marT="9525" marB="0" anchor="ctr"/>
                </a:tc>
                <a:extLst>
                  <a:ext uri="{0D108BD9-81ED-4DB2-BD59-A6C34878D82A}">
                    <a16:rowId xmlns:a16="http://schemas.microsoft.com/office/drawing/2014/main" val="2880733513"/>
                  </a:ext>
                </a:extLst>
              </a:tr>
            </a:tbl>
          </a:graphicData>
        </a:graphic>
      </p:graphicFrame>
      <p:sp>
        <p:nvSpPr>
          <p:cNvPr id="6" name="Text Placeholder 4">
            <a:extLst>
              <a:ext uri="{FF2B5EF4-FFF2-40B4-BE49-F238E27FC236}">
                <a16:creationId xmlns:a16="http://schemas.microsoft.com/office/drawing/2014/main" id="{700A8DEF-9873-CD41-AFE6-6C8B8F6D8013}"/>
              </a:ext>
            </a:extLst>
          </p:cNvPr>
          <p:cNvSpPr>
            <a:spLocks noGrp="1"/>
          </p:cNvSpPr>
          <p:nvPr>
            <p:ph type="body" sz="quarter" idx="13"/>
          </p:nvPr>
        </p:nvSpPr>
        <p:spPr>
          <a:xfrm>
            <a:off x="380999" y="6356350"/>
            <a:ext cx="9814249" cy="463391"/>
          </a:xfrm>
        </p:spPr>
        <p:txBody>
          <a:bodyPr anchor="b">
            <a:noAutofit/>
          </a:bodyPr>
          <a:lstStyle/>
          <a:p>
            <a:pPr>
              <a:lnSpc>
                <a:spcPct val="100000"/>
              </a:lnSpc>
            </a:pPr>
            <a:r>
              <a:rPr lang="en-US" dirty="0"/>
              <a:t>Source: TVB/Dynata 10 State Hispanic Coronavirus Media Usage Study April 2020 P18+ N = 1634</a:t>
            </a:r>
            <a:br>
              <a:rPr lang="en-US" dirty="0"/>
            </a:br>
            <a:r>
              <a:rPr lang="en-US" dirty="0"/>
              <a:t>Q10: What are your reasons for watching local broadcast TV news as it relates to the Coronavirus?</a:t>
            </a:r>
          </a:p>
        </p:txBody>
      </p:sp>
      <p:sp>
        <p:nvSpPr>
          <p:cNvPr id="3" name="Slide Number Placeholder 2"/>
          <p:cNvSpPr>
            <a:spLocks noGrp="1"/>
          </p:cNvSpPr>
          <p:nvPr>
            <p:ph type="sldNum" sz="quarter" idx="12"/>
          </p:nvPr>
        </p:nvSpPr>
        <p:spPr/>
        <p:txBody>
          <a:bodyPr/>
          <a:lstStyle/>
          <a:p>
            <a:fld id="{CCDEFDE6-E0D7-4837-9BAC-C5447762A0EF}" type="slidenum">
              <a:rPr lang="en-US" smtClean="0"/>
              <a:t>19</a:t>
            </a:fld>
            <a:endParaRPr lang="en-US"/>
          </a:p>
        </p:txBody>
      </p:sp>
    </p:spTree>
    <p:extLst>
      <p:ext uri="{BB962C8B-B14F-4D97-AF65-F5344CB8AC3E}">
        <p14:creationId xmlns:p14="http://schemas.microsoft.com/office/powerpoint/2010/main" val="3096986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C3581-F416-E144-9EBB-4B3CAC2B4885}"/>
              </a:ext>
            </a:extLst>
          </p:cNvPr>
          <p:cNvSpPr>
            <a:spLocks noGrp="1"/>
          </p:cNvSpPr>
          <p:nvPr>
            <p:ph type="title"/>
          </p:nvPr>
        </p:nvSpPr>
        <p:spPr/>
        <p:txBody>
          <a:bodyPr/>
          <a:lstStyle/>
          <a:p>
            <a:r>
              <a:rPr lang="en-US" dirty="0"/>
              <a:t>Purpose of This Study</a:t>
            </a:r>
          </a:p>
        </p:txBody>
      </p:sp>
      <p:sp>
        <p:nvSpPr>
          <p:cNvPr id="3" name="Content Placeholder 2">
            <a:extLst>
              <a:ext uri="{FF2B5EF4-FFF2-40B4-BE49-F238E27FC236}">
                <a16:creationId xmlns:a16="http://schemas.microsoft.com/office/drawing/2014/main" id="{44CE9C4A-40D5-8A41-A9E7-78BE1BCE1B2A}"/>
              </a:ext>
            </a:extLst>
          </p:cNvPr>
          <p:cNvSpPr>
            <a:spLocks noGrp="1"/>
          </p:cNvSpPr>
          <p:nvPr>
            <p:ph idx="1"/>
          </p:nvPr>
        </p:nvSpPr>
        <p:spPr>
          <a:xfrm>
            <a:off x="381000" y="1453177"/>
            <a:ext cx="11430000" cy="4351338"/>
          </a:xfrm>
        </p:spPr>
        <p:txBody>
          <a:bodyPr>
            <a:normAutofit/>
          </a:bodyPr>
          <a:lstStyle/>
          <a:p>
            <a:r>
              <a:rPr lang="en-US" sz="2400" dirty="0"/>
              <a:t>Starting in March 2020 the country began dealing in earnest with the threat of COVID-19/Coronavirus, which was declared a global pandemic by the World Health Organization on March 11th. This crisis has forced millions of Americans to stay home, while the phrases “social distancing” and “self-quarantine” have taken over the media and become part of our daily conversation. </a:t>
            </a:r>
          </a:p>
          <a:p>
            <a:endParaRPr lang="en-US" sz="2400" dirty="0"/>
          </a:p>
          <a:p>
            <a:r>
              <a:rPr lang="en-US" sz="2400" dirty="0"/>
              <a:t>TVB commissioned Dynata to conduct a study during this unprecedented time to determine the pandemic’s impact on people’s attitudes about and consumption of media</a:t>
            </a:r>
          </a:p>
        </p:txBody>
      </p:sp>
      <p:sp>
        <p:nvSpPr>
          <p:cNvPr id="4" name="Slide Number Placeholder 3"/>
          <p:cNvSpPr>
            <a:spLocks noGrp="1"/>
          </p:cNvSpPr>
          <p:nvPr>
            <p:ph type="sldNum" sz="quarter" idx="12"/>
          </p:nvPr>
        </p:nvSpPr>
        <p:spPr/>
        <p:txBody>
          <a:bodyPr/>
          <a:lstStyle/>
          <a:p>
            <a:fld id="{CCDEFDE6-E0D7-4837-9BAC-C5447762A0EF}" type="slidenum">
              <a:rPr lang="en-US" smtClean="0"/>
              <a:t>2</a:t>
            </a:fld>
            <a:endParaRPr lang="en-US"/>
          </a:p>
        </p:txBody>
      </p:sp>
    </p:spTree>
    <p:extLst>
      <p:ext uri="{BB962C8B-B14F-4D97-AF65-F5344CB8AC3E}">
        <p14:creationId xmlns:p14="http://schemas.microsoft.com/office/powerpoint/2010/main" val="1101024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7809-3109-D84C-B1B5-E3B07809FCAC}"/>
              </a:ext>
            </a:extLst>
          </p:cNvPr>
          <p:cNvSpPr>
            <a:spLocks noGrp="1"/>
          </p:cNvSpPr>
          <p:nvPr>
            <p:ph type="title"/>
          </p:nvPr>
        </p:nvSpPr>
        <p:spPr>
          <a:xfrm>
            <a:off x="149902" y="90909"/>
            <a:ext cx="11661098" cy="978729"/>
          </a:xfrm>
        </p:spPr>
        <p:txBody>
          <a:bodyPr/>
          <a:lstStyle/>
          <a:p>
            <a:r>
              <a:rPr lang="en-US" sz="3200" dirty="0"/>
              <a:t>What Are Your Reasons for Using Local Broadcast TV </a:t>
            </a:r>
            <a:r>
              <a:rPr lang="en-US" sz="3200" b="1" dirty="0"/>
              <a:t>Websites/Apps</a:t>
            </a:r>
            <a:r>
              <a:rPr lang="en-US" sz="3200" dirty="0"/>
              <a:t> as it Relates to the Coronavirus Pandemic? </a:t>
            </a:r>
          </a:p>
        </p:txBody>
      </p:sp>
      <p:graphicFrame>
        <p:nvGraphicFramePr>
          <p:cNvPr id="5" name="Table 4">
            <a:extLst>
              <a:ext uri="{FF2B5EF4-FFF2-40B4-BE49-F238E27FC236}">
                <a16:creationId xmlns:a16="http://schemas.microsoft.com/office/drawing/2014/main" id="{3A61D0B2-FC53-2942-8089-909E1E791870}"/>
              </a:ext>
            </a:extLst>
          </p:cNvPr>
          <p:cNvGraphicFramePr>
            <a:graphicFrameLocks noGrp="1"/>
          </p:cNvGraphicFramePr>
          <p:nvPr>
            <p:extLst>
              <p:ext uri="{D42A27DB-BD31-4B8C-83A1-F6EECF244321}">
                <p14:modId xmlns:p14="http://schemas.microsoft.com/office/powerpoint/2010/main" val="4256029164"/>
              </p:ext>
            </p:extLst>
          </p:nvPr>
        </p:nvGraphicFramePr>
        <p:xfrm>
          <a:off x="779690" y="1400174"/>
          <a:ext cx="10964635" cy="4680538"/>
        </p:xfrm>
        <a:graphic>
          <a:graphicData uri="http://schemas.openxmlformats.org/drawingml/2006/table">
            <a:tbl>
              <a:tblPr firstRow="1" bandRow="1">
                <a:tableStyleId>{5C22544A-7EE6-4342-B048-85BDC9FD1C3A}</a:tableStyleId>
              </a:tblPr>
              <a:tblGrid>
                <a:gridCol w="9700712">
                  <a:extLst>
                    <a:ext uri="{9D8B030D-6E8A-4147-A177-3AD203B41FA5}">
                      <a16:colId xmlns:a16="http://schemas.microsoft.com/office/drawing/2014/main" val="865506949"/>
                    </a:ext>
                  </a:extLst>
                </a:gridCol>
                <a:gridCol w="1263923">
                  <a:extLst>
                    <a:ext uri="{9D8B030D-6E8A-4147-A177-3AD203B41FA5}">
                      <a16:colId xmlns:a16="http://schemas.microsoft.com/office/drawing/2014/main" val="3239053496"/>
                    </a:ext>
                  </a:extLst>
                </a:gridCol>
              </a:tblGrid>
              <a:tr h="466800">
                <a:tc>
                  <a:txBody>
                    <a:bodyPr/>
                    <a:lstStyle/>
                    <a:p>
                      <a:r>
                        <a:rPr lang="en-US" sz="1200" dirty="0"/>
                        <a:t>Reasons</a:t>
                      </a:r>
                    </a:p>
                  </a:txBody>
                  <a:tcPr anchor="ctr"/>
                </a:tc>
                <a:tc>
                  <a:txBody>
                    <a:bodyPr/>
                    <a:lstStyle/>
                    <a:p>
                      <a:pPr algn="ctr"/>
                      <a:r>
                        <a:rPr lang="en-US" sz="1200" dirty="0"/>
                        <a:t>% Hispanic </a:t>
                      </a:r>
                      <a:br>
                        <a:rPr lang="en-US" sz="1200" dirty="0"/>
                      </a:br>
                      <a:r>
                        <a:rPr lang="en-US" sz="1200" dirty="0"/>
                        <a:t>P18+</a:t>
                      </a:r>
                    </a:p>
                  </a:txBody>
                  <a:tcPr anchor="ctr"/>
                </a:tc>
                <a:extLst>
                  <a:ext uri="{0D108BD9-81ED-4DB2-BD59-A6C34878D82A}">
                    <a16:rowId xmlns:a16="http://schemas.microsoft.com/office/drawing/2014/main" val="1300678703"/>
                  </a:ext>
                </a:extLst>
              </a:tr>
              <a:tr h="50764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mn-lt"/>
                        </a:rPr>
                        <a:t>I want to know the status of public/medical services, curfews, school closings, business closings, traffic conditions, public transit, local regulations</a:t>
                      </a:r>
                    </a:p>
                  </a:txBody>
                  <a:tcPr marR="9525" marT="9525" marB="0" anchor="ctr"/>
                </a:tc>
                <a:tc>
                  <a:txBody>
                    <a:bodyPr/>
                    <a:lstStyle/>
                    <a:p>
                      <a:pPr algn="ctr" fontAlgn="b"/>
                      <a:r>
                        <a:rPr lang="en-US" sz="1800" b="0" i="0" u="none" strike="noStrike" dirty="0">
                          <a:solidFill>
                            <a:srgbClr val="000000"/>
                          </a:solidFill>
                          <a:effectLst/>
                          <a:latin typeface="+mn-lt"/>
                        </a:rPr>
                        <a:t>50%</a:t>
                      </a:r>
                    </a:p>
                  </a:txBody>
                  <a:tcPr marL="9525" marR="9525" marT="9525" marB="0" anchor="ctr"/>
                </a:tc>
                <a:extLst>
                  <a:ext uri="{0D108BD9-81ED-4DB2-BD59-A6C34878D82A}">
                    <a16:rowId xmlns:a16="http://schemas.microsoft.com/office/drawing/2014/main" val="1086732443"/>
                  </a:ext>
                </a:extLst>
              </a:tr>
              <a:tr h="539406">
                <a:tc>
                  <a:txBody>
                    <a:bodyPr/>
                    <a:lstStyle/>
                    <a:p>
                      <a:pPr algn="l" fontAlgn="b"/>
                      <a:r>
                        <a:rPr lang="en-US" sz="1600" b="0" i="0" u="none" strike="noStrike" dirty="0">
                          <a:solidFill>
                            <a:srgbClr val="000000"/>
                          </a:solidFill>
                          <a:effectLst/>
                          <a:latin typeface="+mn-lt"/>
                        </a:rPr>
                        <a:t>I trust the news from my local broadcast stations’ website/app</a:t>
                      </a:r>
                    </a:p>
                  </a:txBody>
                  <a:tcPr marR="9525" marT="9525" marB="0" anchor="ctr"/>
                </a:tc>
                <a:tc>
                  <a:txBody>
                    <a:bodyPr/>
                    <a:lstStyle/>
                    <a:p>
                      <a:pPr algn="ctr" fontAlgn="b"/>
                      <a:r>
                        <a:rPr lang="en-US" sz="1800" b="0" i="0" u="none" strike="noStrike" dirty="0">
                          <a:solidFill>
                            <a:srgbClr val="000000"/>
                          </a:solidFill>
                          <a:effectLst/>
                          <a:latin typeface="+mn-lt"/>
                        </a:rPr>
                        <a:t>49%</a:t>
                      </a:r>
                    </a:p>
                  </a:txBody>
                  <a:tcPr marL="9525" marR="9525" marT="9525" marB="0" anchor="ctr"/>
                </a:tc>
                <a:extLst>
                  <a:ext uri="{0D108BD9-81ED-4DB2-BD59-A6C34878D82A}">
                    <a16:rowId xmlns:a16="http://schemas.microsoft.com/office/drawing/2014/main" val="1559535663"/>
                  </a:ext>
                </a:extLst>
              </a:tr>
              <a:tr h="430681">
                <a:tc>
                  <a:txBody>
                    <a:bodyPr/>
                    <a:lstStyle/>
                    <a:p>
                      <a:pPr algn="l" fontAlgn="b"/>
                      <a:r>
                        <a:rPr lang="en-US" sz="1600" b="0" i="0" u="none" strike="noStrike" dirty="0">
                          <a:solidFill>
                            <a:srgbClr val="000000"/>
                          </a:solidFill>
                          <a:effectLst/>
                          <a:latin typeface="+mn-lt"/>
                        </a:rPr>
                        <a:t>I like that I can get at the information I need on my timetable</a:t>
                      </a:r>
                    </a:p>
                  </a:txBody>
                  <a:tcPr marR="9525" marT="9525" marB="0" anchor="ctr"/>
                </a:tc>
                <a:tc>
                  <a:txBody>
                    <a:bodyPr/>
                    <a:lstStyle/>
                    <a:p>
                      <a:pPr algn="ctr" fontAlgn="b"/>
                      <a:r>
                        <a:rPr lang="en-US" sz="1800" b="0" i="0" u="none" strike="noStrike" dirty="0">
                          <a:solidFill>
                            <a:srgbClr val="000000"/>
                          </a:solidFill>
                          <a:effectLst/>
                          <a:latin typeface="+mn-lt"/>
                        </a:rPr>
                        <a:t>43%</a:t>
                      </a:r>
                    </a:p>
                  </a:txBody>
                  <a:tcPr marL="9525" marR="9525" marT="9525" marB="0" anchor="ctr"/>
                </a:tc>
                <a:extLst>
                  <a:ext uri="{0D108BD9-81ED-4DB2-BD59-A6C34878D82A}">
                    <a16:rowId xmlns:a16="http://schemas.microsoft.com/office/drawing/2014/main" val="801819263"/>
                  </a:ext>
                </a:extLst>
              </a:tr>
              <a:tr h="430681">
                <a:tc>
                  <a:txBody>
                    <a:bodyPr/>
                    <a:lstStyle/>
                    <a:p>
                      <a:pPr algn="l" fontAlgn="b"/>
                      <a:r>
                        <a:rPr lang="en-US" sz="1600" b="0" i="0" u="none" strike="noStrike" dirty="0">
                          <a:solidFill>
                            <a:srgbClr val="000000"/>
                          </a:solidFill>
                          <a:effectLst/>
                          <a:latin typeface="+mn-lt"/>
                        </a:rPr>
                        <a:t>I like that they are constantly updating and giving me the latest information</a:t>
                      </a:r>
                    </a:p>
                  </a:txBody>
                  <a:tcPr marR="9525" marT="9525" marB="0" anchor="ctr"/>
                </a:tc>
                <a:tc>
                  <a:txBody>
                    <a:bodyPr/>
                    <a:lstStyle/>
                    <a:p>
                      <a:pPr algn="ctr" fontAlgn="b"/>
                      <a:r>
                        <a:rPr lang="en-US" sz="1800" b="0" i="0" u="none" strike="noStrike" dirty="0">
                          <a:solidFill>
                            <a:srgbClr val="000000"/>
                          </a:solidFill>
                          <a:effectLst/>
                          <a:latin typeface="+mn-lt"/>
                        </a:rPr>
                        <a:t>37%</a:t>
                      </a:r>
                    </a:p>
                  </a:txBody>
                  <a:tcPr marL="9525" marR="9525" marT="9525" marB="0" anchor="ctr"/>
                </a:tc>
                <a:extLst>
                  <a:ext uri="{0D108BD9-81ED-4DB2-BD59-A6C34878D82A}">
                    <a16:rowId xmlns:a16="http://schemas.microsoft.com/office/drawing/2014/main" val="595529223"/>
                  </a:ext>
                </a:extLst>
              </a:tr>
              <a:tr h="43068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mn-lt"/>
                        </a:rPr>
                        <a:t>I share information I get from my broadcast station’s website/app with friends/family</a:t>
                      </a:r>
                    </a:p>
                  </a:txBody>
                  <a:tcPr marR="9525" marT="9525" marB="0" anchor="ctr"/>
                </a:tc>
                <a:tc>
                  <a:txBody>
                    <a:bodyPr/>
                    <a:lstStyle/>
                    <a:p>
                      <a:pPr algn="ctr" fontAlgn="b"/>
                      <a:r>
                        <a:rPr lang="en-US" sz="1800" b="0" i="0" u="none" strike="noStrike" dirty="0">
                          <a:solidFill>
                            <a:srgbClr val="000000"/>
                          </a:solidFill>
                          <a:effectLst/>
                          <a:latin typeface="+mn-lt"/>
                        </a:rPr>
                        <a:t>35%</a:t>
                      </a:r>
                    </a:p>
                  </a:txBody>
                  <a:tcPr marL="9525" marR="9525" marT="9525" marB="0" anchor="ctr"/>
                </a:tc>
                <a:extLst>
                  <a:ext uri="{0D108BD9-81ED-4DB2-BD59-A6C34878D82A}">
                    <a16:rowId xmlns:a16="http://schemas.microsoft.com/office/drawing/2014/main" val="2132517924"/>
                  </a:ext>
                </a:extLst>
              </a:tr>
              <a:tr h="430681">
                <a:tc>
                  <a:txBody>
                    <a:bodyPr/>
                    <a:lstStyle/>
                    <a:p>
                      <a:pPr algn="l" fontAlgn="b"/>
                      <a:r>
                        <a:rPr lang="en-US" sz="1600" b="0" i="0" u="none" strike="noStrike" dirty="0">
                          <a:solidFill>
                            <a:srgbClr val="000000"/>
                          </a:solidFill>
                          <a:effectLst/>
                          <a:latin typeface="+mn-lt"/>
                        </a:rPr>
                        <a:t>I downloaded the app from my local broadcast TV station specifically for situations like this</a:t>
                      </a:r>
                    </a:p>
                  </a:txBody>
                  <a:tcPr marR="9525" marT="9525" marB="0" anchor="ctr"/>
                </a:tc>
                <a:tc>
                  <a:txBody>
                    <a:bodyPr/>
                    <a:lstStyle/>
                    <a:p>
                      <a:pPr algn="ctr" fontAlgn="b"/>
                      <a:r>
                        <a:rPr lang="en-US" sz="1800" b="0" i="0" u="none" strike="noStrike" dirty="0">
                          <a:solidFill>
                            <a:srgbClr val="000000"/>
                          </a:solidFill>
                          <a:effectLst/>
                          <a:latin typeface="+mn-lt"/>
                        </a:rPr>
                        <a:t>33%</a:t>
                      </a:r>
                    </a:p>
                  </a:txBody>
                  <a:tcPr marL="9525" marR="9525" marT="9525" marB="0" anchor="ctr"/>
                </a:tc>
                <a:extLst>
                  <a:ext uri="{0D108BD9-81ED-4DB2-BD59-A6C34878D82A}">
                    <a16:rowId xmlns:a16="http://schemas.microsoft.com/office/drawing/2014/main" val="714662452"/>
                  </a:ext>
                </a:extLst>
              </a:tr>
              <a:tr h="506641">
                <a:tc>
                  <a:txBody>
                    <a:bodyPr/>
                    <a:lstStyle/>
                    <a:p>
                      <a:pPr algn="l" fontAlgn="b"/>
                      <a:r>
                        <a:rPr lang="en-US" sz="1600" b="0" i="0" u="none" strike="noStrike" dirty="0">
                          <a:solidFill>
                            <a:srgbClr val="000000"/>
                          </a:solidFill>
                          <a:effectLst/>
                          <a:latin typeface="+mn-lt"/>
                        </a:rPr>
                        <a:t>I like getting the alerts</a:t>
                      </a:r>
                    </a:p>
                  </a:txBody>
                  <a:tcPr marR="9525" marT="9525" marB="0" anchor="ctr"/>
                </a:tc>
                <a:tc>
                  <a:txBody>
                    <a:bodyPr/>
                    <a:lstStyle/>
                    <a:p>
                      <a:pPr algn="ctr" fontAlgn="b"/>
                      <a:r>
                        <a:rPr lang="en-US" sz="1800" b="0" i="0" u="none" strike="noStrike" dirty="0">
                          <a:solidFill>
                            <a:srgbClr val="000000"/>
                          </a:solidFill>
                          <a:effectLst/>
                          <a:latin typeface="+mn-lt"/>
                        </a:rPr>
                        <a:t>27%</a:t>
                      </a:r>
                    </a:p>
                  </a:txBody>
                  <a:tcPr marL="9525" marR="9525" marT="9525" marB="0" anchor="ctr"/>
                </a:tc>
                <a:extLst>
                  <a:ext uri="{0D108BD9-81ED-4DB2-BD59-A6C34878D82A}">
                    <a16:rowId xmlns:a16="http://schemas.microsoft.com/office/drawing/2014/main" val="845554723"/>
                  </a:ext>
                </a:extLst>
              </a:tr>
              <a:tr h="506641">
                <a:tc>
                  <a:txBody>
                    <a:bodyPr/>
                    <a:lstStyle/>
                    <a:p>
                      <a:pPr algn="l" fontAlgn="b"/>
                      <a:r>
                        <a:rPr lang="en-US" sz="1600" b="0" i="0" u="none" strike="noStrike" dirty="0">
                          <a:solidFill>
                            <a:srgbClr val="000000"/>
                          </a:solidFill>
                          <a:effectLst/>
                          <a:latin typeface="+mn-lt"/>
                        </a:rPr>
                        <a:t>I like that I can access it wherever I am</a:t>
                      </a:r>
                    </a:p>
                  </a:txBody>
                  <a:tcPr marR="9525" marT="9525" marB="0" anchor="ctr"/>
                </a:tc>
                <a:tc>
                  <a:txBody>
                    <a:bodyPr/>
                    <a:lstStyle/>
                    <a:p>
                      <a:pPr algn="ctr" fontAlgn="b"/>
                      <a:r>
                        <a:rPr lang="en-US" sz="1800" b="0" i="0" u="none" strike="noStrike" dirty="0">
                          <a:solidFill>
                            <a:srgbClr val="000000"/>
                          </a:solidFill>
                          <a:effectLst/>
                          <a:latin typeface="+mn-lt"/>
                        </a:rPr>
                        <a:t>23%</a:t>
                      </a:r>
                    </a:p>
                  </a:txBody>
                  <a:tcPr marL="9525" marR="9525" marT="9525" marB="0" anchor="ctr"/>
                </a:tc>
                <a:extLst>
                  <a:ext uri="{0D108BD9-81ED-4DB2-BD59-A6C34878D82A}">
                    <a16:rowId xmlns:a16="http://schemas.microsoft.com/office/drawing/2014/main" val="2975484350"/>
                  </a:ext>
                </a:extLst>
              </a:tr>
              <a:tr h="430681">
                <a:tc>
                  <a:txBody>
                    <a:bodyPr/>
                    <a:lstStyle/>
                    <a:p>
                      <a:pPr algn="l" fontAlgn="b"/>
                      <a:r>
                        <a:rPr lang="en-US" sz="1600" b="0" i="0" u="none" strike="noStrike" dirty="0">
                          <a:solidFill>
                            <a:srgbClr val="000000"/>
                          </a:solidFill>
                          <a:effectLst/>
                          <a:latin typeface="+mn-lt"/>
                        </a:rPr>
                        <a:t>I want to know how I can help</a:t>
                      </a:r>
                    </a:p>
                  </a:txBody>
                  <a:tcPr marR="9525" marT="9525" marB="0" anchor="ctr"/>
                </a:tc>
                <a:tc>
                  <a:txBody>
                    <a:bodyPr/>
                    <a:lstStyle/>
                    <a:p>
                      <a:pPr algn="ctr" fontAlgn="b"/>
                      <a:r>
                        <a:rPr lang="en-US" sz="1800" b="0" i="0" u="none" strike="noStrike" dirty="0">
                          <a:solidFill>
                            <a:srgbClr val="000000"/>
                          </a:solidFill>
                          <a:effectLst/>
                          <a:latin typeface="+mn-lt"/>
                        </a:rPr>
                        <a:t>7%</a:t>
                      </a:r>
                    </a:p>
                  </a:txBody>
                  <a:tcPr marL="9525" marR="9525" marT="9525" marB="0" anchor="ctr"/>
                </a:tc>
                <a:extLst>
                  <a:ext uri="{0D108BD9-81ED-4DB2-BD59-A6C34878D82A}">
                    <a16:rowId xmlns:a16="http://schemas.microsoft.com/office/drawing/2014/main" val="2880733513"/>
                  </a:ext>
                </a:extLst>
              </a:tr>
            </a:tbl>
          </a:graphicData>
        </a:graphic>
      </p:graphicFrame>
      <p:sp>
        <p:nvSpPr>
          <p:cNvPr id="8" name="Text Placeholder 4">
            <a:extLst>
              <a:ext uri="{FF2B5EF4-FFF2-40B4-BE49-F238E27FC236}">
                <a16:creationId xmlns:a16="http://schemas.microsoft.com/office/drawing/2014/main" id="{366D5377-4E03-5D4A-BBDA-C4E170066869}"/>
              </a:ext>
            </a:extLst>
          </p:cNvPr>
          <p:cNvSpPr txBox="1">
            <a:spLocks/>
          </p:cNvSpPr>
          <p:nvPr/>
        </p:nvSpPr>
        <p:spPr>
          <a:xfrm>
            <a:off x="561871" y="6458207"/>
            <a:ext cx="8641773" cy="246221"/>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1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Source: TVB/Dynata 10 State Hispanic Coronavirus Media Usage Study April 2020 P18+ N = 1634</a:t>
            </a:r>
          </a:p>
          <a:p>
            <a:r>
              <a:rPr lang="en-US" dirty="0"/>
              <a:t>Q11: What are your reasons for using local broadcast TV news websites/apps as it relates to the Coronavirus?</a:t>
            </a:r>
          </a:p>
        </p:txBody>
      </p:sp>
      <p:sp>
        <p:nvSpPr>
          <p:cNvPr id="3" name="Slide Number Placeholder 2"/>
          <p:cNvSpPr>
            <a:spLocks noGrp="1"/>
          </p:cNvSpPr>
          <p:nvPr>
            <p:ph type="sldNum" sz="quarter" idx="12"/>
          </p:nvPr>
        </p:nvSpPr>
        <p:spPr/>
        <p:txBody>
          <a:bodyPr/>
          <a:lstStyle/>
          <a:p>
            <a:fld id="{CCDEFDE6-E0D7-4837-9BAC-C5447762A0EF}" type="slidenum">
              <a:rPr lang="en-US" smtClean="0"/>
              <a:t>20</a:t>
            </a:fld>
            <a:endParaRPr lang="en-US"/>
          </a:p>
        </p:txBody>
      </p:sp>
    </p:spTree>
    <p:extLst>
      <p:ext uri="{BB962C8B-B14F-4D97-AF65-F5344CB8AC3E}">
        <p14:creationId xmlns:p14="http://schemas.microsoft.com/office/powerpoint/2010/main" val="335984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1223-7090-45E4-ACE1-2FE7E4D837FD}"/>
              </a:ext>
            </a:extLst>
          </p:cNvPr>
          <p:cNvSpPr>
            <a:spLocks noGrp="1"/>
          </p:cNvSpPr>
          <p:nvPr>
            <p:ph type="title"/>
          </p:nvPr>
        </p:nvSpPr>
        <p:spPr>
          <a:xfrm>
            <a:off x="381000" y="53002"/>
            <a:ext cx="11430000" cy="1200329"/>
          </a:xfrm>
        </p:spPr>
        <p:txBody>
          <a:bodyPr/>
          <a:lstStyle/>
          <a:p>
            <a:r>
              <a:rPr lang="en-US" dirty="0"/>
              <a:t>Hispanic Coronavirus Media Usage Study </a:t>
            </a:r>
            <a:br>
              <a:rPr lang="en-US" dirty="0"/>
            </a:br>
            <a:r>
              <a:rPr lang="en-US" dirty="0"/>
              <a:t>Key Findings</a:t>
            </a:r>
          </a:p>
        </p:txBody>
      </p:sp>
      <p:sp>
        <p:nvSpPr>
          <p:cNvPr id="3" name="Content Placeholder 2">
            <a:extLst>
              <a:ext uri="{FF2B5EF4-FFF2-40B4-BE49-F238E27FC236}">
                <a16:creationId xmlns:a16="http://schemas.microsoft.com/office/drawing/2014/main" id="{49D5B211-09CB-4EEB-B7ED-CCA6DD48E71D}"/>
              </a:ext>
            </a:extLst>
          </p:cNvPr>
          <p:cNvSpPr>
            <a:spLocks noGrp="1"/>
          </p:cNvSpPr>
          <p:nvPr>
            <p:ph idx="1"/>
          </p:nvPr>
        </p:nvSpPr>
        <p:spPr>
          <a:xfrm>
            <a:off x="381000" y="1253331"/>
            <a:ext cx="11430000" cy="4351338"/>
          </a:xfrm>
        </p:spPr>
        <p:txBody>
          <a:bodyPr>
            <a:noAutofit/>
          </a:bodyPr>
          <a:lstStyle/>
          <a:p>
            <a:pPr>
              <a:spcAft>
                <a:spcPts val="1800"/>
              </a:spcAft>
            </a:pPr>
            <a:r>
              <a:rPr lang="en-US" sz="2200" dirty="0"/>
              <a:t>75% of Hispanic respondents noted that the virus has had quite a bit/dramatic impact on their lives, with most respondents staying home</a:t>
            </a:r>
          </a:p>
          <a:p>
            <a:pPr lvl="1">
              <a:spcAft>
                <a:spcPts val="1800"/>
              </a:spcAft>
            </a:pPr>
            <a:r>
              <a:rPr lang="en-US" sz="1800" dirty="0"/>
              <a:t>The virus is also more heavily impacting Hispanics in city/urban areas compared to suburban and rural areas.</a:t>
            </a:r>
          </a:p>
          <a:p>
            <a:pPr lvl="1">
              <a:spcAft>
                <a:spcPts val="1800"/>
              </a:spcAft>
            </a:pPr>
            <a:r>
              <a:rPr lang="en-US" sz="1800" dirty="0"/>
              <a:t>Hispanic P25-54 are feeling the most impacted by the virus, with other key demo segments close behind</a:t>
            </a:r>
          </a:p>
          <a:p>
            <a:pPr>
              <a:spcAft>
                <a:spcPts val="1800"/>
              </a:spcAft>
            </a:pPr>
            <a:r>
              <a:rPr lang="en-US" sz="2200" dirty="0"/>
              <a:t>Among Hispanic adults 18+, Broadcast TV has the highest reach (84%) among the different platforms measured including cable TV, social media, and government websites</a:t>
            </a:r>
          </a:p>
          <a:p>
            <a:pPr lvl="1">
              <a:spcAft>
                <a:spcPts val="1800"/>
              </a:spcAft>
            </a:pPr>
            <a:r>
              <a:rPr lang="en-US" sz="1800" dirty="0"/>
              <a:t>This is also true for Hispanic P18-34, P25-54, and P35+ as well as in city/urban, suburban and rural areas</a:t>
            </a:r>
          </a:p>
          <a:p>
            <a:pPr>
              <a:spcAft>
                <a:spcPts val="1800"/>
              </a:spcAft>
            </a:pPr>
            <a:r>
              <a:rPr lang="en-US" sz="2200" dirty="0"/>
              <a:t>Among Hispanics, local broadcast TV news is #1 for trust with P18+ and is also highly trusted among P18-34, P25-54, P35+, urban, suburban and rural adults as well.</a:t>
            </a:r>
          </a:p>
          <a:p>
            <a:pPr>
              <a:spcAft>
                <a:spcPts val="1800"/>
              </a:spcAft>
            </a:pPr>
            <a:r>
              <a:rPr lang="en-US" sz="2200" dirty="0"/>
              <a:t>Hispanic respondents felt that broadcast TV news gave them the best information &amp; updates pertaining to the Coronavirus.</a:t>
            </a:r>
          </a:p>
        </p:txBody>
      </p:sp>
      <p:sp>
        <p:nvSpPr>
          <p:cNvPr id="4" name="Slide Number Placeholder 3"/>
          <p:cNvSpPr>
            <a:spLocks noGrp="1"/>
          </p:cNvSpPr>
          <p:nvPr>
            <p:ph type="sldNum" sz="quarter" idx="12"/>
          </p:nvPr>
        </p:nvSpPr>
        <p:spPr/>
        <p:txBody>
          <a:bodyPr/>
          <a:lstStyle/>
          <a:p>
            <a:fld id="{CCDEFDE6-E0D7-4837-9BAC-C5447762A0EF}" type="slidenum">
              <a:rPr lang="en-US" smtClean="0"/>
              <a:t>21</a:t>
            </a:fld>
            <a:endParaRPr lang="en-US"/>
          </a:p>
        </p:txBody>
      </p:sp>
    </p:spTree>
    <p:extLst>
      <p:ext uri="{BB962C8B-B14F-4D97-AF65-F5344CB8AC3E}">
        <p14:creationId xmlns:p14="http://schemas.microsoft.com/office/powerpoint/2010/main" val="2794581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97C94-20E7-4385-A4E5-E2354660A25B}"/>
              </a:ext>
            </a:extLst>
          </p:cNvPr>
          <p:cNvSpPr>
            <a:spLocks noGrp="1"/>
          </p:cNvSpPr>
          <p:nvPr>
            <p:ph type="ctrTitle"/>
          </p:nvPr>
        </p:nvSpPr>
        <p:spPr>
          <a:xfrm>
            <a:off x="383093" y="1447379"/>
            <a:ext cx="11425813" cy="854080"/>
          </a:xfrm>
        </p:spPr>
        <p:txBody>
          <a:bodyPr/>
          <a:lstStyle/>
          <a:p>
            <a:r>
              <a:rPr lang="en-US" dirty="0"/>
              <a:t>Thank You!</a:t>
            </a:r>
          </a:p>
        </p:txBody>
      </p:sp>
    </p:spTree>
    <p:extLst>
      <p:ext uri="{BB962C8B-B14F-4D97-AF65-F5344CB8AC3E}">
        <p14:creationId xmlns:p14="http://schemas.microsoft.com/office/powerpoint/2010/main" val="3504203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AB01B-F933-6242-8871-06ED1AC38C29}"/>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E42D6E4D-E4BA-384A-82C6-F6BC94B4E0EA}"/>
              </a:ext>
            </a:extLst>
          </p:cNvPr>
          <p:cNvSpPr>
            <a:spLocks noGrp="1"/>
          </p:cNvSpPr>
          <p:nvPr>
            <p:ph idx="1"/>
          </p:nvPr>
        </p:nvSpPr>
        <p:spPr/>
        <p:txBody>
          <a:bodyPr/>
          <a:lstStyle/>
          <a:p>
            <a:endParaRPr lang="en-US" dirty="0"/>
          </a:p>
          <a:p>
            <a:endParaRPr lang="en-US" dirty="0"/>
          </a:p>
        </p:txBody>
      </p:sp>
      <p:sp>
        <p:nvSpPr>
          <p:cNvPr id="5" name="Content Placeholder 4">
            <a:extLst>
              <a:ext uri="{FF2B5EF4-FFF2-40B4-BE49-F238E27FC236}">
                <a16:creationId xmlns:a16="http://schemas.microsoft.com/office/drawing/2014/main" id="{0CCEA455-5EB9-0545-ADE2-AD78A227033E}"/>
              </a:ext>
            </a:extLst>
          </p:cNvPr>
          <p:cNvSpPr txBox="1">
            <a:spLocks/>
          </p:cNvSpPr>
          <p:nvPr/>
        </p:nvSpPr>
        <p:spPr>
          <a:xfrm>
            <a:off x="609601" y="813750"/>
            <a:ext cx="11353800" cy="4909963"/>
          </a:xfrm>
          <a:prstGeom prst="rect">
            <a:avLst/>
          </a:prstGeom>
        </p:spPr>
        <p:txBody>
          <a:bodyPr vert="horz" lIns="91440" tIns="45720" rIns="91440" bIns="45720" rtlCol="0">
            <a:noAutofit/>
          </a:bodyPr>
          <a:lstStyle>
            <a:lvl1pPr marL="280988" indent="-280988" algn="l" defTabSz="914400" rtl="0" eaLnBrk="1" latinLnBrk="0" hangingPunct="1">
              <a:lnSpc>
                <a:spcPct val="100000"/>
              </a:lnSpc>
              <a:spcBef>
                <a:spcPts val="0"/>
              </a:spcBef>
              <a:spcAft>
                <a:spcPts val="400"/>
              </a:spcAft>
              <a:buClr>
                <a:srgbClr val="0000FF"/>
              </a:buClr>
              <a:buFont typeface="Wingdings" panose="05000000000000000000" pitchFamily="2" charset="2"/>
              <a:buChar char="§"/>
              <a:defRPr sz="30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400"/>
              </a:spcAft>
              <a:buClr>
                <a:srgbClr val="00B05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400"/>
              </a:spcAft>
              <a:buClr>
                <a:srgbClr val="FF000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400"/>
              </a:spcAft>
              <a:buClr>
                <a:srgbClr val="7030A0"/>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00"/>
              </a:spcAft>
              <a:buClr>
                <a:srgbClr val="FFC000"/>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01738" indent="-1201738">
              <a:spcBef>
                <a:spcPts val="600"/>
              </a:spcBef>
              <a:buFont typeface="Wingdings" panose="05000000000000000000" pitchFamily="2" charset="2"/>
              <a:buNone/>
            </a:pPr>
            <a:r>
              <a:rPr lang="en-US" sz="2400" b="1" dirty="0">
                <a:solidFill>
                  <a:schemeClr val="tx2"/>
                </a:solidFill>
              </a:rPr>
              <a:t> WHO:</a:t>
            </a:r>
          </a:p>
          <a:p>
            <a:pPr>
              <a:spcBef>
                <a:spcPts val="1200"/>
              </a:spcBef>
            </a:pPr>
            <a:r>
              <a:rPr lang="en-US" sz="2400" dirty="0"/>
              <a:t>The survey encompassed 10 states with about 1,000 respondents per state.  This deck focuses only on the 1,634 Hispanic survey respondents</a:t>
            </a:r>
          </a:p>
          <a:p>
            <a:pPr lvl="1">
              <a:spcBef>
                <a:spcPts val="1200"/>
              </a:spcBef>
            </a:pPr>
            <a:r>
              <a:rPr lang="en-US" sz="1800" dirty="0"/>
              <a:t>The ten survey states are: California, Florida, Georgia, Illinois, Louisiana, Michigan, New Jersey, New York, Texas, Washington</a:t>
            </a:r>
          </a:p>
          <a:p>
            <a:pPr marL="1201738" indent="-1201738">
              <a:spcBef>
                <a:spcPts val="1200"/>
              </a:spcBef>
              <a:buNone/>
            </a:pPr>
            <a:r>
              <a:rPr lang="en-US" sz="2400" b="1" dirty="0">
                <a:solidFill>
                  <a:schemeClr val="tx2"/>
                </a:solidFill>
              </a:rPr>
              <a:t>HOW:</a:t>
            </a:r>
          </a:p>
          <a:p>
            <a:pPr>
              <a:spcBef>
                <a:spcPts val="600"/>
              </a:spcBef>
            </a:pPr>
            <a:r>
              <a:rPr lang="en-US" sz="2400" dirty="0"/>
              <a:t>Interviews were collected via opt-in online survey.  The median completion time of the survey was about 6 minutes</a:t>
            </a:r>
            <a:endParaRPr lang="en-US" sz="1800" dirty="0">
              <a:solidFill>
                <a:srgbClr val="FF0000"/>
              </a:solidFill>
            </a:endParaRPr>
          </a:p>
          <a:p>
            <a:pPr marL="1035050" indent="-1035050">
              <a:spcBef>
                <a:spcPts val="1200"/>
              </a:spcBef>
              <a:buFont typeface="Wingdings" panose="05000000000000000000" pitchFamily="2" charset="2"/>
              <a:buNone/>
            </a:pPr>
            <a:r>
              <a:rPr lang="en-US" sz="2400" b="1" dirty="0">
                <a:solidFill>
                  <a:schemeClr val="tx2"/>
                </a:solidFill>
              </a:rPr>
              <a:t>WHEN: </a:t>
            </a:r>
            <a:r>
              <a:rPr lang="en-US" sz="2400" dirty="0"/>
              <a:t>Interviews took place April 1-7, 2020</a:t>
            </a:r>
          </a:p>
          <a:p>
            <a:pPr marL="1035050" indent="-1035050">
              <a:spcBef>
                <a:spcPts val="1200"/>
              </a:spcBef>
              <a:buFont typeface="Wingdings" panose="05000000000000000000" pitchFamily="2" charset="2"/>
              <a:buNone/>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t>3</a:t>
            </a:fld>
            <a:endParaRPr lang="en-US"/>
          </a:p>
        </p:txBody>
      </p:sp>
    </p:spTree>
    <p:extLst>
      <p:ext uri="{BB962C8B-B14F-4D97-AF65-F5344CB8AC3E}">
        <p14:creationId xmlns:p14="http://schemas.microsoft.com/office/powerpoint/2010/main" val="2848496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170-02D9-DD4E-94C7-534F65274B90}"/>
              </a:ext>
            </a:extLst>
          </p:cNvPr>
          <p:cNvSpPr>
            <a:spLocks noGrp="1"/>
          </p:cNvSpPr>
          <p:nvPr>
            <p:ph type="title"/>
          </p:nvPr>
        </p:nvSpPr>
        <p:spPr>
          <a:xfrm>
            <a:off x="381000" y="255012"/>
            <a:ext cx="11430000" cy="1200329"/>
          </a:xfrm>
        </p:spPr>
        <p:txBody>
          <a:bodyPr/>
          <a:lstStyle/>
          <a:p>
            <a:r>
              <a:rPr lang="en-US" dirty="0"/>
              <a:t>How Has The Coronavirus Impacted </a:t>
            </a:r>
            <a:br>
              <a:rPr lang="en-US" dirty="0"/>
            </a:br>
            <a:r>
              <a:rPr lang="en-US" dirty="0"/>
              <a:t>Your Daily Life?</a:t>
            </a:r>
          </a:p>
        </p:txBody>
      </p:sp>
      <p:graphicFrame>
        <p:nvGraphicFramePr>
          <p:cNvPr id="25" name="Chart 24">
            <a:extLst>
              <a:ext uri="{FF2B5EF4-FFF2-40B4-BE49-F238E27FC236}">
                <a16:creationId xmlns:a16="http://schemas.microsoft.com/office/drawing/2014/main" id="{1464DD0D-DEDA-2547-A760-F55A2103ADEF}"/>
              </a:ext>
            </a:extLst>
          </p:cNvPr>
          <p:cNvGraphicFramePr/>
          <p:nvPr>
            <p:extLst>
              <p:ext uri="{D42A27DB-BD31-4B8C-83A1-F6EECF244321}">
                <p14:modId xmlns:p14="http://schemas.microsoft.com/office/powerpoint/2010/main" val="4189805186"/>
              </p:ext>
            </p:extLst>
          </p:nvPr>
        </p:nvGraphicFramePr>
        <p:xfrm>
          <a:off x="357385" y="1859900"/>
          <a:ext cx="9998727" cy="19780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Chart 25">
            <a:extLst>
              <a:ext uri="{FF2B5EF4-FFF2-40B4-BE49-F238E27FC236}">
                <a16:creationId xmlns:a16="http://schemas.microsoft.com/office/drawing/2014/main" id="{9A4385A8-94DA-CC43-A2DA-33504D6A93C0}"/>
              </a:ext>
            </a:extLst>
          </p:cNvPr>
          <p:cNvGraphicFramePr/>
          <p:nvPr>
            <p:extLst>
              <p:ext uri="{D42A27DB-BD31-4B8C-83A1-F6EECF244321}">
                <p14:modId xmlns:p14="http://schemas.microsoft.com/office/powerpoint/2010/main" val="2240601372"/>
              </p:ext>
            </p:extLst>
          </p:nvPr>
        </p:nvGraphicFramePr>
        <p:xfrm>
          <a:off x="469352" y="3710472"/>
          <a:ext cx="9893848" cy="1978091"/>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Box 26">
            <a:extLst>
              <a:ext uri="{FF2B5EF4-FFF2-40B4-BE49-F238E27FC236}">
                <a16:creationId xmlns:a16="http://schemas.microsoft.com/office/drawing/2014/main" id="{29C7AB03-69CE-0B41-95DA-B10E63078A49}"/>
              </a:ext>
            </a:extLst>
          </p:cNvPr>
          <p:cNvSpPr txBox="1"/>
          <p:nvPr/>
        </p:nvSpPr>
        <p:spPr>
          <a:xfrm>
            <a:off x="9512246" y="2702425"/>
            <a:ext cx="1101013" cy="369332"/>
          </a:xfrm>
          <a:prstGeom prst="rect">
            <a:avLst/>
          </a:prstGeom>
          <a:noFill/>
        </p:spPr>
        <p:txBody>
          <a:bodyPr wrap="square" rtlCol="0">
            <a:spAutoFit/>
          </a:bodyPr>
          <a:lstStyle/>
          <a:p>
            <a:r>
              <a:rPr lang="en-US" dirty="0"/>
              <a:t>73%</a:t>
            </a:r>
          </a:p>
        </p:txBody>
      </p:sp>
      <p:sp>
        <p:nvSpPr>
          <p:cNvPr id="28" name="TextBox 27">
            <a:extLst>
              <a:ext uri="{FF2B5EF4-FFF2-40B4-BE49-F238E27FC236}">
                <a16:creationId xmlns:a16="http://schemas.microsoft.com/office/drawing/2014/main" id="{B895D663-BA2A-044A-9BA3-4E5288F5BCC6}"/>
              </a:ext>
            </a:extLst>
          </p:cNvPr>
          <p:cNvSpPr txBox="1"/>
          <p:nvPr/>
        </p:nvSpPr>
        <p:spPr>
          <a:xfrm>
            <a:off x="5443834" y="4578611"/>
            <a:ext cx="1101013" cy="369332"/>
          </a:xfrm>
          <a:prstGeom prst="rect">
            <a:avLst/>
          </a:prstGeom>
          <a:noFill/>
        </p:spPr>
        <p:txBody>
          <a:bodyPr wrap="square" rtlCol="0">
            <a:spAutoFit/>
          </a:bodyPr>
          <a:lstStyle/>
          <a:p>
            <a:r>
              <a:rPr lang="en-US" dirty="0"/>
              <a:t>27%</a:t>
            </a:r>
          </a:p>
        </p:txBody>
      </p:sp>
      <p:sp>
        <p:nvSpPr>
          <p:cNvPr id="29" name="Text Placeholder 4">
            <a:extLst>
              <a:ext uri="{FF2B5EF4-FFF2-40B4-BE49-F238E27FC236}">
                <a16:creationId xmlns:a16="http://schemas.microsoft.com/office/drawing/2014/main" id="{DDEDB4A0-AC06-984C-BD35-43549DE97DAC}"/>
              </a:ext>
            </a:extLst>
          </p:cNvPr>
          <p:cNvSpPr>
            <a:spLocks noGrp="1"/>
          </p:cNvSpPr>
          <p:nvPr>
            <p:ph type="body" sz="quarter" idx="13"/>
          </p:nvPr>
        </p:nvSpPr>
        <p:spPr>
          <a:xfrm>
            <a:off x="469352" y="6572104"/>
            <a:ext cx="9814249" cy="246221"/>
          </a:xfrm>
        </p:spPr>
        <p:txBody>
          <a:bodyPr anchor="b">
            <a:noAutofit/>
          </a:bodyPr>
          <a:lstStyle/>
          <a:p>
            <a:pPr>
              <a:lnSpc>
                <a:spcPct val="100000"/>
              </a:lnSpc>
            </a:pPr>
            <a:r>
              <a:rPr lang="en-US" dirty="0"/>
              <a:t>Source: TVB/Dynata 10 State Hispanic Coronavirus Media Usage Study April 2020 P18+ N = 1634 </a:t>
            </a:r>
            <a:br>
              <a:rPr lang="en-US" dirty="0"/>
            </a:br>
            <a:r>
              <a:rPr lang="en-US" dirty="0"/>
              <a:t>Q1A: How has the Coronavirus impacted your daily life?</a:t>
            </a:r>
          </a:p>
        </p:txBody>
      </p:sp>
      <p:sp>
        <p:nvSpPr>
          <p:cNvPr id="3" name="Slide Number Placeholder 2"/>
          <p:cNvSpPr>
            <a:spLocks noGrp="1"/>
          </p:cNvSpPr>
          <p:nvPr>
            <p:ph type="sldNum" sz="quarter" idx="12"/>
          </p:nvPr>
        </p:nvSpPr>
        <p:spPr/>
        <p:txBody>
          <a:bodyPr/>
          <a:lstStyle/>
          <a:p>
            <a:fld id="{CCDEFDE6-E0D7-4837-9BAC-C5447762A0EF}" type="slidenum">
              <a:rPr lang="en-US" smtClean="0"/>
              <a:t>4</a:t>
            </a:fld>
            <a:endParaRPr lang="en-US"/>
          </a:p>
        </p:txBody>
      </p:sp>
      <p:sp>
        <p:nvSpPr>
          <p:cNvPr id="4" name="TextBox 3">
            <a:extLst>
              <a:ext uri="{FF2B5EF4-FFF2-40B4-BE49-F238E27FC236}">
                <a16:creationId xmlns:a16="http://schemas.microsoft.com/office/drawing/2014/main" id="{851DB9FC-BD47-4726-8664-DA4035F2E524}"/>
              </a:ext>
            </a:extLst>
          </p:cNvPr>
          <p:cNvSpPr txBox="1"/>
          <p:nvPr/>
        </p:nvSpPr>
        <p:spPr>
          <a:xfrm>
            <a:off x="4356040" y="1580309"/>
            <a:ext cx="3263900" cy="338554"/>
          </a:xfrm>
          <a:prstGeom prst="rect">
            <a:avLst/>
          </a:prstGeom>
          <a:noFill/>
        </p:spPr>
        <p:txBody>
          <a:bodyPr wrap="square" rtlCol="0">
            <a:spAutoFit/>
          </a:bodyPr>
          <a:lstStyle/>
          <a:p>
            <a:pPr algn="ctr"/>
            <a:r>
              <a:rPr lang="en-US" sz="1600" b="1" dirty="0"/>
              <a:t>% Hispanic</a:t>
            </a:r>
          </a:p>
        </p:txBody>
      </p:sp>
    </p:spTree>
    <p:extLst>
      <p:ext uri="{BB962C8B-B14F-4D97-AF65-F5344CB8AC3E}">
        <p14:creationId xmlns:p14="http://schemas.microsoft.com/office/powerpoint/2010/main" val="182612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170-02D9-DD4E-94C7-534F65274B90}"/>
              </a:ext>
            </a:extLst>
          </p:cNvPr>
          <p:cNvSpPr>
            <a:spLocks noGrp="1"/>
          </p:cNvSpPr>
          <p:nvPr>
            <p:ph type="title"/>
          </p:nvPr>
        </p:nvSpPr>
        <p:spPr>
          <a:xfrm>
            <a:off x="381000" y="255012"/>
            <a:ext cx="11430000" cy="1200329"/>
          </a:xfrm>
        </p:spPr>
        <p:txBody>
          <a:bodyPr/>
          <a:lstStyle/>
          <a:p>
            <a:r>
              <a:rPr lang="en-US" dirty="0"/>
              <a:t>How Has The Coronavirus Impacted </a:t>
            </a:r>
            <a:br>
              <a:rPr lang="en-US" dirty="0"/>
            </a:br>
            <a:r>
              <a:rPr lang="en-US" dirty="0"/>
              <a:t>Your Daily Life?</a:t>
            </a:r>
          </a:p>
        </p:txBody>
      </p:sp>
      <p:sp>
        <p:nvSpPr>
          <p:cNvPr id="29" name="Text Placeholder 4">
            <a:extLst>
              <a:ext uri="{FF2B5EF4-FFF2-40B4-BE49-F238E27FC236}">
                <a16:creationId xmlns:a16="http://schemas.microsoft.com/office/drawing/2014/main" id="{DDEDB4A0-AC06-984C-BD35-43549DE97DAC}"/>
              </a:ext>
            </a:extLst>
          </p:cNvPr>
          <p:cNvSpPr>
            <a:spLocks noGrp="1"/>
          </p:cNvSpPr>
          <p:nvPr>
            <p:ph type="body" sz="quarter" idx="13"/>
          </p:nvPr>
        </p:nvSpPr>
        <p:spPr>
          <a:xfrm>
            <a:off x="380999" y="6356350"/>
            <a:ext cx="9814249" cy="463391"/>
          </a:xfrm>
        </p:spPr>
        <p:txBody>
          <a:bodyPr anchor="b">
            <a:noAutofit/>
          </a:bodyPr>
          <a:lstStyle/>
          <a:p>
            <a:r>
              <a:rPr lang="en-US" dirty="0"/>
              <a:t>Source: TVB/Dynata 10 State Hispanic Coronavirus Media Usage Study April 2020 P18+ City/Urban N = 776, Suburban N= 688, Rural N = 170; </a:t>
            </a:r>
            <a:br>
              <a:rPr lang="en-US" dirty="0"/>
            </a:br>
            <a:r>
              <a:rPr lang="en-US" dirty="0"/>
              <a:t>Q1A: How has the Coronavirus impacted your daily life?</a:t>
            </a:r>
          </a:p>
        </p:txBody>
      </p:sp>
      <p:graphicFrame>
        <p:nvGraphicFramePr>
          <p:cNvPr id="9" name="Chart 8">
            <a:extLst>
              <a:ext uri="{FF2B5EF4-FFF2-40B4-BE49-F238E27FC236}">
                <a16:creationId xmlns:a16="http://schemas.microsoft.com/office/drawing/2014/main" id="{0C02D79C-AD71-1B4E-B6D6-2208AB262307}"/>
              </a:ext>
            </a:extLst>
          </p:cNvPr>
          <p:cNvGraphicFramePr/>
          <p:nvPr>
            <p:extLst>
              <p:ext uri="{D42A27DB-BD31-4B8C-83A1-F6EECF244321}">
                <p14:modId xmlns:p14="http://schemas.microsoft.com/office/powerpoint/2010/main" val="1765355903"/>
              </p:ext>
            </p:extLst>
          </p:nvPr>
        </p:nvGraphicFramePr>
        <p:xfrm>
          <a:off x="1543987" y="1736661"/>
          <a:ext cx="9758495" cy="459066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DEFDE6-E0D7-4837-9BAC-C5447762A0EF}" type="slidenum">
              <a:rPr kumimoji="0" lang="en-US" sz="1000" b="0" i="0" u="none" strike="noStrike" kern="1200" cap="none" spc="0" normalizeH="0" baseline="0" noProof="0" smtClean="0">
                <a:ln>
                  <a:noFill/>
                </a:ln>
                <a:solidFill>
                  <a:prstClr val="black">
                    <a:tint val="75000"/>
                  </a:prstClr>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prstClr val="black">
                  <a:tint val="75000"/>
                </a:prstClr>
              </a:solidFill>
              <a:effectLst/>
              <a:uLnTx/>
              <a:uFillTx/>
              <a:latin typeface="Tahoma"/>
              <a:ea typeface="+mn-ea"/>
              <a:cs typeface="Arial"/>
            </a:endParaRPr>
          </a:p>
        </p:txBody>
      </p:sp>
      <p:sp>
        <p:nvSpPr>
          <p:cNvPr id="6" name="TextBox 5">
            <a:extLst>
              <a:ext uri="{FF2B5EF4-FFF2-40B4-BE49-F238E27FC236}">
                <a16:creationId xmlns:a16="http://schemas.microsoft.com/office/drawing/2014/main" id="{E889CAC3-1585-4991-8C5E-12AAE28D7D6D}"/>
              </a:ext>
            </a:extLst>
          </p:cNvPr>
          <p:cNvSpPr txBox="1"/>
          <p:nvPr/>
        </p:nvSpPr>
        <p:spPr>
          <a:xfrm>
            <a:off x="4362390" y="1580309"/>
            <a:ext cx="3263900" cy="338554"/>
          </a:xfrm>
          <a:prstGeom prst="rect">
            <a:avLst/>
          </a:prstGeom>
          <a:noFill/>
        </p:spPr>
        <p:txBody>
          <a:bodyPr wrap="square" rtlCol="0">
            <a:spAutoFit/>
          </a:bodyPr>
          <a:lstStyle/>
          <a:p>
            <a:pPr algn="ctr"/>
            <a:r>
              <a:rPr lang="en-US" sz="1600" b="1" dirty="0"/>
              <a:t>% Hispanic</a:t>
            </a:r>
          </a:p>
        </p:txBody>
      </p:sp>
    </p:spTree>
    <p:extLst>
      <p:ext uri="{BB962C8B-B14F-4D97-AF65-F5344CB8AC3E}">
        <p14:creationId xmlns:p14="http://schemas.microsoft.com/office/powerpoint/2010/main" val="885393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170-02D9-DD4E-94C7-534F65274B90}"/>
              </a:ext>
            </a:extLst>
          </p:cNvPr>
          <p:cNvSpPr>
            <a:spLocks noGrp="1"/>
          </p:cNvSpPr>
          <p:nvPr>
            <p:ph type="title"/>
          </p:nvPr>
        </p:nvSpPr>
        <p:spPr>
          <a:xfrm>
            <a:off x="381000" y="255012"/>
            <a:ext cx="11430000" cy="1200329"/>
          </a:xfrm>
        </p:spPr>
        <p:txBody>
          <a:bodyPr/>
          <a:lstStyle/>
          <a:p>
            <a:r>
              <a:rPr lang="en-US" dirty="0"/>
              <a:t>How Has The Coronavirus Impacted </a:t>
            </a:r>
            <a:br>
              <a:rPr lang="en-US" dirty="0"/>
            </a:br>
            <a:r>
              <a:rPr lang="en-US" dirty="0"/>
              <a:t>Your Daily Life?</a:t>
            </a:r>
          </a:p>
        </p:txBody>
      </p:sp>
      <p:sp>
        <p:nvSpPr>
          <p:cNvPr id="29" name="Text Placeholder 4">
            <a:extLst>
              <a:ext uri="{FF2B5EF4-FFF2-40B4-BE49-F238E27FC236}">
                <a16:creationId xmlns:a16="http://schemas.microsoft.com/office/drawing/2014/main" id="{DDEDB4A0-AC06-984C-BD35-43549DE97DAC}"/>
              </a:ext>
            </a:extLst>
          </p:cNvPr>
          <p:cNvSpPr>
            <a:spLocks noGrp="1"/>
          </p:cNvSpPr>
          <p:nvPr>
            <p:ph type="body" sz="quarter" idx="13"/>
          </p:nvPr>
        </p:nvSpPr>
        <p:spPr>
          <a:xfrm>
            <a:off x="508590" y="6083793"/>
            <a:ext cx="9814249" cy="669750"/>
          </a:xfrm>
        </p:spPr>
        <p:txBody>
          <a:bodyPr anchor="b">
            <a:noAutofit/>
          </a:bodyPr>
          <a:lstStyle/>
          <a:p>
            <a:r>
              <a:rPr lang="en-US" dirty="0"/>
              <a:t>Source: TVB/Dynata 10 State Hispanic Coronavirus Media Usage Study April 2020 P18-34 N = 871, P25-54 N = 990, P35+ N = 763 P55+ N = 217 </a:t>
            </a:r>
            <a:br>
              <a:rPr lang="en-US" dirty="0"/>
            </a:br>
            <a:r>
              <a:rPr lang="en-US" dirty="0"/>
              <a:t>Q1A: How has the Coronavirus impacted your daily life?</a:t>
            </a:r>
          </a:p>
        </p:txBody>
      </p:sp>
      <p:graphicFrame>
        <p:nvGraphicFramePr>
          <p:cNvPr id="9" name="Chart 8">
            <a:extLst>
              <a:ext uri="{FF2B5EF4-FFF2-40B4-BE49-F238E27FC236}">
                <a16:creationId xmlns:a16="http://schemas.microsoft.com/office/drawing/2014/main" id="{0C02D79C-AD71-1B4E-B6D6-2208AB262307}"/>
              </a:ext>
            </a:extLst>
          </p:cNvPr>
          <p:cNvGraphicFramePr/>
          <p:nvPr>
            <p:extLst>
              <p:ext uri="{D42A27DB-BD31-4B8C-83A1-F6EECF244321}">
                <p14:modId xmlns:p14="http://schemas.microsoft.com/office/powerpoint/2010/main" val="3758360704"/>
              </p:ext>
            </p:extLst>
          </p:nvPr>
        </p:nvGraphicFramePr>
        <p:xfrm>
          <a:off x="1207341" y="1672480"/>
          <a:ext cx="10101003" cy="459066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26">
            <a:extLst>
              <a:ext uri="{FF2B5EF4-FFF2-40B4-BE49-F238E27FC236}">
                <a16:creationId xmlns:a16="http://schemas.microsoft.com/office/drawing/2014/main" id="{B69C3451-1599-E042-BFD8-C581B6ADBEBF}"/>
              </a:ext>
            </a:extLst>
          </p:cNvPr>
          <p:cNvSpPr txBox="1"/>
          <p:nvPr/>
        </p:nvSpPr>
        <p:spPr>
          <a:xfrm>
            <a:off x="10144666" y="2504550"/>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a:t>73%</a:t>
            </a:r>
          </a:p>
        </p:txBody>
      </p:sp>
      <p:sp>
        <p:nvSpPr>
          <p:cNvPr id="6" name="TextBox 26">
            <a:extLst>
              <a:ext uri="{FF2B5EF4-FFF2-40B4-BE49-F238E27FC236}">
                <a16:creationId xmlns:a16="http://schemas.microsoft.com/office/drawing/2014/main" id="{FE1AF475-EC91-0046-BE86-9C3F125AF409}"/>
              </a:ext>
            </a:extLst>
          </p:cNvPr>
          <p:cNvSpPr txBox="1"/>
          <p:nvPr/>
        </p:nvSpPr>
        <p:spPr>
          <a:xfrm>
            <a:off x="10145863" y="3448657"/>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a:t>76%</a:t>
            </a:r>
          </a:p>
        </p:txBody>
      </p:sp>
      <p:sp>
        <p:nvSpPr>
          <p:cNvPr id="7" name="TextBox 26">
            <a:extLst>
              <a:ext uri="{FF2B5EF4-FFF2-40B4-BE49-F238E27FC236}">
                <a16:creationId xmlns:a16="http://schemas.microsoft.com/office/drawing/2014/main" id="{18FB1A33-CB88-7941-9108-A8C3A5230AF7}"/>
              </a:ext>
            </a:extLst>
          </p:cNvPr>
          <p:cNvSpPr txBox="1"/>
          <p:nvPr/>
        </p:nvSpPr>
        <p:spPr>
          <a:xfrm>
            <a:off x="10145473" y="4424884"/>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a:t>73%</a:t>
            </a:r>
          </a:p>
        </p:txBody>
      </p:sp>
      <p:sp>
        <p:nvSpPr>
          <p:cNvPr id="8" name="TextBox 4">
            <a:extLst>
              <a:ext uri="{FF2B5EF4-FFF2-40B4-BE49-F238E27FC236}">
                <a16:creationId xmlns:a16="http://schemas.microsoft.com/office/drawing/2014/main" id="{3244F01D-A779-B340-BDBA-53993146882D}"/>
              </a:ext>
            </a:extLst>
          </p:cNvPr>
          <p:cNvSpPr txBox="1"/>
          <p:nvPr/>
        </p:nvSpPr>
        <p:spPr>
          <a:xfrm>
            <a:off x="9859933" y="1877770"/>
            <a:ext cx="1579984" cy="20527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b="1" dirty="0"/>
              <a:t>Top two box</a:t>
            </a:r>
            <a:endParaRPr lang="en-US" sz="1100" b="1" dirty="0"/>
          </a:p>
        </p:txBody>
      </p:sp>
      <p:sp>
        <p:nvSpPr>
          <p:cNvPr id="10" name="TextBox 26">
            <a:extLst>
              <a:ext uri="{FF2B5EF4-FFF2-40B4-BE49-F238E27FC236}">
                <a16:creationId xmlns:a16="http://schemas.microsoft.com/office/drawing/2014/main" id="{8BC9305C-AA2E-F547-A9A6-B64EECB2777C}"/>
              </a:ext>
            </a:extLst>
          </p:cNvPr>
          <p:cNvSpPr txBox="1"/>
          <p:nvPr/>
        </p:nvSpPr>
        <p:spPr>
          <a:xfrm>
            <a:off x="10144666" y="5400388"/>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a:t>67%</a:t>
            </a:r>
          </a:p>
        </p:txBody>
      </p:sp>
      <p:sp>
        <p:nvSpPr>
          <p:cNvPr id="3" name="Slide Number Placeholder 2"/>
          <p:cNvSpPr>
            <a:spLocks noGrp="1"/>
          </p:cNvSpPr>
          <p:nvPr>
            <p:ph type="sldNum" sz="quarter" idx="12"/>
          </p:nvPr>
        </p:nvSpPr>
        <p:spPr/>
        <p:txBody>
          <a:bodyPr/>
          <a:lstStyle/>
          <a:p>
            <a:fld id="{CCDEFDE6-E0D7-4837-9BAC-C5447762A0EF}" type="slidenum">
              <a:rPr lang="en-US" smtClean="0"/>
              <a:t>6</a:t>
            </a:fld>
            <a:endParaRPr lang="en-US"/>
          </a:p>
        </p:txBody>
      </p:sp>
      <p:sp>
        <p:nvSpPr>
          <p:cNvPr id="11" name="TextBox 10">
            <a:extLst>
              <a:ext uri="{FF2B5EF4-FFF2-40B4-BE49-F238E27FC236}">
                <a16:creationId xmlns:a16="http://schemas.microsoft.com/office/drawing/2014/main" id="{9532BB0F-8040-4A51-A398-B6ACD875BE2A}"/>
              </a:ext>
            </a:extLst>
          </p:cNvPr>
          <p:cNvSpPr txBox="1"/>
          <p:nvPr/>
        </p:nvSpPr>
        <p:spPr>
          <a:xfrm>
            <a:off x="4444940" y="1523159"/>
            <a:ext cx="3263900" cy="338554"/>
          </a:xfrm>
          <a:prstGeom prst="rect">
            <a:avLst/>
          </a:prstGeom>
          <a:noFill/>
        </p:spPr>
        <p:txBody>
          <a:bodyPr wrap="square" rtlCol="0">
            <a:spAutoFit/>
          </a:bodyPr>
          <a:lstStyle/>
          <a:p>
            <a:pPr algn="ctr"/>
            <a:r>
              <a:rPr lang="en-US" sz="1600" b="1" dirty="0"/>
              <a:t>% Hispanic</a:t>
            </a:r>
          </a:p>
        </p:txBody>
      </p:sp>
    </p:spTree>
    <p:extLst>
      <p:ext uri="{BB962C8B-B14F-4D97-AF65-F5344CB8AC3E}">
        <p14:creationId xmlns:p14="http://schemas.microsoft.com/office/powerpoint/2010/main" val="613635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6BFB-9380-9747-A302-DA76250F932D}"/>
              </a:ext>
            </a:extLst>
          </p:cNvPr>
          <p:cNvSpPr>
            <a:spLocks noGrp="1"/>
          </p:cNvSpPr>
          <p:nvPr>
            <p:ph type="title"/>
          </p:nvPr>
        </p:nvSpPr>
        <p:spPr>
          <a:xfrm>
            <a:off x="381000" y="255012"/>
            <a:ext cx="11430000" cy="1200329"/>
          </a:xfrm>
        </p:spPr>
        <p:txBody>
          <a:bodyPr/>
          <a:lstStyle/>
          <a:p>
            <a:r>
              <a:rPr lang="en-US" dirty="0"/>
              <a:t>As a Result of The Coronavirus, Are You </a:t>
            </a:r>
            <a:br>
              <a:rPr lang="en-US" dirty="0"/>
            </a:br>
            <a:r>
              <a:rPr lang="en-US" dirty="0"/>
              <a:t>At Home More?</a:t>
            </a:r>
          </a:p>
        </p:txBody>
      </p:sp>
      <p:graphicFrame>
        <p:nvGraphicFramePr>
          <p:cNvPr id="6" name="Chart 5">
            <a:extLst>
              <a:ext uri="{FF2B5EF4-FFF2-40B4-BE49-F238E27FC236}">
                <a16:creationId xmlns:a16="http://schemas.microsoft.com/office/drawing/2014/main" id="{E1B3FCBC-B7C0-0F43-9A52-D59C555B0AA6}"/>
              </a:ext>
            </a:extLst>
          </p:cNvPr>
          <p:cNvGraphicFramePr/>
          <p:nvPr>
            <p:extLst>
              <p:ext uri="{D42A27DB-BD31-4B8C-83A1-F6EECF244321}">
                <p14:modId xmlns:p14="http://schemas.microsoft.com/office/powerpoint/2010/main" val="3173860787"/>
              </p:ext>
            </p:extLst>
          </p:nvPr>
        </p:nvGraphicFramePr>
        <p:xfrm>
          <a:off x="1861695" y="1663699"/>
          <a:ext cx="8468610" cy="447463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4">
            <a:extLst>
              <a:ext uri="{FF2B5EF4-FFF2-40B4-BE49-F238E27FC236}">
                <a16:creationId xmlns:a16="http://schemas.microsoft.com/office/drawing/2014/main" id="{9106ECB4-64E4-EB49-B3C5-813743473841}"/>
              </a:ext>
            </a:extLst>
          </p:cNvPr>
          <p:cNvSpPr>
            <a:spLocks noGrp="1"/>
          </p:cNvSpPr>
          <p:nvPr>
            <p:ph type="body" sz="quarter" idx="13"/>
          </p:nvPr>
        </p:nvSpPr>
        <p:spPr>
          <a:xfrm>
            <a:off x="381000" y="6479877"/>
            <a:ext cx="8641773" cy="246221"/>
          </a:xfrm>
        </p:spPr>
        <p:txBody>
          <a:bodyPr anchor="b">
            <a:noAutofit/>
          </a:bodyPr>
          <a:lstStyle/>
          <a:p>
            <a:r>
              <a:rPr lang="en-US" dirty="0"/>
              <a:t>Source: TVB/Dynata 10 State Hispanic Coronavirus Media Usage Study April 2020 P18+ N = 1634 </a:t>
            </a:r>
          </a:p>
          <a:p>
            <a:r>
              <a:rPr lang="en-US" dirty="0"/>
              <a:t>Q1B: As a result of the Coronavirus, are you at home more?</a:t>
            </a:r>
          </a:p>
        </p:txBody>
      </p:sp>
      <p:sp>
        <p:nvSpPr>
          <p:cNvPr id="3" name="Slide Number Placeholder 2"/>
          <p:cNvSpPr>
            <a:spLocks noGrp="1"/>
          </p:cNvSpPr>
          <p:nvPr>
            <p:ph type="sldNum" sz="quarter" idx="12"/>
          </p:nvPr>
        </p:nvSpPr>
        <p:spPr/>
        <p:txBody>
          <a:bodyPr/>
          <a:lstStyle/>
          <a:p>
            <a:fld id="{CCDEFDE6-E0D7-4837-9BAC-C5447762A0EF}" type="slidenum">
              <a:rPr lang="en-US" smtClean="0"/>
              <a:t>7</a:t>
            </a:fld>
            <a:endParaRPr lang="en-US"/>
          </a:p>
        </p:txBody>
      </p:sp>
    </p:spTree>
    <p:extLst>
      <p:ext uri="{BB962C8B-B14F-4D97-AF65-F5344CB8AC3E}">
        <p14:creationId xmlns:p14="http://schemas.microsoft.com/office/powerpoint/2010/main" val="300520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102F2-02BB-034F-A959-027B2E0252E9}"/>
              </a:ext>
            </a:extLst>
          </p:cNvPr>
          <p:cNvSpPr>
            <a:spLocks noGrp="1"/>
          </p:cNvSpPr>
          <p:nvPr>
            <p:ph type="title"/>
          </p:nvPr>
        </p:nvSpPr>
        <p:spPr/>
        <p:txBody>
          <a:bodyPr/>
          <a:lstStyle/>
          <a:p>
            <a:r>
              <a:rPr lang="en-US" dirty="0"/>
              <a:t>Why Are You At Home More?</a:t>
            </a:r>
          </a:p>
        </p:txBody>
      </p:sp>
      <p:graphicFrame>
        <p:nvGraphicFramePr>
          <p:cNvPr id="5" name="Content Placeholder 4">
            <a:extLst>
              <a:ext uri="{FF2B5EF4-FFF2-40B4-BE49-F238E27FC236}">
                <a16:creationId xmlns:a16="http://schemas.microsoft.com/office/drawing/2014/main" id="{591A8A2C-331C-AB43-B6CF-E768CBC559FE}"/>
              </a:ext>
            </a:extLst>
          </p:cNvPr>
          <p:cNvGraphicFramePr>
            <a:graphicFrameLocks noGrp="1"/>
          </p:cNvGraphicFramePr>
          <p:nvPr>
            <p:ph idx="1"/>
            <p:extLst>
              <p:ext uri="{D42A27DB-BD31-4B8C-83A1-F6EECF244321}">
                <p14:modId xmlns:p14="http://schemas.microsoft.com/office/powerpoint/2010/main" val="2730995835"/>
              </p:ext>
            </p:extLst>
          </p:nvPr>
        </p:nvGraphicFramePr>
        <p:xfrm>
          <a:off x="864635" y="1632299"/>
          <a:ext cx="10425405" cy="3333532"/>
        </p:xfrm>
        <a:graphic>
          <a:graphicData uri="http://schemas.openxmlformats.org/drawingml/2006/table">
            <a:tbl>
              <a:tblPr firstRow="1" bandRow="1">
                <a:tableStyleId>{5C22544A-7EE6-4342-B048-85BDC9FD1C3A}</a:tableStyleId>
              </a:tblPr>
              <a:tblGrid>
                <a:gridCol w="8800065">
                  <a:extLst>
                    <a:ext uri="{9D8B030D-6E8A-4147-A177-3AD203B41FA5}">
                      <a16:colId xmlns:a16="http://schemas.microsoft.com/office/drawing/2014/main" val="3512722892"/>
                    </a:ext>
                  </a:extLst>
                </a:gridCol>
                <a:gridCol w="1625340">
                  <a:extLst>
                    <a:ext uri="{9D8B030D-6E8A-4147-A177-3AD203B41FA5}">
                      <a16:colId xmlns:a16="http://schemas.microsoft.com/office/drawing/2014/main" val="672995032"/>
                    </a:ext>
                  </a:extLst>
                </a:gridCol>
              </a:tblGrid>
              <a:tr h="513343">
                <a:tc>
                  <a:txBody>
                    <a:bodyPr/>
                    <a:lstStyle/>
                    <a:p>
                      <a:r>
                        <a:rPr lang="en-US" dirty="0"/>
                        <a:t>Reason</a:t>
                      </a:r>
                    </a:p>
                  </a:txBody>
                  <a:tcPr anchor="ctr"/>
                </a:tc>
                <a:tc>
                  <a:txBody>
                    <a:bodyPr/>
                    <a:lstStyle/>
                    <a:p>
                      <a:pPr algn="ctr"/>
                      <a:r>
                        <a:rPr lang="en-US" dirty="0"/>
                        <a:t>% Hispanic P18+</a:t>
                      </a:r>
                    </a:p>
                  </a:txBody>
                  <a:tcPr anchor="ctr"/>
                </a:tc>
                <a:extLst>
                  <a:ext uri="{0D108BD9-81ED-4DB2-BD59-A6C34878D82A}">
                    <a16:rowId xmlns:a16="http://schemas.microsoft.com/office/drawing/2014/main" val="3476995561"/>
                  </a:ext>
                </a:extLst>
              </a:tr>
              <a:tr h="513343">
                <a:tc>
                  <a:txBody>
                    <a:bodyPr/>
                    <a:lstStyle/>
                    <a:p>
                      <a:r>
                        <a:rPr lang="en-US" dirty="0"/>
                        <a:t>Government mandated that I stay home due to Coronavirus</a:t>
                      </a:r>
                    </a:p>
                  </a:txBody>
                  <a:tcPr anchor="ctr"/>
                </a:tc>
                <a:tc>
                  <a:txBody>
                    <a:bodyPr/>
                    <a:lstStyle/>
                    <a:p>
                      <a:pPr algn="ctr"/>
                      <a:r>
                        <a:rPr lang="en-US" dirty="0"/>
                        <a:t>52%</a:t>
                      </a:r>
                    </a:p>
                  </a:txBody>
                  <a:tcPr anchor="ctr"/>
                </a:tc>
                <a:extLst>
                  <a:ext uri="{0D108BD9-81ED-4DB2-BD59-A6C34878D82A}">
                    <a16:rowId xmlns:a16="http://schemas.microsoft.com/office/drawing/2014/main" val="929713409"/>
                  </a:ext>
                </a:extLst>
              </a:tr>
              <a:tr h="513343">
                <a:tc>
                  <a:txBody>
                    <a:bodyPr/>
                    <a:lstStyle/>
                    <a:p>
                      <a:r>
                        <a:rPr lang="en-US" dirty="0"/>
                        <a:t>Working from home/telecommuting due to Coronavirus</a:t>
                      </a:r>
                    </a:p>
                  </a:txBody>
                  <a:tcPr anchor="ctr"/>
                </a:tc>
                <a:tc>
                  <a:txBody>
                    <a:bodyPr/>
                    <a:lstStyle/>
                    <a:p>
                      <a:pPr algn="ctr"/>
                      <a:r>
                        <a:rPr lang="en-US" dirty="0"/>
                        <a:t>30%</a:t>
                      </a:r>
                    </a:p>
                  </a:txBody>
                  <a:tcPr anchor="ctr"/>
                </a:tc>
                <a:extLst>
                  <a:ext uri="{0D108BD9-81ED-4DB2-BD59-A6C34878D82A}">
                    <a16:rowId xmlns:a16="http://schemas.microsoft.com/office/drawing/2014/main" val="2462906813"/>
                  </a:ext>
                </a:extLst>
              </a:tr>
              <a:tr h="513343">
                <a:tc>
                  <a:txBody>
                    <a:bodyPr/>
                    <a:lstStyle/>
                    <a:p>
                      <a:r>
                        <a:rPr lang="en-US" dirty="0"/>
                        <a:t>Out of work because business closed due to Coronavirus</a:t>
                      </a:r>
                    </a:p>
                  </a:txBody>
                  <a:tcPr anchor="ctr"/>
                </a:tc>
                <a:tc>
                  <a:txBody>
                    <a:bodyPr/>
                    <a:lstStyle/>
                    <a:p>
                      <a:pPr algn="ctr"/>
                      <a:r>
                        <a:rPr lang="en-US" dirty="0"/>
                        <a:t>23%</a:t>
                      </a:r>
                    </a:p>
                  </a:txBody>
                  <a:tcPr anchor="ctr"/>
                </a:tc>
                <a:extLst>
                  <a:ext uri="{0D108BD9-81ED-4DB2-BD59-A6C34878D82A}">
                    <a16:rowId xmlns:a16="http://schemas.microsoft.com/office/drawing/2014/main" val="2076908943"/>
                  </a:ext>
                </a:extLst>
              </a:tr>
              <a:tr h="513343">
                <a:tc>
                  <a:txBody>
                    <a:bodyPr/>
                    <a:lstStyle/>
                    <a:p>
                      <a:r>
                        <a:rPr lang="en-US" dirty="0"/>
                        <a:t>Choosing to stay home and not work due to Coronavirus</a:t>
                      </a:r>
                    </a:p>
                  </a:txBody>
                  <a:tcPr anchor="ctr"/>
                </a:tc>
                <a:tc>
                  <a:txBody>
                    <a:bodyPr/>
                    <a:lstStyle/>
                    <a:p>
                      <a:pPr algn="ctr"/>
                      <a:r>
                        <a:rPr lang="en-US" dirty="0"/>
                        <a:t>14%</a:t>
                      </a:r>
                    </a:p>
                  </a:txBody>
                  <a:tcPr anchor="ctr"/>
                </a:tc>
                <a:extLst>
                  <a:ext uri="{0D108BD9-81ED-4DB2-BD59-A6C34878D82A}">
                    <a16:rowId xmlns:a16="http://schemas.microsoft.com/office/drawing/2014/main" val="1003353789"/>
                  </a:ext>
                </a:extLst>
              </a:tr>
              <a:tr h="513343">
                <a:tc>
                  <a:txBody>
                    <a:bodyPr/>
                    <a:lstStyle/>
                    <a:p>
                      <a:r>
                        <a:rPr lang="en-US" dirty="0"/>
                        <a:t>I and/or someone I am living with, tested  positive for Coronavirus and need to be quarantined</a:t>
                      </a:r>
                    </a:p>
                  </a:txBody>
                  <a:tcPr anchor="ctr"/>
                </a:tc>
                <a:tc>
                  <a:txBody>
                    <a:bodyPr/>
                    <a:lstStyle/>
                    <a:p>
                      <a:pPr algn="ctr"/>
                      <a:r>
                        <a:rPr lang="en-US" dirty="0"/>
                        <a:t>6%</a:t>
                      </a:r>
                    </a:p>
                  </a:txBody>
                  <a:tcPr anchor="ctr"/>
                </a:tc>
                <a:extLst>
                  <a:ext uri="{0D108BD9-81ED-4DB2-BD59-A6C34878D82A}">
                    <a16:rowId xmlns:a16="http://schemas.microsoft.com/office/drawing/2014/main" val="1022148790"/>
                  </a:ext>
                </a:extLst>
              </a:tr>
            </a:tbl>
          </a:graphicData>
        </a:graphic>
      </p:graphicFrame>
      <p:sp>
        <p:nvSpPr>
          <p:cNvPr id="6" name="Text Placeholder 4">
            <a:extLst>
              <a:ext uri="{FF2B5EF4-FFF2-40B4-BE49-F238E27FC236}">
                <a16:creationId xmlns:a16="http://schemas.microsoft.com/office/drawing/2014/main" id="{41A97C77-4214-1C4E-AF8D-17AED4C48714}"/>
              </a:ext>
            </a:extLst>
          </p:cNvPr>
          <p:cNvSpPr>
            <a:spLocks noGrp="1"/>
          </p:cNvSpPr>
          <p:nvPr>
            <p:ph type="body" sz="quarter" idx="13"/>
          </p:nvPr>
        </p:nvSpPr>
        <p:spPr>
          <a:xfrm>
            <a:off x="381000" y="6479877"/>
            <a:ext cx="8641773" cy="246221"/>
          </a:xfrm>
        </p:spPr>
        <p:txBody>
          <a:bodyPr anchor="b">
            <a:noAutofit/>
          </a:bodyPr>
          <a:lstStyle/>
          <a:p>
            <a:r>
              <a:rPr lang="en-US" dirty="0"/>
              <a:t>Source: TVB/Dynata 10 State Hispanic Coronavirus Media Usage Study April 2020 P18+ N = 1634 </a:t>
            </a:r>
          </a:p>
          <a:p>
            <a:r>
              <a:rPr lang="en-US" dirty="0"/>
              <a:t>Q1C: Why are you at home more? Respondents could choose multiple answers.</a:t>
            </a:r>
          </a:p>
        </p:txBody>
      </p:sp>
      <p:sp>
        <p:nvSpPr>
          <p:cNvPr id="3" name="Slide Number Placeholder 2"/>
          <p:cNvSpPr>
            <a:spLocks noGrp="1"/>
          </p:cNvSpPr>
          <p:nvPr>
            <p:ph type="sldNum" sz="quarter" idx="12"/>
          </p:nvPr>
        </p:nvSpPr>
        <p:spPr/>
        <p:txBody>
          <a:bodyPr/>
          <a:lstStyle/>
          <a:p>
            <a:fld id="{CCDEFDE6-E0D7-4837-9BAC-C5447762A0EF}" type="slidenum">
              <a:rPr lang="en-US" smtClean="0"/>
              <a:t>8</a:t>
            </a:fld>
            <a:endParaRPr lang="en-US"/>
          </a:p>
        </p:txBody>
      </p:sp>
    </p:spTree>
    <p:extLst>
      <p:ext uri="{BB962C8B-B14F-4D97-AF65-F5344CB8AC3E}">
        <p14:creationId xmlns:p14="http://schemas.microsoft.com/office/powerpoint/2010/main" val="45285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5073A-2DC1-4F8C-8E0A-C65C7A8310CF}"/>
              </a:ext>
            </a:extLst>
          </p:cNvPr>
          <p:cNvSpPr>
            <a:spLocks noGrp="1"/>
          </p:cNvSpPr>
          <p:nvPr>
            <p:ph type="title"/>
          </p:nvPr>
        </p:nvSpPr>
        <p:spPr>
          <a:xfrm>
            <a:off x="381000" y="255012"/>
            <a:ext cx="11430000" cy="646331"/>
          </a:xfrm>
        </p:spPr>
        <p:txBody>
          <a:bodyPr/>
          <a:lstStyle/>
          <a:p>
            <a:r>
              <a:rPr lang="en-US" dirty="0"/>
              <a:t>Urban Areas Hardest Hit</a:t>
            </a:r>
          </a:p>
        </p:txBody>
      </p:sp>
      <p:sp>
        <p:nvSpPr>
          <p:cNvPr id="9" name="TextBox 8">
            <a:extLst>
              <a:ext uri="{FF2B5EF4-FFF2-40B4-BE49-F238E27FC236}">
                <a16:creationId xmlns:a16="http://schemas.microsoft.com/office/drawing/2014/main" id="{B4F17608-BA89-4516-80FA-E93425DFC9A7}"/>
              </a:ext>
            </a:extLst>
          </p:cNvPr>
          <p:cNvSpPr txBox="1"/>
          <p:nvPr/>
        </p:nvSpPr>
        <p:spPr>
          <a:xfrm>
            <a:off x="530303" y="901343"/>
            <a:ext cx="11131393"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ahoma"/>
                <a:ea typeface="+mn-ea"/>
                <a:cs typeface="Arial"/>
              </a:rPr>
              <a:t>I and/or someone I’m living with, tested positive for Coronavirus and need to be quarantined</a:t>
            </a:r>
          </a:p>
        </p:txBody>
      </p:sp>
      <p:graphicFrame>
        <p:nvGraphicFramePr>
          <p:cNvPr id="12" name="Chart 11">
            <a:extLst>
              <a:ext uri="{FF2B5EF4-FFF2-40B4-BE49-F238E27FC236}">
                <a16:creationId xmlns:a16="http://schemas.microsoft.com/office/drawing/2014/main" id="{0260E788-85BB-4F35-8331-417609BAA065}"/>
              </a:ext>
            </a:extLst>
          </p:cNvPr>
          <p:cNvGraphicFramePr/>
          <p:nvPr>
            <p:extLst>
              <p:ext uri="{D42A27DB-BD31-4B8C-83A1-F6EECF244321}">
                <p14:modId xmlns:p14="http://schemas.microsoft.com/office/powerpoint/2010/main" val="2130325324"/>
              </p:ext>
            </p:extLst>
          </p:nvPr>
        </p:nvGraphicFramePr>
        <p:xfrm>
          <a:off x="1850292" y="2108199"/>
          <a:ext cx="8272585" cy="4165839"/>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 Placeholder 4">
            <a:extLst>
              <a:ext uri="{FF2B5EF4-FFF2-40B4-BE49-F238E27FC236}">
                <a16:creationId xmlns:a16="http://schemas.microsoft.com/office/drawing/2014/main" id="{F39C9D57-0D34-495E-94C9-20DDC85131F0}"/>
              </a:ext>
            </a:extLst>
          </p:cNvPr>
          <p:cNvSpPr txBox="1">
            <a:spLocks/>
          </p:cNvSpPr>
          <p:nvPr/>
        </p:nvSpPr>
        <p:spPr>
          <a:xfrm>
            <a:off x="381000" y="6274039"/>
            <a:ext cx="9741877" cy="452059"/>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1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kumimoji="0" lang="en-US" sz="1000" b="0" i="0" u="none" strike="noStrike" kern="1200" cap="none" spc="0" normalizeH="0" baseline="0" noProof="0" dirty="0">
                <a:ln>
                  <a:noFill/>
                </a:ln>
                <a:solidFill>
                  <a:prstClr val="black"/>
                </a:solidFill>
                <a:effectLst/>
                <a:uLnTx/>
                <a:uFillTx/>
                <a:latin typeface="Tahoma"/>
                <a:ea typeface="+mn-ea"/>
                <a:cs typeface="Arial"/>
              </a:rPr>
              <a:t>Source: TVB/</a:t>
            </a:r>
            <a:r>
              <a:rPr lang="en-US" dirty="0">
                <a:solidFill>
                  <a:prstClr val="black"/>
                </a:solidFill>
              </a:rPr>
              <a:t>Dynata 10 State Hispanic </a:t>
            </a:r>
            <a:r>
              <a:rPr kumimoji="0" lang="en-US" sz="1000" b="0" i="0" u="none" strike="noStrike" kern="1200" cap="none" spc="0" normalizeH="0" baseline="0" noProof="0" dirty="0">
                <a:ln>
                  <a:noFill/>
                </a:ln>
                <a:solidFill>
                  <a:prstClr val="black"/>
                </a:solidFill>
                <a:effectLst/>
                <a:uLnTx/>
                <a:uFillTx/>
                <a:latin typeface="Tahoma"/>
                <a:ea typeface="+mn-ea"/>
                <a:cs typeface="Arial"/>
              </a:rPr>
              <a:t>Coronavirus Media Usage Study April 2020 City/Urban N = 776, Suburban N= 688, Rural N = </a:t>
            </a:r>
            <a:r>
              <a:rPr lang="en-US" dirty="0">
                <a:solidFill>
                  <a:prstClr val="black"/>
                </a:solidFill>
              </a:rPr>
              <a:t>170 10 State Hispanic </a:t>
            </a:r>
            <a:br>
              <a:rPr lang="en-US" dirty="0">
                <a:solidFill>
                  <a:prstClr val="black"/>
                </a:solidFill>
              </a:rPr>
            </a:br>
            <a:r>
              <a:rPr lang="en-US" dirty="0">
                <a:solidFill>
                  <a:prstClr val="black"/>
                </a:solidFill>
              </a:rPr>
              <a:t>Q1C</a:t>
            </a:r>
            <a:r>
              <a:rPr kumimoji="0" lang="en-US" sz="1000" b="0" i="0" u="none" strike="noStrike" kern="1200" cap="none" spc="0" normalizeH="0" baseline="0" noProof="0" dirty="0">
                <a:ln>
                  <a:noFill/>
                </a:ln>
                <a:solidFill>
                  <a:prstClr val="black"/>
                </a:solidFill>
                <a:effectLst/>
                <a:uLnTx/>
                <a:uFillTx/>
                <a:latin typeface="Tahoma"/>
                <a:ea typeface="+mn-ea"/>
                <a:cs typeface="Arial"/>
              </a:rPr>
              <a:t>:  Why are you at home more?</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DEFDE6-E0D7-4837-9BAC-C5447762A0EF}" type="slidenum">
              <a:rPr kumimoji="0" lang="en-US" sz="1000" b="0" i="0" u="none" strike="noStrike" kern="1200" cap="none" spc="0" normalizeH="0" baseline="0" noProof="0" smtClean="0">
                <a:ln>
                  <a:noFill/>
                </a:ln>
                <a:solidFill>
                  <a:prstClr val="black">
                    <a:tint val="75000"/>
                  </a:prstClr>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a:ln>
                <a:noFill/>
              </a:ln>
              <a:solidFill>
                <a:prstClr val="black">
                  <a:tint val="75000"/>
                </a:prstClr>
              </a:solidFill>
              <a:effectLst/>
              <a:uLnTx/>
              <a:uFillTx/>
              <a:latin typeface="Tahoma"/>
              <a:ea typeface="+mn-ea"/>
              <a:cs typeface="Arial"/>
            </a:endParaRPr>
          </a:p>
        </p:txBody>
      </p:sp>
      <p:sp>
        <p:nvSpPr>
          <p:cNvPr id="7" name="TextBox 6">
            <a:extLst>
              <a:ext uri="{FF2B5EF4-FFF2-40B4-BE49-F238E27FC236}">
                <a16:creationId xmlns:a16="http://schemas.microsoft.com/office/drawing/2014/main" id="{007434C6-7CA3-4AB0-AB70-44361BA24CB9}"/>
              </a:ext>
            </a:extLst>
          </p:cNvPr>
          <p:cNvSpPr txBox="1"/>
          <p:nvPr/>
        </p:nvSpPr>
        <p:spPr>
          <a:xfrm>
            <a:off x="4354634" y="1944963"/>
            <a:ext cx="3263900" cy="338554"/>
          </a:xfrm>
          <a:prstGeom prst="rect">
            <a:avLst/>
          </a:prstGeom>
          <a:noFill/>
        </p:spPr>
        <p:txBody>
          <a:bodyPr wrap="square" rtlCol="0">
            <a:spAutoFit/>
          </a:bodyPr>
          <a:lstStyle/>
          <a:p>
            <a:pPr algn="ctr"/>
            <a:r>
              <a:rPr lang="en-US" sz="1600" b="1" dirty="0"/>
              <a:t>% Hispanic</a:t>
            </a:r>
          </a:p>
        </p:txBody>
      </p:sp>
    </p:spTree>
    <p:extLst>
      <p:ext uri="{BB962C8B-B14F-4D97-AF65-F5344CB8AC3E}">
        <p14:creationId xmlns:p14="http://schemas.microsoft.com/office/powerpoint/2010/main" val="3153434615"/>
      </p:ext>
    </p:extLst>
  </p:cSld>
  <p:clrMapOvr>
    <a:masterClrMapping/>
  </p:clrMapOvr>
</p:sld>
</file>

<file path=ppt/theme/theme1.xml><?xml version="1.0" encoding="utf-8"?>
<a:theme xmlns:a="http://schemas.openxmlformats.org/drawingml/2006/main" name="NewTVBMaster16x9_2017">
  <a:themeElements>
    <a:clrScheme name="TVB 1">
      <a:dk1>
        <a:sysClr val="windowText" lastClr="000000"/>
      </a:dk1>
      <a:lt1>
        <a:sysClr val="window" lastClr="FFFFFF"/>
      </a:lt1>
      <a:dk2>
        <a:srgbClr val="000000"/>
      </a:dk2>
      <a:lt2>
        <a:srgbClr val="FFFFFF"/>
      </a:lt2>
      <a:accent1>
        <a:srgbClr val="3333FF"/>
      </a:accent1>
      <a:accent2>
        <a:srgbClr val="36CF13"/>
      </a:accent2>
      <a:accent3>
        <a:srgbClr val="FF0000"/>
      </a:accent3>
      <a:accent4>
        <a:srgbClr val="7030A0"/>
      </a:accent4>
      <a:accent5>
        <a:srgbClr val="FF3399"/>
      </a:accent5>
      <a:accent6>
        <a:srgbClr val="FF9900"/>
      </a:accent6>
      <a:hlink>
        <a:srgbClr val="3333FF"/>
      </a:hlink>
      <a:folHlink>
        <a:srgbClr val="00B0F0"/>
      </a:folHlink>
    </a:clrScheme>
    <a:fontScheme name="Custom 1">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TVBMaster16x9_2017.potx" id="{9B1B4E55-6EA0-4FFA-A48A-156F9D47DDEE}" vid="{FD4E3E3E-B984-475A-AF6A-766FD69C7C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_TVB 10">
    <a:dk1>
      <a:srgbClr val="000000"/>
    </a:dk1>
    <a:lt1>
      <a:srgbClr val="FFFFFF"/>
    </a:lt1>
    <a:dk2>
      <a:srgbClr val="0000FF"/>
    </a:dk2>
    <a:lt2>
      <a:srgbClr val="1C1C1C"/>
    </a:lt2>
    <a:accent1>
      <a:srgbClr val="ABC7FF"/>
    </a:accent1>
    <a:accent2>
      <a:srgbClr val="FF0000"/>
    </a:accent2>
    <a:accent3>
      <a:srgbClr val="FFFFFF"/>
    </a:accent3>
    <a:accent4>
      <a:srgbClr val="000000"/>
    </a:accent4>
    <a:accent5>
      <a:srgbClr val="D2E0FF"/>
    </a:accent5>
    <a:accent6>
      <a:srgbClr val="E70000"/>
    </a:accent6>
    <a:hlink>
      <a:srgbClr val="0000FF"/>
    </a:hlink>
    <a:folHlink>
      <a:srgbClr val="00CC00"/>
    </a:folHlink>
  </a:clrScheme>
  <a:fontScheme name="1_TVB">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2165</TotalTime>
  <Words>2000</Words>
  <Application>Microsoft Office PowerPoint</Application>
  <PresentationFormat>Widescreen</PresentationFormat>
  <Paragraphs>186</Paragraphs>
  <Slides>22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Tahoma</vt:lpstr>
      <vt:lpstr>Wingdings</vt:lpstr>
      <vt:lpstr>NewTVBMaster16x9_2017</vt:lpstr>
      <vt:lpstr>Coronavirus Media Usage Study Hispanics</vt:lpstr>
      <vt:lpstr>Purpose of This Study</vt:lpstr>
      <vt:lpstr>Methodology</vt:lpstr>
      <vt:lpstr>How Has The Coronavirus Impacted  Your Daily Life?</vt:lpstr>
      <vt:lpstr>How Has The Coronavirus Impacted  Your Daily Life?</vt:lpstr>
      <vt:lpstr>How Has The Coronavirus Impacted  Your Daily Life?</vt:lpstr>
      <vt:lpstr>As a Result of The Coronavirus, Are You  At Home More?</vt:lpstr>
      <vt:lpstr>Why Are You At Home More?</vt:lpstr>
      <vt:lpstr>Urban Areas Hardest Hit</vt:lpstr>
      <vt:lpstr>Broadcast TV Has The Highest Reach Among Hispanics</vt:lpstr>
      <vt:lpstr>Broadcast TV Has The Highest Reach  Among Key Demos</vt:lpstr>
      <vt:lpstr>Broadcast TV Has The Highest Reach Across Urban, Suburban, And Rural Areas</vt:lpstr>
      <vt:lpstr>Which Source Do You Feel Gives You The Best Information &amp; Updates On The Coronavirus?</vt:lpstr>
      <vt:lpstr>Which Source Do You Feel Gives You The Best Information &amp; Updates On The Coronavirus?</vt:lpstr>
      <vt:lpstr>Which Source Do You Feel Gives You The Best Information &amp; Updates On The Coronavirus?</vt:lpstr>
      <vt:lpstr>Local Broadcast Television News: #1 For Trust Among Hispanics</vt:lpstr>
      <vt:lpstr>Local Broadcast TV News: Highly Trusted Among Hispanics In Key Demos</vt:lpstr>
      <vt:lpstr>Local Broadcast TV News: Highly Trusted Among Hispanics In Urban, Suburban, and Rural Areas</vt:lpstr>
      <vt:lpstr>What Are Your Reasons For Watching Local Broadcast TV News As It Relates To The Coronavirus?</vt:lpstr>
      <vt:lpstr>What Are Your Reasons for Using Local Broadcast TV Websites/Apps as it Relates to the Coronavirus Pandemic? </vt:lpstr>
      <vt:lpstr>Hispanic Coronavirus Media Usage Study  Key Findings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clairew</dc:creator>
  <cp:lastModifiedBy>Anthony Spirito</cp:lastModifiedBy>
  <cp:revision>277</cp:revision>
  <cp:lastPrinted>2020-04-08T12:42:24Z</cp:lastPrinted>
  <dcterms:created xsi:type="dcterms:W3CDTF">2017-03-15T18:32:41Z</dcterms:created>
  <dcterms:modified xsi:type="dcterms:W3CDTF">2020-04-23T19:07:34Z</dcterms:modified>
</cp:coreProperties>
</file>