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717" r:id="rId4"/>
    <p:sldMasterId id="2147483734" r:id="rId5"/>
  </p:sldMasterIdLst>
  <p:notesMasterIdLst>
    <p:notesMasterId r:id="rId51"/>
  </p:notesMasterIdLst>
  <p:sldIdLst>
    <p:sldId id="1176" r:id="rId6"/>
    <p:sldId id="1179" r:id="rId7"/>
    <p:sldId id="1234" r:id="rId8"/>
    <p:sldId id="1235" r:id="rId9"/>
    <p:sldId id="1205" r:id="rId10"/>
    <p:sldId id="1206" r:id="rId11"/>
    <p:sldId id="1207" r:id="rId12"/>
    <p:sldId id="1208" r:id="rId13"/>
    <p:sldId id="1209" r:id="rId14"/>
    <p:sldId id="1210" r:id="rId15"/>
    <p:sldId id="1211" r:id="rId16"/>
    <p:sldId id="1212" r:id="rId17"/>
    <p:sldId id="1213" r:id="rId18"/>
    <p:sldId id="1191" r:id="rId19"/>
    <p:sldId id="1192" r:id="rId20"/>
    <p:sldId id="1190" r:id="rId21"/>
    <p:sldId id="1232" r:id="rId22"/>
    <p:sldId id="1214" r:id="rId23"/>
    <p:sldId id="1194" r:id="rId24"/>
    <p:sldId id="1216" r:id="rId25"/>
    <p:sldId id="1217" r:id="rId26"/>
    <p:sldId id="1218" r:id="rId27"/>
    <p:sldId id="1219" r:id="rId28"/>
    <p:sldId id="1220" r:id="rId29"/>
    <p:sldId id="1221" r:id="rId30"/>
    <p:sldId id="1201" r:id="rId31"/>
    <p:sldId id="1222" r:id="rId32"/>
    <p:sldId id="1230" r:id="rId33"/>
    <p:sldId id="1202" r:id="rId34"/>
    <p:sldId id="1223" r:id="rId35"/>
    <p:sldId id="378" r:id="rId36"/>
    <p:sldId id="1231" r:id="rId37"/>
    <p:sldId id="448" r:id="rId38"/>
    <p:sldId id="505" r:id="rId39"/>
    <p:sldId id="1173" r:id="rId40"/>
    <p:sldId id="463" r:id="rId41"/>
    <p:sldId id="1215" r:id="rId42"/>
    <p:sldId id="1224" r:id="rId43"/>
    <p:sldId id="1225" r:id="rId44"/>
    <p:sldId id="1226" r:id="rId45"/>
    <p:sldId id="1227" r:id="rId46"/>
    <p:sldId id="1229" r:id="rId47"/>
    <p:sldId id="1203" r:id="rId48"/>
    <p:sldId id="1233" r:id="rId49"/>
    <p:sldId id="12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C32"/>
    <a:srgbClr val="8DC63E"/>
    <a:srgbClr val="CB1D8C"/>
    <a:srgbClr val="2D3092"/>
    <a:srgbClr val="8C8246"/>
    <a:srgbClr val="A89C55"/>
    <a:srgbClr val="560F5F"/>
    <a:srgbClr val="7D1988"/>
    <a:srgbClr val="AD1DBB"/>
    <a:srgbClr val="DD7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56" y="6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146627598821"/>
          <c:y val="0.20679297735827323"/>
          <c:w val="0.84470162972510821"/>
          <c:h val="0.60617878417096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13764.8</c:v>
                </c:pt>
                <c:pt idx="1">
                  <c:v>13175.9</c:v>
                </c:pt>
                <c:pt idx="2">
                  <c:v>14478.4</c:v>
                </c:pt>
                <c:pt idx="3">
                  <c:v>13865.4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7B4-BF53-BD9B26763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15156.4</c:v>
                </c:pt>
                <c:pt idx="1">
                  <c:v>16883</c:v>
                </c:pt>
                <c:pt idx="2">
                  <c:v>15849.2</c:v>
                </c:pt>
                <c:pt idx="3">
                  <c:v>17839.3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7B4-BF53-BD9B267635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565228848"/>
        <c:axId val="565230808"/>
      </c:barChart>
      <c:catAx>
        <c:axId val="56522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5230808"/>
        <c:crosses val="autoZero"/>
        <c:auto val="1"/>
        <c:lblAlgn val="ctr"/>
        <c:lblOffset val="0"/>
        <c:noMultiLvlLbl val="0"/>
      </c:catAx>
      <c:valAx>
        <c:axId val="56523080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56522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347597910668136"/>
          <c:y val="8.8279626615203E-2"/>
          <c:w val="0.21425801386981388"/>
          <c:h val="7.779915815642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146627598821"/>
          <c:y val="0.20679297735827323"/>
          <c:w val="0.84470162972510821"/>
          <c:h val="0.60617878417096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2669.7</c:v>
                </c:pt>
                <c:pt idx="1">
                  <c:v>2528.6999999999998</c:v>
                </c:pt>
                <c:pt idx="2">
                  <c:v>2775.8</c:v>
                </c:pt>
                <c:pt idx="3">
                  <c:v>2641.1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7B4-BF53-BD9B26763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4061.7</c:v>
                </c:pt>
                <c:pt idx="1">
                  <c:v>4627</c:v>
                </c:pt>
                <c:pt idx="2">
                  <c:v>4215.3999999999996</c:v>
                </c:pt>
                <c:pt idx="3">
                  <c:v>4846.1000000000004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7B4-BF53-BD9B267635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567409328"/>
        <c:axId val="567410896"/>
      </c:barChart>
      <c:catAx>
        <c:axId val="5674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7410896"/>
        <c:crosses val="autoZero"/>
        <c:auto val="1"/>
        <c:lblAlgn val="ctr"/>
        <c:lblOffset val="0"/>
        <c:noMultiLvlLbl val="0"/>
      </c:catAx>
      <c:valAx>
        <c:axId val="5674108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5674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02680742462265"/>
          <c:y val="9.0523270830469904E-2"/>
          <c:w val="0.21425801386981388"/>
          <c:h val="7.779915815642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146627598821"/>
          <c:y val="0.20679297735827323"/>
          <c:w val="0.84470162972510821"/>
          <c:h val="0.60617878417096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6455.0169999999998</c:v>
                </c:pt>
                <c:pt idx="1">
                  <c:v>6122.3149999999996</c:v>
                </c:pt>
                <c:pt idx="2">
                  <c:v>6839.5810000000001</c:v>
                </c:pt>
                <c:pt idx="3">
                  <c:v>6483.2089999999998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7B4-BF53-BD9B26763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7661.4560000000001</c:v>
                </c:pt>
                <c:pt idx="1">
                  <c:v>8699.2219999999998</c:v>
                </c:pt>
                <c:pt idx="2">
                  <c:v>8043.4470000000001</c:v>
                </c:pt>
                <c:pt idx="3">
                  <c:v>9227.9850000000006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7B4-BF53-BD9B267635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567412072"/>
        <c:axId val="567410112"/>
      </c:barChart>
      <c:catAx>
        <c:axId val="56741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7410112"/>
        <c:crosses val="autoZero"/>
        <c:auto val="1"/>
        <c:lblAlgn val="ctr"/>
        <c:lblOffset val="0"/>
        <c:noMultiLvlLbl val="0"/>
      </c:catAx>
      <c:valAx>
        <c:axId val="5674101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6741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85304990153459"/>
          <c:y val="7.7061405538868574E-2"/>
          <c:w val="0.21425801386981388"/>
          <c:h val="7.779915815642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146627598821"/>
          <c:y val="0.20679297735827323"/>
          <c:w val="0.84470162972510821"/>
          <c:h val="0.60617878417096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1338.87</c:v>
                </c:pt>
                <c:pt idx="1">
                  <c:v>1259.194</c:v>
                </c:pt>
                <c:pt idx="2">
                  <c:v>1393.518</c:v>
                </c:pt>
                <c:pt idx="3">
                  <c:v>1320.3209999999999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7B4-BF53-BD9B26763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2242.931</c:v>
                </c:pt>
                <c:pt idx="1">
                  <c:v>2593.2869999999998</c:v>
                </c:pt>
                <c:pt idx="2">
                  <c:v>2326.75</c:v>
                </c:pt>
                <c:pt idx="3">
                  <c:v>2716.8470000000002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7B4-BF53-BD9B267635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567411288"/>
        <c:axId val="567407368"/>
      </c:barChart>
      <c:catAx>
        <c:axId val="56741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7407368"/>
        <c:crosses val="autoZero"/>
        <c:auto val="1"/>
        <c:lblAlgn val="ctr"/>
        <c:lblOffset val="0"/>
        <c:noMultiLvlLbl val="0"/>
      </c:catAx>
      <c:valAx>
        <c:axId val="5674073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6741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575139326565201"/>
          <c:y val="7.9305049754135465E-2"/>
          <c:w val="0.21425801386981388"/>
          <c:h val="7.779915815642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146627598821"/>
          <c:y val="0.20679297735827323"/>
          <c:w val="0.84470162972510821"/>
          <c:h val="0.60617878417096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 formatCode="_(* #,##0_);_(* \(#,##0\);_(* &quot;-&quot;??_);_(@_)">
                  <c:v>3508.9</c:v>
                </c:pt>
                <c:pt idx="1">
                  <c:v>3652.8890000000001</c:v>
                </c:pt>
                <c:pt idx="2">
                  <c:v>3751.9279999999999</c:v>
                </c:pt>
                <c:pt idx="3">
                  <c:v>3907.5360000000001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7B4-BF53-BD9B26763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 formatCode="_(* #,##0_);_(* \(#,##0\);_(* &quot;-&quot;??_);_(@_)">
                  <c:v>3667.7</c:v>
                </c:pt>
                <c:pt idx="1">
                  <c:v>4525.1779999999999</c:v>
                </c:pt>
                <c:pt idx="2">
                  <c:v>3902.7640000000001</c:v>
                </c:pt>
                <c:pt idx="3">
                  <c:v>4890.165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7B4-BF53-BD9B267635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567413248"/>
        <c:axId val="567412856"/>
      </c:barChart>
      <c:catAx>
        <c:axId val="5674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7412856"/>
        <c:crosses val="autoZero"/>
        <c:auto val="1"/>
        <c:lblAlgn val="ctr"/>
        <c:lblOffset val="0"/>
        <c:noMultiLvlLbl val="0"/>
      </c:catAx>
      <c:valAx>
        <c:axId val="56741285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56741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257763574256395"/>
          <c:y val="7.7061405538868574E-2"/>
          <c:w val="0.21425801386981388"/>
          <c:h val="7.779915815642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146627598821"/>
          <c:y val="0.20679297735827323"/>
          <c:w val="0.84470162972510821"/>
          <c:h val="0.60617878417096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721.44</c:v>
                </c:pt>
                <c:pt idx="1">
                  <c:v>759.98400000000004</c:v>
                </c:pt>
                <c:pt idx="2">
                  <c:v>763.10799999999995</c:v>
                </c:pt>
                <c:pt idx="3">
                  <c:v>797.28499999999997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7B4-BF53-BD9B26763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Live March WK 1</c:v>
                </c:pt>
                <c:pt idx="1">
                  <c:v>Live March WK 2</c:v>
                </c:pt>
                <c:pt idx="2">
                  <c:v>L+1 March WK 1</c:v>
                </c:pt>
                <c:pt idx="3">
                  <c:v>L+1 March WK 2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1017.941</c:v>
                </c:pt>
                <c:pt idx="1">
                  <c:v>1282.6790000000001</c:v>
                </c:pt>
                <c:pt idx="2">
                  <c:v>1074.703</c:v>
                </c:pt>
                <c:pt idx="3">
                  <c:v>1366.3679999999999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7B4-BF53-BD9B267635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567405800"/>
        <c:axId val="567406584"/>
      </c:barChart>
      <c:catAx>
        <c:axId val="56740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7406584"/>
        <c:crosses val="autoZero"/>
        <c:auto val="1"/>
        <c:lblAlgn val="ctr"/>
        <c:lblOffset val="0"/>
        <c:noMultiLvlLbl val="0"/>
      </c:catAx>
      <c:valAx>
        <c:axId val="567406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6740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99075698101991"/>
          <c:y val="8.1548693969402355E-2"/>
          <c:w val="0.21425801386981388"/>
          <c:h val="7.779915815642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US" u="none" dirty="0"/>
              <a:t>Percent Yes</a:t>
            </a:r>
          </a:p>
        </c:rich>
      </c:tx>
      <c:layout>
        <c:manualLayout>
          <c:xMode val="edge"/>
          <c:yMode val="edge"/>
          <c:x val="0.37088848691210896"/>
          <c:y val="0.183263759123782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5.132569833260184E-3"/>
          <c:w val="1"/>
          <c:h val="0.8516385865630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Adults 18+</c:v>
                </c:pt>
                <c:pt idx="1">
                  <c:v>Home Remodelers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0.54279314449063454</c:v>
                </c:pt>
                <c:pt idx="1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A-46E9-B432-D652D836A97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Adults 18+</c:v>
                </c:pt>
                <c:pt idx="1">
                  <c:v>Home Remodelers</c:v>
                </c:pt>
              </c:strCache>
            </c:strRef>
          </c:cat>
          <c:val>
            <c:numRef>
              <c:f>Sheet1!$B$3:$C$3</c:f>
            </c:numRef>
          </c:val>
          <c:extLst>
            <c:ext xmlns:c16="http://schemas.microsoft.com/office/drawing/2014/chart" uri="{C3380CC4-5D6E-409C-BE32-E72D297353CC}">
              <c16:uniqueId val="{00000001-B01A-46E9-B432-D652D836A97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 Answer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Adults 18+</c:v>
                </c:pt>
                <c:pt idx="1">
                  <c:v>Home Remodelers</c:v>
                </c:pt>
              </c:strCache>
            </c:strRef>
          </c:cat>
          <c:val>
            <c:numRef>
              <c:f>Sheet1!$B$4:$C$4</c:f>
            </c:numRef>
          </c:val>
          <c:extLst>
            <c:ext xmlns:c16="http://schemas.microsoft.com/office/drawing/2014/chart" uri="{C3380CC4-5D6E-409C-BE32-E72D297353CC}">
              <c16:uniqueId val="{00000002-B01A-46E9-B432-D652D836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63530776"/>
        <c:axId val="563523720"/>
      </c:barChart>
      <c:catAx>
        <c:axId val="56353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23720"/>
        <c:crosses val="autoZero"/>
        <c:auto val="1"/>
        <c:lblAlgn val="ctr"/>
        <c:lblOffset val="100"/>
        <c:noMultiLvlLbl val="0"/>
      </c:catAx>
      <c:valAx>
        <c:axId val="5635237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6353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Daily Time Spent Yesterday A18+</a:t>
            </a:r>
            <a:endParaRPr lang="en-US" sz="1400" dirty="0">
              <a:effectLst/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(In </a:t>
            </a:r>
            <a:r>
              <a:rPr lang="en-US" sz="1400" b="1" i="0" baseline="0" dirty="0" err="1">
                <a:effectLst/>
              </a:rPr>
              <a:t>Hours:Minutes</a:t>
            </a:r>
            <a:r>
              <a:rPr lang="en-US" sz="1400" b="1" i="0" baseline="0" dirty="0">
                <a:effectLst/>
              </a:rPr>
              <a:t>)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56817370867857209"/>
          <c:y val="0.5942595152103775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008645978076268"/>
          <c:y val="7.0089239196041167E-2"/>
          <c:w val="0.65958854407904899"/>
          <c:h val="0.91841032728902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44BA-4BE8-870F-DCAAF918F629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44BA-4BE8-870F-DCAAF918F629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44BA-4BE8-870F-DCAAF918F629}"/>
              </c:ext>
            </c:extLst>
          </c:dPt>
          <c:dPt>
            <c:idx val="3"/>
            <c:invertIfNegative val="0"/>
            <c:bubble3D val="0"/>
            <c:spPr>
              <a:solidFill>
                <a:srgbClr val="FF05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44BA-4BE8-870F-DCAAF918F629}"/>
              </c:ext>
            </c:extLst>
          </c:dPt>
          <c:dPt>
            <c:idx val="4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44BA-4BE8-870F-DCAAF918F629}"/>
              </c:ext>
            </c:extLst>
          </c:dPt>
          <c:dPt>
            <c:idx val="5"/>
            <c:invertIfNegative val="0"/>
            <c:bubble3D val="0"/>
            <c:spPr>
              <a:solidFill>
                <a:srgbClr val="84F05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44BA-4BE8-870F-DCAAF918F629}"/>
              </c:ext>
            </c:extLst>
          </c:dPt>
          <c:dPt>
            <c:idx val="6"/>
            <c:invertIfNegative val="0"/>
            <c:bubble3D val="0"/>
            <c:spPr>
              <a:solidFill>
                <a:srgbClr val="D8C5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44BA-4BE8-870F-DCAAF918F629}"/>
              </c:ext>
            </c:extLst>
          </c:dPt>
          <c:dPt>
            <c:idx val="7"/>
            <c:invertIfNegative val="0"/>
            <c:bubble3D val="0"/>
            <c:spPr>
              <a:solidFill>
                <a:srgbClr val="0A9B0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44BA-4BE8-870F-DCAAF918F629}"/>
              </c:ext>
            </c:extLst>
          </c:dPt>
          <c:dPt>
            <c:idx val="8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44BA-4BE8-870F-DCAAF918F629}"/>
              </c:ext>
            </c:extLst>
          </c:dPt>
          <c:dPt>
            <c:idx val="9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44BA-4BE8-870F-DCAAF918F629}"/>
              </c:ext>
            </c:extLst>
          </c:dPt>
          <c:dPt>
            <c:idx val="10"/>
            <c:invertIfNegative val="0"/>
            <c:bubble3D val="0"/>
            <c:spPr>
              <a:solidFill>
                <a:srgbClr val="B539B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44BA-4BE8-870F-DCAAF918F629}"/>
              </c:ext>
            </c:extLst>
          </c:dPt>
          <c:dPt>
            <c:idx val="11"/>
            <c:invertIfNegative val="0"/>
            <c:bubble3D val="0"/>
            <c:spPr>
              <a:solidFill>
                <a:srgbClr val="FF730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44BA-4BE8-870F-DCAAF918F629}"/>
              </c:ext>
            </c:extLst>
          </c:dPt>
          <c:dPt>
            <c:idx val="12"/>
            <c:invertIfNegative val="0"/>
            <c:bubble3D val="0"/>
            <c:spPr>
              <a:solidFill>
                <a:srgbClr val="05A4D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44BA-4BE8-870F-DCAAF918F62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44BA-4BE8-870F-DCAAF918F629}"/>
              </c:ext>
            </c:extLst>
          </c:dPt>
          <c:dPt>
            <c:idx val="14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44BA-4BE8-870F-DCAAF918F629}"/>
              </c:ext>
            </c:extLst>
          </c:dPt>
          <c:dPt>
            <c:idx val="15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44BA-4BE8-870F-DCAAF918F629}"/>
              </c:ext>
            </c:extLst>
          </c:dPt>
          <c:dPt>
            <c:idx val="16"/>
            <c:invertIfNegative val="0"/>
            <c:bubble3D val="0"/>
            <c:spPr>
              <a:solidFill>
                <a:srgbClr val="B8B4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44BA-4BE8-870F-DCAAF918F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Social Media</c:v>
                </c:pt>
                <c:pt idx="4">
                  <c:v>Radio</c:v>
                </c:pt>
                <c:pt idx="5">
                  <c:v>Email</c:v>
                </c:pt>
                <c:pt idx="6">
                  <c:v>Streaming TV</c:v>
                </c:pt>
                <c:pt idx="7">
                  <c:v>Search</c:v>
                </c:pt>
                <c:pt idx="8">
                  <c:v>Streaming Video Other Than TV Programs or Movies</c:v>
                </c:pt>
                <c:pt idx="9">
                  <c:v>TV Program or Movie Using Streaming Video</c:v>
                </c:pt>
                <c:pt idx="10">
                  <c:v>Internet-Radio</c:v>
                </c:pt>
                <c:pt idx="11">
                  <c:v>Newspapers</c:v>
                </c:pt>
                <c:pt idx="12">
                  <c:v>Broadcast TV News Websites/Apps</c:v>
                </c:pt>
                <c:pt idx="13">
                  <c:v>Magazines</c:v>
                </c:pt>
                <c:pt idx="14">
                  <c:v>Digital Newspaper</c:v>
                </c:pt>
                <c:pt idx="15">
                  <c:v>Cable News Channels' Websites/Apps</c:v>
                </c:pt>
                <c:pt idx="16">
                  <c:v>Digital Magazine</c:v>
                </c:pt>
              </c:strCache>
            </c:strRef>
          </c:cat>
          <c:val>
            <c:numRef>
              <c:f>Sheet1!$B$2:$B$18</c:f>
              <c:numCache>
                <c:formatCode>h:mm;@</c:formatCode>
                <c:ptCount val="17"/>
                <c:pt idx="0">
                  <c:v>0.22013888888888888</c:v>
                </c:pt>
                <c:pt idx="1">
                  <c:v>0.14444444444444446</c:v>
                </c:pt>
                <c:pt idx="2">
                  <c:v>7.5694444444444439E-2</c:v>
                </c:pt>
                <c:pt idx="3">
                  <c:v>4.5833333333333337E-2</c:v>
                </c:pt>
                <c:pt idx="4">
                  <c:v>4.2361111111111106E-2</c:v>
                </c:pt>
                <c:pt idx="5">
                  <c:v>4.1666666666666664E-2</c:v>
                </c:pt>
                <c:pt idx="6">
                  <c:v>4.0972222222222222E-2</c:v>
                </c:pt>
                <c:pt idx="7">
                  <c:v>2.2916666666666669E-2</c:v>
                </c:pt>
                <c:pt idx="8">
                  <c:v>2.2916666666666669E-2</c:v>
                </c:pt>
                <c:pt idx="9">
                  <c:v>2.0833333333333332E-2</c:v>
                </c:pt>
                <c:pt idx="10">
                  <c:v>1.0416666666666666E-2</c:v>
                </c:pt>
                <c:pt idx="11">
                  <c:v>9.7222222222222224E-3</c:v>
                </c:pt>
                <c:pt idx="12">
                  <c:v>8.3333333333333332E-3</c:v>
                </c:pt>
                <c:pt idx="13">
                  <c:v>6.2499999999999995E-3</c:v>
                </c:pt>
                <c:pt idx="14">
                  <c:v>4.8611111111111112E-3</c:v>
                </c:pt>
                <c:pt idx="15">
                  <c:v>4.1666666666666666E-3</c:v>
                </c:pt>
                <c:pt idx="16">
                  <c:v>1.3888888888888889E-3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4BA-4BE8-870F-DCAAF918F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563526072"/>
        <c:axId val="563525288"/>
      </c:barChart>
      <c:catAx>
        <c:axId val="563526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25288"/>
        <c:crosses val="autoZero"/>
        <c:auto val="1"/>
        <c:lblAlgn val="ctr"/>
        <c:lblOffset val="100"/>
        <c:noMultiLvlLbl val="0"/>
      </c:catAx>
      <c:valAx>
        <c:axId val="563525288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56352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99018016403599"/>
          <c:y val="2.6726320813337708E-2"/>
          <c:w val="0.71800981983596412"/>
          <c:h val="0.97327363513656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505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E46-4A16-88EF-C0CCB29CA0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E46-4A16-88EF-C0CCB29CA0FD}"/>
              </c:ext>
            </c:extLst>
          </c:dPt>
          <c:dPt>
            <c:idx val="2"/>
            <c:invertIfNegative val="0"/>
            <c:bubble3D val="0"/>
            <c:spPr>
              <a:solidFill>
                <a:srgbClr val="84F058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E46-4A16-88EF-C0CCB29CA0FD}"/>
              </c:ext>
            </c:extLst>
          </c:dPt>
          <c:dPt>
            <c:idx val="3"/>
            <c:invertIfNegative val="0"/>
            <c:bubble3D val="0"/>
            <c:spPr>
              <a:solidFill>
                <a:srgbClr val="A46F05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E46-4A16-88EF-C0CCB29CA0FD}"/>
              </c:ext>
            </c:extLst>
          </c:dPt>
          <c:dPt>
            <c:idx val="4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BE46-4A16-88EF-C0CCB29CA0FD}"/>
              </c:ext>
            </c:extLst>
          </c:dPt>
          <c:dPt>
            <c:idx val="5"/>
            <c:invertIfNegative val="0"/>
            <c:bubble3D val="0"/>
            <c:spPr>
              <a:solidFill>
                <a:srgbClr val="0FA60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BE46-4A16-88EF-C0CCB29CA0FD}"/>
              </c:ext>
            </c:extLst>
          </c:dPt>
          <c:dPt>
            <c:idx val="6"/>
            <c:invertIfNegative val="0"/>
            <c:bubble3D val="0"/>
            <c:spPr>
              <a:solidFill>
                <a:srgbClr val="0DB5ED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BE46-4A16-88EF-C0CCB29CA0FD}"/>
              </c:ext>
            </c:extLst>
          </c:dPt>
          <c:dPt>
            <c:idx val="7"/>
            <c:invertIfNegative val="0"/>
            <c:bubble3D val="0"/>
            <c:spPr>
              <a:solidFill>
                <a:srgbClr val="BFD9C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BE46-4A16-88EF-C0CCB29CA0FD}"/>
              </c:ext>
            </c:extLst>
          </c:dPt>
          <c:dPt>
            <c:idx val="8"/>
            <c:invertIfNegative val="0"/>
            <c:bubble3D val="0"/>
            <c:spPr>
              <a:solidFill>
                <a:srgbClr val="FFA4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BE46-4A16-88EF-C0CCB29CA0FD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BE46-4A16-88EF-C0CCB29CA0FD}"/>
              </c:ext>
            </c:extLst>
          </c:dPt>
          <c:dPt>
            <c:idx val="10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BE46-4A16-88EF-C0CCB29CA0FD}"/>
              </c:ext>
            </c:extLst>
          </c:dPt>
          <c:dPt>
            <c:idx val="11"/>
            <c:invertIfNegative val="0"/>
            <c:bubble3D val="0"/>
            <c:spPr>
              <a:solidFill>
                <a:srgbClr val="03491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1DC0-4008-8DEA-6B21F1BFC419}"/>
              </c:ext>
            </c:extLst>
          </c:dPt>
          <c:dPt>
            <c:idx val="12"/>
            <c:invertIfNegative val="0"/>
            <c:bubble3D val="0"/>
            <c:spPr>
              <a:solidFill>
                <a:srgbClr val="D3D3D3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BE46-4A16-88EF-C0CCB29CA0FD}"/>
              </c:ext>
            </c:extLst>
          </c:dPt>
          <c:dPt>
            <c:idx val="13"/>
            <c:invertIfNegative val="0"/>
            <c:bubble3D val="0"/>
            <c:spPr>
              <a:solidFill>
                <a:srgbClr val="9966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BE46-4A16-88EF-C0CCB29CA0FD}"/>
              </c:ext>
            </c:extLst>
          </c:dPt>
          <c:dPt>
            <c:idx val="14"/>
            <c:invertIfNegative val="0"/>
            <c:bubble3D val="0"/>
            <c:spPr>
              <a:solidFill>
                <a:srgbClr val="E3B905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BE46-4A16-88EF-C0CCB29CA0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Television</c:v>
                </c:pt>
                <c:pt idx="1">
                  <c:v>Social Media</c:v>
                </c:pt>
                <c:pt idx="2">
                  <c:v>Email</c:v>
                </c:pt>
                <c:pt idx="3">
                  <c:v>Direct Mail</c:v>
                </c:pt>
                <c:pt idx="4">
                  <c:v>Newspapers</c:v>
                </c:pt>
                <c:pt idx="5">
                  <c:v>Search</c:v>
                </c:pt>
                <c:pt idx="6">
                  <c:v>Broadcast TV News Websites/Apps</c:v>
                </c:pt>
                <c:pt idx="7">
                  <c:v>Non-TV/Movie Streaming Video (YouTube)</c:v>
                </c:pt>
                <c:pt idx="8">
                  <c:v>Radio</c:v>
                </c:pt>
                <c:pt idx="9">
                  <c:v>Magazines</c:v>
                </c:pt>
                <c:pt idx="10">
                  <c:v>Internet-Print</c:v>
                </c:pt>
                <c:pt idx="11">
                  <c:v>Streaming TV Programs or Movies</c:v>
                </c:pt>
                <c:pt idx="12">
                  <c:v>Cable TV News Websites/Apps</c:v>
                </c:pt>
                <c:pt idx="13">
                  <c:v>Movie Theater</c:v>
                </c:pt>
                <c:pt idx="14">
                  <c:v>Out-of-Home/Billboards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0.25800000000000001</c:v>
                </c:pt>
                <c:pt idx="1">
                  <c:v>0.158</c:v>
                </c:pt>
                <c:pt idx="2">
                  <c:v>0.10100000000000001</c:v>
                </c:pt>
                <c:pt idx="3">
                  <c:v>8.8999999999999996E-2</c:v>
                </c:pt>
                <c:pt idx="4">
                  <c:v>8.3000000000000004E-2</c:v>
                </c:pt>
                <c:pt idx="5">
                  <c:v>7.5999999999999998E-2</c:v>
                </c:pt>
                <c:pt idx="6">
                  <c:v>5.8999999999999997E-2</c:v>
                </c:pt>
                <c:pt idx="7">
                  <c:v>3.7999999999999999E-2</c:v>
                </c:pt>
                <c:pt idx="8">
                  <c:v>3.6999999999999998E-2</c:v>
                </c:pt>
                <c:pt idx="9">
                  <c:v>2.8000000000000001E-2</c:v>
                </c:pt>
                <c:pt idx="10">
                  <c:v>2.7E-2</c:v>
                </c:pt>
                <c:pt idx="11">
                  <c:v>1.7999999999999999E-2</c:v>
                </c:pt>
                <c:pt idx="12">
                  <c:v>0.01</c:v>
                </c:pt>
                <c:pt idx="13">
                  <c:v>8.9999999999999993E-3</c:v>
                </c:pt>
                <c:pt idx="1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E46-4A16-88EF-C0CCB29CA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63528032"/>
        <c:axId val="563529208"/>
      </c:barChart>
      <c:catAx>
        <c:axId val="563528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29208"/>
        <c:crosses val="autoZero"/>
        <c:auto val="1"/>
        <c:lblAlgn val="ctr"/>
        <c:lblOffset val="100"/>
        <c:noMultiLvlLbl val="0"/>
      </c:catAx>
      <c:valAx>
        <c:axId val="56352920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6352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0.2342</cdr:y>
    </cdr:from>
    <cdr:to>
      <cdr:x>0.58191</cdr:x>
      <cdr:y>0.39574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85EF32-18C8-4572-A3BB-87F387FF9E6C}"/>
            </a:ext>
          </a:extLst>
        </cdr:cNvPr>
        <cdr:cNvSpPr txBox="1"/>
      </cdr:nvSpPr>
      <cdr:spPr>
        <a:xfrm xmlns:a="http://schemas.openxmlformats.org/drawingml/2006/main">
          <a:off x="5581401" y="1325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0.2342</cdr:y>
    </cdr:from>
    <cdr:to>
      <cdr:x>0.58191</cdr:x>
      <cdr:y>0.39574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85EF32-18C8-4572-A3BB-87F387FF9E6C}"/>
            </a:ext>
          </a:extLst>
        </cdr:cNvPr>
        <cdr:cNvSpPr txBox="1"/>
      </cdr:nvSpPr>
      <cdr:spPr>
        <a:xfrm xmlns:a="http://schemas.openxmlformats.org/drawingml/2006/main">
          <a:off x="5581401" y="1325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0.2342</cdr:y>
    </cdr:from>
    <cdr:to>
      <cdr:x>0.58191</cdr:x>
      <cdr:y>0.39574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85EF32-18C8-4572-A3BB-87F387FF9E6C}"/>
            </a:ext>
          </a:extLst>
        </cdr:cNvPr>
        <cdr:cNvSpPr txBox="1"/>
      </cdr:nvSpPr>
      <cdr:spPr>
        <a:xfrm xmlns:a="http://schemas.openxmlformats.org/drawingml/2006/main">
          <a:off x="5581401" y="1325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0.2342</cdr:y>
    </cdr:from>
    <cdr:to>
      <cdr:x>0.58191</cdr:x>
      <cdr:y>0.39574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85EF32-18C8-4572-A3BB-87F387FF9E6C}"/>
            </a:ext>
          </a:extLst>
        </cdr:cNvPr>
        <cdr:cNvSpPr txBox="1"/>
      </cdr:nvSpPr>
      <cdr:spPr>
        <a:xfrm xmlns:a="http://schemas.openxmlformats.org/drawingml/2006/main">
          <a:off x="5581401" y="1325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0.2342</cdr:y>
    </cdr:from>
    <cdr:to>
      <cdr:x>0.58191</cdr:x>
      <cdr:y>0.39574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85EF32-18C8-4572-A3BB-87F387FF9E6C}"/>
            </a:ext>
          </a:extLst>
        </cdr:cNvPr>
        <cdr:cNvSpPr txBox="1"/>
      </cdr:nvSpPr>
      <cdr:spPr>
        <a:xfrm xmlns:a="http://schemas.openxmlformats.org/drawingml/2006/main">
          <a:off x="5581401" y="1325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</cdr:x>
      <cdr:y>0.2342</cdr:y>
    </cdr:from>
    <cdr:to>
      <cdr:x>0.58191</cdr:x>
      <cdr:y>0.39574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85EF32-18C8-4572-A3BB-87F387FF9E6C}"/>
            </a:ext>
          </a:extLst>
        </cdr:cNvPr>
        <cdr:cNvSpPr txBox="1"/>
      </cdr:nvSpPr>
      <cdr:spPr>
        <a:xfrm xmlns:a="http://schemas.openxmlformats.org/drawingml/2006/main">
          <a:off x="5581401" y="1325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81A5-0359-4E15-813F-9330BB30D17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7FE6-728A-4EC9-ABCD-F7166C07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9D8A-1CE7-47E5-A758-8D71A8C15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92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1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9D8A-1CE7-47E5-A758-8D71A8C15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00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36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7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641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64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18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6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42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4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E7FE6-728A-4EC9-ABCD-F7166C078A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8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E7FE6-728A-4EC9-ABCD-F7166C078A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E7FE6-728A-4EC9-ABCD-F7166C078A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43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E7FE6-728A-4EC9-ABCD-F7166C078A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88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1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7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00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2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69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8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20" y="4183331"/>
            <a:ext cx="4762778" cy="1349127"/>
          </a:xfrm>
          <a:prstGeom prst="rect">
            <a:avLst/>
          </a:prstGeom>
          <a:effectLst>
            <a:reflection blurRad="6350" stA="50000" endA="300" endPos="55500" dist="9144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3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546728" y="609600"/>
            <a:ext cx="9127230" cy="4813629"/>
            <a:chOff x="1546728" y="609600"/>
            <a:chExt cx="9127230" cy="4813629"/>
          </a:xfrm>
          <a:effectLst>
            <a:reflection blurRad="6350" stA="50000" endA="300" endPos="90000" dist="508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609600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696" t="-53091" r="562" b="8125"/>
            <a:stretch/>
          </p:blipFill>
          <p:spPr>
            <a:xfrm>
              <a:off x="1752600" y="838201"/>
              <a:ext cx="8686800" cy="436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778112" y="1184793"/>
            <a:ext cx="8629882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575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64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9" y="-5"/>
            <a:ext cx="12201525" cy="2590804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2590799"/>
            <a:ext cx="12201525" cy="4395320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2462583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48400"/>
            <a:ext cx="1420671" cy="4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880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462"/>
            <a:ext cx="10972800" cy="4351338"/>
          </a:xfrm>
        </p:spPr>
        <p:txBody>
          <a:bodyPr>
            <a:noAutofit/>
          </a:bodyPr>
          <a:lstStyle>
            <a:lvl1pPr marL="280988" indent="-280988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6422308"/>
            <a:ext cx="6400800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00041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6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28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07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70234" y="1105310"/>
            <a:ext cx="91723" cy="5760720"/>
            <a:chOff x="72034" y="0"/>
            <a:chExt cx="193017" cy="6858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 wrap="square" anchor="t">
            <a:spAutoFit/>
          </a:bodyPr>
          <a:lstStyle>
            <a:lvl1pPr algn="ctr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7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64803" y="4953837"/>
            <a:ext cx="2731477" cy="190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18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48681"/>
      </p:ext>
    </p:extLst>
  </p:cSld>
  <p:clrMapOvr>
    <a:masterClrMapping/>
  </p:clrMapOvr>
  <p:transition>
    <p:wipe dir="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8933"/>
            <a:ext cx="10515601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295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74E1A5-8F17-4BD6-842F-5F1433C8E69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8" name="Rectangle 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4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8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5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1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8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67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8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04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7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8" y="-5"/>
            <a:ext cx="12201525" cy="3557222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557217"/>
            <a:ext cx="12201525" cy="3428902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29000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69" y="4358980"/>
            <a:ext cx="6444062" cy="1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0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3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3594"/>
            <a:ext cx="11430000" cy="4351338"/>
          </a:xfrm>
        </p:spPr>
        <p:txBody>
          <a:bodyPr>
            <a:noAutofit/>
          </a:bodyPr>
          <a:lstStyle>
            <a:lvl1pPr marL="280988" indent="-280988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1000" y="6356350"/>
            <a:ext cx="8641773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91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3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44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2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7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1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6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3594"/>
            <a:ext cx="11430000" cy="4351338"/>
          </a:xfrm>
        </p:spPr>
        <p:txBody>
          <a:bodyPr>
            <a:normAutofit/>
          </a:bodyPr>
          <a:lstStyle>
            <a:lvl1pPr marL="280988" indent="-28098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1000" y="6356350"/>
            <a:ext cx="8641773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90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6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6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55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8933"/>
            <a:ext cx="10515601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295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74E1A5-8F17-4BD6-842F-5F1433C8E69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8" name="Rectangle 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48400"/>
            <a:ext cx="1420671" cy="4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5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76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73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62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26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8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70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8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54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85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lang="en-US" sz="100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B88B489-69ED-4F0A-A940-13A5E0BFFCBC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477000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88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9948"/>
            <a:ext cx="11430000" cy="646331"/>
          </a:xfrm>
        </p:spPr>
        <p:txBody>
          <a:bodyPr wrap="square" anchor="t">
            <a:spAutoFit/>
          </a:bodyPr>
          <a:lstStyle>
            <a:lvl1pPr algn="ctr">
              <a:lnSpc>
                <a:spcPct val="100000"/>
              </a:lnSpc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7264"/>
            <a:ext cx="11430000" cy="4351338"/>
          </a:xfrm>
        </p:spPr>
        <p:txBody>
          <a:bodyPr>
            <a:noAutofit/>
          </a:bodyPr>
          <a:lstStyle>
            <a:lvl1pPr marL="280988" indent="-280988">
              <a:lnSpc>
                <a:spcPct val="100000"/>
              </a:lnSpc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lnSpc>
                <a:spcPct val="10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fld id="{CCDEFDE6-E0D7-4837-9BAC-C5447762A0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1000" y="6474768"/>
            <a:ext cx="7832592" cy="2308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6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70234" y="1105310"/>
            <a:ext cx="91723" cy="5760720"/>
            <a:chOff x="72034" y="0"/>
            <a:chExt cx="193017" cy="6858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 wrap="square" anchor="t">
            <a:spAutoFit/>
          </a:bodyPr>
          <a:lstStyle>
            <a:lvl1pPr algn="ctr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9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477000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7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64803" y="4953837"/>
            <a:ext cx="2731477" cy="190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5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98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24" y="3936755"/>
            <a:ext cx="4762778" cy="1349127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73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476" y="6356350"/>
            <a:ext cx="100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0" y="6297489"/>
            <a:ext cx="1496784" cy="4239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40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476" y="6356350"/>
            <a:ext cx="100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277" y="0"/>
            <a:ext cx="91723" cy="6858000"/>
            <a:chOff x="72034" y="0"/>
            <a:chExt cx="193017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827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E1A5-8F17-4BD6-842F-5F1433C8E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F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8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F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eobrava.wordpress.com/2017/12/04/u-s-marketers-still-trying-to-buy-mind-share-with-ad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reative-commons-images.com/handwriting/u/update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ichael-thompson-eportfolio.wikidot.com/epmt1:mthompson10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tvb.org/Members/MemberHome/AdvertiserAdvisement.asp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958788"/>
            <a:ext cx="8629882" cy="1200329"/>
          </a:xfrm>
        </p:spPr>
        <p:txBody>
          <a:bodyPr/>
          <a:lstStyle/>
          <a:p>
            <a:r>
              <a:rPr lang="en-US" dirty="0"/>
              <a:t>Advising Advertisers During</a:t>
            </a:r>
            <a:br>
              <a:rPr lang="en-US" dirty="0"/>
            </a:br>
            <a:r>
              <a:rPr lang="en-US" dirty="0"/>
              <a:t>Recessionary/Extraordinary Times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7343" y="3378820"/>
            <a:ext cx="8629882" cy="424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March 25, 2020</a:t>
            </a:r>
          </a:p>
        </p:txBody>
      </p:sp>
    </p:spTree>
    <p:extLst>
      <p:ext uri="{BB962C8B-B14F-4D97-AF65-F5344CB8AC3E}">
        <p14:creationId xmlns:p14="http://schemas.microsoft.com/office/powerpoint/2010/main" val="18364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FA695D-088B-4517-924B-3680E1CC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76073"/>
              </p:ext>
            </p:extLst>
          </p:nvPr>
        </p:nvGraphicFramePr>
        <p:xfrm>
          <a:off x="419595" y="1215170"/>
          <a:ext cx="11162803" cy="56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624"/>
            <a:ext cx="11429999" cy="1643527"/>
          </a:xfrm>
        </p:spPr>
        <p:txBody>
          <a:bodyPr/>
          <a:lstStyle/>
          <a:p>
            <a:r>
              <a:rPr lang="en-US" sz="2800" dirty="0"/>
              <a:t>Adults 18-34</a:t>
            </a:r>
            <a:br>
              <a:rPr lang="en-US" sz="2000" dirty="0"/>
            </a:br>
            <a:r>
              <a:rPr lang="en-US" sz="2000" dirty="0"/>
              <a:t>M-F Evening News</a:t>
            </a:r>
            <a:r>
              <a:rPr lang="en-US" sz="2400" dirty="0"/>
              <a:t>  </a:t>
            </a:r>
            <a:br>
              <a:rPr lang="en-US" sz="2000" dirty="0"/>
            </a:br>
            <a:r>
              <a:rPr lang="en-US" sz="2000" dirty="0"/>
              <a:t>Live &amp; Live+1 </a:t>
            </a:r>
            <a:br>
              <a:rPr lang="en-US" sz="2000" dirty="0"/>
            </a:br>
            <a:r>
              <a:rPr lang="en-US" sz="2000" dirty="0"/>
              <a:t>Impressions for 25 LPMs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97" y="6447246"/>
            <a:ext cx="8610599" cy="230832"/>
          </a:xfrm>
        </p:spPr>
        <p:txBody>
          <a:bodyPr/>
          <a:lstStyle/>
          <a:p>
            <a:r>
              <a:rPr lang="en-US" dirty="0"/>
              <a:t>Source: Nielsen, NLTV, A18-34 Imp for 25 LPMs. M-F 4-8p. ABC, CBS, CW, Fox, NBC, Tel, Uni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C38F1-12DC-43DF-8A46-45E66D4124E5}"/>
              </a:ext>
            </a:extLst>
          </p:cNvPr>
          <p:cNvSpPr txBox="1"/>
          <p:nvPr/>
        </p:nvSpPr>
        <p:spPr>
          <a:xfrm>
            <a:off x="2796033" y="2465290"/>
            <a:ext cx="932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+68%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C2A5D-73FA-4B41-A785-7930CA13A5DA}"/>
              </a:ext>
            </a:extLst>
          </p:cNvPr>
          <p:cNvSpPr txBox="1"/>
          <p:nvPr/>
        </p:nvSpPr>
        <p:spPr>
          <a:xfrm>
            <a:off x="9675263" y="1973011"/>
            <a:ext cx="1052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+106%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E118F-37DB-434A-86FA-AD42ED3487B1}"/>
              </a:ext>
            </a:extLst>
          </p:cNvPr>
          <p:cNvSpPr txBox="1"/>
          <p:nvPr/>
        </p:nvSpPr>
        <p:spPr>
          <a:xfrm>
            <a:off x="7474577" y="2171515"/>
            <a:ext cx="896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+67%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6F863-A4EA-4061-B0B8-A28F5F282AC8}"/>
              </a:ext>
            </a:extLst>
          </p:cNvPr>
          <p:cNvSpPr txBox="1"/>
          <p:nvPr/>
        </p:nvSpPr>
        <p:spPr>
          <a:xfrm>
            <a:off x="5124369" y="2400758"/>
            <a:ext cx="10460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+106%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920CF-5158-49C7-B1D6-A3F689AC8B73}"/>
              </a:ext>
            </a:extLst>
          </p:cNvPr>
          <p:cNvSpPr txBox="1"/>
          <p:nvPr/>
        </p:nvSpPr>
        <p:spPr>
          <a:xfrm>
            <a:off x="5346436" y="168872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Imps (000)</a:t>
            </a:r>
          </a:p>
        </p:txBody>
      </p:sp>
    </p:spTree>
    <p:extLst>
      <p:ext uri="{BB962C8B-B14F-4D97-AF65-F5344CB8AC3E}">
        <p14:creationId xmlns:p14="http://schemas.microsoft.com/office/powerpoint/2010/main" val="131092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C9E9A-657D-42ED-9F6E-DC7C8303E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840837"/>
            <a:ext cx="11425813" cy="1006429"/>
          </a:xfrm>
        </p:spPr>
        <p:txBody>
          <a:bodyPr/>
          <a:lstStyle/>
          <a:p>
            <a:r>
              <a:rPr lang="en-US" sz="6600" b="1" dirty="0"/>
              <a:t>M-F Late News</a:t>
            </a:r>
          </a:p>
        </p:txBody>
      </p:sp>
    </p:spTree>
    <p:extLst>
      <p:ext uri="{BB962C8B-B14F-4D97-AF65-F5344CB8AC3E}">
        <p14:creationId xmlns:p14="http://schemas.microsoft.com/office/powerpoint/2010/main" val="303518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FA695D-088B-4517-924B-3680E1CC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320460"/>
              </p:ext>
            </p:extLst>
          </p:nvPr>
        </p:nvGraphicFramePr>
        <p:xfrm>
          <a:off x="419595" y="1215170"/>
          <a:ext cx="11162803" cy="56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926"/>
            <a:ext cx="11429999" cy="1643527"/>
          </a:xfrm>
        </p:spPr>
        <p:txBody>
          <a:bodyPr/>
          <a:lstStyle/>
          <a:p>
            <a:r>
              <a:rPr lang="en-US" sz="2800" dirty="0"/>
              <a:t>Adults 25-54</a:t>
            </a:r>
            <a:br>
              <a:rPr lang="en-US" sz="2000" dirty="0"/>
            </a:br>
            <a:r>
              <a:rPr lang="en-US" sz="2400" dirty="0"/>
              <a:t>M-F Late News</a:t>
            </a:r>
            <a:br>
              <a:rPr lang="en-US" sz="2000" dirty="0"/>
            </a:br>
            <a:r>
              <a:rPr lang="en-US" sz="2000" dirty="0"/>
              <a:t>Live &amp; Live+1 </a:t>
            </a:r>
            <a:br>
              <a:rPr lang="en-US" sz="2000" dirty="0"/>
            </a:br>
            <a:r>
              <a:rPr lang="en-US" sz="2000" dirty="0"/>
              <a:t>Impressions for 25 LPMs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97" y="6447246"/>
            <a:ext cx="8610599" cy="230832"/>
          </a:xfrm>
        </p:spPr>
        <p:txBody>
          <a:bodyPr/>
          <a:lstStyle/>
          <a:p>
            <a:r>
              <a:rPr lang="en-US" dirty="0"/>
              <a:t>Source: Nielsen, NLTV, A25-54 Imp for 25 LPMs. M-F 10-11:30p. ABC, CBS, CW, Fox, NBC, Tel, Uni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C38F1-12DC-43DF-8A46-45E66D4124E5}"/>
              </a:ext>
            </a:extLst>
          </p:cNvPr>
          <p:cNvSpPr txBox="1"/>
          <p:nvPr/>
        </p:nvSpPr>
        <p:spPr>
          <a:xfrm>
            <a:off x="2855733" y="2465290"/>
            <a:ext cx="7663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C2A5D-73FA-4B41-A785-7930CA13A5DA}"/>
              </a:ext>
            </a:extLst>
          </p:cNvPr>
          <p:cNvSpPr txBox="1"/>
          <p:nvPr/>
        </p:nvSpPr>
        <p:spPr>
          <a:xfrm>
            <a:off x="9675263" y="1973011"/>
            <a:ext cx="1052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E118F-37DB-434A-86FA-AD42ED3487B1}"/>
              </a:ext>
            </a:extLst>
          </p:cNvPr>
          <p:cNvSpPr txBox="1"/>
          <p:nvPr/>
        </p:nvSpPr>
        <p:spPr>
          <a:xfrm>
            <a:off x="7474577" y="2171515"/>
            <a:ext cx="896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6F863-A4EA-4061-B0B8-A28F5F282AC8}"/>
              </a:ext>
            </a:extLst>
          </p:cNvPr>
          <p:cNvSpPr txBox="1"/>
          <p:nvPr/>
        </p:nvSpPr>
        <p:spPr>
          <a:xfrm>
            <a:off x="5124369" y="2400758"/>
            <a:ext cx="932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+24%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920CF-5158-49C7-B1D6-A3F689AC8B73}"/>
              </a:ext>
            </a:extLst>
          </p:cNvPr>
          <p:cNvSpPr txBox="1"/>
          <p:nvPr/>
        </p:nvSpPr>
        <p:spPr>
          <a:xfrm>
            <a:off x="5346435" y="168315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Imps (000)</a:t>
            </a:r>
          </a:p>
        </p:txBody>
      </p:sp>
    </p:spTree>
    <p:extLst>
      <p:ext uri="{BB962C8B-B14F-4D97-AF65-F5344CB8AC3E}">
        <p14:creationId xmlns:p14="http://schemas.microsoft.com/office/powerpoint/2010/main" val="136983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FA695D-088B-4517-924B-3680E1CC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671250"/>
              </p:ext>
            </p:extLst>
          </p:nvPr>
        </p:nvGraphicFramePr>
        <p:xfrm>
          <a:off x="419595" y="1215170"/>
          <a:ext cx="11162803" cy="56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9926"/>
            <a:ext cx="11352809" cy="1643527"/>
          </a:xfrm>
        </p:spPr>
        <p:txBody>
          <a:bodyPr/>
          <a:lstStyle/>
          <a:p>
            <a:r>
              <a:rPr lang="en-US" sz="2800" dirty="0"/>
              <a:t>Adults 18-34</a:t>
            </a:r>
            <a:br>
              <a:rPr lang="en-US" sz="2000" dirty="0"/>
            </a:br>
            <a:r>
              <a:rPr lang="en-US" sz="2400" dirty="0"/>
              <a:t>M-F Late News</a:t>
            </a:r>
            <a:br>
              <a:rPr lang="en-US" sz="2000" dirty="0"/>
            </a:br>
            <a:r>
              <a:rPr lang="en-US" sz="2000" dirty="0"/>
              <a:t>Live &amp; Live+1 </a:t>
            </a:r>
            <a:br>
              <a:rPr lang="en-US" sz="2000" dirty="0"/>
            </a:br>
            <a:r>
              <a:rPr lang="en-US" sz="2000" dirty="0"/>
              <a:t>Impressions for 25 LPMs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97" y="6447246"/>
            <a:ext cx="8610599" cy="230832"/>
          </a:xfrm>
        </p:spPr>
        <p:txBody>
          <a:bodyPr/>
          <a:lstStyle/>
          <a:p>
            <a:r>
              <a:rPr lang="en-US" dirty="0"/>
              <a:t>Source: Nielsen, NLTV, A18-34 Imp for 25 LPMs. M-F 10-11:30p. ABC, CBS, CW, Fox, NBC, Tel, Uni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C38F1-12DC-43DF-8A46-45E66D4124E5}"/>
              </a:ext>
            </a:extLst>
          </p:cNvPr>
          <p:cNvSpPr txBox="1"/>
          <p:nvPr/>
        </p:nvSpPr>
        <p:spPr>
          <a:xfrm>
            <a:off x="2690019" y="2465290"/>
            <a:ext cx="932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+41%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C2A5D-73FA-4B41-A785-7930CA13A5DA}"/>
              </a:ext>
            </a:extLst>
          </p:cNvPr>
          <p:cNvSpPr txBox="1"/>
          <p:nvPr/>
        </p:nvSpPr>
        <p:spPr>
          <a:xfrm>
            <a:off x="9675263" y="1973011"/>
            <a:ext cx="1052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+71%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E118F-37DB-434A-86FA-AD42ED3487B1}"/>
              </a:ext>
            </a:extLst>
          </p:cNvPr>
          <p:cNvSpPr txBox="1"/>
          <p:nvPr/>
        </p:nvSpPr>
        <p:spPr>
          <a:xfrm>
            <a:off x="7474577" y="2171515"/>
            <a:ext cx="896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+41%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6F863-A4EA-4061-B0B8-A28F5F282AC8}"/>
              </a:ext>
            </a:extLst>
          </p:cNvPr>
          <p:cNvSpPr txBox="1"/>
          <p:nvPr/>
        </p:nvSpPr>
        <p:spPr>
          <a:xfrm>
            <a:off x="5124369" y="2400758"/>
            <a:ext cx="932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+69%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920CF-5158-49C7-B1D6-A3F689AC8B73}"/>
              </a:ext>
            </a:extLst>
          </p:cNvPr>
          <p:cNvSpPr txBox="1"/>
          <p:nvPr/>
        </p:nvSpPr>
        <p:spPr>
          <a:xfrm>
            <a:off x="5346436" y="168315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Imps (000)</a:t>
            </a:r>
          </a:p>
        </p:txBody>
      </p:sp>
    </p:spTree>
    <p:extLst>
      <p:ext uri="{BB962C8B-B14F-4D97-AF65-F5344CB8AC3E}">
        <p14:creationId xmlns:p14="http://schemas.microsoft.com/office/powerpoint/2010/main" val="98033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1" y="579280"/>
            <a:ext cx="11430000" cy="13111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400" b="1" dirty="0"/>
              <a:t>Advising Advertisers During</a:t>
            </a:r>
            <a:br>
              <a:rPr lang="en-US" sz="4400" b="1" dirty="0"/>
            </a:br>
            <a:r>
              <a:rPr lang="en-US" sz="4400" b="1" dirty="0"/>
              <a:t>Recessionary/Extraordinary Times</a:t>
            </a:r>
            <a:endParaRPr lang="en-US" sz="6600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384597" y="3447946"/>
            <a:ext cx="3342485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Steve Lanzano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President &amp; CEO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TVB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951" r="4193" b="25101"/>
          <a:stretch/>
        </p:blipFill>
        <p:spPr>
          <a:xfrm>
            <a:off x="3488515" y="3265702"/>
            <a:ext cx="1752760" cy="1841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96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8358193" y="3390327"/>
            <a:ext cx="3656193" cy="12618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prstClr val="black"/>
                </a:solidFill>
              </a:rPr>
              <a:t>Greg Crowley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Owner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Crowley Furniture</a:t>
            </a:r>
            <a:endParaRPr lang="en-US" sz="2200" u="sng" dirty="0">
              <a:solidFill>
                <a:srgbClr val="3333FF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585675" y="3403342"/>
            <a:ext cx="4004696" cy="12618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Brian Allers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SVP, Business Development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TVB</a:t>
            </a:r>
            <a:endParaRPr lang="en-US" sz="2200" u="sng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10925" r="14496" b="18349"/>
          <a:stretch/>
        </p:blipFill>
        <p:spPr>
          <a:xfrm>
            <a:off x="685363" y="3252464"/>
            <a:ext cx="1756754" cy="1799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15798" r="39458" b="43995"/>
          <a:stretch/>
        </p:blipFill>
        <p:spPr>
          <a:xfrm>
            <a:off x="6439392" y="3252463"/>
            <a:ext cx="1767905" cy="1787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381000" y="713095"/>
            <a:ext cx="11430000" cy="9233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dirty="0"/>
              <a:t>Interview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9153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8224381" y="3323421"/>
            <a:ext cx="3656193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prstClr val="black"/>
                </a:solidFill>
              </a:rPr>
              <a:t>Sara Gallegos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Senior Director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New Business Development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Scripps</a:t>
            </a:r>
            <a:endParaRPr lang="en-US" sz="2200" u="sng" dirty="0">
              <a:solidFill>
                <a:srgbClr val="3333FF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585675" y="3314134"/>
            <a:ext cx="3342485" cy="16927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Brad Seitter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EVP, Local &amp; National Business Development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TVB</a:t>
            </a:r>
            <a:endParaRPr lang="en-US" sz="2400" u="sng" dirty="0">
              <a:solidFill>
                <a:srgbClr val="33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9" y="3241312"/>
            <a:ext cx="1855629" cy="1830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407" r="13713" b="41819"/>
          <a:stretch/>
        </p:blipFill>
        <p:spPr>
          <a:xfrm>
            <a:off x="689752" y="3232249"/>
            <a:ext cx="1752601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381000" y="713095"/>
            <a:ext cx="11430000" cy="9233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dirty="0"/>
              <a:t>Interview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36405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91869"/>
            <a:ext cx="11430000" cy="646331"/>
          </a:xfrm>
        </p:spPr>
        <p:txBody>
          <a:bodyPr/>
          <a:lstStyle/>
          <a:p>
            <a:r>
              <a:rPr lang="en-US" dirty="0"/>
              <a:t>Target Opportunities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3B7C06-17C9-49D7-BE4F-1F6FE9D54E73}"/>
              </a:ext>
            </a:extLst>
          </p:cNvPr>
          <p:cNvSpPr/>
          <p:nvPr/>
        </p:nvSpPr>
        <p:spPr>
          <a:xfrm>
            <a:off x="1104899" y="1559481"/>
            <a:ext cx="9901355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ahoma"/>
                <a:cs typeface="Arial"/>
              </a:rPr>
              <a:t>Healthcare/Mental Health Services</a:t>
            </a:r>
          </a:p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Sports Advertisers</a:t>
            </a:r>
          </a:p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Online Universities</a:t>
            </a:r>
          </a:p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ahoma"/>
                <a:cs typeface="Arial"/>
              </a:rPr>
              <a:t>Employee Recruiting </a:t>
            </a:r>
            <a:r>
              <a:rPr lang="en-US" sz="2800" dirty="0">
                <a:solidFill>
                  <a:prstClr val="black"/>
                </a:solidFill>
                <a:latin typeface="Tahoma"/>
                <a:cs typeface="Arial"/>
              </a:rPr>
              <a:t>(Think delivery services, grocery stores and distribution centers… Military!)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Cleaning Services</a:t>
            </a:r>
          </a:p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Banking &amp; Home Improvement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(More later!)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Restaurants for take out/delivery</a:t>
            </a:r>
          </a:p>
          <a:p>
            <a:pPr marL="280988" marR="0" lvl="0" indent="-2809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Auto dealers</a:t>
            </a:r>
          </a:p>
        </p:txBody>
      </p:sp>
    </p:spTree>
    <p:extLst>
      <p:ext uri="{BB962C8B-B14F-4D97-AF65-F5344CB8AC3E}">
        <p14:creationId xmlns:p14="http://schemas.microsoft.com/office/powerpoint/2010/main" val="409413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713095"/>
            <a:ext cx="11430000" cy="9233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dirty="0"/>
              <a:t>Interview</a:t>
            </a:r>
            <a:endParaRPr lang="en-US" sz="88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224381" y="3323421"/>
            <a:ext cx="3656193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prstClr val="black"/>
                </a:solidFill>
              </a:rPr>
              <a:t>Sara Gallegos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Senior Director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New Business Development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Scripps</a:t>
            </a:r>
            <a:endParaRPr lang="en-US" sz="2200" u="sng" dirty="0">
              <a:solidFill>
                <a:srgbClr val="3333FF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585675" y="3314134"/>
            <a:ext cx="3342485" cy="16927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Brad Seitter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EVP, Local &amp; National Business Development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TVB</a:t>
            </a:r>
            <a:endParaRPr lang="en-US" sz="2400" u="sng" dirty="0">
              <a:solidFill>
                <a:srgbClr val="33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9" y="3241312"/>
            <a:ext cx="1855629" cy="1830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407" r="13713" b="41819"/>
          <a:stretch/>
        </p:blipFill>
        <p:spPr>
          <a:xfrm>
            <a:off x="689752" y="3232249"/>
            <a:ext cx="1752601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6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802304"/>
            <a:ext cx="11430000" cy="9233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6000" b="1" dirty="0"/>
              <a:t>Automotive Update</a:t>
            </a:r>
            <a:endParaRPr lang="en-US" sz="9600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384597" y="3447946"/>
            <a:ext cx="4629198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Steve Sturm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Executive Automotive Advisor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TVB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11" y="3265701"/>
            <a:ext cx="1841557" cy="1841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04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91869"/>
            <a:ext cx="11430000" cy="64633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3B7C06-17C9-49D7-BE4F-1F6FE9D54E73}"/>
              </a:ext>
            </a:extLst>
          </p:cNvPr>
          <p:cNvSpPr/>
          <p:nvPr/>
        </p:nvSpPr>
        <p:spPr>
          <a:xfrm>
            <a:off x="707283" y="1234288"/>
            <a:ext cx="111799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marR="0" lvl="0" indent="-2809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Message from Steve Lanzano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President &amp; CEO, TVB</a:t>
            </a:r>
          </a:p>
          <a:p>
            <a:pPr marL="280988" marR="0" lvl="0" indent="-280988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Interview with Brian Allers,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Arial"/>
              </a:rPr>
              <a:t>SVP, Business Development, TVB </a:t>
            </a:r>
            <a:br>
              <a:rPr lang="en-US" sz="2000" dirty="0">
                <a:solidFill>
                  <a:prstClr val="black"/>
                </a:solidFill>
                <a:latin typeface="Tahoma"/>
                <a:cs typeface="Arial"/>
              </a:rPr>
            </a:br>
            <a:r>
              <a:rPr lang="en-US" sz="2400" b="1" dirty="0">
                <a:solidFill>
                  <a:prstClr val="black"/>
                </a:solidFill>
                <a:latin typeface="Tahoma"/>
                <a:cs typeface="Arial"/>
              </a:rPr>
              <a:t>&amp; Greg Crowley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Arial"/>
              </a:rPr>
              <a:t>, 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wner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, Crowley Furniture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Arial"/>
            </a:endParaRPr>
          </a:p>
          <a:p>
            <a:pPr marL="280988" lvl="0" indent="-280988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</a:rPr>
              <a:t>Interview with Brad Seitter,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Arial"/>
              </a:rPr>
              <a:t> EVP, Local &amp; National Business Development, TVB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&amp; </a:t>
            </a:r>
            <a:r>
              <a:rPr lang="en-US" sz="2400" b="1" dirty="0">
                <a:solidFill>
                  <a:prstClr val="black"/>
                </a:solidFill>
                <a:latin typeface="Tahoma"/>
                <a:cs typeface="Arial"/>
              </a:rPr>
              <a:t>Sara Gallegos</a:t>
            </a:r>
            <a:r>
              <a:rPr lang="en-US" sz="2400" dirty="0">
                <a:solidFill>
                  <a:prstClr val="black"/>
                </a:solidFill>
                <a:latin typeface="Tahoma"/>
                <a:cs typeface="Arial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Arial"/>
              </a:rPr>
              <a:t>Senior</a:t>
            </a:r>
            <a:r>
              <a:rPr lang="en-US" sz="2400" dirty="0">
                <a:solidFill>
                  <a:prstClr val="black"/>
                </a:solidFill>
                <a:latin typeface="Tahoma"/>
                <a:cs typeface="Aria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Arial"/>
              </a:rPr>
              <a:t>Director of New Business Dev., Scripps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Arial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Automotive Update </a:t>
            </a:r>
            <a:r>
              <a:rPr lang="en-US" sz="2400" b="1" dirty="0">
                <a:solidFill>
                  <a:prstClr val="black"/>
                </a:solidFill>
                <a:latin typeface="Tahoma"/>
                <a:cs typeface="Arial"/>
              </a:rPr>
              <a:t>with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 Steve Sturm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Executive Automotive Advisor, TVB</a:t>
            </a:r>
          </a:p>
          <a:p>
            <a:pPr marL="280988" marR="0" lvl="0" indent="-2809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Banking &amp; Home Improvement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with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Brian Wexler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,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SVP Business Dev., TVB</a:t>
            </a:r>
          </a:p>
          <a:p>
            <a:pPr marL="280988" marR="0" lvl="0" indent="-2809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Digital Considerations </a:t>
            </a:r>
            <a:r>
              <a:rPr lang="en-US" sz="2400" b="1" dirty="0">
                <a:solidFill>
                  <a:prstClr val="black"/>
                </a:solidFill>
                <a:latin typeface="Tahoma"/>
                <a:cs typeface="Arial"/>
              </a:rPr>
              <a:t>with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 Dave Buonfiglio,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VP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Arial"/>
              </a:rPr>
              <a:t>Digita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Arial"/>
              </a:rPr>
              <a:t>l, TVB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Arial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ahoma"/>
                <a:cs typeface="Arial"/>
              </a:rPr>
              <a:t>Audience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86944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Market Overview – OEM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4316"/>
            <a:ext cx="114300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/>
              <a:t>General Motors </a:t>
            </a:r>
            <a:r>
              <a:rPr lang="en-US" sz="2400" u="sng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1800" b="1" dirty="0"/>
              <a:t>Ceasing operations at all factories through the end of March. 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Launching program to keep Chevrolet, Buick, GMC and Cadillac owners connected and help offset the economics of the outbreak.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Offering 0% interest, 84-month loans, and deferred payments up to 120 days to top-credit tiers.</a:t>
            </a:r>
            <a:endParaRPr lang="en-US" sz="2400" b="1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dirty="0"/>
              <a:t>Ford</a:t>
            </a:r>
          </a:p>
          <a:p>
            <a:pPr lvl="1">
              <a:lnSpc>
                <a:spcPct val="110000"/>
              </a:lnSpc>
            </a:pPr>
            <a:r>
              <a:rPr lang="en-US" sz="1800" b="1" dirty="0"/>
              <a:t>Ceasing operations at all North American plants through the end of March. 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/>
              <a:t>Pulling all national ads promoting their vehicles and replacing them with new “Built to Lend a Hand” campaign.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Also launching a new program, for new vehicle buyers. It will delay their first payment for 90 days and promises to make up to 6 months of payments for owners who lose their jobs.</a:t>
            </a:r>
          </a:p>
        </p:txBody>
      </p:sp>
    </p:spTree>
    <p:extLst>
      <p:ext uri="{BB962C8B-B14F-4D97-AF65-F5344CB8AC3E}">
        <p14:creationId xmlns:p14="http://schemas.microsoft.com/office/powerpoint/2010/main" val="388723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Market Overview – OEM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3887"/>
            <a:ext cx="11430000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FCA</a:t>
            </a:r>
          </a:p>
          <a:p>
            <a:pPr lvl="1"/>
            <a:r>
              <a:rPr lang="en-US" sz="1800" b="1" dirty="0"/>
              <a:t>Ceasing operations at North American plants until the end of March.</a:t>
            </a:r>
            <a:endParaRPr lang="en-US" sz="1800" dirty="0"/>
          </a:p>
          <a:p>
            <a:pPr lvl="1"/>
            <a:r>
              <a:rPr lang="en-US" sz="1800" dirty="0"/>
              <a:t>Putting </a:t>
            </a:r>
            <a:r>
              <a:rPr lang="en-US" sz="1800" b="1" dirty="0"/>
              <a:t>all</a:t>
            </a:r>
            <a:r>
              <a:rPr lang="en-US" sz="1800" dirty="0"/>
              <a:t> ad spending on hold for 2</a:t>
            </a:r>
            <a:r>
              <a:rPr lang="en-US" sz="1800" baseline="30000" dirty="0"/>
              <a:t>nd</a:t>
            </a:r>
            <a:r>
              <a:rPr lang="en-US" sz="1800" dirty="0"/>
              <a:t> Quarter, with the potential to start up again in May or June. In the meantime, they are changing ad creative to reflect changing times. </a:t>
            </a:r>
          </a:p>
          <a:p>
            <a:pPr lvl="1"/>
            <a:r>
              <a:rPr lang="en-US" sz="1800" dirty="0"/>
              <a:t>Offering zero financing for 60-84 months depending on vehicle and no payments for first 90 days. </a:t>
            </a:r>
            <a:endParaRPr lang="en-US" sz="24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/>
              <a:t>Hyundai</a:t>
            </a:r>
            <a:r>
              <a:rPr lang="en-US" sz="2400" dirty="0"/>
              <a:t> </a:t>
            </a:r>
          </a:p>
          <a:p>
            <a:pPr lvl="1"/>
            <a:r>
              <a:rPr lang="en-US" sz="1800" b="1" dirty="0"/>
              <a:t>Closed its Alabama plant. </a:t>
            </a:r>
          </a:p>
          <a:p>
            <a:pPr lvl="1"/>
            <a:r>
              <a:rPr lang="en-US" sz="1800" dirty="0"/>
              <a:t>Reintroduced their innovative marketing program “Hyundai Assurance”.  </a:t>
            </a:r>
          </a:p>
          <a:p>
            <a:pPr lvl="2"/>
            <a:r>
              <a:rPr lang="en-US" sz="1600" dirty="0"/>
              <a:t>First used in 2009</a:t>
            </a:r>
          </a:p>
          <a:p>
            <a:pPr lvl="2"/>
            <a:r>
              <a:rPr lang="en-US" sz="1600" dirty="0"/>
              <a:t>Includes 90 days deferred payments on new vehicles purchased between March 14</a:t>
            </a:r>
            <a:r>
              <a:rPr lang="en-US" sz="1600" baseline="30000" dirty="0"/>
              <a:t>th</a:t>
            </a:r>
            <a:r>
              <a:rPr lang="en-US" sz="1600" dirty="0"/>
              <a:t> &amp; April 30</a:t>
            </a:r>
            <a:r>
              <a:rPr lang="en-US" sz="1600" baseline="30000" dirty="0"/>
              <a:t>th</a:t>
            </a:r>
            <a:endParaRPr lang="en-US" sz="1600" dirty="0"/>
          </a:p>
          <a:p>
            <a:pPr lvl="2"/>
            <a:r>
              <a:rPr lang="en-US" sz="1600" dirty="0"/>
              <a:t>Provides up to 6 months of payment relief to owners who lose their jobs</a:t>
            </a:r>
          </a:p>
        </p:txBody>
      </p:sp>
    </p:spTree>
    <p:extLst>
      <p:ext uri="{BB962C8B-B14F-4D97-AF65-F5344CB8AC3E}">
        <p14:creationId xmlns:p14="http://schemas.microsoft.com/office/powerpoint/2010/main" val="3964974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Market Overview – OEM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0072"/>
            <a:ext cx="11283176" cy="435133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/>
              <a:t>Asian &amp; European Brands: Toyota, Honda, Nissan, Subaru, VW, Volvo, BMW, Mercedes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All companies closing North American, Japanese (Toyota) and European plants through the beginning of April.</a:t>
            </a:r>
          </a:p>
          <a:p>
            <a:pPr>
              <a:spcAft>
                <a:spcPts val="0"/>
              </a:spcAft>
            </a:pPr>
            <a:r>
              <a:rPr lang="en-US" sz="2400" b="1" dirty="0"/>
              <a:t>Toyota</a:t>
            </a:r>
            <a:r>
              <a:rPr lang="en-US" b="1" dirty="0"/>
              <a:t> 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Launched "We Are Here For You“ marketing campaign on network &amp; cable TV and in Tier 2 markets.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They dropped their March Sales Event.</a:t>
            </a:r>
          </a:p>
          <a:p>
            <a:r>
              <a:rPr lang="en-US" sz="2400" b="1" dirty="0"/>
              <a:t>Nissan, Mercedes, BMW and others </a:t>
            </a:r>
          </a:p>
          <a:p>
            <a:pPr lvl="1"/>
            <a:r>
              <a:rPr lang="en-US" sz="1800" dirty="0"/>
              <a:t>Guaranteeing bonus payments and relaxing performance objectives.</a:t>
            </a:r>
            <a:r>
              <a:rPr lang="en-US" dirty="0"/>
              <a:t> </a:t>
            </a:r>
          </a:p>
          <a:p>
            <a:pPr lvl="1"/>
            <a:r>
              <a:rPr lang="en-US" sz="1800" dirty="0"/>
              <a:t>Some automakers’ captive finance companies are helping dealers by providing support on real estate and floorplan expenses.</a:t>
            </a:r>
          </a:p>
        </p:txBody>
      </p:sp>
    </p:spTree>
    <p:extLst>
      <p:ext uri="{BB962C8B-B14F-4D97-AF65-F5344CB8AC3E}">
        <p14:creationId xmlns:p14="http://schemas.microsoft.com/office/powerpoint/2010/main" val="273611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New 2020 Industry Sales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4677"/>
            <a:ext cx="11283176" cy="4351338"/>
          </a:xfrm>
        </p:spPr>
        <p:txBody>
          <a:bodyPr>
            <a:noAutofit/>
          </a:bodyPr>
          <a:lstStyle/>
          <a:p>
            <a:pPr marL="347472" indent="-347472">
              <a:lnSpc>
                <a:spcPct val="110000"/>
              </a:lnSpc>
              <a:spcAft>
                <a:spcPts val="0"/>
              </a:spcAft>
            </a:pPr>
            <a:r>
              <a:rPr lang="en-US" sz="2400" b="1" dirty="0"/>
              <a:t>Negative Factors</a:t>
            </a:r>
            <a:r>
              <a:rPr lang="en-US" sz="2400" dirty="0"/>
              <a:t> </a:t>
            </a:r>
          </a:p>
          <a:p>
            <a:pPr marL="740664" lvl="1" indent="-283464">
              <a:lnSpc>
                <a:spcPct val="110000"/>
              </a:lnSpc>
              <a:spcBef>
                <a:spcPts val="528"/>
              </a:spcBef>
              <a:spcAft>
                <a:spcPts val="0"/>
              </a:spcAft>
            </a:pPr>
            <a:r>
              <a:rPr lang="en-US" sz="1800" dirty="0"/>
              <a:t>Supply Chain (parts &amp; plants) / Weakening consumer demand / Wall Street Recovery</a:t>
            </a:r>
            <a:br>
              <a:rPr lang="en-US" sz="1800" dirty="0"/>
            </a:br>
            <a:r>
              <a:rPr lang="en-US" sz="1800" dirty="0"/>
              <a:t>Rising Unemployment / Consumer focus on recovery vs. purchasing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dirty="0"/>
              <a:t>JD Power Current Trends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March forecast could drop as much as 41% from March 2019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1600" dirty="0"/>
              <a:t>Virus impact varies greatly across US; heavily impacted markets experiencing worst declines (Seattle -18%, San Francisco, -17%, Sacramento -17%, Los Angeles -16%, Chicago -15%, San Diego -14%). 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1600" dirty="0"/>
              <a:t>Markets like Detroit &amp; Minneapolis are not as heavily impacted, as of this week.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Original 2020 forecast was 16.8 million. New forecast has a range of 14 – 16 million (-5% to -20%), depending on length of medical and economic shutdown</a:t>
            </a:r>
          </a:p>
        </p:txBody>
      </p:sp>
    </p:spTree>
    <p:extLst>
      <p:ext uri="{BB962C8B-B14F-4D97-AF65-F5344CB8AC3E}">
        <p14:creationId xmlns:p14="http://schemas.microsoft.com/office/powerpoint/2010/main" val="1508290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4745"/>
            <a:ext cx="11283176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/>
              <a:t>Brands and their agencies are currently indicating that they will be active in May/June – this should be at all three Tiers!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/>
              <a:t>If the virus outbreak is stabilized, auto production should resume in April, providing a good selection of 2020 models.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/>
              <a:t>Auto brands will offer robust incentives with matching campaigns to jump start consumers (similar to what we saw in 2001 and 2008).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/>
              <a:t>Most brands will offer dealers matching co-op support to jump start the market at the local level.</a:t>
            </a:r>
          </a:p>
        </p:txBody>
      </p:sp>
    </p:spTree>
    <p:extLst>
      <p:ext uri="{BB962C8B-B14F-4D97-AF65-F5344CB8AC3E}">
        <p14:creationId xmlns:p14="http://schemas.microsoft.com/office/powerpoint/2010/main" val="349776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Recommendations – A “Do Now”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8267"/>
            <a:ext cx="1128317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dirty="0"/>
              <a:t>Now is the time to support both your current dealer clients and new prospects with marketing and media support.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Check in with every dealer 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Review their current sales and service status (new hours, staffing, traffic &amp; sales, conditions)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dirty="0"/>
              <a:t>Dealers will need campaigns with a “new-in” tone, reflecting current consumer attitudes and support for local communities. Put your station’s creative minds to work.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dirty="0"/>
              <a:t>Dealer ad budgets will be stressed with the dramatic slowdown in sales. Work with them on ad schedules and spending that reflects the current reality – it won’t be forgotten after the crisis is over. 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dirty="0"/>
              <a:t>Most importantly: keep in regular contact with your dealers in this constantly-changing environment. </a:t>
            </a:r>
          </a:p>
        </p:txBody>
      </p:sp>
    </p:spTree>
    <p:extLst>
      <p:ext uri="{BB962C8B-B14F-4D97-AF65-F5344CB8AC3E}">
        <p14:creationId xmlns:p14="http://schemas.microsoft.com/office/powerpoint/2010/main" val="404144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735396"/>
            <a:ext cx="11430000" cy="92333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6000" b="1" dirty="0"/>
              <a:t>Banking</a:t>
            </a:r>
            <a:endParaRPr lang="en-US" sz="8800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384597" y="3447946"/>
            <a:ext cx="4629198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Brian Wexler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SVP, Business Development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TVB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t="4360" r="9591" b="19884"/>
          <a:stretch/>
        </p:blipFill>
        <p:spPr>
          <a:xfrm>
            <a:off x="3484440" y="3265702"/>
            <a:ext cx="1812389" cy="1841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1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Consumer Needs -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839" y="2106122"/>
            <a:ext cx="11073161" cy="2097888"/>
          </a:xfrm>
        </p:spPr>
        <p:txBody>
          <a:bodyPr numCol="2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Home Refinancing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Small Business Lines of Credit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Personal Loans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Savings and Retirement Advisors</a:t>
            </a:r>
          </a:p>
          <a:p>
            <a:pPr marL="692150" lvl="0" indent="277813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Financial Support</a:t>
            </a:r>
          </a:p>
          <a:p>
            <a:pPr marL="692150" lvl="0" indent="277813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No ATM Fees</a:t>
            </a:r>
          </a:p>
          <a:p>
            <a:pPr marL="692150" lvl="0" indent="277813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Credit Consolidation</a:t>
            </a:r>
          </a:p>
          <a:p>
            <a:pPr marL="692150" lvl="0" indent="277813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IRS Support</a:t>
            </a:r>
          </a:p>
        </p:txBody>
      </p:sp>
    </p:spTree>
    <p:extLst>
      <p:ext uri="{BB962C8B-B14F-4D97-AF65-F5344CB8AC3E}">
        <p14:creationId xmlns:p14="http://schemas.microsoft.com/office/powerpoint/2010/main" val="374761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21" y="132233"/>
            <a:ext cx="11352809" cy="978729"/>
          </a:xfrm>
        </p:spPr>
        <p:txBody>
          <a:bodyPr/>
          <a:lstStyle/>
          <a:p>
            <a:r>
              <a:rPr lang="en-US" sz="3200" dirty="0"/>
              <a:t>One Stop Shopping At Local Broadcast TV Stations:</a:t>
            </a:r>
            <a:br>
              <a:rPr lang="en-US" sz="3200" dirty="0"/>
            </a:br>
            <a:r>
              <a:rPr lang="en-US" sz="3200" dirty="0"/>
              <a:t>TV + Multiple Digital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73969"/>
            <a:ext cx="9678212" cy="507831"/>
          </a:xfrm>
        </p:spPr>
        <p:txBody>
          <a:bodyPr/>
          <a:lstStyle/>
          <a:p>
            <a:r>
              <a:rPr lang="en-US" dirty="0"/>
              <a:t>Source: GFK TVB Purchase Funnel 2019 A18+; Most important for awareness; Digital = Search engine, Ad on a website, E-mail, Online Newspaper, Online Magazine, Social Media, Streaming TV Online, Internet Display/Banner Ad, Internet Video Ad, Local TV Stations Website/Apps, Network TV Website/Apps, Cable Website/Apps, Local Radio Website/Apps, Other Internet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7" y="1811580"/>
            <a:ext cx="7356177" cy="43321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9711" y="1113940"/>
            <a:ext cx="65136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Citing Platform Most Important In Awareness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AB01A-DCBF-4839-828D-C59E857D1BD6}"/>
              </a:ext>
            </a:extLst>
          </p:cNvPr>
          <p:cNvSpPr txBox="1"/>
          <p:nvPr/>
        </p:nvSpPr>
        <p:spPr>
          <a:xfrm>
            <a:off x="7819209" y="1470048"/>
            <a:ext cx="199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INFLUENCE</a:t>
            </a:r>
          </a:p>
        </p:txBody>
      </p:sp>
      <p:sp>
        <p:nvSpPr>
          <p:cNvPr id="8" name="Arrow: Down 9">
            <a:extLst>
              <a:ext uri="{FF2B5EF4-FFF2-40B4-BE49-F238E27FC236}">
                <a16:creationId xmlns:a16="http://schemas.microsoft.com/office/drawing/2014/main" id="{D1E038C9-F7A8-4936-AE66-DEF8A75A3E49}"/>
              </a:ext>
            </a:extLst>
          </p:cNvPr>
          <p:cNvSpPr/>
          <p:nvPr/>
        </p:nvSpPr>
        <p:spPr>
          <a:xfrm>
            <a:off x="8558291" y="1914266"/>
            <a:ext cx="463045" cy="6582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6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757699"/>
            <a:ext cx="11430000" cy="92333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6000" b="1" dirty="0"/>
              <a:t>Home Improvement</a:t>
            </a:r>
            <a:endParaRPr lang="en-US" sz="8800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384597" y="3447946"/>
            <a:ext cx="4629198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Brian Wexler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SVP, Business Development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TVB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t="4360" r="9591" b="19884"/>
          <a:stretch/>
        </p:blipFill>
        <p:spPr>
          <a:xfrm>
            <a:off x="3484440" y="3265702"/>
            <a:ext cx="1812389" cy="1841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63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004"/>
            <a:ext cx="11430000" cy="1200329"/>
          </a:xfrm>
        </p:spPr>
        <p:txBody>
          <a:bodyPr/>
          <a:lstStyle/>
          <a:p>
            <a:r>
              <a:rPr lang="en-US" dirty="0"/>
              <a:t>Net effect on brand health </a:t>
            </a:r>
            <a:br>
              <a:rPr lang="en-US" dirty="0"/>
            </a:br>
            <a:r>
              <a:rPr lang="en-US" dirty="0"/>
              <a:t>6 months after cutting TV ads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Kantar “COVID-19 Barometer,” March 2020 (Base number of brands analyzed in parentheses)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9821" y="1578805"/>
            <a:ext cx="107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Total brand</a:t>
            </a:r>
          </a:p>
          <a:p>
            <a:pPr algn="ctr"/>
            <a:r>
              <a:rPr lang="en-US" sz="1400" dirty="0"/>
              <a:t>awareness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2940" y="1578805"/>
            <a:ext cx="610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TBCA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515" y="1578805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Total</a:t>
            </a:r>
          </a:p>
          <a:p>
            <a:pPr algn="ctr"/>
            <a:r>
              <a:rPr lang="en-US" sz="1400" dirty="0"/>
              <a:t>Mentions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7" y="1578805"/>
            <a:ext cx="97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Buy</a:t>
            </a:r>
          </a:p>
          <a:p>
            <a:pPr algn="ctr"/>
            <a:r>
              <a:rPr lang="en-US" sz="1400" dirty="0"/>
              <a:t>nowadays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8515" y="1578805"/>
            <a:ext cx="924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Buy most</a:t>
            </a:r>
          </a:p>
          <a:p>
            <a:pPr algn="ctr"/>
            <a:r>
              <a:rPr lang="en-US" sz="1400" dirty="0"/>
              <a:t>often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453" y="1578805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First</a:t>
            </a:r>
          </a:p>
          <a:p>
            <a:pPr algn="ctr"/>
            <a:r>
              <a:rPr lang="en-US" sz="1400" dirty="0"/>
              <a:t>mention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5714" y="1578805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Key</a:t>
            </a:r>
          </a:p>
          <a:p>
            <a:pPr algn="ctr"/>
            <a:r>
              <a:rPr lang="en-US" sz="1400" dirty="0"/>
              <a:t>image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9739" y="1578805"/>
            <a:ext cx="51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Trial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1725" y="2252872"/>
            <a:ext cx="400050" cy="3324225"/>
          </a:xfrm>
          <a:prstGeom prst="rect">
            <a:avLst/>
          </a:prstGeom>
          <a:solidFill>
            <a:srgbClr val="560F5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45632" y="2252871"/>
            <a:ext cx="400050" cy="1695451"/>
          </a:xfrm>
          <a:prstGeom prst="rect">
            <a:avLst/>
          </a:prstGeom>
          <a:solidFill>
            <a:srgbClr val="7D198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19101" y="2252870"/>
            <a:ext cx="400050" cy="1095377"/>
          </a:xfrm>
          <a:prstGeom prst="rect">
            <a:avLst/>
          </a:prstGeom>
          <a:solidFill>
            <a:srgbClr val="AD1DB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68142" y="2252869"/>
            <a:ext cx="400050" cy="914403"/>
          </a:xfrm>
          <a:prstGeom prst="rect">
            <a:avLst/>
          </a:prstGeom>
          <a:solidFill>
            <a:srgbClr val="DD70E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93259" y="2252868"/>
            <a:ext cx="400050" cy="733429"/>
          </a:xfrm>
          <a:prstGeom prst="rect">
            <a:avLst/>
          </a:prstGeom>
          <a:solidFill>
            <a:srgbClr val="E9A2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97888" y="2252867"/>
            <a:ext cx="400050" cy="628655"/>
          </a:xfrm>
          <a:prstGeom prst="rect">
            <a:avLst/>
          </a:prstGeom>
          <a:solidFill>
            <a:srgbClr val="F7CE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89265" y="2252867"/>
            <a:ext cx="400050" cy="419106"/>
          </a:xfrm>
          <a:prstGeom prst="rect">
            <a:avLst/>
          </a:prstGeom>
          <a:solidFill>
            <a:srgbClr val="434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280642" y="2252865"/>
            <a:ext cx="400050" cy="247657"/>
          </a:xfrm>
          <a:prstGeom prst="rect">
            <a:avLst/>
          </a:prstGeom>
          <a:solidFill>
            <a:srgbClr val="8CB8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29536" y="5577097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-39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3699" y="3948322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1568" y="3329815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25953" y="3148839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7175" y="2996438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1804" y="2863087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3181" y="2663061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94558" y="2472560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04909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(632)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6462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(836)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84587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(376)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28972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(501)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54089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(627)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58718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(232)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50095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(840)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41472" y="586902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(744)</a:t>
            </a:r>
          </a:p>
        </p:txBody>
      </p:sp>
    </p:spTree>
    <p:extLst>
      <p:ext uri="{BB962C8B-B14F-4D97-AF65-F5344CB8AC3E}">
        <p14:creationId xmlns:p14="http://schemas.microsoft.com/office/powerpoint/2010/main" val="756933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Think Outside the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839" y="1749283"/>
            <a:ext cx="11073161" cy="2097888"/>
          </a:xfrm>
        </p:spPr>
        <p:txBody>
          <a:bodyPr numCol="2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Home Gyms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Kitchen Remodels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Do it Yourself Projects 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Pool and Patio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Landscaping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Pavers and Stones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Exterminators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Home Décor and Accents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Home Craft Projects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Lighting Interior/Exterior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Fencing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Organization: Kitchen, Closets, Garage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Home Offices – Best Buy, Staples, Office Max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Telecom Upgrades</a:t>
            </a:r>
          </a:p>
        </p:txBody>
      </p:sp>
    </p:spTree>
    <p:extLst>
      <p:ext uri="{BB962C8B-B14F-4D97-AF65-F5344CB8AC3E}">
        <p14:creationId xmlns:p14="http://schemas.microsoft.com/office/powerpoint/2010/main" val="1965105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Television Ads Are Motivation To Do </a:t>
            </a:r>
            <a:br>
              <a:rPr lang="en-US" sz="3600" dirty="0"/>
            </a:br>
            <a:r>
              <a:rPr lang="en-US" sz="3600" dirty="0"/>
              <a:t>Further Research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2020. Persons 18+ Plan to remodel any part of their current home in next year: Yes. Includes only those who answered. Q3 - Has an advertisement on television motivated you to go the Internet to find out more information about that product or service?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499" y="136230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Has an advertisement on television motivated you to go the Internet to find out more information about that product or service?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276599" y="990600"/>
          <a:ext cx="5638800" cy="538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322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11425813" cy="1006429"/>
          </a:xfrm>
        </p:spPr>
        <p:txBody>
          <a:bodyPr/>
          <a:lstStyle/>
          <a:p>
            <a:r>
              <a:rPr lang="en-US" sz="6600" b="1" dirty="0"/>
              <a:t>Working Together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7315200" cy="4148051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1207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352809" cy="1089529"/>
          </a:xfrm>
        </p:spPr>
        <p:txBody>
          <a:bodyPr/>
          <a:lstStyle/>
          <a:p>
            <a:r>
              <a:rPr lang="en-US" sz="3600" dirty="0">
                <a:solidFill>
                  <a:srgbClr val="0505FF"/>
                </a:solidFill>
              </a:rPr>
              <a:t>People Spend the Most Time with Television</a:t>
            </a:r>
            <a:br>
              <a:rPr lang="en-US" sz="3600" dirty="0">
                <a:solidFill>
                  <a:srgbClr val="0505FF"/>
                </a:solidFill>
              </a:rPr>
            </a:br>
            <a:r>
              <a:rPr lang="en-US" sz="3600" dirty="0">
                <a:solidFill>
                  <a:srgbClr val="0505FF"/>
                </a:solidFill>
              </a:rPr>
              <a:t> of All Ad Supported Platforms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143" y="6345045"/>
            <a:ext cx="9802091" cy="399289"/>
          </a:xfrm>
        </p:spPr>
        <p:txBody>
          <a:bodyPr/>
          <a:lstStyle/>
          <a:p>
            <a:r>
              <a:rPr lang="en-US" dirty="0"/>
              <a:t>Source: GfK TVB Media Comparisons Study 2020. M-S 5A-1A. Persons 18+. Online/internet platforms such as email, social media, internet radio and websites, are totaled for any online device-PC, Smartphone and Tablets. Broadcast TV News Websites/Apps includes local TV station &amp; network websites/apps for news/weather/sports.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162070"/>
          <a:ext cx="11658600" cy="508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4134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1"/>
            <a:ext cx="11352809" cy="1089529"/>
          </a:xfrm>
        </p:spPr>
        <p:txBody>
          <a:bodyPr/>
          <a:lstStyle/>
          <a:p>
            <a:r>
              <a:rPr lang="en-US" sz="3600" dirty="0">
                <a:solidFill>
                  <a:srgbClr val="0505FF"/>
                </a:solidFill>
              </a:rPr>
              <a:t>Television is The Top Advertising Medium That</a:t>
            </a:r>
            <a:br>
              <a:rPr lang="en-US" sz="3600" dirty="0">
                <a:solidFill>
                  <a:srgbClr val="0505FF"/>
                </a:solidFill>
              </a:rPr>
            </a:br>
            <a:r>
              <a:rPr lang="en-US" sz="3600" dirty="0">
                <a:solidFill>
                  <a:srgbClr val="0505FF"/>
                </a:solidFill>
              </a:rPr>
              <a:t> Influences Purchase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155922"/>
            <a:ext cx="9791205" cy="553998"/>
          </a:xfrm>
        </p:spPr>
        <p:txBody>
          <a:bodyPr/>
          <a:lstStyle/>
          <a:p>
            <a:pPr eaLnBrk="0" hangingPunct="0">
              <a:lnSpc>
                <a:spcPct val="100000"/>
              </a:lnSpc>
            </a:pPr>
            <a:r>
              <a:rPr lang="en-US" dirty="0"/>
              <a:t>Source: GfK TVB Media Comparisons Study 2020. Persons 18+. Includes only those who chose a media. Q1 - Please select the one type of advertising medium which, you feel, most influences you to make a purchase decision? Broadcast TV News Websites/Apps includes local TV station &amp; network websites/apps for news/weather/sports.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419595" y="1295400"/>
          <a:ext cx="11467605" cy="484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248400" y="39624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Advertising medium which you feel most influences you to make a purchase decision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Adults 18+ </a:t>
            </a:r>
          </a:p>
        </p:txBody>
      </p:sp>
    </p:spTree>
    <p:extLst>
      <p:ext uri="{BB962C8B-B14F-4D97-AF65-F5344CB8AC3E}">
        <p14:creationId xmlns:p14="http://schemas.microsoft.com/office/powerpoint/2010/main" val="3445510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0"/>
            <a:ext cx="12192000" cy="221768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452"/>
            <a:ext cx="12191999" cy="1316540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Successful Businesses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2021305"/>
            <a:ext cx="12192000" cy="4836697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17" y="2580327"/>
            <a:ext cx="11881566" cy="3130823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  <a:tabLst>
                <a:tab pos="0" algn="l"/>
              </a:tabLst>
            </a:pPr>
            <a:r>
              <a:rPr lang="en-US" sz="5400" dirty="0">
                <a:solidFill>
                  <a:schemeClr val="bg1"/>
                </a:solidFill>
              </a:rPr>
              <a:t>Spend their </a:t>
            </a:r>
            <a:r>
              <a:rPr lang="en-US" sz="5400" b="1" dirty="0">
                <a:solidFill>
                  <a:schemeClr val="bg1"/>
                </a:solidFill>
              </a:rPr>
              <a:t>Marketing Dollars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where their customers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spend the most </a:t>
            </a:r>
            <a:r>
              <a:rPr lang="en-US" sz="5400" b="1" dirty="0">
                <a:solidFill>
                  <a:schemeClr val="bg1"/>
                </a:solidFill>
              </a:rPr>
              <a:t>Time</a:t>
            </a:r>
            <a:r>
              <a:rPr lang="en-US" sz="5400" dirty="0">
                <a:solidFill>
                  <a:schemeClr val="bg1"/>
                </a:solidFill>
              </a:rPr>
              <a:t> &amp; are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the most </a:t>
            </a:r>
            <a:r>
              <a:rPr lang="en-US" sz="5400" b="1" dirty="0">
                <a:solidFill>
                  <a:schemeClr val="bg1"/>
                </a:solidFill>
              </a:rPr>
              <a:t>Influenced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 flipH="1">
            <a:off x="6031943" y="-4050684"/>
            <a:ext cx="128115" cy="12192000"/>
            <a:chOff x="72034" y="0"/>
            <a:chExt cx="193017" cy="68580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47" y="6309804"/>
            <a:ext cx="1425284" cy="4037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398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500"/>
              </a:spcBef>
            </a:pPr>
            <a:r>
              <a:rPr lang="en-US" sz="2800" dirty="0"/>
              <a:t>Broadcast TV is the most influential medium to consumers.</a:t>
            </a:r>
          </a:p>
          <a:p>
            <a:pPr>
              <a:spcBef>
                <a:spcPts val="1500"/>
              </a:spcBef>
            </a:pPr>
            <a:r>
              <a:rPr lang="en-US" sz="2800" dirty="0"/>
              <a:t>Combining Broadcast TV with the right digital platform will provide maximum lift for any local business.</a:t>
            </a:r>
          </a:p>
          <a:p>
            <a:pPr>
              <a:spcBef>
                <a:spcPts val="1500"/>
              </a:spcBef>
            </a:pPr>
            <a:r>
              <a:rPr lang="en-US" sz="2800" dirty="0"/>
              <a:t>Use the latest consumer research to help businesses connect with their customers.</a:t>
            </a:r>
          </a:p>
          <a:p>
            <a:pPr>
              <a:spcBef>
                <a:spcPts val="1500"/>
              </a:spcBef>
            </a:pPr>
            <a:r>
              <a:rPr lang="en-US" sz="2800" dirty="0"/>
              <a:t>In times of crisis people need leadership; businesses need leadership…</a:t>
            </a:r>
            <a:br>
              <a:rPr lang="en-US" sz="2800" dirty="0"/>
            </a:br>
            <a:r>
              <a:rPr lang="en-US" sz="2800" dirty="0"/>
              <a:t>be the direction everyone seeks.</a:t>
            </a:r>
          </a:p>
          <a:p>
            <a:pPr>
              <a:spcBef>
                <a:spcPts val="1500"/>
              </a:spcBef>
            </a:pPr>
            <a:r>
              <a:rPr lang="en-US" sz="2800" dirty="0"/>
              <a:t>Nothing has more influence over consumers than the combination of your on-air and online voice… tell your story!</a:t>
            </a:r>
          </a:p>
          <a:p>
            <a:pPr>
              <a:spcBef>
                <a:spcPts val="15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632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601582"/>
            <a:ext cx="11430000" cy="13111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400" b="1" dirty="0"/>
              <a:t>What should a local business do right now with its digital media?</a:t>
            </a:r>
            <a:endParaRPr lang="en-US" sz="7200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384597" y="3447946"/>
            <a:ext cx="4629198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Dave Buonfiglio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VP, Digital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TVB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4625" r="8416" b="17893"/>
          <a:stretch/>
        </p:blipFill>
        <p:spPr>
          <a:xfrm>
            <a:off x="3445726" y="3265701"/>
            <a:ext cx="1866641" cy="1841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03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DEAC-372D-44DC-9A53-23A551D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News Consumption is UP!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01304-0B4D-413C-BC64-21783915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71882"/>
            <a:ext cx="11430000" cy="480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Local news focuses on community solutions and uplifting subjects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207D0-B83F-41C1-AC43-FD3EEE448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65" y="2256555"/>
            <a:ext cx="6474870" cy="3582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21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C365-19E5-48F4-8F3B-8C0D5A45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Business Should Leverage All Digital Media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460C-123A-47E3-88E1-68888D74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3165"/>
            <a:ext cx="5715000" cy="4351338"/>
          </a:xfrm>
        </p:spPr>
        <p:txBody>
          <a:bodyPr>
            <a:normAutofit/>
          </a:bodyPr>
          <a:lstStyle/>
          <a:p>
            <a:r>
              <a:rPr lang="en-US" dirty="0"/>
              <a:t>Paid Media</a:t>
            </a:r>
          </a:p>
          <a:p>
            <a:pPr lvl="1">
              <a:spcAft>
                <a:spcPts val="0"/>
              </a:spcAft>
            </a:pPr>
            <a:r>
              <a:rPr lang="en-US" dirty="0"/>
              <a:t>O&amp;O inventory</a:t>
            </a:r>
          </a:p>
          <a:p>
            <a:pPr lvl="1">
              <a:spcAft>
                <a:spcPts val="0"/>
              </a:spcAft>
            </a:pPr>
            <a:r>
              <a:rPr lang="en-US" dirty="0"/>
              <a:t>OTT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Geo-targeted display and video</a:t>
            </a:r>
          </a:p>
          <a:p>
            <a:r>
              <a:rPr lang="en-US" dirty="0"/>
              <a:t>Owned Media</a:t>
            </a:r>
          </a:p>
          <a:p>
            <a:pPr lvl="1">
              <a:spcAft>
                <a:spcPts val="0"/>
              </a:spcAft>
            </a:pPr>
            <a:r>
              <a:rPr lang="en-US" dirty="0"/>
              <a:t>Email blast to customers</a:t>
            </a:r>
          </a:p>
          <a:p>
            <a:pPr lvl="1">
              <a:spcAft>
                <a:spcPts val="0"/>
              </a:spcAft>
            </a:pPr>
            <a:r>
              <a:rPr lang="en-US" dirty="0"/>
              <a:t>Update website</a:t>
            </a:r>
          </a:p>
          <a:p>
            <a:pPr lvl="1">
              <a:spcAft>
                <a:spcPts val="0"/>
              </a:spcAft>
            </a:pPr>
            <a:r>
              <a:rPr lang="en-US" dirty="0"/>
              <a:t>Update social media</a:t>
            </a:r>
          </a:p>
          <a:p>
            <a:pPr lvl="1">
              <a:spcAft>
                <a:spcPts val="0"/>
              </a:spcAft>
            </a:pPr>
            <a:r>
              <a:rPr lang="en-US" dirty="0"/>
              <a:t>Update your GMB listing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AF8BA-12ED-4948-8FA0-B7D2342A9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12004" y="1868495"/>
            <a:ext cx="4103884" cy="28357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2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1089529"/>
          </a:xfrm>
        </p:spPr>
        <p:txBody>
          <a:bodyPr/>
          <a:lstStyle/>
          <a:p>
            <a:r>
              <a:rPr lang="en-US" sz="3600" dirty="0"/>
              <a:t>We’ve seen before that strong brands recovered NINE TIMES faster following the financial crisis of 2008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Kantar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4711" b="8191"/>
          <a:stretch/>
        </p:blipFill>
        <p:spPr>
          <a:xfrm>
            <a:off x="913625" y="1794062"/>
            <a:ext cx="8839976" cy="3480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7719" y="2127450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C8246"/>
                </a:solidFill>
              </a:rPr>
              <a:t>+317%</a:t>
            </a:r>
          </a:p>
          <a:p>
            <a:r>
              <a:rPr lang="en-US" sz="1200" b="1" dirty="0" err="1"/>
              <a:t>BrandZ</a:t>
            </a:r>
            <a:r>
              <a:rPr lang="en-US" sz="1200" b="1" dirty="0"/>
              <a:t> Top 10</a:t>
            </a:r>
          </a:p>
          <a:p>
            <a:r>
              <a:rPr lang="en-US" sz="1200" b="1" dirty="0"/>
              <a:t>Powerful Brands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3367" y="2998542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D3092"/>
                </a:solidFill>
              </a:rPr>
              <a:t>+196%</a:t>
            </a:r>
          </a:p>
          <a:p>
            <a:r>
              <a:rPr lang="en-US" sz="1200" b="1" dirty="0" err="1"/>
              <a:t>BrandZ</a:t>
            </a:r>
            <a:r>
              <a:rPr lang="en-US" sz="1200" b="1" dirty="0"/>
              <a:t> Strong</a:t>
            </a:r>
          </a:p>
          <a:p>
            <a:r>
              <a:rPr lang="en-US" sz="1200" b="1" dirty="0"/>
              <a:t>Brands Portfolio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3367" y="3760322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B1D8C"/>
                </a:solidFill>
              </a:rPr>
              <a:t>+128%</a:t>
            </a:r>
          </a:p>
          <a:p>
            <a:r>
              <a:rPr lang="en-US" sz="1200" b="1" dirty="0"/>
              <a:t>S&amp;P 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6042" y="433650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AC32"/>
                </a:solidFill>
              </a:rPr>
              <a:t>+59%</a:t>
            </a:r>
          </a:p>
          <a:p>
            <a:r>
              <a:rPr lang="en-US" sz="1200" b="1" dirty="0"/>
              <a:t>MSCI Word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5361" y="526732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2008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7390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9421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1451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3481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5511" y="526732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7540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9571" y="526732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1601" y="526732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3631" y="526732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5661" y="526732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57686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7402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2006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33330" y="5267325"/>
            <a:ext cx="492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4050638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C365-19E5-48F4-8F3B-8C0D5A45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Local Business Needs To Update Customers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D07E08-1C46-4408-8007-673A7D81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7048"/>
            <a:ext cx="7001107" cy="435133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dirty="0"/>
              <a:t>Hours of operation</a:t>
            </a:r>
          </a:p>
          <a:p>
            <a:pPr>
              <a:spcAft>
                <a:spcPts val="800"/>
              </a:spcAft>
            </a:pPr>
            <a:r>
              <a:rPr lang="en-US" sz="2800" dirty="0"/>
              <a:t>Changes in products, services, pricing</a:t>
            </a:r>
          </a:p>
          <a:p>
            <a:pPr lvl="1">
              <a:spcAft>
                <a:spcPts val="0"/>
              </a:spcAft>
            </a:pPr>
            <a:r>
              <a:rPr lang="en-US" dirty="0"/>
              <a:t>Delivery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Shop at home</a:t>
            </a:r>
          </a:p>
          <a:p>
            <a:pPr>
              <a:spcAft>
                <a:spcPts val="800"/>
              </a:spcAft>
            </a:pPr>
            <a:r>
              <a:rPr lang="en-US" sz="2800" dirty="0"/>
              <a:t>Employee levels</a:t>
            </a:r>
          </a:p>
          <a:p>
            <a:pPr>
              <a:spcAft>
                <a:spcPts val="800"/>
              </a:spcAft>
            </a:pPr>
            <a:r>
              <a:rPr lang="en-US" sz="2800" dirty="0"/>
              <a:t>Health practices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Hand sanitizer </a:t>
            </a:r>
          </a:p>
          <a:p>
            <a:pPr lvl="1">
              <a:spcAft>
                <a:spcPts val="0"/>
              </a:spcAft>
            </a:pPr>
            <a:r>
              <a:rPr lang="en-US" dirty="0"/>
              <a:t>Hand washing</a:t>
            </a:r>
          </a:p>
          <a:p>
            <a:pPr lvl="1">
              <a:spcAft>
                <a:spcPts val="0"/>
              </a:spcAft>
            </a:pPr>
            <a:r>
              <a:rPr lang="en-US" dirty="0"/>
              <a:t>Social distancing</a:t>
            </a:r>
          </a:p>
          <a:p>
            <a:pPr lvl="1">
              <a:spcAft>
                <a:spcPts val="0"/>
              </a:spcAft>
            </a:pPr>
            <a:r>
              <a:rPr lang="en-US" dirty="0"/>
              <a:t>Store cleaning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C9A31-5999-4A8B-BEEE-65C390E5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0971" y="2475364"/>
            <a:ext cx="4215472" cy="28103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4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A209-3B7A-4E97-B918-BC00B189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Online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73B0E-6065-4E7D-A04C-B4430B43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39213"/>
            <a:ext cx="6755780" cy="4351338"/>
          </a:xfrm>
        </p:spPr>
        <p:txBody>
          <a:bodyPr/>
          <a:lstStyle/>
          <a:p>
            <a:r>
              <a:rPr lang="en-US" dirty="0"/>
              <a:t>Update certifications</a:t>
            </a:r>
          </a:p>
          <a:p>
            <a:r>
              <a:rPr lang="en-US" dirty="0"/>
              <a:t>Online sales training</a:t>
            </a:r>
          </a:p>
          <a:p>
            <a:r>
              <a:rPr lang="en-US" dirty="0"/>
              <a:t>Clean up your own data</a:t>
            </a:r>
          </a:p>
          <a:p>
            <a:r>
              <a:rPr lang="en-US" dirty="0"/>
              <a:t>Catch up on digital blogs, podcasts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7F571-F2FB-435C-8A2C-9C25D7681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44325" y="1683739"/>
            <a:ext cx="3603966" cy="32322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5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C9E9A-657D-42ED-9F6E-DC7C8303E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87" y="1586651"/>
            <a:ext cx="11425813" cy="2585323"/>
          </a:xfrm>
        </p:spPr>
        <p:txBody>
          <a:bodyPr/>
          <a:lstStyle/>
          <a:p>
            <a:r>
              <a:rPr lang="en-US" sz="6000" dirty="0"/>
              <a:t> Help advertisers break through the clutter with your premium owned and operated inventory.</a:t>
            </a:r>
          </a:p>
        </p:txBody>
      </p:sp>
    </p:spTree>
    <p:extLst>
      <p:ext uri="{BB962C8B-B14F-4D97-AF65-F5344CB8AC3E}">
        <p14:creationId xmlns:p14="http://schemas.microsoft.com/office/powerpoint/2010/main" val="65597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1147"/>
            <a:ext cx="11425813" cy="1338828"/>
          </a:xfrm>
        </p:spPr>
        <p:txBody>
          <a:bodyPr/>
          <a:lstStyle/>
          <a:p>
            <a:r>
              <a:rPr lang="en-US" sz="9000" kern="1800" dirty="0"/>
              <a:t>Audience Q</a:t>
            </a:r>
            <a:r>
              <a:rPr lang="en-US" sz="9000" kern="1800" spc="600" dirty="0"/>
              <a:t>&amp;A</a:t>
            </a:r>
          </a:p>
        </p:txBody>
      </p:sp>
    </p:spTree>
    <p:extLst>
      <p:ext uri="{BB962C8B-B14F-4D97-AF65-F5344CB8AC3E}">
        <p14:creationId xmlns:p14="http://schemas.microsoft.com/office/powerpoint/2010/main" val="1437540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857686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TVB is providing members with essential resources to advise advertisers, </a:t>
            </a:r>
          </a:p>
          <a:p>
            <a:pPr algn="ctr"/>
            <a:r>
              <a:rPr lang="en-US" b="1" dirty="0"/>
              <a:t>protect revenue and manage teams during this critical period. </a:t>
            </a:r>
          </a:p>
          <a:p>
            <a:pPr algn="ctr"/>
            <a:r>
              <a:rPr lang="en-US" b="1" dirty="0"/>
              <a:t>Resources are available via our website and mobile app </a:t>
            </a:r>
            <a:r>
              <a:rPr lang="en-US" b="1" dirty="0" err="1"/>
              <a:t>TVBGo</a:t>
            </a:r>
            <a:r>
              <a:rPr lang="en-US" b="1" dirty="0"/>
              <a:t>.</a:t>
            </a:r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1516"/>
            <a:ext cx="9144000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2"/>
          <a:stretch/>
        </p:blipFill>
        <p:spPr>
          <a:xfrm>
            <a:off x="3565489" y="3259991"/>
            <a:ext cx="4824939" cy="24501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45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87" y="933450"/>
            <a:ext cx="11425813" cy="1338828"/>
          </a:xfrm>
        </p:spPr>
        <p:txBody>
          <a:bodyPr/>
          <a:lstStyle/>
          <a:p>
            <a:r>
              <a:rPr lang="en-US" sz="9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3308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C9E9A-657D-42ED-9F6E-DC7C8303E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105414"/>
            <a:ext cx="11425813" cy="923330"/>
          </a:xfrm>
        </p:spPr>
        <p:txBody>
          <a:bodyPr/>
          <a:lstStyle/>
          <a:p>
            <a:r>
              <a:rPr lang="en-US" sz="6000" b="1" dirty="0"/>
              <a:t>M-F All Local News</a:t>
            </a:r>
          </a:p>
        </p:txBody>
      </p:sp>
    </p:spTree>
    <p:extLst>
      <p:ext uri="{BB962C8B-B14F-4D97-AF65-F5344CB8AC3E}">
        <p14:creationId xmlns:p14="http://schemas.microsoft.com/office/powerpoint/2010/main" val="133922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FA695D-088B-4517-924B-3680E1CC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221204"/>
              </p:ext>
            </p:extLst>
          </p:nvPr>
        </p:nvGraphicFramePr>
        <p:xfrm>
          <a:off x="419595" y="1215170"/>
          <a:ext cx="11162803" cy="56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51839"/>
            <a:ext cx="11430000" cy="1643527"/>
          </a:xfrm>
        </p:spPr>
        <p:txBody>
          <a:bodyPr/>
          <a:lstStyle/>
          <a:p>
            <a:r>
              <a:rPr lang="en-US" sz="2800" dirty="0"/>
              <a:t>Adults 25-54</a:t>
            </a:r>
            <a:br>
              <a:rPr lang="en-US" sz="2000" dirty="0"/>
            </a:br>
            <a:r>
              <a:rPr lang="en-US" sz="2400" dirty="0"/>
              <a:t>M-F All Local News</a:t>
            </a:r>
            <a:br>
              <a:rPr lang="en-US" sz="2000" dirty="0"/>
            </a:br>
            <a:r>
              <a:rPr lang="en-US" sz="2000" dirty="0"/>
              <a:t>Live &amp; Live+1 </a:t>
            </a:r>
            <a:br>
              <a:rPr lang="en-US" sz="2000" dirty="0"/>
            </a:br>
            <a:r>
              <a:rPr lang="en-US" sz="2000" dirty="0"/>
              <a:t>Impressions for 25 LPMs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97" y="6447246"/>
            <a:ext cx="8610599" cy="230832"/>
          </a:xfrm>
        </p:spPr>
        <p:txBody>
          <a:bodyPr/>
          <a:lstStyle/>
          <a:p>
            <a:r>
              <a:rPr lang="en-US" dirty="0"/>
              <a:t>Source: Nielsen, NLTV, A25-54 Imp for 25 LPMs. M-F Local News: 10-11:30p, 4-8p, 5-7a. ABC, CBS, CW, Fox, NBC, Tel, Uni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C38F1-12DC-43DF-8A46-45E66D4124E5}"/>
              </a:ext>
            </a:extLst>
          </p:cNvPr>
          <p:cNvSpPr txBox="1"/>
          <p:nvPr/>
        </p:nvSpPr>
        <p:spPr>
          <a:xfrm>
            <a:off x="2690019" y="2709845"/>
            <a:ext cx="932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C2A5D-73FA-4B41-A785-7930CA13A5DA}"/>
              </a:ext>
            </a:extLst>
          </p:cNvPr>
          <p:cNvSpPr txBox="1"/>
          <p:nvPr/>
        </p:nvSpPr>
        <p:spPr>
          <a:xfrm>
            <a:off x="9675263" y="2217566"/>
            <a:ext cx="1052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+29%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E118F-37DB-434A-86FA-AD42ED3487B1}"/>
              </a:ext>
            </a:extLst>
          </p:cNvPr>
          <p:cNvSpPr txBox="1"/>
          <p:nvPr/>
        </p:nvSpPr>
        <p:spPr>
          <a:xfrm>
            <a:off x="7474577" y="2575563"/>
            <a:ext cx="896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6F863-A4EA-4061-B0B8-A28F5F282AC8}"/>
              </a:ext>
            </a:extLst>
          </p:cNvPr>
          <p:cNvSpPr txBox="1"/>
          <p:nvPr/>
        </p:nvSpPr>
        <p:spPr>
          <a:xfrm>
            <a:off x="5124369" y="2400758"/>
            <a:ext cx="932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+28%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920CF-5158-49C7-B1D6-A3F689AC8B73}"/>
              </a:ext>
            </a:extLst>
          </p:cNvPr>
          <p:cNvSpPr txBox="1"/>
          <p:nvPr/>
        </p:nvSpPr>
        <p:spPr>
          <a:xfrm>
            <a:off x="5346437" y="168713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Imps (000)</a:t>
            </a:r>
          </a:p>
        </p:txBody>
      </p:sp>
    </p:spTree>
    <p:extLst>
      <p:ext uri="{BB962C8B-B14F-4D97-AF65-F5344CB8AC3E}">
        <p14:creationId xmlns:p14="http://schemas.microsoft.com/office/powerpoint/2010/main" val="333424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FA695D-088B-4517-924B-3680E1CC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172409"/>
              </p:ext>
            </p:extLst>
          </p:nvPr>
        </p:nvGraphicFramePr>
        <p:xfrm>
          <a:off x="419595" y="1215170"/>
          <a:ext cx="11162803" cy="56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0256"/>
            <a:ext cx="11352809" cy="1643527"/>
          </a:xfrm>
        </p:spPr>
        <p:txBody>
          <a:bodyPr/>
          <a:lstStyle/>
          <a:p>
            <a:r>
              <a:rPr lang="en-US" sz="2800" dirty="0"/>
              <a:t>Adults 18-34</a:t>
            </a:r>
            <a:br>
              <a:rPr lang="en-US" sz="2000" dirty="0"/>
            </a:br>
            <a:r>
              <a:rPr lang="en-US" sz="2400" dirty="0"/>
              <a:t>M-F All Local News</a:t>
            </a:r>
            <a:br>
              <a:rPr lang="en-US" sz="2000" dirty="0"/>
            </a:br>
            <a:r>
              <a:rPr lang="en-US" sz="2000" dirty="0"/>
              <a:t>Live &amp; Live+1 </a:t>
            </a:r>
            <a:br>
              <a:rPr lang="en-US" sz="2000" dirty="0"/>
            </a:br>
            <a:r>
              <a:rPr lang="en-US" sz="2000" dirty="0"/>
              <a:t>Impressions for 25 LPMs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97" y="6447246"/>
            <a:ext cx="8610599" cy="230832"/>
          </a:xfrm>
        </p:spPr>
        <p:txBody>
          <a:bodyPr/>
          <a:lstStyle/>
          <a:p>
            <a:r>
              <a:rPr lang="en-US" dirty="0"/>
              <a:t>Source: Nielsen, NLTV, A18-34 Imp for 25 LPMs. M-F Local News: 10-11:30p, 4-8p, 5-7a. ABC, CBS, CW, Fox, NBC, Tel, Uni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C38F1-12DC-43DF-8A46-45E66D4124E5}"/>
              </a:ext>
            </a:extLst>
          </p:cNvPr>
          <p:cNvSpPr txBox="1"/>
          <p:nvPr/>
        </p:nvSpPr>
        <p:spPr>
          <a:xfrm>
            <a:off x="2690019" y="2892010"/>
            <a:ext cx="932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+52%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C2A5D-73FA-4B41-A785-7930CA13A5DA}"/>
              </a:ext>
            </a:extLst>
          </p:cNvPr>
          <p:cNvSpPr txBox="1"/>
          <p:nvPr/>
        </p:nvSpPr>
        <p:spPr>
          <a:xfrm>
            <a:off x="9675263" y="2399731"/>
            <a:ext cx="896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+84%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E118F-37DB-434A-86FA-AD42ED3487B1}"/>
              </a:ext>
            </a:extLst>
          </p:cNvPr>
          <p:cNvSpPr txBox="1"/>
          <p:nvPr/>
        </p:nvSpPr>
        <p:spPr>
          <a:xfrm>
            <a:off x="7474577" y="2781115"/>
            <a:ext cx="896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+52%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6F863-A4EA-4061-B0B8-A28F5F282AC8}"/>
              </a:ext>
            </a:extLst>
          </p:cNvPr>
          <p:cNvSpPr txBox="1"/>
          <p:nvPr/>
        </p:nvSpPr>
        <p:spPr>
          <a:xfrm>
            <a:off x="5124369" y="2603958"/>
            <a:ext cx="932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+83%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920CF-5158-49C7-B1D6-A3F689AC8B73}"/>
              </a:ext>
            </a:extLst>
          </p:cNvPr>
          <p:cNvSpPr txBox="1"/>
          <p:nvPr/>
        </p:nvSpPr>
        <p:spPr>
          <a:xfrm>
            <a:off x="5306878" y="169987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Imps (000)</a:t>
            </a:r>
          </a:p>
        </p:txBody>
      </p:sp>
    </p:spTree>
    <p:extLst>
      <p:ext uri="{BB962C8B-B14F-4D97-AF65-F5344CB8AC3E}">
        <p14:creationId xmlns:p14="http://schemas.microsoft.com/office/powerpoint/2010/main" val="40266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C9E9A-657D-42ED-9F6E-DC7C8303E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027353"/>
            <a:ext cx="11425813" cy="923330"/>
          </a:xfrm>
        </p:spPr>
        <p:txBody>
          <a:bodyPr/>
          <a:lstStyle/>
          <a:p>
            <a:r>
              <a:rPr lang="en-US" sz="6000" b="1" dirty="0"/>
              <a:t>M-F Evening News</a:t>
            </a:r>
          </a:p>
        </p:txBody>
      </p:sp>
    </p:spTree>
    <p:extLst>
      <p:ext uri="{BB962C8B-B14F-4D97-AF65-F5344CB8AC3E}">
        <p14:creationId xmlns:p14="http://schemas.microsoft.com/office/powerpoint/2010/main" val="7229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FA695D-088B-4517-924B-3680E1CC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226665"/>
              </p:ext>
            </p:extLst>
          </p:nvPr>
        </p:nvGraphicFramePr>
        <p:xfrm>
          <a:off x="419595" y="1215170"/>
          <a:ext cx="11162803" cy="56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4171"/>
            <a:ext cx="11429999" cy="1643527"/>
          </a:xfrm>
        </p:spPr>
        <p:txBody>
          <a:bodyPr/>
          <a:lstStyle/>
          <a:p>
            <a:r>
              <a:rPr lang="en-US" sz="2800" dirty="0"/>
              <a:t>Adults 25-54</a:t>
            </a:r>
            <a:br>
              <a:rPr lang="en-US" sz="2000" dirty="0"/>
            </a:br>
            <a:r>
              <a:rPr lang="en-US" sz="2000" dirty="0"/>
              <a:t>M-F Evening News</a:t>
            </a:r>
            <a:r>
              <a:rPr lang="en-US" sz="2400" dirty="0"/>
              <a:t>  </a:t>
            </a:r>
            <a:br>
              <a:rPr lang="en-US" sz="2000" dirty="0"/>
            </a:br>
            <a:r>
              <a:rPr lang="en-US" sz="2000" dirty="0"/>
              <a:t>Live &amp; Live+1 </a:t>
            </a:r>
            <a:br>
              <a:rPr lang="en-US" sz="2000" dirty="0"/>
            </a:br>
            <a:r>
              <a:rPr lang="en-US" sz="2000" dirty="0"/>
              <a:t>Impressions for 25 LPMs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97" y="6447246"/>
            <a:ext cx="8610599" cy="230832"/>
          </a:xfrm>
        </p:spPr>
        <p:txBody>
          <a:bodyPr/>
          <a:lstStyle/>
          <a:p>
            <a:r>
              <a:rPr lang="en-US" dirty="0"/>
              <a:t>Source: Nielsen, NLTV, A25-54 Imp for 25 LPMs. M-F 4-8p. ABC, CBS, CW, Fox, NBC, Tel, Uni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C38F1-12DC-43DF-8A46-45E66D4124E5}"/>
              </a:ext>
            </a:extLst>
          </p:cNvPr>
          <p:cNvSpPr txBox="1"/>
          <p:nvPr/>
        </p:nvSpPr>
        <p:spPr>
          <a:xfrm>
            <a:off x="2796033" y="2465290"/>
            <a:ext cx="932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+19%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C2A5D-73FA-4B41-A785-7930CA13A5DA}"/>
              </a:ext>
            </a:extLst>
          </p:cNvPr>
          <p:cNvSpPr txBox="1"/>
          <p:nvPr/>
        </p:nvSpPr>
        <p:spPr>
          <a:xfrm>
            <a:off x="9675263" y="1973011"/>
            <a:ext cx="1052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+42%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E118F-37DB-434A-86FA-AD42ED3487B1}"/>
              </a:ext>
            </a:extLst>
          </p:cNvPr>
          <p:cNvSpPr txBox="1"/>
          <p:nvPr/>
        </p:nvSpPr>
        <p:spPr>
          <a:xfrm>
            <a:off x="7474577" y="2171515"/>
            <a:ext cx="896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+18%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6F863-A4EA-4061-B0B8-A28F5F282AC8}"/>
              </a:ext>
            </a:extLst>
          </p:cNvPr>
          <p:cNvSpPr txBox="1"/>
          <p:nvPr/>
        </p:nvSpPr>
        <p:spPr>
          <a:xfrm>
            <a:off x="5124369" y="2400758"/>
            <a:ext cx="932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+42%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920CF-5158-49C7-B1D6-A3F689AC8B73}"/>
              </a:ext>
            </a:extLst>
          </p:cNvPr>
          <p:cNvSpPr txBox="1"/>
          <p:nvPr/>
        </p:nvSpPr>
        <p:spPr>
          <a:xfrm>
            <a:off x="5306878" y="1655275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Imps (000)</a:t>
            </a:r>
          </a:p>
        </p:txBody>
      </p:sp>
    </p:spTree>
    <p:extLst>
      <p:ext uri="{BB962C8B-B14F-4D97-AF65-F5344CB8AC3E}">
        <p14:creationId xmlns:p14="http://schemas.microsoft.com/office/powerpoint/2010/main" val="2224572104"/>
      </p:ext>
    </p:extLst>
  </p:cSld>
  <p:clrMapOvr>
    <a:masterClrMapping/>
  </p:clrMapOvr>
</p:sld>
</file>

<file path=ppt/theme/theme1.xml><?xml version="1.0" encoding="utf-8"?>
<a:theme xmlns:a="http://schemas.openxmlformats.org/drawingml/2006/main" name="NewTVBMaster16x9_2017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VBMaster16x9_2017.potx" id="{9B1B4E55-6EA0-4FFA-A48A-156F9D47DDEE}" vid="{FD4E3E3E-B984-475A-AF6A-766FD69C7C26}"/>
    </a:ext>
  </a:extLst>
</a:theme>
</file>

<file path=ppt/theme/theme2.xml><?xml version="1.0" encoding="utf-8"?>
<a:theme xmlns:a="http://schemas.openxmlformats.org/drawingml/2006/main" name="3_NewTVBMaster16x9_2017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VBMaster16x9_2017.potx" id="{9B1B4E55-6EA0-4FFA-A48A-156F9D47DDEE}" vid="{FD4E3E3E-B984-475A-AF6A-766FD69C7C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2301</Words>
  <Application>Microsoft Office PowerPoint</Application>
  <PresentationFormat>Widescreen</PresentationFormat>
  <Paragraphs>315</Paragraphs>
  <Slides>45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Tahoma</vt:lpstr>
      <vt:lpstr>Wingdings</vt:lpstr>
      <vt:lpstr>NewTVBMaster16x9_2017</vt:lpstr>
      <vt:lpstr>3_NewTVBMaster16x9_2017</vt:lpstr>
      <vt:lpstr>Office Theme</vt:lpstr>
      <vt:lpstr>1_Office Theme</vt:lpstr>
      <vt:lpstr>12_Office Theme</vt:lpstr>
      <vt:lpstr>Advising Advertisers During Recessionary/Extraordinary Times</vt:lpstr>
      <vt:lpstr>Agenda</vt:lpstr>
      <vt:lpstr>Net effect on brand health  6 months after cutting TV ads</vt:lpstr>
      <vt:lpstr>We’ve seen before that strong brands recovered NINE TIMES faster following the financial crisis of 2008</vt:lpstr>
      <vt:lpstr>M-F All Local News</vt:lpstr>
      <vt:lpstr>Adults 25-54 M-F All Local News Live &amp; Live+1  Impressions for 25 LPMs </vt:lpstr>
      <vt:lpstr>Adults 18-34 M-F All Local News Live &amp; Live+1  Impressions for 25 LPMs </vt:lpstr>
      <vt:lpstr>M-F Evening News</vt:lpstr>
      <vt:lpstr>Adults 25-54 M-F Evening News   Live &amp; Live+1  Impressions for 25 LPMs </vt:lpstr>
      <vt:lpstr>Adults 18-34 M-F Evening News   Live &amp; Live+1  Impressions for 25 LPMs </vt:lpstr>
      <vt:lpstr>M-F Late News</vt:lpstr>
      <vt:lpstr>Adults 25-54 M-F Late News Live &amp; Live+1  Impressions for 25 LPMs </vt:lpstr>
      <vt:lpstr>Adults 18-34 M-F Late News Live &amp; Live+1  Impressions for 25 LPMs </vt:lpstr>
      <vt:lpstr>Advising Advertisers During Recessionary/Extraordinary Times</vt:lpstr>
      <vt:lpstr>Interview</vt:lpstr>
      <vt:lpstr>Interview</vt:lpstr>
      <vt:lpstr>Target Opportunities</vt:lpstr>
      <vt:lpstr>Interview</vt:lpstr>
      <vt:lpstr>Automotive Update</vt:lpstr>
      <vt:lpstr>Market Overview – OEM Responses</vt:lpstr>
      <vt:lpstr>Market Overview – OEM Responses</vt:lpstr>
      <vt:lpstr>Market Overview – OEM Responses</vt:lpstr>
      <vt:lpstr>New 2020 Industry Sales Forecast</vt:lpstr>
      <vt:lpstr>Summary</vt:lpstr>
      <vt:lpstr>Recommendations – A “Do Now” List </vt:lpstr>
      <vt:lpstr>Banking</vt:lpstr>
      <vt:lpstr>Consumer Needs - Opportunities</vt:lpstr>
      <vt:lpstr>One Stop Shopping At Local Broadcast TV Stations: TV + Multiple Digital Platforms</vt:lpstr>
      <vt:lpstr>Home Improvement</vt:lpstr>
      <vt:lpstr>Think Outside the Box</vt:lpstr>
      <vt:lpstr>Television Ads Are Motivation To Do  Further Research Online</vt:lpstr>
      <vt:lpstr>Working Together</vt:lpstr>
      <vt:lpstr>People Spend the Most Time with Television  of All Ad Supported Platforms </vt:lpstr>
      <vt:lpstr>Television is The Top Advertising Medium That  Influences Purchase Decisions</vt:lpstr>
      <vt:lpstr>Successful Businesses</vt:lpstr>
      <vt:lpstr>Summary</vt:lpstr>
      <vt:lpstr>What should a local business do right now with its digital media?</vt:lpstr>
      <vt:lpstr>Digital News Consumption is UP!</vt:lpstr>
      <vt:lpstr>Local Business Should Leverage All Digital Media Channels</vt:lpstr>
      <vt:lpstr>Local Business Needs To Update Customers</vt:lpstr>
      <vt:lpstr>Other Online Activities</vt:lpstr>
      <vt:lpstr> Help advertisers break through the clutter with your premium owned and operated inventory.</vt:lpstr>
      <vt:lpstr>Audience Q&amp;A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anne@TVB.local</cp:lastModifiedBy>
  <cp:revision>101</cp:revision>
  <dcterms:created xsi:type="dcterms:W3CDTF">2017-03-15T18:32:41Z</dcterms:created>
  <dcterms:modified xsi:type="dcterms:W3CDTF">2020-03-26T17:34:09Z</dcterms:modified>
</cp:coreProperties>
</file>